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8"/>
  </p:sldMasterIdLst>
  <p:notesMasterIdLst>
    <p:notesMasterId r:id="rId37"/>
  </p:notesMasterIdLst>
  <p:sldIdLst>
    <p:sldId id="256" r:id="rId19"/>
    <p:sldId id="287" r:id="rId20"/>
    <p:sldId id="261" r:id="rId21"/>
    <p:sldId id="264" r:id="rId22"/>
    <p:sldId id="267" r:id="rId23"/>
    <p:sldId id="270" r:id="rId24"/>
    <p:sldId id="271" r:id="rId25"/>
    <p:sldId id="272" r:id="rId26"/>
    <p:sldId id="273" r:id="rId27"/>
    <p:sldId id="274" r:id="rId28"/>
    <p:sldId id="275" r:id="rId29"/>
    <p:sldId id="278" r:id="rId30"/>
    <p:sldId id="280" r:id="rId31"/>
    <p:sldId id="281" r:id="rId32"/>
    <p:sldId id="283" r:id="rId33"/>
    <p:sldId id="284" r:id="rId34"/>
    <p:sldId id="285" r:id="rId35"/>
    <p:sldId id="286" r:id="rId36"/>
  </p:sldIdLst>
  <p:sldSz cx="1209675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13" Type="http://schemas.openxmlformats.org/officeDocument/2006/relationships/image" Target="../media/image81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12" Type="http://schemas.openxmlformats.org/officeDocument/2006/relationships/image" Target="../media/image80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11" Type="http://schemas.openxmlformats.org/officeDocument/2006/relationships/image" Target="../media/image79.wmf"/><Relationship Id="rId5" Type="http://schemas.openxmlformats.org/officeDocument/2006/relationships/image" Target="../media/image73.wmf"/><Relationship Id="rId10" Type="http://schemas.openxmlformats.org/officeDocument/2006/relationships/image" Target="../media/image78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Relationship Id="rId14" Type="http://schemas.openxmlformats.org/officeDocument/2006/relationships/image" Target="../media/image82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11" Type="http://schemas.openxmlformats.org/officeDocument/2006/relationships/image" Target="../media/image93.wmf"/><Relationship Id="rId5" Type="http://schemas.openxmlformats.org/officeDocument/2006/relationships/image" Target="../media/image87.wmf"/><Relationship Id="rId10" Type="http://schemas.openxmlformats.org/officeDocument/2006/relationships/image" Target="../media/image92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7" Type="http://schemas.openxmlformats.org/officeDocument/2006/relationships/image" Target="../media/image102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13" Type="http://schemas.openxmlformats.org/officeDocument/2006/relationships/image" Target="../media/image115.wmf"/><Relationship Id="rId3" Type="http://schemas.openxmlformats.org/officeDocument/2006/relationships/image" Target="../media/image105.wmf"/><Relationship Id="rId7" Type="http://schemas.openxmlformats.org/officeDocument/2006/relationships/image" Target="../media/image109.wmf"/><Relationship Id="rId12" Type="http://schemas.openxmlformats.org/officeDocument/2006/relationships/image" Target="../media/image114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6" Type="http://schemas.openxmlformats.org/officeDocument/2006/relationships/image" Target="../media/image108.wmf"/><Relationship Id="rId11" Type="http://schemas.openxmlformats.org/officeDocument/2006/relationships/image" Target="../media/image113.wmf"/><Relationship Id="rId5" Type="http://schemas.openxmlformats.org/officeDocument/2006/relationships/image" Target="../media/image107.wmf"/><Relationship Id="rId10" Type="http://schemas.openxmlformats.org/officeDocument/2006/relationships/image" Target="../media/image112.wmf"/><Relationship Id="rId4" Type="http://schemas.openxmlformats.org/officeDocument/2006/relationships/image" Target="../media/image106.wmf"/><Relationship Id="rId9" Type="http://schemas.openxmlformats.org/officeDocument/2006/relationships/image" Target="../media/image11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5" Type="http://schemas.openxmlformats.org/officeDocument/2006/relationships/image" Target="../media/image4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"/>
            <a:ext cx="12096750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5545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考情分析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02396" y="179909"/>
            <a:ext cx="165141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基础易错再练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202396" y="179909"/>
            <a:ext cx="1651415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核心题型突破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3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838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057" y="6340169"/>
            <a:ext cx="383063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37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00527" y="35895"/>
            <a:ext cx="3958746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28637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2025" y="1923893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</a:p>
        </p:txBody>
      </p:sp>
      <p:grpSp>
        <p:nvGrpSpPr>
          <p:cNvPr id="2" name="组合 38"/>
          <p:cNvGrpSpPr/>
          <p:nvPr/>
        </p:nvGrpSpPr>
        <p:grpSpPr>
          <a:xfrm>
            <a:off x="10489558" y="-1476275"/>
            <a:ext cx="1471482" cy="1115108"/>
            <a:chOff x="7827873" y="-931800"/>
            <a:chExt cx="1004010" cy="1174975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931800"/>
              <a:ext cx="833140" cy="834614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890795"/>
              <a:ext cx="1004010" cy="1133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1" action="ppaction://hlinksldjump"/>
                </a:rPr>
                <a:t>基础易错再练</a:t>
              </a:r>
              <a:endParaRPr lang="en-US" altLang="zh-CN" sz="1500" dirty="0" smtClean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2" action="ppaction://hlinksldjump"/>
                </a:rPr>
                <a:t>核心题型突破</a:t>
              </a:r>
              <a:endParaRPr lang="en-US" altLang="zh-CN" sz="1500" dirty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862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44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oleObject" Target="../embeddings/oleObject54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48.bin"/><Relationship Id="rId12" Type="http://schemas.openxmlformats.org/officeDocument/2006/relationships/oleObject" Target="../embeddings/oleObject53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7.bin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6.bin"/><Relationship Id="rId10" Type="http://schemas.openxmlformats.org/officeDocument/2006/relationships/oleObject" Target="../embeddings/oleObject51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5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57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10" Type="http://schemas.openxmlformats.org/officeDocument/2006/relationships/image" Target="../media/image68.jpeg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5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oleObject" Target="../embeddings/oleObject68.bin"/><Relationship Id="rId18" Type="http://schemas.openxmlformats.org/officeDocument/2006/relationships/oleObject" Target="../embeddings/oleObject73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62.bin"/><Relationship Id="rId12" Type="http://schemas.openxmlformats.org/officeDocument/2006/relationships/oleObject" Target="../embeddings/oleObject67.bin"/><Relationship Id="rId17" Type="http://schemas.openxmlformats.org/officeDocument/2006/relationships/oleObject" Target="../embeddings/oleObject72.bin"/><Relationship Id="rId2" Type="http://schemas.openxmlformats.org/officeDocument/2006/relationships/customXml" Target="../../customXml/item1.xml"/><Relationship Id="rId16" Type="http://schemas.openxmlformats.org/officeDocument/2006/relationships/oleObject" Target="../embeddings/oleObject71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1.bin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70.bin"/><Relationship Id="rId10" Type="http://schemas.openxmlformats.org/officeDocument/2006/relationships/oleObject" Target="../embeddings/oleObject65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64.bin"/><Relationship Id="rId14" Type="http://schemas.openxmlformats.org/officeDocument/2006/relationships/oleObject" Target="../embeddings/oleObject6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76.bin"/><Relationship Id="rId12" Type="http://schemas.openxmlformats.org/officeDocument/2006/relationships/oleObject" Target="../embeddings/oleObject81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75.bin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4.bin"/><Relationship Id="rId15" Type="http://schemas.openxmlformats.org/officeDocument/2006/relationships/oleObject" Target="../embeddings/oleObject84.bin"/><Relationship Id="rId10" Type="http://schemas.openxmlformats.org/officeDocument/2006/relationships/oleObject" Target="../embeddings/oleObject79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5.bin"/><Relationship Id="rId5" Type="http://schemas.openxmlformats.org/officeDocument/2006/relationships/image" Target="../media/image95.jpe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88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87.bin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6.bin"/><Relationship Id="rId10" Type="http://schemas.openxmlformats.org/officeDocument/2006/relationships/oleObject" Target="../embeddings/oleObject91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9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oleObject" Target="../embeddings/oleObject101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95.bin"/><Relationship Id="rId12" Type="http://schemas.openxmlformats.org/officeDocument/2006/relationships/oleObject" Target="../embeddings/oleObject100.bin"/><Relationship Id="rId17" Type="http://schemas.openxmlformats.org/officeDocument/2006/relationships/oleObject" Target="../embeddings/oleObject105.bin"/><Relationship Id="rId2" Type="http://schemas.openxmlformats.org/officeDocument/2006/relationships/customXml" Target="../../customXml/item8.xml"/><Relationship Id="rId16" Type="http://schemas.openxmlformats.org/officeDocument/2006/relationships/oleObject" Target="../embeddings/oleObject104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94.bin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103.bin"/><Relationship Id="rId10" Type="http://schemas.openxmlformats.org/officeDocument/2006/relationships/oleObject" Target="../embeddings/oleObject98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97.bin"/><Relationship Id="rId14" Type="http://schemas.openxmlformats.org/officeDocument/2006/relationships/oleObject" Target="../embeddings/oleObject10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08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7.bin"/><Relationship Id="rId5" Type="http://schemas.openxmlformats.org/officeDocument/2006/relationships/oleObject" Target="../embeddings/oleObject106.bin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21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oleObject" Target="../embeddings/oleObject33.bin"/><Relationship Id="rId18" Type="http://schemas.openxmlformats.org/officeDocument/2006/relationships/oleObject" Target="../embeddings/oleObject3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17" Type="http://schemas.openxmlformats.org/officeDocument/2006/relationships/oleObject" Target="../embeddings/oleObject37.bin"/><Relationship Id="rId2" Type="http://schemas.openxmlformats.org/officeDocument/2006/relationships/customXml" Target="../../customXml/item12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5.bin"/><Relationship Id="rId10" Type="http://schemas.openxmlformats.org/officeDocument/2006/relationships/oleObject" Target="../embeddings/oleObject30.bin"/><Relationship Id="rId19" Type="http://schemas.openxmlformats.org/officeDocument/2006/relationships/oleObject" Target="../embeddings/oleObject39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9.bin"/><Relationship Id="rId14" Type="http://schemas.openxmlformats.org/officeDocument/2006/relationships/oleObject" Target="../embeddings/oleObject3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284364"/>
            <a:ext cx="12160250" cy="2556173"/>
          </a:xfrm>
          <a:prstGeom prst="rect">
            <a:avLst/>
          </a:prstGeom>
          <a:noFill/>
        </p:spPr>
      </p:pic>
      <p:pic>
        <p:nvPicPr>
          <p:cNvPr id="3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9925" y="-108123"/>
            <a:ext cx="3516014" cy="4536504"/>
          </a:xfrm>
          <a:prstGeom prst="rect">
            <a:avLst/>
          </a:prstGeom>
          <a:noFill/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824037" y="5220469"/>
            <a:ext cx="8512175" cy="1145544"/>
          </a:xfrm>
          <a:prstGeom prst="rect">
            <a:avLst/>
          </a:prstGeom>
        </p:spPr>
        <p:txBody>
          <a:bodyPr/>
          <a:lstStyle/>
          <a:p>
            <a:pPr marL="456023" lvl="0" indent="-456023" algn="ctr" defTabSz="1216061">
              <a:spcBef>
                <a:spcPct val="20000"/>
              </a:spcBef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第</a:t>
            </a:r>
            <a:r>
              <a:rPr lang="en-US" altLang="zh-CN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讲  三角函数的图象及性质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900000"/>
            <a:ext cx="11340000" cy="5365671"/>
            <a:chOff x="540000" y="900000"/>
            <a:chExt cx="11340000" cy="536567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1902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)是偶函数,所以,对任意实数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都有sin(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)=sin(-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故2sin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不恒为0,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∈[0,2π),因此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974" kern="0" spc="907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974" kern="0" spc="832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53478" y="4623035"/>
            <a:ext cx="238124" cy="704849"/>
          </p:xfrm>
          <a:graphic>
            <a:graphicData uri="http://schemas.openxmlformats.org/presentationml/2006/ole">
              <p:oleObj spid="_x0000_s12298" name="Equation" r:id="rId5" imgW="64008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822803" y="4623035"/>
            <a:ext cx="380999" cy="704849"/>
          </p:xfrm>
          <a:graphic>
            <a:graphicData uri="http://schemas.openxmlformats.org/presentationml/2006/ole">
              <p:oleObj spid="_x0000_s12299" name="Equation" r:id="rId6" imgW="100584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258697" y="5370321"/>
            <a:ext cx="1657349" cy="895350"/>
          </p:xfrm>
          <a:graphic>
            <a:graphicData uri="http://schemas.openxmlformats.org/presentationml/2006/ole">
              <p:oleObj spid="_x0000_s12300" name="Equation" r:id="rId7" imgW="43891200" imgH="23774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102832" y="5370321"/>
            <a:ext cx="1562100" cy="895350"/>
          </p:xfrm>
          <a:graphic>
            <a:graphicData uri="http://schemas.openxmlformats.org/presentationml/2006/ole">
              <p:oleObj spid="_x0000_s12301" name="Equation" r:id="rId8" imgW="41452800" imgH="23774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0000" y="900000"/>
            <a:ext cx="11340000" cy="4942414"/>
            <a:chOff x="540000" y="900000"/>
            <a:chExt cx="11340000" cy="4942414"/>
          </a:xfrm>
        </p:grpSpPr>
        <p:grpSp>
          <p:nvGrpSpPr>
            <p:cNvPr id="8" name="组合 7"/>
            <p:cNvGrpSpPr/>
            <p:nvPr/>
          </p:nvGrpSpPr>
          <p:grpSpPr>
            <a:xfrm>
              <a:off x="540000" y="900000"/>
              <a:ext cx="11340000" cy="1870331"/>
              <a:chOff x="540000" y="900000"/>
              <a:chExt cx="11340000" cy="1870331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900000"/>
                <a:ext cx="11340000" cy="17472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=sin</a:t>
                </a:r>
                <a:r>
                  <a:rPr lang="zh-CN" altLang="en-US" sz="1963" kern="0" baseline="59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3582" kern="0" spc="4742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+sin</a:t>
                </a:r>
                <a:r>
                  <a:rPr lang="zh-CN" altLang="en-US" sz="1963" kern="0" baseline="59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3582" kern="0" spc="3917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4725" kern="0" spc="9449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4725" kern="0" spc="9449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 </a:t>
                </a:r>
                <a:endParaRPr lang="en-US" altLang="zh-CN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endParaRPr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1196092" y="1032922"/>
              <a:ext cx="1057275" cy="781050"/>
            </p:xfrm>
            <a:graphic>
              <a:graphicData uri="http://schemas.openxmlformats.org/presentationml/2006/ole">
                <p:oleObj spid="_x0000_s13332" name="Equation" r:id="rId5" imgW="28041600" imgH="207264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2909460" y="1032922"/>
              <a:ext cx="952499" cy="781050"/>
            </p:xfrm>
            <a:graphic>
              <a:graphicData uri="http://schemas.openxmlformats.org/presentationml/2006/ole">
                <p:oleObj spid="_x0000_s13333" name="Equation" r:id="rId6" imgW="25298400" imgH="207264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726785" y="1655906"/>
              <a:ext cx="1800224" cy="1114425"/>
            </p:xfrm>
            <a:graphic>
              <a:graphicData uri="http://schemas.openxmlformats.org/presentationml/2006/ole">
                <p:oleObj spid="_x0000_s13334" name="Equation" r:id="rId7" imgW="47548800" imgH="295656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2713795" y="1655906"/>
              <a:ext cx="1800224" cy="1114425"/>
            </p:xfrm>
            <a:graphic>
              <a:graphicData uri="http://schemas.openxmlformats.org/presentationml/2006/ole">
                <p:oleObj spid="_x0000_s13335" name="Equation" r:id="rId8" imgW="47548800" imgH="29565600" progId="Equation.DSMT4">
                  <p:embed/>
                </p:oleObj>
              </a:graphicData>
            </a:graphic>
          </p:graphicFrame>
        </p:grpSp>
        <p:sp>
          <p:nvSpPr>
            <p:cNvPr id="9" name="TextBox 2"/>
            <p:cNvSpPr txBox="1"/>
            <p:nvPr/>
          </p:nvSpPr>
          <p:spPr>
            <a:xfrm>
              <a:off x="540000" y="2797937"/>
              <a:ext cx="11340000" cy="7866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=1-</a:t>
              </a:r>
              <a:r>
                <a:rPr lang="zh-CN" altLang="en-US" sz="3113" kern="0" spc="-131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4039" kern="0" spc="1583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02677" y="3023641"/>
            <a:ext cx="228600" cy="704850"/>
          </p:xfrm>
          <a:graphic>
            <a:graphicData uri="http://schemas.openxmlformats.org/presentationml/2006/ole">
              <p:oleObj spid="_x0000_s13336" name="Equation" r:id="rId9" imgW="60960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231277" y="2929209"/>
            <a:ext cx="2524125" cy="914399"/>
          </p:xfrm>
          <a:graphic>
            <a:graphicData uri="http://schemas.openxmlformats.org/presentationml/2006/ole">
              <p:oleObj spid="_x0000_s13337" name="Equation" r:id="rId10" imgW="66751200" imgH="24079200" progId="Equation.DSMT4">
                <p:embed/>
              </p:oleObj>
            </a:graphicData>
          </a:graphic>
        </p:graphicFrame>
        <p:sp>
          <p:nvSpPr>
            <p:cNvPr id="12" name="TextBox 2"/>
            <p:cNvSpPr txBox="1"/>
            <p:nvPr/>
          </p:nvSpPr>
          <p:spPr>
            <a:xfrm>
              <a:off x="540000" y="3921961"/>
              <a:ext cx="11340000" cy="16648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=1-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</a:t>
              </a:r>
              <a:r>
                <a:rPr lang="zh-CN" altLang="en-US" sz="3582" kern="0" spc="51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因此,函数的值域是</a:t>
              </a:r>
              <a:r>
                <a:rPr lang="zh-CN" altLang="en-US" sz="4039" kern="0" spc="99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002677" y="4006179"/>
            <a:ext cx="438150" cy="771525"/>
          </p:xfrm>
          <a:graphic>
            <a:graphicData uri="http://schemas.openxmlformats.org/presentationml/2006/ole">
              <p:oleObj spid="_x0000_s13338" name="Equation" r:id="rId11" imgW="11582400" imgH="20421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882319" y="4054883"/>
            <a:ext cx="1104900" cy="781050"/>
          </p:xfrm>
          <a:graphic>
            <a:graphicData uri="http://schemas.openxmlformats.org/presentationml/2006/ole">
              <p:oleObj spid="_x0000_s13339" name="Equation" r:id="rId12" imgW="29260800" imgH="20726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272400" y="4928014"/>
            <a:ext cx="1781174" cy="914400"/>
          </p:xfrm>
          <a:graphic>
            <a:graphicData uri="http://schemas.openxmlformats.org/presentationml/2006/ole">
              <p:oleObj spid="_x0000_s13340" name="Equation" r:id="rId13" imgW="47244000" imgH="24079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861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题型二　由三角函数的局部图象求解析式并研究其性质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如图,函数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582" kern="0" spc="132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的部分图象与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轴交于点(0,</a:t>
            </a:r>
            <a:r>
              <a:rPr lang="zh-CN" altLang="en-US" sz="1747" kern="0" spc="13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最小正周期是π.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3582" kern="0" spc="24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是该函数图象上一点,点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的中点,当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38" kern="0" spc="-8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582" kern="0" spc="24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时,求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77451" y="1635706"/>
          <a:ext cx="2133600" cy="781050"/>
        </p:xfrm>
        <a:graphic>
          <a:graphicData uri="http://schemas.openxmlformats.org/presentationml/2006/ole">
            <p:oleObj spid="_x0000_s16396" name="Equation" r:id="rId5" imgW="56388000" imgH="20726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627471" y="1767344"/>
          <a:ext cx="390524" cy="380999"/>
        </p:xfrm>
        <a:graphic>
          <a:graphicData uri="http://schemas.openxmlformats.org/presentationml/2006/ole">
            <p:oleObj spid="_x0000_s16397" name="Equation" r:id="rId6" imgW="10363200" imgH="100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30264" y="3664278"/>
          <a:ext cx="771524" cy="781049"/>
        </p:xfrm>
        <a:graphic>
          <a:graphicData uri="http://schemas.openxmlformats.org/presentationml/2006/ole">
            <p:oleObj spid="_x0000_s16398" name="Equation" r:id="rId7" imgW="20421600" imgH="20726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480040" y="3615574"/>
          <a:ext cx="438150" cy="771525"/>
        </p:xfrm>
        <a:graphic>
          <a:graphicData uri="http://schemas.openxmlformats.org/presentationml/2006/ole">
            <p:oleObj spid="_x0000_s16399" name="Equation" r:id="rId8" imgW="11582400" imgH="20421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71200" y="4487282"/>
          <a:ext cx="762000" cy="781050"/>
        </p:xfrm>
        <a:graphic>
          <a:graphicData uri="http://schemas.openxmlformats.org/presentationml/2006/ole">
            <p:oleObj spid="_x0000_s16400" name="Equation" r:id="rId9" imgW="20116800" imgH="20726400" progId="Equation.DSMT4">
              <p:embed/>
            </p:oleObj>
          </a:graphicData>
        </a:graphic>
      </p:graphicFrame>
      <p:pic>
        <p:nvPicPr>
          <p:cNvPr id="9" name="图片 3" descr="textimage0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56487" y="4572397"/>
            <a:ext cx="2414448" cy="1755962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40000" y="755973"/>
            <a:ext cx="11340000" cy="5875352"/>
            <a:chOff x="540000" y="755973"/>
            <a:chExt cx="11340000" cy="587535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755973"/>
              <a:ext cx="11340000" cy="56514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(1)将(0,</a:t>
              </a:r>
              <a:r>
                <a:rPr lang="zh-CN" altLang="en-US" sz="1752" kern="0" spc="132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)代入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ωx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),得cos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-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,∵0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242" kern="0" spc="-13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42" kern="0" spc="-13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55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∵最小正周期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=π,且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(2)由(1)知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</a:t>
              </a:r>
              <a:r>
                <a:rPr lang="zh-CN" altLang="en-US" sz="3582" kern="0" spc="51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3582" kern="0" spc="2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)是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的中点,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3582" kern="0" spc="84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又∵点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</a:t>
              </a:r>
              <a:r>
                <a:rPr lang="zh-CN" altLang="en-US" sz="3582" kern="0" spc="51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的图象上,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∴2cos</a:t>
              </a:r>
              <a:r>
                <a:rPr lang="zh-CN" altLang="en-US" sz="3582" kern="0" spc="79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,∴cos</a:t>
              </a:r>
              <a:r>
                <a:rPr lang="zh-CN" altLang="en-US" sz="3582" kern="0" spc="60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38" kern="0" spc="-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609676" y="1015107"/>
            <a:ext cx="390524" cy="380999"/>
          </p:xfrm>
          <a:graphic>
            <a:graphicData uri="http://schemas.openxmlformats.org/presentationml/2006/ole">
              <p:oleObj spid="_x0000_s17438" name="Equation" r:id="rId5" imgW="10363200" imgH="100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990973" y="834765"/>
            <a:ext cx="438149" cy="771524"/>
          </p:xfrm>
          <a:graphic>
            <a:graphicData uri="http://schemas.openxmlformats.org/presentationml/2006/ole">
              <p:oleObj spid="_x0000_s17439" name="Equation" r:id="rId6" imgW="11582400" imgH="20421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8862275" y="900286"/>
            <a:ext cx="238125" cy="704850"/>
          </p:xfrm>
          <a:graphic>
            <a:graphicData uri="http://schemas.openxmlformats.org/presentationml/2006/ole">
              <p:oleObj spid="_x0000_s17440" name="Equation" r:id="rId7" imgW="64008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892337" y="900286"/>
            <a:ext cx="238124" cy="704849"/>
          </p:xfrm>
          <a:graphic>
            <a:graphicData uri="http://schemas.openxmlformats.org/presentationml/2006/ole">
              <p:oleObj spid="_x0000_s17441" name="Equation" r:id="rId8" imgW="64008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866445" y="1727971"/>
            <a:ext cx="390524" cy="704849"/>
          </p:xfrm>
          <a:graphic>
            <a:graphicData uri="http://schemas.openxmlformats.org/presentationml/2006/ole">
              <p:oleObj spid="_x0000_s17442" name="Equation" r:id="rId9" imgW="103632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14374" y="2504650"/>
            <a:ext cx="1104899" cy="781049"/>
          </p:xfrm>
          <a:graphic>
            <a:graphicData uri="http://schemas.openxmlformats.org/presentationml/2006/ole">
              <p:oleObj spid="_x0000_s17443" name="Equation" r:id="rId10" imgW="29260800" imgH="20726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081680" y="3327654"/>
            <a:ext cx="771524" cy="781049"/>
          </p:xfrm>
          <a:graphic>
            <a:graphicData uri="http://schemas.openxmlformats.org/presentationml/2006/ole">
              <p:oleObj spid="_x0000_s17444" name="Equation" r:id="rId11" imgW="20421600" imgH="20726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171638" y="3278950"/>
            <a:ext cx="438150" cy="771525"/>
          </p:xfrm>
          <a:graphic>
            <a:graphicData uri="http://schemas.openxmlformats.org/presentationml/2006/ole">
              <p:oleObj spid="_x0000_s17445" name="Equation" r:id="rId12" imgW="11582400" imgH="20421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073817" y="4150658"/>
            <a:ext cx="1523999" cy="781049"/>
          </p:xfrm>
          <a:graphic>
            <a:graphicData uri="http://schemas.openxmlformats.org/presentationml/2006/ole">
              <p:oleObj spid="_x0000_s17446" name="Equation" r:id="rId13" imgW="40233600" imgH="2072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007022" y="4973662"/>
            <a:ext cx="1104900" cy="781049"/>
          </p:xfrm>
          <a:graphic>
            <a:graphicData uri="http://schemas.openxmlformats.org/presentationml/2006/ole">
              <p:oleObj spid="_x0000_s17447" name="Equation" r:id="rId14" imgW="292608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478292" y="5850275"/>
            <a:ext cx="1466850" cy="781049"/>
          </p:xfrm>
          <a:graphic>
            <a:graphicData uri="http://schemas.openxmlformats.org/presentationml/2006/ole">
              <p:oleObj spid="_x0000_s17448" name="Equation" r:id="rId15" imgW="38709600" imgH="20726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131927" y="5928304"/>
            <a:ext cx="390524" cy="380999"/>
          </p:xfrm>
          <a:graphic>
            <a:graphicData uri="http://schemas.openxmlformats.org/presentationml/2006/ole">
              <p:oleObj spid="_x0000_s17449" name="Equation" r:id="rId16" imgW="10363200" imgH="10058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377944" y="5850275"/>
            <a:ext cx="1219200" cy="781050"/>
          </p:xfrm>
          <a:graphic>
            <a:graphicData uri="http://schemas.openxmlformats.org/presentationml/2006/ole">
              <p:oleObj spid="_x0000_s17450" name="Equation" r:id="rId17" imgW="32308800" imgH="20726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894221" y="5850275"/>
            <a:ext cx="438149" cy="771524"/>
          </p:xfrm>
          <a:graphic>
            <a:graphicData uri="http://schemas.openxmlformats.org/presentationml/2006/ole">
              <p:oleObj spid="_x0000_s17451" name="Equation" r:id="rId18" imgW="115824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40000" y="683965"/>
            <a:ext cx="11340000" cy="2384273"/>
            <a:chOff x="540000" y="900000"/>
            <a:chExt cx="11340000" cy="238427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245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4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,∴4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120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∴4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=2π+π-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或4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=2π+π+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430928" y="1032922"/>
            <a:ext cx="761999" cy="781050"/>
          </p:xfrm>
          <a:graphic>
            <a:graphicData uri="http://schemas.openxmlformats.org/presentationml/2006/ole">
              <p:oleObj spid="_x0000_s18456" name="Equation" r:id="rId5" imgW="20116800" imgH="20726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187841" y="1049739"/>
            <a:ext cx="238124" cy="704849"/>
          </p:xfrm>
          <a:graphic>
            <a:graphicData uri="http://schemas.openxmlformats.org/presentationml/2006/ole">
              <p:oleObj spid="_x0000_s18457" name="Equation" r:id="rId6" imgW="64008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757166" y="1032922"/>
            <a:ext cx="1990725" cy="781050"/>
          </p:xfrm>
          <a:graphic>
            <a:graphicData uri="http://schemas.openxmlformats.org/presentationml/2006/ole">
              <p:oleObj spid="_x0000_s18458" name="Equation" r:id="rId7" imgW="527304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452113" y="1829335"/>
            <a:ext cx="238124" cy="704849"/>
          </p:xfrm>
          <a:graphic>
            <a:graphicData uri="http://schemas.openxmlformats.org/presentationml/2006/ole">
              <p:oleObj spid="_x0000_s18459" name="Equation" r:id="rId8" imgW="64008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674135" y="1829335"/>
            <a:ext cx="238124" cy="704849"/>
          </p:xfrm>
          <a:graphic>
            <a:graphicData uri="http://schemas.openxmlformats.org/presentationml/2006/ole">
              <p:oleObj spid="_x0000_s18460" name="Equation" r:id="rId9" imgW="64008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824373" y="1829335"/>
            <a:ext cx="238124" cy="704849"/>
          </p:xfrm>
          <a:graphic>
            <a:graphicData uri="http://schemas.openxmlformats.org/presentationml/2006/ole">
              <p:oleObj spid="_x0000_s18461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122888" y="1829335"/>
            <a:ext cx="238125" cy="704850"/>
          </p:xfrm>
          <a:graphic>
            <a:graphicData uri="http://schemas.openxmlformats.org/presentationml/2006/ole">
              <p:oleObj spid="_x0000_s18462" name="Equation" r:id="rId11" imgW="64008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286513" y="2579424"/>
            <a:ext cx="390524" cy="704849"/>
          </p:xfrm>
          <a:graphic>
            <a:graphicData uri="http://schemas.openxmlformats.org/presentationml/2006/ole">
              <p:oleObj spid="_x0000_s18463" name="Equation" r:id="rId12" imgW="103632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008238" y="2579424"/>
            <a:ext cx="380999" cy="704849"/>
          </p:xfrm>
          <a:graphic>
            <a:graphicData uri="http://schemas.openxmlformats.org/presentationml/2006/ole">
              <p:oleObj spid="_x0000_s18464" name="Equation" r:id="rId13" imgW="10058400" imgH="18592800" progId="Equation.DSMT4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540000" y="3127179"/>
            <a:ext cx="11340000" cy="3415550"/>
            <a:chOff x="540000" y="3343214"/>
            <a:chExt cx="11340000" cy="3415550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3343214"/>
              <a:ext cx="11340000" cy="3415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【方法归纳】　(1)由正弦函数或余弦函数的局部图象求解析式时,依据各个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量的几何意义求解,如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是振幅,若函数的最大值是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,最小值是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357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的求解一般利用周期公式,即对正弦函数或余弦函数都有|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|=</a:t>
              </a:r>
              <a:r>
                <a:rPr lang="zh-CN" altLang="en-US" sz="3321" kern="0" spc="-24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为初相,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一般由最高点或最低点代入求解;(2)简单的三角方程或三角不等式求解,要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结合正弦函数、余弦函数的图象,同时注意考虑所有可能情况,避免漏解.</a:t>
              </a:r>
              <a:endParaRPr lang="en-US" altLang="zh-CN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0250690" y="4052329"/>
            <a:ext cx="876300" cy="704850"/>
          </p:xfrm>
          <a:graphic>
            <a:graphicData uri="http://schemas.openxmlformats.org/presentationml/2006/ole">
              <p:oleObj spid="_x0000_s18465" name="Equation" r:id="rId14" imgW="231648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9326988" y="4854195"/>
            <a:ext cx="390524" cy="704850"/>
          </p:xfrm>
          <a:graphic>
            <a:graphicData uri="http://schemas.openxmlformats.org/presentationml/2006/ole">
              <p:oleObj spid="_x0000_s18466" name="Equation" r:id="rId15" imgW="103632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36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题型三　三角函数的图象与三角恒等变换的综合问题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(2018江苏扬州调研)下图是函数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3582" kern="0" spc="16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个周期内的图象.已知点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(-6,0),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(-2,-3)是图象上的最低点,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是图象上的最高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)的解析式;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(2)记∠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RPO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QPO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均为锐角),求tan(2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)的值.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60543" y="4689300"/>
            <a:ext cx="3095624" cy="17907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103573" y="1635706"/>
          <a:ext cx="2524124" cy="781049"/>
        </p:xfrm>
        <a:graphic>
          <a:graphicData uri="http://schemas.openxmlformats.org/presentationml/2006/ole">
            <p:oleObj spid="_x0000_s20484" name="Equation" r:id="rId6" imgW="66751200" imgH="20726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40000" y="900000"/>
            <a:ext cx="11340000" cy="5162933"/>
            <a:chOff x="540000" y="900000"/>
            <a:chExt cx="11340000" cy="516293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050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(1)因为图象在一个周期内的最低点为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(-2,-3),与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轴的交点为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(-6,0),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(-2+6)=16.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)=3sin</a:t>
              </a:r>
              <a:r>
                <a:rPr lang="zh-CN" altLang="en-US" sz="3582" kern="0" spc="54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将点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(-2,-3)的坐标代入,得-3=3sin</a:t>
              </a:r>
              <a:r>
                <a:rPr lang="zh-CN" altLang="en-US" sz="3582" kern="0" spc="77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240064" y="2211899"/>
            <a:ext cx="390524" cy="704849"/>
          </p:xfrm>
          <a:graphic>
            <a:graphicData uri="http://schemas.openxmlformats.org/presentationml/2006/ole">
              <p:oleObj spid="_x0000_s21520" name="Equation" r:id="rId5" imgW="103632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780571" y="2211899"/>
            <a:ext cx="238124" cy="704849"/>
          </p:xfrm>
          <a:graphic>
            <a:graphicData uri="http://schemas.openxmlformats.org/presentationml/2006/ole">
              <p:oleObj spid="_x0000_s21521" name="Equation" r:id="rId6" imgW="64008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404662" y="2988578"/>
            <a:ext cx="1143000" cy="781050"/>
          </p:xfrm>
          <a:graphic>
            <a:graphicData uri="http://schemas.openxmlformats.org/presentationml/2006/ole">
              <p:oleObj spid="_x0000_s21522" name="Equation" r:id="rId7" imgW="301752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381535" y="3811582"/>
            <a:ext cx="1438275" cy="781050"/>
          </p:xfrm>
          <a:graphic>
            <a:graphicData uri="http://schemas.openxmlformats.org/presentationml/2006/ole">
              <p:oleObj spid="_x0000_s21523" name="Equation" r:id="rId8" imgW="38100000" imgH="20726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312692" y="4607996"/>
            <a:ext cx="238124" cy="704849"/>
          </p:xfrm>
          <a:graphic>
            <a:graphicData uri="http://schemas.openxmlformats.org/presentationml/2006/ole">
              <p:oleObj spid="_x0000_s21524" name="Equation" r:id="rId9" imgW="64008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225831" y="4607996"/>
            <a:ext cx="238124" cy="704849"/>
          </p:xfrm>
          <a:graphic>
            <a:graphicData uri="http://schemas.openxmlformats.org/presentationml/2006/ole">
              <p:oleObj spid="_x0000_s21525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690628" y="5358084"/>
            <a:ext cx="238124" cy="704849"/>
          </p:xfrm>
          <a:graphic>
            <a:graphicData uri="http://schemas.openxmlformats.org/presentationml/2006/ole">
              <p:oleObj spid="_x0000_s21526" name="Equation" r:id="rId11" imgW="64008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40000" y="900000"/>
            <a:ext cx="11340000" cy="5450628"/>
            <a:chOff x="540000" y="900000"/>
            <a:chExt cx="11340000" cy="545062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0150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1834" kern="0" spc="41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)=3sin</a:t>
              </a:r>
              <a:r>
                <a:rPr lang="zh-CN" altLang="en-US" sz="3582" kern="0" spc="46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(2)点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的横坐标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i="1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i="1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=-2+8=6,所以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(6,3).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均为锐角,所以tan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,tan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所以tan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32" kern="0" spc="43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6161" kern="0" spc="103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32" kern="0" spc="-2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35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所以tan(2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101" kern="0" spc="1002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5737" kern="0" spc="243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68" kern="0" spc="13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71200" y="1212483"/>
            <a:ext cx="285750" cy="400050"/>
          </p:xfrm>
          <a:graphic>
            <a:graphicData uri="http://schemas.openxmlformats.org/presentationml/2006/ole">
              <p:oleObj spid="_x0000_s22556" name="Equation" r:id="rId5" imgW="7620000" imgH="106680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488150" y="1049739"/>
            <a:ext cx="238125" cy="704850"/>
          </p:xfrm>
          <a:graphic>
            <a:graphicData uri="http://schemas.openxmlformats.org/presentationml/2006/ole">
              <p:oleObj spid="_x0000_s22557" name="Equation" r:id="rId6" imgW="64008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959703" y="1049739"/>
            <a:ext cx="238124" cy="704849"/>
          </p:xfrm>
          <a:graphic>
            <a:graphicData uri="http://schemas.openxmlformats.org/presentationml/2006/ole">
              <p:oleObj spid="_x0000_s22558" name="Equation" r:id="rId7" imgW="64008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145291" y="1032922"/>
            <a:ext cx="1047749" cy="781049"/>
          </p:xfrm>
          <a:graphic>
            <a:graphicData uri="http://schemas.openxmlformats.org/presentationml/2006/ole">
              <p:oleObj spid="_x0000_s22559" name="Equation" r:id="rId8" imgW="27736800" imgH="20726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65027" y="1829335"/>
            <a:ext cx="228599" cy="704849"/>
          </p:xfrm>
          <a:graphic>
            <a:graphicData uri="http://schemas.openxmlformats.org/presentationml/2006/ole">
              <p:oleObj spid="_x0000_s22560" name="Equation" r:id="rId9" imgW="60960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544964" y="2579424"/>
            <a:ext cx="228600" cy="704850"/>
          </p:xfrm>
          <a:graphic>
            <a:graphicData uri="http://schemas.openxmlformats.org/presentationml/2006/ole">
              <p:oleObj spid="_x0000_s22561" name="Equation" r:id="rId10" imgW="60960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699081" y="2579424"/>
            <a:ext cx="228599" cy="704849"/>
          </p:xfrm>
          <a:graphic>
            <a:graphicData uri="http://schemas.openxmlformats.org/presentationml/2006/ole">
              <p:oleObj spid="_x0000_s22562" name="Equation" r:id="rId11" imgW="60960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215729" y="3801575"/>
            <a:ext cx="914399" cy="704850"/>
          </p:xfrm>
          <a:graphic>
            <a:graphicData uri="http://schemas.openxmlformats.org/presentationml/2006/ole">
              <p:oleObj spid="_x0000_s22563" name="Equation" r:id="rId12" imgW="240792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316914" y="3472591"/>
            <a:ext cx="914400" cy="1533525"/>
          </p:xfrm>
          <a:graphic>
            <a:graphicData uri="http://schemas.openxmlformats.org/presentationml/2006/ole">
              <p:oleObj spid="_x0000_s22564" name="Equation" r:id="rId13" imgW="24079200" imgH="4053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418100" y="3801575"/>
            <a:ext cx="333374" cy="704849"/>
          </p:xfrm>
          <a:graphic>
            <a:graphicData uri="http://schemas.openxmlformats.org/presentationml/2006/ole">
              <p:oleObj spid="_x0000_s22565" name="Equation" r:id="rId14" imgW="8839200" imgH="18592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708810" y="5274303"/>
            <a:ext cx="1666875" cy="762000"/>
          </p:xfrm>
          <a:graphic>
            <a:graphicData uri="http://schemas.openxmlformats.org/presentationml/2006/ole">
              <p:oleObj spid="_x0000_s22566" name="Equation" r:id="rId15" imgW="44196000" imgH="20116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562470" y="4940928"/>
            <a:ext cx="1038224" cy="1409700"/>
          </p:xfrm>
          <a:graphic>
            <a:graphicData uri="http://schemas.openxmlformats.org/presentationml/2006/ole">
              <p:oleObj spid="_x0000_s22567" name="Equation" r:id="rId16" imgW="27432000" imgH="371856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787480" y="5274080"/>
            <a:ext cx="381000" cy="704850"/>
          </p:xfrm>
          <a:graphic>
            <a:graphicData uri="http://schemas.openxmlformats.org/presentationml/2006/ole">
              <p:oleObj spid="_x0000_s22568" name="Equation" r:id="rId17" imgW="100584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900000"/>
            <a:ext cx="11340000" cy="2775247"/>
            <a:chOff x="540000" y="900000"/>
            <a:chExt cx="11340000" cy="277524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7752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【方法归纳】　正弦函数、余弦函数的图象与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轴的交点是函数图象的对称</a:t>
              </a:r>
              <a:endParaRPr lang="en-US" altLang="zh-CN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中心,过最高点或最低点且与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轴垂直的直线是函数图象的对称轴,相邻的对</a:t>
              </a:r>
              <a:endParaRPr lang="en-US" altLang="zh-CN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称中心与对称轴之间的距离等于</a:t>
              </a:r>
              <a:r>
                <a:rPr lang="zh-CN" altLang="en-US" sz="3321" kern="0" spc="-152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(其中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为函数的最小正周期),相邻对称轴</a:t>
              </a:r>
              <a:endParaRPr lang="en-US" altLang="zh-CN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之间的距离等于</a:t>
              </a:r>
              <a:r>
                <a:rPr lang="zh-CN" altLang="en-US" sz="3321" kern="0" spc="-152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,相邻对称中心之间的距离等于</a:t>
              </a:r>
              <a:r>
                <a:rPr lang="zh-CN" altLang="en-US" sz="3321" kern="0" spc="-152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137837" y="2211899"/>
            <a:ext cx="228599" cy="704849"/>
          </p:xfrm>
          <a:graphic>
            <a:graphicData uri="http://schemas.openxmlformats.org/presentationml/2006/ole">
              <p:oleObj spid="_x0000_s23560" name="Equation" r:id="rId5" imgW="60960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834142" y="2944093"/>
            <a:ext cx="228599" cy="704849"/>
          </p:xfrm>
          <a:graphic>
            <a:graphicData uri="http://schemas.openxmlformats.org/presentationml/2006/ole">
              <p:oleObj spid="_x0000_s23561" name="Equation" r:id="rId6" imgW="6096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633221" y="2944093"/>
            <a:ext cx="228599" cy="704849"/>
          </p:xfrm>
          <a:graphic>
            <a:graphicData uri="http://schemas.openxmlformats.org/presentationml/2006/ole">
              <p:oleObj spid="_x0000_s23562" name="Equation" r:id="rId7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9285" y="234869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2824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700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第2讲　三角函数的图象及性质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1.将函数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图象上所有点的横坐标伸长到原来的2倍(纵坐标不变),再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将所得到的图象向右平移</a:t>
            </a:r>
            <a:r>
              <a:rPr lang="zh-CN" altLang="en-US" sz="3321" kern="0" spc="-14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个单位长度得到函数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 =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57073" y="2732827"/>
          <a:ext cx="238124" cy="704849"/>
        </p:xfrm>
        <a:graphic>
          <a:graphicData uri="http://schemas.openxmlformats.org/presentationml/2006/ole">
            <p:oleObj spid="_x0000_s1036" name="Equation" r:id="rId5" imgW="6400800" imgH="18592800" progId="Equation.DSMT4">
              <p:embed/>
            </p:oleObj>
          </a:graphicData>
        </a:graphic>
      </p:graphicFrame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221" y="1476042"/>
            <a:ext cx="22764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540000" y="3348261"/>
            <a:ext cx="11340000" cy="913972"/>
            <a:chOff x="540000" y="3780309"/>
            <a:chExt cx="11340000" cy="913972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3780309"/>
              <a:ext cx="11340000" cy="706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cos</a:t>
              </a:r>
              <a:r>
                <a:rPr lang="zh-CN" altLang="en-US" sz="3582" kern="0" spc="45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975092" y="3913231"/>
            <a:ext cx="1038225" cy="781050"/>
          </p:xfrm>
          <a:graphic>
            <a:graphicData uri="http://schemas.openxmlformats.org/presentationml/2006/ole">
              <p:oleObj spid="_x0000_s1037" name="Equation" r:id="rId7" imgW="27432000" imgH="20726400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40000" y="4212368"/>
            <a:ext cx="11340000" cy="2437109"/>
            <a:chOff x="540000" y="900000"/>
            <a:chExt cx="11340000" cy="2437109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900000"/>
              <a:ext cx="11340000" cy="22243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将函数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图象上所有点的横坐标伸长到原来的2倍(纵坐标不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变),再将所得到的图象向右平移 </a:t>
              </a:r>
              <a:r>
                <a:rPr lang="zh-CN" altLang="en-US" sz="3185" kern="0" spc="-131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个单位长度得到函数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)=cos</a:t>
              </a:r>
              <a:r>
                <a:rPr lang="zh-CN" altLang="en-US" sz="3745" kern="0" spc="652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2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</a:t>
              </a:r>
              <a:r>
                <a:rPr lang="zh-CN" altLang="en-US" sz="3582" kern="0" spc="45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121492" y="1679653"/>
            <a:ext cx="238125" cy="704850"/>
          </p:xfrm>
          <a:graphic>
            <a:graphicData uri="http://schemas.openxmlformats.org/presentationml/2006/ole">
              <p:oleObj spid="_x0000_s1038" name="Equation" r:id="rId8" imgW="64008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9500606" y="1631880"/>
            <a:ext cx="1304925" cy="828675"/>
          </p:xfrm>
          <a:graphic>
            <a:graphicData uri="http://schemas.openxmlformats.org/presentationml/2006/ole">
              <p:oleObj spid="_x0000_s1039" name="Equation" r:id="rId9" imgW="34442400" imgH="21945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981492" y="2556059"/>
            <a:ext cx="1038224" cy="781050"/>
          </p:xfrm>
          <a:graphic>
            <a:graphicData uri="http://schemas.openxmlformats.org/presentationml/2006/ole">
              <p:oleObj spid="_x0000_s1040" name="Equation" r:id="rId10" imgW="27432000" imgH="2072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2.(2019南师附中、天一中学、海门中学、淮阴中学联考,8)若将函数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dirty="0"/>
              <a:t/>
            </a:r>
            <a:br>
              <a:rPr dirty="0"/>
            </a:br>
            <a:r>
              <a:rPr lang="zh-CN" altLang="en-US" sz="2210" kern="0" spc="8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的图象向左平移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&gt;0)个单位长度后,所得图象关于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轴对称,则实数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的最小正值为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605418"/>
          <a:ext cx="390525" cy="381000"/>
        </p:xfrm>
        <a:graphic>
          <a:graphicData uri="http://schemas.openxmlformats.org/presentationml/2006/ole">
            <p:oleObj spid="_x0000_s4120" name="Equation" r:id="rId5" imgW="10363200" imgH="100584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700189"/>
            <a:ext cx="11340000" cy="811180"/>
            <a:chOff x="540000" y="900000"/>
            <a:chExt cx="11340000" cy="811180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6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33599" y="1006331"/>
            <a:ext cx="390524" cy="704849"/>
          </p:xfrm>
          <a:graphic>
            <a:graphicData uri="http://schemas.openxmlformats.org/presentationml/2006/ole">
              <p:oleObj spid="_x0000_s4121" name="Equation" r:id="rId6" imgW="10363200" imgH="18592800" progId="Equation.DSMT4">
                <p:embed/>
              </p:oleObj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540000" y="3523821"/>
            <a:ext cx="11340000" cy="2560744"/>
            <a:chOff x="540000" y="3523821"/>
            <a:chExt cx="11340000" cy="2560744"/>
          </a:xfrm>
        </p:grpSpPr>
        <p:sp>
          <p:nvSpPr>
            <p:cNvPr id="15" name="TextBox 2"/>
            <p:cNvSpPr txBox="1"/>
            <p:nvPr/>
          </p:nvSpPr>
          <p:spPr>
            <a:xfrm>
              <a:off x="540000" y="3523821"/>
              <a:ext cx="11340000" cy="2416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</a:t>
              </a:r>
              <a:r>
                <a:rPr lang="zh-CN" altLang="en-US" sz="3582" kern="0" spc="39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,将其图象向左平移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个单位长度后得到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2cos</a:t>
              </a:r>
              <a:r>
                <a:rPr lang="zh-CN" altLang="en-US" sz="3582" kern="0" spc="78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的图象,关于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轴对称,所以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=0时,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∈Z),故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∈Z).所以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的最小正值为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646425" y="3788381"/>
            <a:ext cx="390524" cy="380999"/>
          </p:xfrm>
          <a:graphic>
            <a:graphicData uri="http://schemas.openxmlformats.org/presentationml/2006/ole">
              <p:oleObj spid="_x0000_s4122" name="Equation" r:id="rId7" imgW="10363200" imgH="10058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4445863" y="3656743"/>
            <a:ext cx="952499" cy="781050"/>
          </p:xfrm>
          <a:graphic>
            <a:graphicData uri="http://schemas.openxmlformats.org/presentationml/2006/ole">
              <p:oleObj spid="_x0000_s4123" name="Equation" r:id="rId8" imgW="25298400" imgH="20726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147092" y="4531524"/>
            <a:ext cx="1447800" cy="781050"/>
          </p:xfrm>
          <a:graphic>
            <a:graphicData uri="http://schemas.openxmlformats.org/presentationml/2006/ole">
              <p:oleObj spid="_x0000_s4124" name="Equation" r:id="rId9" imgW="38404800" imgH="207264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8968907" y="4548342"/>
            <a:ext cx="238125" cy="704850"/>
          </p:xfrm>
          <a:graphic>
            <a:graphicData uri="http://schemas.openxmlformats.org/presentationml/2006/ole">
              <p:oleObj spid="_x0000_s4125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837077" y="5379715"/>
            <a:ext cx="238124" cy="704850"/>
          </p:xfrm>
          <a:graphic>
            <a:graphicData uri="http://schemas.openxmlformats.org/presentationml/2006/ole">
              <p:oleObj spid="_x0000_s4126" name="Equation" r:id="rId11" imgW="6400800" imgH="18592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433859" y="5379715"/>
            <a:ext cx="390524" cy="704849"/>
          </p:xfrm>
          <a:graphic>
            <a:graphicData uri="http://schemas.openxmlformats.org/presentationml/2006/ole">
              <p:oleObj spid="_x0000_s4127" name="Equation" r:id="rId12" imgW="103632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7050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3.(2019南京三模,9)函数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)=2sin</a:t>
            </a:r>
            <a:r>
              <a:rPr lang="zh-CN" altLang="en-US" sz="3582" kern="0" spc="54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&gt;0.若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是方程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)=2的两个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68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不同的实数根,且|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|的最小值为π.则当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582" kern="0" spc="23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09246" y="1032922"/>
          <a:ext cx="1152525" cy="781050"/>
        </p:xfrm>
        <a:graphic>
          <a:graphicData uri="http://schemas.openxmlformats.org/presentationml/2006/ole">
            <p:oleObj spid="_x0000_s7190" name="Equation" r:id="rId5" imgW="30480000" imgH="20726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86502" y="1907703"/>
          <a:ext cx="752475" cy="781050"/>
        </p:xfrm>
        <a:graphic>
          <a:graphicData uri="http://schemas.openxmlformats.org/presentationml/2006/ole">
            <p:oleObj spid="_x0000_s7191" name="Equation" r:id="rId6" imgW="19812000" imgH="20726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2772197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-1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0000" y="3367468"/>
            <a:ext cx="11340000" cy="1762246"/>
            <a:chOff x="540000" y="3367468"/>
            <a:chExt cx="11340000" cy="1762246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3367468"/>
              <a:ext cx="11340000" cy="15329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由|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|的最小值为π可知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)的最小正周期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=π,则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2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=2.当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3582" kern="0" spc="23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42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,sin</a:t>
              </a:r>
              <a:r>
                <a:rPr lang="zh-CN" altLang="en-US" sz="3582" kern="0" spc="51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7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3582" kern="0" spc="15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855807" y="3473799"/>
            <a:ext cx="390525" cy="704850"/>
          </p:xfrm>
          <a:graphic>
            <a:graphicData uri="http://schemas.openxmlformats.org/presentationml/2006/ole">
              <p:oleObj spid="_x0000_s7192" name="Equation" r:id="rId7" imgW="103632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9433117" y="3473799"/>
            <a:ext cx="390524" cy="704849"/>
          </p:xfrm>
          <a:graphic>
            <a:graphicData uri="http://schemas.openxmlformats.org/presentationml/2006/ole">
              <p:oleObj spid="_x0000_s7193" name="Equation" r:id="rId8" imgW="103632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40000" y="4348664"/>
            <a:ext cx="752475" cy="781050"/>
          </p:xfrm>
          <a:graphic>
            <a:graphicData uri="http://schemas.openxmlformats.org/presentationml/2006/ole">
              <p:oleObj spid="_x0000_s7194" name="Equation" r:id="rId9" imgW="19812000" imgH="20726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204588" y="4365481"/>
            <a:ext cx="238124" cy="704849"/>
          </p:xfrm>
          <a:graphic>
            <a:graphicData uri="http://schemas.openxmlformats.org/presentationml/2006/ole">
              <p:oleObj spid="_x0000_s7195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773913" y="4348664"/>
            <a:ext cx="990600" cy="781050"/>
          </p:xfrm>
          <a:graphic>
            <a:graphicData uri="http://schemas.openxmlformats.org/presentationml/2006/ole">
              <p:oleObj spid="_x0000_s7196" name="Equation" r:id="rId11" imgW="26212800" imgH="2072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233820" y="4348664"/>
            <a:ext cx="1104900" cy="781050"/>
          </p:xfrm>
          <a:graphic>
            <a:graphicData uri="http://schemas.openxmlformats.org/presentationml/2006/ole">
              <p:oleObj spid="_x0000_s7197" name="Equation" r:id="rId12" imgW="292608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669920" y="4348664"/>
            <a:ext cx="809625" cy="781050"/>
          </p:xfrm>
          <a:graphic>
            <a:graphicData uri="http://schemas.openxmlformats.org/presentationml/2006/ole">
              <p:oleObj spid="_x0000_s7198" name="Equation" r:id="rId13" imgW="21336000" imgH="20726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8157293" y="4348664"/>
            <a:ext cx="647700" cy="781050"/>
          </p:xfrm>
          <a:graphic>
            <a:graphicData uri="http://schemas.openxmlformats.org/presentationml/2006/ole">
              <p:oleObj spid="_x0000_s7199" name="Equation" r:id="rId14" imgW="17068800" imgH="2072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1136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题型一　利用y=Asin(ωx+φ)+B研究三角函数的性质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(2019扬州期末,15)已知函数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)=cos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210" kern="0" spc="8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)的单调增区间;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(2)求方程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)=0在(0,π]内的所有解.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987144" y="2316778"/>
          <a:ext cx="390524" cy="380999"/>
        </p:xfrm>
        <a:graphic>
          <a:graphicData uri="http://schemas.openxmlformats.org/presentationml/2006/ole">
            <p:oleObj spid="_x0000_s9220" name="Equation" r:id="rId5" imgW="10363200" imgH="10058400" progId="Equation.DSMT4">
              <p:embed/>
            </p:oleObj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221" y="1044005"/>
            <a:ext cx="2266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40000" y="900000"/>
            <a:ext cx="11340000" cy="5383154"/>
            <a:chOff x="540000" y="900000"/>
            <a:chExt cx="11340000" cy="538315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2760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 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)=cos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-sin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=2sin</a:t>
              </a:r>
              <a:r>
                <a:rPr lang="zh-CN" altLang="en-US" sz="3582" kern="0" spc="51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(1)由-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解得-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∴函数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)的单调增区间为</a:t>
              </a:r>
              <a:r>
                <a:rPr lang="zh-CN" altLang="en-US" sz="3582" kern="0" spc="125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(2)由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)=0得2sin</a:t>
              </a:r>
              <a:r>
                <a:rPr lang="zh-CN" altLang="en-US" sz="3582" kern="0" spc="51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=0,即2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π,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∈Z,解得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232" kern="0" spc="-5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3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∈Z,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∈(0,π],∴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3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5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06159" y="1002634"/>
            <a:ext cx="390524" cy="380999"/>
          </p:xfrm>
          <a:graphic>
            <a:graphicData uri="http://schemas.openxmlformats.org/presentationml/2006/ole">
              <p:oleObj spid="_x0000_s10272" name="Equation" r:id="rId5" imgW="10363200" imgH="100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726785" y="1767344"/>
            <a:ext cx="390525" cy="380999"/>
          </p:xfrm>
          <a:graphic>
            <a:graphicData uri="http://schemas.openxmlformats.org/presentationml/2006/ole">
              <p:oleObj spid="_x0000_s10273" name="Equation" r:id="rId6" imgW="10363200" imgH="100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659244" y="1635706"/>
            <a:ext cx="1104899" cy="781049"/>
          </p:xfrm>
          <a:graphic>
            <a:graphicData uri="http://schemas.openxmlformats.org/presentationml/2006/ole">
              <p:oleObj spid="_x0000_s10274" name="Equation" r:id="rId7" imgW="29260800" imgH="20726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367676" y="2432119"/>
            <a:ext cx="238124" cy="704849"/>
          </p:xfrm>
          <a:graphic>
            <a:graphicData uri="http://schemas.openxmlformats.org/presentationml/2006/ole">
              <p:oleObj spid="_x0000_s10275" name="Equation" r:id="rId8" imgW="64008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100445" y="2432119"/>
            <a:ext cx="238124" cy="704849"/>
          </p:xfrm>
          <a:graphic>
            <a:graphicData uri="http://schemas.openxmlformats.org/presentationml/2006/ole">
              <p:oleObj spid="_x0000_s10276" name="Equation" r:id="rId9" imgW="64008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669770" y="2432119"/>
            <a:ext cx="238124" cy="704849"/>
          </p:xfrm>
          <a:graphic>
            <a:graphicData uri="http://schemas.openxmlformats.org/presentationml/2006/ole">
              <p:oleObj spid="_x0000_s10277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312692" y="3182208"/>
            <a:ext cx="238124" cy="704849"/>
          </p:xfrm>
          <a:graphic>
            <a:graphicData uri="http://schemas.openxmlformats.org/presentationml/2006/ole">
              <p:oleObj spid="_x0000_s10278" name="Equation" r:id="rId11" imgW="64008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858675" y="3182208"/>
            <a:ext cx="238124" cy="704849"/>
          </p:xfrm>
          <a:graphic>
            <a:graphicData uri="http://schemas.openxmlformats.org/presentationml/2006/ole">
              <p:oleObj spid="_x0000_s10279" name="Equation" r:id="rId12" imgW="6400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315369" y="3958887"/>
            <a:ext cx="2047875" cy="781049"/>
          </p:xfrm>
          <a:graphic>
            <a:graphicData uri="http://schemas.openxmlformats.org/presentationml/2006/ole">
              <p:oleObj spid="_x0000_s10280" name="Equation" r:id="rId13" imgW="54254400" imgH="2072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956446" y="4781891"/>
            <a:ext cx="1104900" cy="781049"/>
          </p:xfrm>
          <a:graphic>
            <a:graphicData uri="http://schemas.openxmlformats.org/presentationml/2006/ole">
              <p:oleObj spid="_x0000_s10281" name="Equation" r:id="rId14" imgW="292608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325845" y="4798708"/>
            <a:ext cx="238125" cy="704850"/>
          </p:xfrm>
          <a:graphic>
            <a:graphicData uri="http://schemas.openxmlformats.org/presentationml/2006/ole">
              <p:oleObj spid="_x0000_s10282" name="Equation" r:id="rId15" imgW="64008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8013744" y="4798708"/>
            <a:ext cx="342900" cy="704850"/>
          </p:xfrm>
          <a:graphic>
            <a:graphicData uri="http://schemas.openxmlformats.org/presentationml/2006/ole">
              <p:oleObj spid="_x0000_s10283" name="Equation" r:id="rId16" imgW="91440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8543429" y="4798708"/>
            <a:ext cx="371474" cy="704849"/>
          </p:xfrm>
          <a:graphic>
            <a:graphicData uri="http://schemas.openxmlformats.org/presentationml/2006/ole">
              <p:oleObj spid="_x0000_s10284" name="Equation" r:id="rId17" imgW="97536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2730842" y="5578304"/>
            <a:ext cx="380999" cy="704849"/>
          </p:xfrm>
          <a:graphic>
            <a:graphicData uri="http://schemas.openxmlformats.org/presentationml/2006/ole">
              <p:oleObj spid="_x0000_s10285" name="Equation" r:id="rId18" imgW="10058400" imgH="18592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775555" y="5578304"/>
            <a:ext cx="485775" cy="704850"/>
          </p:xfrm>
          <a:graphic>
            <a:graphicData uri="http://schemas.openxmlformats.org/presentationml/2006/ole">
              <p:oleObj spid="_x0000_s10286" name="Equation" r:id="rId19" imgW="128016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933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(1)函数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称为三角函数的标准形式,若所给三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角函数解析式能利用三角公式化为标准型,首先要化为标准形式,再结合正弦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函数图象研究函数性质;(2)求三角函数在给定区间上的单调区间,首先求三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角函数在R上的单调区间,再与所给区间取交集,最后注意单调区间的写法,必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须写区间,且中间用“逗号”或“和”隔开,不能用“</a:t>
            </a:r>
            <a:r>
              <a:rPr lang="zh-CN" altLang="en-US" sz="260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79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(2019浙江,18,14分)设函数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 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∈[0,2π),函数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)是偶函数,求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974" kern="0" spc="90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974" kern="0" spc="83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的值域.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52297" y="2209096"/>
          <a:ext cx="1657349" cy="895349"/>
        </p:xfrm>
        <a:graphic>
          <a:graphicData uri="http://schemas.openxmlformats.org/presentationml/2006/ole">
            <p:oleObj spid="_x0000_s11270" name="Equation" r:id="rId5" imgW="43891200" imgH="2377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96432" y="2209096"/>
          <a:ext cx="1562100" cy="895349"/>
        </p:xfrm>
        <a:graphic>
          <a:graphicData uri="http://schemas.openxmlformats.org/presentationml/2006/ole">
            <p:oleObj spid="_x0000_s11271" name="Equation" r:id="rId6" imgW="41452800" imgH="23774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8878B74-E179-43AA-9392-F7A298C34399}">
  <ds:schemaRefs/>
</ds:datastoreItem>
</file>

<file path=customXml/itemProps10.xml><?xml version="1.0" encoding="utf-8"?>
<ds:datastoreItem xmlns:ds="http://schemas.openxmlformats.org/officeDocument/2006/customXml" ds:itemID="{46A5326C-29FB-44EC-A57E-110818B74EF4}">
  <ds:schemaRefs/>
</ds:datastoreItem>
</file>

<file path=customXml/itemProps11.xml><?xml version="1.0" encoding="utf-8"?>
<ds:datastoreItem xmlns:ds="http://schemas.openxmlformats.org/officeDocument/2006/customXml" ds:itemID="{E85D2CCF-EBB8-45F4-BA98-14ED5F3B9C19}">
  <ds:schemaRefs/>
</ds:datastoreItem>
</file>

<file path=customXml/itemProps12.xml><?xml version="1.0" encoding="utf-8"?>
<ds:datastoreItem xmlns:ds="http://schemas.openxmlformats.org/officeDocument/2006/customXml" ds:itemID="{F2862C1C-47D1-4707-A4A8-F5993F1F893F}">
  <ds:schemaRefs/>
</ds:datastoreItem>
</file>

<file path=customXml/itemProps13.xml><?xml version="1.0" encoding="utf-8"?>
<ds:datastoreItem xmlns:ds="http://schemas.openxmlformats.org/officeDocument/2006/customXml" ds:itemID="{64CE05CA-703B-49FE-9704-D3B2E3181EAA}">
  <ds:schemaRefs/>
</ds:datastoreItem>
</file>

<file path=customXml/itemProps14.xml><?xml version="1.0" encoding="utf-8"?>
<ds:datastoreItem xmlns:ds="http://schemas.openxmlformats.org/officeDocument/2006/customXml" ds:itemID="{87D0469B-FAC7-48A1-A79A-6D1B0DD29BFC}">
  <ds:schemaRefs/>
</ds:datastoreItem>
</file>

<file path=customXml/itemProps15.xml><?xml version="1.0" encoding="utf-8"?>
<ds:datastoreItem xmlns:ds="http://schemas.openxmlformats.org/officeDocument/2006/customXml" ds:itemID="{3B659BF7-CED9-4E0C-9916-8757F749A55B}">
  <ds:schemaRefs/>
</ds:datastoreItem>
</file>

<file path=customXml/itemProps16.xml><?xml version="1.0" encoding="utf-8"?>
<ds:datastoreItem xmlns:ds="http://schemas.openxmlformats.org/officeDocument/2006/customXml" ds:itemID="{CF1A6638-E84E-4EFC-AAE1-D4F58AFA18B8}">
  <ds:schemaRefs/>
</ds:datastoreItem>
</file>

<file path=customXml/itemProps17.xml><?xml version="1.0" encoding="utf-8"?>
<ds:datastoreItem xmlns:ds="http://schemas.openxmlformats.org/officeDocument/2006/customXml" ds:itemID="{062BC0BA-C084-4473-8098-F46607AF582E}">
  <ds:schemaRefs/>
</ds:datastoreItem>
</file>

<file path=customXml/itemProps2.xml><?xml version="1.0" encoding="utf-8"?>
<ds:datastoreItem xmlns:ds="http://schemas.openxmlformats.org/officeDocument/2006/customXml" ds:itemID="{E70B6D93-2D00-45EB-BD28-8C399D981F8B}">
  <ds:schemaRefs/>
</ds:datastoreItem>
</file>

<file path=customXml/itemProps3.xml><?xml version="1.0" encoding="utf-8"?>
<ds:datastoreItem xmlns:ds="http://schemas.openxmlformats.org/officeDocument/2006/customXml" ds:itemID="{4D79EFA9-8D76-45DD-A231-4BDBDFE563A2}">
  <ds:schemaRefs/>
</ds:datastoreItem>
</file>

<file path=customXml/itemProps4.xml><?xml version="1.0" encoding="utf-8"?>
<ds:datastoreItem xmlns:ds="http://schemas.openxmlformats.org/officeDocument/2006/customXml" ds:itemID="{AB3D6F3E-F741-4BBF-89CA-CB738569E8FD}">
  <ds:schemaRefs/>
</ds:datastoreItem>
</file>

<file path=customXml/itemProps5.xml><?xml version="1.0" encoding="utf-8"?>
<ds:datastoreItem xmlns:ds="http://schemas.openxmlformats.org/officeDocument/2006/customXml" ds:itemID="{4EFC0B69-A037-4244-8743-F4075A0A17A0}">
  <ds:schemaRefs/>
</ds:datastoreItem>
</file>

<file path=customXml/itemProps6.xml><?xml version="1.0" encoding="utf-8"?>
<ds:datastoreItem xmlns:ds="http://schemas.openxmlformats.org/officeDocument/2006/customXml" ds:itemID="{827D98A5-81D4-42BB-8A98-558C294DCDA9}">
  <ds:schemaRefs/>
</ds:datastoreItem>
</file>

<file path=customXml/itemProps7.xml><?xml version="1.0" encoding="utf-8"?>
<ds:datastoreItem xmlns:ds="http://schemas.openxmlformats.org/officeDocument/2006/customXml" ds:itemID="{85A1E875-35FB-4136-8590-0301FC967238}">
  <ds:schemaRefs/>
</ds:datastoreItem>
</file>

<file path=customXml/itemProps8.xml><?xml version="1.0" encoding="utf-8"?>
<ds:datastoreItem xmlns:ds="http://schemas.openxmlformats.org/officeDocument/2006/customXml" ds:itemID="{BC03CFA3-18D2-4E77-8A91-30384FE63551}">
  <ds:schemaRefs/>
</ds:datastoreItem>
</file>

<file path=customXml/itemProps9.xml><?xml version="1.0" encoding="utf-8"?>
<ds:datastoreItem xmlns:ds="http://schemas.openxmlformats.org/officeDocument/2006/customXml" ds:itemID="{549CC7CB-E6C2-488C-AE6D-BE852E41249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第2讲　三角函数的图象及性质　</Template>
  <TotalTime>23</TotalTime>
  <Words>95</Words>
  <Application>Microsoft Office PowerPoint</Application>
  <PresentationFormat>自定义</PresentationFormat>
  <Paragraphs>84</Paragraphs>
  <Slides>18</Slides>
  <Notes>17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化学主题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42</cp:revision>
  <dcterms:modified xsi:type="dcterms:W3CDTF">2020-02-03T04:01:49Z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