
<file path=[Content_Types].xml><?xml version="1.0" encoding="utf-8"?>
<Types xmlns="http://schemas.openxmlformats.org/package/2006/content-types">
  <Override PartName="/ppt/slideLayouts/slideLayout39.xml" ContentType="application/vnd.openxmlformats-officedocument.presentationml.slideLayout+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tags/tag70.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26.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tags/tag5.xml" ContentType="application/vnd.openxmlformats-officedocument.presentationml.tag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55.xml" ContentType="application/vnd.openxmlformats-officedocument.presentationml.tags+xml"/>
  <Override PartName="/ppt/tags/tag64.xml" ContentType="application/vnd.openxmlformats-officedocument.presentationml.tags+xml"/>
  <Override PartName="/ppt/tags/tag73.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53.xml" ContentType="application/vnd.openxmlformats-officedocument.presentationml.tags+xml"/>
  <Override PartName="/ppt/tags/tag62.xml" ContentType="application/vnd.openxmlformats-officedocument.presentationml.tags+xml"/>
  <Override PartName="/ppt/tags/tag71.xml" ContentType="application/vnd.openxmlformats-officedocument.presentationml.tags+xml"/>
  <Default Extension="vml" ContentType="application/vnd.openxmlformats-officedocument.vmlDrawing"/>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s/slide28.xml" ContentType="application/vnd.openxmlformats-officedocument.presentationml.slide+xml"/>
  <Override PartName="/ppt/slideLayouts/slideLayout38.xml" ContentType="application/vnd.openxmlformats-officedocument.presentationml.slideLayout+xml"/>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Default Extension="jpeg" ContentType="image/jpeg"/>
  <Override PartName="/ppt/tags/tag59.xml" ContentType="application/vnd.openxmlformats-officedocument.presentationml.tags+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398" r:id="rId2"/>
    <p:sldId id="349" r:id="rId3"/>
    <p:sldId id="402" r:id="rId4"/>
    <p:sldId id="332" r:id="rId5"/>
    <p:sldId id="404" r:id="rId6"/>
    <p:sldId id="405" r:id="rId7"/>
    <p:sldId id="401" r:id="rId8"/>
    <p:sldId id="420" r:id="rId9"/>
    <p:sldId id="421" r:id="rId10"/>
    <p:sldId id="422" r:id="rId11"/>
    <p:sldId id="406" r:id="rId12"/>
    <p:sldId id="407" r:id="rId13"/>
    <p:sldId id="408" r:id="rId14"/>
    <p:sldId id="424" r:id="rId15"/>
    <p:sldId id="409" r:id="rId16"/>
    <p:sldId id="410" r:id="rId17"/>
    <p:sldId id="411" r:id="rId18"/>
    <p:sldId id="412" r:id="rId19"/>
    <p:sldId id="413" r:id="rId20"/>
    <p:sldId id="414" r:id="rId21"/>
    <p:sldId id="415" r:id="rId22"/>
    <p:sldId id="425" r:id="rId23"/>
    <p:sldId id="426" r:id="rId24"/>
    <p:sldId id="416" r:id="rId25"/>
    <p:sldId id="417" r:id="rId26"/>
    <p:sldId id="403" r:id="rId27"/>
    <p:sldId id="418" r:id="rId28"/>
    <p:sldId id="419"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845"/>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image" Target="../media/image33.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image" Target="../media/image36.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6.emf"/><Relationship Id="rId1" Type="http://schemas.openxmlformats.org/officeDocument/2006/relationships/image" Target="../media/image39.emf"/><Relationship Id="rId4" Type="http://schemas.openxmlformats.org/officeDocument/2006/relationships/image" Target="../media/image4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emf"/><Relationship Id="rId1" Type="http://schemas.openxmlformats.org/officeDocument/2006/relationships/image" Target="../media/image48.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52.emf"/><Relationship Id="rId1" Type="http://schemas.openxmlformats.org/officeDocument/2006/relationships/image" Target="../media/image51.emf"/><Relationship Id="rId4" Type="http://schemas.openxmlformats.org/officeDocument/2006/relationships/image" Target="../media/image54.e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image" Target="../media/image56.emf"/><Relationship Id="rId1" Type="http://schemas.openxmlformats.org/officeDocument/2006/relationships/image" Target="../media/image55.e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image" Target="../media/image59.emf"/><Relationship Id="rId1" Type="http://schemas.openxmlformats.org/officeDocument/2006/relationships/image" Target="../media/image58.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image" Target="../media/image1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2020/2/13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image" Target="../media/image3.png"/><Relationship Id="rId18" Type="http://schemas.openxmlformats.org/officeDocument/2006/relationships/image" Target="../media/image8.png"/><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image" Target="../media/image2.jpeg"/><Relationship Id="rId17" Type="http://schemas.openxmlformats.org/officeDocument/2006/relationships/image" Target="../media/image7.png"/><Relationship Id="rId2" Type="http://schemas.openxmlformats.org/officeDocument/2006/relationships/tags" Target="../tags/tag8.xml"/><Relationship Id="rId16" Type="http://schemas.openxmlformats.org/officeDocument/2006/relationships/image" Target="../media/image6.png"/><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slideMaster" Target="../slideMasters/slideMaster1.xml"/><Relationship Id="rId5" Type="http://schemas.openxmlformats.org/officeDocument/2006/relationships/tags" Target="../tags/tag11.xml"/><Relationship Id="rId15" Type="http://schemas.openxmlformats.org/officeDocument/2006/relationships/image" Target="../media/image5.png"/><Relationship Id="rId10" Type="http://schemas.openxmlformats.org/officeDocument/2006/relationships/tags" Target="../tags/tag16.xml"/><Relationship Id="rId19" Type="http://schemas.openxmlformats.org/officeDocument/2006/relationships/image" Target="../media/image9.png"/><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slideMaster" Target="../slideMasters/slideMaster1.xml"/><Relationship Id="rId4" Type="http://schemas.openxmlformats.org/officeDocument/2006/relationships/tags" Target="../tags/tag66.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4.xml"/><Relationship Id="rId3" Type="http://schemas.openxmlformats.org/officeDocument/2006/relationships/tags" Target="../tags/tag69.xml"/><Relationship Id="rId7" Type="http://schemas.openxmlformats.org/officeDocument/2006/relationships/tags" Target="../tags/tag73.xml"/><Relationship Id="rId12" Type="http://schemas.openxmlformats.org/officeDocument/2006/relationships/image" Target="../media/image2.jpeg"/><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slideMaster" Target="../slideMasters/slideMaster1.xml"/><Relationship Id="rId5" Type="http://schemas.openxmlformats.org/officeDocument/2006/relationships/tags" Target="../tags/tag71.xml"/><Relationship Id="rId10" Type="http://schemas.openxmlformats.org/officeDocument/2006/relationships/tags" Target="../tags/tag76.xml"/><Relationship Id="rId4" Type="http://schemas.openxmlformats.org/officeDocument/2006/relationships/tags" Target="../tags/tag70.xml"/><Relationship Id="rId9" Type="http://schemas.openxmlformats.org/officeDocument/2006/relationships/tags" Target="../tags/tag7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29.xml"/><Relationship Id="rId3" Type="http://schemas.openxmlformats.org/officeDocument/2006/relationships/tags" Target="../tags/tag24.xml"/><Relationship Id="rId7" Type="http://schemas.openxmlformats.org/officeDocument/2006/relationships/tags" Target="../tags/tag28.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10" Type="http://schemas.openxmlformats.org/officeDocument/2006/relationships/slideMaster" Target="../slideMasters/slideMaster1.xml"/><Relationship Id="rId4" Type="http://schemas.openxmlformats.org/officeDocument/2006/relationships/tags" Target="../tags/tag25.xml"/><Relationship Id="rId9" Type="http://schemas.openxmlformats.org/officeDocument/2006/relationships/tags" Target="../tags/tag30.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slideMaster" Target="../slideMasters/slideMaster1.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slideMaster" Target="../slideMasters/slideMaster1.xml"/><Relationship Id="rId4" Type="http://schemas.openxmlformats.org/officeDocument/2006/relationships/tags" Target="../tags/tag48.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54.xml"/><Relationship Id="rId7" Type="http://schemas.openxmlformats.org/officeDocument/2006/relationships/slideMaster" Target="../slideMasters/slideMaster1.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p:custDataLst>
              <p:tags r:id="rId1"/>
            </p:custDataLst>
          </p:nvPr>
        </p:nvPicPr>
        <p:blipFill rotWithShape="1">
          <a:blip r:embed="rId12">
            <a:extLst>
              <a:ext uri="{28A0092B-C50C-407E-A947-70E740481C1C}">
                <a14:useLocalDpi xmlns:a14="http://schemas.microsoft.com/office/drawing/2010/main" xmlns="" val="0"/>
              </a:ext>
            </a:extLst>
          </a:blip>
          <a:srcRect t="9387" b="34447"/>
          <a:stretch>
            <a:fillRect/>
          </a:stretch>
        </p:blipFill>
        <p:spPr>
          <a:xfrm>
            <a:off x="1" y="-2"/>
            <a:ext cx="9143999" cy="4542287"/>
          </a:xfrm>
          <a:prstGeom prst="rect">
            <a:avLst/>
          </a:prstGeom>
        </p:spPr>
      </p:pic>
      <p:sp>
        <p:nvSpPr>
          <p:cNvPr id="5" name="矩形 4"/>
          <p:cNvSpPr/>
          <p:nvPr>
            <p:custDataLst>
              <p:tags r:id="rId2"/>
            </p:custDataLst>
          </p:nvPr>
        </p:nvSpPr>
        <p:spPr>
          <a:xfrm>
            <a:off x="0" y="5637213"/>
            <a:ext cx="914400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3"/>
            </p:custDataLst>
          </p:nvPr>
        </p:nvSpPr>
        <p:spPr>
          <a:xfrm rot="5400000" flipV="1">
            <a:off x="3140273" y="-1146968"/>
            <a:ext cx="2863453"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4"/>
            </p:custDataLst>
          </p:nvPr>
        </p:nvSpPr>
        <p:spPr>
          <a:xfrm>
            <a:off x="0" y="3621088"/>
            <a:ext cx="914400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5"/>
            </p:custDataLst>
          </p:nvPr>
        </p:nvSpPr>
        <p:spPr>
          <a:xfrm flipH="1">
            <a:off x="0" y="3048000"/>
            <a:ext cx="914400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ctrTitle" hasCustomPrompt="1"/>
            <p:custDataLst>
              <p:tags r:id="rId6"/>
            </p:custDataLst>
          </p:nvPr>
        </p:nvSpPr>
        <p:spPr>
          <a:xfrm>
            <a:off x="5000625" y="4614350"/>
            <a:ext cx="4076700" cy="1053581"/>
          </a:xfrm>
          <a:noFill/>
        </p:spPr>
        <p:txBody>
          <a:bodyPr anchor="b">
            <a:normAutofit/>
          </a:bodyPr>
          <a:lstStyle>
            <a:lvl1pPr algn="r">
              <a:defRPr sz="3600" b="1">
                <a:solidFill>
                  <a:schemeClr val="tx1"/>
                </a:solidFill>
              </a:defRPr>
            </a:lvl1pPr>
          </a:lstStyle>
          <a:p>
            <a:r>
              <a:rPr lang="zh-CN" altLang="en-US" noProof="1"/>
              <a:t>单击此处编辑标题</a:t>
            </a:r>
          </a:p>
        </p:txBody>
      </p:sp>
      <p:sp>
        <p:nvSpPr>
          <p:cNvPr id="3" name="副标题 2"/>
          <p:cNvSpPr>
            <a:spLocks noGrp="1"/>
          </p:cNvSpPr>
          <p:nvPr>
            <p:ph type="subTitle" idx="1"/>
            <p:custDataLst>
              <p:tags r:id="rId7"/>
            </p:custDataLst>
          </p:nvPr>
        </p:nvSpPr>
        <p:spPr>
          <a:xfrm>
            <a:off x="5000625" y="5739996"/>
            <a:ext cx="4076700" cy="504000"/>
          </a:xfrm>
          <a:noFill/>
        </p:spPr>
        <p:txBody>
          <a:bodyPr>
            <a:normAutofit/>
          </a:bodyPr>
          <a:lstStyle>
            <a:lvl1pPr marL="0" indent="0" algn="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9" name="日期占位符 3"/>
          <p:cNvSpPr>
            <a:spLocks noGrp="1"/>
          </p:cNvSpPr>
          <p:nvPr>
            <p:ph type="dt" sz="half" idx="10"/>
            <p:custDataLst>
              <p:tags r:id="rId8"/>
            </p:custDataLst>
          </p:nvPr>
        </p:nvSpPr>
        <p:spPr/>
        <p:txBody>
          <a:bodyPr/>
          <a:lstStyle>
            <a:lvl1pPr>
              <a:defRPr/>
            </a:lvl1pPr>
          </a:lstStyle>
          <a:p>
            <a:pPr>
              <a:defRPr/>
            </a:pPr>
            <a:endParaRPr lang="zh-CN" altLang="en-US"/>
          </a:p>
        </p:txBody>
      </p:sp>
      <p:sp>
        <p:nvSpPr>
          <p:cNvPr id="10" name="页脚占位符 4"/>
          <p:cNvSpPr>
            <a:spLocks noGrp="1"/>
          </p:cNvSpPr>
          <p:nvPr>
            <p:ph type="ftr" sz="quarter" idx="11"/>
            <p:custDataLst>
              <p:tags r:id="rId9"/>
            </p:custDataLst>
          </p:nvPr>
        </p:nvSpPr>
        <p:spPr/>
        <p:txBody>
          <a:bodyPr/>
          <a:lstStyle>
            <a:lvl1pPr>
              <a:defRPr/>
            </a:lvl1pPr>
          </a:lstStyle>
          <a:p>
            <a:pPr>
              <a:defRPr/>
            </a:pPr>
            <a:endParaRPr lang="zh-CN" altLang="en-US"/>
          </a:p>
        </p:txBody>
      </p:sp>
      <p:sp>
        <p:nvSpPr>
          <p:cNvPr id="11" name="灯片编号占位符 5"/>
          <p:cNvSpPr>
            <a:spLocks noGrp="1"/>
          </p:cNvSpPr>
          <p:nvPr>
            <p:ph type="sldNum" sz="quarter" idx="12"/>
            <p:custDataLst>
              <p:tags r:id="rId10"/>
            </p:custDataLst>
          </p:nvPr>
        </p:nvSpPr>
        <p:spPr/>
        <p:txBody>
          <a:bodyPr/>
          <a:lstStyle>
            <a:lvl1pPr>
              <a:defRPr/>
            </a:lvl1pPr>
          </a:lstStyle>
          <a:p>
            <a:pPr>
              <a:defRPr/>
            </a:pPr>
            <a:fld id="{8772FFEC-5704-4A3E-837E-93B721BC27BB}" type="slidenum">
              <a:rPr lang="zh-CN" altLang="en-US"/>
              <a:pPr>
                <a:defRPr/>
              </a:pPr>
              <a:t>‹#›</a:t>
            </a:fld>
            <a:endParaRPr lang="zh-CN" altLang="en-US"/>
          </a:p>
        </p:txBody>
      </p:sp>
      <p:sp>
        <p:nvSpPr>
          <p:cNvPr id="4" name="矩形 3"/>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2" name="图片 11"/>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14" name="矩形 13"/>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userDrawn="1"/>
        </p:nvPicPr>
        <p:blipFill>
          <a:blip r:embed="rId14">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8" name="图片 17"/>
          <p:cNvPicPr>
            <a:picLocks noChangeAspect="1"/>
          </p:cNvPicPr>
          <p:nvPr userDrawn="1"/>
        </p:nvPicPr>
        <p:blipFill>
          <a:blip r:embed="rId15">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9" name="图片 18"/>
          <p:cNvPicPr>
            <a:picLocks noChangeAspect="1"/>
          </p:cNvPicPr>
          <p:nvPr userDrawn="1"/>
        </p:nvPicPr>
        <p:blipFill>
          <a:blip r:embed="rId16">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20" name="图片 19"/>
          <p:cNvPicPr>
            <a:picLocks noChangeAspect="1"/>
          </p:cNvPicPr>
          <p:nvPr userDrawn="1"/>
        </p:nvPicPr>
        <p:blipFill>
          <a:blip r:embed="rId17">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21"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2"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9060101010101" pitchFamily="2" charset="-122"/>
                <a:ea typeface="黑体" panose="02010609060101010101" pitchFamily="2" charset="-122"/>
              </a:rPr>
              <a:t>高中总复习用书课件光盘</a:t>
            </a:r>
            <a:endParaRPr lang="zh-CN" altLang="en-US" sz="4000" dirty="0">
              <a:latin typeface="黑体" panose="02010609060101010101" pitchFamily="2" charset="-122"/>
              <a:ea typeface="黑体" panose="02010609060101010101" pitchFamily="2" charset="-122"/>
            </a:endParaRPr>
          </a:p>
        </p:txBody>
      </p:sp>
      <p:pic>
        <p:nvPicPr>
          <p:cNvPr id="28" name="图片 27"/>
          <p:cNvPicPr>
            <a:picLocks noChangeAspect="1"/>
          </p:cNvPicPr>
          <p:nvPr userDrawn="1"/>
        </p:nvPicPr>
        <p:blipFill>
          <a:blip r:embed="rId18">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pic>
        <p:nvPicPr>
          <p:cNvPr id="29" name="图片 28"/>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30" name="矩形 29"/>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33"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34" name="图片 33"/>
          <p:cNvPicPr>
            <a:picLocks noChangeAspect="1"/>
          </p:cNvPicPr>
          <p:nvPr userDrawn="1"/>
        </p:nvPicPr>
        <p:blipFill>
          <a:blip r:embed="rId19">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35" name="直接连接符 34"/>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dissolve">
                                      <p:cBhvr>
                                        <p:cTn id="14" dur="500"/>
                                        <p:tgtEl>
                                          <p:spTgt spid="14"/>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dissolve">
                                      <p:cBhvr>
                                        <p:cTn id="20" dur="500"/>
                                        <p:tgtEl>
                                          <p:spTgt spid="16"/>
                                        </p:tgtEl>
                                      </p:cBhvr>
                                    </p:animEffect>
                                  </p:childTnLst>
                                </p:cTn>
                              </p:par>
                              <p:par>
                                <p:cTn id="21" presetID="9"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dissolve">
                                      <p:cBhvr>
                                        <p:cTn id="23" dur="500"/>
                                        <p:tgtEl>
                                          <p:spTgt spid="17"/>
                                        </p:tgtEl>
                                      </p:cBhvr>
                                    </p:animEffect>
                                  </p:childTnLst>
                                </p:cTn>
                              </p:par>
                              <p:par>
                                <p:cTn id="24" presetID="9" presetClass="entr" presetSubtype="0"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dissolve">
                                      <p:cBhvr>
                                        <p:cTn id="26" dur="500"/>
                                        <p:tgtEl>
                                          <p:spTgt spid="18"/>
                                        </p:tgtEl>
                                      </p:cBhvr>
                                    </p:animEffect>
                                  </p:childTnLst>
                                </p:cTn>
                              </p:par>
                              <p:par>
                                <p:cTn id="27" presetID="9"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dissolve">
                                      <p:cBhvr>
                                        <p:cTn id="29" dur="500"/>
                                        <p:tgtEl>
                                          <p:spTgt spid="19"/>
                                        </p:tgtEl>
                                      </p:cBhvr>
                                    </p:animEffect>
                                  </p:childTnLst>
                                </p:cTn>
                              </p:par>
                              <p:par>
                                <p:cTn id="30" presetID="9"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dissolve">
                                      <p:cBhvr>
                                        <p:cTn id="32" dur="500"/>
                                        <p:tgtEl>
                                          <p:spTgt spid="20"/>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dissolve">
                                      <p:cBhvr>
                                        <p:cTn id="35" dur="500"/>
                                        <p:tgtEl>
                                          <p:spTgt spid="21"/>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dissolve">
                                      <p:cBhvr>
                                        <p:cTn id="38" dur="500"/>
                                        <p:tgtEl>
                                          <p:spTgt spid="22"/>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dissolve">
                                      <p:cBhvr>
                                        <p:cTn id="41" dur="500"/>
                                        <p:tgtEl>
                                          <p:spTgt spid="23"/>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dissolve">
                                      <p:cBhvr>
                                        <p:cTn id="44" dur="500"/>
                                        <p:tgtEl>
                                          <p:spTgt spid="24"/>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15" grpId="0" animBg="1"/>
      <p:bldP spid="16" grpId="0" animBg="1"/>
      <p:bldP spid="21" grpId="0"/>
      <p:bldP spid="22" grpId="0"/>
      <p:bldP spid="23" grpId="0"/>
      <p:bldP spid="24" grpId="0"/>
      <p:bldP spid="27" grpId="0"/>
    </p:bldLst>
  </p:timing>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1"/>
            </p:custDataLst>
          </p:nvPr>
        </p:nvSpPr>
        <p:spPr>
          <a:xfrm>
            <a:off x="502448" y="952508"/>
            <a:ext cx="8139178" cy="5388907"/>
          </a:xfrm>
        </p:spPr>
        <p:txBody>
          <a:bodyPr/>
          <a:lstStyle>
            <a:lvl1pPr>
              <a:defRPr/>
            </a:lvl1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4"/>
            <p:custDataLst>
              <p:tags r:id="rId2"/>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3"/>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4"/>
            </p:custDataLst>
          </p:nvPr>
        </p:nvSpPr>
        <p:spPr/>
        <p:txBody>
          <a:bodyPr/>
          <a:lstStyle>
            <a:lvl1pPr>
              <a:defRPr/>
            </a:lvl1pPr>
          </a:lstStyle>
          <a:p>
            <a:pPr>
              <a:defRPr/>
            </a:pPr>
            <a:fld id="{5E5EBB0C-5A13-436A-8D2C-3DC1B1265DA7}" type="slidenum">
              <a:rPr lang="zh-CN" altLang="en-US"/>
              <a:pPr>
                <a:defRPr/>
              </a:pPr>
              <a:t>‹#›</a:t>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13" name="图片 12"/>
          <p:cNvPicPr>
            <a:picLocks noChangeAspect="1"/>
          </p:cNvPicPr>
          <p:nvPr>
            <p:custDataLst>
              <p:tags r:id="rId1"/>
            </p:custDataLst>
          </p:nvPr>
        </p:nvPicPr>
        <p:blipFill rotWithShape="1">
          <a:blip r:embed="rId12">
            <a:extLst>
              <a:ext uri="{28A0092B-C50C-407E-A947-70E740481C1C}">
                <a14:useLocalDpi xmlns:a14="http://schemas.microsoft.com/office/drawing/2010/main" xmlns="" val="0"/>
              </a:ext>
            </a:extLst>
          </a:blip>
          <a:srcRect t="9387" b="34447"/>
          <a:stretch>
            <a:fillRect/>
          </a:stretch>
        </p:blipFill>
        <p:spPr>
          <a:xfrm>
            <a:off x="1" y="-2"/>
            <a:ext cx="9143999" cy="4542287"/>
          </a:xfrm>
          <a:prstGeom prst="rect">
            <a:avLst/>
          </a:prstGeom>
        </p:spPr>
      </p:pic>
      <p:sp>
        <p:nvSpPr>
          <p:cNvPr id="5" name="矩形 4"/>
          <p:cNvSpPr/>
          <p:nvPr>
            <p:custDataLst>
              <p:tags r:id="rId2"/>
            </p:custDataLst>
          </p:nvPr>
        </p:nvSpPr>
        <p:spPr>
          <a:xfrm>
            <a:off x="0" y="5637213"/>
            <a:ext cx="914400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3"/>
            </p:custDataLst>
          </p:nvPr>
        </p:nvSpPr>
        <p:spPr>
          <a:xfrm rot="5400000" flipV="1">
            <a:off x="3140273" y="-1146968"/>
            <a:ext cx="2863453"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4"/>
            </p:custDataLst>
          </p:nvPr>
        </p:nvSpPr>
        <p:spPr>
          <a:xfrm>
            <a:off x="0" y="3621088"/>
            <a:ext cx="914400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5"/>
            </p:custDataLst>
          </p:nvPr>
        </p:nvSpPr>
        <p:spPr>
          <a:xfrm flipH="1">
            <a:off x="0" y="3044825"/>
            <a:ext cx="914400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title" hasCustomPrompt="1"/>
            <p:custDataLst>
              <p:tags r:id="rId6"/>
            </p:custDataLst>
          </p:nvPr>
        </p:nvSpPr>
        <p:spPr>
          <a:xfrm>
            <a:off x="5572125" y="4290060"/>
            <a:ext cx="3319463" cy="1175385"/>
          </a:xfrm>
        </p:spPr>
        <p:txBody>
          <a:bodyPr rIns="25400" rtlCol="0" anchor="b">
            <a:noAutofit/>
          </a:bodyPr>
          <a:lstStyle>
            <a:lvl1pPr marL="0" marR="0" algn="r" defTabSz="914400" rtl="0" eaLnBrk="1" fontAlgn="auto" latinLnBrk="0" hangingPunct="1">
              <a:lnSpc>
                <a:spcPct val="100000"/>
              </a:lnSpc>
              <a:buNone/>
              <a:defRPr kumimoji="0" lang="zh-CN" altLang="en-US" sz="495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编辑标题</a:t>
            </a:r>
            <a:endParaRPr noProof="1">
              <a:sym typeface="+mn-ea"/>
            </a:endParaRPr>
          </a:p>
        </p:txBody>
      </p:sp>
      <p:sp>
        <p:nvSpPr>
          <p:cNvPr id="14" name="文本占位符 13"/>
          <p:cNvSpPr>
            <a:spLocks noGrp="1"/>
          </p:cNvSpPr>
          <p:nvPr>
            <p:ph type="body" sz="quarter" idx="14" hasCustomPrompt="1"/>
            <p:custDataLst>
              <p:tags r:id="rId7"/>
            </p:custDataLst>
          </p:nvPr>
        </p:nvSpPr>
        <p:spPr>
          <a:xfrm>
            <a:off x="5572124" y="5540698"/>
            <a:ext cx="3319358" cy="691347"/>
          </a:xfrm>
        </p:spPr>
        <p:txBody>
          <a:bodyPr>
            <a:normAutofit/>
          </a:bodyPr>
          <a:lstStyle>
            <a:lvl1pPr marL="0" indent="0" algn="r">
              <a:buNone/>
              <a:defRPr sz="2400"/>
            </a:lvl1pPr>
            <a:lvl2pPr marL="342900" indent="0">
              <a:buNone/>
              <a:defRPr/>
            </a:lvl2pPr>
          </a:lstStyle>
          <a:p>
            <a:pPr lvl="0"/>
            <a:r>
              <a:rPr lang="zh-CN" altLang="en-US" noProof="1"/>
              <a:t>编辑文本</a:t>
            </a:r>
          </a:p>
        </p:txBody>
      </p:sp>
      <p:sp>
        <p:nvSpPr>
          <p:cNvPr id="9" name="日期占位符 2"/>
          <p:cNvSpPr>
            <a:spLocks noGrp="1"/>
          </p:cNvSpPr>
          <p:nvPr>
            <p:ph type="dt" sz="half" idx="15"/>
            <p:custDataLst>
              <p:tags r:id="rId8"/>
            </p:custDataLst>
          </p:nvPr>
        </p:nvSpPr>
        <p:spPr/>
        <p:txBody>
          <a:bodyPr/>
          <a:lstStyle>
            <a:lvl1pPr>
              <a:defRPr/>
            </a:lvl1pPr>
          </a:lstStyle>
          <a:p>
            <a:pPr>
              <a:defRPr/>
            </a:pPr>
            <a:endParaRPr lang="zh-CN" altLang="en-US"/>
          </a:p>
        </p:txBody>
      </p:sp>
      <p:sp>
        <p:nvSpPr>
          <p:cNvPr id="10" name="页脚占位符 3"/>
          <p:cNvSpPr>
            <a:spLocks noGrp="1"/>
          </p:cNvSpPr>
          <p:nvPr>
            <p:ph type="ftr" sz="quarter" idx="16"/>
            <p:custDataLst>
              <p:tags r:id="rId9"/>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10"/>
            </p:custDataLst>
          </p:nvPr>
        </p:nvSpPr>
        <p:spPr/>
        <p:txBody>
          <a:bodyPr/>
          <a:lstStyle>
            <a:lvl1pPr>
              <a:defRPr/>
            </a:lvl1pPr>
          </a:lstStyle>
          <a:p>
            <a:pPr>
              <a:defRPr/>
            </a:pPr>
            <a:fld id="{4FC38A87-77AC-48C7-9F0B-A360E0E07000}" type="slidenum">
              <a:rPr lang="zh-CN" altLang="en-US"/>
              <a:pPr>
                <a:defRPr/>
              </a:pPr>
              <a:t>‹#›</a:t>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2"/>
            </p:custDataLst>
          </p:nvPr>
        </p:nvSpPr>
        <p:spPr>
          <a:xfrm>
            <a:off x="502412" y="952508"/>
            <a:ext cx="8139178"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pPr>
              <a:defRPr/>
            </a:pPr>
            <a:fld id="{74FEF436-D7EA-4EF9-B5EE-0F0508D00828}" type="slidenum">
              <a:rPr lang="zh-CN" altLang="en-US"/>
              <a:pPr>
                <a:defRPr/>
              </a:pPr>
              <a:t>‹#›</a:t>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5" name="Freeform 6"/>
          <p:cNvSpPr>
            <a:spLocks noChangeArrowheads="1"/>
          </p:cNvSpPr>
          <p:nvPr>
            <p:custDataLst>
              <p:tags r:id="rId1"/>
            </p:custDataLst>
          </p:nvPr>
        </p:nvSpPr>
        <p:spPr bwMode="auto">
          <a:xfrm>
            <a:off x="0" y="3879850"/>
            <a:ext cx="3744516" cy="2978150"/>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6" name="Freeform 7"/>
          <p:cNvSpPr>
            <a:spLocks noChangeArrowheads="1"/>
          </p:cNvSpPr>
          <p:nvPr>
            <p:custDataLst>
              <p:tags r:id="rId2"/>
            </p:custDataLst>
          </p:nvPr>
        </p:nvSpPr>
        <p:spPr bwMode="auto">
          <a:xfrm>
            <a:off x="2122885" y="4400550"/>
            <a:ext cx="7021115" cy="245745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tx2"/>
          </a:solidFill>
          <a:ln>
            <a:noFill/>
          </a:ln>
          <a:extLst>
            <a:ext uri="{91240B29-F687-4F45-9708-019B960494DF}">
              <a14:hiddenLine xmlns:a14="http://schemas.microsoft.com/office/drawing/2010/main" xmlns=""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7" name="直接连接符 11"/>
          <p:cNvSpPr>
            <a:spLocks noChangeShapeType="1"/>
          </p:cNvSpPr>
          <p:nvPr>
            <p:custDataLst>
              <p:tags r:id="rId3"/>
            </p:custDataLst>
          </p:nvPr>
        </p:nvSpPr>
        <p:spPr bwMode="auto">
          <a:xfrm>
            <a:off x="1440656" y="2790825"/>
            <a:ext cx="3914775" cy="1588"/>
          </a:xfrm>
          <a:prstGeom prst="line">
            <a:avLst/>
          </a:prstGeom>
          <a:noFill/>
          <a:ln w="6350">
            <a:solidFill>
              <a:schemeClr val="accent1"/>
            </a:solidFill>
            <a:bevel/>
          </a:ln>
          <a:extLst>
            <a:ext uri="{909E8E84-426E-40DD-AFC4-6F175D3DCCD1}">
              <a14:hiddenFill xmlns:a14="http://schemas.microsoft.com/office/drawing/2010/main" xmlns="">
                <a:noFill/>
              </a14:hiddenFill>
            </a:ext>
          </a:extLst>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425">
              <a:solidFill>
                <a:schemeClr val="accent1"/>
              </a:solidFill>
              <a:sym typeface="Arial" panose="020B0604020202020204" pitchFamily="34" charset="0"/>
            </a:endParaRPr>
          </a:p>
        </p:txBody>
      </p:sp>
      <p:sp>
        <p:nvSpPr>
          <p:cNvPr id="2" name="标题 1"/>
          <p:cNvSpPr>
            <a:spLocks noGrp="1"/>
          </p:cNvSpPr>
          <p:nvPr>
            <p:ph type="title" hasCustomPrompt="1"/>
            <p:custDataLst>
              <p:tags r:id="rId4"/>
            </p:custDataLst>
          </p:nvPr>
        </p:nvSpPr>
        <p:spPr>
          <a:xfrm>
            <a:off x="1256801" y="3503613"/>
            <a:ext cx="4098630" cy="1058408"/>
          </a:xfrm>
        </p:spPr>
        <p:txBody>
          <a:bodyPr rIns="63500">
            <a:noAutofit/>
          </a:bodyPr>
          <a:lstStyle>
            <a:lvl1pPr algn="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noProof="1"/>
              <a:t>单击此处编辑标题</a:t>
            </a:r>
          </a:p>
        </p:txBody>
      </p:sp>
      <p:sp>
        <p:nvSpPr>
          <p:cNvPr id="3" name="文本占位符 2"/>
          <p:cNvSpPr>
            <a:spLocks noGrp="1"/>
          </p:cNvSpPr>
          <p:nvPr>
            <p:ph type="body" idx="1" hasCustomPrompt="1"/>
            <p:custDataLst>
              <p:tags r:id="rId5"/>
            </p:custDataLst>
          </p:nvPr>
        </p:nvSpPr>
        <p:spPr>
          <a:xfrm>
            <a:off x="1256801" y="2856230"/>
            <a:ext cx="4098630" cy="586804"/>
          </a:xfrm>
        </p:spPr>
        <p:txBody>
          <a:bodyPr tIns="38100" rIns="76200" bIns="38100" anchor="ctr">
            <a:noAutofit/>
          </a:bodyPr>
          <a:lstStyle>
            <a:lvl1pPr marL="0" indent="0" algn="r" eaLnBrk="1" fontAlgn="base" latinLnBrk="0" hangingPunct="1">
              <a:buNone/>
              <a:defRPr kumimoji="0" lang="zh-CN" altLang="en-US" sz="24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编辑文本</a:t>
            </a:r>
          </a:p>
        </p:txBody>
      </p:sp>
      <p:sp>
        <p:nvSpPr>
          <p:cNvPr id="12" name="文本占位符 11"/>
          <p:cNvSpPr>
            <a:spLocks noGrp="1"/>
          </p:cNvSpPr>
          <p:nvPr>
            <p:ph type="body" sz="quarter" idx="13" hasCustomPrompt="1"/>
            <p:custDataLst>
              <p:tags r:id="rId6"/>
            </p:custDataLst>
          </p:nvPr>
        </p:nvSpPr>
        <p:spPr>
          <a:xfrm>
            <a:off x="1256831" y="2383625"/>
            <a:ext cx="4098600" cy="356400"/>
          </a:xfrm>
        </p:spPr>
        <p:txBody>
          <a:bodyPr anchor="b"/>
          <a:lstStyle>
            <a:lvl1pPr marL="0" indent="0" algn="r">
              <a:buNone/>
              <a:defRPr>
                <a:solidFill>
                  <a:schemeClr val="tx1"/>
                </a:solidFill>
              </a:defRPr>
            </a:lvl1pPr>
            <a:lvl2pPr marL="342900" indent="0">
              <a:buNone/>
              <a:defRPr/>
            </a:lvl2pPr>
          </a:lstStyle>
          <a:p>
            <a:pPr lvl="0"/>
            <a:r>
              <a:rPr lang="zh-CN" altLang="en-US" noProof="1"/>
              <a:t>编辑文本</a:t>
            </a:r>
          </a:p>
        </p:txBody>
      </p:sp>
      <p:sp>
        <p:nvSpPr>
          <p:cNvPr id="8" name="日期占位符 3"/>
          <p:cNvSpPr>
            <a:spLocks noGrp="1"/>
          </p:cNvSpPr>
          <p:nvPr>
            <p:ph type="dt" sz="half" idx="14"/>
            <p:custDataLst>
              <p:tags r:id="rId7"/>
            </p:custDataLst>
          </p:nvPr>
        </p:nvSpPr>
        <p:spPr/>
        <p:txBody>
          <a:bodyPr/>
          <a:lstStyle>
            <a:lvl1pPr>
              <a:defRPr/>
            </a:lvl1pPr>
          </a:lstStyle>
          <a:p>
            <a:pPr>
              <a:defRPr/>
            </a:pPr>
            <a:endParaRPr lang="zh-CN" altLang="en-US"/>
          </a:p>
        </p:txBody>
      </p:sp>
      <p:sp>
        <p:nvSpPr>
          <p:cNvPr id="9" name="页脚占位符 4"/>
          <p:cNvSpPr>
            <a:spLocks noGrp="1"/>
          </p:cNvSpPr>
          <p:nvPr>
            <p:ph type="ftr" sz="quarter" idx="15"/>
            <p:custDataLst>
              <p:tags r:id="rId8"/>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6"/>
            <p:custDataLst>
              <p:tags r:id="rId9"/>
            </p:custDataLst>
          </p:nvPr>
        </p:nvSpPr>
        <p:spPr/>
        <p:txBody>
          <a:bodyPr/>
          <a:lstStyle>
            <a:lvl1pPr>
              <a:defRPr/>
            </a:lvl1pPr>
          </a:lstStyle>
          <a:p>
            <a:pPr>
              <a:defRPr/>
            </a:pPr>
            <a:fld id="{DD47DC10-9F80-47CA-9BB0-03FC4730FA43}" type="slidenum">
              <a:rPr lang="zh-CN" altLang="en-US"/>
              <a:pPr>
                <a:defRPr/>
              </a:pPr>
              <a:t>‹#›</a:t>
            </a:fld>
            <a:endParaRPr lang="zh-CN" altLang="en-US"/>
          </a:p>
        </p:txBody>
      </p:sp>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2"/>
            </p:custDataLst>
          </p:nvPr>
        </p:nvSpPr>
        <p:spPr>
          <a:xfrm>
            <a:off x="502448" y="952508"/>
            <a:ext cx="3962432"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3"/>
            </p:custDataLst>
          </p:nvPr>
        </p:nvSpPr>
        <p:spPr>
          <a:xfrm>
            <a:off x="4679158" y="952508"/>
            <a:ext cx="3962432" cy="5388907"/>
          </a:xfrm>
        </p:spPr>
        <p:txBody>
          <a:bodyPr>
            <a:noAutofit/>
          </a:bodyPr>
          <a:lstStyle>
            <a:lvl1pPr>
              <a:defRPr sz="1200">
                <a:latin typeface="微软雅黑" panose="020B0503020204020204" pitchFamily="34" charset="-122"/>
                <a:ea typeface="微软雅黑" panose="020B0503020204020204" pitchFamily="34" charset="-122"/>
              </a:defRPr>
            </a:lvl1pPr>
            <a:lvl2pPr>
              <a:defRPr sz="1200">
                <a:latin typeface="微软雅黑" panose="020B0503020204020204" pitchFamily="34" charset="-122"/>
                <a:ea typeface="微软雅黑" panose="020B0503020204020204" pitchFamily="34" charset="-122"/>
              </a:defRPr>
            </a:lvl2pPr>
            <a:lvl3pPr>
              <a:defRPr sz="12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200">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pPr>
              <a:defRPr/>
            </a:pPr>
            <a:fld id="{BDAEE2AC-368D-4ED2-A387-F07EC13D6107}" type="slidenum">
              <a:rPr lang="zh-CN" altLang="en-US"/>
              <a:pPr>
                <a:defRPr/>
              </a:pPr>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2"/>
            </p:custDataLst>
          </p:nvPr>
        </p:nvSpPr>
        <p:spPr>
          <a:xfrm>
            <a:off x="502448" y="952508"/>
            <a:ext cx="3962432" cy="381003"/>
          </a:xfrm>
        </p:spPr>
        <p:txBody>
          <a:bodyPr tIns="38100" rIns="76200" bIns="3810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a:t>
            </a:r>
            <a:r>
              <a:rPr lang="zh-CN" altLang="en-US" noProof="1"/>
              <a:t>编辑母版文本样式</a:t>
            </a:r>
          </a:p>
        </p:txBody>
      </p:sp>
      <p:sp>
        <p:nvSpPr>
          <p:cNvPr id="4" name="内容占位符 3"/>
          <p:cNvSpPr>
            <a:spLocks noGrp="1"/>
          </p:cNvSpPr>
          <p:nvPr>
            <p:ph sz="half" idx="2"/>
            <p:custDataLst>
              <p:tags r:id="rId3"/>
            </p:custDataLst>
          </p:nvPr>
        </p:nvSpPr>
        <p:spPr>
          <a:xfrm>
            <a:off x="502444" y="1406525"/>
            <a:ext cx="3962400"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4"/>
            </p:custDataLst>
          </p:nvPr>
        </p:nvSpPr>
        <p:spPr>
          <a:xfrm>
            <a:off x="4676813" y="952508"/>
            <a:ext cx="396243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单击此处编辑母版文本样式</a:t>
            </a:r>
          </a:p>
        </p:txBody>
      </p:sp>
      <p:sp>
        <p:nvSpPr>
          <p:cNvPr id="6" name="内容占位符 5"/>
          <p:cNvSpPr>
            <a:spLocks noGrp="1"/>
          </p:cNvSpPr>
          <p:nvPr>
            <p:ph sz="quarter" idx="4"/>
            <p:custDataLst>
              <p:tags r:id="rId5"/>
            </p:custDataLst>
          </p:nvPr>
        </p:nvSpPr>
        <p:spPr>
          <a:xfrm>
            <a:off x="4676813" y="1406525"/>
            <a:ext cx="3962432"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6"/>
            </p:custDataLst>
          </p:nvPr>
        </p:nvSpPr>
        <p:spPr/>
        <p:txBody>
          <a:bodyPr/>
          <a:lstStyle>
            <a:lvl1pPr>
              <a:defRPr/>
            </a:lvl1pPr>
          </a:lstStyle>
          <a:p>
            <a:pPr>
              <a:defRPr/>
            </a:pPr>
            <a:endParaRPr lang="zh-CN" altLang="en-US"/>
          </a:p>
        </p:txBody>
      </p:sp>
      <p:sp>
        <p:nvSpPr>
          <p:cNvPr id="8" name="页脚占位符 4"/>
          <p:cNvSpPr>
            <a:spLocks noGrp="1"/>
          </p:cNvSpPr>
          <p:nvPr>
            <p:ph type="ftr" sz="quarter" idx="11"/>
            <p:custDataLst>
              <p:tags r:id="rId7"/>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8"/>
            </p:custDataLst>
          </p:nvPr>
        </p:nvSpPr>
        <p:spPr/>
        <p:txBody>
          <a:bodyPr/>
          <a:lstStyle>
            <a:lvl1pPr>
              <a:defRPr/>
            </a:lvl1pPr>
          </a:lstStyle>
          <a:p>
            <a:pPr>
              <a:defRPr/>
            </a:pPr>
            <a:fld id="{69B27451-B61D-4EBD-9E20-9C423E26C623}" type="slidenum">
              <a:rPr lang="zh-CN" altLang="en-US"/>
              <a:pPr>
                <a:defRPr/>
              </a:pPr>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pPr>
              <a:defRPr/>
            </a:pPr>
            <a:fld id="{49BB12C0-236C-47D9-B21E-53704C811C44}" type="slidenum">
              <a:rPr lang="zh-CN" altLang="en-US"/>
              <a:pPr>
                <a:defRPr/>
              </a:pPr>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1"/>
            </p:custDataLst>
          </p:nvPr>
        </p:nvSpPr>
        <p:spPr/>
        <p:txBody>
          <a:bodyPr/>
          <a:lstStyle>
            <a:lvl1pPr>
              <a:defRPr/>
            </a:lvl1pPr>
          </a:lstStyle>
          <a:p>
            <a:pPr>
              <a:defRPr/>
            </a:pPr>
            <a:endParaRPr lang="zh-CN" altLang="en-US"/>
          </a:p>
        </p:txBody>
      </p:sp>
      <p:sp>
        <p:nvSpPr>
          <p:cNvPr id="3"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3"/>
            </p:custDataLst>
          </p:nvPr>
        </p:nvSpPr>
        <p:spPr/>
        <p:txBody>
          <a:bodyPr/>
          <a:lstStyle>
            <a:lvl1pPr>
              <a:defRPr/>
            </a:lvl1pPr>
          </a:lstStyle>
          <a:p>
            <a:pPr>
              <a:defRPr/>
            </a:pPr>
            <a:fld id="{B8C1EB70-7901-479E-AC6D-39092085774B}" type="slidenum">
              <a:rPr lang="zh-CN" altLang="en-US"/>
              <a:pPr>
                <a:defRPr/>
              </a:pPr>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48"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2"/>
            </p:custDataLst>
          </p:nvPr>
        </p:nvSpPr>
        <p:spPr>
          <a:xfrm>
            <a:off x="502448" y="952508"/>
            <a:ext cx="396243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p>
        </p:txBody>
      </p:sp>
      <p:sp>
        <p:nvSpPr>
          <p:cNvPr id="4" name="文本占位符 3"/>
          <p:cNvSpPr>
            <a:spLocks noGrp="1"/>
          </p:cNvSpPr>
          <p:nvPr>
            <p:ph type="body" sz="half" idx="2"/>
            <p:custDataLst>
              <p:tags r:id="rId3"/>
            </p:custDataLst>
          </p:nvPr>
        </p:nvSpPr>
        <p:spPr>
          <a:xfrm>
            <a:off x="4679194" y="952508"/>
            <a:ext cx="3962432"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p>
        </p:txBody>
      </p:sp>
      <p:sp>
        <p:nvSpPr>
          <p:cNvPr id="5"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pPr>
              <a:defRPr/>
            </a:pPr>
            <a:fld id="{C67445A4-C0BB-452B-A7F3-D7AA9591C7EA}" type="slidenum">
              <a:rPr lang="zh-CN" altLang="en-US"/>
              <a:pPr>
                <a:defRPr/>
              </a:pPr>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7928351" y="952508"/>
            <a:ext cx="713238"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2"/>
            </p:custDataLst>
          </p:nvPr>
        </p:nvSpPr>
        <p:spPr>
          <a:xfrm>
            <a:off x="502444" y="952500"/>
            <a:ext cx="7371076"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pPr>
              <a:defRPr/>
            </a:pPr>
            <a:fld id="{19DE868F-D697-40DF-890C-3E7AE3034BAC}" type="slidenum">
              <a:rPr lang="zh-CN" altLang="en-US"/>
              <a:pPr>
                <a:defRPr/>
              </a:pPr>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ags" Target="../tags/tag2.xml"/><Relationship Id="rId47"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ags" Target="../tags/tag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45"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47">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41"/>
            </p:custDataLst>
          </p:nvPr>
        </p:nvSpPr>
        <p:spPr bwMode="auto">
          <a:xfrm>
            <a:off x="502444" y="442913"/>
            <a:ext cx="8139113" cy="442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p>
        </p:txBody>
      </p:sp>
      <p:sp>
        <p:nvSpPr>
          <p:cNvPr id="1027" name="文本占位符 2"/>
          <p:cNvSpPr>
            <a:spLocks noGrp="1" noChangeArrowheads="1"/>
          </p:cNvSpPr>
          <p:nvPr>
            <p:ph type="body" idx="9"/>
            <p:custDataLst>
              <p:tags r:id="rId42"/>
            </p:custDataLst>
          </p:nvPr>
        </p:nvSpPr>
        <p:spPr bwMode="auto">
          <a:xfrm>
            <a:off x="502444" y="952500"/>
            <a:ext cx="8139113" cy="5389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43"/>
            </p:custDataLst>
          </p:nvPr>
        </p:nvSpPr>
        <p:spPr>
          <a:xfrm>
            <a:off x="659606" y="6350000"/>
            <a:ext cx="2025254" cy="315913"/>
          </a:xfrm>
          <a:prstGeom prst="rect">
            <a:avLst/>
          </a:prstGeom>
        </p:spPr>
        <p:txBody>
          <a:bodyPr vert="horz" lIns="91440" tIns="45720" rIns="91440" bIns="45720" rtlCol="0" anchor="ctr">
            <a:normAutofit/>
          </a:bodyPr>
          <a:lstStyle>
            <a:lvl1pPr algn="l">
              <a:defRPr sz="900" noProof="1">
                <a:solidFill>
                  <a:schemeClr val="tx1">
                    <a:tint val="75000"/>
                  </a:schemeClr>
                </a:solidFill>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custDataLst>
              <p:tags r:id="rId44"/>
            </p:custDataLst>
          </p:nvPr>
        </p:nvSpPr>
        <p:spPr>
          <a:xfrm>
            <a:off x="3087291" y="6350000"/>
            <a:ext cx="2969419" cy="315913"/>
          </a:xfrm>
          <a:prstGeom prst="rect">
            <a:avLst/>
          </a:prstGeom>
        </p:spPr>
        <p:txBody>
          <a:bodyPr vert="horz" lIns="91440" tIns="45720" rIns="91440" bIns="45720" rtlCol="0" anchor="ctr">
            <a:normAutofit/>
          </a:bodyPr>
          <a:lstStyle>
            <a:lvl1pPr algn="ctr">
              <a:defRPr sz="9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custDataLst>
              <p:tags r:id="rId45"/>
            </p:custDataLst>
          </p:nvPr>
        </p:nvSpPr>
        <p:spPr>
          <a:xfrm>
            <a:off x="6457950" y="6350000"/>
            <a:ext cx="2025254" cy="315913"/>
          </a:xfrm>
          <a:prstGeom prst="rect">
            <a:avLst/>
          </a:prstGeom>
        </p:spPr>
        <p:txBody>
          <a:bodyPr vert="horz" lIns="91440" tIns="45720" rIns="91440" bIns="45720" rtlCol="0" anchor="ctr">
            <a:normAutofit/>
          </a:bodyPr>
          <a:lstStyle>
            <a:lvl1pPr algn="r">
              <a:defRPr sz="900" noProof="1">
                <a:solidFill>
                  <a:schemeClr val="tx1">
                    <a:tint val="75000"/>
                  </a:schemeClr>
                </a:solidFill>
                <a:ea typeface="微软雅黑" panose="020B0503020204020204" pitchFamily="34" charset="-122"/>
              </a:defRPr>
            </a:lvl1pPr>
          </a:lstStyle>
          <a:p>
            <a:fld id="{4BF17FCF-D4DA-449D-A468-DDB7E43619E6}" type="slidenum">
              <a:rPr lang="zh-CN" altLang="en-US" smtClean="0"/>
              <a:pPr/>
              <a:t>‹#›</a:t>
            </a:fld>
            <a:endParaRPr lang="zh-CN" altLang="en-US" dirty="0"/>
          </a:p>
        </p:txBody>
      </p:sp>
      <p:sp>
        <p:nvSpPr>
          <p:cNvPr id="2" name="KSO_TEMPLATE" hidden="1"/>
          <p:cNvSpPr/>
          <p:nvPr>
            <p:custDataLst>
              <p:tags r:id="rId4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Lst>
  <p:hf hdr="0" ftr="0" dt="0"/>
  <p:txStyles>
    <p:titleStyle>
      <a:lvl1pPr algn="l" rtl="0" eaLnBrk="1" fontAlgn="base" hangingPunct="1">
        <a:spcBef>
          <a:spcPct val="0"/>
        </a:spcBef>
        <a:spcAft>
          <a:spcPct val="0"/>
        </a:spcAft>
        <a:defRPr sz="1800" b="1" kern="1200" spc="200">
          <a:solidFill>
            <a:schemeClr val="tx1"/>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171450" indent="-171450" algn="l" rtl="0" eaLnBrk="1" fontAlgn="base" hangingPunct="1">
        <a:lnSpc>
          <a:spcPct val="130000"/>
        </a:lnSpc>
        <a:spcBef>
          <a:spcPct val="0"/>
        </a:spcBef>
        <a:spcAft>
          <a:spcPts val="1000"/>
        </a:spcAft>
        <a:buFont typeface="Arial" panose="020B0604020202020204" pitchFamily="34" charset="0"/>
        <a:buChar char="•"/>
        <a:defRPr sz="1200" kern="1200" spc="150">
          <a:solidFill>
            <a:schemeClr val="tx1"/>
          </a:solidFill>
          <a:latin typeface="微软雅黑" panose="020B0503020204020204" pitchFamily="34" charset="-122"/>
          <a:ea typeface="微软雅黑" panose="020B0503020204020204" pitchFamily="34" charset="-122"/>
          <a:cs typeface="+mn-cs"/>
        </a:defRPr>
      </a:lvl1pPr>
      <a:lvl2pPr marL="5143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2pPr>
      <a:lvl3pPr marL="8572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3pPr>
      <a:lvl4pPr marL="12001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4pPr>
      <a:lvl5pPr marL="15430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www.mzwhzx.cn/"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21.xml"/><Relationship Id="rId1" Type="http://schemas.openxmlformats.org/officeDocument/2006/relationships/vmlDrawing" Target="../drawings/vmlDrawing7.vml"/><Relationship Id="rId6" Type="http://schemas.openxmlformats.org/officeDocument/2006/relationships/package" Target="../embeddings/Microsoft_Office_Word___13.docx"/><Relationship Id="rId5" Type="http://schemas.openxmlformats.org/officeDocument/2006/relationships/slide" Target="slide26.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22.xml"/><Relationship Id="rId1" Type="http://schemas.openxmlformats.org/officeDocument/2006/relationships/vmlDrawing" Target="../drawings/vmlDrawing8.vml"/><Relationship Id="rId6" Type="http://schemas.openxmlformats.org/officeDocument/2006/relationships/package" Target="../embeddings/Microsoft_Office_Word___14.docx"/><Relationship Id="rId5" Type="http://schemas.openxmlformats.org/officeDocument/2006/relationships/slide" Target="slide26.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27.jpeg"/><Relationship Id="rId2" Type="http://schemas.openxmlformats.org/officeDocument/2006/relationships/slideLayout" Target="../slideLayouts/slideLayout23.xml"/><Relationship Id="rId1" Type="http://schemas.openxmlformats.org/officeDocument/2006/relationships/vmlDrawing" Target="../drawings/vmlDrawing9.vml"/><Relationship Id="rId6" Type="http://schemas.openxmlformats.org/officeDocument/2006/relationships/package" Target="../embeddings/Microsoft_Office_Word___15.docx"/><Relationship Id="rId5" Type="http://schemas.openxmlformats.org/officeDocument/2006/relationships/slide" Target="slide26.xml"/><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29.jpeg"/><Relationship Id="rId2" Type="http://schemas.openxmlformats.org/officeDocument/2006/relationships/slideLayout" Target="../slideLayouts/slideLayout24.xml"/><Relationship Id="rId1" Type="http://schemas.openxmlformats.org/officeDocument/2006/relationships/vmlDrawing" Target="../drawings/vmlDrawing10.vml"/><Relationship Id="rId6" Type="http://schemas.openxmlformats.org/officeDocument/2006/relationships/package" Target="../embeddings/Microsoft_Office_Word___16.docx"/><Relationship Id="rId5" Type="http://schemas.openxmlformats.org/officeDocument/2006/relationships/slide" Target="slide26.xml"/><Relationship Id="rId4" Type="http://schemas.openxmlformats.org/officeDocument/2006/relationships/slide" Target="slide7.xml"/></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25.xml"/><Relationship Id="rId1" Type="http://schemas.openxmlformats.org/officeDocument/2006/relationships/vmlDrawing" Target="../drawings/vmlDrawing11.vml"/><Relationship Id="rId6" Type="http://schemas.openxmlformats.org/officeDocument/2006/relationships/package" Target="../embeddings/Microsoft_Office_Word___17.docx"/><Relationship Id="rId5" Type="http://schemas.openxmlformats.org/officeDocument/2006/relationships/slide" Target="slide26.xml"/><Relationship Id="rId4" Type="http://schemas.openxmlformats.org/officeDocument/2006/relationships/slide" Target="slide7.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package" Target="../embeddings/Microsoft_Office_Word___18.docx"/><Relationship Id="rId2" Type="http://schemas.openxmlformats.org/officeDocument/2006/relationships/slideLayout" Target="../slideLayouts/slideLayout26.xml"/><Relationship Id="rId1" Type="http://schemas.openxmlformats.org/officeDocument/2006/relationships/vmlDrawing" Target="../drawings/vmlDrawing12.vml"/><Relationship Id="rId6" Type="http://schemas.openxmlformats.org/officeDocument/2006/relationships/image" Target="../media/image32.jpeg"/><Relationship Id="rId5" Type="http://schemas.openxmlformats.org/officeDocument/2006/relationships/slide" Target="slide26.xml"/><Relationship Id="rId4" Type="http://schemas.openxmlformats.org/officeDocument/2006/relationships/slide" Target="slide7.xml"/></Relationships>
</file>

<file path=ppt/slides/_rels/slide1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27.xml"/><Relationship Id="rId4" Type="http://schemas.openxmlformats.org/officeDocument/2006/relationships/slide" Target="slide26.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Office_Word___21.docx"/><Relationship Id="rId3" Type="http://schemas.openxmlformats.org/officeDocument/2006/relationships/slide" Target="slide4.xml"/><Relationship Id="rId7" Type="http://schemas.openxmlformats.org/officeDocument/2006/relationships/package" Target="../embeddings/Microsoft_Office_Word___20.docx"/><Relationship Id="rId2" Type="http://schemas.openxmlformats.org/officeDocument/2006/relationships/slideLayout" Target="../slideLayouts/slideLayout28.xml"/><Relationship Id="rId1" Type="http://schemas.openxmlformats.org/officeDocument/2006/relationships/vmlDrawing" Target="../drawings/vmlDrawing13.vml"/><Relationship Id="rId6" Type="http://schemas.openxmlformats.org/officeDocument/2006/relationships/package" Target="../embeddings/Microsoft_Office_Word___19.docx"/><Relationship Id="rId5" Type="http://schemas.openxmlformats.org/officeDocument/2006/relationships/slide" Target="slide26.xml"/><Relationship Id="rId4" Type="http://schemas.openxmlformats.org/officeDocument/2006/relationships/slide" Target="slide7.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Office_Word___24.docx"/><Relationship Id="rId3" Type="http://schemas.openxmlformats.org/officeDocument/2006/relationships/slide" Target="slide4.xml"/><Relationship Id="rId7" Type="http://schemas.openxmlformats.org/officeDocument/2006/relationships/package" Target="../embeddings/Microsoft_Office_Word___23.docx"/><Relationship Id="rId2" Type="http://schemas.openxmlformats.org/officeDocument/2006/relationships/slideLayout" Target="../slideLayouts/slideLayout29.xml"/><Relationship Id="rId1" Type="http://schemas.openxmlformats.org/officeDocument/2006/relationships/vmlDrawing" Target="../drawings/vmlDrawing14.vml"/><Relationship Id="rId6" Type="http://schemas.openxmlformats.org/officeDocument/2006/relationships/package" Target="../embeddings/Microsoft_Office_Word___22.docx"/><Relationship Id="rId5" Type="http://schemas.openxmlformats.org/officeDocument/2006/relationships/slide" Target="slide26.xml"/><Relationship Id="rId4" Type="http://schemas.openxmlformats.org/officeDocument/2006/relationships/slide" Target="slide7.xml"/></Relationships>
</file>

<file path=ppt/slides/_rels/slide1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30.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Office_Word___27.docx"/><Relationship Id="rId3" Type="http://schemas.openxmlformats.org/officeDocument/2006/relationships/slide" Target="slide4.xml"/><Relationship Id="rId7" Type="http://schemas.openxmlformats.org/officeDocument/2006/relationships/package" Target="../embeddings/Microsoft_Office_Word___26.docx"/><Relationship Id="rId2" Type="http://schemas.openxmlformats.org/officeDocument/2006/relationships/slideLayout" Target="../slideLayouts/slideLayout31.xml"/><Relationship Id="rId1" Type="http://schemas.openxmlformats.org/officeDocument/2006/relationships/vmlDrawing" Target="../drawings/vmlDrawing15.vml"/><Relationship Id="rId6" Type="http://schemas.openxmlformats.org/officeDocument/2006/relationships/package" Target="../embeddings/Microsoft_Office_Word___25.docx"/><Relationship Id="rId5" Type="http://schemas.openxmlformats.org/officeDocument/2006/relationships/slide" Target="slide26.xml"/><Relationship Id="rId4" Type="http://schemas.openxmlformats.org/officeDocument/2006/relationships/slide" Target="slide7.xml"/><Relationship Id="rId9" Type="http://schemas.openxmlformats.org/officeDocument/2006/relationships/package" Target="../embeddings/Microsoft_Office_Word___28.docx"/></Relationships>
</file>

<file path=ppt/slides/_rels/slide21.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package" Target="../embeddings/Microsoft_Office_Word___29.docx"/><Relationship Id="rId2" Type="http://schemas.openxmlformats.org/officeDocument/2006/relationships/slideLayout" Target="../slideLayouts/slideLayout32.xml"/><Relationship Id="rId1" Type="http://schemas.openxmlformats.org/officeDocument/2006/relationships/vmlDrawing" Target="../drawings/vmlDrawing16.vml"/><Relationship Id="rId6" Type="http://schemas.openxmlformats.org/officeDocument/2006/relationships/image" Target="../media/image43.jpeg"/><Relationship Id="rId5" Type="http://schemas.openxmlformats.org/officeDocument/2006/relationships/slide" Target="slide26.xml"/><Relationship Id="rId4" Type="http://schemas.openxmlformats.org/officeDocument/2006/relationships/slide" Target="slide7.xml"/></Relationships>
</file>

<file path=ppt/slides/_rels/slide22.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45.jpeg"/><Relationship Id="rId2" Type="http://schemas.openxmlformats.org/officeDocument/2006/relationships/slideLayout" Target="../slideLayouts/slideLayout33.xml"/><Relationship Id="rId1" Type="http://schemas.openxmlformats.org/officeDocument/2006/relationships/vmlDrawing" Target="../drawings/vmlDrawing17.vml"/><Relationship Id="rId6" Type="http://schemas.openxmlformats.org/officeDocument/2006/relationships/package" Target="../embeddings/Microsoft_Office_Word___30.docx"/><Relationship Id="rId5" Type="http://schemas.openxmlformats.org/officeDocument/2006/relationships/slide" Target="slide26.xml"/><Relationship Id="rId4" Type="http://schemas.openxmlformats.org/officeDocument/2006/relationships/slide" Target="slide7.xml"/></Relationships>
</file>

<file path=ppt/slides/_rels/slide23.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package" Target="../embeddings/Microsoft_Office_Word___31.docx"/><Relationship Id="rId2" Type="http://schemas.openxmlformats.org/officeDocument/2006/relationships/slideLayout" Target="../slideLayouts/slideLayout34.xml"/><Relationship Id="rId1" Type="http://schemas.openxmlformats.org/officeDocument/2006/relationships/vmlDrawing" Target="../drawings/vmlDrawing18.vml"/><Relationship Id="rId6" Type="http://schemas.openxmlformats.org/officeDocument/2006/relationships/image" Target="../media/image47.jpeg"/><Relationship Id="rId5" Type="http://schemas.openxmlformats.org/officeDocument/2006/relationships/slide" Target="slide26.xml"/><Relationship Id="rId4" Type="http://schemas.openxmlformats.org/officeDocument/2006/relationships/slide" Target="slide7.xml"/></Relationships>
</file>

<file path=ppt/slides/_rels/slide2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35.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Office_Word___34.docx"/><Relationship Id="rId3" Type="http://schemas.openxmlformats.org/officeDocument/2006/relationships/slide" Target="slide4.xml"/><Relationship Id="rId7" Type="http://schemas.openxmlformats.org/officeDocument/2006/relationships/package" Target="../embeddings/Microsoft_Office_Word___33.docx"/><Relationship Id="rId2" Type="http://schemas.openxmlformats.org/officeDocument/2006/relationships/slideLayout" Target="../slideLayouts/slideLayout36.xml"/><Relationship Id="rId1" Type="http://schemas.openxmlformats.org/officeDocument/2006/relationships/vmlDrawing" Target="../drawings/vmlDrawing19.vml"/><Relationship Id="rId6" Type="http://schemas.openxmlformats.org/officeDocument/2006/relationships/package" Target="../embeddings/Microsoft_Office_Word___32.docx"/><Relationship Id="rId5" Type="http://schemas.openxmlformats.org/officeDocument/2006/relationships/slide" Target="slide26.xml"/><Relationship Id="rId4" Type="http://schemas.openxmlformats.org/officeDocument/2006/relationships/slide" Target="slide7.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Office_Word___37.docx"/><Relationship Id="rId3" Type="http://schemas.openxmlformats.org/officeDocument/2006/relationships/slide" Target="slide4.xml"/><Relationship Id="rId7" Type="http://schemas.openxmlformats.org/officeDocument/2006/relationships/package" Target="../embeddings/Microsoft_Office_Word___36.docx"/><Relationship Id="rId2" Type="http://schemas.openxmlformats.org/officeDocument/2006/relationships/slideLayout" Target="../slideLayouts/slideLayout37.xml"/><Relationship Id="rId1" Type="http://schemas.openxmlformats.org/officeDocument/2006/relationships/vmlDrawing" Target="../drawings/vmlDrawing20.vml"/><Relationship Id="rId6" Type="http://schemas.openxmlformats.org/officeDocument/2006/relationships/package" Target="../embeddings/Microsoft_Office_Word___35.docx"/><Relationship Id="rId5" Type="http://schemas.openxmlformats.org/officeDocument/2006/relationships/slide" Target="slide26.xml"/><Relationship Id="rId4" Type="http://schemas.openxmlformats.org/officeDocument/2006/relationships/slide" Target="slide7.xml"/><Relationship Id="rId9" Type="http://schemas.openxmlformats.org/officeDocument/2006/relationships/package" Target="../embeddings/Microsoft_Office_Word___38.docx"/></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Office_Word___41.docx"/><Relationship Id="rId3" Type="http://schemas.openxmlformats.org/officeDocument/2006/relationships/slide" Target="slide4.xml"/><Relationship Id="rId7" Type="http://schemas.openxmlformats.org/officeDocument/2006/relationships/package" Target="../embeddings/Microsoft_Office_Word___40.docx"/><Relationship Id="rId2" Type="http://schemas.openxmlformats.org/officeDocument/2006/relationships/slideLayout" Target="../slideLayouts/slideLayout38.xml"/><Relationship Id="rId1" Type="http://schemas.openxmlformats.org/officeDocument/2006/relationships/vmlDrawing" Target="../drawings/vmlDrawing21.vml"/><Relationship Id="rId6" Type="http://schemas.openxmlformats.org/officeDocument/2006/relationships/package" Target="../embeddings/Microsoft_Office_Word___39.docx"/><Relationship Id="rId5" Type="http://schemas.openxmlformats.org/officeDocument/2006/relationships/slide" Target="slide26.xml"/><Relationship Id="rId4" Type="http://schemas.openxmlformats.org/officeDocument/2006/relationships/slide" Target="slide7.xml"/></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Office_Word___44.docx"/><Relationship Id="rId3" Type="http://schemas.openxmlformats.org/officeDocument/2006/relationships/slide" Target="slide4.xml"/><Relationship Id="rId7" Type="http://schemas.openxmlformats.org/officeDocument/2006/relationships/package" Target="../embeddings/Microsoft_Office_Word___43.docx"/><Relationship Id="rId2" Type="http://schemas.openxmlformats.org/officeDocument/2006/relationships/slideLayout" Target="../slideLayouts/slideLayout39.xml"/><Relationship Id="rId1" Type="http://schemas.openxmlformats.org/officeDocument/2006/relationships/vmlDrawing" Target="../drawings/vmlDrawing22.vml"/><Relationship Id="rId6" Type="http://schemas.openxmlformats.org/officeDocument/2006/relationships/package" Target="../embeddings/Microsoft_Office_Word___42.docx"/><Relationship Id="rId5" Type="http://schemas.openxmlformats.org/officeDocument/2006/relationships/slide" Target="slide26.xml"/><Relationship Id="rId4" Type="http://schemas.openxmlformats.org/officeDocument/2006/relationships/slide" Target="slide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Office_Word___4.docx"/><Relationship Id="rId3" Type="http://schemas.openxmlformats.org/officeDocument/2006/relationships/slide" Target="slide4.xml"/><Relationship Id="rId7" Type="http://schemas.openxmlformats.org/officeDocument/2006/relationships/package" Target="../embeddings/Microsoft_Office_Word___3.docx"/><Relationship Id="rId2" Type="http://schemas.openxmlformats.org/officeDocument/2006/relationships/slideLayout" Target="../slideLayouts/slideLayout15.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26.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16.xml"/><Relationship Id="rId4" Type="http://schemas.openxmlformats.org/officeDocument/2006/relationships/slide" Target="slide26.xml"/></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Office_Word___7.docx"/><Relationship Id="rId3" Type="http://schemas.openxmlformats.org/officeDocument/2006/relationships/slide" Target="slide4.xml"/><Relationship Id="rId7" Type="http://schemas.openxmlformats.org/officeDocument/2006/relationships/package" Target="../embeddings/Microsoft_Office_Word___6.docx"/><Relationship Id="rId2" Type="http://schemas.openxmlformats.org/officeDocument/2006/relationships/slideLayout" Target="../slideLayouts/slideLayout17.xml"/><Relationship Id="rId1" Type="http://schemas.openxmlformats.org/officeDocument/2006/relationships/vmlDrawing" Target="../drawings/vmlDrawing3.vml"/><Relationship Id="rId6" Type="http://schemas.openxmlformats.org/officeDocument/2006/relationships/package" Target="../embeddings/Microsoft_Office_Word___5.docx"/><Relationship Id="rId5" Type="http://schemas.openxmlformats.org/officeDocument/2006/relationships/slide" Target="slide26.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8" Type="http://schemas.openxmlformats.org/officeDocument/2006/relationships/package" Target="../embeddings/Microsoft_Office_Word___10.docx"/><Relationship Id="rId3" Type="http://schemas.openxmlformats.org/officeDocument/2006/relationships/slide" Target="slide4.xml"/><Relationship Id="rId7" Type="http://schemas.openxmlformats.org/officeDocument/2006/relationships/package" Target="../embeddings/Microsoft_Office_Word___9.docx"/><Relationship Id="rId2" Type="http://schemas.openxmlformats.org/officeDocument/2006/relationships/slideLayout" Target="../slideLayouts/slideLayout18.xml"/><Relationship Id="rId1" Type="http://schemas.openxmlformats.org/officeDocument/2006/relationships/vmlDrawing" Target="../drawings/vmlDrawing4.vml"/><Relationship Id="rId6" Type="http://schemas.openxmlformats.org/officeDocument/2006/relationships/package" Target="../embeddings/Microsoft_Office_Word___8.docx"/><Relationship Id="rId5" Type="http://schemas.openxmlformats.org/officeDocument/2006/relationships/slide" Target="slide26.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22.jpeg"/><Relationship Id="rId2" Type="http://schemas.openxmlformats.org/officeDocument/2006/relationships/slideLayout" Target="../slideLayouts/slideLayout19.xml"/><Relationship Id="rId1" Type="http://schemas.openxmlformats.org/officeDocument/2006/relationships/vmlDrawing" Target="../drawings/vmlDrawing5.vml"/><Relationship Id="rId6" Type="http://schemas.openxmlformats.org/officeDocument/2006/relationships/package" Target="../embeddings/Microsoft_Office_Word___11.docx"/><Relationship Id="rId5" Type="http://schemas.openxmlformats.org/officeDocument/2006/relationships/slide" Target="slide26.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20.xml"/><Relationship Id="rId1" Type="http://schemas.openxmlformats.org/officeDocument/2006/relationships/vmlDrawing" Target="../drawings/vmlDrawing6.vml"/><Relationship Id="rId6" Type="http://schemas.openxmlformats.org/officeDocument/2006/relationships/package" Target="../embeddings/Microsoft_Office_Word___12.docx"/><Relationship Id="rId5" Type="http://schemas.openxmlformats.org/officeDocument/2006/relationships/slide" Target="slide26.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a:t>5</a:t>
            </a:r>
            <a:r>
              <a:rPr lang="en-US" altLang="zh-CN" i="1"/>
              <a:t>.</a:t>
            </a:r>
            <a:r>
              <a:rPr lang="en-US" altLang="zh-CN"/>
              <a:t>3</a:t>
            </a:r>
            <a:r>
              <a:rPr lang="zh-CN" altLang="zh-CN" i="1"/>
              <a:t>　</a:t>
            </a:r>
            <a:r>
              <a:rPr lang="zh-CN" altLang="zh-CN"/>
              <a:t>热点小专题二</a:t>
            </a:r>
            <a:r>
              <a:rPr lang="zh-CN" altLang="zh-CN" i="1"/>
              <a:t>　</a:t>
            </a:r>
            <a:r>
              <a:rPr lang="en-US" altLang="zh-CN" i="1" smtClean="0"/>
              <a:t/>
            </a:r>
            <a:br>
              <a:rPr lang="en-US" altLang="zh-CN" i="1" smtClean="0"/>
            </a:br>
            <a:r>
              <a:rPr lang="zh-CN" altLang="zh-CN" smtClean="0"/>
              <a:t>球</a:t>
            </a:r>
            <a:r>
              <a:rPr lang="zh-CN" altLang="zh-CN"/>
              <a:t>与多面体的内切、外接</a:t>
            </a:r>
          </a:p>
        </p:txBody>
      </p:sp>
      <p:pic>
        <p:nvPicPr>
          <p:cNvPr id="3" name="Picture 1">
            <a:hlinkClick r:id="rId2"/>
          </p:cNvPr>
          <p:cNvPicPr>
            <a:picLocks noChangeAspect="1" noChangeArrowheads="1"/>
          </p:cNvPicPr>
          <p:nvPr/>
        </p:nvPicPr>
        <p:blipFill>
          <a:blip r:embed="rId3"/>
          <a:srcRect/>
          <a:stretch>
            <a:fillRect/>
          </a:stretch>
        </p:blipFill>
        <p:spPr bwMode="auto">
          <a:xfrm>
            <a:off x="857224" y="3714752"/>
            <a:ext cx="7621588" cy="2400300"/>
          </a:xfrm>
          <a:prstGeom prst="rect">
            <a:avLst/>
          </a:prstGeom>
          <a:noFill/>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sp>
        <p:nvSpPr>
          <p:cNvPr id="4" name="矩形 3"/>
          <p:cNvSpPr>
            <a:spLocks noChangeAspect="1"/>
          </p:cNvSpPr>
          <p:nvPr/>
        </p:nvSpPr>
        <p:spPr>
          <a:xfrm>
            <a:off x="508000" y="148478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将正四面体</a:t>
            </a:r>
            <a:r>
              <a:rPr lang="en-US" altLang="zh-CN" sz="2200" i="1">
                <a:solidFill>
                  <a:srgbClr val="000000"/>
                </a:solidFill>
                <a:latin typeface="Times New Roman" panose="02020603050405020304" pitchFamily="18" charset="0"/>
                <a:cs typeface="Times New Roman" panose="02020603050405020304" pitchFamily="18" charset="0"/>
              </a:rPr>
              <a:t>ABCD</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放在一个正方体内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设正方体的棱长为</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如下图所示</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p:cNvGraphicFramePr>
          <p:nvPr/>
        </p:nvGraphicFramePr>
        <p:xfrm>
          <a:off x="620464" y="1924159"/>
          <a:ext cx="8128000" cy="4597150"/>
        </p:xfrm>
        <a:graphic>
          <a:graphicData uri="http://schemas.openxmlformats.org/presentationml/2006/ole">
            <p:oleObj spid="_x0000_s54273" name="文档" r:id="rId6" imgW="3847376" imgH="2176756"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508000" y="2696630"/>
            <a:ext cx="8128000" cy="171874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解题心得</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一般地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若一个三棱锥的三条侧棱两两垂直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且其长度分别为</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则就可以将这个三棱锥补成一个长方体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于是长方体的体对角线的长就是该三棱锥的外接球的直径</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设其外接球的半径为</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则</a:t>
            </a:r>
            <a:r>
              <a:rPr lang="zh-CN"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1403648" y="3963878"/>
          <a:ext cx="8128000" cy="425849"/>
        </p:xfrm>
        <a:graphic>
          <a:graphicData uri="http://schemas.openxmlformats.org/presentationml/2006/ole">
            <p:oleObj spid="_x0000_s55297" name="文档" r:id="rId6" imgW="3847376" imgH="202238"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508000" y="1358391"/>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对点训练</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山东德州一模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已知某几何体的三视图如图所示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则该几何体外接球的表面积为</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323528" y="2259912"/>
          <a:ext cx="8128000" cy="1669861"/>
        </p:xfrm>
        <a:graphic>
          <a:graphicData uri="http://schemas.openxmlformats.org/presentationml/2006/ole">
            <p:oleObj spid="_x0000_s56321" name="文档" r:id="rId6" imgW="3847376" imgH="790599" progId="Word.Document.12">
              <p:embed/>
            </p:oleObj>
          </a:graphicData>
        </a:graphic>
      </p:graphicFrame>
      <p:pic>
        <p:nvPicPr>
          <p:cNvPr id="8" name="L159.eps" descr="id:2147490094;FounderCES"/>
          <p:cNvPicPr/>
          <p:nvPr/>
        </p:nvPicPr>
        <p:blipFill>
          <a:blip r:embed="rId7"/>
          <a:stretch>
            <a:fillRect/>
          </a:stretch>
        </p:blipFill>
        <p:spPr>
          <a:xfrm>
            <a:off x="2699792" y="2292959"/>
            <a:ext cx="3096344" cy="324154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508000" y="1412776"/>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山东实验等四校联考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某三棱锥的三视图如图所示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则此三棱锥的外接球表面积是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395536" y="2348880"/>
          <a:ext cx="8128000" cy="2032000"/>
        </p:xfrm>
        <a:graphic>
          <a:graphicData uri="http://schemas.openxmlformats.org/presentationml/2006/ole">
            <p:oleObj spid="_x0000_s57345" name="文档" r:id="rId6" imgW="3847376" imgH="961529" progId="Word.Document.12">
              <p:embed/>
            </p:oleObj>
          </a:graphicData>
        </a:graphic>
      </p:graphicFrame>
      <p:pic>
        <p:nvPicPr>
          <p:cNvPr id="8" name="L160.eps" descr="id:2147490101;FounderCES"/>
          <p:cNvPicPr/>
          <p:nvPr/>
        </p:nvPicPr>
        <p:blipFill>
          <a:blip r:embed="rId7"/>
          <a:stretch>
            <a:fillRect/>
          </a:stretch>
        </p:blipFill>
        <p:spPr>
          <a:xfrm>
            <a:off x="3131840" y="2319042"/>
            <a:ext cx="2783705" cy="33422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graphicFrame>
        <p:nvGraphicFramePr>
          <p:cNvPr id="9" name="对象 8"/>
          <p:cNvGraphicFramePr>
            <a:graphicFrameLocks/>
          </p:cNvGraphicFramePr>
          <p:nvPr/>
        </p:nvGraphicFramePr>
        <p:xfrm>
          <a:off x="511175" y="1838687"/>
          <a:ext cx="8110538" cy="4789487"/>
        </p:xfrm>
        <a:graphic>
          <a:graphicData uri="http://schemas.openxmlformats.org/presentationml/2006/ole">
            <p:oleObj spid="_x0000_s58369" name="文档" r:id="rId6" imgW="3847376" imgH="2264200" progId="Word.Document.12">
              <p:embed/>
            </p:oleObj>
          </a:graphicData>
        </a:graphic>
      </p:graphicFrame>
      <p:sp>
        <p:nvSpPr>
          <p:cNvPr id="10" name="矩形 9"/>
          <p:cNvSpPr>
            <a:spLocks noChangeAspect="1"/>
          </p:cNvSpPr>
          <p:nvPr/>
        </p:nvSpPr>
        <p:spPr>
          <a:xfrm>
            <a:off x="402869" y="1341995"/>
            <a:ext cx="2137124" cy="498598"/>
          </a:xfrm>
          <a:prstGeom prst="rect">
            <a:avLst/>
          </a:prstGeom>
        </p:spPr>
        <p:txBody>
          <a:bodyPr wrap="none">
            <a:spAutoFit/>
          </a:bodyPr>
          <a:lstStyle/>
          <a:p>
            <a:pPr>
              <a:lnSpc>
                <a:spcPct val="120000"/>
              </a:lnSpc>
            </a:pPr>
            <a:r>
              <a:rPr lang="zh-CN" altLang="zh-CN" sz="2200">
                <a:solidFill>
                  <a:srgbClr val="FF0000"/>
                </a:solidFill>
                <a:latin typeface="Times New Roman" panose="02020603050405020304" pitchFamily="18" charset="0"/>
                <a:ea typeface="黑体" panose="02010609060101010101" pitchFamily="2" charset="-122"/>
                <a:cs typeface="Times New Roman" panose="02020603050405020304" pitchFamily="18" charset="0"/>
              </a:rPr>
              <a:t>答案</a:t>
            </a:r>
            <a:r>
              <a:rPr lang="en-US" altLang="zh-CN" sz="2200">
                <a:solidFill>
                  <a:srgbClr val="000000"/>
                </a:solidFill>
                <a:latin typeface="Times New Roman" panose="02020603050405020304" pitchFamily="18" charset="0"/>
              </a:rPr>
              <a:t>(1)C</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rPr>
              <a:t>(</a:t>
            </a:r>
            <a:r>
              <a:rPr lang="en-US" altLang="zh-CN" sz="2200" smtClean="0">
                <a:solidFill>
                  <a:srgbClr val="000000"/>
                </a:solidFill>
                <a:latin typeface="Times New Roman" panose="02020603050405020304" pitchFamily="18" charset="0"/>
              </a:rPr>
              <a:t>2)B </a:t>
            </a:r>
            <a:endParaRPr lang="zh-CN" altLang="en-US" sz="2200"/>
          </a:p>
        </p:txBody>
      </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241246" y="1411391"/>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方法二</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体积法求球的半径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正四面体的棱长为</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则其内切球和外接球的半径是多少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2277397"/>
            <a:ext cx="5144120" cy="1717393"/>
          </a:xfrm>
          <a:prstGeom prst="rect">
            <a:avLst/>
          </a:prstGeom>
        </p:spPr>
        <p:txBody>
          <a:bodyPr wrap="square">
            <a:spAutoFit/>
          </a:bodyPr>
          <a:lstStyle/>
          <a:p>
            <a:pPr>
              <a:lnSpc>
                <a:spcPct val="120000"/>
              </a:lnSpc>
              <a:spcAft>
                <a:spcPts val="0"/>
              </a:spcAft>
            </a:pPr>
            <a:r>
              <a:rPr lang="zh-CN" altLang="zh-CN" sz="2200">
                <a:solidFill>
                  <a:srgbClr val="FF0000"/>
                </a:solidFill>
                <a:latin typeface="Times New Roman" panose="02020603050405020304" pitchFamily="18" charset="0"/>
                <a:ea typeface="黑体" panose="02010609060101010101" pitchFamily="2" charset="-122"/>
                <a:cs typeface="Times New Roman" panose="02020603050405020304" pitchFamily="18" charset="0"/>
              </a:rPr>
              <a:t>解</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设点</a:t>
            </a:r>
            <a:r>
              <a:rPr lang="en-US" altLang="zh-CN" sz="2200" i="1">
                <a:solidFill>
                  <a:srgbClr val="000000"/>
                </a:solidFill>
                <a:latin typeface="Times New Roman" panose="02020603050405020304" pitchFamily="18" charset="0"/>
                <a:cs typeface="Times New Roman" panose="02020603050405020304" pitchFamily="18" charset="0"/>
              </a:rPr>
              <a:t>O</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是内切球的球心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正四面体棱长为</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由图形的对称性知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a:t>
            </a:r>
            <a:r>
              <a:rPr lang="en-US" altLang="zh-CN" sz="2200" i="1">
                <a:solidFill>
                  <a:srgbClr val="000000"/>
                </a:solidFill>
                <a:latin typeface="Times New Roman" panose="02020603050405020304" pitchFamily="18" charset="0"/>
                <a:cs typeface="Times New Roman" panose="02020603050405020304" pitchFamily="18" charset="0"/>
              </a:rPr>
              <a:t>O</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也是外接球的球心</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设内切球半径为</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外接球半径为</a:t>
            </a:r>
            <a:r>
              <a:rPr lang="en-US" altLang="zh-CN" sz="2200" i="1">
                <a:solidFill>
                  <a:srgbClr val="000000"/>
                </a:solidFill>
                <a:latin typeface="Times New Roman" panose="02020603050405020304" pitchFamily="18" charset="0"/>
                <a:cs typeface="Times New Roman" panose="02020603050405020304" pitchFamily="18" charset="0"/>
              </a:rPr>
              <a:t>R.</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L162.eps" descr="id:2147506210;FounderCES"/>
          <p:cNvPicPr/>
          <p:nvPr/>
        </p:nvPicPr>
        <p:blipFill>
          <a:blip r:embed="rId6"/>
          <a:stretch>
            <a:fillRect/>
          </a:stretch>
        </p:blipFill>
        <p:spPr>
          <a:xfrm>
            <a:off x="6300014" y="2235776"/>
            <a:ext cx="1584354" cy="1710462"/>
          </a:xfrm>
          <a:prstGeom prst="rect">
            <a:avLst/>
          </a:prstGeom>
        </p:spPr>
      </p:pic>
      <p:graphicFrame>
        <p:nvGraphicFramePr>
          <p:cNvPr id="4" name="对象 3"/>
          <p:cNvGraphicFramePr>
            <a:graphicFrameLocks/>
          </p:cNvGraphicFramePr>
          <p:nvPr/>
        </p:nvGraphicFramePr>
        <p:xfrm>
          <a:off x="619874" y="3908425"/>
          <a:ext cx="8110538" cy="2667000"/>
        </p:xfrm>
        <a:graphic>
          <a:graphicData uri="http://schemas.openxmlformats.org/presentationml/2006/ole">
            <p:oleObj spid="_x0000_s59393" name="文档" r:id="rId7" imgW="3847376" imgH="1260568"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5" name="圆角矩形 4">
            <a:hlinkClick r:id="rId2"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3"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热点二</a:t>
            </a:r>
            <a:endParaRPr lang="zh-CN" altLang="en-US" sz="1400" dirty="0">
              <a:solidFill>
                <a:srgbClr val="E75E22"/>
              </a:solidFill>
              <a:latin typeface="+mj-ea"/>
              <a:ea typeface="+mj-ea"/>
            </a:endParaRPr>
          </a:p>
        </p:txBody>
      </p:sp>
      <p:sp>
        <p:nvSpPr>
          <p:cNvPr id="7" name="圆角矩形 6">
            <a:hlinkClick r:id="rId4"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解题心得</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正四面体的内切球的半径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根据球心到各个面的距离相等把正四面体分解成四个正三棱锥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且正四面体的体积等于四个正三棱锥体积之和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从而求出球心到正四面体面的距离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即内切球半径</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正四面体外接球的半径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外接球的球心到正四面体的每一个顶点的距离都相等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所以计算出内切球半径后再将分解出来的小的正三棱锥的棱长计算出来即可</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正四面体内切球与外接球半径的联系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内切球半径</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外接球半径</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正四面体的高</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508000" y="1382691"/>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对点训练</a:t>
            </a:r>
            <a:r>
              <a:rPr lang="en-US" altLang="zh-CN" sz="2200" b="1" smtClean="0">
                <a:solidFill>
                  <a:srgbClr val="000000"/>
                </a:solidFill>
                <a:latin typeface="Times New Roman" panose="02020603050405020304" pitchFamily="18" charset="0"/>
                <a:cs typeface="Times New Roman" panose="02020603050405020304" pitchFamily="18" charset="0"/>
              </a:rPr>
              <a:t>3</a:t>
            </a:r>
          </a:p>
          <a:p>
            <a:pPr indent="267970">
              <a:lnSpc>
                <a:spcPct val="120000"/>
              </a:lnSpc>
              <a:spcAft>
                <a:spcPts val="0"/>
              </a:spcAft>
              <a:tabLst>
                <a:tab pos="1029335" algn="l"/>
                <a:tab pos="1850390" algn="l"/>
                <a:tab pos="2538095" algn="l"/>
                <a:tab pos="3221990" algn="l"/>
              </a:tabLst>
            </a:pPr>
            <a:endParaRPr lang="en-US" altLang="zh-CN" sz="2200" b="1">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山师附中考前模拟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cs typeface="Times New Roman" panose="02020603050405020304" pitchFamily="18" charset="0"/>
              </a:rPr>
              <a:t>在三棱锥</a:t>
            </a:r>
            <a:r>
              <a:rPr lang="en-US" altLang="zh-CN" sz="2200" i="1">
                <a:solidFill>
                  <a:srgbClr val="000000"/>
                </a:solidFill>
                <a:latin typeface="Times New Roman" panose="02020603050405020304" pitchFamily="18" charset="0"/>
                <a:cs typeface="Times New Roman" panose="02020603050405020304" pitchFamily="18" charset="0"/>
              </a:rPr>
              <a:t>P-ABC</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BC=</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CA=</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三个侧面与底面所成的角均为</a:t>
            </a:r>
            <a:r>
              <a:rPr lang="en-US" altLang="zh-CN" sz="2200">
                <a:solidFill>
                  <a:srgbClr val="000000"/>
                </a:solidFill>
                <a:latin typeface="Times New Roman" panose="02020603050405020304" pitchFamily="18" charset="0"/>
                <a:cs typeface="Times New Roman" panose="02020603050405020304" pitchFamily="18" charset="0"/>
              </a:rPr>
              <a:t>60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三棱锥的内切球的表面积为</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508000" y="1457936"/>
          <a:ext cx="8128000" cy="2005175"/>
        </p:xfrm>
        <a:graphic>
          <a:graphicData uri="http://schemas.openxmlformats.org/presentationml/2006/ole">
            <p:oleObj spid="_x0000_s60419" name="文档" r:id="rId6" imgW="3847376" imgH="948935" progId="Word.Document.12">
              <p:embed/>
            </p:oleObj>
          </a:graphicData>
        </a:graphic>
      </p:graphicFrame>
      <p:sp>
        <p:nvSpPr>
          <p:cNvPr id="13" name="五边形 12"/>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4" name="五边形 13"/>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5" name="组合 14"/>
          <p:cNvGrpSpPr/>
          <p:nvPr/>
        </p:nvGrpSpPr>
        <p:grpSpPr>
          <a:xfrm>
            <a:off x="251520" y="1955716"/>
            <a:ext cx="8640960" cy="4713644"/>
            <a:chOff x="251520" y="803588"/>
            <a:chExt cx="8640960" cy="4713644"/>
          </a:xfrm>
        </p:grpSpPr>
        <p:grpSp>
          <p:nvGrpSpPr>
            <p:cNvPr id="16" name="组合 15"/>
            <p:cNvGrpSpPr/>
            <p:nvPr/>
          </p:nvGrpSpPr>
          <p:grpSpPr>
            <a:xfrm>
              <a:off x="251520" y="803588"/>
              <a:ext cx="8640960" cy="4713644"/>
              <a:chOff x="251520" y="-1755479"/>
              <a:chExt cx="8640960" cy="4713644"/>
            </a:xfrm>
          </p:grpSpPr>
          <p:sp>
            <p:nvSpPr>
              <p:cNvPr id="18" name="五边形 17"/>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9" name="燕尾形 18"/>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0" name="组合 19"/>
              <p:cNvGrpSpPr/>
              <p:nvPr/>
            </p:nvGrpSpPr>
            <p:grpSpPr>
              <a:xfrm>
                <a:off x="251520" y="-1755479"/>
                <a:ext cx="8640960" cy="4399358"/>
                <a:chOff x="251520" y="-1755479"/>
                <a:chExt cx="8640960" cy="4399358"/>
              </a:xfrm>
            </p:grpSpPr>
            <p:sp>
              <p:nvSpPr>
                <p:cNvPr id="21" name="矩形 20"/>
                <p:cNvSpPr/>
                <p:nvPr/>
              </p:nvSpPr>
              <p:spPr>
                <a:xfrm>
                  <a:off x="251520" y="-1755479"/>
                  <a:ext cx="8640960" cy="439935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2"/>
                <p:cNvSpPr txBox="1"/>
                <p:nvPr/>
              </p:nvSpPr>
              <p:spPr>
                <a:xfrm>
                  <a:off x="8360077" y="-1712081"/>
                  <a:ext cx="492443" cy="276999"/>
                </a:xfrm>
                <a:prstGeom prst="rect">
                  <a:avLst/>
                </a:prstGeom>
                <a:noFill/>
              </p:spPr>
              <p:txBody>
                <a:bodyPr wrap="none" rtlCol="0">
                  <a:spAutoFit/>
                </a:bodyPr>
                <a:lstStyle/>
                <a:p>
                  <a:r>
                    <a:rPr lang="zh-CN" altLang="en-US" sz="1200" dirty="0"/>
                    <a:t>关闭</a:t>
                  </a:r>
                </a:p>
              </p:txBody>
            </p:sp>
          </p:grpSp>
        </p:grpSp>
        <p:graphicFrame>
          <p:nvGraphicFramePr>
            <p:cNvPr id="17" name="对象 16"/>
            <p:cNvGraphicFramePr>
              <a:graphicFrameLocks noChangeAspect="1"/>
            </p:cNvGraphicFramePr>
            <p:nvPr/>
          </p:nvGraphicFramePr>
          <p:xfrm>
            <a:off x="522288" y="1218480"/>
            <a:ext cx="8066087" cy="3722688"/>
          </p:xfrm>
          <a:graphic>
            <a:graphicData uri="http://schemas.openxmlformats.org/presentationml/2006/ole">
              <p:oleObj spid="_x0000_s60418" name="文档" r:id="rId7" imgW="3847376" imgH="1774079" progId="Word.Document.12">
                <p:embed/>
              </p:oleObj>
            </a:graphicData>
          </a:graphic>
        </p:graphicFrame>
      </p:grpSp>
      <p:grpSp>
        <p:nvGrpSpPr>
          <p:cNvPr id="23" name="组合 22"/>
          <p:cNvGrpSpPr/>
          <p:nvPr/>
        </p:nvGrpSpPr>
        <p:grpSpPr>
          <a:xfrm>
            <a:off x="251520" y="5482185"/>
            <a:ext cx="8640960" cy="1187177"/>
            <a:chOff x="251520" y="5338167"/>
            <a:chExt cx="8640960" cy="1187177"/>
          </a:xfrm>
        </p:grpSpPr>
        <p:grpSp>
          <p:nvGrpSpPr>
            <p:cNvPr id="24" name="组合 23"/>
            <p:cNvGrpSpPr/>
            <p:nvPr/>
          </p:nvGrpSpPr>
          <p:grpSpPr>
            <a:xfrm>
              <a:off x="251520" y="5338167"/>
              <a:ext cx="8640960" cy="1187177"/>
              <a:chOff x="251520" y="3720420"/>
              <a:chExt cx="8640960" cy="1187177"/>
            </a:xfrm>
          </p:grpSpPr>
          <p:sp>
            <p:nvSpPr>
              <p:cNvPr id="26" name="五边形 2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7" name="五边形 26"/>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8" name="燕尾形 27"/>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矩形 28"/>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5" name="对象 24"/>
            <p:cNvGraphicFramePr>
              <a:graphicFrameLocks noChangeAspect="1"/>
            </p:cNvGraphicFramePr>
            <p:nvPr/>
          </p:nvGraphicFramePr>
          <p:xfrm>
            <a:off x="561975" y="5717034"/>
            <a:ext cx="8031163" cy="441325"/>
          </p:xfrm>
          <a:graphic>
            <a:graphicData uri="http://schemas.openxmlformats.org/presentationml/2006/ole">
              <p:oleObj spid="_x0000_s60417" name="文档" r:id="rId8" imgW="3872277" imgH="236784" progId="Word.Document.12">
                <p:embed/>
              </p:oleObj>
            </a:graphicData>
          </a:graphic>
        </p:graphicFrame>
      </p:gr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nextCondLst>
                <p:cond evt="onClick" delay="0">
                  <p:tgtEl>
                    <p:spTgt spid="14"/>
                  </p:tgtEl>
                </p:cond>
              </p:nextCondLst>
            </p:seq>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4" restart="whenNotActive" fill="hold" evtFilter="cancelBubble" nodeType="interactiveSeq">
                <p:stCondLst>
                  <p:cond evt="onClick" delay="0">
                    <p:tgtEl>
                      <p:spTgt spid="13"/>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childTnLst>
              </p:cTn>
              <p:nextCondLst>
                <p:cond evt="onClick" delay="0">
                  <p:tgtEl>
                    <p:spTgt spid="13"/>
                  </p:tgtEl>
                </p:cond>
              </p:nextCondLst>
            </p:seq>
            <p:seq concurrent="1" nextAc="seek">
              <p:cTn id="20" restart="whenNotActive" fill="hold" evtFilter="cancelBubble" nodeType="interactiveSeq">
                <p:stCondLst>
                  <p:cond evt="onClick" delay="0">
                    <p:tgtEl>
                      <p:spTgt spid="23"/>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3"/>
                                        </p:tgtEl>
                                      </p:cBhvr>
                                    </p:animEffect>
                                    <p:set>
                                      <p:cBhvr>
                                        <p:cTn id="25"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508000" y="1340767"/>
            <a:ext cx="8128000" cy="13119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方法三</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寻求轴截面圆求球半径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正四棱锥</a:t>
            </a:r>
            <a:r>
              <a:rPr lang="en-US" altLang="zh-CN" sz="2200" i="1">
                <a:solidFill>
                  <a:srgbClr val="000000"/>
                </a:solidFill>
                <a:latin typeface="Times New Roman" panose="02020603050405020304" pitchFamily="18" charset="0"/>
                <a:cs typeface="Times New Roman" panose="02020603050405020304" pitchFamily="18" charset="0"/>
              </a:rPr>
              <a:t>S-ABCD</a:t>
            </a:r>
            <a:r>
              <a:rPr lang="zh-CN" altLang="zh-CN" sz="2200">
                <a:solidFill>
                  <a:srgbClr val="000000"/>
                </a:solidFill>
                <a:latin typeface="Times New Roman" panose="02020603050405020304" pitchFamily="18" charset="0"/>
                <a:cs typeface="Times New Roman" panose="02020603050405020304" pitchFamily="18" charset="0"/>
              </a:rPr>
              <a:t>的底面边长和各侧棱长都</a:t>
            </a:r>
            <a:r>
              <a:rPr lang="zh-CN" altLang="zh-CN" sz="2200" smtClean="0">
                <a:solidFill>
                  <a:srgbClr val="000000"/>
                </a:solidFill>
                <a:latin typeface="Times New Roman" panose="02020603050405020304" pitchFamily="18" charset="0"/>
                <a:cs typeface="Times New Roman" panose="02020603050405020304" pitchFamily="18" charset="0"/>
              </a:rPr>
              <a:t>为</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点</a:t>
            </a:r>
            <a:r>
              <a:rPr lang="en-US" altLang="zh-CN" sz="2200" i="1">
                <a:solidFill>
                  <a:srgbClr val="000000"/>
                </a:solidFill>
                <a:latin typeface="Times New Roman" panose="02020603050405020304" pitchFamily="18" charset="0"/>
                <a:cs typeface="Times New Roman" panose="02020603050405020304" pitchFamily="18" charset="0"/>
              </a:rPr>
              <a:t>S</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都在同一球面上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则此球的体积为</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6732240" y="1810470"/>
          <a:ext cx="446499" cy="372556"/>
        </p:xfrm>
        <a:graphic>
          <a:graphicData uri="http://schemas.openxmlformats.org/presentationml/2006/ole">
            <p:oleObj spid="_x0000_s62467" name="文档" r:id="rId6" imgW="236790" imgH="197868" progId="Word.Document.12">
              <p:embed/>
            </p:oleObj>
          </a:graphicData>
        </a:graphic>
      </p:graphicFrame>
      <p:sp>
        <p:nvSpPr>
          <p:cNvPr id="9" name="五边形 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0" name="五边形 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251520" y="1955716"/>
            <a:ext cx="8640960" cy="4713644"/>
            <a:chOff x="251520" y="803588"/>
            <a:chExt cx="8640960" cy="4713644"/>
          </a:xfrm>
        </p:grpSpPr>
        <p:grpSp>
          <p:nvGrpSpPr>
            <p:cNvPr id="12" name="组合 11"/>
            <p:cNvGrpSpPr/>
            <p:nvPr/>
          </p:nvGrpSpPr>
          <p:grpSpPr>
            <a:xfrm>
              <a:off x="251520" y="803588"/>
              <a:ext cx="8640960" cy="4713644"/>
              <a:chOff x="251520" y="-1755479"/>
              <a:chExt cx="8640960" cy="4713644"/>
            </a:xfrm>
          </p:grpSpPr>
          <p:sp>
            <p:nvSpPr>
              <p:cNvPr id="14" name="五边形 1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1755479"/>
                <a:ext cx="8640960" cy="4399358"/>
                <a:chOff x="251520" y="-1755479"/>
                <a:chExt cx="8640960" cy="4399358"/>
              </a:xfrm>
            </p:grpSpPr>
            <p:sp>
              <p:nvSpPr>
                <p:cNvPr id="17" name="矩形 16"/>
                <p:cNvSpPr/>
                <p:nvPr/>
              </p:nvSpPr>
              <p:spPr>
                <a:xfrm>
                  <a:off x="251520" y="-1755479"/>
                  <a:ext cx="8640960" cy="439935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2"/>
                <p:cNvSpPr txBox="1"/>
                <p:nvPr/>
              </p:nvSpPr>
              <p:spPr>
                <a:xfrm>
                  <a:off x="8360077" y="-1712081"/>
                  <a:ext cx="492443" cy="276999"/>
                </a:xfrm>
                <a:prstGeom prst="rect">
                  <a:avLst/>
                </a:prstGeom>
                <a:noFill/>
              </p:spPr>
              <p:txBody>
                <a:bodyPr wrap="none" rtlCol="0">
                  <a:spAutoFit/>
                </a:bodyPr>
                <a:lstStyle/>
                <a:p>
                  <a:r>
                    <a:rPr lang="zh-CN" altLang="en-US" sz="1200" dirty="0"/>
                    <a:t>关闭</a:t>
                  </a:r>
                </a:p>
              </p:txBody>
            </p:sp>
          </p:grpSp>
        </p:grpSp>
        <p:graphicFrame>
          <p:nvGraphicFramePr>
            <p:cNvPr id="13" name="对象 12"/>
            <p:cNvGraphicFramePr>
              <a:graphicFrameLocks noChangeAspect="1"/>
            </p:cNvGraphicFramePr>
            <p:nvPr/>
          </p:nvGraphicFramePr>
          <p:xfrm>
            <a:off x="522288" y="1111647"/>
            <a:ext cx="8066087" cy="3897313"/>
          </p:xfrm>
          <a:graphic>
            <a:graphicData uri="http://schemas.openxmlformats.org/presentationml/2006/ole">
              <p:oleObj spid="_x0000_s62466" name="文档" r:id="rId7" imgW="3847376" imgH="1854687" progId="Word.Document.12">
                <p:embed/>
              </p:oleObj>
            </a:graphicData>
          </a:graphic>
        </p:graphicFrame>
      </p:grpSp>
      <p:grpSp>
        <p:nvGrpSpPr>
          <p:cNvPr id="19" name="组合 18"/>
          <p:cNvGrpSpPr/>
          <p:nvPr/>
        </p:nvGrpSpPr>
        <p:grpSpPr>
          <a:xfrm>
            <a:off x="251520" y="5482185"/>
            <a:ext cx="8640960" cy="1187177"/>
            <a:chOff x="251520" y="5338167"/>
            <a:chExt cx="8640960" cy="1187177"/>
          </a:xfrm>
        </p:grpSpPr>
        <p:grpSp>
          <p:nvGrpSpPr>
            <p:cNvPr id="20" name="组合 19"/>
            <p:cNvGrpSpPr/>
            <p:nvPr/>
          </p:nvGrpSpPr>
          <p:grpSpPr>
            <a:xfrm>
              <a:off x="251520" y="5338167"/>
              <a:ext cx="8640960" cy="1187177"/>
              <a:chOff x="251520" y="3720420"/>
              <a:chExt cx="8640960" cy="1187177"/>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1" name="对象 20"/>
            <p:cNvGraphicFramePr>
              <a:graphicFrameLocks noChangeAspect="1"/>
            </p:cNvGraphicFramePr>
            <p:nvPr/>
          </p:nvGraphicFramePr>
          <p:xfrm>
            <a:off x="566738" y="5517230"/>
            <a:ext cx="7989887" cy="522287"/>
          </p:xfrm>
          <a:graphic>
            <a:graphicData uri="http://schemas.openxmlformats.org/presentationml/2006/ole">
              <p:oleObj spid="_x0000_s62465" name="文档" r:id="rId8" imgW="3872277" imgH="256936" progId="Word.Document.12">
                <p:embed/>
              </p:oleObj>
            </a:graphicData>
          </a:graphic>
        </p:graphicFrame>
      </p:gr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5" name="圆角矩形 4">
            <a:hlinkClick r:id="rId2"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3"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热点二</a:t>
            </a:r>
            <a:endParaRPr lang="zh-CN" altLang="en-US" sz="1400" dirty="0">
              <a:solidFill>
                <a:srgbClr val="E75E22"/>
              </a:solidFill>
              <a:latin typeface="+mj-ea"/>
              <a:ea typeface="+mj-ea"/>
            </a:endParaRPr>
          </a:p>
        </p:txBody>
      </p:sp>
      <p:sp>
        <p:nvSpPr>
          <p:cNvPr id="7" name="圆角矩形 6">
            <a:hlinkClick r:id="rId4"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解题心得</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我们可以选择最佳角度找出含有正棱锥特征元素的外接球的一个轴截面圆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于是该圆的半径就是所求的外接球的半径</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本题提供的这种思路是探求正棱锥外接球半径的通解通法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该方法的实质就是通过寻找外接球的一个轴截面圆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从而把立体几何问题转化为平面几何问题来研究</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这种等价转化的数学思想方法值得我们学习</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dirty="0" smtClean="0"/>
              <a:pPr algn="ctr"/>
              <a:t>2</a:t>
            </a:fld>
            <a:r>
              <a:rPr lang="en-US" altLang="zh-CN" dirty="0" smtClean="0"/>
              <a:t>-</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一、考情分析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近几年高考对于组合体的考查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与球相关的外接与内切问题为高频考点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主要考查球与几何体的切接问题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在高考中主要的题型是选择题或者填空题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基本上都是中等难度的试题</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要求学生有较强的空间想象能力和准确的计算能力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教学中要注重对学生直观想象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数学运算和数学建模等核心的培养</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508000" y="1340768"/>
            <a:ext cx="8128000" cy="13119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对点训练</a:t>
            </a: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四川宜宾二模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已知三棱锥</a:t>
            </a:r>
            <a:r>
              <a:rPr lang="en-US" altLang="zh-CN" sz="2200" i="1">
                <a:solidFill>
                  <a:srgbClr val="000000"/>
                </a:solidFill>
                <a:latin typeface="Times New Roman" panose="02020603050405020304" pitchFamily="18" charset="0"/>
                <a:cs typeface="Times New Roman" panose="02020603050405020304" pitchFamily="18" charset="0"/>
              </a:rPr>
              <a:t>P-ABC</a:t>
            </a:r>
            <a:r>
              <a:rPr lang="zh-CN" altLang="zh-CN" sz="2200">
                <a:solidFill>
                  <a:srgbClr val="000000"/>
                </a:solidFill>
                <a:latin typeface="Times New Roman" panose="02020603050405020304" pitchFamily="18" charset="0"/>
                <a:cs typeface="Times New Roman" panose="02020603050405020304" pitchFamily="18" charset="0"/>
              </a:rPr>
              <a:t>的四个顶点都在半径为</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的球面上</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smtClean="0">
                <a:solidFill>
                  <a:srgbClr val="000000"/>
                </a:solidFill>
                <a:latin typeface="Times New Roman" panose="02020603050405020304" pitchFamily="18" charset="0"/>
                <a:cs typeface="Times New Roman" panose="02020603050405020304" pitchFamily="18" charset="0"/>
              </a:rPr>
              <a:t>AB=BC=CA=</a:t>
            </a:r>
            <a:r>
              <a:rPr lang="en-US" altLang="zh-CN" sz="2200" smtClean="0">
                <a:solidFill>
                  <a:srgbClr val="000000"/>
                </a:solidFill>
                <a:latin typeface="Times New Roman" panose="02020603050405020304" pitchFamily="18" charset="0"/>
                <a:cs typeface="Times New Roman" panose="02020603050405020304" pitchFamily="18" charset="0"/>
              </a:rPr>
              <a:t>2     ,</a:t>
            </a:r>
            <a:r>
              <a:rPr lang="en-US" altLang="zh-CN" sz="2200" i="1" smtClean="0">
                <a:solidFill>
                  <a:srgbClr val="000000"/>
                </a:solidFill>
                <a:latin typeface="Times New Roman" panose="02020603050405020304" pitchFamily="18" charset="0"/>
                <a:cs typeface="Times New Roman" panose="02020603050405020304" pitchFamily="18" charset="0"/>
              </a:rPr>
              <a:t>PA</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平面</a:t>
            </a:r>
            <a:r>
              <a:rPr lang="en-US" altLang="zh-CN" sz="2200" i="1">
                <a:solidFill>
                  <a:srgbClr val="000000"/>
                </a:solidFill>
                <a:latin typeface="Times New Roman" panose="02020603050405020304" pitchFamily="18" charset="0"/>
                <a:cs typeface="Times New Roman" panose="02020603050405020304" pitchFamily="18" charset="0"/>
              </a:rPr>
              <a:t>ABC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则三棱锥</a:t>
            </a:r>
            <a:r>
              <a:rPr lang="en-US" altLang="zh-CN" sz="2200" i="1">
                <a:solidFill>
                  <a:srgbClr val="000000"/>
                </a:solidFill>
                <a:latin typeface="Times New Roman" panose="02020603050405020304" pitchFamily="18" charset="0"/>
                <a:cs typeface="Times New Roman" panose="02020603050405020304" pitchFamily="18" charset="0"/>
              </a:rPr>
              <a:t>P-ABC</a:t>
            </a:r>
            <a:r>
              <a:rPr lang="zh-CN" altLang="zh-CN" sz="2200">
                <a:solidFill>
                  <a:srgbClr val="000000"/>
                </a:solidFill>
                <a:latin typeface="Times New Roman" panose="02020603050405020304" pitchFamily="18" charset="0"/>
                <a:cs typeface="Times New Roman" panose="02020603050405020304" pitchFamily="18" charset="0"/>
              </a:rPr>
              <a:t>的体积为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402869" y="2660702"/>
          <a:ext cx="8128000" cy="553266"/>
        </p:xfrm>
        <a:graphic>
          <a:graphicData uri="http://schemas.openxmlformats.org/presentationml/2006/ole">
            <p:oleObj spid="_x0000_s63492" name="文档" r:id="rId6" imgW="3847376" imgH="261614" progId="Word.Document.12">
              <p:embed/>
            </p:oleObj>
          </a:graphicData>
        </a:graphic>
      </p:graphicFrame>
      <p:graphicFrame>
        <p:nvGraphicFramePr>
          <p:cNvPr id="8" name="对象 7"/>
          <p:cNvGraphicFramePr>
            <a:graphicFrameLocks noChangeAspect="1"/>
          </p:cNvGraphicFramePr>
          <p:nvPr/>
        </p:nvGraphicFramePr>
        <p:xfrm>
          <a:off x="5364088" y="1831019"/>
          <a:ext cx="446499" cy="372556"/>
        </p:xfrm>
        <a:graphic>
          <a:graphicData uri="http://schemas.openxmlformats.org/presentationml/2006/ole">
            <p:oleObj spid="_x0000_s63491" name="文档" r:id="rId7" imgW="236790" imgH="197868" progId="Word.Document.12">
              <p:embed/>
            </p:oleObj>
          </a:graphicData>
        </a:graphic>
      </p:graphicFrame>
      <p:sp>
        <p:nvSpPr>
          <p:cNvPr id="9" name="五边形 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0" name="五边形 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251520" y="1700808"/>
            <a:ext cx="8640960" cy="4968552"/>
            <a:chOff x="251520" y="548680"/>
            <a:chExt cx="8640960" cy="4968552"/>
          </a:xfrm>
        </p:grpSpPr>
        <p:grpSp>
          <p:nvGrpSpPr>
            <p:cNvPr id="12" name="组合 11"/>
            <p:cNvGrpSpPr/>
            <p:nvPr/>
          </p:nvGrpSpPr>
          <p:grpSpPr>
            <a:xfrm>
              <a:off x="251520" y="548680"/>
              <a:ext cx="8640960" cy="4968552"/>
              <a:chOff x="251520" y="-2010387"/>
              <a:chExt cx="8640960" cy="4968552"/>
            </a:xfrm>
          </p:grpSpPr>
          <p:sp>
            <p:nvSpPr>
              <p:cNvPr id="14" name="五边形 1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2010387"/>
                <a:ext cx="8640960" cy="4654266"/>
                <a:chOff x="251520" y="-2010387"/>
                <a:chExt cx="8640960" cy="4654266"/>
              </a:xfrm>
            </p:grpSpPr>
            <p:sp>
              <p:nvSpPr>
                <p:cNvPr id="17" name="矩形 16"/>
                <p:cNvSpPr/>
                <p:nvPr/>
              </p:nvSpPr>
              <p:spPr>
                <a:xfrm>
                  <a:off x="251520" y="-2010387"/>
                  <a:ext cx="8640960" cy="465426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2"/>
                <p:cNvSpPr txBox="1"/>
                <p:nvPr/>
              </p:nvSpPr>
              <p:spPr>
                <a:xfrm>
                  <a:off x="8360077" y="-2000113"/>
                  <a:ext cx="492443" cy="276999"/>
                </a:xfrm>
                <a:prstGeom prst="rect">
                  <a:avLst/>
                </a:prstGeom>
                <a:noFill/>
              </p:spPr>
              <p:txBody>
                <a:bodyPr wrap="none" rtlCol="0">
                  <a:spAutoFit/>
                </a:bodyPr>
                <a:lstStyle/>
                <a:p>
                  <a:r>
                    <a:rPr lang="zh-CN" altLang="en-US" sz="1200" dirty="0"/>
                    <a:t>关闭</a:t>
                  </a:r>
                </a:p>
              </p:txBody>
            </p:sp>
          </p:grpSp>
        </p:grpSp>
        <p:graphicFrame>
          <p:nvGraphicFramePr>
            <p:cNvPr id="13" name="对象 12"/>
            <p:cNvGraphicFramePr>
              <a:graphicFrameLocks noChangeAspect="1"/>
            </p:cNvGraphicFramePr>
            <p:nvPr/>
          </p:nvGraphicFramePr>
          <p:xfrm>
            <a:off x="522288" y="764704"/>
            <a:ext cx="8066087" cy="4332288"/>
          </p:xfrm>
          <a:graphic>
            <a:graphicData uri="http://schemas.openxmlformats.org/presentationml/2006/ole">
              <p:oleObj spid="_x0000_s63490" name="文档" r:id="rId8" imgW="3847376" imgH="2064481" progId="Word.Document.12">
                <p:embed/>
              </p:oleObj>
            </a:graphicData>
          </a:graphic>
        </p:graphicFrame>
      </p:grpSp>
      <p:grpSp>
        <p:nvGrpSpPr>
          <p:cNvPr id="19" name="组合 18"/>
          <p:cNvGrpSpPr/>
          <p:nvPr/>
        </p:nvGrpSpPr>
        <p:grpSpPr>
          <a:xfrm>
            <a:off x="251520" y="5482185"/>
            <a:ext cx="8640960" cy="1187177"/>
            <a:chOff x="251520" y="5338167"/>
            <a:chExt cx="8640960" cy="1187177"/>
          </a:xfrm>
        </p:grpSpPr>
        <p:grpSp>
          <p:nvGrpSpPr>
            <p:cNvPr id="20" name="组合 19"/>
            <p:cNvGrpSpPr/>
            <p:nvPr/>
          </p:nvGrpSpPr>
          <p:grpSpPr>
            <a:xfrm>
              <a:off x="251520" y="5338167"/>
              <a:ext cx="8640960" cy="1187177"/>
              <a:chOff x="251520" y="3720420"/>
              <a:chExt cx="8640960" cy="1187177"/>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1" name="对象 20"/>
            <p:cNvGraphicFramePr>
              <a:graphicFrameLocks noChangeAspect="1"/>
            </p:cNvGraphicFramePr>
            <p:nvPr/>
          </p:nvGraphicFramePr>
          <p:xfrm>
            <a:off x="566738" y="5571007"/>
            <a:ext cx="7989887" cy="522287"/>
          </p:xfrm>
          <a:graphic>
            <a:graphicData uri="http://schemas.openxmlformats.org/presentationml/2006/ole">
              <p:oleObj spid="_x0000_s63489" name="文档" r:id="rId9" imgW="3872277" imgH="256936" progId="Word.Document.12">
                <p:embed/>
              </p:oleObj>
            </a:graphicData>
          </a:graphic>
        </p:graphicFrame>
      </p:gr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340767"/>
            <a:ext cx="8128000" cy="212365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方法四</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确定球心位置法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陕西咸阳一模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四面体</a:t>
            </a:r>
            <a:r>
              <a:rPr lang="en-US" altLang="zh-CN" sz="2200" i="1">
                <a:solidFill>
                  <a:srgbClr val="000000"/>
                </a:solidFill>
                <a:latin typeface="Times New Roman" panose="02020603050405020304" pitchFamily="18" charset="0"/>
                <a:cs typeface="Times New Roman" panose="02020603050405020304" pitchFamily="18" charset="0"/>
              </a:rPr>
              <a:t>ABCD</a:t>
            </a:r>
            <a:r>
              <a:rPr lang="zh-CN" altLang="zh-CN" sz="2200">
                <a:solidFill>
                  <a:srgbClr val="000000"/>
                </a:solidFill>
                <a:latin typeface="Times New Roman" panose="02020603050405020304" pitchFamily="18" charset="0"/>
                <a:cs typeface="Times New Roman" panose="02020603050405020304" pitchFamily="18" charset="0"/>
              </a:rPr>
              <a:t>的四个顶点都在球</a:t>
            </a:r>
            <a:r>
              <a:rPr lang="en-US" altLang="zh-CN" sz="2200" i="1">
                <a:solidFill>
                  <a:srgbClr val="000000"/>
                </a:solidFill>
                <a:latin typeface="Times New Roman" panose="02020603050405020304" pitchFamily="18" charset="0"/>
                <a:cs typeface="Times New Roman" panose="02020603050405020304" pitchFamily="18" charset="0"/>
              </a:rPr>
              <a:t>O</a:t>
            </a:r>
            <a:r>
              <a:rPr lang="zh-CN" altLang="zh-CN" sz="2200">
                <a:solidFill>
                  <a:srgbClr val="000000"/>
                </a:solidFill>
                <a:latin typeface="Times New Roman" panose="02020603050405020304" pitchFamily="18" charset="0"/>
                <a:cs typeface="Times New Roman" panose="02020603050405020304" pitchFamily="18" charset="0"/>
              </a:rPr>
              <a:t>的表面上</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BC=CD=</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BCD=</a:t>
            </a:r>
            <a:r>
              <a:rPr lang="en-US" altLang="zh-CN" sz="2200">
                <a:solidFill>
                  <a:srgbClr val="000000"/>
                </a:solidFill>
                <a:latin typeface="Times New Roman" panose="02020603050405020304" pitchFamily="18" charset="0"/>
                <a:cs typeface="Times New Roman" panose="02020603050405020304" pitchFamily="18" charset="0"/>
              </a:rPr>
              <a:t>90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平面</a:t>
            </a:r>
            <a:r>
              <a:rPr lang="en-US" altLang="zh-CN" sz="2200" i="1">
                <a:solidFill>
                  <a:srgbClr val="000000"/>
                </a:solidFill>
                <a:latin typeface="Times New Roman" panose="02020603050405020304" pitchFamily="18" charset="0"/>
                <a:cs typeface="Times New Roman" panose="02020603050405020304" pitchFamily="18" charset="0"/>
              </a:rPr>
              <a:t>BCD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则球</a:t>
            </a:r>
            <a:r>
              <a:rPr lang="en-US" altLang="zh-CN" sz="2200" i="1">
                <a:solidFill>
                  <a:srgbClr val="000000"/>
                </a:solidFill>
                <a:latin typeface="Times New Roman" panose="02020603050405020304" pitchFamily="18" charset="0"/>
                <a:cs typeface="Times New Roman" panose="02020603050405020304" pitchFamily="18" charset="0"/>
              </a:rPr>
              <a:t>O</a:t>
            </a:r>
            <a:r>
              <a:rPr lang="zh-CN" altLang="zh-CN" sz="2200">
                <a:solidFill>
                  <a:srgbClr val="000000"/>
                </a:solidFill>
                <a:latin typeface="Times New Roman" panose="02020603050405020304" pitchFamily="18" charset="0"/>
                <a:cs typeface="Times New Roman" panose="02020603050405020304" pitchFamily="18" charset="0"/>
              </a:rPr>
              <a:t>的表面积为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A.6</a:t>
            </a:r>
            <a:r>
              <a:rPr lang="en-US" altLang="zh-CN" sz="220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a:solidFill>
                  <a:srgbClr val="000000"/>
                </a:solidFill>
                <a:latin typeface="Times New Roman" panose="02020603050405020304" pitchFamily="18" charset="0"/>
                <a:cs typeface="Times New Roman" panose="02020603050405020304" pitchFamily="18" charset="0"/>
              </a:rPr>
              <a:t>	B.5</a:t>
            </a:r>
            <a:r>
              <a:rPr lang="en-US" altLang="zh-CN" sz="220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a:solidFill>
                  <a:srgbClr val="000000"/>
                </a:solidFill>
                <a:latin typeface="Times New Roman" panose="02020603050405020304" pitchFamily="18" charset="0"/>
                <a:cs typeface="Times New Roman" panose="02020603050405020304" pitchFamily="18" charset="0"/>
              </a:rPr>
              <a:t>	C.4</a:t>
            </a:r>
            <a:r>
              <a:rPr lang="en-US" altLang="zh-CN" sz="220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D.3</a:t>
            </a:r>
            <a:r>
              <a:rPr lang="en-US" altLang="zh-CN" sz="2200" smtClean="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10" name="L166.eps" descr="id:2147490143;FounderCES"/>
          <p:cNvPicPr/>
          <p:nvPr/>
        </p:nvPicPr>
        <p:blipFill>
          <a:blip r:embed="rId6"/>
          <a:stretch>
            <a:fillRect/>
          </a:stretch>
        </p:blipFill>
        <p:spPr>
          <a:xfrm>
            <a:off x="5292080" y="2606090"/>
            <a:ext cx="3052832" cy="3274132"/>
          </a:xfrm>
          <a:prstGeom prst="rect">
            <a:avLst/>
          </a:prstGeom>
        </p:spPr>
      </p:pic>
      <p:sp>
        <p:nvSpPr>
          <p:cNvPr id="11" name="矩形 10"/>
          <p:cNvSpPr>
            <a:spLocks noChangeAspect="1"/>
          </p:cNvSpPr>
          <p:nvPr/>
        </p:nvSpPr>
        <p:spPr>
          <a:xfrm>
            <a:off x="508000" y="3464425"/>
            <a:ext cx="4784080" cy="1717393"/>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湖南六校联考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已知四棱锥</a:t>
            </a:r>
            <a:r>
              <a:rPr lang="en-US" altLang="zh-CN" sz="2200" i="1">
                <a:solidFill>
                  <a:srgbClr val="000000"/>
                </a:solidFill>
                <a:latin typeface="Times New Roman" panose="02020603050405020304" pitchFamily="18" charset="0"/>
                <a:cs typeface="Times New Roman" panose="02020603050405020304" pitchFamily="18" charset="0"/>
              </a:rPr>
              <a:t>S-ABCD</a:t>
            </a:r>
            <a:r>
              <a:rPr lang="zh-CN" altLang="zh-CN" sz="2200">
                <a:solidFill>
                  <a:srgbClr val="000000"/>
                </a:solidFill>
                <a:latin typeface="Times New Roman" panose="02020603050405020304" pitchFamily="18" charset="0"/>
                <a:cs typeface="Times New Roman" panose="02020603050405020304" pitchFamily="18" charset="0"/>
              </a:rPr>
              <a:t>的三视图如图所示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若该四棱锥的各个顶点都在球</a:t>
            </a:r>
            <a:r>
              <a:rPr lang="en-US" altLang="zh-CN" sz="2200" i="1">
                <a:solidFill>
                  <a:srgbClr val="000000"/>
                </a:solidFill>
                <a:latin typeface="Times New Roman" panose="02020603050405020304" pitchFamily="18" charset="0"/>
                <a:cs typeface="Times New Roman" panose="02020603050405020304" pitchFamily="18" charset="0"/>
              </a:rPr>
              <a:t>O</a:t>
            </a:r>
            <a:r>
              <a:rPr lang="zh-CN" altLang="zh-CN" sz="2200">
                <a:solidFill>
                  <a:srgbClr val="000000"/>
                </a:solidFill>
                <a:latin typeface="Times New Roman" panose="02020603050405020304" pitchFamily="18" charset="0"/>
                <a:cs typeface="Times New Roman" panose="02020603050405020304" pitchFamily="18" charset="0"/>
              </a:rPr>
              <a:t>的球面上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则球</a:t>
            </a:r>
            <a:r>
              <a:rPr lang="en-US" altLang="zh-CN" sz="2200" i="1">
                <a:solidFill>
                  <a:srgbClr val="000000"/>
                </a:solidFill>
                <a:latin typeface="Times New Roman" panose="02020603050405020304" pitchFamily="18" charset="0"/>
                <a:cs typeface="Times New Roman" panose="02020603050405020304" pitchFamily="18" charset="0"/>
              </a:rPr>
              <a:t>O</a:t>
            </a:r>
            <a:r>
              <a:rPr lang="zh-CN" altLang="zh-CN" sz="2200">
                <a:solidFill>
                  <a:srgbClr val="000000"/>
                </a:solidFill>
                <a:latin typeface="Times New Roman" panose="02020603050405020304" pitchFamily="18" charset="0"/>
                <a:cs typeface="Times New Roman" panose="02020603050405020304" pitchFamily="18" charset="0"/>
              </a:rPr>
              <a:t>的表面积等于</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p:cNvGraphicFramePr>
          <p:nvPr/>
        </p:nvGraphicFramePr>
        <p:xfrm>
          <a:off x="848132" y="5188104"/>
          <a:ext cx="8128000" cy="502970"/>
        </p:xfrm>
        <a:graphic>
          <a:graphicData uri="http://schemas.openxmlformats.org/presentationml/2006/ole">
            <p:oleObj spid="_x0000_s65537" name="文档" r:id="rId7" imgW="3847376" imgH="237863"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508000" y="1412776"/>
            <a:ext cx="8128000" cy="2123658"/>
          </a:xfrm>
          <a:prstGeom prst="rect">
            <a:avLst/>
          </a:prstGeom>
        </p:spPr>
        <p:txBody>
          <a:bodyPr>
            <a:spAutoFit/>
          </a:bodyPr>
          <a:lstStyle/>
          <a:p>
            <a:pPr fontAlgn="ct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2"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a:solidFill>
                  <a:srgbClr val="000000"/>
                </a:solidFill>
                <a:latin typeface="Times New Roman" panose="02020603050405020304" pitchFamily="18" charset="0"/>
                <a:cs typeface="Times New Roman" panose="02020603050405020304" pitchFamily="18" charset="0"/>
              </a:rPr>
              <a:t>BCD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BD</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CD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a:t>
            </a:r>
            <a:r>
              <a:rPr lang="en-US" altLang="zh-CN" sz="2200" i="1">
                <a:solidFill>
                  <a:srgbClr val="000000"/>
                </a:solidFill>
                <a:latin typeface="Times New Roman" panose="02020603050405020304" pitchFamily="18" charset="0"/>
                <a:cs typeface="Times New Roman" panose="02020603050405020304" pitchFamily="18" charset="0"/>
              </a:rPr>
              <a:t>CD</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BC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i="1">
                <a:solidFill>
                  <a:srgbClr val="000000"/>
                </a:solidFill>
                <a:latin typeface="Times New Roman" panose="02020603050405020304" pitchFamily="18" charset="0"/>
                <a:cs typeface="Times New Roman" panose="02020603050405020304" pitchFamily="18" charset="0"/>
              </a:rPr>
              <a:t>CD</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a:solidFill>
                  <a:srgbClr val="000000"/>
                </a:solidFill>
                <a:latin typeface="Times New Roman" panose="02020603050405020304" pitchFamily="18" charset="0"/>
                <a:cs typeface="Times New Roman" panose="02020603050405020304" pitchFamily="18" charset="0"/>
              </a:rPr>
              <a:t>ABC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a:solidFill>
                  <a:srgbClr val="000000"/>
                </a:solidFill>
                <a:latin typeface="Times New Roman" panose="02020603050405020304" pitchFamily="18" charset="0"/>
                <a:cs typeface="Times New Roman" panose="02020603050405020304" pitchFamily="18" charset="0"/>
              </a:rPr>
              <a:t>CD</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所以三角形</a:t>
            </a:r>
            <a:r>
              <a:rPr lang="en-US" altLang="zh-CN" sz="2200" i="1">
                <a:solidFill>
                  <a:srgbClr val="000000"/>
                </a:solidFill>
                <a:latin typeface="Times New Roman" panose="02020603050405020304" pitchFamily="18" charset="0"/>
                <a:cs typeface="Times New Roman" panose="02020603050405020304" pitchFamily="18" charset="0"/>
              </a:rPr>
              <a:t>ABD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和三角形</a:t>
            </a:r>
            <a:r>
              <a:rPr lang="en-US" altLang="zh-CN" sz="2200" i="1">
                <a:solidFill>
                  <a:srgbClr val="000000"/>
                </a:solidFill>
                <a:latin typeface="Times New Roman" panose="02020603050405020304" pitchFamily="18" charset="0"/>
                <a:cs typeface="Times New Roman" panose="02020603050405020304" pitchFamily="18" charset="0"/>
              </a:rPr>
              <a:t>ACD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为有公共斜边的直角三角形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设斜边</a:t>
            </a:r>
            <a:r>
              <a:rPr lang="en-US" altLang="zh-CN" sz="2200" i="1">
                <a:solidFill>
                  <a:srgbClr val="000000"/>
                </a:solidFill>
                <a:latin typeface="Times New Roman" panose="02020603050405020304" pitchFamily="18" charset="0"/>
                <a:cs typeface="Times New Roman" panose="02020603050405020304" pitchFamily="18" charset="0"/>
              </a:rPr>
              <a:t>AD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的中点为</a:t>
            </a:r>
            <a:r>
              <a:rPr lang="en-US" altLang="zh-CN" sz="2200" i="1">
                <a:solidFill>
                  <a:srgbClr val="000000"/>
                </a:solidFill>
                <a:latin typeface="Times New Roman" panose="02020603050405020304" pitchFamily="18" charset="0"/>
                <a:cs typeface="Times New Roman" panose="02020603050405020304" pitchFamily="18" charset="0"/>
              </a:rPr>
              <a:t>O</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则有</a:t>
            </a:r>
            <a:r>
              <a:rPr lang="en-US" altLang="zh-CN" sz="2200" i="1">
                <a:solidFill>
                  <a:srgbClr val="000000"/>
                </a:solidFill>
                <a:latin typeface="Times New Roman" panose="02020603050405020304" pitchFamily="18" charset="0"/>
                <a:cs typeface="Times New Roman" panose="02020603050405020304" pitchFamily="18" charset="0"/>
              </a:rPr>
              <a:t>OA=OB=OC=OD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a:solidFill>
                  <a:srgbClr val="000000"/>
                </a:solidFill>
                <a:latin typeface="Times New Roman" panose="02020603050405020304" pitchFamily="18" charset="0"/>
                <a:cs typeface="Times New Roman" panose="02020603050405020304" pitchFamily="18" charset="0"/>
              </a:rPr>
              <a:t>O</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为外接球的球心</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为球的直径</a:t>
            </a:r>
            <a:r>
              <a:rPr lang="en-US" altLang="zh-CN" sz="2200" i="1">
                <a:solidFill>
                  <a:srgbClr val="000000"/>
                </a:solidFill>
                <a:latin typeface="Times New Roman" panose="02020603050405020304" pitchFamily="18" charset="0"/>
                <a:cs typeface="Times New Roman" panose="02020603050405020304" pitchFamily="18" charset="0"/>
              </a:rPr>
              <a:t>.AD</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=BC</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+CD</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+AB</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所以球的表面积为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2348656" y="3094263"/>
          <a:ext cx="8128000" cy="616977"/>
        </p:xfrm>
        <a:graphic>
          <a:graphicData uri="http://schemas.openxmlformats.org/presentationml/2006/ole">
            <p:oleObj spid="_x0000_s66561" name="文档" r:id="rId6" imgW="3847376" imgH="291841" progId="Word.Document.12">
              <p:embed/>
            </p:oleObj>
          </a:graphicData>
        </a:graphic>
      </p:graphicFrame>
      <p:pic>
        <p:nvPicPr>
          <p:cNvPr id="12" name="l167.eps" descr="id:2147506231;FounderCES"/>
          <p:cNvPicPr/>
          <p:nvPr/>
        </p:nvPicPr>
        <p:blipFill>
          <a:blip r:embed="rId7"/>
          <a:stretch>
            <a:fillRect/>
          </a:stretch>
        </p:blipFill>
        <p:spPr>
          <a:xfrm>
            <a:off x="3468784" y="3562783"/>
            <a:ext cx="2039320" cy="2386497"/>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508000" y="1320219"/>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由该四棱锥的三视图知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该四棱锥的</a:t>
            </a:r>
            <a:r>
              <a:rPr lang="zh-CN"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直观图</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如图</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因为</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SAB</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是一个锐角三角形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其外接圆</a:t>
            </a:r>
            <a:r>
              <a:rPr lang="zh-CN"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a:t>
            </a:r>
            <a:endParaRPr lang="en-US"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圆心</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在三角形内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设为</a:t>
            </a:r>
            <a:r>
              <a:rPr lang="en-US" altLang="zh-CN" sz="2200" i="1">
                <a:solidFill>
                  <a:srgbClr val="000000"/>
                </a:solidFill>
                <a:latin typeface="Times New Roman" panose="02020603050405020304" pitchFamily="18" charset="0"/>
                <a:cs typeface="Times New Roman" panose="02020603050405020304" pitchFamily="18" charset="0"/>
              </a:rPr>
              <a:t>O</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矩形</a:t>
            </a:r>
            <a:r>
              <a:rPr lang="en-US" altLang="zh-CN" sz="2200" i="1">
                <a:solidFill>
                  <a:srgbClr val="000000"/>
                </a:solidFill>
                <a:latin typeface="Times New Roman" panose="02020603050405020304" pitchFamily="18" charset="0"/>
                <a:cs typeface="Times New Roman" panose="02020603050405020304" pitchFamily="18" charset="0"/>
              </a:rPr>
              <a:t>ABCD</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的外</a:t>
            </a:r>
            <a:r>
              <a:rPr lang="zh-CN"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接</a:t>
            </a:r>
            <a:endParaRPr lang="en-US"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圆</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的圆心为其对角线的交点</a:t>
            </a:r>
            <a:r>
              <a:rPr lang="en-US" altLang="zh-CN" sz="2200" i="1">
                <a:solidFill>
                  <a:srgbClr val="000000"/>
                </a:solidFill>
                <a:latin typeface="Times New Roman" panose="02020603050405020304" pitchFamily="18" charset="0"/>
                <a:cs typeface="Times New Roman" panose="02020603050405020304" pitchFamily="18" charset="0"/>
              </a:rPr>
              <a:t>O</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设四棱锥</a:t>
            </a:r>
            <a:r>
              <a:rPr lang="zh-CN"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外</a:t>
            </a:r>
            <a:endParaRPr lang="en-US"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接球</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的球心为</a:t>
            </a:r>
            <a:r>
              <a:rPr lang="en-US" altLang="zh-CN" sz="2200" i="1">
                <a:solidFill>
                  <a:srgbClr val="000000"/>
                </a:solidFill>
                <a:latin typeface="Times New Roman" panose="02020603050405020304" pitchFamily="18" charset="0"/>
                <a:cs typeface="Times New Roman" panose="02020603050405020304" pitchFamily="18" charset="0"/>
              </a:rPr>
              <a:t>O</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的中点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OO</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cs typeface="宋体" panose="02010600030101010101" pitchFamily="2" charset="-122"/>
              </a:rPr>
              <a:t>⊥</a:t>
            </a:r>
            <a:r>
              <a:rPr lang="zh-CN"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a:t>
            </a:r>
            <a:endParaRPr lang="en-US"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面</a:t>
            </a:r>
            <a:r>
              <a:rPr lang="en-US" altLang="zh-CN" sz="2200" i="1">
                <a:solidFill>
                  <a:srgbClr val="000000"/>
                </a:solidFill>
                <a:latin typeface="Times New Roman" panose="02020603050405020304" pitchFamily="18" charset="0"/>
                <a:cs typeface="Times New Roman" panose="02020603050405020304" pitchFamily="18" charset="0"/>
              </a:rPr>
              <a:t>SAB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OO</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cs typeface="宋体" panose="02010600030101010101" pitchFamily="2" charset="-122"/>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a:solidFill>
                  <a:srgbClr val="000000"/>
                </a:solidFill>
                <a:latin typeface="Times New Roman" panose="02020603050405020304" pitchFamily="18" charset="0"/>
                <a:cs typeface="Times New Roman" panose="02020603050405020304" pitchFamily="18" charset="0"/>
              </a:rPr>
              <a:t>ABCD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OB</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为球的</a:t>
            </a:r>
            <a:r>
              <a:rPr lang="zh-CN"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半径</a:t>
            </a:r>
            <a:endParaRPr lang="en-US"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i="1" smtClean="0">
                <a:solidFill>
                  <a:srgbClr val="000000"/>
                </a:solidFill>
                <a:latin typeface="Times New Roman" panose="02020603050405020304" pitchFamily="18" charset="0"/>
                <a:cs typeface="Times New Roman" panose="02020603050405020304" pitchFamily="18" charset="0"/>
              </a:rPr>
              <a:t>R</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设</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为</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SAB</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外接圆的半径</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为矩形</a:t>
            </a:r>
            <a:r>
              <a:rPr lang="en-US" altLang="zh-CN" sz="2200" i="1">
                <a:solidFill>
                  <a:srgbClr val="000000"/>
                </a:solidFill>
                <a:latin typeface="Times New Roman" panose="02020603050405020304" pitchFamily="18" charset="0"/>
                <a:cs typeface="Times New Roman" panose="02020603050405020304" pitchFamily="18" charset="0"/>
              </a:rPr>
              <a:t>ABCD</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外接圆的半径</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L=AB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=O</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=O</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又平面</a:t>
            </a:r>
            <a:r>
              <a:rPr lang="en-US" altLang="zh-CN" sz="2200" i="1">
                <a:solidFill>
                  <a:srgbClr val="000000"/>
                </a:solidFill>
                <a:latin typeface="Times New Roman" panose="02020603050405020304" pitchFamily="18" charset="0"/>
                <a:cs typeface="Times New Roman" panose="02020603050405020304" pitchFamily="18" charset="0"/>
              </a:rPr>
              <a:t>SAB</a:t>
            </a:r>
            <a:r>
              <a:rPr lang="zh-CN" altLang="zh-CN" sz="2200">
                <a:solidFill>
                  <a:srgbClr val="000000"/>
                </a:solidFill>
                <a:latin typeface="NEU-BZ-S92"/>
                <a:cs typeface="宋体" panose="02010600030101010101" pitchFamily="2" charset="-122"/>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a:solidFill>
                  <a:srgbClr val="000000"/>
                </a:solidFill>
                <a:latin typeface="Times New Roman" panose="02020603050405020304" pitchFamily="18" charset="0"/>
                <a:cs typeface="Times New Roman" panose="02020603050405020304" pitchFamily="18" charset="0"/>
              </a:rPr>
              <a:t>ABCD</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l168.eps" descr="id:2147506238;FounderCES"/>
          <p:cNvPicPr/>
          <p:nvPr/>
        </p:nvPicPr>
        <p:blipFill>
          <a:blip r:embed="rId6"/>
          <a:stretch>
            <a:fillRect/>
          </a:stretch>
        </p:blipFill>
        <p:spPr>
          <a:xfrm>
            <a:off x="5785589" y="1765383"/>
            <a:ext cx="2810292" cy="1961923"/>
          </a:xfrm>
          <a:prstGeom prst="rect">
            <a:avLst/>
          </a:prstGeom>
        </p:spPr>
      </p:pic>
      <p:graphicFrame>
        <p:nvGraphicFramePr>
          <p:cNvPr id="4" name="对象 3"/>
          <p:cNvGraphicFramePr>
            <a:graphicFrameLocks/>
          </p:cNvGraphicFramePr>
          <p:nvPr/>
        </p:nvGraphicFramePr>
        <p:xfrm>
          <a:off x="599916" y="4519484"/>
          <a:ext cx="8128000" cy="2176184"/>
        </p:xfrm>
        <a:graphic>
          <a:graphicData uri="http://schemas.openxmlformats.org/presentationml/2006/ole">
            <p:oleObj spid="_x0000_s67585" name="文档" r:id="rId7" imgW="3847376" imgH="1030621"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5" name="圆角矩形 4">
            <a:hlinkClick r:id="rId2"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3"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热点二</a:t>
            </a:r>
            <a:endParaRPr lang="zh-CN" altLang="en-US" sz="1400" dirty="0">
              <a:solidFill>
                <a:srgbClr val="E75E22"/>
              </a:solidFill>
              <a:latin typeface="+mj-ea"/>
              <a:ea typeface="+mj-ea"/>
            </a:endParaRPr>
          </a:p>
        </p:txBody>
      </p:sp>
      <p:sp>
        <p:nvSpPr>
          <p:cNvPr id="7" name="圆角矩形 6">
            <a:hlinkClick r:id="rId4"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解题心得</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由球的对称性可知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球心与任意一个不过球心的截面圆的圆心的连线垂直该截面圆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经常由此性质来确定球的球心位置</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508000" y="1417791"/>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对点训练</a:t>
            </a:r>
            <a:r>
              <a:rPr lang="en-US" altLang="zh-CN" sz="2200" b="1">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在矩形</a:t>
            </a:r>
            <a:r>
              <a:rPr lang="en-US" altLang="zh-CN" sz="2200" i="1">
                <a:solidFill>
                  <a:srgbClr val="000000"/>
                </a:solidFill>
                <a:latin typeface="Times New Roman" panose="02020603050405020304" pitchFamily="18" charset="0"/>
                <a:cs typeface="Times New Roman" panose="02020603050405020304" pitchFamily="18" charset="0"/>
              </a:rPr>
              <a:t>ABCD</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BC=</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沿</a:t>
            </a:r>
            <a:r>
              <a:rPr lang="en-US" altLang="zh-CN" sz="2200" i="1">
                <a:solidFill>
                  <a:srgbClr val="000000"/>
                </a:solidFill>
                <a:latin typeface="Times New Roman" panose="02020603050405020304" pitchFamily="18" charset="0"/>
                <a:cs typeface="Times New Roman" panose="02020603050405020304" pitchFamily="18" charset="0"/>
              </a:rPr>
              <a:t>AC</a:t>
            </a:r>
            <a:r>
              <a:rPr lang="zh-CN" altLang="zh-CN" sz="2200">
                <a:solidFill>
                  <a:srgbClr val="000000"/>
                </a:solidFill>
                <a:latin typeface="Times New Roman" panose="02020603050405020304" pitchFamily="18" charset="0"/>
                <a:cs typeface="Times New Roman" panose="02020603050405020304" pitchFamily="18" charset="0"/>
              </a:rPr>
              <a:t>将矩形</a:t>
            </a:r>
            <a:r>
              <a:rPr lang="en-US" altLang="zh-CN" sz="2200" i="1">
                <a:solidFill>
                  <a:srgbClr val="000000"/>
                </a:solidFill>
                <a:latin typeface="Times New Roman" panose="02020603050405020304" pitchFamily="18" charset="0"/>
                <a:cs typeface="Times New Roman" panose="02020603050405020304" pitchFamily="18" charset="0"/>
              </a:rPr>
              <a:t>ABCD</a:t>
            </a:r>
            <a:r>
              <a:rPr lang="zh-CN" altLang="zh-CN" sz="2200">
                <a:solidFill>
                  <a:srgbClr val="000000"/>
                </a:solidFill>
                <a:latin typeface="Times New Roman" panose="02020603050405020304" pitchFamily="18" charset="0"/>
                <a:cs typeface="Times New Roman" panose="02020603050405020304" pitchFamily="18" charset="0"/>
              </a:rPr>
              <a:t>折成一个直二面角</a:t>
            </a:r>
            <a:r>
              <a:rPr lang="en-US" altLang="zh-CN" sz="2200" i="1">
                <a:solidFill>
                  <a:srgbClr val="000000"/>
                </a:solidFill>
                <a:latin typeface="Times New Roman" panose="02020603050405020304" pitchFamily="18" charset="0"/>
                <a:cs typeface="Times New Roman" panose="02020603050405020304" pitchFamily="18" charset="0"/>
              </a:rPr>
              <a:t>B-AC-D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则四面体</a:t>
            </a:r>
            <a:r>
              <a:rPr lang="en-US" altLang="zh-CN" sz="2200" i="1">
                <a:solidFill>
                  <a:srgbClr val="000000"/>
                </a:solidFill>
                <a:latin typeface="Times New Roman" panose="02020603050405020304" pitchFamily="18" charset="0"/>
                <a:cs typeface="Times New Roman" panose="02020603050405020304" pitchFamily="18" charset="0"/>
              </a:rPr>
              <a:t>ABCD</a:t>
            </a:r>
            <a:r>
              <a:rPr lang="zh-CN" altLang="zh-CN" sz="2200">
                <a:solidFill>
                  <a:srgbClr val="000000"/>
                </a:solidFill>
                <a:latin typeface="Times New Roman" panose="02020603050405020304" pitchFamily="18" charset="0"/>
                <a:cs typeface="Times New Roman" panose="02020603050405020304" pitchFamily="18" charset="0"/>
              </a:rPr>
              <a:t>的外接球的体积为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332432" y="2312407"/>
          <a:ext cx="8128000" cy="1116593"/>
        </p:xfrm>
        <a:graphic>
          <a:graphicData uri="http://schemas.openxmlformats.org/presentationml/2006/ole">
            <p:oleObj spid="_x0000_s68611" name="文档" r:id="rId6" imgW="3847376" imgH="528625" progId="Word.Document.12">
              <p:embed/>
            </p:oleObj>
          </a:graphicData>
        </a:graphic>
      </p:graphicFrame>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1955716"/>
            <a:ext cx="8640960" cy="4713644"/>
            <a:chOff x="251520" y="803588"/>
            <a:chExt cx="8640960" cy="4713644"/>
          </a:xfrm>
        </p:grpSpPr>
        <p:grpSp>
          <p:nvGrpSpPr>
            <p:cNvPr id="11" name="组合 10"/>
            <p:cNvGrpSpPr/>
            <p:nvPr/>
          </p:nvGrpSpPr>
          <p:grpSpPr>
            <a:xfrm>
              <a:off x="251520" y="803588"/>
              <a:ext cx="8640960" cy="4713644"/>
              <a:chOff x="251520" y="-1755479"/>
              <a:chExt cx="8640960" cy="4713644"/>
            </a:xfrm>
          </p:grpSpPr>
          <p:sp>
            <p:nvSpPr>
              <p:cNvPr id="13" name="五边形 1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1755479"/>
                <a:ext cx="8640960" cy="4399358"/>
                <a:chOff x="251520" y="-1755479"/>
                <a:chExt cx="8640960" cy="4399358"/>
              </a:xfrm>
            </p:grpSpPr>
            <p:sp>
              <p:nvSpPr>
                <p:cNvPr id="16" name="矩形 15"/>
                <p:cNvSpPr/>
                <p:nvPr/>
              </p:nvSpPr>
              <p:spPr>
                <a:xfrm>
                  <a:off x="251520" y="-1755479"/>
                  <a:ext cx="8640960" cy="439935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2"/>
                <p:cNvSpPr txBox="1"/>
                <p:nvPr/>
              </p:nvSpPr>
              <p:spPr>
                <a:xfrm>
                  <a:off x="8360077" y="-1712081"/>
                  <a:ext cx="492443" cy="276999"/>
                </a:xfrm>
                <a:prstGeom prst="rect">
                  <a:avLst/>
                </a:prstGeom>
                <a:noFill/>
              </p:spPr>
              <p:txBody>
                <a:bodyPr wrap="none" rtlCol="0">
                  <a:spAutoFit/>
                </a:bodyPr>
                <a:lstStyle/>
                <a:p>
                  <a:r>
                    <a:rPr lang="zh-CN" altLang="en-US" sz="1200" dirty="0"/>
                    <a:t>关闭</a:t>
                  </a:r>
                </a:p>
              </p:txBody>
            </p:sp>
          </p:grpSp>
        </p:grpSp>
        <p:graphicFrame>
          <p:nvGraphicFramePr>
            <p:cNvPr id="12" name="对象 11"/>
            <p:cNvGraphicFramePr>
              <a:graphicFrameLocks noChangeAspect="1"/>
            </p:cNvGraphicFramePr>
            <p:nvPr/>
          </p:nvGraphicFramePr>
          <p:xfrm>
            <a:off x="522288" y="1113006"/>
            <a:ext cx="8066087" cy="3733800"/>
          </p:xfrm>
          <a:graphic>
            <a:graphicData uri="http://schemas.openxmlformats.org/presentationml/2006/ole">
              <p:oleObj spid="_x0000_s68610" name="文档" r:id="rId7" imgW="3847376" imgH="1774079" progId="Word.Document.12">
                <p:embed/>
              </p:oleObj>
            </a:graphicData>
          </a:graphic>
        </p:graphicFrame>
      </p:grpSp>
      <p:grpSp>
        <p:nvGrpSpPr>
          <p:cNvPr id="18" name="组合 17"/>
          <p:cNvGrpSpPr/>
          <p:nvPr/>
        </p:nvGrpSpPr>
        <p:grpSpPr>
          <a:xfrm>
            <a:off x="251520" y="5482185"/>
            <a:ext cx="8640960" cy="1187177"/>
            <a:chOff x="251520" y="5338167"/>
            <a:chExt cx="8640960" cy="1187177"/>
          </a:xfrm>
        </p:grpSpPr>
        <p:grpSp>
          <p:nvGrpSpPr>
            <p:cNvPr id="19" name="组合 18"/>
            <p:cNvGrpSpPr/>
            <p:nvPr/>
          </p:nvGrpSpPr>
          <p:grpSpPr>
            <a:xfrm>
              <a:off x="251520" y="5338167"/>
              <a:ext cx="8640960" cy="1187177"/>
              <a:chOff x="251520" y="3720420"/>
              <a:chExt cx="8640960" cy="1187177"/>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0" name="对象 19"/>
            <p:cNvGraphicFramePr>
              <a:graphicFrameLocks noChangeAspect="1"/>
            </p:cNvGraphicFramePr>
            <p:nvPr/>
          </p:nvGraphicFramePr>
          <p:xfrm>
            <a:off x="561975" y="5717034"/>
            <a:ext cx="8031163" cy="441325"/>
          </p:xfrm>
          <a:graphic>
            <a:graphicData uri="http://schemas.openxmlformats.org/presentationml/2006/ole">
              <p:oleObj spid="_x0000_s68609" name="文档" r:id="rId8" imgW="3872277" imgH="215912" progId="Word.Document.12">
                <p:embed/>
              </p:oleObj>
            </a:graphicData>
          </a:graphic>
        </p:graphicFrame>
      </p:gr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热点二</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812440"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热点拓展</a:t>
            </a:r>
            <a:endParaRPr lang="zh-CN" altLang="en-US" sz="1400" dirty="0">
              <a:solidFill>
                <a:srgbClr val="E75E22"/>
              </a:solidFill>
              <a:latin typeface="+mj-ea"/>
              <a:ea typeface="+mj-ea"/>
            </a:endParaRPr>
          </a:p>
        </p:txBody>
      </p:sp>
      <p:sp>
        <p:nvSpPr>
          <p:cNvPr id="3" name="矩形 2"/>
          <p:cNvSpPr>
            <a:spLocks noChangeAspect="1"/>
          </p:cNvSpPr>
          <p:nvPr/>
        </p:nvSpPr>
        <p:spPr>
          <a:xfrm>
            <a:off x="508000" y="1347406"/>
            <a:ext cx="8128000" cy="1717393"/>
          </a:xfrm>
          <a:prstGeom prst="rect">
            <a:avLst/>
          </a:prstGeom>
        </p:spPr>
        <p:txBody>
          <a:bodyPr>
            <a:spAutoFit/>
          </a:bodyPr>
          <a:lstStyle/>
          <a:p>
            <a:pPr indent="3556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微软雅黑" panose="020B0503020204020204" pitchFamily="34" charset="-122"/>
                <a:cs typeface="Times New Roman" panose="02020603050405020304" pitchFamily="18" charset="0"/>
              </a:rPr>
              <a:t>球与其他几何体的内切、外接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如图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在圆柱</a:t>
            </a:r>
            <a:r>
              <a:rPr lang="en-US" altLang="zh-CN" sz="2200" i="1">
                <a:solidFill>
                  <a:srgbClr val="000000"/>
                </a:solidFill>
                <a:latin typeface="Times New Roman" panose="02020603050405020304" pitchFamily="18" charset="0"/>
                <a:cs typeface="Times New Roman" panose="02020603050405020304" pitchFamily="18" charset="0"/>
              </a:rPr>
              <a:t>O</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O</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内有一个球</a:t>
            </a:r>
            <a:r>
              <a:rPr lang="en-US" altLang="zh-CN" sz="2200" i="1">
                <a:solidFill>
                  <a:srgbClr val="000000"/>
                </a:solidFill>
                <a:latin typeface="Times New Roman" panose="02020603050405020304" pitchFamily="18" charset="0"/>
                <a:cs typeface="Times New Roman" panose="02020603050405020304" pitchFamily="18" charset="0"/>
              </a:rPr>
              <a:t>O</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该球与圆柱的上、下底面及母线均相切</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记圆柱</a:t>
            </a:r>
            <a:r>
              <a:rPr lang="en-US" altLang="zh-CN" sz="2200" i="1">
                <a:solidFill>
                  <a:srgbClr val="000000"/>
                </a:solidFill>
                <a:latin typeface="Times New Roman" panose="02020603050405020304" pitchFamily="18" charset="0"/>
                <a:cs typeface="Times New Roman" panose="02020603050405020304" pitchFamily="18" charset="0"/>
              </a:rPr>
              <a:t>O</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O</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的体积为</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球</a:t>
            </a:r>
            <a:r>
              <a:rPr lang="en-US" altLang="zh-CN" sz="2200" i="1">
                <a:solidFill>
                  <a:srgbClr val="000000"/>
                </a:solidFill>
                <a:latin typeface="Times New Roman" panose="02020603050405020304" pitchFamily="18" charset="0"/>
                <a:cs typeface="Times New Roman" panose="02020603050405020304" pitchFamily="18" charset="0"/>
              </a:rPr>
              <a:t>O</a:t>
            </a:r>
            <a:r>
              <a:rPr lang="zh-CN" altLang="zh-CN" sz="2200">
                <a:solidFill>
                  <a:srgbClr val="000000"/>
                </a:solidFill>
                <a:latin typeface="Times New Roman" panose="02020603050405020304" pitchFamily="18" charset="0"/>
                <a:cs typeface="Times New Roman" panose="02020603050405020304" pitchFamily="18" charset="0"/>
              </a:rPr>
              <a:t>的体积为</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则</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zh-CN" sz="2200">
                <a:solidFill>
                  <a:srgbClr val="000000"/>
                </a:solidFill>
                <a:latin typeface="Times New Roman" panose="02020603050405020304" pitchFamily="18" charset="0"/>
                <a:cs typeface="Times New Roman" panose="02020603050405020304" pitchFamily="18" charset="0"/>
              </a:rPr>
              <a:t>值是</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7009998" y="2163902"/>
          <a:ext cx="596478" cy="596478"/>
        </p:xfrm>
        <a:graphic>
          <a:graphicData uri="http://schemas.openxmlformats.org/presentationml/2006/ole">
            <p:oleObj spid="_x0000_s70660" name="文档" r:id="rId6" imgW="400219" imgH="398358" progId="Word.Document.12">
              <p:embed/>
            </p:oleObj>
          </a:graphicData>
        </a:graphic>
      </p:graphicFrame>
      <p:graphicFrame>
        <p:nvGraphicFramePr>
          <p:cNvPr id="4" name="对象 3"/>
          <p:cNvGraphicFramePr>
            <a:graphicFrameLocks/>
          </p:cNvGraphicFramePr>
          <p:nvPr/>
        </p:nvGraphicFramePr>
        <p:xfrm>
          <a:off x="508000" y="2767908"/>
          <a:ext cx="8128000" cy="2565147"/>
        </p:xfrm>
        <a:graphic>
          <a:graphicData uri="http://schemas.openxmlformats.org/presentationml/2006/ole">
            <p:oleObj spid="_x0000_s70659" name="文档" r:id="rId7" imgW="3847376" imgH="1214867" progId="Word.Document.12">
              <p:embed/>
            </p:oleObj>
          </a:graphicData>
        </a:graphic>
      </p:graphicFrame>
      <p:sp>
        <p:nvSpPr>
          <p:cNvPr id="9" name="五边形 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0" name="五边形 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251520" y="3429003"/>
            <a:ext cx="8640960" cy="3240359"/>
            <a:chOff x="251520" y="2276873"/>
            <a:chExt cx="8640960" cy="3240359"/>
          </a:xfrm>
        </p:grpSpPr>
        <p:grpSp>
          <p:nvGrpSpPr>
            <p:cNvPr id="12" name="组合 11"/>
            <p:cNvGrpSpPr/>
            <p:nvPr/>
          </p:nvGrpSpPr>
          <p:grpSpPr>
            <a:xfrm>
              <a:off x="251520" y="2276873"/>
              <a:ext cx="8640960" cy="3240359"/>
              <a:chOff x="251520" y="-282194"/>
              <a:chExt cx="8640960" cy="3240359"/>
            </a:xfrm>
          </p:grpSpPr>
          <p:sp>
            <p:nvSpPr>
              <p:cNvPr id="14" name="五边形 1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282194"/>
                <a:ext cx="8640960" cy="2926072"/>
                <a:chOff x="251520" y="-282194"/>
                <a:chExt cx="8640960" cy="2926072"/>
              </a:xfrm>
            </p:grpSpPr>
            <p:sp>
              <p:nvSpPr>
                <p:cNvPr id="17" name="矩形 16"/>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3" name="对象 12"/>
            <p:cNvGraphicFramePr>
              <a:graphicFrameLocks noChangeAspect="1"/>
            </p:cNvGraphicFramePr>
            <p:nvPr/>
          </p:nvGraphicFramePr>
          <p:xfrm>
            <a:off x="522288" y="2780928"/>
            <a:ext cx="8066087" cy="2373312"/>
          </p:xfrm>
          <a:graphic>
            <a:graphicData uri="http://schemas.openxmlformats.org/presentationml/2006/ole">
              <p:oleObj spid="_x0000_s70658" name="文档" r:id="rId8" imgW="3847376" imgH="1131380" progId="Word.Document.12">
                <p:embed/>
              </p:oleObj>
            </a:graphicData>
          </a:graphic>
        </p:graphicFrame>
      </p:grpSp>
      <p:grpSp>
        <p:nvGrpSpPr>
          <p:cNvPr id="19" name="组合 18"/>
          <p:cNvGrpSpPr/>
          <p:nvPr/>
        </p:nvGrpSpPr>
        <p:grpSpPr>
          <a:xfrm>
            <a:off x="251520" y="5482185"/>
            <a:ext cx="8640960" cy="1187177"/>
            <a:chOff x="251520" y="5338167"/>
            <a:chExt cx="8640960" cy="1187177"/>
          </a:xfrm>
        </p:grpSpPr>
        <p:grpSp>
          <p:nvGrpSpPr>
            <p:cNvPr id="20" name="组合 19"/>
            <p:cNvGrpSpPr/>
            <p:nvPr/>
          </p:nvGrpSpPr>
          <p:grpSpPr>
            <a:xfrm>
              <a:off x="251520" y="5338167"/>
              <a:ext cx="8640960" cy="1187177"/>
              <a:chOff x="251520" y="3720420"/>
              <a:chExt cx="8640960" cy="1187177"/>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1" name="对象 20"/>
            <p:cNvGraphicFramePr>
              <a:graphicFrameLocks noChangeAspect="1"/>
            </p:cNvGraphicFramePr>
            <p:nvPr/>
          </p:nvGraphicFramePr>
          <p:xfrm>
            <a:off x="561975" y="5717034"/>
            <a:ext cx="8031163" cy="441325"/>
          </p:xfrm>
          <a:graphic>
            <a:graphicData uri="http://schemas.openxmlformats.org/presentationml/2006/ole">
              <p:oleObj spid="_x0000_s70657" name="文档" r:id="rId9" imgW="3872277" imgH="236784" progId="Word.Document.12">
                <p:embed/>
              </p:oleObj>
            </a:graphicData>
          </a:graphic>
        </p:graphicFrame>
      </p:gr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热点二</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812440"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热点拓展</a:t>
            </a:r>
            <a:endParaRPr lang="zh-CN" altLang="en-US" sz="1400" dirty="0">
              <a:solidFill>
                <a:srgbClr val="E75E22"/>
              </a:solidFill>
              <a:latin typeface="+mj-ea"/>
              <a:ea typeface="+mj-ea"/>
            </a:endParaRPr>
          </a:p>
        </p:txBody>
      </p:sp>
      <p:sp>
        <p:nvSpPr>
          <p:cNvPr id="9" name="矩形 8"/>
          <p:cNvSpPr>
            <a:spLocks noChangeAspect="1"/>
          </p:cNvSpPr>
          <p:nvPr/>
        </p:nvSpPr>
        <p:spPr>
          <a:xfrm>
            <a:off x="508000" y="1420955"/>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已知圆柱的高为</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它的两个底面的圆周在直径为</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的同一个球的球面上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则该圆柱的体积为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p:cNvGraphicFramePr>
          <p:nvPr/>
        </p:nvGraphicFramePr>
        <p:xfrm>
          <a:off x="323528" y="2303022"/>
          <a:ext cx="8128000" cy="549914"/>
        </p:xfrm>
        <a:graphic>
          <a:graphicData uri="http://schemas.openxmlformats.org/presentationml/2006/ole">
            <p:oleObj spid="_x0000_s71683" name="文档" r:id="rId6" imgW="3847376" imgH="260894" progId="Word.Document.12">
              <p:embed/>
            </p:oleObj>
          </a:graphicData>
        </a:graphic>
      </p:graphicFrame>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1" name="五边形 10"/>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2" name="组合 11"/>
          <p:cNvGrpSpPr/>
          <p:nvPr/>
        </p:nvGrpSpPr>
        <p:grpSpPr>
          <a:xfrm>
            <a:off x="251520" y="2835078"/>
            <a:ext cx="8640960" cy="3834284"/>
            <a:chOff x="251520" y="1682948"/>
            <a:chExt cx="8640960" cy="3834284"/>
          </a:xfrm>
        </p:grpSpPr>
        <p:grpSp>
          <p:nvGrpSpPr>
            <p:cNvPr id="13" name="组合 12"/>
            <p:cNvGrpSpPr/>
            <p:nvPr/>
          </p:nvGrpSpPr>
          <p:grpSpPr>
            <a:xfrm>
              <a:off x="251520" y="1682948"/>
              <a:ext cx="8640960" cy="3834284"/>
              <a:chOff x="251520" y="-876119"/>
              <a:chExt cx="8640960" cy="3834284"/>
            </a:xfrm>
          </p:grpSpPr>
          <p:sp>
            <p:nvSpPr>
              <p:cNvPr id="15" name="五边形 14"/>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6" name="燕尾形 15"/>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7" name="组合 16"/>
              <p:cNvGrpSpPr/>
              <p:nvPr/>
            </p:nvGrpSpPr>
            <p:grpSpPr>
              <a:xfrm>
                <a:off x="251520" y="-876119"/>
                <a:ext cx="8640960" cy="3519997"/>
                <a:chOff x="251520" y="-876119"/>
                <a:chExt cx="8640960" cy="3519997"/>
              </a:xfrm>
            </p:grpSpPr>
            <p:sp>
              <p:nvSpPr>
                <p:cNvPr id="18" name="矩形 17"/>
                <p:cNvSpPr/>
                <p:nvPr/>
              </p:nvSpPr>
              <p:spPr>
                <a:xfrm>
                  <a:off x="251520" y="-876119"/>
                  <a:ext cx="8640960" cy="351999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2"/>
                <p:cNvSpPr txBox="1"/>
                <p:nvPr/>
              </p:nvSpPr>
              <p:spPr>
                <a:xfrm>
                  <a:off x="8360077" y="-858261"/>
                  <a:ext cx="492443" cy="276999"/>
                </a:xfrm>
                <a:prstGeom prst="rect">
                  <a:avLst/>
                </a:prstGeom>
                <a:noFill/>
              </p:spPr>
              <p:txBody>
                <a:bodyPr wrap="none" rtlCol="0">
                  <a:spAutoFit/>
                </a:bodyPr>
                <a:lstStyle/>
                <a:p>
                  <a:r>
                    <a:rPr lang="zh-CN" altLang="en-US" sz="1200" dirty="0"/>
                    <a:t>关闭</a:t>
                  </a:r>
                </a:p>
              </p:txBody>
            </p:sp>
          </p:grpSp>
        </p:grpSp>
        <p:graphicFrame>
          <p:nvGraphicFramePr>
            <p:cNvPr id="14" name="对象 13"/>
            <p:cNvGraphicFramePr>
              <a:graphicFrameLocks noChangeAspect="1"/>
            </p:cNvGraphicFramePr>
            <p:nvPr/>
          </p:nvGraphicFramePr>
          <p:xfrm>
            <a:off x="522288" y="1927104"/>
            <a:ext cx="8066087" cy="3200400"/>
          </p:xfrm>
          <a:graphic>
            <a:graphicData uri="http://schemas.openxmlformats.org/presentationml/2006/ole">
              <p:oleObj spid="_x0000_s71682" name="文档" r:id="rId7" imgW="3847376" imgH="1521462" progId="Word.Document.12">
                <p:embed/>
              </p:oleObj>
            </a:graphicData>
          </a:graphic>
        </p:graphicFrame>
      </p:grpSp>
      <p:grpSp>
        <p:nvGrpSpPr>
          <p:cNvPr id="20" name="组合 19"/>
          <p:cNvGrpSpPr/>
          <p:nvPr/>
        </p:nvGrpSpPr>
        <p:grpSpPr>
          <a:xfrm>
            <a:off x="251520" y="5482185"/>
            <a:ext cx="8640960" cy="1187177"/>
            <a:chOff x="251520" y="5338167"/>
            <a:chExt cx="8640960" cy="1187177"/>
          </a:xfrm>
        </p:grpSpPr>
        <p:grpSp>
          <p:nvGrpSpPr>
            <p:cNvPr id="21" name="组合 20"/>
            <p:cNvGrpSpPr/>
            <p:nvPr/>
          </p:nvGrpSpPr>
          <p:grpSpPr>
            <a:xfrm>
              <a:off x="251520" y="5338167"/>
              <a:ext cx="8640960" cy="1187177"/>
              <a:chOff x="251520" y="3720420"/>
              <a:chExt cx="8640960" cy="1187177"/>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2" name="对象 21"/>
            <p:cNvGraphicFramePr>
              <a:graphicFrameLocks noChangeAspect="1"/>
            </p:cNvGraphicFramePr>
            <p:nvPr/>
          </p:nvGraphicFramePr>
          <p:xfrm>
            <a:off x="561975" y="5717034"/>
            <a:ext cx="8031163" cy="441325"/>
          </p:xfrm>
          <a:graphic>
            <a:graphicData uri="http://schemas.openxmlformats.org/presentationml/2006/ole">
              <p:oleObj spid="_x0000_s71681" name="文档" r:id="rId8" imgW="3872277" imgH="236424" progId="Word.Document.12">
                <p:embed/>
              </p:oleObj>
            </a:graphicData>
          </a:graphic>
        </p:graphicFrame>
      </p:gr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nextCondLst>
                <p:cond evt="onClick" delay="0">
                  <p:tgtEl>
                    <p:spTgt spid="11"/>
                  </p:tgtEl>
                </p:cond>
              </p:nextCondLst>
            </p:seq>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20"/>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热点二</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812440"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热点拓展</a:t>
            </a:r>
            <a:endParaRPr lang="zh-CN" altLang="en-US" sz="1400" dirty="0">
              <a:solidFill>
                <a:srgbClr val="E75E22"/>
              </a:solidFill>
              <a:latin typeface="+mj-ea"/>
              <a:ea typeface="+mj-ea"/>
            </a:endParaRPr>
          </a:p>
        </p:txBody>
      </p:sp>
      <p:sp>
        <p:nvSpPr>
          <p:cNvPr id="3" name="矩形 2"/>
          <p:cNvSpPr>
            <a:spLocks noChangeAspect="1"/>
          </p:cNvSpPr>
          <p:nvPr/>
        </p:nvSpPr>
        <p:spPr>
          <a:xfrm>
            <a:off x="508000" y="1363624"/>
            <a:ext cx="8128000" cy="171739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对点训练</a:t>
            </a:r>
            <a:r>
              <a:rPr lang="en-US" altLang="zh-CN" sz="2200" b="1">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已知两个圆锥有公共底面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且两圆锥的顶点和底面的圆周都在同一个球面上</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若圆锥底面面积是这个球面面积</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则这两个圆锥中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体积较小者的高与体积较大者的高的比值为</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7462818" y="1711306"/>
          <a:ext cx="596478" cy="596478"/>
        </p:xfrm>
        <a:graphic>
          <a:graphicData uri="http://schemas.openxmlformats.org/presentationml/2006/ole">
            <p:oleObj spid="_x0000_s72707" name="文档" r:id="rId6" imgW="400219" imgH="398358" progId="Word.Document.12">
              <p:embed/>
            </p:oleObj>
          </a:graphicData>
        </a:graphic>
      </p:graphicFrame>
      <p:sp>
        <p:nvSpPr>
          <p:cNvPr id="9" name="五边形 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0" name="五边形 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251520" y="1711306"/>
            <a:ext cx="8640960" cy="4958054"/>
            <a:chOff x="251520" y="559178"/>
            <a:chExt cx="8640960" cy="4958054"/>
          </a:xfrm>
        </p:grpSpPr>
        <p:grpSp>
          <p:nvGrpSpPr>
            <p:cNvPr id="12" name="组合 11"/>
            <p:cNvGrpSpPr/>
            <p:nvPr/>
          </p:nvGrpSpPr>
          <p:grpSpPr>
            <a:xfrm>
              <a:off x="251520" y="559178"/>
              <a:ext cx="8640960" cy="4958054"/>
              <a:chOff x="251520" y="-1999889"/>
              <a:chExt cx="8640960" cy="4958054"/>
            </a:xfrm>
          </p:grpSpPr>
          <p:sp>
            <p:nvSpPr>
              <p:cNvPr id="14" name="五边形 1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1999889"/>
                <a:ext cx="8640960" cy="4643767"/>
                <a:chOff x="251520" y="-1999889"/>
                <a:chExt cx="8640960" cy="4643767"/>
              </a:xfrm>
            </p:grpSpPr>
            <p:sp>
              <p:nvSpPr>
                <p:cNvPr id="17" name="矩形 16"/>
                <p:cNvSpPr/>
                <p:nvPr/>
              </p:nvSpPr>
              <p:spPr>
                <a:xfrm>
                  <a:off x="251520" y="-1999889"/>
                  <a:ext cx="8640960" cy="464376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2"/>
                <p:cNvSpPr txBox="1"/>
                <p:nvPr/>
              </p:nvSpPr>
              <p:spPr>
                <a:xfrm>
                  <a:off x="8360077" y="-1979475"/>
                  <a:ext cx="492443" cy="276999"/>
                </a:xfrm>
                <a:prstGeom prst="rect">
                  <a:avLst/>
                </a:prstGeom>
                <a:noFill/>
              </p:spPr>
              <p:txBody>
                <a:bodyPr wrap="none" rtlCol="0">
                  <a:spAutoFit/>
                </a:bodyPr>
                <a:lstStyle/>
                <a:p>
                  <a:r>
                    <a:rPr lang="zh-CN" altLang="en-US" sz="1200" dirty="0"/>
                    <a:t>关闭</a:t>
                  </a:r>
                </a:p>
              </p:txBody>
            </p:sp>
          </p:grpSp>
        </p:grpSp>
        <p:graphicFrame>
          <p:nvGraphicFramePr>
            <p:cNvPr id="13" name="对象 12"/>
            <p:cNvGraphicFramePr>
              <a:graphicFrameLocks noChangeAspect="1"/>
            </p:cNvGraphicFramePr>
            <p:nvPr/>
          </p:nvGraphicFramePr>
          <p:xfrm>
            <a:off x="522288" y="857011"/>
            <a:ext cx="8023225" cy="4332288"/>
          </p:xfrm>
          <a:graphic>
            <a:graphicData uri="http://schemas.openxmlformats.org/presentationml/2006/ole">
              <p:oleObj spid="_x0000_s72706" name="文档" r:id="rId7" imgW="3847376" imgH="2071679" progId="Word.Document.12">
                <p:embed/>
              </p:oleObj>
            </a:graphicData>
          </a:graphic>
        </p:graphicFrame>
      </p:grpSp>
      <p:grpSp>
        <p:nvGrpSpPr>
          <p:cNvPr id="19" name="组合 18"/>
          <p:cNvGrpSpPr/>
          <p:nvPr/>
        </p:nvGrpSpPr>
        <p:grpSpPr>
          <a:xfrm>
            <a:off x="251520" y="5482185"/>
            <a:ext cx="8640960" cy="1187177"/>
            <a:chOff x="251520" y="5338167"/>
            <a:chExt cx="8640960" cy="1187177"/>
          </a:xfrm>
        </p:grpSpPr>
        <p:grpSp>
          <p:nvGrpSpPr>
            <p:cNvPr id="20" name="组合 19"/>
            <p:cNvGrpSpPr/>
            <p:nvPr/>
          </p:nvGrpSpPr>
          <p:grpSpPr>
            <a:xfrm>
              <a:off x="251520" y="5338167"/>
              <a:ext cx="8640960" cy="1187177"/>
              <a:chOff x="251520" y="3720420"/>
              <a:chExt cx="8640960" cy="1187177"/>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1" name="对象 20"/>
            <p:cNvGraphicFramePr>
              <a:graphicFrameLocks noChangeAspect="1"/>
            </p:cNvGraphicFramePr>
            <p:nvPr/>
          </p:nvGraphicFramePr>
          <p:xfrm>
            <a:off x="565150" y="5715447"/>
            <a:ext cx="8002588" cy="439737"/>
          </p:xfrm>
          <a:graphic>
            <a:graphicData uri="http://schemas.openxmlformats.org/presentationml/2006/ole">
              <p:oleObj spid="_x0000_s72705" name="文档" r:id="rId8" imgW="3872277" imgH="215912" progId="Word.Document.12">
                <p:embed/>
              </p:oleObj>
            </a:graphicData>
          </a:graphic>
        </p:graphicFrame>
      </p:gr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dirty="0" smtClean="0"/>
              <a:pPr algn="ctr"/>
              <a:t>3</a:t>
            </a:fld>
            <a:r>
              <a:rPr lang="en-US" altLang="zh-CN" dirty="0" smtClean="0"/>
              <a:t>-</a:t>
            </a:r>
            <a:endParaRPr lang="zh-CN" altLang="en-US" dirty="0"/>
          </a:p>
        </p:txBody>
      </p:sp>
      <p:sp>
        <p:nvSpPr>
          <p:cNvPr id="2" name="矩形 1"/>
          <p:cNvSpPr>
            <a:spLocks noChangeAspect="1"/>
          </p:cNvSpPr>
          <p:nvPr/>
        </p:nvSpPr>
        <p:spPr>
          <a:xfrm>
            <a:off x="508000" y="1140019"/>
            <a:ext cx="8128000" cy="509729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二、必备知识整合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球体的体积与表面积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①</a:t>
            </a:r>
            <a:r>
              <a:rPr lang="en-US" altLang="zh-CN" sz="2200" i="1">
                <a:solidFill>
                  <a:srgbClr val="000000"/>
                </a:solidFill>
                <a:latin typeface="Times New Roman" panose="02020603050405020304" pitchFamily="18" charset="0"/>
                <a:cs typeface="Times New Roman" panose="02020603050405020304" pitchFamily="18" charset="0"/>
              </a:rPr>
              <a:t>V</a:t>
            </a:r>
            <a:r>
              <a:rPr lang="zh-CN" altLang="zh-CN" sz="2200" baseline="-25000">
                <a:solidFill>
                  <a:srgbClr val="000000"/>
                </a:solidFill>
                <a:latin typeface="Times New Roman" panose="02020603050405020304" pitchFamily="18" charset="0"/>
                <a:cs typeface="Times New Roman" panose="02020603050405020304" pitchFamily="18" charset="0"/>
              </a:rPr>
              <a:t>球</a:t>
            </a:r>
            <a:r>
              <a:rPr lang="en-US" altLang="zh-CN" sz="2200" i="1" smtClean="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smtClean="0">
                <a:solidFill>
                  <a:srgbClr val="000000"/>
                </a:solidFill>
                <a:latin typeface="Times New Roman" panose="02020603050405020304" pitchFamily="18" charset="0"/>
                <a:cs typeface="Times New Roman" panose="02020603050405020304" pitchFamily="18" charset="0"/>
              </a:rPr>
              <a:t>R</a:t>
            </a:r>
            <a:r>
              <a:rPr lang="en-US" altLang="zh-CN" sz="2200" baseline="30000" smtClean="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②</a:t>
            </a:r>
            <a:r>
              <a:rPr lang="en-US" altLang="zh-CN" sz="2200" i="1">
                <a:solidFill>
                  <a:srgbClr val="000000"/>
                </a:solidFill>
                <a:latin typeface="Times New Roman" panose="02020603050405020304" pitchFamily="18" charset="0"/>
                <a:cs typeface="Times New Roman" panose="02020603050405020304" pitchFamily="18" charset="0"/>
              </a:rPr>
              <a:t>S</a:t>
            </a:r>
            <a:r>
              <a:rPr lang="zh-CN" altLang="zh-CN" sz="2200" baseline="-25000">
                <a:solidFill>
                  <a:srgbClr val="000000"/>
                </a:solidFill>
                <a:latin typeface="Times New Roman" panose="02020603050405020304" pitchFamily="18" charset="0"/>
                <a:cs typeface="Times New Roman" panose="02020603050405020304" pitchFamily="18" charset="0"/>
              </a:rPr>
              <a:t>球面</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球与多面体的接、切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定义</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若一个多面体的各顶点都在一个球的球面上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则称这个多面体是这个球的内接多面体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这个球是这个多面体的外接球</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定义</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若一个多面体的各面都与一个球的球面相切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则称这个多面体是这个球的外切多面体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这个球是这个多面体的内切球</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棱切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球与一个几何体各条棱相切</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球与正方体的内切和外接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当球与正方体内切时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球的直径长等于正方体的棱长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当球与正方体外接时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球的直径长等于正方体的体对角线长</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当球与长方体外接时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球的直径长等于长方体的体对角线长</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4411728" y="1549441"/>
          <a:ext cx="341092" cy="470221"/>
        </p:xfrm>
        <a:graphic>
          <a:graphicData uri="http://schemas.openxmlformats.org/presentationml/2006/ole">
            <p:oleObj spid="_x0000_s1034" name="文档" r:id="rId4" imgW="222665" imgH="309474"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热点二</a:t>
            </a:r>
            <a:endParaRPr lang="zh-CN" altLang="en-US" sz="14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sp>
        <p:nvSpPr>
          <p:cNvPr id="6" name="矩形 5"/>
          <p:cNvSpPr>
            <a:spLocks noChangeAspect="1"/>
          </p:cNvSpPr>
          <p:nvPr/>
        </p:nvSpPr>
        <p:spPr>
          <a:xfrm>
            <a:off x="508000" y="1340767"/>
            <a:ext cx="8128000" cy="1717393"/>
          </a:xfrm>
          <a:prstGeom prst="rect">
            <a:avLst/>
          </a:prstGeom>
        </p:spPr>
        <p:txBody>
          <a:bodyPr>
            <a:spAutoFit/>
          </a:bodyPr>
          <a:lstStyle/>
          <a:p>
            <a:pPr indent="3556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微软雅黑" panose="020B0503020204020204" pitchFamily="34" charset="-122"/>
                <a:cs typeface="Times New Roman" panose="02020603050405020304" pitchFamily="18" charset="0"/>
              </a:rPr>
              <a:t>球与棱柱的外接问题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一个六棱柱的底面是正六边形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其侧棱垂直于底面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已知该六棱柱的顶点都在同一个球面上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且该六棱柱的体积</a:t>
            </a:r>
            <a:r>
              <a:rPr lang="zh-CN" altLang="zh-CN" sz="2200" smtClean="0">
                <a:solidFill>
                  <a:srgbClr val="000000"/>
                </a:solidFill>
                <a:latin typeface="Times New Roman" panose="02020603050405020304" pitchFamily="18" charset="0"/>
                <a:cs typeface="Times New Roman" panose="02020603050405020304" pitchFamily="18" charset="0"/>
              </a:rPr>
              <a:t>为</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底面周长为</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则这个球的体积为</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6619270" y="2112442"/>
          <a:ext cx="596478" cy="596478"/>
        </p:xfrm>
        <a:graphic>
          <a:graphicData uri="http://schemas.openxmlformats.org/presentationml/2006/ole">
            <p:oleObj spid="_x0000_s47107" name="文档" r:id="rId6" imgW="400219" imgH="398358" progId="Word.Document.12">
              <p:embed/>
            </p:oleObj>
          </a:graphicData>
        </a:graphic>
      </p:graphicFrame>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1955716"/>
            <a:ext cx="8640960" cy="4713644"/>
            <a:chOff x="251520" y="803588"/>
            <a:chExt cx="8640960" cy="4713644"/>
          </a:xfrm>
        </p:grpSpPr>
        <p:grpSp>
          <p:nvGrpSpPr>
            <p:cNvPr id="11" name="组合 10"/>
            <p:cNvGrpSpPr/>
            <p:nvPr/>
          </p:nvGrpSpPr>
          <p:grpSpPr>
            <a:xfrm>
              <a:off x="251520" y="803588"/>
              <a:ext cx="8640960" cy="4713644"/>
              <a:chOff x="251520" y="-1755479"/>
              <a:chExt cx="8640960" cy="4713644"/>
            </a:xfrm>
          </p:grpSpPr>
          <p:sp>
            <p:nvSpPr>
              <p:cNvPr id="13" name="五边形 1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1755479"/>
                <a:ext cx="8640960" cy="4399358"/>
                <a:chOff x="251520" y="-1755479"/>
                <a:chExt cx="8640960" cy="4399358"/>
              </a:xfrm>
            </p:grpSpPr>
            <p:sp>
              <p:nvSpPr>
                <p:cNvPr id="16" name="矩形 15"/>
                <p:cNvSpPr/>
                <p:nvPr/>
              </p:nvSpPr>
              <p:spPr>
                <a:xfrm>
                  <a:off x="251520" y="-1755479"/>
                  <a:ext cx="8640960" cy="439935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2"/>
                <p:cNvSpPr txBox="1"/>
                <p:nvPr/>
              </p:nvSpPr>
              <p:spPr>
                <a:xfrm>
                  <a:off x="8360077" y="-1712081"/>
                  <a:ext cx="492443" cy="276999"/>
                </a:xfrm>
                <a:prstGeom prst="rect">
                  <a:avLst/>
                </a:prstGeom>
                <a:noFill/>
              </p:spPr>
              <p:txBody>
                <a:bodyPr wrap="none" rtlCol="0">
                  <a:spAutoFit/>
                </a:bodyPr>
                <a:lstStyle/>
                <a:p>
                  <a:r>
                    <a:rPr lang="zh-CN" altLang="en-US" sz="1200" dirty="0"/>
                    <a:t>关闭</a:t>
                  </a:r>
                </a:p>
              </p:txBody>
            </p:sp>
          </p:grpSp>
        </p:grpSp>
        <p:graphicFrame>
          <p:nvGraphicFramePr>
            <p:cNvPr id="12" name="对象 11"/>
            <p:cNvGraphicFramePr>
              <a:graphicFrameLocks noChangeAspect="1"/>
            </p:cNvGraphicFramePr>
            <p:nvPr/>
          </p:nvGraphicFramePr>
          <p:xfrm>
            <a:off x="522288" y="1111647"/>
            <a:ext cx="8066087" cy="3722688"/>
          </p:xfrm>
          <a:graphic>
            <a:graphicData uri="http://schemas.openxmlformats.org/presentationml/2006/ole">
              <p:oleObj spid="_x0000_s47106" name="文档" r:id="rId7" imgW="3847376" imgH="1774079" progId="Word.Document.12">
                <p:embed/>
              </p:oleObj>
            </a:graphicData>
          </a:graphic>
        </p:graphicFrame>
      </p:grpSp>
      <p:grpSp>
        <p:nvGrpSpPr>
          <p:cNvPr id="18" name="组合 17"/>
          <p:cNvGrpSpPr/>
          <p:nvPr/>
        </p:nvGrpSpPr>
        <p:grpSpPr>
          <a:xfrm>
            <a:off x="251520" y="5482185"/>
            <a:ext cx="8640960" cy="1187177"/>
            <a:chOff x="251520" y="5338167"/>
            <a:chExt cx="8640960" cy="1187177"/>
          </a:xfrm>
        </p:grpSpPr>
        <p:grpSp>
          <p:nvGrpSpPr>
            <p:cNvPr id="19" name="组合 18"/>
            <p:cNvGrpSpPr/>
            <p:nvPr/>
          </p:nvGrpSpPr>
          <p:grpSpPr>
            <a:xfrm>
              <a:off x="251520" y="5338167"/>
              <a:ext cx="8640960" cy="1187177"/>
              <a:chOff x="251520" y="3720420"/>
              <a:chExt cx="8640960" cy="1187177"/>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0" name="对象 19"/>
            <p:cNvGraphicFramePr>
              <a:graphicFrameLocks noChangeAspect="1"/>
            </p:cNvGraphicFramePr>
            <p:nvPr/>
          </p:nvGraphicFramePr>
          <p:xfrm>
            <a:off x="561975" y="5661246"/>
            <a:ext cx="8031163" cy="441325"/>
          </p:xfrm>
          <a:graphic>
            <a:graphicData uri="http://schemas.openxmlformats.org/presentationml/2006/ole">
              <p:oleObj spid="_x0000_s47105" name="文档" r:id="rId8" imgW="3872277" imgH="224909"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圆角矩形 2">
            <a:hlinkClick r:id="rId2"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热点二</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sp>
        <p:nvSpPr>
          <p:cNvPr id="6" name="矩形 5"/>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解题心得</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本题运用公式</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+d</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求球的半径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该公式是求球的半径的常用公式</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热点二</a:t>
            </a:r>
            <a:endParaRPr lang="zh-CN" altLang="en-US" sz="14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sp>
        <p:nvSpPr>
          <p:cNvPr id="6" name="矩形 5"/>
          <p:cNvSpPr>
            <a:spLocks noChangeAspect="1"/>
          </p:cNvSpPr>
          <p:nvPr/>
        </p:nvSpPr>
        <p:spPr>
          <a:xfrm>
            <a:off x="508000" y="1345595"/>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对点训练</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设三棱柱的侧棱垂直于底面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所有棱的长都为</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顶点都在一个球面上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则该球的表面积为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p:cNvGraphicFramePr>
          <p:nvPr/>
        </p:nvGraphicFramePr>
        <p:xfrm>
          <a:off x="323528" y="2227662"/>
          <a:ext cx="8128000" cy="553266"/>
        </p:xfrm>
        <a:graphic>
          <a:graphicData uri="http://schemas.openxmlformats.org/presentationml/2006/ole">
            <p:oleObj spid="_x0000_s49155" name="文档" r:id="rId6" imgW="3847376" imgH="261614" progId="Word.Document.12">
              <p:embed/>
            </p:oleObj>
          </a:graphicData>
        </a:graphic>
      </p:graphicFrame>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1955716"/>
            <a:ext cx="8640960" cy="4713644"/>
            <a:chOff x="251520" y="803588"/>
            <a:chExt cx="8640960" cy="4713644"/>
          </a:xfrm>
        </p:grpSpPr>
        <p:grpSp>
          <p:nvGrpSpPr>
            <p:cNvPr id="11" name="组合 10"/>
            <p:cNvGrpSpPr/>
            <p:nvPr/>
          </p:nvGrpSpPr>
          <p:grpSpPr>
            <a:xfrm>
              <a:off x="251520" y="803588"/>
              <a:ext cx="8640960" cy="4713644"/>
              <a:chOff x="251520" y="-1755479"/>
              <a:chExt cx="8640960" cy="4713644"/>
            </a:xfrm>
          </p:grpSpPr>
          <p:sp>
            <p:nvSpPr>
              <p:cNvPr id="13" name="五边形 1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1755479"/>
                <a:ext cx="8640960" cy="4399358"/>
                <a:chOff x="251520" y="-1755479"/>
                <a:chExt cx="8640960" cy="4399358"/>
              </a:xfrm>
            </p:grpSpPr>
            <p:sp>
              <p:nvSpPr>
                <p:cNvPr id="16" name="矩形 15"/>
                <p:cNvSpPr/>
                <p:nvPr/>
              </p:nvSpPr>
              <p:spPr>
                <a:xfrm>
                  <a:off x="251520" y="-1755479"/>
                  <a:ext cx="8640960" cy="439935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2"/>
                <p:cNvSpPr txBox="1"/>
                <p:nvPr/>
              </p:nvSpPr>
              <p:spPr>
                <a:xfrm>
                  <a:off x="8360077" y="-1712081"/>
                  <a:ext cx="492443" cy="276999"/>
                </a:xfrm>
                <a:prstGeom prst="rect">
                  <a:avLst/>
                </a:prstGeom>
                <a:noFill/>
              </p:spPr>
              <p:txBody>
                <a:bodyPr wrap="none" rtlCol="0">
                  <a:spAutoFit/>
                </a:bodyPr>
                <a:lstStyle/>
                <a:p>
                  <a:r>
                    <a:rPr lang="zh-CN" altLang="en-US" sz="1200" dirty="0"/>
                    <a:t>关闭</a:t>
                  </a:r>
                </a:p>
              </p:txBody>
            </p:sp>
          </p:grpSp>
        </p:grpSp>
        <p:graphicFrame>
          <p:nvGraphicFramePr>
            <p:cNvPr id="12" name="对象 11"/>
            <p:cNvGraphicFramePr>
              <a:graphicFrameLocks noChangeAspect="1"/>
            </p:cNvGraphicFramePr>
            <p:nvPr/>
          </p:nvGraphicFramePr>
          <p:xfrm>
            <a:off x="522288" y="1111647"/>
            <a:ext cx="8066087" cy="3722688"/>
          </p:xfrm>
          <a:graphic>
            <a:graphicData uri="http://schemas.openxmlformats.org/presentationml/2006/ole">
              <p:oleObj spid="_x0000_s49154" name="文档" r:id="rId7" imgW="3847376" imgH="1774079" progId="Word.Document.12">
                <p:embed/>
              </p:oleObj>
            </a:graphicData>
          </a:graphic>
        </p:graphicFrame>
      </p:grpSp>
      <p:grpSp>
        <p:nvGrpSpPr>
          <p:cNvPr id="18" name="组合 17"/>
          <p:cNvGrpSpPr/>
          <p:nvPr/>
        </p:nvGrpSpPr>
        <p:grpSpPr>
          <a:xfrm>
            <a:off x="251520" y="5482185"/>
            <a:ext cx="8640960" cy="1187177"/>
            <a:chOff x="251520" y="5338167"/>
            <a:chExt cx="8640960" cy="1187177"/>
          </a:xfrm>
        </p:grpSpPr>
        <p:grpSp>
          <p:nvGrpSpPr>
            <p:cNvPr id="19" name="组合 18"/>
            <p:cNvGrpSpPr/>
            <p:nvPr/>
          </p:nvGrpSpPr>
          <p:grpSpPr>
            <a:xfrm>
              <a:off x="251520" y="5338167"/>
              <a:ext cx="8640960" cy="1187177"/>
              <a:chOff x="251520" y="3720420"/>
              <a:chExt cx="8640960" cy="1187177"/>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0" name="对象 19"/>
            <p:cNvGraphicFramePr>
              <a:graphicFrameLocks noChangeAspect="1"/>
            </p:cNvGraphicFramePr>
            <p:nvPr/>
          </p:nvGraphicFramePr>
          <p:xfrm>
            <a:off x="561975" y="5661246"/>
            <a:ext cx="8031163" cy="441325"/>
          </p:xfrm>
          <a:graphic>
            <a:graphicData uri="http://schemas.openxmlformats.org/presentationml/2006/ole">
              <p:oleObj spid="_x0000_s49153" name="文档" r:id="rId8" imgW="3872277" imgH="225269"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508000" y="1700808"/>
            <a:ext cx="8128000" cy="3787127"/>
          </a:xfrm>
          <a:prstGeom prst="rect">
            <a:avLst/>
          </a:prstGeom>
        </p:spPr>
        <p:txBody>
          <a:bodyPr>
            <a:spAutoFit/>
          </a:bodyPr>
          <a:lstStyle/>
          <a:p>
            <a:pPr indent="3556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微软雅黑" panose="020B0503020204020204" pitchFamily="34" charset="-122"/>
                <a:cs typeface="Times New Roman" panose="02020603050405020304" pitchFamily="18" charset="0"/>
              </a:rPr>
              <a:t>球与棱锥的外接问题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Arial" panose="020B0604020202020204" pitchFamily="34" charset="0"/>
                <a:ea typeface="微软雅黑" panose="020B0503020204020204" pitchFamily="34" charset="-122"/>
                <a:cs typeface="Times New Roman" panose="02020603050405020304" pitchFamily="18" charset="0"/>
              </a:rPr>
              <a:t>多维探究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方法一</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补形法求球的半径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已知三棱锥</a:t>
            </a:r>
            <a:r>
              <a:rPr lang="en-US" altLang="zh-CN" sz="2200" i="1">
                <a:solidFill>
                  <a:srgbClr val="000000"/>
                </a:solidFill>
                <a:latin typeface="Times New Roman" panose="02020603050405020304" pitchFamily="18" charset="0"/>
                <a:cs typeface="Times New Roman" panose="02020603050405020304" pitchFamily="18" charset="0"/>
              </a:rPr>
              <a:t>P-ABC</a:t>
            </a:r>
            <a:r>
              <a:rPr lang="zh-CN" altLang="zh-CN" sz="2200">
                <a:solidFill>
                  <a:srgbClr val="000000"/>
                </a:solidFill>
                <a:latin typeface="Times New Roman" panose="02020603050405020304" pitchFamily="18" charset="0"/>
                <a:cs typeface="Times New Roman" panose="02020603050405020304" pitchFamily="18" charset="0"/>
              </a:rPr>
              <a:t>的四个顶点在球</a:t>
            </a:r>
            <a:r>
              <a:rPr lang="en-US" altLang="zh-CN" sz="2200" i="1">
                <a:solidFill>
                  <a:srgbClr val="000000"/>
                </a:solidFill>
                <a:latin typeface="Times New Roman" panose="02020603050405020304" pitchFamily="18" charset="0"/>
                <a:cs typeface="Times New Roman" panose="02020603050405020304" pitchFamily="18" charset="0"/>
              </a:rPr>
              <a:t>O</a:t>
            </a:r>
            <a:r>
              <a:rPr lang="zh-CN" altLang="zh-CN" sz="2200">
                <a:solidFill>
                  <a:srgbClr val="000000"/>
                </a:solidFill>
                <a:latin typeface="Times New Roman" panose="02020603050405020304" pitchFamily="18" charset="0"/>
                <a:cs typeface="Times New Roman" panose="02020603050405020304" pitchFamily="18" charset="0"/>
              </a:rPr>
              <a:t>的球面上</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PA=PB=PC</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Cambria Math" panose="02040503050406030204" pitchFamily="18" charset="0"/>
                <a:cs typeface="Cambria Math" panose="020405030504060302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ABC</a:t>
            </a:r>
            <a:r>
              <a:rPr lang="zh-CN" altLang="zh-CN" sz="2200">
                <a:solidFill>
                  <a:srgbClr val="000000"/>
                </a:solidFill>
                <a:latin typeface="Times New Roman" panose="02020603050405020304" pitchFamily="18" charset="0"/>
                <a:cs typeface="Times New Roman" panose="02020603050405020304" pitchFamily="18" charset="0"/>
              </a:rPr>
              <a:t>是边长为</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的正三角形</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E</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分别是</a:t>
            </a:r>
            <a:r>
              <a:rPr lang="en-US" altLang="zh-CN" sz="2200" i="1">
                <a:solidFill>
                  <a:srgbClr val="000000"/>
                </a:solidFill>
                <a:latin typeface="Times New Roman" panose="02020603050405020304" pitchFamily="18" charset="0"/>
                <a:cs typeface="Times New Roman" panose="02020603050405020304" pitchFamily="18" charset="0"/>
              </a:rPr>
              <a:t>PA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cs typeface="Times New Roman" panose="02020603050405020304" pitchFamily="18" charset="0"/>
              </a:rPr>
              <a:t>的中点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CEF=</a:t>
            </a:r>
            <a:r>
              <a:rPr lang="en-US" altLang="zh-CN" sz="2200">
                <a:solidFill>
                  <a:srgbClr val="000000"/>
                </a:solidFill>
                <a:latin typeface="Times New Roman" panose="02020603050405020304" pitchFamily="18" charset="0"/>
                <a:cs typeface="Times New Roman" panose="02020603050405020304" pitchFamily="18" charset="0"/>
              </a:rPr>
              <a:t>90</a:t>
            </a:r>
            <a:r>
              <a:rPr lang="en-US" altLang="zh-CN"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则球</a:t>
            </a:r>
            <a:r>
              <a:rPr lang="en-US" altLang="zh-CN" sz="2200" i="1">
                <a:solidFill>
                  <a:srgbClr val="000000"/>
                </a:solidFill>
                <a:latin typeface="Times New Roman" panose="02020603050405020304" pitchFamily="18" charset="0"/>
                <a:cs typeface="Times New Roman" panose="02020603050405020304" pitchFamily="18" charset="0"/>
              </a:rPr>
              <a:t>O</a:t>
            </a:r>
            <a:r>
              <a:rPr lang="zh-CN" altLang="zh-CN" sz="2200">
                <a:solidFill>
                  <a:srgbClr val="000000"/>
                </a:solidFill>
                <a:latin typeface="Times New Roman" panose="02020603050405020304" pitchFamily="18" charset="0"/>
                <a:cs typeface="Times New Roman" panose="02020603050405020304" pitchFamily="18" charset="0"/>
              </a:rPr>
              <a:t>的体积为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福建漳州质检二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已知正四面体</a:t>
            </a:r>
            <a:r>
              <a:rPr lang="en-US" altLang="zh-CN" sz="2200" i="1">
                <a:solidFill>
                  <a:srgbClr val="000000"/>
                </a:solidFill>
                <a:latin typeface="Times New Roman" panose="02020603050405020304" pitchFamily="18" charset="0"/>
                <a:cs typeface="Times New Roman" panose="02020603050405020304" pitchFamily="18" charset="0"/>
              </a:rPr>
              <a:t>A-BCD</a:t>
            </a:r>
            <a:r>
              <a:rPr lang="zh-CN" altLang="zh-CN" sz="2200">
                <a:solidFill>
                  <a:srgbClr val="000000"/>
                </a:solidFill>
                <a:latin typeface="Times New Roman" panose="02020603050405020304" pitchFamily="18" charset="0"/>
                <a:cs typeface="Times New Roman" panose="02020603050405020304" pitchFamily="18" charset="0"/>
              </a:rPr>
              <a:t>的外接球的体积为</a:t>
            </a:r>
            <a:r>
              <a:rPr lang="en-US" altLang="zh-CN" sz="2200" smtClean="0">
                <a:solidFill>
                  <a:srgbClr val="000000"/>
                </a:solidFill>
                <a:latin typeface="Times New Roman" panose="02020603050405020304" pitchFamily="18" charset="0"/>
                <a:cs typeface="Times New Roman" panose="02020603050405020304" pitchFamily="18" charset="0"/>
              </a:rPr>
              <a:t>8      </a:t>
            </a:r>
            <a:r>
              <a:rPr lang="en-US" altLang="zh-CN" sz="2200" smtClean="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则这个四面体的表面积为</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251520" y="3902408"/>
          <a:ext cx="8128000" cy="419141"/>
        </p:xfrm>
        <a:graphic>
          <a:graphicData uri="http://schemas.openxmlformats.org/presentationml/2006/ole">
            <p:oleObj spid="_x0000_s51203" name="文档" r:id="rId6" imgW="3847376" imgH="198279" progId="Word.Document.12">
              <p:embed/>
            </p:oleObj>
          </a:graphicData>
        </a:graphic>
      </p:graphicFrame>
      <p:graphicFrame>
        <p:nvGraphicFramePr>
          <p:cNvPr id="8" name="对象 7"/>
          <p:cNvGraphicFramePr>
            <a:graphicFrameLocks noChangeAspect="1"/>
          </p:cNvGraphicFramePr>
          <p:nvPr/>
        </p:nvGraphicFramePr>
        <p:xfrm>
          <a:off x="1403648" y="4992802"/>
          <a:ext cx="755908" cy="377954"/>
        </p:xfrm>
        <a:graphic>
          <a:graphicData uri="http://schemas.openxmlformats.org/presentationml/2006/ole">
            <p:oleObj spid="_x0000_s51202" name="文档" r:id="rId7" imgW="399706" imgH="194075" progId="Word.Document.12">
              <p:embed/>
            </p:oleObj>
          </a:graphicData>
        </a:graphic>
      </p:graphicFrame>
      <p:graphicFrame>
        <p:nvGraphicFramePr>
          <p:cNvPr id="9" name="对象 8"/>
          <p:cNvGraphicFramePr>
            <a:graphicFrameLocks/>
          </p:cNvGraphicFramePr>
          <p:nvPr/>
        </p:nvGraphicFramePr>
        <p:xfrm>
          <a:off x="899592" y="5445224"/>
          <a:ext cx="8128000" cy="405728"/>
        </p:xfrm>
        <a:graphic>
          <a:graphicData uri="http://schemas.openxmlformats.org/presentationml/2006/ole">
            <p:oleObj spid="_x0000_s51201" name="文档" r:id="rId8" imgW="3847376" imgH="192522"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graphicFrame>
        <p:nvGraphicFramePr>
          <p:cNvPr id="9" name="对象 8"/>
          <p:cNvGraphicFramePr>
            <a:graphicFrameLocks/>
          </p:cNvGraphicFramePr>
          <p:nvPr/>
        </p:nvGraphicFramePr>
        <p:xfrm>
          <a:off x="508000" y="1412776"/>
          <a:ext cx="8128000" cy="4805042"/>
        </p:xfrm>
        <a:graphic>
          <a:graphicData uri="http://schemas.openxmlformats.org/presentationml/2006/ole">
            <p:oleObj spid="_x0000_s52225" name="文档" r:id="rId6" imgW="3847376" imgH="2275356" progId="Word.Document.12">
              <p:embed/>
            </p:oleObj>
          </a:graphicData>
        </a:graphic>
      </p:graphicFrame>
      <p:pic>
        <p:nvPicPr>
          <p:cNvPr id="10" name="19MQG113.eps" descr="id:2147506189;FounderCES"/>
          <p:cNvPicPr/>
          <p:nvPr/>
        </p:nvPicPr>
        <p:blipFill>
          <a:blip r:embed="rId7"/>
          <a:stretch>
            <a:fillRect/>
          </a:stretch>
        </p:blipFill>
        <p:spPr>
          <a:xfrm>
            <a:off x="6444208" y="1700808"/>
            <a:ext cx="2040075" cy="2304257"/>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热点一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热点二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812440"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热点拓展</a:t>
            </a:r>
            <a:endParaRPr lang="zh-CN" altLang="en-US" sz="1400" dirty="0">
              <a:solidFill>
                <a:schemeClr val="bg1">
                  <a:lumMod val="85000"/>
                </a:schemeClr>
              </a:solidFill>
              <a:latin typeface="+mj-ea"/>
              <a:ea typeface="+mj-ea"/>
            </a:endParaRPr>
          </a:p>
        </p:txBody>
      </p:sp>
      <p:graphicFrame>
        <p:nvGraphicFramePr>
          <p:cNvPr id="3" name="对象 2"/>
          <p:cNvGraphicFramePr>
            <a:graphicFrameLocks/>
          </p:cNvGraphicFramePr>
          <p:nvPr/>
        </p:nvGraphicFramePr>
        <p:xfrm>
          <a:off x="508000" y="1659802"/>
          <a:ext cx="8128000" cy="3792397"/>
        </p:xfrm>
        <a:graphic>
          <a:graphicData uri="http://schemas.openxmlformats.org/presentationml/2006/ole">
            <p:oleObj spid="_x0000_s53249" name="文档" r:id="rId6" imgW="3847376" imgH="1795311"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COMBINE_RELATE_SLIDE_ID" val="background20180947_1"/>
  <p:tag name="KSO_WM_TEMPLATE_CATEGORY" val="custom"/>
  <p:tag name="KSO_WM_TEMPLATE_INDEX" val="20196575"/>
  <p:tag name="KSO_WM_TEMPLATE_SUBCATEGORY" val="0"/>
  <p:tag name="KSO_WM_TEMPLATE_THUMBS_INDEX" val="1"/>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heme/theme1.xml><?xml version="1.0" encoding="utf-8"?>
<a:theme xmlns:a="http://schemas.openxmlformats.org/drawingml/2006/main" name="123">
  <a:themeElements>
    <a:clrScheme name="自定义 2">
      <a:dk1>
        <a:srgbClr val="466424"/>
      </a:dk1>
      <a:lt1>
        <a:srgbClr val="FFFFFF"/>
      </a:lt1>
      <a:dk2>
        <a:srgbClr val="7A9858"/>
      </a:dk2>
      <a:lt2>
        <a:srgbClr val="FFFFFF"/>
      </a:lt2>
      <a:accent1>
        <a:srgbClr val="3B561D"/>
      </a:accent1>
      <a:accent2>
        <a:srgbClr val="98CC77"/>
      </a:accent2>
      <a:accent3>
        <a:srgbClr val="779989"/>
      </a:accent3>
      <a:accent4>
        <a:srgbClr val="354B1B"/>
      </a:accent4>
      <a:accent5>
        <a:srgbClr val="466424"/>
      </a:accent5>
      <a:accent6>
        <a:srgbClr val="BED7CB"/>
      </a:accent6>
      <a:hlink>
        <a:srgbClr val="98CC77"/>
      </a:hlink>
      <a:folHlink>
        <a:srgbClr val="AABBCB"/>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2014高优二轮模板</Template>
  <TotalTime>5</TotalTime>
  <Words>1741</Words>
  <Application>WPS 演示</Application>
  <PresentationFormat>全屏显示(4:3)</PresentationFormat>
  <Paragraphs>229</Paragraphs>
  <Slides>28</Slides>
  <Notes>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0" baseType="lpstr">
      <vt:lpstr>123</vt:lpstr>
      <vt:lpstr>文档</vt:lpstr>
      <vt:lpstr>5.3　热点小专题二　 球与多面体的内切、外接</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106</cp:revision>
  <dcterms:created xsi:type="dcterms:W3CDTF">2014-12-26T02:01:00Z</dcterms:created>
  <dcterms:modified xsi:type="dcterms:W3CDTF">2020-02-13T13:14:58Z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2052-11.1.0.9175</vt:lpwstr>
  </property>
</Properties>
</file>