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412" r:id="rId2"/>
    <p:sldId id="349" r:id="rId3"/>
    <p:sldId id="411" r:id="rId4"/>
    <p:sldId id="332" r:id="rId5"/>
    <p:sldId id="413" r:id="rId6"/>
    <p:sldId id="395" r:id="rId7"/>
    <p:sldId id="414" r:id="rId8"/>
    <p:sldId id="415" r:id="rId9"/>
    <p:sldId id="407" r:id="rId10"/>
    <p:sldId id="418" r:id="rId11"/>
    <p:sldId id="419" r:id="rId12"/>
    <p:sldId id="416" r:id="rId13"/>
    <p:sldId id="417" r:id="rId14"/>
    <p:sldId id="381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494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2020/2/13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" Type="http://schemas.openxmlformats.org/officeDocument/2006/relationships/tags" Target="../tags/tag8.xml"/><Relationship Id="rId16" Type="http://schemas.openxmlformats.org/officeDocument/2006/relationships/image" Target="../media/image6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5" Type="http://schemas.openxmlformats.org/officeDocument/2006/relationships/image" Target="../media/image5.png"/><Relationship Id="rId10" Type="http://schemas.openxmlformats.org/officeDocument/2006/relationships/tags" Target="../tags/tag16.xml"/><Relationship Id="rId19" Type="http://schemas.openxmlformats.org/officeDocument/2006/relationships/image" Target="../media/image9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2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21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高中总复习用书课件光盘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9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35" name="直接连接符 34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21" grpId="0"/>
      <p:bldP spid="22" grpId="0"/>
      <p:bldP spid="23" grpId="0"/>
      <p:bldP spid="24" grpId="0"/>
      <p:bldP spid="27" grpId="0"/>
    </p:bld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" Target="../slides/slide1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1.xml"/><Relationship Id="rId30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7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8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9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0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1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3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16" name="同侧圆角矩形 15">
            <a:hlinkClick r:id="rId34" action="ppaction://hlinksldjump" tooltip="点击进入"/>
          </p:cNvPr>
          <p:cNvSpPr/>
          <p:nvPr userDrawn="1"/>
        </p:nvSpPr>
        <p:spPr>
          <a:xfrm>
            <a:off x="6476030" y="608694"/>
            <a:ext cx="1623372" cy="291629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应用方法归纳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17.docx"/><Relationship Id="rId4" Type="http://schemas.openxmlformats.org/officeDocument/2006/relationships/package" Target="../embeddings/Microsoft_Office_Word___16.docx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3.docx"/><Relationship Id="rId4" Type="http://schemas.openxmlformats.org/officeDocument/2006/relationships/package" Target="../embeddings/Microsoft_Office_Word___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6.docx"/><Relationship Id="rId4" Type="http://schemas.openxmlformats.org/officeDocument/2006/relationships/package" Target="../embeddings/Microsoft_Office_Word___5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9.docx"/><Relationship Id="rId4" Type="http://schemas.openxmlformats.org/officeDocument/2006/relationships/package" Target="../embeddings/Microsoft_Office_Word___8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12.docx"/><Relationship Id="rId4" Type="http://schemas.openxmlformats.org/officeDocument/2006/relationships/package" Target="../embeddings/Microsoft_Office_Word___11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656968" y="2976170"/>
            <a:ext cx="6487032" cy="658463"/>
          </a:xfrm>
        </p:spPr>
        <p:txBody>
          <a:bodyPr/>
          <a:lstStyle/>
          <a:p>
            <a:r>
              <a:rPr lang="zh-CN" altLang="zh-CN" dirty="0"/>
              <a:t>一、分类讨论思想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714752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247367"/>
          <a:ext cx="8128000" cy="4617266"/>
        </p:xfrm>
        <a:graphic>
          <a:graphicData uri="http://schemas.openxmlformats.org/presentationml/2006/ole">
            <p:oleObj spid="_x0000_s47105" name="文档" r:id="rId3" imgW="3847376" imgH="218539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072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可化为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对于一切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≥0,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下面考虑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时的情况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对于一切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≥2,2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)≥0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恒成立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79368" y="4231362"/>
          <a:ext cx="8128000" cy="2488026"/>
        </p:xfrm>
        <a:graphic>
          <a:graphicData uri="http://schemas.openxmlformats.org/presentationml/2006/ole">
            <p:oleObj spid="_x0000_s49153" name="文档" r:id="rId3" imgW="3847376" imgH="117780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思维升华</a:t>
            </a:r>
            <a:r>
              <a:rPr lang="zh-CN" altLang="zh-CN" sz="2200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含有参数的分类讨论问题主要包括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含有参数的不等式的求解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含有参数的方程的求解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函数解析式中含参数的最值与单调性问题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二元二次方程表示曲线类型的判定等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935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有两个零点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	D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282342" y="2480365"/>
          <a:ext cx="8128000" cy="559975"/>
        </p:xfrm>
        <a:graphic>
          <a:graphicData uri="http://schemas.openxmlformats.org/presentationml/2006/ole">
            <p:oleObj spid="_x0000_s50179" name="文档" r:id="rId3" imgW="3847376" imgH="265572" progId="Word.Document.12">
              <p:embed/>
            </p:oleObj>
          </a:graphicData>
        </a:graphic>
      </p:graphicFrame>
      <p:sp>
        <p:nvSpPr>
          <p:cNvPr id="5" name="五边形 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6" name="五边形 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51520" y="1268760"/>
            <a:ext cx="8640960" cy="5400600"/>
            <a:chOff x="251520" y="116632"/>
            <a:chExt cx="8640960" cy="5400600"/>
          </a:xfrm>
        </p:grpSpPr>
        <p:grpSp>
          <p:nvGrpSpPr>
            <p:cNvPr id="8" name="组合 7"/>
            <p:cNvGrpSpPr/>
            <p:nvPr/>
          </p:nvGrpSpPr>
          <p:grpSpPr>
            <a:xfrm>
              <a:off x="251520" y="116632"/>
              <a:ext cx="8640960" cy="5400600"/>
              <a:chOff x="251520" y="-2442435"/>
              <a:chExt cx="8640960" cy="5400600"/>
            </a:xfrm>
          </p:grpSpPr>
          <p:sp>
            <p:nvSpPr>
              <p:cNvPr id="10" name="五边形 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1" name="燕尾形 1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251520" y="-2442435"/>
                <a:ext cx="8640960" cy="5086313"/>
                <a:chOff x="251520" y="-2442435"/>
                <a:chExt cx="8640960" cy="5086313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251520" y="-2442435"/>
                  <a:ext cx="8640960" cy="508631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TextBox 22"/>
                <p:cNvSpPr txBox="1"/>
                <p:nvPr/>
              </p:nvSpPr>
              <p:spPr>
                <a:xfrm>
                  <a:off x="8360077" y="-229841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22288" y="496881"/>
            <a:ext cx="8023225" cy="4572000"/>
          </p:xfrm>
          <a:graphic>
            <a:graphicData uri="http://schemas.openxmlformats.org/presentationml/2006/ole">
              <p:oleObj spid="_x0000_s50178" name="文档" r:id="rId4" imgW="3847376" imgH="2188271" progId="Word.Document.12">
                <p:embed/>
              </p:oleObj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6" name="组合 15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19" name="五边形 1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50177" name="文档" r:id="rId5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简化分类讨论的策略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消去参数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整体换元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变更主元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考虑反面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整体变形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数形结合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缩小范围等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分类讨论遵循的原则是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不遗漏、不重复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科学地划分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分清主次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不越级讨论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从近五年高考试题来看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分类讨论思想在高考试题中频繁出现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现已成为高考数学的一个热点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也是高考的难点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高考中经常会有几道题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解题思路直接依赖于分类讨论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特别在解答题中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尤其导数与函数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常有一道分类讨论求解的把关题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选择题、填空题也会出现不同情形的分类讨论题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分类讨论的思想含义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就是当问题所给的对象不能进行统一研究时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就需要对研究对象按某个标准分类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然后对每一类分别研究得出每一类的结论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最后综合各类结果得到整个问题的结果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分类讨论是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化整为零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各个击破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再积零为整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的数学策略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分类讨论的原则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不重不漏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标准要统一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层次要分明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能不分类的要尽量避免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决不无原则地讨论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分类讨论的常见类型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由数学概念而引起的分类讨论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由数学运算要求而引起的分类讨论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由性质、定理、公式的限制而引起的分类讨论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由图形的不确定性而引起的分类讨论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由参数的变化而引起的分类讨论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由实际意义引起的讨论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87150"/>
            <a:ext cx="51203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应用一</a:t>
            </a:r>
            <a:r>
              <a:rPr lang="zh-CN" altLang="zh-CN" sz="22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由数的概念引起的分类讨论</a:t>
            </a:r>
            <a:r>
              <a:rPr lang="en-US" altLang="zh-CN" sz="2200" b="1" u="dotted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200" b="1" u="dotted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58730" y="1772816"/>
          <a:ext cx="8128000" cy="1093122"/>
        </p:xfrm>
        <a:graphic>
          <a:graphicData uri="http://schemas.openxmlformats.org/presentationml/2006/ole">
            <p:oleObj spid="_x0000_s10251" name="文档" r:id="rId3" imgW="3847376" imgH="517830" progId="Word.Document.12">
              <p:embed/>
            </p:oleObj>
          </a:graphicData>
        </a:graphic>
      </p:graphicFrame>
      <p:sp>
        <p:nvSpPr>
          <p:cNvPr id="5" name="五边形 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6" name="五边形 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51520" y="1471516"/>
            <a:ext cx="8640960" cy="5197844"/>
            <a:chOff x="251520" y="319388"/>
            <a:chExt cx="8640960" cy="5197844"/>
          </a:xfrm>
        </p:grpSpPr>
        <p:grpSp>
          <p:nvGrpSpPr>
            <p:cNvPr id="8" name="组合 7"/>
            <p:cNvGrpSpPr/>
            <p:nvPr/>
          </p:nvGrpSpPr>
          <p:grpSpPr>
            <a:xfrm>
              <a:off x="251520" y="319388"/>
              <a:ext cx="8640960" cy="5197844"/>
              <a:chOff x="251520" y="-2239679"/>
              <a:chExt cx="8640960" cy="5197844"/>
            </a:xfrm>
          </p:grpSpPr>
          <p:sp>
            <p:nvSpPr>
              <p:cNvPr id="10" name="五边形 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1" name="燕尾形 1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251520" y="-2239679"/>
                <a:ext cx="8640960" cy="4883558"/>
                <a:chOff x="251520" y="-2239679"/>
                <a:chExt cx="8640960" cy="4883558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251520" y="-2239679"/>
                  <a:ext cx="8640960" cy="488355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TextBox 22"/>
                <p:cNvSpPr txBox="1"/>
                <p:nvPr/>
              </p:nvSpPr>
              <p:spPr>
                <a:xfrm>
                  <a:off x="8360077" y="-222641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22288" y="610414"/>
            <a:ext cx="8023225" cy="4538663"/>
          </p:xfrm>
          <a:graphic>
            <a:graphicData uri="http://schemas.openxmlformats.org/presentationml/2006/ole">
              <p:oleObj spid="_x0000_s10252" name="文档" r:id="rId4" imgW="3847376" imgH="2172438" progId="Word.Document.12">
                <p:embed/>
              </p:oleObj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6" name="组合 15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19" name="五边形 1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66738" y="5589238"/>
            <a:ext cx="7989887" cy="544512"/>
          </p:xfrm>
          <a:graphic>
            <a:graphicData uri="http://schemas.openxmlformats.org/presentationml/2006/ole">
              <p:oleObj spid="_x0000_s10253" name="文档" r:id="rId5" imgW="3872277" imgH="267731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484784"/>
          <a:ext cx="8128000" cy="2149359"/>
        </p:xfrm>
        <a:graphic>
          <a:graphicData uri="http://schemas.openxmlformats.org/presentationml/2006/ole">
            <p:oleObj spid="_x0000_s44035" name="文档" r:id="rId3" imgW="3847376" imgH="1016947" progId="Word.Document.12">
              <p:embed/>
            </p:oleObj>
          </a:graphicData>
        </a:graphic>
      </p:graphicFrame>
      <p:sp>
        <p:nvSpPr>
          <p:cNvPr id="4" name="五边形 3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5" name="五边形 4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7" name="组合 6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9" name="五边形 8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0" name="燕尾形 9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522288" y="764704"/>
            <a:ext cx="8023225" cy="4364038"/>
          </p:xfrm>
          <a:graphic>
            <a:graphicData uri="http://schemas.openxmlformats.org/presentationml/2006/ole">
              <p:oleObj spid="_x0000_s44034" name="文档" r:id="rId4" imgW="3847376" imgH="2088952" progId="Word.Document.12">
                <p:embed/>
              </p:oleObj>
            </a:graphicData>
          </a:graphic>
        </p:graphicFrame>
      </p:grpSp>
      <p:grpSp>
        <p:nvGrpSpPr>
          <p:cNvPr id="14" name="组合 13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5" name="组合 14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18" name="五边形 1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44033" name="文档" r:id="rId5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12793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应用二</a:t>
            </a:r>
            <a:r>
              <a:rPr lang="zh-CN" altLang="zh-CN" sz="22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由数学运算、性质、定理、公式引起的分类讨论</a:t>
            </a:r>
            <a:r>
              <a:rPr lang="en-US" altLang="zh-CN" sz="2200" b="1" u="dotted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则数列的公比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323528" y="2717527"/>
          <a:ext cx="8128000" cy="643802"/>
        </p:xfrm>
        <a:graphic>
          <a:graphicData uri="http://schemas.openxmlformats.org/presentationml/2006/ole">
            <p:oleObj spid="_x0000_s2076" name="文档" r:id="rId3" imgW="3847376" imgH="304796" progId="Word.Document.12">
              <p:embed/>
            </p:oleObj>
          </a:graphicData>
        </a:graphic>
      </p:graphicFrame>
      <p:sp>
        <p:nvSpPr>
          <p:cNvPr id="23" name="五边形 22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4" name="五边形 23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522288" y="1171625"/>
            <a:ext cx="8023225" cy="3265487"/>
          </p:xfrm>
          <a:graphic>
            <a:graphicData uri="http://schemas.openxmlformats.org/presentationml/2006/ole">
              <p:oleObj spid="_x0000_s2077" name="文档" r:id="rId4" imgW="3847376" imgH="1560686" progId="Word.Document.12">
                <p:embed/>
              </p:oleObj>
            </a:graphicData>
          </a:graphic>
        </p:graphicFrame>
      </p:grpSp>
      <p:grpSp>
        <p:nvGrpSpPr>
          <p:cNvPr id="33" name="组合 32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34" name="组合 33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6" name="五边形 3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7" name="五边形 3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2078" name="文档" r:id="rId5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思维升华</a:t>
            </a:r>
            <a:r>
              <a:rPr lang="zh-CN" altLang="zh-CN" sz="2200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在中学数学中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一次函数、二次函数、指数函数、对数函数的单调性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基本不等式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等比数列的求和公式等在不同的条件下有不同的结论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或者在一定的限制条件下才成立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应根据题目条件确定是否进行分类讨论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有些分类讨论的问题是由运算的需要引发的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比如除以一个数时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这个数能否为零的讨论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解方程及不等式时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两边同乘一个数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这个数是零、是正数还是负数的讨论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二次方程运算中对两根大小的讨论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差值比较中的差的正负的讨论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有关去绝对值或根号问题中等价变形引发的讨论等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湖南高三高考冲刺预测卷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已知抛物线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上一点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到焦点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|MN|=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的周长是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MPN=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323528" y="2714000"/>
          <a:ext cx="8128000" cy="553266"/>
        </p:xfrm>
        <a:graphic>
          <a:graphicData uri="http://schemas.openxmlformats.org/presentationml/2006/ole">
            <p:oleObj spid="_x0000_s45059" name="文档" r:id="rId3" imgW="3847376" imgH="261614" progId="Word.Document.12">
              <p:embed/>
            </p:oleObj>
          </a:graphicData>
        </a:graphic>
      </p:graphicFrame>
      <p:sp>
        <p:nvSpPr>
          <p:cNvPr id="5" name="五边形 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6" name="五边形 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51520" y="1196752"/>
            <a:ext cx="8640960" cy="5472608"/>
            <a:chOff x="251520" y="44624"/>
            <a:chExt cx="8640960" cy="5472608"/>
          </a:xfrm>
        </p:grpSpPr>
        <p:grpSp>
          <p:nvGrpSpPr>
            <p:cNvPr id="8" name="组合 7"/>
            <p:cNvGrpSpPr/>
            <p:nvPr/>
          </p:nvGrpSpPr>
          <p:grpSpPr>
            <a:xfrm>
              <a:off x="251520" y="44624"/>
              <a:ext cx="8640960" cy="5472608"/>
              <a:chOff x="251520" y="-2514443"/>
              <a:chExt cx="8640960" cy="5472608"/>
            </a:xfrm>
          </p:grpSpPr>
          <p:sp>
            <p:nvSpPr>
              <p:cNvPr id="10" name="五边形 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1" name="燕尾形 1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251520" y="-2514443"/>
                <a:ext cx="8640960" cy="5158321"/>
                <a:chOff x="251520" y="-2514443"/>
                <a:chExt cx="8640960" cy="5158321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251520" y="-2514443"/>
                  <a:ext cx="8640960" cy="515832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TextBox 22"/>
                <p:cNvSpPr txBox="1"/>
                <p:nvPr/>
              </p:nvSpPr>
              <p:spPr>
                <a:xfrm>
                  <a:off x="8360077" y="-251444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22288" y="116632"/>
            <a:ext cx="8023225" cy="5060950"/>
          </p:xfrm>
          <a:graphic>
            <a:graphicData uri="http://schemas.openxmlformats.org/presentationml/2006/ole">
              <p:oleObj spid="_x0000_s45058" name="文档" r:id="rId4" imgW="3847376" imgH="2421816" progId="Word.Document.12">
                <p:embed/>
              </p:oleObj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6" name="组合 15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19" name="五边形 1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45057" name="文档" r:id="rId5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应用三</a:t>
            </a:r>
            <a:r>
              <a:rPr lang="zh-CN" altLang="zh-CN" sz="22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根据字母的取值情况分类</a:t>
            </a:r>
            <a:r>
              <a:rPr lang="en-US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安徽皖西南名校高三联考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的极小值点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对一切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0</TotalTime>
  <Words>826</Words>
  <Application>WPS 演示</Application>
  <PresentationFormat>全屏显示(4:3)</PresentationFormat>
  <Paragraphs>82</Paragraphs>
  <Slides>14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123</vt:lpstr>
      <vt:lpstr>文档</vt:lpstr>
      <vt:lpstr>一、分类讨论思想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96</cp:revision>
  <dcterms:created xsi:type="dcterms:W3CDTF">2014-12-26T02:01:00Z</dcterms:created>
  <dcterms:modified xsi:type="dcterms:W3CDTF">2020-02-13T13:10:44Z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