
<file path=[Content_Types].xml><?xml version="1.0" encoding="utf-8"?>
<Types xmlns="http://schemas.openxmlformats.org/package/2006/content-types">
  <Override PartName="/ppt/slides/slide29.xml" ContentType="application/vnd.openxmlformats-officedocument.presentationml.slide+xml"/>
  <Override PartName="/ppt/slideLayouts/slideLayout39.xml" ContentType="application/vnd.openxmlformats-officedocument.presentationml.slideLayout+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Default Extension="vml" ContentType="application/vnd.openxmlformats-officedocument.vmlDrawing"/>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Layouts/slideLayout38.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tags/tag59.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398" r:id="rId2"/>
    <p:sldId id="349" r:id="rId3"/>
    <p:sldId id="402" r:id="rId4"/>
    <p:sldId id="332" r:id="rId5"/>
    <p:sldId id="418" r:id="rId6"/>
    <p:sldId id="403" r:id="rId7"/>
    <p:sldId id="404" r:id="rId8"/>
    <p:sldId id="401" r:id="rId9"/>
    <p:sldId id="419" r:id="rId10"/>
    <p:sldId id="405" r:id="rId11"/>
    <p:sldId id="406" r:id="rId12"/>
    <p:sldId id="420" r:id="rId13"/>
    <p:sldId id="421" r:id="rId14"/>
    <p:sldId id="409" r:id="rId15"/>
    <p:sldId id="422" r:id="rId16"/>
    <p:sldId id="412" r:id="rId17"/>
    <p:sldId id="413" r:id="rId18"/>
    <p:sldId id="423" r:id="rId19"/>
    <p:sldId id="410" r:id="rId20"/>
    <p:sldId id="424" r:id="rId21"/>
    <p:sldId id="425" r:id="rId22"/>
    <p:sldId id="414" r:id="rId23"/>
    <p:sldId id="415" r:id="rId24"/>
    <p:sldId id="426" r:id="rId25"/>
    <p:sldId id="411" r:id="rId26"/>
    <p:sldId id="427" r:id="rId27"/>
    <p:sldId id="428" r:id="rId28"/>
    <p:sldId id="416" r:id="rId29"/>
    <p:sldId id="417" r:id="rId30"/>
    <p:sldId id="429" r:id="rId31"/>
    <p:sldId id="430"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2020/2/13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2.jpeg"/><Relationship Id="rId17" Type="http://schemas.openxmlformats.org/officeDocument/2006/relationships/image" Target="../media/image7.png"/><Relationship Id="rId2" Type="http://schemas.openxmlformats.org/officeDocument/2006/relationships/tags" Target="../tags/tag8.xml"/><Relationship Id="rId16" Type="http://schemas.openxmlformats.org/officeDocument/2006/relationships/image" Target="../media/image6.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Master" Target="../slideMasters/slideMaster1.xml"/><Relationship Id="rId5" Type="http://schemas.openxmlformats.org/officeDocument/2006/relationships/tags" Target="../tags/tag11.xml"/><Relationship Id="rId15" Type="http://schemas.openxmlformats.org/officeDocument/2006/relationships/image" Target="../media/image5.png"/><Relationship Id="rId10" Type="http://schemas.openxmlformats.org/officeDocument/2006/relationships/tags" Target="../tags/tag16.xml"/><Relationship Id="rId19" Type="http://schemas.openxmlformats.org/officeDocument/2006/relationships/image" Target="../media/image9.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1.xml"/><Relationship Id="rId4" Type="http://schemas.openxmlformats.org/officeDocument/2006/relationships/tags" Target="../tags/tag66.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2.jpe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1.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slideMaster" Target="../slideMasters/slideMaster1.xml"/><Relationship Id="rId4" Type="http://schemas.openxmlformats.org/officeDocument/2006/relationships/tags" Target="../tags/tag25.xml"/><Relationship Id="rId9" Type="http://schemas.openxmlformats.org/officeDocument/2006/relationships/tags" Target="../tags/tag3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xml"/><Relationship Id="rId4" Type="http://schemas.openxmlformats.org/officeDocument/2006/relationships/tags" Target="../tags/tag4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slideMaster" Target="../slideMasters/slideMaster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8000"/>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6"/>
            </p:custDataLst>
          </p:nvPr>
        </p:nvSpPr>
        <p:spPr>
          <a:xfrm>
            <a:off x="5000625" y="4614350"/>
            <a:ext cx="4076700" cy="1053581"/>
          </a:xfrm>
          <a:noFill/>
        </p:spPr>
        <p:txBody>
          <a:bodyPr anchor="b">
            <a:normAutofit/>
          </a:bodyPr>
          <a:lstStyle>
            <a:lvl1pPr algn="r">
              <a:defRPr sz="3600" b="1">
                <a:solidFill>
                  <a:schemeClr val="tx1"/>
                </a:solidFill>
              </a:defRPr>
            </a:lvl1pPr>
          </a:lstStyle>
          <a:p>
            <a:r>
              <a:rPr lang="zh-CN" altLang="en-US" noProof="1"/>
              <a:t>单击此处编辑标题</a:t>
            </a:r>
          </a:p>
        </p:txBody>
      </p:sp>
      <p:sp>
        <p:nvSpPr>
          <p:cNvPr id="3" name="副标题 2"/>
          <p:cNvSpPr>
            <a:spLocks noGrp="1"/>
          </p:cNvSpPr>
          <p:nvPr>
            <p:ph type="subTitle" idx="1"/>
            <p:custDataLst>
              <p:tags r:id="rId7"/>
            </p:custDataLst>
          </p:nvPr>
        </p:nvSpPr>
        <p:spPr>
          <a:xfrm>
            <a:off x="5000625" y="5739996"/>
            <a:ext cx="4076700" cy="504000"/>
          </a:xfrm>
          <a:noFill/>
        </p:spPr>
        <p:txBody>
          <a:bodyPr>
            <a:normAutofit/>
          </a:bodyPr>
          <a:lstStyle>
            <a:lvl1pPr marL="0" indent="0" algn="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9" name="日期占位符 3"/>
          <p:cNvSpPr>
            <a:spLocks noGrp="1"/>
          </p:cNvSpPr>
          <p:nvPr>
            <p:ph type="dt" sz="half" idx="10"/>
            <p:custDataLst>
              <p:tags r:id="rId8"/>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9"/>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0"/>
            </p:custDataLst>
          </p:nvPr>
        </p:nvSpPr>
        <p:spPr/>
        <p:txBody>
          <a:bodyPr/>
          <a:lstStyle>
            <a:lvl1pPr>
              <a:defRPr/>
            </a:lvl1pPr>
          </a:lstStyle>
          <a:p>
            <a:pPr>
              <a:defRPr/>
            </a:pPr>
            <a:fld id="{8772FFEC-5704-4A3E-837E-93B721BC27BB}" type="slidenum">
              <a:rPr lang="zh-CN" altLang="en-US"/>
              <a:pPr>
                <a:defRPr/>
              </a:pPr>
              <a:t>‹#›</a:t>
            </a:fld>
            <a:endParaRPr lang="zh-CN" altLang="en-US"/>
          </a:p>
        </p:txBody>
      </p:sp>
      <p:sp>
        <p:nvSpPr>
          <p:cNvPr id="4" name="矩形 3"/>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14" name="矩形 13"/>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8" name="图片 17"/>
          <p:cNvPicPr>
            <a:picLocks noChangeAspect="1"/>
          </p:cNvPicPr>
          <p:nvPr userDrawn="1"/>
        </p:nvPicPr>
        <p:blipFill>
          <a:blip r:embed="rId15">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9" name="图片 18"/>
          <p:cNvPicPr>
            <a:picLocks noChangeAspect="1"/>
          </p:cNvPicPr>
          <p:nvPr userDrawn="1"/>
        </p:nvPicPr>
        <p:blipFill>
          <a:blip r:embed="rId16">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20" name="图片 19"/>
          <p:cNvPicPr>
            <a:picLocks noChangeAspect="1"/>
          </p:cNvPicPr>
          <p:nvPr userDrawn="1"/>
        </p:nvPicPr>
        <p:blipFill>
          <a:blip r:embed="rId17">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21"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9060101010101" pitchFamily="2" charset="-122"/>
                <a:ea typeface="黑体" panose="02010609060101010101" pitchFamily="2" charset="-122"/>
              </a:rPr>
              <a:t>高中总复习用书课件光盘</a:t>
            </a:r>
            <a:endParaRPr lang="zh-CN" altLang="en-US" sz="4000" dirty="0">
              <a:latin typeface="黑体" panose="02010609060101010101" pitchFamily="2" charset="-122"/>
              <a:ea typeface="黑体" panose="02010609060101010101" pitchFamily="2" charset="-122"/>
            </a:endParaRPr>
          </a:p>
        </p:txBody>
      </p:sp>
      <p:pic>
        <p:nvPicPr>
          <p:cNvPr id="28" name="图片 27"/>
          <p:cNvPicPr>
            <a:picLocks noChangeAspect="1"/>
          </p:cNvPicPr>
          <p:nvPr userDrawn="1"/>
        </p:nvPicPr>
        <p:blipFill>
          <a:blip r:embed="rId18">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pic>
        <p:nvPicPr>
          <p:cNvPr id="29" name="图片 28"/>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30" name="矩形 29"/>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3"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34" name="图片 33"/>
          <p:cNvPicPr>
            <a:picLocks noChangeAspect="1"/>
          </p:cNvPicPr>
          <p:nvPr userDrawn="1"/>
        </p:nvPicPr>
        <p:blipFill>
          <a:blip r:embed="rId19">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35" name="直接连接符 34"/>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par>
                                <p:cTn id="21" presetID="9"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par>
                                <p:cTn id="24" presetID="9" presetClass="entr" presetSubtype="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par>
                                <p:cTn id="27" presetID="9"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dissolve">
                                      <p:cBhvr>
                                        <p:cTn id="29" dur="500"/>
                                        <p:tgtEl>
                                          <p:spTgt spid="19"/>
                                        </p:tgtEl>
                                      </p:cBhvr>
                                    </p:animEffect>
                                  </p:childTnLst>
                                </p:cTn>
                              </p:par>
                              <p:par>
                                <p:cTn id="30" presetID="9"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dissolve">
                                      <p:cBhvr>
                                        <p:cTn id="32" dur="500"/>
                                        <p:tgtEl>
                                          <p:spTgt spid="2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dissolve">
                                      <p:cBhvr>
                                        <p:cTn id="35" dur="500"/>
                                        <p:tgtEl>
                                          <p:spTgt spid="2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ssolve">
                                      <p:cBhvr>
                                        <p:cTn id="38" dur="500"/>
                                        <p:tgtEl>
                                          <p:spTgt spid="22"/>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ssolve">
                                      <p:cBhvr>
                                        <p:cTn id="41" dur="500"/>
                                        <p:tgtEl>
                                          <p:spTgt spid="2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ssolve">
                                      <p:cBhvr>
                                        <p:cTn id="44" dur="500"/>
                                        <p:tgtEl>
                                          <p:spTgt spid="24"/>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5" grpId="0" animBg="1"/>
      <p:bldP spid="16" grpId="0" animBg="1"/>
      <p:bldP spid="21" grpId="0"/>
      <p:bldP spid="22" grpId="0"/>
      <p:bldP spid="23" grpId="0"/>
      <p:bldP spid="24" grpId="0"/>
      <p:bldP spid="27" grpId="0"/>
    </p:bld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502448" y="952508"/>
            <a:ext cx="8139178" cy="5388907"/>
          </a:xfrm>
        </p:spPr>
        <p:txBody>
          <a:bodyPr/>
          <a:lstStyle>
            <a:lvl1pPr>
              <a:defRPr/>
            </a:lvl1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pPr>
              <a:defRPr/>
            </a:pPr>
            <a:fld id="{5E5EBB0C-5A13-436A-8D2C-3DC1B1265DA7}" type="slidenum">
              <a:rPr lang="zh-CN" altLang="en-US"/>
              <a:pPr>
                <a:defRPr/>
              </a:pPr>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4825"/>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6"/>
            </p:custDataLst>
          </p:nvPr>
        </p:nvSpPr>
        <p:spPr>
          <a:xfrm>
            <a:off x="5572125" y="4290060"/>
            <a:ext cx="3319463" cy="1175385"/>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7"/>
            </p:custDataLst>
          </p:nvPr>
        </p:nvSpPr>
        <p:spPr>
          <a:xfrm>
            <a:off x="5572124" y="5540698"/>
            <a:ext cx="3319358" cy="691347"/>
          </a:xfrm>
        </p:spPr>
        <p:txBody>
          <a:bodyPr>
            <a:normAutofit/>
          </a:bodyPr>
          <a:lstStyle>
            <a:lvl1pPr marL="0" indent="0" algn="r">
              <a:buNone/>
              <a:defRPr sz="2400"/>
            </a:lvl1pPr>
            <a:lvl2pPr marL="342900" indent="0">
              <a:buNone/>
              <a:defRPr/>
            </a:lvl2pPr>
          </a:lstStyle>
          <a:p>
            <a:pPr lvl="0"/>
            <a:r>
              <a:rPr lang="zh-CN" altLang="en-US" noProof="1"/>
              <a:t>编辑文本</a:t>
            </a:r>
          </a:p>
        </p:txBody>
      </p:sp>
      <p:sp>
        <p:nvSpPr>
          <p:cNvPr id="9" name="日期占位符 2"/>
          <p:cNvSpPr>
            <a:spLocks noGrp="1"/>
          </p:cNvSpPr>
          <p:nvPr>
            <p:ph type="dt" sz="half" idx="15"/>
            <p:custDataLst>
              <p:tags r:id="rId8"/>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9"/>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0"/>
            </p:custDataLst>
          </p:nvPr>
        </p:nvSpPr>
        <p:spPr/>
        <p:txBody>
          <a:bodyPr/>
          <a:lstStyle>
            <a:lvl1pPr>
              <a:defRPr/>
            </a:lvl1pPr>
          </a:lstStyle>
          <a:p>
            <a:pPr>
              <a:defRPr/>
            </a:pPr>
            <a:fld id="{4FC38A87-77AC-48C7-9F0B-A360E0E07000}" type="slidenum">
              <a:rPr lang="zh-CN" altLang="en-US"/>
              <a:pPr>
                <a:defRPr/>
              </a:pPr>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74FEF436-D7EA-4EF9-B5EE-0F0508D00828}" type="slidenum">
              <a:rPr lang="zh-CN" altLang="en-US"/>
              <a:pPr>
                <a:defRPr/>
              </a:pPr>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1"/>
            </p:custDataLst>
          </p:nvPr>
        </p:nvSpPr>
        <p:spPr bwMode="auto">
          <a:xfrm>
            <a:off x="0" y="3879850"/>
            <a:ext cx="3744516"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2"/>
            </p:custDataLst>
          </p:nvPr>
        </p:nvSpPr>
        <p:spPr bwMode="auto">
          <a:xfrm>
            <a:off x="2122885" y="4400550"/>
            <a:ext cx="7021115"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3"/>
            </p:custDataLst>
          </p:nvPr>
        </p:nvSpPr>
        <p:spPr bwMode="auto">
          <a:xfrm>
            <a:off x="1440656" y="2790825"/>
            <a:ext cx="3914775" cy="1588"/>
          </a:xfrm>
          <a:prstGeom prst="line">
            <a:avLst/>
          </a:prstGeom>
          <a:noFill/>
          <a:ln w="6350">
            <a:solidFill>
              <a:schemeClr val="accent1"/>
            </a:solidFill>
            <a:bevel/>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4"/>
            </p:custDataLst>
          </p:nvPr>
        </p:nvSpPr>
        <p:spPr>
          <a:xfrm>
            <a:off x="1256801" y="3503613"/>
            <a:ext cx="4098630" cy="1058408"/>
          </a:xfrm>
        </p:spPr>
        <p:txBody>
          <a:bodyPr rIns="63500">
            <a:noAutofit/>
          </a:bodyPr>
          <a:lstStyle>
            <a:lvl1pPr algn="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单击此处编辑标题</a:t>
            </a:r>
          </a:p>
        </p:txBody>
      </p:sp>
      <p:sp>
        <p:nvSpPr>
          <p:cNvPr id="3" name="文本占位符 2"/>
          <p:cNvSpPr>
            <a:spLocks noGrp="1"/>
          </p:cNvSpPr>
          <p:nvPr>
            <p:ph type="body" idx="1" hasCustomPrompt="1"/>
            <p:custDataLst>
              <p:tags r:id="rId5"/>
            </p:custDataLst>
          </p:nvPr>
        </p:nvSpPr>
        <p:spPr>
          <a:xfrm>
            <a:off x="1256801" y="2856230"/>
            <a:ext cx="4098630" cy="586804"/>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p>
        </p:txBody>
      </p:sp>
      <p:sp>
        <p:nvSpPr>
          <p:cNvPr id="12" name="文本占位符 11"/>
          <p:cNvSpPr>
            <a:spLocks noGrp="1"/>
          </p:cNvSpPr>
          <p:nvPr>
            <p:ph type="body" sz="quarter" idx="13" hasCustomPrompt="1"/>
            <p:custDataLst>
              <p:tags r:id="rId6"/>
            </p:custDataLst>
          </p:nvPr>
        </p:nvSpPr>
        <p:spPr>
          <a:xfrm>
            <a:off x="1256831" y="2383625"/>
            <a:ext cx="4098600" cy="356400"/>
          </a:xfrm>
        </p:spPr>
        <p:txBody>
          <a:bodyPr anchor="b"/>
          <a:lstStyle>
            <a:lvl1pPr marL="0" indent="0" algn="r">
              <a:buNone/>
              <a:defRPr>
                <a:solidFill>
                  <a:schemeClr val="tx1"/>
                </a:solidFill>
              </a:defRPr>
            </a:lvl1pPr>
            <a:lvl2pPr marL="342900" indent="0">
              <a:buNone/>
              <a:defRPr/>
            </a:lvl2pPr>
          </a:lstStyle>
          <a:p>
            <a:pPr lvl="0"/>
            <a:r>
              <a:rPr lang="zh-CN" altLang="en-US" noProof="1"/>
              <a:t>编辑文本</a:t>
            </a:r>
          </a:p>
        </p:txBody>
      </p:sp>
      <p:sp>
        <p:nvSpPr>
          <p:cNvPr id="8" name="日期占位符 3"/>
          <p:cNvSpPr>
            <a:spLocks noGrp="1"/>
          </p:cNvSpPr>
          <p:nvPr>
            <p:ph type="dt" sz="half" idx="14"/>
            <p:custDataLst>
              <p:tags r:id="rId7"/>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8"/>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9"/>
            </p:custDataLst>
          </p:nvPr>
        </p:nvSpPr>
        <p:spPr/>
        <p:txBody>
          <a:bodyPr/>
          <a:lstStyle>
            <a:lvl1pPr>
              <a:defRPr/>
            </a:lvl1pPr>
          </a:lstStyle>
          <a:p>
            <a:pPr>
              <a:defRPr/>
            </a:pPr>
            <a:fld id="{DD47DC10-9F80-47CA-9BB0-03FC4730FA43}" type="slidenum">
              <a:rPr lang="zh-CN" altLang="en-US"/>
              <a:pPr>
                <a:defRPr/>
              </a:pPr>
              <a:t>‹#›</a:t>
            </a:fld>
            <a:endParaRPr lang="zh-CN" alt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4679158" y="952508"/>
            <a:ext cx="3962432" cy="5388907"/>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BDAEE2AC-368D-4ED2-A387-F07EC13D6107}" type="slidenum">
              <a:rPr lang="zh-CN" altLang="en-US"/>
              <a:pPr>
                <a:defRPr/>
              </a:pPr>
              <a:t>‹#›</a:t>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p>
        </p:txBody>
      </p:sp>
      <p:sp>
        <p:nvSpPr>
          <p:cNvPr id="4" name="内容占位符 3"/>
          <p:cNvSpPr>
            <a:spLocks noGrp="1"/>
          </p:cNvSpPr>
          <p:nvPr>
            <p:ph sz="half" idx="2"/>
            <p:custDataLst>
              <p:tags r:id="rId3"/>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p>
        </p:txBody>
      </p:sp>
      <p:sp>
        <p:nvSpPr>
          <p:cNvPr id="6" name="内容占位符 5"/>
          <p:cNvSpPr>
            <a:spLocks noGrp="1"/>
          </p:cNvSpPr>
          <p:nvPr>
            <p:ph sz="quarter" idx="4"/>
            <p:custDataLst>
              <p:tags r:id="rId5"/>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pPr>
              <a:defRPr/>
            </a:pPr>
            <a:fld id="{69B27451-B61D-4EBD-9E20-9C423E26C623}" type="slidenum">
              <a:rPr lang="zh-CN" altLang="en-US"/>
              <a:pPr>
                <a:defRPr/>
              </a:pPr>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pPr>
              <a:defRPr/>
            </a:pPr>
            <a:fld id="{49BB12C0-236C-47D9-B21E-53704C811C44}" type="slidenum">
              <a:rPr lang="zh-CN" altLang="en-US"/>
              <a:pPr>
                <a:defRPr/>
              </a:pPr>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pPr>
              <a:defRPr/>
            </a:pPr>
            <a:fld id="{B8C1EB70-7901-479E-AC6D-39092085774B}" type="slidenum">
              <a:rPr lang="zh-CN" altLang="en-US"/>
              <a:pPr>
                <a:defRPr/>
              </a:pPr>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C67445A4-C0BB-452B-A7F3-D7AA9591C7EA}" type="slidenum">
              <a:rPr lang="zh-CN" altLang="en-US"/>
              <a:pPr>
                <a:defRPr/>
              </a:pPr>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19DE868F-D697-40DF-890C-3E7AE3034BAC}" type="slidenum">
              <a:rPr lang="zh-CN" altLang="en-US"/>
              <a:pPr>
                <a:defRPr/>
              </a:pPr>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ags" Target="../tags/tag4.xml"/><Relationship Id="rId50"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48" Type="http://schemas.openxmlformats.org/officeDocument/2006/relationships/tags" Target="../tags/tag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50">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44"/>
            </p:custDataLst>
          </p:nvPr>
        </p:nvSpPr>
        <p:spPr bwMode="auto">
          <a:xfrm>
            <a:off x="502444" y="442913"/>
            <a:ext cx="8139113" cy="442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p>
        </p:txBody>
      </p:sp>
      <p:sp>
        <p:nvSpPr>
          <p:cNvPr id="1027" name="文本占位符 2"/>
          <p:cNvSpPr>
            <a:spLocks noGrp="1" noChangeArrowheads="1"/>
          </p:cNvSpPr>
          <p:nvPr>
            <p:ph type="body" idx="9"/>
            <p:custDataLst>
              <p:tags r:id="rId45"/>
            </p:custDataLst>
          </p:nvPr>
        </p:nvSpPr>
        <p:spPr bwMode="auto">
          <a:xfrm>
            <a:off x="502444" y="952500"/>
            <a:ext cx="8139113" cy="5389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46"/>
            </p:custDataLst>
          </p:nvPr>
        </p:nvSpPr>
        <p:spPr>
          <a:xfrm>
            <a:off x="659606" y="6350000"/>
            <a:ext cx="2025254" cy="315913"/>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47"/>
            </p:custDataLst>
          </p:nvPr>
        </p:nvSpPr>
        <p:spPr>
          <a:xfrm>
            <a:off x="3087291" y="6350000"/>
            <a:ext cx="2969419"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48"/>
            </p:custDataLst>
          </p:nvPr>
        </p:nvSpPr>
        <p:spPr>
          <a:xfrm>
            <a:off x="6457950" y="6350000"/>
            <a:ext cx="2025254" cy="315913"/>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fld id="{4BF17FCF-D4DA-449D-A468-DDB7E43619E6}" type="slidenum">
              <a:rPr lang="zh-CN" altLang="en-US" smtClean="0"/>
              <a:pPr/>
              <a:t>‹#›</a:t>
            </a:fld>
            <a:endParaRPr lang="zh-CN" altLang="en-US" dirty="0"/>
          </a:p>
        </p:txBody>
      </p:sp>
      <p:sp>
        <p:nvSpPr>
          <p:cNvPr id="2" name="KSO_TEMPLATE" hidden="1"/>
          <p:cNvSpPr/>
          <p:nvPr>
            <p:custDataLst>
              <p:tags r:id="rId4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21.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xml"/><Relationship Id="rId7" Type="http://schemas.openxmlformats.org/officeDocument/2006/relationships/slide" Target="slide19.xml"/><Relationship Id="rId2" Type="http://schemas.openxmlformats.org/officeDocument/2006/relationships/slideLayout" Target="../slideLayouts/slideLayout22.xml"/><Relationship Id="rId1" Type="http://schemas.openxmlformats.org/officeDocument/2006/relationships/vmlDrawing" Target="../drawings/vmlDrawing8.vml"/><Relationship Id="rId6" Type="http://schemas.openxmlformats.org/officeDocument/2006/relationships/slide" Target="slide14.xml"/><Relationship Id="rId5" Type="http://schemas.openxmlformats.org/officeDocument/2006/relationships/package" Target="../embeddings/Microsoft_Office_Word___9.docx"/><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10.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23.xml"/><Relationship Id="rId1" Type="http://schemas.openxmlformats.org/officeDocument/2006/relationships/vmlDrawing" Target="../drawings/vmlDrawing9.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24.xml"/><Relationship Id="rId1" Type="http://schemas.openxmlformats.org/officeDocument/2006/relationships/vmlDrawing" Target="../drawings/vmlDrawing10.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25.xml"/><Relationship Id="rId1" Type="http://schemas.openxmlformats.org/officeDocument/2006/relationships/vmlDrawing" Target="../drawings/vmlDrawing11.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 Id="rId9" Type="http://schemas.openxmlformats.org/officeDocument/2006/relationships/package" Target="../embeddings/Microsoft_Office_Word___12.docx"/></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26.xml"/><Relationship Id="rId1" Type="http://schemas.openxmlformats.org/officeDocument/2006/relationships/vmlDrawing" Target="../drawings/vmlDrawing12.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27.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28.xml"/><Relationship Id="rId1" Type="http://schemas.openxmlformats.org/officeDocument/2006/relationships/vmlDrawing" Target="../drawings/vmlDrawing13.vml"/><Relationship Id="rId6" Type="http://schemas.openxmlformats.org/officeDocument/2006/relationships/slide" Target="slide19.xml"/><Relationship Id="rId5" Type="http://schemas.openxmlformats.org/officeDocument/2006/relationships/slide" Target="slide14.xml"/><Relationship Id="rId10" Type="http://schemas.openxmlformats.org/officeDocument/2006/relationships/package" Target="../embeddings/Microsoft_Office_Word___16.docx"/><Relationship Id="rId4" Type="http://schemas.openxmlformats.org/officeDocument/2006/relationships/slide" Target="slide8.xml"/><Relationship Id="rId9" Type="http://schemas.openxmlformats.org/officeDocument/2006/relationships/package" Target="../embeddings/Microsoft_Office_Word___15.docx"/></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29.xml"/><Relationship Id="rId1" Type="http://schemas.openxmlformats.org/officeDocument/2006/relationships/vmlDrawing" Target="../drawings/vmlDrawing14.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18.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30.xml"/><Relationship Id="rId1" Type="http://schemas.openxmlformats.org/officeDocument/2006/relationships/vmlDrawing" Target="../drawings/vmlDrawing15.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31.xml"/><Relationship Id="rId1" Type="http://schemas.openxmlformats.org/officeDocument/2006/relationships/vmlDrawing" Target="../drawings/vmlDrawing16.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32.xml"/><Relationship Id="rId1" Type="http://schemas.openxmlformats.org/officeDocument/2006/relationships/vmlDrawing" Target="../drawings/vmlDrawing17.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33.xml"/><Relationship Id="rId1" Type="http://schemas.openxmlformats.org/officeDocument/2006/relationships/vmlDrawing" Target="../drawings/vmlDrawing18.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34.xml"/><Relationship Id="rId1" Type="http://schemas.openxmlformats.org/officeDocument/2006/relationships/vmlDrawing" Target="../drawings/vmlDrawing19.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23.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35.xml"/><Relationship Id="rId1" Type="http://schemas.openxmlformats.org/officeDocument/2006/relationships/vmlDrawing" Target="../drawings/vmlDrawing20.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36.xml"/><Relationship Id="rId1" Type="http://schemas.openxmlformats.org/officeDocument/2006/relationships/vmlDrawing" Target="../drawings/vmlDrawing21.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Office_Word___25.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37.xml"/><Relationship Id="rId1" Type="http://schemas.openxmlformats.org/officeDocument/2006/relationships/vmlDrawing" Target="../drawings/vmlDrawing22.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26.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38.xml"/><Relationship Id="rId1" Type="http://schemas.openxmlformats.org/officeDocument/2006/relationships/vmlDrawing" Target="../drawings/vmlDrawing23.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39.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4.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27.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40.xml"/><Relationship Id="rId1" Type="http://schemas.openxmlformats.org/officeDocument/2006/relationships/vmlDrawing" Target="../drawings/vmlDrawing24.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Office_Word___28.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41.xml"/><Relationship Id="rId1" Type="http://schemas.openxmlformats.org/officeDocument/2006/relationships/vmlDrawing" Target="../drawings/vmlDrawing25.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42.xml"/><Relationship Id="rId1" Type="http://schemas.openxmlformats.org/officeDocument/2006/relationships/vmlDrawing" Target="../drawings/vmlDrawing26.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xml"/><Relationship Id="rId7" Type="http://schemas.openxmlformats.org/officeDocument/2006/relationships/slide" Target="slide19.xml"/><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slide" Target="slide14.xml"/><Relationship Id="rId5" Type="http://schemas.openxmlformats.org/officeDocument/2006/relationships/package" Target="../embeddings/Microsoft_Office_Word___3.docx"/><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16.xml"/><Relationship Id="rId1" Type="http://schemas.openxmlformats.org/officeDocument/2006/relationships/vmlDrawing" Target="../drawings/vmlDrawing4.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17.xml"/><Relationship Id="rId6" Type="http://schemas.openxmlformats.org/officeDocument/2006/relationships/slide" Target="slide25.xml"/><Relationship Id="rId5" Type="http://schemas.openxmlformats.org/officeDocument/2006/relationships/slide" Target="slide19.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xml"/><Relationship Id="rId7" Type="http://schemas.openxmlformats.org/officeDocument/2006/relationships/slide" Target="slide19.xml"/><Relationship Id="rId2" Type="http://schemas.openxmlformats.org/officeDocument/2006/relationships/slideLayout" Target="../slideLayouts/slideLayout18.xml"/><Relationship Id="rId1" Type="http://schemas.openxmlformats.org/officeDocument/2006/relationships/vmlDrawing" Target="../drawings/vmlDrawing5.vml"/><Relationship Id="rId6" Type="http://schemas.openxmlformats.org/officeDocument/2006/relationships/slide" Target="slide14.xml"/><Relationship Id="rId5" Type="http://schemas.openxmlformats.org/officeDocument/2006/relationships/package" Target="../embeddings/Microsoft_Office_Word___5.docx"/><Relationship Id="rId4" Type="http://schemas.openxmlformats.org/officeDocument/2006/relationships/slide" Target="slide8.xml"/><Relationship Id="rId9" Type="http://schemas.openxmlformats.org/officeDocument/2006/relationships/package" Target="../embeddings/Microsoft_Office_Word___6.docx"/></Relationships>
</file>

<file path=ppt/slides/_rels/slide8.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xml"/><Relationship Id="rId7" Type="http://schemas.openxmlformats.org/officeDocument/2006/relationships/slide" Target="slide19.xml"/><Relationship Id="rId2" Type="http://schemas.openxmlformats.org/officeDocument/2006/relationships/slideLayout" Target="../slideLayouts/slideLayout19.xml"/><Relationship Id="rId1" Type="http://schemas.openxmlformats.org/officeDocument/2006/relationships/vmlDrawing" Target="../drawings/vmlDrawing6.vml"/><Relationship Id="rId6" Type="http://schemas.openxmlformats.org/officeDocument/2006/relationships/slide" Target="slide14.xml"/><Relationship Id="rId5" Type="http://schemas.openxmlformats.org/officeDocument/2006/relationships/package" Target="../embeddings/Microsoft_Office_Word___7.docx"/><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slide" Target="slide4.xml"/><Relationship Id="rId7" Type="http://schemas.openxmlformats.org/officeDocument/2006/relationships/slide" Target="slide25.xml"/><Relationship Id="rId2" Type="http://schemas.openxmlformats.org/officeDocument/2006/relationships/slideLayout" Target="../slideLayouts/slideLayout20.xml"/><Relationship Id="rId1" Type="http://schemas.openxmlformats.org/officeDocument/2006/relationships/vmlDrawing" Target="../drawings/vmlDrawing7.v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a:t>3</a:t>
            </a:r>
            <a:r>
              <a:rPr lang="en-US" altLang="zh-CN" i="1"/>
              <a:t>.</a:t>
            </a:r>
            <a:r>
              <a:rPr lang="en-US" altLang="zh-CN"/>
              <a:t>3</a:t>
            </a:r>
            <a:r>
              <a:rPr lang="zh-CN" altLang="zh-CN" i="1"/>
              <a:t>　</a:t>
            </a:r>
            <a:r>
              <a:rPr lang="zh-CN" altLang="zh-CN"/>
              <a:t>三角大题</a:t>
            </a:r>
          </a:p>
        </p:txBody>
      </p:sp>
      <p:pic>
        <p:nvPicPr>
          <p:cNvPr id="3" name="Picture 1">
            <a:hlinkClick r:id="rId2"/>
          </p:cNvPr>
          <p:cNvPicPr>
            <a:picLocks noChangeAspect="1" noChangeArrowheads="1"/>
          </p:cNvPicPr>
          <p:nvPr/>
        </p:nvPicPr>
        <p:blipFill>
          <a:blip r:embed="rId3"/>
          <a:srcRect/>
          <a:stretch>
            <a:fillRect/>
          </a:stretch>
        </p:blipFill>
        <p:spPr bwMode="auto">
          <a:xfrm>
            <a:off x="857224" y="3714752"/>
            <a:ext cx="7621588" cy="240030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5" name="圆角矩形 4">
            <a:hlinkClick r:id="rId2"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3"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在三角形中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已知两角一边能应用正弦定理求其余的边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已知两边及其夹角求夹角的对边或已知两边及一边的对角求另一边都能直接利用余弦定理来解决</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7970" font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山西太原高三期末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分别是</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的内角</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所对的边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求角</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的大小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面积的最大值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2780849" y="3127980"/>
          <a:ext cx="3408363" cy="609600"/>
        </p:xfrm>
        <a:graphic>
          <a:graphicData uri="http://schemas.openxmlformats.org/presentationml/2006/ole">
            <p:oleObj spid="_x0000_s57345" name="文档" r:id="rId5" imgW="1620726" imgH="288243" progId="Word.Document.12">
              <p:embed/>
            </p:oleObj>
          </a:graphicData>
        </a:graphic>
      </p:graphicFrame>
      <p:sp>
        <p:nvSpPr>
          <p:cNvPr id="7" name="圆角矩形 6">
            <a:hlinkClick r:id="rId6"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8"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graphicFrame>
        <p:nvGraphicFramePr>
          <p:cNvPr id="11" name="对象 10"/>
          <p:cNvGraphicFramePr>
            <a:graphicFrameLocks/>
          </p:cNvGraphicFramePr>
          <p:nvPr/>
        </p:nvGraphicFramePr>
        <p:xfrm>
          <a:off x="508000" y="1772816"/>
          <a:ext cx="8128000" cy="3849399"/>
        </p:xfrm>
        <a:graphic>
          <a:graphicData uri="http://schemas.openxmlformats.org/presentationml/2006/ole">
            <p:oleObj spid="_x0000_s59393" name="文档" r:id="rId8" imgW="3847376" imgH="1821940"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graphicFrame>
        <p:nvGraphicFramePr>
          <p:cNvPr id="3" name="对象 2"/>
          <p:cNvGraphicFramePr>
            <a:graphicFrameLocks/>
          </p:cNvGraphicFramePr>
          <p:nvPr/>
        </p:nvGraphicFramePr>
        <p:xfrm>
          <a:off x="508000" y="2310309"/>
          <a:ext cx="8128000" cy="2491381"/>
        </p:xfrm>
        <a:graphic>
          <a:graphicData uri="http://schemas.openxmlformats.org/presentationml/2006/ole">
            <p:oleObj spid="_x0000_s60417" name="文档" r:id="rId8" imgW="3847376" imgH="1179961"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2021349"/>
            <a:ext cx="8128000" cy="2529923"/>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利用正余弦定理解四边形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AD=</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AC.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M08.eps" descr="id:2147489247;FounderCES"/>
          <p:cNvPicPr/>
          <p:nvPr/>
        </p:nvPicPr>
        <p:blipFill>
          <a:blip r:embed="rId8"/>
          <a:stretch>
            <a:fillRect/>
          </a:stretch>
        </p:blipFill>
        <p:spPr>
          <a:xfrm>
            <a:off x="4978756" y="3194545"/>
            <a:ext cx="2401556" cy="1156539"/>
          </a:xfrm>
          <a:prstGeom prst="rect">
            <a:avLst/>
          </a:prstGeom>
        </p:spPr>
      </p:pic>
      <p:graphicFrame>
        <p:nvGraphicFramePr>
          <p:cNvPr id="4" name="对象 3"/>
          <p:cNvGraphicFramePr>
            <a:graphicFrameLocks/>
          </p:cNvGraphicFramePr>
          <p:nvPr/>
        </p:nvGraphicFramePr>
        <p:xfrm>
          <a:off x="404440" y="2564904"/>
          <a:ext cx="8128000" cy="1421729"/>
        </p:xfrm>
        <a:graphic>
          <a:graphicData uri="http://schemas.openxmlformats.org/presentationml/2006/ole">
            <p:oleObj spid="_x0000_s61441" name="文档" r:id="rId9" imgW="3847376" imgH="672567"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graphicFrame>
        <p:nvGraphicFramePr>
          <p:cNvPr id="11" name="对象 10"/>
          <p:cNvGraphicFramePr>
            <a:graphicFrameLocks/>
          </p:cNvGraphicFramePr>
          <p:nvPr/>
        </p:nvGraphicFramePr>
        <p:xfrm>
          <a:off x="511175" y="1482303"/>
          <a:ext cx="8110538" cy="4899025"/>
        </p:xfrm>
        <a:graphic>
          <a:graphicData uri="http://schemas.openxmlformats.org/presentationml/2006/ole">
            <p:oleObj spid="_x0000_s62465" name="文档" r:id="rId8" imgW="3847376" imgH="2315659"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5" name="圆角矩形 4">
            <a:hlinkClick r:id="rId2"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3"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4" action="ppaction://hlinksldjump"/>
          </p:cNvPr>
          <p:cNvSpPr/>
          <p:nvPr/>
        </p:nvSpPr>
        <p:spPr>
          <a:xfrm>
            <a:off x="281339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考向三</a:t>
            </a:r>
            <a:endParaRPr lang="zh-CN" altLang="en-US" sz="1400" dirty="0">
              <a:solidFill>
                <a:srgbClr val="E75E22"/>
              </a:solidFill>
              <a:latin typeface="+mj-ea"/>
              <a:ea typeface="+mj-ea"/>
            </a:endParaRPr>
          </a:p>
        </p:txBody>
      </p:sp>
      <p:sp>
        <p:nvSpPr>
          <p:cNvPr id="8" name="圆角矩形 7">
            <a:hlinkClick r:id="rId5"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对于在四边形中解三角形的问题或把一个三角形分为两个三角形来解三角形的问题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分别在两个三角形中列出方程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组成方程组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通过加减消元或者代入消元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求出所需要的量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对于含有三角形中的多个量的已知等式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化简求不出结果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需要依据题意应用正弦、余弦定理再列出一个等式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由此组成方程组通过消元法求解</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291976" y="1412776"/>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smtClean="0">
                <a:solidFill>
                  <a:srgbClr val="000000"/>
                </a:solidFill>
                <a:latin typeface="Times New Roman" panose="02020603050405020304" pitchFamily="18" charset="0"/>
                <a:cs typeface="Times New Roman" panose="02020603050405020304" pitchFamily="18" charset="0"/>
              </a:rPr>
              <a:t>3</a:t>
            </a: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291976" y="1540136"/>
          <a:ext cx="8128000" cy="2139300"/>
        </p:xfrm>
        <a:graphic>
          <a:graphicData uri="http://schemas.openxmlformats.org/presentationml/2006/ole">
            <p:oleObj spid="_x0000_s63491" name="文档" r:id="rId8" imgW="3847376" imgH="1013348" progId="Word.Document.12">
              <p:embed/>
            </p:oleObj>
          </a:graphicData>
        </a:graphic>
      </p:graphicFrame>
      <p:graphicFrame>
        <p:nvGraphicFramePr>
          <p:cNvPr id="10" name="对象 9"/>
          <p:cNvGraphicFramePr>
            <a:graphicFrameLocks/>
          </p:cNvGraphicFramePr>
          <p:nvPr/>
        </p:nvGraphicFramePr>
        <p:xfrm>
          <a:off x="692472" y="3633445"/>
          <a:ext cx="8128000" cy="1307723"/>
        </p:xfrm>
        <a:graphic>
          <a:graphicData uri="http://schemas.openxmlformats.org/presentationml/2006/ole">
            <p:oleObj spid="_x0000_s63490" name="文档" r:id="rId9" imgW="3847376" imgH="619668" progId="Word.Document.12">
              <p:embed/>
            </p:oleObj>
          </a:graphicData>
        </a:graphic>
      </p:graphicFrame>
      <p:graphicFrame>
        <p:nvGraphicFramePr>
          <p:cNvPr id="11" name="对象 10"/>
          <p:cNvGraphicFramePr>
            <a:graphicFrameLocks/>
          </p:cNvGraphicFramePr>
          <p:nvPr/>
        </p:nvGraphicFramePr>
        <p:xfrm>
          <a:off x="683568" y="4976150"/>
          <a:ext cx="8128000" cy="1394904"/>
        </p:xfrm>
        <a:graphic>
          <a:graphicData uri="http://schemas.openxmlformats.org/presentationml/2006/ole">
            <p:oleObj spid="_x0000_s63489" name="文档" r:id="rId10" imgW="3847376" imgH="65961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graphicFrame>
        <p:nvGraphicFramePr>
          <p:cNvPr id="13" name="对象 12"/>
          <p:cNvGraphicFramePr>
            <a:graphicFrameLocks/>
          </p:cNvGraphicFramePr>
          <p:nvPr/>
        </p:nvGraphicFramePr>
        <p:xfrm>
          <a:off x="511175" y="1556792"/>
          <a:ext cx="8110538" cy="4572000"/>
        </p:xfrm>
        <a:graphic>
          <a:graphicData uri="http://schemas.openxmlformats.org/presentationml/2006/ole">
            <p:oleObj spid="_x0000_s65537" name="文档" r:id="rId8" imgW="3847376" imgH="216128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2497281"/>
            <a:ext cx="8128000" cy="2117439"/>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正余弦定理与三角变换综合应用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的内角</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的对边分别为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设</a:t>
            </a:r>
            <a:r>
              <a:rPr lang="en-US" altLang="zh-CN" sz="2200">
                <a:solidFill>
                  <a:srgbClr val="000000"/>
                </a:solidFill>
                <a:latin typeface="Times New Roman" panose="02020603050405020304" pitchFamily="18" charset="0"/>
                <a:cs typeface="Times New Roman" panose="02020603050405020304" pitchFamily="18" charset="0"/>
              </a:rPr>
              <a:t>(sin </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sin </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sin </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sin </a:t>
            </a:r>
            <a:r>
              <a:rPr lang="en-US" altLang="zh-CN" sz="2200" i="1">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Times New Roman" panose="02020603050405020304" pitchFamily="18" charset="0"/>
                <a:cs typeface="Times New Roman" panose="02020603050405020304" pitchFamily="18" charset="0"/>
              </a:rPr>
              <a:t>若</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i="1" smtClean="0">
                <a:solidFill>
                  <a:srgbClr val="000000"/>
                </a:solidFill>
                <a:latin typeface="Times New Roman" panose="02020603050405020304" pitchFamily="18" charset="0"/>
                <a:cs typeface="Times New Roman" panose="02020603050405020304" pitchFamily="18" charset="0"/>
              </a:rPr>
              <a:t>a+b=</a:t>
            </a:r>
            <a:r>
              <a:rPr lang="en-US" altLang="zh-CN" sz="2200" smtClean="0">
                <a:solidFill>
                  <a:srgbClr val="000000"/>
                </a:solidFill>
                <a:latin typeface="Times New Roman" panose="02020603050405020304" pitchFamily="18" charset="0"/>
                <a:cs typeface="Times New Roman" panose="02020603050405020304" pitchFamily="18" charset="0"/>
              </a:rPr>
              <a:t>2</a:t>
            </a:r>
            <a:r>
              <a:rPr lang="en-US" altLang="zh-CN" sz="2200" i="1"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sin </a:t>
            </a:r>
            <a:r>
              <a:rPr lang="en-US" altLang="zh-CN" sz="2200" i="1">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nvGraphicFramePr>
        <p:xfrm>
          <a:off x="1496204" y="4190176"/>
          <a:ext cx="446499" cy="372556"/>
        </p:xfrm>
        <a:graphic>
          <a:graphicData uri="http://schemas.openxmlformats.org/presentationml/2006/ole">
            <p:oleObj spid="_x0000_s66561" name="文档" r:id="rId8" imgW="236790" imgH="19786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2</a:t>
            </a:fld>
            <a:r>
              <a:rPr lang="en-US" altLang="zh-CN" dirty="0" smtClean="0"/>
              <a:t>-</a:t>
            </a:r>
            <a:endParaRPr lang="zh-CN" altLang="en-US" dirty="0"/>
          </a:p>
        </p:txBody>
      </p:sp>
      <p:sp>
        <p:nvSpPr>
          <p:cNvPr id="2" name="矩形 1"/>
          <p:cNvSpPr>
            <a:spLocks noChangeAspect="1"/>
          </p:cNvSpPr>
          <p:nvPr/>
        </p:nvSpPr>
        <p:spPr>
          <a:xfrm>
            <a:off x="508000" y="1104196"/>
            <a:ext cx="8128000" cy="55411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一、考情分析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三角函数解答题是高考的命题热点和高频点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难度较低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较易得分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且位置靠前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重点突出</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考试命题一般得结合三角函数的图象性质、恒等变换以及向量等知识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主要考查利用正、余弦定理解三角形和正余弦定理的现实应用</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命题角度较广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主要体现在求角、求三角形边长、求三角形面积、求范围最值等方向。考查学生的逻辑思维、转化化归、数学运算和数形结合</a:t>
            </a:r>
            <a:r>
              <a:rPr lang="zh-CN" altLang="zh-CN" sz="2200" smtClean="0">
                <a:solidFill>
                  <a:srgbClr val="000000"/>
                </a:solidFill>
                <a:latin typeface="Times New Roman" panose="02020603050405020304" pitchFamily="18" charset="0"/>
                <a:cs typeface="Times New Roman" panose="02020603050405020304" pitchFamily="18" charset="0"/>
              </a:rPr>
              <a:t>能力</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二、必备知识整合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三角函数恒等变换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四大策略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常值代换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的代换</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cos</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tan 45</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角的配凑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降次与升次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正用二倍角公式升次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逆用二倍角公式降次</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弦、切互化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一般是切化弦</a:t>
            </a:r>
            <a:r>
              <a:rPr lang="en-US" altLang="zh-CN" sz="2200" i="1"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6084168" y="5085184"/>
          <a:ext cx="596478" cy="596478"/>
        </p:xfrm>
        <a:graphic>
          <a:graphicData uri="http://schemas.openxmlformats.org/presentationml/2006/ole">
            <p:oleObj spid="_x0000_s1039" name="文档" r:id="rId4" imgW="400219" imgH="39835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
        <p:nvSpPr>
          <p:cNvPr id="4" name="矩形 3"/>
          <p:cNvSpPr>
            <a:spLocks noChangeAspect="1"/>
          </p:cNvSpPr>
          <p:nvPr/>
        </p:nvSpPr>
        <p:spPr>
          <a:xfrm>
            <a:off x="219968" y="2399850"/>
            <a:ext cx="8128000" cy="2529923"/>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2" charset="-122"/>
                <a:cs typeface="Times New Roman" panose="02020603050405020304" pitchFamily="18" charset="0"/>
              </a:rPr>
              <a:t>解</a:t>
            </a:r>
            <a:r>
              <a:rPr lang="zh-CN" altLang="zh-CN" sz="2200">
                <a:solidFill>
                  <a:srgbClr val="FF0000"/>
                </a:solidFill>
                <a:effectLst/>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由已知得</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故由正弦定理得</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=bc.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由余弦定理得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&lt;A&lt;</a:t>
            </a:r>
            <a:r>
              <a:rPr lang="en-US" altLang="zh-CN" sz="2200">
                <a:solidFill>
                  <a:srgbClr val="000000"/>
                </a:solidFill>
                <a:latin typeface="Times New Roman" panose="02020603050405020304" pitchFamily="18" charset="0"/>
                <a:cs typeface="Times New Roman" panose="02020603050405020304" pitchFamily="18" charset="0"/>
              </a:rPr>
              <a:t>180°,</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p:cNvGraphicFramePr>
          <p:nvPr/>
        </p:nvGraphicFramePr>
        <p:xfrm>
          <a:off x="35496" y="3744775"/>
          <a:ext cx="8128000" cy="620329"/>
        </p:xfrm>
        <a:graphic>
          <a:graphicData uri="http://schemas.openxmlformats.org/presentationml/2006/ole">
            <p:oleObj spid="_x0000_s67585" name="文档" r:id="rId8" imgW="3847376" imgH="292921"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graphicFrame>
        <p:nvGraphicFramePr>
          <p:cNvPr id="3" name="对象 2"/>
          <p:cNvGraphicFramePr>
            <a:graphicFrameLocks/>
          </p:cNvGraphicFramePr>
          <p:nvPr/>
        </p:nvGraphicFramePr>
        <p:xfrm>
          <a:off x="620464" y="1556792"/>
          <a:ext cx="8128000" cy="4600502"/>
        </p:xfrm>
        <a:graphic>
          <a:graphicData uri="http://schemas.openxmlformats.org/presentationml/2006/ole">
            <p:oleObj spid="_x0000_s68609" name="文档" r:id="rId8" imgW="3847376" imgH="2190430"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2602983"/>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在含有边角关系的等式中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利用正弦定理的变形</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可直接将等式两边的边化为角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也能利用余弦定理的变形</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将</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角化为边</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在三角形中利用三角变换求三角式的值时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要注意角的范围的限制</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3635896" y="3362106"/>
          <a:ext cx="2059421" cy="533977"/>
        </p:xfrm>
        <a:graphic>
          <a:graphicData uri="http://schemas.openxmlformats.org/presentationml/2006/ole">
            <p:oleObj spid="_x0000_s69633" name="文档" r:id="rId8" imgW="1080123" imgH="279606"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
        <p:nvSpPr>
          <p:cNvPr id="3" name="矩形 2"/>
          <p:cNvSpPr>
            <a:spLocks noChangeAspect="1"/>
          </p:cNvSpPr>
          <p:nvPr/>
        </p:nvSpPr>
        <p:spPr>
          <a:xfrm>
            <a:off x="508000" y="1753744"/>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北京房山高三模拟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已知在</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-ac=b</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求角</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的大小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cos </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cos </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的最大值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548456" y="3429000"/>
          <a:ext cx="8128000" cy="2270072"/>
        </p:xfrm>
        <a:graphic>
          <a:graphicData uri="http://schemas.openxmlformats.org/presentationml/2006/ole">
            <p:oleObj spid="_x0000_s70657" name="文档" r:id="rId8" imgW="3847376" imgH="107416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graphicFrame>
        <p:nvGraphicFramePr>
          <p:cNvPr id="10" name="对象 9"/>
          <p:cNvGraphicFramePr>
            <a:graphicFrameLocks/>
          </p:cNvGraphicFramePr>
          <p:nvPr/>
        </p:nvGraphicFramePr>
        <p:xfrm>
          <a:off x="508000" y="1430507"/>
          <a:ext cx="8128000" cy="4878813"/>
        </p:xfrm>
        <a:graphic>
          <a:graphicData uri="http://schemas.openxmlformats.org/presentationml/2006/ole">
            <p:oleObj spid="_x0000_s71681" name="文档" r:id="rId8" imgW="3847376" imgH="230954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考向五</a:t>
            </a:r>
            <a:endParaRPr lang="zh-CN" altLang="en-US" sz="1400" dirty="0">
              <a:solidFill>
                <a:srgbClr val="E75E22"/>
              </a:solidFill>
              <a:latin typeface="+mj-ea"/>
              <a:ea typeface="+mj-ea"/>
            </a:endParaRPr>
          </a:p>
        </p:txBody>
      </p:sp>
      <p:sp>
        <p:nvSpPr>
          <p:cNvPr id="3" name="矩形 2"/>
          <p:cNvSpPr>
            <a:spLocks noChangeAspect="1"/>
          </p:cNvSpPr>
          <p:nvPr/>
        </p:nvSpPr>
        <p:spPr>
          <a:xfrm>
            <a:off x="508000" y="1844824"/>
            <a:ext cx="8128000" cy="498598"/>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正余弦定理与三角函数图象、性质综合</a:t>
            </a:r>
            <a:r>
              <a:rPr lang="zh-CN" altLang="zh-CN" sz="220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应用</a:t>
            </a:r>
            <a:r>
              <a:rPr lang="en-US" altLang="zh-CN" sz="220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599916" y="2369853"/>
          <a:ext cx="8128000" cy="2907169"/>
        </p:xfrm>
        <a:graphic>
          <a:graphicData uri="http://schemas.openxmlformats.org/presentationml/2006/ole">
            <p:oleObj spid="_x0000_s72705" name="文档" r:id="rId8" imgW="3847376" imgH="1376441"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考向五</a:t>
            </a:r>
            <a:endParaRPr lang="zh-CN" altLang="en-US" sz="1400" dirty="0">
              <a:solidFill>
                <a:srgbClr val="E75E22"/>
              </a:solidFill>
              <a:latin typeface="+mj-ea"/>
              <a:ea typeface="+mj-ea"/>
            </a:endParaRPr>
          </a:p>
        </p:txBody>
      </p:sp>
      <p:sp>
        <p:nvSpPr>
          <p:cNvPr id="10" name="矩形 9"/>
          <p:cNvSpPr>
            <a:spLocks noChangeAspect="1"/>
          </p:cNvSpPr>
          <p:nvPr/>
        </p:nvSpPr>
        <p:spPr>
          <a:xfrm>
            <a:off x="508000" y="1340767"/>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2" charset="-122"/>
                <a:cs typeface="Times New Roman" panose="02020603050405020304" pitchFamily="18" charset="0"/>
              </a:rPr>
              <a:t>解</a:t>
            </a:r>
            <a:r>
              <a:rPr lang="zh-CN" altLang="zh-CN" sz="2200">
                <a:solidFill>
                  <a:srgbClr val="FF0000"/>
                </a:solidFill>
                <a:effectLst/>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i="1">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cos</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B=b</a:t>
            </a:r>
            <a:r>
              <a:rPr lang="en-US" altLang="zh-CN" sz="2200">
                <a:solidFill>
                  <a:srgbClr val="000000"/>
                </a:solidFill>
                <a:latin typeface="Times New Roman" panose="02020603050405020304" pitchFamily="18" charset="0"/>
                <a:cs typeface="Times New Roman" panose="02020603050405020304" pitchFamily="18" charset="0"/>
              </a:rPr>
              <a:t>cos</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由正弦定理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cos</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cos</a:t>
            </a:r>
            <a:r>
              <a:rPr lang="en-US"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a:solidFill>
                  <a:srgbClr val="000000"/>
                </a:solidFill>
                <a:latin typeface="Times New Roman" panose="02020603050405020304" pitchFamily="18" charset="0"/>
                <a:cs typeface="Times New Roman" panose="02020603050405020304" pitchFamily="18" charset="0"/>
              </a:rPr>
              <a:t>&lt;A-B&lt;</a:t>
            </a:r>
            <a:r>
              <a:rPr lang="en-US" altLang="zh-CN" sz="220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i="1"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p:cNvGraphicFramePr>
          <p:nvPr/>
        </p:nvGraphicFramePr>
        <p:xfrm>
          <a:off x="610190" y="3426786"/>
          <a:ext cx="8128000" cy="2933994"/>
        </p:xfrm>
        <a:graphic>
          <a:graphicData uri="http://schemas.openxmlformats.org/presentationml/2006/ole">
            <p:oleObj spid="_x0000_s73729" name="文档" r:id="rId8" imgW="3847376" imgH="1389396"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考向五</a:t>
            </a:r>
            <a:endParaRPr lang="zh-CN" altLang="en-US" sz="1400" dirty="0">
              <a:solidFill>
                <a:srgbClr val="E75E22"/>
              </a:solidFill>
              <a:latin typeface="+mj-ea"/>
              <a:ea typeface="+mj-ea"/>
            </a:endParaRPr>
          </a:p>
        </p:txBody>
      </p:sp>
      <p:graphicFrame>
        <p:nvGraphicFramePr>
          <p:cNvPr id="3" name="对象 2"/>
          <p:cNvGraphicFramePr>
            <a:graphicFrameLocks/>
          </p:cNvGraphicFramePr>
          <p:nvPr/>
        </p:nvGraphicFramePr>
        <p:xfrm>
          <a:off x="508000" y="2280133"/>
          <a:ext cx="8128000" cy="2551735"/>
        </p:xfrm>
        <a:graphic>
          <a:graphicData uri="http://schemas.openxmlformats.org/presentationml/2006/ole">
            <p:oleObj spid="_x0000_s74753" name="文档" r:id="rId8" imgW="3847376" imgH="1207669"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5" name="圆角矩形 4">
            <a:hlinkClick r:id="rId2"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3"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4"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24994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考向五</a:t>
            </a:r>
            <a:endParaRPr lang="zh-CN" altLang="en-US" sz="1400" dirty="0">
              <a:solidFill>
                <a:srgbClr val="E75E22"/>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正、余弦定理与三角函数图象、性质的综合应用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一般是利用恒等变换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对函数</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sin(</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cos(</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的形式进行化简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利用正、余弦函数的性质求解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然后根据三角形当中的角的范围求解最值、范围、角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再利用正、余弦定理解三角形</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考向五</a:t>
            </a:r>
            <a:endParaRPr lang="zh-CN" altLang="en-US" sz="1400" dirty="0">
              <a:solidFill>
                <a:srgbClr val="E75E22"/>
              </a:solidFill>
              <a:latin typeface="+mj-ea"/>
              <a:ea typeface="+mj-ea"/>
            </a:endParaRPr>
          </a:p>
        </p:txBody>
      </p:sp>
      <p:graphicFrame>
        <p:nvGraphicFramePr>
          <p:cNvPr id="3" name="对象 2"/>
          <p:cNvGraphicFramePr>
            <a:graphicFrameLocks/>
          </p:cNvGraphicFramePr>
          <p:nvPr/>
        </p:nvGraphicFramePr>
        <p:xfrm>
          <a:off x="508000" y="2291868"/>
          <a:ext cx="8128000" cy="2528264"/>
        </p:xfrm>
        <a:graphic>
          <a:graphicData uri="http://schemas.openxmlformats.org/presentationml/2006/ole">
            <p:oleObj spid="_x0000_s75777" name="文档" r:id="rId8" imgW="3847376" imgH="119651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3</a:t>
            </a:fld>
            <a:r>
              <a:rPr lang="en-US" altLang="zh-CN" dirty="0" smtClean="0"/>
              <a:t>-</a:t>
            </a:r>
            <a:endParaRPr lang="zh-CN" altLang="en-US" dirty="0"/>
          </a:p>
        </p:txBody>
      </p:sp>
      <p:sp>
        <p:nvSpPr>
          <p:cNvPr id="3" name="矩形 2"/>
          <p:cNvSpPr>
            <a:spLocks noChangeAspect="1"/>
          </p:cNvSpPr>
          <p:nvPr/>
        </p:nvSpPr>
        <p:spPr>
          <a:xfrm>
            <a:off x="508000" y="1592994"/>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解三角形的公式变形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三个等价关系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a&gt;b</a:t>
            </a:r>
            <a:r>
              <a:rPr lang="en-US" altLang="zh-CN" sz="2200">
                <a:solidFill>
                  <a:srgbClr val="000000"/>
                </a:solidFill>
                <a:effectLst/>
                <a:latin typeface="Cambria Math" panose="020405030504060302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sin </a:t>
            </a:r>
            <a:r>
              <a:rPr lang="en-US" altLang="zh-CN" sz="2200" i="1">
                <a:solidFill>
                  <a:srgbClr val="000000"/>
                </a:solidFill>
                <a:latin typeface="Times New Roman" panose="02020603050405020304" pitchFamily="18" charset="0"/>
                <a:cs typeface="Times New Roman" panose="02020603050405020304" pitchFamily="18" charset="0"/>
              </a:rPr>
              <a:t>A&gt;</a:t>
            </a:r>
            <a:r>
              <a:rPr lang="en-US" altLang="zh-CN" sz="2200">
                <a:solidFill>
                  <a:srgbClr val="000000"/>
                </a:solidFill>
                <a:latin typeface="Times New Roman" panose="02020603050405020304" pitchFamily="18" charset="0"/>
                <a:cs typeface="Times New Roman" panose="02020603050405020304" pitchFamily="18" charset="0"/>
              </a:rPr>
              <a:t>sin </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effectLst/>
                <a:latin typeface="Cambria Math" panose="02040503050406030204" pitchFamily="18" charset="0"/>
                <a:ea typeface="NEU-BZ-S9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A&gt;B.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558730" y="2106131"/>
          <a:ext cx="8128000" cy="2608739"/>
        </p:xfrm>
        <a:graphic>
          <a:graphicData uri="http://schemas.openxmlformats.org/presentationml/2006/ole">
            <p:oleObj spid="_x0000_s48129" name="文档" r:id="rId4" imgW="3847376" imgH="123573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考向五</a:t>
            </a:r>
            <a:endParaRPr lang="zh-CN" altLang="en-US" sz="1400" dirty="0">
              <a:solidFill>
                <a:srgbClr val="E75E22"/>
              </a:solidFill>
              <a:latin typeface="+mj-ea"/>
              <a:ea typeface="+mj-ea"/>
            </a:endParaRPr>
          </a:p>
        </p:txBody>
      </p:sp>
      <p:graphicFrame>
        <p:nvGraphicFramePr>
          <p:cNvPr id="4" name="对象 3"/>
          <p:cNvGraphicFramePr>
            <a:graphicFrameLocks/>
          </p:cNvGraphicFramePr>
          <p:nvPr/>
        </p:nvGraphicFramePr>
        <p:xfrm>
          <a:off x="508000" y="1703394"/>
          <a:ext cx="8128000" cy="3705213"/>
        </p:xfrm>
        <a:graphic>
          <a:graphicData uri="http://schemas.openxmlformats.org/presentationml/2006/ole">
            <p:oleObj spid="_x0000_s77825" name="文档" r:id="rId8" imgW="3847376" imgH="1754287"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考向五</a:t>
            </a:r>
            <a:endParaRPr lang="zh-CN" altLang="en-US" sz="1400" dirty="0">
              <a:solidFill>
                <a:srgbClr val="E75E22"/>
              </a:solidFill>
              <a:latin typeface="+mj-ea"/>
              <a:ea typeface="+mj-ea"/>
            </a:endParaRPr>
          </a:p>
        </p:txBody>
      </p:sp>
      <p:graphicFrame>
        <p:nvGraphicFramePr>
          <p:cNvPr id="3" name="对象 2"/>
          <p:cNvGraphicFramePr>
            <a:graphicFrameLocks/>
          </p:cNvGraphicFramePr>
          <p:nvPr/>
        </p:nvGraphicFramePr>
        <p:xfrm>
          <a:off x="508000" y="1792251"/>
          <a:ext cx="8128000" cy="3527498"/>
        </p:xfrm>
        <a:graphic>
          <a:graphicData uri="http://schemas.openxmlformats.org/presentationml/2006/ole">
            <p:oleObj spid="_x0000_s78849" name="文档" r:id="rId8" imgW="3847376" imgH="1670801"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2418798"/>
            <a:ext cx="8128000" cy="2529923"/>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三角式中的化简、求值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江苏苏州高三模拟最后一卷</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已知向量</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(sin </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a:solidFill>
                  <a:srgbClr val="000000"/>
                </a:solidFill>
                <a:latin typeface="Times New Roman" panose="02020603050405020304" pitchFamily="18" charset="0"/>
                <a:cs typeface="Times New Roman" panose="02020603050405020304" pitchFamily="18" charset="0"/>
              </a:rPr>
              <a:t>,cos </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2sin </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(1,2)</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&lt;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a:solidFill>
                  <a:srgbClr val="000000"/>
                </a:solidFill>
                <a:latin typeface="Times New Roman" panose="02020603050405020304" pitchFamily="18" charset="0"/>
                <a:cs typeface="Times New Roman" panose="02020603050405020304" pitchFamily="18" charset="0"/>
              </a:rPr>
              <a:t>&lt;</a:t>
            </a:r>
            <a:r>
              <a:rPr lang="en-US" altLang="zh-CN" sz="220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a:solidFill>
                  <a:srgbClr val="000000"/>
                </a:solidFill>
                <a:latin typeface="Times New Roman" panose="02020603050405020304" pitchFamily="18" charset="0"/>
                <a:cs typeface="Times New Roman" panose="02020603050405020304" pitchFamily="18" charset="0"/>
              </a:rPr>
              <a:t>的值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313254" y="3729769"/>
          <a:ext cx="8128000" cy="563327"/>
        </p:xfrm>
        <a:graphic>
          <a:graphicData uri="http://schemas.openxmlformats.org/presentationml/2006/ole">
            <p:oleObj spid="_x0000_s50177" name="文档" r:id="rId5" imgW="3847376" imgH="267371" progId="Word.Document.12">
              <p:embed/>
            </p:oleObj>
          </a:graphicData>
        </a:graphic>
      </p:graphicFrame>
      <p:sp>
        <p:nvSpPr>
          <p:cNvPr id="7" name="圆角矩形 6">
            <a:hlinkClick r:id="rId6"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8"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
        <p:nvSpPr>
          <p:cNvPr id="10" name="矩形 9"/>
          <p:cNvSpPr>
            <a:spLocks noChangeAspect="1"/>
          </p:cNvSpPr>
          <p:nvPr/>
        </p:nvSpPr>
        <p:spPr>
          <a:xfrm>
            <a:off x="3170815" y="1787371"/>
            <a:ext cx="28023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三角变换与解</a:t>
            </a:r>
            <a:r>
              <a:rPr lang="zh-CN" altLang="zh-CN" sz="220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三角形</a:t>
            </a:r>
            <a:r>
              <a:rPr lang="en-US" altLang="zh-CN" sz="220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graphicFrame>
        <p:nvGraphicFramePr>
          <p:cNvPr id="12" name="对象 11"/>
          <p:cNvGraphicFramePr>
            <a:graphicFrameLocks/>
          </p:cNvGraphicFramePr>
          <p:nvPr/>
        </p:nvGraphicFramePr>
        <p:xfrm>
          <a:off x="511175" y="1407368"/>
          <a:ext cx="8110538" cy="5334000"/>
        </p:xfrm>
        <a:graphic>
          <a:graphicData uri="http://schemas.openxmlformats.org/presentationml/2006/ole">
            <p:oleObj spid="_x0000_s52225" name="文档" r:id="rId8" imgW="3847376" imgH="2521496" progId="Word.Document.12">
              <p:embed/>
            </p:oleObj>
          </a:graphicData>
        </a:graphic>
      </p:graphicFrame>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圆角矩形 2">
            <a:hlinkClick r:id="rId2"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解决三角函数化简与求值问题的总体思路就是化异为同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目的是消元减少未知量的个数</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如把三角函数式中的异名、异角、异次化为同名、同角、同次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如在三角函数求值中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把未知角用已知角表示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或把未知角通过三角变换化成已知角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对于三角函数式中既有正弦、余弦函数又有正切函数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化简方法是切化弦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或者弦化切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目的是化异为同</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圆角矩形 5">
            <a:hlinkClick r:id="rId4"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7" name="圆角矩形 6">
            <a:hlinkClick r:id="rId5"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考向二</a:t>
            </a:r>
            <a:endParaRPr lang="zh-CN" altLang="en-US" sz="1400" dirty="0">
              <a:solidFill>
                <a:schemeClr val="bg1">
                  <a:lumMod val="85000"/>
                </a:schemeClr>
              </a:solidFill>
              <a:latin typeface="+mj-ea"/>
              <a:ea typeface="+mj-ea"/>
            </a:endParaRPr>
          </a:p>
        </p:txBody>
      </p:sp>
      <p:graphicFrame>
        <p:nvGraphicFramePr>
          <p:cNvPr id="5" name="对象 4"/>
          <p:cNvGraphicFramePr>
            <a:graphicFrameLocks/>
          </p:cNvGraphicFramePr>
          <p:nvPr/>
        </p:nvGraphicFramePr>
        <p:xfrm>
          <a:off x="508000" y="1459903"/>
          <a:ext cx="8128000" cy="1971644"/>
        </p:xfrm>
        <a:graphic>
          <a:graphicData uri="http://schemas.openxmlformats.org/presentationml/2006/ole">
            <p:oleObj spid="_x0000_s53250" name="文档" r:id="rId5" imgW="3847376" imgH="932741" progId="Word.Document.12">
              <p:embed/>
            </p:oleObj>
          </a:graphicData>
        </a:graphic>
      </p:graphicFrame>
      <p:sp>
        <p:nvSpPr>
          <p:cNvPr id="6" name="圆角矩形 5">
            <a:hlinkClick r:id="rId6"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8" name="圆角矩形 7">
            <a:hlinkClick r:id="rId8"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graphicFrame>
        <p:nvGraphicFramePr>
          <p:cNvPr id="9" name="对象 8"/>
          <p:cNvGraphicFramePr>
            <a:graphicFrameLocks/>
          </p:cNvGraphicFramePr>
          <p:nvPr/>
        </p:nvGraphicFramePr>
        <p:xfrm>
          <a:off x="467544" y="3397421"/>
          <a:ext cx="8128000" cy="2850165"/>
        </p:xfrm>
        <a:graphic>
          <a:graphicData uri="http://schemas.openxmlformats.org/presentationml/2006/ole">
            <p:oleObj spid="_x0000_s53249" name="文档" r:id="rId9" imgW="3847376" imgH="1349452" progId="Word.Document.12">
              <p:embed/>
            </p:oleObj>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2428192"/>
            <a:ext cx="8128000" cy="2123658"/>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微软雅黑" panose="020B0503020204020204" pitchFamily="34" charset="-122"/>
                <a:cs typeface="Times New Roman" panose="02020603050405020304" pitchFamily="18" charset="0"/>
              </a:rPr>
              <a:t>利用正、余弦定理解三角形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的内角</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的对边分别为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smtClean="0">
                <a:solidFill>
                  <a:srgbClr val="000000"/>
                </a:solidFill>
                <a:latin typeface="Times New Roman" panose="02020603050405020304" pitchFamily="18" charset="0"/>
                <a:cs typeface="Times New Roman" panose="02020603050405020304" pitchFamily="18" charset="0"/>
              </a:rPr>
              <a:t>已知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为锐角三角形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面积的取值范围</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323528" y="3223250"/>
          <a:ext cx="8128000" cy="549914"/>
        </p:xfrm>
        <a:graphic>
          <a:graphicData uri="http://schemas.openxmlformats.org/presentationml/2006/ole">
            <p:oleObj spid="_x0000_s55297" name="文档" r:id="rId5" imgW="3847376" imgH="260894" progId="Word.Document.12">
              <p:embed/>
            </p:oleObj>
          </a:graphicData>
        </a:graphic>
      </p:graphicFrame>
      <p:sp>
        <p:nvSpPr>
          <p:cNvPr id="7" name="圆角矩形 6">
            <a:hlinkClick r:id="rId6"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8"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考向一</a:t>
            </a:r>
            <a:endParaRPr lang="zh-CN" altLang="en-US" sz="14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考向二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81339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考向三</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4031673"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考向四</a:t>
            </a:r>
            <a:endParaRPr lang="zh-CN" altLang="en-US" sz="1400" dirty="0">
              <a:solidFill>
                <a:schemeClr val="bg1">
                  <a:lumMod val="85000"/>
                </a:schemeClr>
              </a:solidFill>
              <a:latin typeface="+mj-ea"/>
              <a:ea typeface="+mj-ea"/>
            </a:endParaRPr>
          </a:p>
        </p:txBody>
      </p:sp>
      <p:sp>
        <p:nvSpPr>
          <p:cNvPr id="9" name="圆角矩形 8">
            <a:hlinkClick r:id="rId7" action="ppaction://hlinksldjump"/>
          </p:cNvPr>
          <p:cNvSpPr/>
          <p:nvPr/>
        </p:nvSpPr>
        <p:spPr>
          <a:xfrm>
            <a:off x="5249948"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85000"/>
                  </a:schemeClr>
                </a:solidFill>
                <a:latin typeface="+mj-ea"/>
                <a:ea typeface="+mj-ea"/>
              </a:rPr>
              <a:t>考向五</a:t>
            </a:r>
            <a:endParaRPr lang="zh-CN" altLang="en-US" sz="1400" dirty="0">
              <a:solidFill>
                <a:schemeClr val="bg1">
                  <a:lumMod val="85000"/>
                </a:schemeClr>
              </a:solidFill>
              <a:latin typeface="+mj-ea"/>
              <a:ea typeface="+mj-ea"/>
            </a:endParaRPr>
          </a:p>
        </p:txBody>
      </p:sp>
      <p:graphicFrame>
        <p:nvGraphicFramePr>
          <p:cNvPr id="11" name="对象 10"/>
          <p:cNvGraphicFramePr>
            <a:graphicFrameLocks/>
          </p:cNvGraphicFramePr>
          <p:nvPr/>
        </p:nvGraphicFramePr>
        <p:xfrm>
          <a:off x="508000" y="1371680"/>
          <a:ext cx="8128000" cy="5328131"/>
        </p:xfrm>
        <a:graphic>
          <a:graphicData uri="http://schemas.openxmlformats.org/presentationml/2006/ole">
            <p:oleObj spid="_x0000_s56321" name="文档" r:id="rId8" imgW="3847376" imgH="2523295"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2014高优二轮模板</Template>
  <TotalTime>6</TotalTime>
  <Words>1484</Words>
  <Application>WPS 演示</Application>
  <PresentationFormat>全屏显示(4:3)</PresentationFormat>
  <Paragraphs>237</Paragraphs>
  <Slides>31</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123</vt:lpstr>
      <vt:lpstr>文档</vt:lpstr>
      <vt:lpstr>3.3　三角大题</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107</cp:revision>
  <dcterms:created xsi:type="dcterms:W3CDTF">2014-12-26T02:01:00Z</dcterms:created>
  <dcterms:modified xsi:type="dcterms:W3CDTF">2020-02-13T13:16:09Z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