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63" r:id="rId2"/>
    <p:sldId id="265" r:id="rId3"/>
    <p:sldId id="336" r:id="rId4"/>
    <p:sldId id="373" r:id="rId5"/>
    <p:sldId id="341" r:id="rId6"/>
    <p:sldId id="342" r:id="rId7"/>
    <p:sldId id="266" r:id="rId8"/>
    <p:sldId id="345" r:id="rId9"/>
    <p:sldId id="346" r:id="rId10"/>
    <p:sldId id="327" r:id="rId11"/>
    <p:sldId id="347" r:id="rId12"/>
    <p:sldId id="348" r:id="rId13"/>
    <p:sldId id="349" r:id="rId14"/>
    <p:sldId id="350" r:id="rId15"/>
    <p:sldId id="351" r:id="rId16"/>
    <p:sldId id="328" r:id="rId17"/>
    <p:sldId id="352" r:id="rId18"/>
    <p:sldId id="353" r:id="rId19"/>
    <p:sldId id="354" r:id="rId20"/>
    <p:sldId id="355" r:id="rId21"/>
    <p:sldId id="356" r:id="rId22"/>
    <p:sldId id="358" r:id="rId23"/>
    <p:sldId id="359" r:id="rId24"/>
    <p:sldId id="357" r:id="rId25"/>
    <p:sldId id="32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  <p:sldId id="368" r:id="rId35"/>
    <p:sldId id="369" r:id="rId36"/>
    <p:sldId id="370" r:id="rId37"/>
    <p:sldId id="371" r:id="rId38"/>
    <p:sldId id="372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0077"/>
    <a:srgbClr val="A5B592"/>
    <a:srgbClr val="DE7A03"/>
    <a:srgbClr val="C63173"/>
    <a:srgbClr val="681A3D"/>
    <a:srgbClr val="FFFFFF"/>
    <a:srgbClr val="0259A8"/>
    <a:srgbClr val="B8D432"/>
    <a:srgbClr val="00A8EF"/>
    <a:srgbClr val="AA5E0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howGuides="1">
      <p:cViewPr varScale="1">
        <p:scale>
          <a:sx n="89" d="100"/>
          <a:sy n="89" d="100"/>
        </p:scale>
        <p:origin x="-1464" y="-96"/>
      </p:cViewPr>
      <p:guideLst>
        <p:guide orient="horz" pos="482"/>
        <p:guide pos="1927"/>
        <p:guide pos="3379"/>
        <p:guide pos="3651"/>
        <p:guide pos="4105"/>
        <p:guide pos="4377"/>
        <p:guide pos="4830"/>
        <p:guide pos="51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F2471-2A3F-4C87-A869-A671258DC2ED}" type="datetimeFigureOut">
              <a:rPr lang="zh-CN" altLang="en-US" smtClean="0"/>
              <a:pPr/>
              <a:t>2020/2/25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26C6A-A277-47B2-B097-687C51019A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4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3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3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7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4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6.png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slide" Target="../slides/slide1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9989" y="742965"/>
            <a:ext cx="1805726" cy="5711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0343"/>
            <a:ext cx="7514335" cy="827651"/>
          </a:xfrm>
          <a:prstGeom prst="rect">
            <a:avLst/>
          </a:prstGeom>
        </p:spPr>
      </p:pic>
      <p:sp>
        <p:nvSpPr>
          <p:cNvPr id="14" name="TextBox 8"/>
          <p:cNvSpPr txBox="1"/>
          <p:nvPr userDrawn="1"/>
        </p:nvSpPr>
        <p:spPr>
          <a:xfrm>
            <a:off x="2310328" y="1779474"/>
            <a:ext cx="3168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36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6897671" y="4575040"/>
            <a:ext cx="1224136" cy="1224136"/>
          </a:xfrm>
          <a:prstGeom prst="ellipse">
            <a:avLst/>
          </a:prstGeom>
          <a:solidFill>
            <a:srgbClr val="7B0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88840"/>
            <a:ext cx="7956376" cy="168015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9989" y="742965"/>
            <a:ext cx="1805726" cy="571140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>
            <a:off x="209312" y="3742860"/>
            <a:ext cx="7469431" cy="276999"/>
            <a:chOff x="209312" y="3742860"/>
            <a:chExt cx="7469431" cy="276999"/>
          </a:xfrm>
        </p:grpSpPr>
        <p:sp>
          <p:nvSpPr>
            <p:cNvPr id="15" name="TextBox 10"/>
            <p:cNvSpPr txBox="1"/>
            <p:nvPr userDrawn="1"/>
          </p:nvSpPr>
          <p:spPr>
            <a:xfrm>
              <a:off x="299800" y="3742860"/>
              <a:ext cx="73789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课堂教学流程完美展示          全书优质试题随意编辑          独家研发错题组卷系统          志鸿优化 永远更新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9312" y="3825056"/>
              <a:ext cx="108000" cy="1080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76657" y="3825056"/>
              <a:ext cx="108000" cy="108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62477" y="3825056"/>
              <a:ext cx="108000" cy="1080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11349" y="3825056"/>
              <a:ext cx="108000" cy="108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412840" y="298946"/>
            <a:ext cx="1451061" cy="413744"/>
            <a:chOff x="4563612" y="298946"/>
            <a:chExt cx="1090204" cy="413744"/>
          </a:xfrm>
        </p:grpSpPr>
        <p:sp>
          <p:nvSpPr>
            <p:cNvPr id="6" name="流程图: 数据 5"/>
            <p:cNvSpPr/>
            <p:nvPr userDrawn="1"/>
          </p:nvSpPr>
          <p:spPr>
            <a:xfrm>
              <a:off x="4565308" y="298946"/>
              <a:ext cx="1088508" cy="49676"/>
            </a:xfrm>
            <a:prstGeom prst="flowChartInputOutput">
              <a:avLst/>
            </a:prstGeom>
            <a:solidFill>
              <a:srgbClr val="AA5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5" action="ppaction://hlinksldjump"/>
            </p:cNvPr>
            <p:cNvSpPr/>
            <p:nvPr userDrawn="1"/>
          </p:nvSpPr>
          <p:spPr>
            <a:xfrm>
              <a:off x="4563612" y="341127"/>
              <a:ext cx="911834" cy="371563"/>
            </a:xfrm>
            <a:prstGeom prst="rect">
              <a:avLst/>
            </a:prstGeom>
            <a:solidFill>
              <a:srgbClr val="DE7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高频考点</a:t>
              </a:r>
              <a:r>
                <a:rPr lang="en-US" altLang="zh-CN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突破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2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1.xml"/><Relationship Id="rId27" Type="http://schemas.openxmlformats.org/officeDocument/2006/relationships/tags" Target="../tags/tag6.xml"/><Relationship Id="rId30" Type="http://schemas.openxmlformats.org/officeDocument/2006/relationships/slide" Target="../slides/slide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2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3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3" name="矩形 2"/>
          <p:cNvSpPr/>
          <p:nvPr userDrawn="1"/>
        </p:nvSpPr>
        <p:spPr>
          <a:xfrm>
            <a:off x="-36512" y="6741368"/>
            <a:ext cx="9180512" cy="144016"/>
          </a:xfrm>
          <a:prstGeom prst="rect">
            <a:avLst/>
          </a:prstGeom>
          <a:solidFill>
            <a:srgbClr val="7B0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08" y="764704"/>
            <a:ext cx="8856984" cy="5904656"/>
          </a:xfrm>
          <a:prstGeom prst="rect">
            <a:avLst/>
          </a:prstGeom>
        </p:spPr>
      </p:pic>
      <p:sp>
        <p:nvSpPr>
          <p:cNvPr id="21" name="标题 1"/>
          <p:cNvSpPr txBox="1"/>
          <p:nvPr userDrawn="1"/>
        </p:nvSpPr>
        <p:spPr>
          <a:xfrm>
            <a:off x="662475" y="373701"/>
            <a:ext cx="2829405" cy="31899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</a:t>
            </a:r>
            <a:r>
              <a:rPr lang="zh-CN" altLang="en-US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讲　等差数列与等比数列</a:t>
            </a:r>
            <a:endParaRPr lang="zh-CN" altLang="en-US" sz="1400" dirty="0"/>
          </a:p>
        </p:txBody>
      </p:sp>
      <p:sp>
        <p:nvSpPr>
          <p:cNvPr id="25" name="TextBox 13">
            <a:hlinkClick r:id="rId30" action="ppaction://hlinksldjump"/>
          </p:cNvPr>
          <p:cNvSpPr txBox="1"/>
          <p:nvPr userDrawn="1"/>
        </p:nvSpPr>
        <p:spPr>
          <a:xfrm>
            <a:off x="6434627" y="390721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高频考点</a:t>
            </a:r>
            <a:r>
              <a:rPr lang="en-US" altLang="zh-CN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3">
            <a:hlinkClick r:id="rId31" action="ppaction://hlinksldjump"/>
          </p:cNvPr>
          <p:cNvSpPr txBox="1"/>
          <p:nvPr userDrawn="1"/>
        </p:nvSpPr>
        <p:spPr>
          <a:xfrm>
            <a:off x="3811815" y="376200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高考真题</a:t>
            </a:r>
            <a:r>
              <a:rPr lang="en-US" altLang="zh-CN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slide" Target="slide10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slide" Target="slide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6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7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8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slide" Target="slide10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4.jpeg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slide" Target="slide10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37.jpeg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7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8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29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30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Office_Word___32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package" Target="../embeddings/Microsoft_Office_Word___33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package" Target="../embeddings/Microsoft_Office_Word___34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package" Target="../embeddings/Microsoft_Office_Word___35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package" Target="../embeddings/Microsoft_Office_Word___36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0.docx"/><Relationship Id="rId3" Type="http://schemas.openxmlformats.org/officeDocument/2006/relationships/slide" Target="slide10.xml"/><Relationship Id="rId7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package" Target="../embeddings/Microsoft_Office_Word___38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package" Target="../embeddings/Microsoft_Office_Word___41.docx"/><Relationship Id="rId5" Type="http://schemas.openxmlformats.org/officeDocument/2006/relationships/slide" Target="slide25.xml"/><Relationship Id="rId4" Type="http://schemas.openxmlformats.org/officeDocument/2006/relationships/slide" Target="slide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__4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7.docx"/><Relationship Id="rId4" Type="http://schemas.openxmlformats.org/officeDocument/2006/relationships/package" Target="../embeddings/Microsoft_Office_Word___6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1</a:t>
            </a:r>
            <a:r>
              <a:rPr lang="zh-CN" altLang="zh-CN"/>
              <a:t>讲　等差数列与等比数列</a:t>
            </a:r>
          </a:p>
        </p:txBody>
      </p:sp>
      <p:pic>
        <p:nvPicPr>
          <p:cNvPr id="2049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228850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371540"/>
            <a:ext cx="8128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等差、等比数列基本运算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基本元思想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/>
              <a:t>例</a:t>
            </a:r>
            <a:r>
              <a:rPr lang="en-US" altLang="zh-CN" sz="2400" b="1" smtClean="0"/>
              <a:t>1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天津和平区质检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已知等比数列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·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B.4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D.6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Ⅱ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16051" y="2957092"/>
          <a:ext cx="596478" cy="596478"/>
        </p:xfrm>
        <a:graphic>
          <a:graphicData uri="http://schemas.openxmlformats.org/presentationml/2006/ole">
            <p:oleObj spid="_x0000_s38913" name="文档" r:id="rId6" imgW="400219" imgH="398358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2393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根据等比数列的性质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∴   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的公差为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的通项公式为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取得最小值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最小值为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220072" y="1885673"/>
          <a:ext cx="617537" cy="411163"/>
        </p:xfrm>
        <a:graphic>
          <a:graphicData uri="http://schemas.openxmlformats.org/presentationml/2006/ole">
            <p:oleObj spid="_x0000_s39939" name="文档" r:id="rId6" imgW="299894" imgH="193601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24600" y="2235439"/>
          <a:ext cx="617537" cy="411163"/>
        </p:xfrm>
        <a:graphic>
          <a:graphicData uri="http://schemas.openxmlformats.org/presentationml/2006/ole">
            <p:oleObj spid="_x0000_s39938" name="文档" r:id="rId7" imgW="299894" imgH="193601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86311" y="2636912"/>
          <a:ext cx="617537" cy="411163"/>
        </p:xfrm>
        <a:graphic>
          <a:graphicData uri="http://schemas.openxmlformats.org/presentationml/2006/ole">
            <p:oleObj spid="_x0000_s39937" name="文档" r:id="rId8" imgW="299894" imgH="193601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258409"/>
            <a:ext cx="8128000" cy="4690871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8478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山东潍坊检测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	B.10	C.11	D.15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3)(2018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620464" y="3224832"/>
          <a:ext cx="8128000" cy="948938"/>
        </p:xfrm>
        <a:graphic>
          <a:graphicData uri="http://schemas.openxmlformats.org/presentationml/2006/ole">
            <p:oleObj spid="_x0000_s40961" name="文档" r:id="rId6" imgW="3847376" imgH="449457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268760"/>
          <a:ext cx="8128000" cy="4939167"/>
        </p:xfrm>
        <a:graphic>
          <a:graphicData uri="http://schemas.openxmlformats.org/presentationml/2006/ole">
            <p:oleObj spid="_x0000_s43009" name="文档" r:id="rId6" imgW="3847376" imgH="2337970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12524" y="1753327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的公比为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由题设得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=q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由已知得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effectLst/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此方程没有正整数解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179512" y="3140968"/>
          <a:ext cx="8128000" cy="536502"/>
        </p:xfrm>
        <a:graphic>
          <a:graphicData uri="http://schemas.openxmlformats.org/presentationml/2006/ole">
            <p:oleObj spid="_x0000_s44033" name="文档" r:id="rId6" imgW="3847376" imgH="254417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159383"/>
            <a:ext cx="8128000" cy="500444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等差、等比数列的判定与证明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/>
              <a:t>例</a:t>
            </a:r>
            <a:r>
              <a:rPr lang="en-US" altLang="zh-CN" sz="2400" b="1"/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是否为等比数列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广东省级名校联考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为等比数列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528548" y="2801476"/>
          <a:ext cx="8128000" cy="449320"/>
        </p:xfrm>
        <a:graphic>
          <a:graphicData uri="http://schemas.openxmlformats.org/presentationml/2006/ole">
            <p:oleObj spid="_x0000_s45057" name="文档" r:id="rId6" imgW="3847376" imgH="213033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06084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332432" y="3804829"/>
          <a:ext cx="8128000" cy="580091"/>
        </p:xfrm>
        <a:graphic>
          <a:graphicData uri="http://schemas.openxmlformats.org/presentationml/2006/ole">
            <p:oleObj spid="_x0000_s46081" name="文档" r:id="rId6" imgW="3847376" imgH="274209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909611"/>
          <a:ext cx="8128000" cy="3292779"/>
        </p:xfrm>
        <a:graphic>
          <a:graphicData uri="http://schemas.openxmlformats.org/presentationml/2006/ole">
            <p:oleObj spid="_x0000_s47105" name="文档" r:id="rId6" imgW="3847376" imgH="1558887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555855"/>
          <a:ext cx="8128000" cy="4000289"/>
        </p:xfrm>
        <a:graphic>
          <a:graphicData uri="http://schemas.openxmlformats.org/presentationml/2006/ole">
            <p:oleObj spid="_x0000_s48129" name="文档" r:id="rId6" imgW="3847376" imgH="1894630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465494" y="774978"/>
            <a:ext cx="42130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近五年高考试题统计与命题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预测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08000" y="1207026"/>
          <a:ext cx="8128000" cy="5991473"/>
        </p:xfrm>
        <a:graphic>
          <a:graphicData uri="http://schemas.openxmlformats.org/presentationml/2006/ole">
            <p:oleObj spid="_x0000_s1050" name="文档" r:id="rId3" imgW="5913793" imgH="4440596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389388"/>
            <a:ext cx="8128000" cy="4333224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0218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分别在某锐角的两边上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λ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是等比数列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并求其通项公式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6CZJ01.eps" descr="id:214750394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868144" y="4015338"/>
            <a:ext cx="2472983" cy="1421469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323528" y="3284355"/>
          <a:ext cx="8128000" cy="730983"/>
        </p:xfrm>
        <a:graphic>
          <a:graphicData uri="http://schemas.openxmlformats.org/presentationml/2006/ole">
            <p:oleObj spid="_x0000_s49154" name="文档" r:id="rId7" imgW="3847376" imgH="345820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323528" y="5329119"/>
          <a:ext cx="8128000" cy="476145"/>
        </p:xfrm>
        <a:graphic>
          <a:graphicData uri="http://schemas.openxmlformats.org/presentationml/2006/ole">
            <p:oleObj spid="_x0000_s49153" name="文档" r:id="rId8" imgW="3847376" imgH="225628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6752"/>
            <a:ext cx="8128000" cy="56427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作对边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的垂线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其长度记为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作对边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的垂线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其长度记为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此锐角为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=|PA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=|PA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|-|PA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|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,sin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θ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均为定值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为定值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6CZJ15h.eps" descr="id:214750394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416980" y="2873484"/>
            <a:ext cx="3971444" cy="1329272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280972" y="2001730"/>
          <a:ext cx="8128000" cy="1787220"/>
        </p:xfrm>
        <a:graphic>
          <a:graphicData uri="http://schemas.openxmlformats.org/presentationml/2006/ole">
            <p:oleObj spid="_x0000_s51202" name="文档" r:id="rId7" imgW="3847376" imgH="846376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938616" y="4869160"/>
          <a:ext cx="596478" cy="596478"/>
        </p:xfrm>
        <a:graphic>
          <a:graphicData uri="http://schemas.openxmlformats.org/presentationml/2006/ole">
            <p:oleObj spid="_x0000_s51201" name="文档" r:id="rId8" imgW="400219" imgH="398358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262852"/>
          <a:ext cx="8128000" cy="5046468"/>
        </p:xfrm>
        <a:graphic>
          <a:graphicData uri="http://schemas.openxmlformats.org/presentationml/2006/ole">
            <p:oleObj spid="_x0000_s52225" name="文档" r:id="rId6" imgW="3847376" imgH="2388710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124744"/>
          <a:ext cx="8128000" cy="5304660"/>
        </p:xfrm>
        <a:graphic>
          <a:graphicData uri="http://schemas.openxmlformats.org/presentationml/2006/ole">
            <p:oleObj spid="_x0000_s53249" name="文档" r:id="rId6" imgW="3847376" imgH="2511780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508000" y="1042462"/>
            <a:ext cx="8128000" cy="59086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等差、等比数列综合、创新题型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/>
              <a:t>例</a:t>
            </a:r>
            <a:r>
              <a:rPr lang="en-US" altLang="zh-CN" sz="2400" b="1"/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)(2018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成等比数列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2)(2018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给定无穷数列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若无穷数列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是首项为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公比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的前四项为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接近的数列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记集合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x|x=b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1,2,3,4},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中元素的个数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是公差为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的等差数列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若存在数列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中至少有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个为正数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872468" y="3762120"/>
          <a:ext cx="596478" cy="596478"/>
        </p:xfrm>
        <a:graphic>
          <a:graphicData uri="http://schemas.openxmlformats.org/presentationml/2006/ole">
            <p:oleObj spid="_x0000_s54273" name="文档" r:id="rId6" imgW="400219" imgH="398358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54555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设等比数列的公比为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+q+q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q+q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q&lt;-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+q+q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+q+q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+q+q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q&lt;-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相矛盾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+q+q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&lt;q&lt;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333802" y="1536244"/>
          <a:ext cx="8128000" cy="580091"/>
        </p:xfrm>
        <a:graphic>
          <a:graphicData uri="http://schemas.openxmlformats.org/presentationml/2006/ole">
            <p:oleObj spid="_x0000_s55298" name="文档" r:id="rId6" imgW="3847376" imgH="274209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310853" y="2431175"/>
          <a:ext cx="8128000" cy="761163"/>
        </p:xfrm>
        <a:graphic>
          <a:graphicData uri="http://schemas.openxmlformats.org/presentationml/2006/ole">
            <p:oleObj spid="_x0000_s55297" name="文档" r:id="rId7" imgW="3847376" imgH="360574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6876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接近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接近的数列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的前四项为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[0,2],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[1,3],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[3,5],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[7,9]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集合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x|x=b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1,2,3,4},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中元素的个数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323528" y="1758144"/>
          <a:ext cx="8128000" cy="1475380"/>
        </p:xfrm>
        <a:graphic>
          <a:graphicData uri="http://schemas.openxmlformats.org/presentationml/2006/ole">
            <p:oleObj spid="_x0000_s56321" name="文档" r:id="rId6" imgW="3847376" imgH="698116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4744"/>
            <a:ext cx="8128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是公差为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若存在数列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=d&gt;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个正数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个正数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&lt;d&lt;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+d&gt;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中恰有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个正数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323528" y="2796649"/>
          <a:ext cx="8128000" cy="1455261"/>
        </p:xfrm>
        <a:graphic>
          <a:graphicData uri="http://schemas.openxmlformats.org/presentationml/2006/ole">
            <p:oleObj spid="_x0000_s26634" name="文档" r:id="rId6" imgW="3847376" imgH="689120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假设存在数列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+d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中没有正数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与已知矛盾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的取值范围是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55679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Ⅲ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已知各项均为正数的等比数列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A.16	B.8	C.4	D.2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设等比数列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的公比为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79278" y="3282650"/>
          <a:ext cx="8128000" cy="958997"/>
        </p:xfrm>
        <a:graphic>
          <a:graphicData uri="http://schemas.openxmlformats.org/presentationml/2006/ole">
            <p:oleObj spid="_x0000_s25601" name="文档" r:id="rId3" imgW="3847376" imgH="453776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921889"/>
            <a:ext cx="8128000" cy="3268222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5020"/>
            <a:ext cx="8128000" cy="5472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(1)(2017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的公差为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充分不必要条件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必要不充分条件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充分必要条件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是两个等差数列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1,2,3,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个数中最大的数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或者对任意正数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存在正整数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或者存在正整数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948264" y="5578966"/>
          <a:ext cx="339657" cy="472208"/>
        </p:xfrm>
        <a:graphic>
          <a:graphicData uri="http://schemas.openxmlformats.org/presentationml/2006/ole">
            <p:oleObj spid="_x0000_s27657" name="文档" r:id="rId6" imgW="229161" imgH="317391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若无穷数列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具有性质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具有性质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若无穷数列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无穷数列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是公比为正数的等比数列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是否具有性质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是无穷数列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都具有性质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的充要条件为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是常数列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333802" y="1381954"/>
          <a:ext cx="8128000" cy="536502"/>
        </p:xfrm>
        <a:graphic>
          <a:graphicData uri="http://schemas.openxmlformats.org/presentationml/2006/ole">
            <p:oleObj spid="_x0000_s28681" name="文档" r:id="rId6" imgW="3847376" imgH="253697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1851087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的充分必要条件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max{1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2}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max{1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3}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所以对任意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67824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的公差分别为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323528" y="2272687"/>
          <a:ext cx="8128000" cy="861755"/>
        </p:xfrm>
        <a:graphic>
          <a:graphicData uri="http://schemas.openxmlformats.org/presentationml/2006/ole">
            <p:oleObj spid="_x0000_s29712" name="文档" r:id="rId6" imgW="3847376" imgH="407714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17755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取正整数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对任意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1)max{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,0}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1)(max{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,0}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047871" y="3189793"/>
          <a:ext cx="339657" cy="472208"/>
        </p:xfrm>
        <a:graphic>
          <a:graphicData uri="http://schemas.openxmlformats.org/presentationml/2006/ole">
            <p:oleObj spid="_x0000_s29713" name="文档" r:id="rId7" imgW="229161" imgH="329986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323528" y="1120775"/>
          <a:ext cx="8110538" cy="2493963"/>
        </p:xfrm>
        <a:graphic>
          <a:graphicData uri="http://schemas.openxmlformats.org/presentationml/2006/ole">
            <p:oleObj spid="_x0000_s30743" name="文档" r:id="rId6" imgW="3847376" imgH="1178161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57301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根据已知条件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求解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的公差为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的公比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写出通项公式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从而可得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通过计算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不具有性质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从充分性、必要性两方面加以证明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其中必要性用反证法证明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355976" y="5229200"/>
          <a:ext cx="339657" cy="472208"/>
        </p:xfrm>
        <a:graphic>
          <a:graphicData uri="http://schemas.openxmlformats.org/presentationml/2006/ole">
            <p:oleObj spid="_x0000_s30744" name="文档" r:id="rId7" imgW="229161" imgH="317391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58338" y="4404201"/>
          <a:ext cx="347232" cy="464959"/>
        </p:xfrm>
        <a:graphic>
          <a:graphicData uri="http://schemas.openxmlformats.org/presentationml/2006/ole">
            <p:oleObj spid="_x0000_s30745" name="文档" r:id="rId8" imgW="233550" imgH="309203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3425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effectLst/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effectLst/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不具有性质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261794" y="3067738"/>
          <a:ext cx="8128000" cy="1931406"/>
        </p:xfrm>
        <a:graphic>
          <a:graphicData uri="http://schemas.openxmlformats.org/presentationml/2006/ole">
            <p:oleObj spid="_x0000_s31753" name="文档" r:id="rId6" imgW="3847376" imgH="914029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为常数列时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对任意给定的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充分性得证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必要性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用反证法证明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不是常数列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则存在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下面证明存在满足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&gt;|b|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=-m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故存在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c=c=a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依此类推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不具有性质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矛盾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必要性得证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对任意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都具有性质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的充要条件为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是常数列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112658"/>
          <a:ext cx="8128000" cy="1740278"/>
        </p:xfrm>
        <a:graphic>
          <a:graphicData uri="http://schemas.openxmlformats.org/presentationml/2006/ole">
            <p:oleObj spid="_x0000_s32772" name="文档" r:id="rId3" imgW="3847376" imgH="824425" progId="Word.Document.12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2852936"/>
          <a:ext cx="8128000" cy="2397493"/>
        </p:xfrm>
        <a:graphic>
          <a:graphicData uri="http://schemas.openxmlformats.org/presentationml/2006/ole">
            <p:oleObj spid="_x0000_s32773" name="文档" r:id="rId4" imgW="3847376" imgH="1134619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9653" y="5268143"/>
            <a:ext cx="108600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281331"/>
          <a:ext cx="8128000" cy="948938"/>
        </p:xfrm>
        <a:graphic>
          <a:graphicData uri="http://schemas.openxmlformats.org/presentationml/2006/ole">
            <p:oleObj spid="_x0000_s33795" name="文档" r:id="rId3" imgW="3847376" imgH="449457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2276872"/>
          <a:ext cx="8128000" cy="2850165"/>
        </p:xfrm>
        <a:graphic>
          <a:graphicData uri="http://schemas.openxmlformats.org/presentationml/2006/ole">
            <p:oleObj spid="_x0000_s33794" name="文档" r:id="rId4" imgW="3847376" imgH="1349812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5124380"/>
          <a:ext cx="8128000" cy="536502"/>
        </p:xfrm>
        <a:graphic>
          <a:graphicData uri="http://schemas.openxmlformats.org/presentationml/2006/ole">
            <p:oleObj spid="_x0000_s33793" name="文档" r:id="rId5" imgW="3847376" imgH="254057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48048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sz="2200" i="1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620464" y="2421665"/>
          <a:ext cx="8128000" cy="2280132"/>
        </p:xfrm>
        <a:graphic>
          <a:graphicData uri="http://schemas.openxmlformats.org/presentationml/2006/ole">
            <p:oleObj spid="_x0000_s34817" name="文档" r:id="rId3" imgW="3847376" imgH="1079202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2023617"/>
          <a:ext cx="8128000" cy="3064766"/>
        </p:xfrm>
        <a:graphic>
          <a:graphicData uri="http://schemas.openxmlformats.org/presentationml/2006/ole">
            <p:oleObj spid="_x0000_s35841" name="文档" r:id="rId3" imgW="3847376" imgH="1451291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541117"/>
          <a:ext cx="8128000" cy="4029767"/>
        </p:xfrm>
        <a:graphic>
          <a:graphicData uri="http://schemas.openxmlformats.org/presentationml/2006/ole">
            <p:oleObj spid="_x0000_s36865" name="文档" r:id="rId3" imgW="3957084" imgH="1962643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二、等差、等比数列的判定与证明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是等差数列或等比数列的方法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是等差数列的两种基本方法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为一常数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利用等差中项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NEU-BZ-S9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是等比数列的两种基本方法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251520" y="4122561"/>
          <a:ext cx="8128000" cy="982468"/>
        </p:xfrm>
        <a:graphic>
          <a:graphicData uri="http://schemas.openxmlformats.org/presentationml/2006/ole">
            <p:oleObj spid="_x0000_s37889" name="文档" r:id="rId3" imgW="3847376" imgH="464571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赢在高考二轮用书课件</Template>
  <TotalTime>3</TotalTime>
  <Words>1898</Words>
  <Application>WPS 演示</Application>
  <PresentationFormat>全屏显示(4:3)</PresentationFormat>
  <Paragraphs>289</Paragraphs>
  <Slides>38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Office 主题​​</vt:lpstr>
      <vt:lpstr>文档</vt:lpstr>
      <vt:lpstr>第1讲　等差数列与等比数列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29</cp:revision>
  <dcterms:created xsi:type="dcterms:W3CDTF">2019-09-25T01:06:00Z</dcterms:created>
  <dcterms:modified xsi:type="dcterms:W3CDTF">2020-02-25T08:45:09Z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