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267" r:id="rId2"/>
    <p:sldId id="450" r:id="rId3"/>
    <p:sldId id="271" r:id="rId4"/>
    <p:sldId id="262" r:id="rId5"/>
    <p:sldId id="378" r:id="rId6"/>
    <p:sldId id="379" r:id="rId7"/>
    <p:sldId id="377" r:id="rId8"/>
    <p:sldId id="279" r:id="rId9"/>
    <p:sldId id="380" r:id="rId10"/>
    <p:sldId id="263" r:id="rId11"/>
    <p:sldId id="381" r:id="rId12"/>
    <p:sldId id="442" r:id="rId13"/>
    <p:sldId id="291" r:id="rId14"/>
    <p:sldId id="384" r:id="rId15"/>
    <p:sldId id="424" r:id="rId16"/>
    <p:sldId id="425" r:id="rId17"/>
    <p:sldId id="274" r:id="rId18"/>
    <p:sldId id="281" r:id="rId19"/>
    <p:sldId id="386" r:id="rId20"/>
    <p:sldId id="444" r:id="rId21"/>
    <p:sldId id="385" r:id="rId22"/>
    <p:sldId id="445" r:id="rId23"/>
    <p:sldId id="389" r:id="rId24"/>
    <p:sldId id="390" r:id="rId25"/>
    <p:sldId id="327" r:id="rId26"/>
    <p:sldId id="393" r:id="rId27"/>
    <p:sldId id="446" r:id="rId28"/>
    <p:sldId id="447" r:id="rId29"/>
    <p:sldId id="397" r:id="rId30"/>
    <p:sldId id="448" r:id="rId31"/>
    <p:sldId id="449" r:id="rId32"/>
    <p:sldId id="427" r:id="rId33"/>
    <p:sldId id="398" r:id="rId34"/>
    <p:sldId id="428" r:id="rId35"/>
    <p:sldId id="399" r:id="rId36"/>
    <p:sldId id="401" r:id="rId37"/>
    <p:sldId id="409" r:id="rId38"/>
    <p:sldId id="408" r:id="rId39"/>
    <p:sldId id="433" r:id="rId40"/>
    <p:sldId id="410" r:id="rId41"/>
    <p:sldId id="411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章节标题" id="{F5EEC428-8706-4C59-AEE4-161BB92701F7}">
          <p14:sldIdLst>
            <p14:sldId id="267"/>
            <p14:sldId id="271"/>
          </p14:sldIdLst>
        </p14:section>
        <p14:section name="目录" id="{62B0F58D-E21A-4849-85F8-F0658C934CDC}">
          <p14:sldIdLst>
            <p14:sldId id="262"/>
            <p14:sldId id="378"/>
          </p14:sldIdLst>
        </p14:section>
        <p14:section name="考情精解读" id="{E5B6AE4C-B16F-4E49-ACF6-1636DDCCFF7B}">
          <p14:sldIdLst>
            <p14:sldId id="379"/>
            <p14:sldId id="377"/>
            <p14:sldId id="279"/>
          </p14:sldIdLst>
        </p14:section>
        <p14:section name="A考点帮·知识全通关" id="{0696FE38-A922-4D75-AA25-7EF156A1C92B}">
          <p14:sldIdLst>
            <p14:sldId id="380"/>
            <p14:sldId id="263"/>
            <p14:sldId id="381"/>
            <p14:sldId id="442"/>
            <p14:sldId id="291"/>
            <p14:sldId id="384"/>
            <p14:sldId id="424"/>
            <p14:sldId id="425"/>
          </p14:sldIdLst>
        </p14:section>
        <p14:section name="B考法帮·题型全突破" id="{EAE3448C-E808-4F1F-840E-365612D64D3F}">
          <p14:sldIdLst>
            <p14:sldId id="274"/>
            <p14:sldId id="281"/>
            <p14:sldId id="386"/>
            <p14:sldId id="444"/>
            <p14:sldId id="385"/>
            <p14:sldId id="445"/>
            <p14:sldId id="389"/>
            <p14:sldId id="390"/>
            <p14:sldId id="327"/>
            <p14:sldId id="393"/>
            <p14:sldId id="446"/>
            <p14:sldId id="447"/>
            <p14:sldId id="397"/>
            <p14:sldId id="448"/>
            <p14:sldId id="449"/>
            <p14:sldId id="427"/>
            <p14:sldId id="398"/>
            <p14:sldId id="428"/>
            <p14:sldId id="399"/>
            <p14:sldId id="401"/>
            <p14:sldId id="409"/>
            <p14:sldId id="408"/>
            <p14:sldId id="433"/>
            <p14:sldId id="410"/>
            <p14:sldId id="411"/>
          </p14:sldIdLst>
        </p14:section>
        <p14:section name="尾片" id="{185A69EE-4998-4242-976C-7169DE9C7BAE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5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843" autoAdjust="0"/>
  </p:normalViewPr>
  <p:slideViewPr>
    <p:cSldViewPr snapToGrid="0" showGuides="1">
      <p:cViewPr varScale="1">
        <p:scale>
          <a:sx n="82" d="100"/>
          <a:sy n="82" d="100"/>
        </p:scale>
        <p:origin x="-82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B0D6A-794E-4E85-8B64-A15024D7634C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43786-6BDE-4483-B1E9-7996642CD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881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B43786-6BDE-4483-B1E9-7996642CDFB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1310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B43786-6BDE-4483-B1E9-7996642CDFB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3366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"/>
          <p:cNvSpPr/>
          <p:nvPr userDrawn="1"/>
        </p:nvSpPr>
        <p:spPr>
          <a:xfrm>
            <a:off x="9281161" y="0"/>
            <a:ext cx="1931790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DA251C"/>
                </a:solidFill>
              </a:rPr>
              <a:t>理科数学 第六章：数列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zwhz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4261555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1  </a:t>
            </a:r>
            <a:r>
              <a:rPr lang="zh-CN" altLang="en-US" sz="2800" dirty="0">
                <a:solidFill>
                  <a:srgbClr val="DA251C"/>
                </a:solidFill>
              </a:rPr>
              <a:t>等比数列（重点）</a:t>
            </a:r>
          </a:p>
        </p:txBody>
      </p:sp>
      <p:sp>
        <p:nvSpPr>
          <p:cNvPr id="5" name="矩形 1"/>
          <p:cNvSpPr/>
          <p:nvPr/>
        </p:nvSpPr>
        <p:spPr>
          <a:xfrm>
            <a:off x="234043" y="733177"/>
            <a:ext cx="117239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1.</a:t>
            </a:r>
            <a:r>
              <a:rPr lang="zh-CN" altLang="zh-CN" sz="2800" b="1" dirty="0"/>
              <a:t>等比数列的概念</a:t>
            </a:r>
          </a:p>
          <a:p>
            <a:pPr>
              <a:lnSpc>
                <a:spcPct val="150000"/>
              </a:lnSpc>
            </a:pPr>
            <a:r>
              <a:rPr lang="zh-CN" altLang="zh-CN" sz="2800" dirty="0"/>
              <a:t>一般地</a:t>
            </a:r>
            <a:r>
              <a:rPr lang="en-US" altLang="zh-CN" sz="2800" dirty="0"/>
              <a:t>,</a:t>
            </a:r>
            <a:r>
              <a:rPr lang="zh-CN" altLang="zh-CN" sz="2800" dirty="0"/>
              <a:t>如果一个数列从第</a:t>
            </a:r>
            <a:r>
              <a:rPr lang="en-US" altLang="zh-CN" sz="2800" dirty="0"/>
              <a:t>2</a:t>
            </a:r>
            <a:r>
              <a:rPr lang="zh-CN" altLang="zh-CN" sz="2800" dirty="0"/>
              <a:t>项起</a:t>
            </a:r>
            <a:r>
              <a:rPr lang="en-US" altLang="zh-CN" sz="2800" dirty="0"/>
              <a:t>,</a:t>
            </a:r>
            <a:r>
              <a:rPr lang="zh-CN" altLang="zh-CN" sz="2800" dirty="0"/>
              <a:t>每一项与它的前一项的比等于同一常数</a:t>
            </a:r>
            <a:r>
              <a:rPr lang="en-US" altLang="zh-CN" sz="2800" i="1" dirty="0"/>
              <a:t>q</a:t>
            </a:r>
            <a:r>
              <a:rPr lang="en-US" altLang="zh-CN" sz="2800" dirty="0"/>
              <a:t>(</a:t>
            </a:r>
            <a:r>
              <a:rPr lang="en-US" altLang="zh-CN" sz="2800" i="1" dirty="0"/>
              <a:t>q</a:t>
            </a:r>
            <a:r>
              <a:rPr lang="en-US" altLang="zh-CN" sz="2800" dirty="0"/>
              <a:t>≠0),</a:t>
            </a:r>
            <a:r>
              <a:rPr lang="zh-CN" altLang="zh-CN" sz="2800" dirty="0"/>
              <a:t>那么这个数列叫作等比数列</a:t>
            </a:r>
            <a:r>
              <a:rPr lang="en-US" altLang="zh-CN" sz="2800" dirty="0"/>
              <a:t>,</a:t>
            </a:r>
            <a:r>
              <a:rPr lang="zh-CN" altLang="zh-CN" sz="2800" dirty="0"/>
              <a:t>这个常数</a:t>
            </a:r>
            <a:r>
              <a:rPr lang="en-US" altLang="zh-CN" sz="2800" i="1" dirty="0"/>
              <a:t>q</a:t>
            </a:r>
            <a:r>
              <a:rPr lang="zh-CN" altLang="zh-CN" sz="2800" dirty="0"/>
              <a:t>叫作等比数列的公比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2.</a:t>
            </a:r>
            <a:r>
              <a:rPr lang="zh-CN" altLang="zh-CN" sz="2800" b="1" dirty="0"/>
              <a:t>等比中项的概念</a:t>
            </a:r>
          </a:p>
          <a:p>
            <a:pPr>
              <a:lnSpc>
                <a:spcPct val="150000"/>
              </a:lnSpc>
            </a:pPr>
            <a:r>
              <a:rPr lang="zh-CN" altLang="zh-CN" sz="2800" dirty="0"/>
              <a:t>如果在</a:t>
            </a:r>
            <a:r>
              <a:rPr lang="en-US" altLang="zh-CN" sz="2800" i="1" dirty="0"/>
              <a:t>a</a:t>
            </a:r>
            <a:r>
              <a:rPr lang="zh-CN" altLang="zh-CN" sz="2800" dirty="0"/>
              <a:t>与</a:t>
            </a:r>
            <a:r>
              <a:rPr lang="en-US" altLang="zh-CN" sz="2800" i="1" dirty="0"/>
              <a:t>b</a:t>
            </a:r>
            <a:r>
              <a:rPr lang="zh-CN" altLang="zh-CN" sz="2800" dirty="0"/>
              <a:t>中间插入一个数</a:t>
            </a:r>
            <a:r>
              <a:rPr lang="en-US" altLang="zh-CN" sz="2800" i="1" dirty="0"/>
              <a:t>G</a:t>
            </a:r>
            <a:r>
              <a:rPr lang="en-US" altLang="zh-CN" sz="2800" dirty="0"/>
              <a:t>,</a:t>
            </a:r>
            <a:r>
              <a:rPr lang="zh-CN" altLang="zh-CN" sz="2800" dirty="0"/>
              <a:t>使</a:t>
            </a:r>
            <a:r>
              <a:rPr lang="en-US" altLang="zh-CN" sz="2800" i="1" dirty="0" err="1"/>
              <a:t>a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G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b</a:t>
            </a:r>
            <a:r>
              <a:rPr lang="zh-CN" altLang="zh-CN" sz="2800" dirty="0"/>
              <a:t>成等比数列</a:t>
            </a:r>
            <a:r>
              <a:rPr lang="en-US" altLang="zh-CN" sz="2800" dirty="0"/>
              <a:t>,</a:t>
            </a:r>
            <a:r>
              <a:rPr lang="zh-CN" altLang="zh-CN" sz="2800" dirty="0"/>
              <a:t>那么</a:t>
            </a:r>
            <a:r>
              <a:rPr lang="en-US" altLang="zh-CN" sz="2800" i="1" dirty="0"/>
              <a:t>G</a:t>
            </a:r>
            <a:r>
              <a:rPr lang="zh-CN" altLang="zh-CN" sz="2800" dirty="0"/>
              <a:t>叫作</a:t>
            </a:r>
            <a:r>
              <a:rPr lang="en-US" altLang="zh-CN" sz="2800" i="1" dirty="0"/>
              <a:t>a</a:t>
            </a:r>
            <a:r>
              <a:rPr lang="zh-CN" altLang="zh-CN" sz="2800" dirty="0"/>
              <a:t>与</a:t>
            </a:r>
            <a:r>
              <a:rPr lang="en-US" altLang="zh-CN" sz="2800" i="1" dirty="0"/>
              <a:t>b</a:t>
            </a:r>
            <a:r>
              <a:rPr lang="zh-CN" altLang="zh-CN" sz="2800" dirty="0"/>
              <a:t>的等比中项</a:t>
            </a:r>
            <a:r>
              <a:rPr lang="en-US" altLang="zh-CN" sz="2800" dirty="0"/>
              <a:t>,</a:t>
            </a:r>
            <a:r>
              <a:rPr lang="zh-CN" altLang="zh-CN" sz="2800" dirty="0"/>
              <a:t>此时</a:t>
            </a:r>
            <a:r>
              <a:rPr lang="en-US" altLang="zh-CN" sz="2800" i="1" dirty="0"/>
              <a:t>G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=</a:t>
            </a:r>
            <a:r>
              <a:rPr lang="en-US" altLang="zh-CN" sz="2800" i="1" dirty="0"/>
              <a:t>ab</a:t>
            </a:r>
            <a:r>
              <a:rPr lang="en-US" altLang="zh-CN" sz="2800" dirty="0"/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注意</a:t>
            </a:r>
            <a:r>
              <a:rPr lang="zh-CN" altLang="en-US" sz="2800" dirty="0"/>
              <a:t>     </a:t>
            </a:r>
            <a:r>
              <a:rPr lang="en-US" altLang="zh-CN" sz="2800" dirty="0"/>
              <a:t>(1)</a:t>
            </a:r>
            <a:r>
              <a:rPr lang="zh-CN" altLang="zh-CN" sz="2800" dirty="0"/>
              <a:t>只有当两个数同号且不为</a:t>
            </a:r>
            <a:r>
              <a:rPr lang="en-US" altLang="zh-CN" sz="2800" dirty="0"/>
              <a:t>0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zh-CN" altLang="zh-CN" sz="2800" dirty="0"/>
              <a:t>才有等比中项</a:t>
            </a:r>
            <a:r>
              <a:rPr lang="en-US" altLang="zh-CN" sz="2800" dirty="0"/>
              <a:t>.(2)</a:t>
            </a:r>
            <a:r>
              <a:rPr lang="zh-CN" altLang="zh-CN" sz="2800" dirty="0"/>
              <a:t>两个数的等差中项只有一个</a:t>
            </a:r>
            <a:r>
              <a:rPr lang="en-US" altLang="zh-CN" sz="2800" dirty="0"/>
              <a:t>,</a:t>
            </a:r>
            <a:r>
              <a:rPr lang="zh-CN" altLang="zh-CN" sz="2800" dirty="0"/>
              <a:t>两个同号且不为</a:t>
            </a:r>
            <a:r>
              <a:rPr lang="en-US" altLang="zh-CN" sz="2800" dirty="0"/>
              <a:t>0 </a:t>
            </a:r>
            <a:r>
              <a:rPr lang="zh-CN" altLang="zh-CN" sz="2800" dirty="0"/>
              <a:t>的数的等比中项有两个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391360" y="423640"/>
                <a:ext cx="11723913" cy="42453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3.</a:t>
                </a:r>
                <a:r>
                  <a:rPr lang="zh-CN" altLang="zh-CN" sz="2800" b="1" dirty="0"/>
                  <a:t>等比数列的通项公式及其变形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通项公式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·</a:t>
                </a:r>
                <a:r>
                  <a:rPr lang="en-US" altLang="zh-CN" sz="2800" i="1" dirty="0"/>
                  <a:t>q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baseline="30000" dirty="0"/>
                  <a:t>-1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≠0),</a:t>
                </a:r>
                <a:r>
                  <a:rPr lang="zh-CN" altLang="zh-CN" sz="2800" dirty="0"/>
                  <a:t>其中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zh-CN" altLang="zh-CN" sz="2800" dirty="0"/>
                  <a:t>是首项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q</a:t>
                </a:r>
                <a:r>
                  <a:rPr lang="zh-CN" altLang="zh-CN" sz="2800" dirty="0"/>
                  <a:t>是公比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通项公式的变形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dirty="0" err="1"/>
                  <a:t>·</a:t>
                </a:r>
                <a:r>
                  <a:rPr lang="en-US" altLang="zh-CN" sz="2800" i="1" dirty="0" err="1"/>
                  <a:t>q</a:t>
                </a:r>
                <a:r>
                  <a:rPr lang="en-US" altLang="zh-CN" sz="2800" i="1" baseline="30000" dirty="0" err="1"/>
                  <a:t>n</a:t>
                </a:r>
                <a:r>
                  <a:rPr lang="en-US" altLang="zh-CN" sz="2800" baseline="30000" dirty="0" err="1"/>
                  <a:t>-</a:t>
                </a:r>
                <a:r>
                  <a:rPr lang="en-US" altLang="zh-CN" sz="2800" i="1" baseline="30000" dirty="0" err="1"/>
                  <a:t>m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4.</a:t>
                </a:r>
                <a:r>
                  <a:rPr lang="zh-CN" altLang="zh-CN" sz="2800" b="1" dirty="0"/>
                  <a:t>等比数列与指数函数的关系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&gt;0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≠1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</m:oMath>
                </a14:m>
                <a:r>
                  <a:rPr lang="en-US" altLang="zh-CN" sz="2800" dirty="0"/>
                  <a:t>·</a:t>
                </a:r>
                <a:r>
                  <a:rPr lang="en-US" altLang="zh-CN" sz="2800" i="1" dirty="0" err="1"/>
                  <a:t>q</a:t>
                </a:r>
                <a:r>
                  <a:rPr lang="en-US" altLang="zh-CN" sz="2800" i="1" baseline="30000" dirty="0" err="1"/>
                  <a:t>n</a:t>
                </a:r>
                <a:r>
                  <a:rPr lang="zh-CN" altLang="zh-CN" sz="2800" dirty="0"/>
                  <a:t>可以看成函数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cq</a:t>
                </a:r>
                <a:r>
                  <a:rPr lang="en-US" altLang="zh-CN" sz="2800" i="1" baseline="30000" dirty="0" err="1"/>
                  <a:t>x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其表示一个不为</a:t>
                </a:r>
                <a:r>
                  <a:rPr lang="en-US" altLang="zh-CN" sz="2800" dirty="0"/>
                  <a:t>0</a:t>
                </a:r>
                <a:r>
                  <a:rPr lang="zh-CN" altLang="zh-CN" sz="2800" dirty="0"/>
                  <a:t>的常数与指数函数的乘积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360" y="423640"/>
                <a:ext cx="11723913" cy="4245393"/>
              </a:xfrm>
              <a:prstGeom prst="rect">
                <a:avLst/>
              </a:prstGeom>
              <a:blipFill rotWithShape="0">
                <a:blip r:embed="rId2"/>
                <a:stretch>
                  <a:fillRect l="-1040" b="-15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39966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1360" y="620286"/>
            <a:ext cx="117239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规律总结</a:t>
            </a:r>
          </a:p>
          <a:p>
            <a:pPr algn="ctr">
              <a:lnSpc>
                <a:spcPct val="150000"/>
              </a:lnSpc>
            </a:pPr>
            <a:r>
              <a:rPr lang="zh-CN" altLang="zh-CN" sz="2800" b="1" dirty="0"/>
              <a:t>常见等比数列</a:t>
            </a:r>
            <a:r>
              <a:rPr lang="en-US" altLang="zh-CN" sz="2800" b="1" dirty="0"/>
              <a:t>{</a:t>
            </a:r>
            <a:r>
              <a:rPr lang="en-US" altLang="zh-CN" sz="2800" b="1" i="1" dirty="0"/>
              <a:t>a</a:t>
            </a:r>
            <a:r>
              <a:rPr lang="en-US" altLang="zh-CN" sz="2800" b="1" i="1" baseline="-25000" dirty="0"/>
              <a:t>n</a:t>
            </a:r>
            <a:r>
              <a:rPr lang="en-US" altLang="zh-CN" sz="2800" b="1" dirty="0"/>
              <a:t>}</a:t>
            </a:r>
            <a:r>
              <a:rPr lang="zh-CN" altLang="zh-CN" sz="2800" b="1" dirty="0"/>
              <a:t>的类型</a:t>
            </a:r>
          </a:p>
          <a:p>
            <a:pPr>
              <a:lnSpc>
                <a:spcPct val="150000"/>
              </a:lnSpc>
            </a:pPr>
            <a:r>
              <a:rPr lang="zh-CN" altLang="zh-CN" sz="2800" dirty="0"/>
              <a:t>当</a:t>
            </a:r>
            <a:r>
              <a:rPr lang="en-US" altLang="zh-CN" sz="2800" i="1" dirty="0"/>
              <a:t>q</a:t>
            </a:r>
            <a:r>
              <a:rPr lang="en-US" altLang="zh-CN" sz="2800" dirty="0"/>
              <a:t>&gt;1,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&gt;0</a:t>
            </a:r>
            <a:r>
              <a:rPr lang="zh-CN" altLang="zh-CN" sz="2800" dirty="0"/>
              <a:t>或</a:t>
            </a:r>
            <a:r>
              <a:rPr lang="en-US" altLang="zh-CN" sz="2800" dirty="0"/>
              <a:t>0&lt;</a:t>
            </a:r>
            <a:r>
              <a:rPr lang="en-US" altLang="zh-CN" sz="2800" i="1" dirty="0"/>
              <a:t>q</a:t>
            </a:r>
            <a:r>
              <a:rPr lang="en-US" altLang="zh-CN" sz="2800" dirty="0"/>
              <a:t>&lt;1,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&lt;0</a:t>
            </a:r>
            <a:r>
              <a:rPr lang="zh-CN" altLang="zh-CN" sz="2800" dirty="0"/>
              <a:t>时</a:t>
            </a:r>
            <a:r>
              <a:rPr lang="en-US" altLang="zh-CN" sz="2800" dirty="0"/>
              <a:t>,{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是递增数列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当</a:t>
            </a:r>
            <a:r>
              <a:rPr lang="en-US" altLang="zh-CN" sz="2800" i="1" dirty="0"/>
              <a:t>q</a:t>
            </a:r>
            <a:r>
              <a:rPr lang="en-US" altLang="zh-CN" sz="2800" dirty="0"/>
              <a:t>&gt;1,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&lt;0</a:t>
            </a:r>
            <a:r>
              <a:rPr lang="zh-CN" altLang="zh-CN" sz="2800" dirty="0"/>
              <a:t>或</a:t>
            </a:r>
            <a:r>
              <a:rPr lang="en-US" altLang="zh-CN" sz="2800" dirty="0"/>
              <a:t>0&lt;</a:t>
            </a:r>
            <a:r>
              <a:rPr lang="en-US" altLang="zh-CN" sz="2800" i="1" dirty="0"/>
              <a:t>q</a:t>
            </a:r>
            <a:r>
              <a:rPr lang="en-US" altLang="zh-CN" sz="2800" dirty="0"/>
              <a:t>&lt;1,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&gt;0</a:t>
            </a:r>
            <a:r>
              <a:rPr lang="zh-CN" altLang="zh-CN" sz="2800" dirty="0"/>
              <a:t>时</a:t>
            </a:r>
            <a:r>
              <a:rPr lang="en-US" altLang="zh-CN" sz="2800" dirty="0"/>
              <a:t>,{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是递减数列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当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≠0,</a:t>
            </a:r>
            <a:r>
              <a:rPr lang="en-US" altLang="zh-CN" sz="2800" i="1" dirty="0"/>
              <a:t>q</a:t>
            </a:r>
            <a:r>
              <a:rPr lang="en-US" altLang="zh-CN" sz="2800" dirty="0"/>
              <a:t>=1</a:t>
            </a:r>
            <a:r>
              <a:rPr lang="zh-CN" altLang="zh-CN" sz="2800" dirty="0"/>
              <a:t>时</a:t>
            </a:r>
            <a:r>
              <a:rPr lang="en-US" altLang="zh-CN" sz="2800" dirty="0"/>
              <a:t>,{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是常数列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当</a:t>
            </a:r>
            <a:r>
              <a:rPr lang="en-US" altLang="zh-CN" sz="2800" i="1" dirty="0"/>
              <a:t>q</a:t>
            </a:r>
            <a:r>
              <a:rPr lang="en-US" altLang="zh-CN" sz="2800" dirty="0"/>
              <a:t>&lt;0</a:t>
            </a:r>
            <a:r>
              <a:rPr lang="zh-CN" altLang="zh-CN" sz="2800" dirty="0"/>
              <a:t>时</a:t>
            </a:r>
            <a:r>
              <a:rPr lang="en-US" altLang="zh-CN" sz="2800" dirty="0"/>
              <a:t>,{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是摆动数列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2940274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5819421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2   </a:t>
            </a:r>
            <a:r>
              <a:rPr lang="zh-CN" altLang="en-US" sz="2800" dirty="0">
                <a:solidFill>
                  <a:srgbClr val="DA251C"/>
                </a:solidFill>
              </a:rPr>
              <a:t>等比数列的前</a:t>
            </a:r>
            <a:r>
              <a:rPr lang="en-US" altLang="zh-CN" sz="2800" i="1" dirty="0">
                <a:solidFill>
                  <a:srgbClr val="DA251C"/>
                </a:solidFill>
              </a:rPr>
              <a:t>n</a:t>
            </a:r>
            <a:r>
              <a:rPr lang="zh-CN" altLang="en-US" sz="2800" dirty="0">
                <a:solidFill>
                  <a:srgbClr val="DA251C"/>
                </a:solidFill>
              </a:rPr>
              <a:t>项和（重点）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矩形 1"/>
              <p:cNvSpPr/>
              <p:nvPr/>
            </p:nvSpPr>
            <p:spPr>
              <a:xfrm>
                <a:off x="234043" y="1245202"/>
                <a:ext cx="11723913" cy="4670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5100"/>
                  </a:lnSpc>
                </a:pPr>
                <a:r>
                  <a:rPr lang="en-US" altLang="zh-CN" sz="2800" dirty="0"/>
                  <a:t>1.</a:t>
                </a:r>
                <a:r>
                  <a:rPr lang="zh-CN" altLang="zh-CN" sz="2800" dirty="0"/>
                  <a:t>等比数列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项和公式为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=1,                              </m:t>
                            </m:r>
                          </m:e>
                          <m:e>
                            <m:f>
                              <m:fPr>
                                <m:ctrlPr>
                                  <a:rPr lang="en-US" altLang="zh-CN" sz="2800" i="1" dirty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altLang="zh-CN" sz="28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b="0" i="1" dirty="0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800" b="0" i="1" dirty="0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altLang="zh-CN" sz="2800" b="0" i="1" dirty="0" smtClean="0">
                                    <a:latin typeface="Cambria Math" panose="02040503050406030204" pitchFamily="18" charset="0"/>
                                  </a:rPr>
                                  <m:t>(1−</m:t>
                                </m:r>
                                <m:sSup>
                                  <m:sSupPr>
                                    <m:ctrlPr>
                                      <a:rPr lang="en-US" altLang="zh-CN" sz="2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800" b="0" i="1" dirty="0" smtClean="0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p>
                                    <m:r>
                                      <a:rPr lang="en-US" altLang="zh-CN" sz="2800" b="0" i="1" dirty="0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</m:sSup>
                                <m:r>
                                  <a:rPr lang="en-US" altLang="zh-CN" sz="2800" b="0" i="1" dirty="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num>
                              <m:den>
                                <m:r>
                                  <a:rPr lang="en-US" altLang="zh-CN" sz="2800" b="0" i="1" dirty="0" smtClean="0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r>
                                  <a:rPr lang="en-US" altLang="zh-CN" sz="2800" b="0" i="1" dirty="0" smtClean="0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den>
                            </m:f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2800" i="1" dirty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altLang="zh-CN" sz="28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i="1" dirty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800" i="1" dirty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altLang="zh-CN" sz="2800" i="1" dirty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zh-CN" sz="28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b="0" i="1" dirty="0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800" b="0" i="1" dirty="0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US" altLang="zh-CN" sz="2800" b="0" i="1" dirty="0" smtClean="0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  <m:r>
                                  <a:rPr lang="en-US" altLang="zh-CN" sz="2800" i="1" dirty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num>
                              <m:den>
                                <m:r>
                                  <a:rPr lang="en-US" altLang="zh-CN" sz="2800" i="1" dirty="0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r>
                                  <a:rPr lang="en-US" altLang="zh-CN" sz="2800" i="1" dirty="0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den>
                            </m:f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≠1.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800" dirty="0"/>
              </a:p>
              <a:p>
                <a:pPr>
                  <a:lnSpc>
                    <a:spcPts val="5100"/>
                  </a:lnSpc>
                </a:pPr>
                <a:endParaRPr lang="en-US" altLang="zh-CN" sz="2800" dirty="0"/>
              </a:p>
              <a:p>
                <a:pPr>
                  <a:lnSpc>
                    <a:spcPts val="5100"/>
                  </a:lnSpc>
                </a:pPr>
                <a:r>
                  <a:rPr lang="en-US" altLang="zh-CN" sz="2800" dirty="0"/>
                  <a:t>2.(1)</a:t>
                </a:r>
                <a:r>
                  <a:rPr lang="zh-CN" altLang="zh-CN" sz="2800" dirty="0"/>
                  <a:t>对于非常数列的等比数列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(1−</m:t>
                        </m:r>
                        <m:sSup>
                          <m:sSup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p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</m:oMath>
                </a14:m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</m:oMath>
                </a14:m>
                <a:r>
                  <a:rPr lang="en-US" altLang="zh-CN" sz="2800" i="1" dirty="0" err="1"/>
                  <a:t>q</a:t>
                </a:r>
                <a:r>
                  <a:rPr lang="en-US" altLang="zh-CN" sz="2800" i="1" baseline="30000" dirty="0" err="1"/>
                  <a:t>n</a:t>
                </a:r>
                <a:r>
                  <a:rPr lang="en-US" altLang="zh-CN" sz="2800" dirty="0" err="1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</m:oMath>
                </a14:m>
                <a:r>
                  <a:rPr lang="zh-CN" altLang="en-US" sz="2800" dirty="0"/>
                  <a:t>，</a:t>
                </a:r>
                <a:r>
                  <a:rPr lang="zh-CN" altLang="zh-CN" sz="2800" dirty="0"/>
                  <a:t>若设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=-</a:t>
                </a:r>
                <a:r>
                  <a:rPr lang="en-US" altLang="zh-CN" sz="2800" i="1" dirty="0" err="1"/>
                  <a:t>aq</a:t>
                </a:r>
                <a:r>
                  <a:rPr lang="en-US" altLang="zh-CN" sz="2800" i="1" baseline="30000" dirty="0" err="1"/>
                  <a:t>n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≠0,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≠0,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≠1).</a:t>
                </a:r>
                <a:r>
                  <a:rPr lang="zh-CN" altLang="zh-CN" sz="2800" dirty="0"/>
                  <a:t>由此可知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的图象是函数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=-</a:t>
                </a:r>
                <a:r>
                  <a:rPr lang="en-US" altLang="zh-CN" sz="2800" i="1" dirty="0" err="1"/>
                  <a:t>aq</a:t>
                </a:r>
                <a:r>
                  <a:rPr lang="en-US" altLang="zh-CN" sz="2800" baseline="30000" dirty="0" err="1"/>
                  <a:t>x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a</a:t>
                </a:r>
                <a:r>
                  <a:rPr lang="zh-CN" altLang="zh-CN" sz="2800" dirty="0"/>
                  <a:t>图象上一系列孤立的点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ts val="51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对于常数列的等比数列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即当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=1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≠0,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na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.</a:t>
                </a:r>
                <a:r>
                  <a:rPr lang="zh-CN" altLang="zh-CN" sz="2800" dirty="0"/>
                  <a:t>由此可知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的图象是函数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图象上一系列孤立的点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5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1245202"/>
                <a:ext cx="11723913" cy="4670509"/>
              </a:xfrm>
              <a:prstGeom prst="rect">
                <a:avLst/>
              </a:prstGeom>
              <a:blipFill rotWithShape="0">
                <a:blip r:embed="rId2"/>
                <a:stretch>
                  <a:fillRect l="-1040" t="-9269" b="-10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9" name="矩形 8"/>
              <p:cNvSpPr/>
              <p:nvPr/>
            </p:nvSpPr>
            <p:spPr>
              <a:xfrm>
                <a:off x="369510" y="5806836"/>
                <a:ext cx="11723913" cy="7463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51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注意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800" dirty="0"/>
                  <a:t>当公比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=1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(1−</m:t>
                        </m:r>
                        <m:sSup>
                          <m:sSup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p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而是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na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510" y="5806836"/>
                <a:ext cx="11723913" cy="746358"/>
              </a:xfrm>
              <a:prstGeom prst="rect">
                <a:avLst/>
              </a:prstGeom>
              <a:blipFill rotWithShape="0">
                <a:blip r:embed="rId3"/>
                <a:stretch>
                  <a:fillRect l="-1092" b="-4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1" y="-2"/>
            <a:ext cx="5300132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3   </a:t>
            </a:r>
            <a:r>
              <a:rPr lang="zh-CN" altLang="en-US" sz="2800" dirty="0">
                <a:solidFill>
                  <a:srgbClr val="DA251C"/>
                </a:solidFill>
              </a:rPr>
              <a:t>等比数列的性质（重点）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矩形 1"/>
              <p:cNvSpPr/>
              <p:nvPr/>
            </p:nvSpPr>
            <p:spPr>
              <a:xfrm>
                <a:off x="468087" y="945651"/>
                <a:ext cx="11723913" cy="59093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1.</a:t>
                </a:r>
                <a:r>
                  <a:rPr lang="zh-CN" altLang="zh-CN" sz="2800" b="1" dirty="0"/>
                  <a:t>等比数列的运算性质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设数列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是等比数列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p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q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p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q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其中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p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q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反之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不一定成立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特别地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若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s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p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r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p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r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  <m:sup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其中</a:t>
                </a:r>
                <a:r>
                  <a:rPr lang="en-US" altLang="zh-CN" sz="2800" i="1" dirty="0" err="1"/>
                  <a:t>p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s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r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注意</a:t>
                </a:r>
                <a:r>
                  <a:rPr lang="zh-CN" altLang="en-US" sz="2800" dirty="0"/>
                  <a:t>   </a:t>
                </a:r>
                <a:r>
                  <a:rPr lang="zh-CN" altLang="zh-CN" sz="2800" dirty="0"/>
                  <a:t>在等比数列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中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dirty="0" err="1"/>
                  <a:t>·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p</a:t>
                </a:r>
                <a:r>
                  <a:rPr lang="en-US" altLang="zh-CN" sz="2800" dirty="0" err="1"/>
                  <a:t>·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q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p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q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则不一定有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p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q</a:t>
                </a:r>
                <a:r>
                  <a:rPr lang="zh-CN" altLang="zh-CN" sz="2800" dirty="0"/>
                  <a:t>成立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如当数列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是非零常数列时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此结论不成立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相隔等距离的项组成的数列仍是等比数列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k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k</a:t>
                </a:r>
                <a:r>
                  <a:rPr lang="en-US" altLang="zh-CN" sz="2800" baseline="-25000" dirty="0"/>
                  <a:t>+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k</a:t>
                </a:r>
                <a:r>
                  <a:rPr lang="en-US" altLang="zh-CN" sz="2800" baseline="-25000" dirty="0"/>
                  <a:t>+2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,…</a:t>
                </a:r>
                <a:r>
                  <a:rPr lang="zh-CN" altLang="zh-CN" sz="2800" dirty="0"/>
                  <a:t>仍是等比数列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公比为</a:t>
                </a:r>
                <a:r>
                  <a:rPr lang="en-US" altLang="zh-CN" sz="2800" i="1" dirty="0" err="1"/>
                  <a:t>q</a:t>
                </a:r>
                <a:r>
                  <a:rPr lang="en-US" altLang="zh-CN" sz="2800" i="1" baseline="30000" dirty="0" err="1"/>
                  <a:t>m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k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endParaRPr lang="zh-CN" altLang="zh-CN" sz="2800" dirty="0"/>
              </a:p>
            </p:txBody>
          </p:sp>
        </mc:Choice>
        <mc:Fallback>
          <p:sp>
            <p:nvSpPr>
              <p:cNvPr id="5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087" y="945651"/>
                <a:ext cx="11723913" cy="5909310"/>
              </a:xfrm>
              <a:prstGeom prst="rect">
                <a:avLst/>
              </a:prstGeom>
              <a:blipFill rotWithShape="0">
                <a:blip r:embed="rId2"/>
                <a:stretch>
                  <a:fillRect l="-1092" r="-5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560993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357494" y="722979"/>
                <a:ext cx="11723913" cy="33917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</a:t>
                </a:r>
                <a:r>
                  <a:rPr lang="zh-CN" altLang="zh-CN" sz="2800" dirty="0"/>
                  <a:t>若数列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},{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是两个项数相同的等比数列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则数列</a:t>
                </a:r>
                <a:r>
                  <a:rPr lang="en-US" altLang="zh-CN" sz="2800" dirty="0"/>
                  <a:t>{</a:t>
                </a:r>
                <a:r>
                  <a:rPr lang="en-US" altLang="zh-CN" sz="2800" dirty="0" err="1"/>
                  <a:t>λ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},{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  <m:sup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dirty="0"/>
                  <a:t>},{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},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 err="1"/>
                  <a:t>·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和</a:t>
                </a:r>
                <a:r>
                  <a:rPr lang="en-US" altLang="zh-CN" sz="2800" dirty="0"/>
                  <a:t>{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}(λ≠0,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也是等比数列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(4)</a:t>
                </a:r>
                <a:r>
                  <a:rPr lang="zh-CN" altLang="zh-CN" sz="2800" dirty="0"/>
                  <a:t>若数列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是各项都为正数且公比为</a:t>
                </a:r>
                <a:r>
                  <a:rPr lang="en-US" altLang="zh-CN" sz="2800" i="1" dirty="0"/>
                  <a:t>q</a:t>
                </a:r>
                <a:r>
                  <a:rPr lang="zh-CN" altLang="zh-CN" sz="2800" dirty="0"/>
                  <a:t>的等比数列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lg</a:t>
                </a:r>
                <a:r>
                  <a:rPr lang="en-US" altLang="zh-CN" sz="2800" dirty="0"/>
                  <a:t> 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是公差为</a:t>
                </a:r>
                <a:r>
                  <a:rPr lang="en-US" altLang="zh-CN" sz="2800" i="1" dirty="0" err="1"/>
                  <a:t>lg</a:t>
                </a:r>
                <a:r>
                  <a:rPr lang="en-US" altLang="zh-CN" sz="2800" dirty="0"/>
                  <a:t> </a:t>
                </a:r>
                <a:r>
                  <a:rPr lang="en-US" altLang="zh-CN" sz="2800" i="1" dirty="0"/>
                  <a:t>q</a:t>
                </a:r>
                <a:r>
                  <a:rPr lang="zh-CN" altLang="zh-CN" sz="2800" dirty="0"/>
                  <a:t>的等差数列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494" y="722979"/>
                <a:ext cx="11723913" cy="3391762"/>
              </a:xfrm>
              <a:prstGeom prst="rect">
                <a:avLst/>
              </a:prstGeom>
              <a:blipFill rotWithShape="0">
                <a:blip r:embed="rId3"/>
                <a:stretch>
                  <a:fillRect l="-1092" b="-1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6056755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312337" y="173829"/>
                <a:ext cx="11723913" cy="72480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2.</a:t>
                </a:r>
                <a:r>
                  <a:rPr lang="zh-CN" altLang="zh-CN" sz="2800" b="1" dirty="0"/>
                  <a:t>等比数列的前</a:t>
                </a:r>
                <a:r>
                  <a:rPr lang="en-US" altLang="zh-CN" sz="2800" b="1" i="1" dirty="0"/>
                  <a:t>n</a:t>
                </a:r>
                <a:r>
                  <a:rPr lang="zh-CN" altLang="zh-CN" sz="2800" b="1" dirty="0"/>
                  <a:t>项和的性质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设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dirty="0"/>
                  <a:t>是等比数列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en-US" altLang="zh-CN" sz="2800" i="1" dirty="0" err="1"/>
                  <a:t>S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baseline="-25000" dirty="0" err="1"/>
                  <a:t>+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S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q</a:t>
                </a:r>
                <a:r>
                  <a:rPr lang="en-US" altLang="zh-CN" sz="2800" i="1" baseline="30000" dirty="0" err="1"/>
                  <a:t>n</a:t>
                </a:r>
                <a:r>
                  <a:rPr lang="en-US" altLang="zh-CN" sz="2800" i="1" dirty="0" err="1"/>
                  <a:t>S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S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q</a:t>
                </a:r>
                <a:r>
                  <a:rPr lang="en-US" altLang="zh-CN" sz="2800" i="1" baseline="30000" dirty="0" err="1"/>
                  <a:t>m</a:t>
                </a:r>
                <a:r>
                  <a:rPr lang="en-US" altLang="zh-CN" sz="2800" i="1" dirty="0" err="1"/>
                  <a:t>S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≠-1(</a:t>
                </a:r>
                <a:r>
                  <a:rPr lang="zh-CN" altLang="zh-CN" sz="2800" dirty="0"/>
                  <a:t>或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=-1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k</a:t>
                </a:r>
                <a:r>
                  <a:rPr lang="zh-CN" altLang="zh-CN" sz="2800" dirty="0"/>
                  <a:t>为奇数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k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baseline="-25000" dirty="0"/>
                  <a:t>k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k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i="1" baseline="-25000" dirty="0"/>
                  <a:t>k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baseline="-25000" dirty="0"/>
                  <a:t>k</a:t>
                </a:r>
                <a:r>
                  <a:rPr lang="en-US" altLang="zh-CN" sz="2800" dirty="0"/>
                  <a:t>,…</a:t>
                </a:r>
                <a:r>
                  <a:rPr lang="zh-CN" altLang="zh-CN" sz="2800" dirty="0"/>
                  <a:t>是等比数列</a:t>
                </a:r>
                <a:r>
                  <a:rPr lang="en-US" altLang="zh-CN" sz="2800" dirty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</a:rPr>
                  <a:t>注意</a:t>
                </a:r>
                <a:r>
                  <a:rPr lang="zh-CN" altLang="en-US" sz="2800" dirty="0"/>
                  <a:t>  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=-1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k</a:t>
                </a:r>
                <a:r>
                  <a:rPr lang="zh-CN" altLang="zh-CN" sz="2800" dirty="0"/>
                  <a:t>为偶数时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k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baseline="-25000" dirty="0"/>
                  <a:t>k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k</a:t>
                </a:r>
                <a:r>
                  <a:rPr lang="en-US" altLang="zh-CN" sz="2800" dirty="0"/>
                  <a:t>, 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i="1" baseline="-25000" dirty="0"/>
                  <a:t>k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baseline="-25000" dirty="0"/>
                  <a:t>k</a:t>
                </a:r>
                <a:r>
                  <a:rPr lang="en-US" altLang="zh-CN" sz="2800" dirty="0"/>
                  <a:t>,…</a:t>
                </a:r>
                <a:r>
                  <a:rPr lang="zh-CN" altLang="zh-CN" sz="2800" dirty="0"/>
                  <a:t>不是等比数列</a:t>
                </a:r>
                <a:r>
                  <a:rPr lang="en-US" altLang="zh-CN" sz="2800" dirty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·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·…·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T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 err="1"/>
                  <a:t>T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 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 ,…</a:t>
                </a:r>
                <a:r>
                  <a:rPr lang="zh-CN" altLang="zh-CN" sz="2800" dirty="0"/>
                  <a:t>成等比数列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(4)</a:t>
                </a:r>
                <a:r>
                  <a:rPr lang="zh-CN" altLang="zh-CN" sz="2800" dirty="0"/>
                  <a:t>若数列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的项数为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zh-CN" altLang="zh-CN" sz="2800" baseline="-25000" dirty="0"/>
                  <a:t>偶</a:t>
                </a:r>
                <a:r>
                  <a:rPr lang="zh-CN" altLang="zh-CN" sz="2800" dirty="0"/>
                  <a:t>与</a:t>
                </a:r>
                <a:r>
                  <a:rPr lang="en-US" altLang="zh-CN" sz="2800" i="1" dirty="0"/>
                  <a:t>S</a:t>
                </a:r>
                <a:r>
                  <a:rPr lang="zh-CN" altLang="zh-CN" sz="2800" baseline="-25000" dirty="0"/>
                  <a:t>奇</a:t>
                </a:r>
                <a:r>
                  <a:rPr lang="zh-CN" altLang="zh-CN" sz="2800" dirty="0"/>
                  <a:t>分别为偶数项与奇数项的和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dirty="0"/>
                          <m:t>S</m:t>
                        </m:r>
                        <m:r>
                          <m:rPr>
                            <m:nor/>
                          </m:rPr>
                          <a:rPr lang="zh-CN" altLang="zh-CN" sz="2800" baseline="-25000" dirty="0"/>
                          <m:t>奇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dirty="0"/>
                          <m:t>S</m:t>
                        </m:r>
                        <m:r>
                          <m:rPr>
                            <m:nor/>
                          </m:rPr>
                          <a:rPr lang="zh-CN" altLang="zh-CN" sz="2800" baseline="-25000" dirty="0"/>
                          <m:t>偶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;</a:t>
                </a:r>
                <a:r>
                  <a:rPr lang="zh-CN" altLang="zh-CN" sz="2800" dirty="0"/>
                  <a:t>若项数为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+1,</a:t>
                </a: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zh-CN" altLang="en-US" sz="2800" i="1" baseline="-25000" smtClean="0">
                                <a:latin typeface="Cambria Math" panose="02040503050406030204" pitchFamily="18" charset="0"/>
                              </a:rPr>
                              <m:t>奇</m:t>
                            </m:r>
                          </m:sub>
                        </m:sSub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zh-CN" altLang="en-US" sz="2800" i="1" baseline="-25000">
                                <a:latin typeface="Cambria Math" panose="02040503050406030204" pitchFamily="18" charset="0"/>
                              </a:rPr>
                              <m:t>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337" y="173829"/>
                <a:ext cx="11723913" cy="7248074"/>
              </a:xfrm>
              <a:prstGeom prst="rect">
                <a:avLst/>
              </a:prstGeom>
              <a:blipFill rotWithShape="0">
                <a:blip r:embed="rId3"/>
                <a:stretch>
                  <a:fillRect l="-1040" r="-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826014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题型全突破</a:t>
            </a: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"/>
          <p:cNvSpPr/>
          <p:nvPr/>
        </p:nvSpPr>
        <p:spPr>
          <a:xfrm>
            <a:off x="9235441" y="1"/>
            <a:ext cx="1977510" cy="244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第六章：数列</a:t>
            </a: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227661" y="1809136"/>
            <a:ext cx="7158094" cy="331347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等比数列的判定与证明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等比数列的基本运算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等比数列的性质的应用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6383" y="-2"/>
            <a:ext cx="610123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1   </a:t>
            </a:r>
            <a:r>
              <a:rPr lang="zh-CN" altLang="en-US" sz="2800" dirty="0">
                <a:solidFill>
                  <a:srgbClr val="DA251C"/>
                </a:solidFill>
              </a:rPr>
              <a:t>等比数列的判定与证明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1087556"/>
                <a:ext cx="11723913" cy="35424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dirty="0"/>
                  <a:t>　</a:t>
                </a:r>
                <a:r>
                  <a:rPr lang="en-US" altLang="zh-CN" sz="2800" dirty="0"/>
                  <a:t>[2018</a:t>
                </a:r>
                <a:r>
                  <a:rPr lang="zh-CN" altLang="zh-CN" sz="2800" dirty="0"/>
                  <a:t>全国卷</a:t>
                </a:r>
                <a:r>
                  <a:rPr lang="en-US" altLang="zh-CN" sz="2800" dirty="0"/>
                  <a:t>Ⅰ,17,12</a:t>
                </a:r>
                <a:r>
                  <a:rPr lang="zh-CN" altLang="zh-CN" sz="2800" dirty="0"/>
                  <a:t>分</a:t>
                </a:r>
                <a:r>
                  <a:rPr lang="en-US" altLang="zh-CN" sz="2800" dirty="0"/>
                  <a:t>]</a:t>
                </a:r>
                <a:r>
                  <a:rPr lang="zh-CN" altLang="zh-CN" sz="2800" dirty="0"/>
                  <a:t>已知数列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满足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=1,</a:t>
                </a:r>
                <a:r>
                  <a:rPr lang="en-US" altLang="zh-CN" sz="2800" i="1" dirty="0"/>
                  <a:t>na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=2(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+1)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.</a:t>
                </a:r>
                <a:r>
                  <a:rPr lang="zh-CN" altLang="zh-CN" sz="2800" dirty="0"/>
                  <a:t>设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求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判断数列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是否为等比数列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并说明理由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</a:t>
                </a:r>
                <a:r>
                  <a:rPr lang="zh-CN" altLang="zh-CN" sz="2800" dirty="0"/>
                  <a:t>求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的通项公式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1087556"/>
                <a:ext cx="11723913" cy="3542445"/>
              </a:xfrm>
              <a:prstGeom prst="rect">
                <a:avLst/>
              </a:prstGeom>
              <a:blipFill>
                <a:blip r:embed="rId2"/>
                <a:stretch>
                  <a:fillRect l="-1040" b="-1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378726"/>
            <a:ext cx="1113994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r>
              <a:rPr lang="zh-CN" altLang="en-US" sz="2800" dirty="0"/>
              <a:t>　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</a:p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</a:p>
          <a:p>
            <a:pPr>
              <a:lnSpc>
                <a:spcPct val="150000"/>
              </a:lnSpc>
            </a:pP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endParaRPr lang="zh-CN" altLang="en-US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11" name="表格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9878633"/>
                  </p:ext>
                </p:extLst>
              </p:nvPr>
            </p:nvGraphicFramePr>
            <p:xfrm>
              <a:off x="1225755" y="1382570"/>
              <a:ext cx="4132826" cy="114281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132826">
                      <a:extLst>
                        <a:ext uri="{9D8B030D-6E8A-4147-A177-3AD203B41FA5}">
                          <a16:colId xmlns:a16="http://schemas.microsoft.com/office/drawing/2014/main" val="3220686619"/>
                        </a:ext>
                      </a:extLst>
                    </a:gridCol>
                  </a:tblGrid>
                  <a:tr h="981315">
                    <a:tc>
                      <a:txBody>
                        <a:bodyPr/>
                        <a:lstStyle/>
                        <a:p>
                          <a:r>
                            <a:rPr lang="zh-CN" altLang="zh-CN" sz="2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由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na</a:t>
                          </a:r>
                          <a:r>
                            <a:rPr lang="en-US" altLang="zh-CN" sz="2800" i="1" kern="1200" baseline="-25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lang="en-US" altLang="zh-CN" sz="2800" kern="1200" baseline="-25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+1</a:t>
                          </a:r>
                          <a:r>
                            <a:rPr lang="en-US" altLang="zh-CN" sz="2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=2(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lang="en-US" altLang="zh-CN" sz="2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+1)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altLang="zh-CN" sz="2800" i="1" kern="1200" baseline="-25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lang="zh-CN" altLang="zh-CN" sz="2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得到</a:t>
                          </a:r>
                          <a:endParaRPr lang="en-US" altLang="zh-CN" sz="2800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altLang="zh-CN" sz="2800" i="1" kern="1200" baseline="-25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lang="en-US" altLang="zh-CN" sz="2800" kern="1200" baseline="-25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+1</a:t>
                          </a:r>
                          <a:r>
                            <a:rPr lang="en-US" altLang="zh-CN" sz="2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i="1" dirty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zh-CN" sz="2800" b="0" i="1" dirty="0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zh-CN" sz="2800" i="1" dirty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altLang="zh-CN" sz="2800" b="0" i="1" dirty="0" smtClean="0">
                                      <a:latin typeface="Cambria Math" panose="02040503050406030204" pitchFamily="18" charset="0"/>
                                    </a:rPr>
                                    <m:t>+1)</m:t>
                                  </m:r>
                                </m:num>
                                <m:den>
                                  <m:r>
                                    <a:rPr lang="en-US" altLang="zh-CN" sz="2800" b="0" i="1" dirty="0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den>
                              </m:f>
                              <m:sSub>
                                <m:sSubPr>
                                  <m:ctrlPr>
                                    <a:rPr lang="en-US" altLang="zh-CN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oMath>
                          </a14:m>
                          <a:endParaRPr lang="zh-CN" altLang="en-US" sz="28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520119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" name="表格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639878633"/>
                  </p:ext>
                </p:extLst>
              </p:nvPr>
            </p:nvGraphicFramePr>
            <p:xfrm>
              <a:off x="1225755" y="1382570"/>
              <a:ext cx="4132826" cy="114281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132826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220686619"/>
                        </a:ext>
                      </a:extLst>
                    </a:gridCol>
                  </a:tblGrid>
                  <a:tr h="114281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147" t="-5291" r="-295" b="-634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2520119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12" name="表格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0237864"/>
                  </p:ext>
                </p:extLst>
              </p:nvPr>
            </p:nvGraphicFramePr>
            <p:xfrm>
              <a:off x="6463071" y="1382570"/>
              <a:ext cx="4883355" cy="114281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883355">
                      <a:extLst>
                        <a:ext uri="{9D8B030D-6E8A-4147-A177-3AD203B41FA5}">
                          <a16:colId xmlns:a16="http://schemas.microsoft.com/office/drawing/2014/main" val="3220686619"/>
                        </a:ext>
                      </a:extLst>
                    </a:gridCol>
                  </a:tblGrid>
                  <a:tr h="1142810">
                    <a:tc>
                      <a:txBody>
                        <a:bodyPr/>
                        <a:lstStyle/>
                        <a:p>
                          <a:r>
                            <a:rPr lang="zh-CN" altLang="zh-CN" sz="2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先求出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altLang="zh-CN" sz="2800" kern="1200" baseline="-25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</a:t>
                          </a:r>
                          <a:r>
                            <a:rPr lang="en-US" altLang="zh-CN" sz="2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=4,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lang="en-US" altLang="zh-CN" sz="2800" kern="1200" baseline="-25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</a:t>
                          </a:r>
                          <a:r>
                            <a:rPr lang="en-US" altLang="zh-CN" sz="2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=12,</a:t>
                          </a:r>
                          <a:r>
                            <a:rPr lang="zh-CN" altLang="zh-CN" sz="2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再分别代入</a:t>
                          </a:r>
                          <a:r>
                            <a:rPr lang="en-US" altLang="zh-CN" sz="2800" i="1" kern="12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</a:t>
                          </a:r>
                          <a:r>
                            <a:rPr lang="en-US" altLang="zh-CN" sz="2800" i="1" kern="1200" baseline="-25000" dirty="0" err="1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lang="en-US" altLang="zh-CN" sz="2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b="0" i="1" smtClean="0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,</a:t>
                          </a:r>
                          <a:r>
                            <a:rPr lang="zh-CN" altLang="zh-CN" sz="2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求出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</a:t>
                          </a:r>
                          <a:r>
                            <a:rPr lang="en-US" altLang="zh-CN" sz="2800" kern="1200" baseline="-25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</a:t>
                          </a:r>
                          <a:r>
                            <a:rPr lang="en-US" altLang="zh-CN" sz="2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</a:t>
                          </a:r>
                          <a:r>
                            <a:rPr lang="en-US" altLang="zh-CN" sz="2800" kern="1200" baseline="-25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</a:t>
                          </a:r>
                          <a:r>
                            <a:rPr lang="en-US" altLang="zh-CN" sz="2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</a:t>
                          </a:r>
                          <a:r>
                            <a:rPr lang="en-US" altLang="zh-CN" sz="2800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</a:t>
                          </a:r>
                          <a:r>
                            <a:rPr lang="en-US" altLang="zh-CN" sz="2800" kern="1200" baseline="-25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</a:t>
                          </a:r>
                          <a:endParaRPr lang="zh-CN" altLang="en-US" sz="28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520119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" name="表格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1510237864"/>
                  </p:ext>
                </p:extLst>
              </p:nvPr>
            </p:nvGraphicFramePr>
            <p:xfrm>
              <a:off x="6463071" y="1382570"/>
              <a:ext cx="4883355" cy="114281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4883355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220686619"/>
                        </a:ext>
                      </a:extLst>
                    </a:gridCol>
                  </a:tblGrid>
                  <a:tr h="114281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3"/>
                          <a:stretch>
                            <a:fillRect l="-125" t="-5291" r="-249" b="-15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25201197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2466046"/>
              </p:ext>
            </p:extLst>
          </p:nvPr>
        </p:nvGraphicFramePr>
        <p:xfrm>
          <a:off x="1225755" y="3177629"/>
          <a:ext cx="4132826" cy="627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32826">
                  <a:extLst>
                    <a:ext uri="{9D8B030D-6E8A-4147-A177-3AD203B41FA5}">
                      <a16:colId xmlns:a16="http://schemas.microsoft.com/office/drawing/2014/main" xmlns="" val="3220686619"/>
                    </a:ext>
                  </a:extLst>
                </a:gridCol>
              </a:tblGrid>
              <a:tr h="627455">
                <a:tc>
                  <a:txBody>
                    <a:bodyPr/>
                    <a:lstStyle/>
                    <a:p>
                      <a:r>
                        <a:rPr lang="zh-CN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由题设条件得出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altLang="zh-CN" sz="2800" i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altLang="zh-CN" sz="2800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+1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=2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altLang="zh-CN" sz="2800" i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lang="zh-CN" altLang="en-US" sz="28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5201197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37180478"/>
              </p:ext>
            </p:extLst>
          </p:nvPr>
        </p:nvGraphicFramePr>
        <p:xfrm>
          <a:off x="6463070" y="3177629"/>
          <a:ext cx="4883355" cy="627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83355">
                  <a:extLst>
                    <a:ext uri="{9D8B030D-6E8A-4147-A177-3AD203B41FA5}">
                      <a16:colId xmlns:a16="http://schemas.microsoft.com/office/drawing/2014/main" xmlns="" val="3220686619"/>
                    </a:ext>
                  </a:extLst>
                </a:gridCol>
              </a:tblGrid>
              <a:tr h="627455">
                <a:tc>
                  <a:txBody>
                    <a:bodyPr/>
                    <a:lstStyle/>
                    <a:p>
                      <a:r>
                        <a:rPr lang="zh-CN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即可证明数列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</a:t>
                      </a:r>
                      <a:r>
                        <a:rPr lang="en-US" altLang="zh-CN" sz="2800" i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altLang="zh-CN" sz="2800" i="1" kern="1200" baseline="-25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  <a:r>
                        <a:rPr lang="zh-CN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是等比数列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5201197"/>
                  </a:ext>
                </a:extLst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3871407"/>
              </p:ext>
            </p:extLst>
          </p:nvPr>
        </p:nvGraphicFramePr>
        <p:xfrm>
          <a:off x="1225755" y="4511054"/>
          <a:ext cx="4132826" cy="94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32826">
                  <a:extLst>
                    <a:ext uri="{9D8B030D-6E8A-4147-A177-3AD203B41FA5}">
                      <a16:colId xmlns:a16="http://schemas.microsoft.com/office/drawing/2014/main" xmlns="" val="3220686619"/>
                    </a:ext>
                  </a:extLst>
                </a:gridCol>
              </a:tblGrid>
              <a:tr h="627455">
                <a:tc>
                  <a:txBody>
                    <a:bodyPr/>
                    <a:lstStyle/>
                    <a:p>
                      <a:r>
                        <a:rPr lang="zh-CN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借助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(2)</a:t>
                      </a:r>
                      <a:r>
                        <a:rPr lang="zh-CN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的结论求出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</a:t>
                      </a:r>
                      <a:r>
                        <a:rPr lang="en-US" altLang="zh-CN" sz="2800" i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altLang="zh-CN" sz="2800" i="1" kern="1200" baseline="-25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  <a:r>
                        <a:rPr lang="zh-CN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的通项公式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5201197"/>
                  </a:ext>
                </a:extLst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72270378"/>
              </p:ext>
            </p:extLst>
          </p:nvPr>
        </p:nvGraphicFramePr>
        <p:xfrm>
          <a:off x="6463070" y="4511054"/>
          <a:ext cx="4883355" cy="627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83355">
                  <a:extLst>
                    <a:ext uri="{9D8B030D-6E8A-4147-A177-3AD203B41FA5}">
                      <a16:colId xmlns:a16="http://schemas.microsoft.com/office/drawing/2014/main" xmlns="" val="3220686619"/>
                    </a:ext>
                  </a:extLst>
                </a:gridCol>
              </a:tblGrid>
              <a:tr h="627455">
                <a:tc>
                  <a:txBody>
                    <a:bodyPr/>
                    <a:lstStyle/>
                    <a:p>
                      <a:r>
                        <a:rPr lang="zh-CN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进一步求出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{</a:t>
                      </a:r>
                      <a:r>
                        <a:rPr lang="en-US" altLang="zh-CN" sz="28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altLang="zh-CN" sz="2800" i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  <a:r>
                        <a:rPr lang="zh-CN" altLang="zh-CN" sz="2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的通项公式</a:t>
                      </a:r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5201197"/>
                  </a:ext>
                </a:extLst>
              </a:tr>
            </a:tbl>
          </a:graphicData>
        </a:graphic>
      </p:graphicFrame>
      <p:cxnSp>
        <p:nvCxnSpPr>
          <p:cNvPr id="20" name="直接箭头连接符 19"/>
          <p:cNvCxnSpPr>
            <a:endCxn id="12" idx="1"/>
          </p:cNvCxnSpPr>
          <p:nvPr/>
        </p:nvCxnSpPr>
        <p:spPr>
          <a:xfrm>
            <a:off x="5358581" y="1946786"/>
            <a:ext cx="1104490" cy="71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5358581" y="3463890"/>
            <a:ext cx="1104490" cy="71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5370052" y="4826868"/>
            <a:ext cx="1104490" cy="71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58591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数学A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6911" y="2034822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67437"/>
                <a:ext cx="11139948" cy="63233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由条件可得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2(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+1)</m:t>
                        </m:r>
                      </m:num>
                      <m:den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将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=1</a:t>
                </a:r>
                <a:r>
                  <a:rPr lang="zh-CN" altLang="zh-CN" sz="2800" dirty="0"/>
                  <a:t>代入得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=4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=1,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=4.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将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=2</a:t>
                </a:r>
                <a:r>
                  <a:rPr lang="zh-CN" altLang="zh-CN" sz="2800" dirty="0"/>
                  <a:t>代入得</a:t>
                </a:r>
                <a:r>
                  <a:rPr lang="en-US" altLang="zh-CN" sz="2800" dirty="0"/>
                  <a:t>,2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=6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=12.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=1,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=2,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=4.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(2){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是首项为</a:t>
                </a:r>
                <a:r>
                  <a:rPr lang="en-US" altLang="zh-CN" sz="2800" dirty="0"/>
                  <a:t>1,</a:t>
                </a:r>
                <a:r>
                  <a:rPr lang="zh-CN" altLang="zh-CN" sz="2800" dirty="0"/>
                  <a:t>公比为</a:t>
                </a:r>
                <a:r>
                  <a:rPr lang="en-US" altLang="zh-CN" sz="2800" dirty="0"/>
                  <a:t>2</a:t>
                </a:r>
                <a:r>
                  <a:rPr lang="zh-CN" altLang="zh-CN" sz="2800" dirty="0"/>
                  <a:t>的等比数列</a:t>
                </a:r>
                <a:r>
                  <a:rPr lang="en-US" altLang="zh-CN" sz="2800" dirty="0"/>
                  <a:t>.</a:t>
                </a:r>
                <a:r>
                  <a:rPr lang="zh-CN" altLang="zh-CN" sz="2800" dirty="0"/>
                  <a:t>理由如下</a:t>
                </a:r>
                <a:r>
                  <a:rPr lang="en-US" altLang="zh-CN" sz="2800" dirty="0"/>
                  <a:t>: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由条件可得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=2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=1,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是首项为</a:t>
                </a:r>
                <a:r>
                  <a:rPr lang="en-US" altLang="zh-CN" sz="2800" dirty="0"/>
                  <a:t>1,</a:t>
                </a:r>
                <a:r>
                  <a:rPr lang="zh-CN" altLang="zh-CN" sz="2800" dirty="0"/>
                  <a:t>公比为</a:t>
                </a:r>
                <a:r>
                  <a:rPr lang="en-US" altLang="zh-CN" sz="2800" dirty="0"/>
                  <a:t>2</a:t>
                </a:r>
                <a:r>
                  <a:rPr lang="zh-CN" altLang="zh-CN" sz="2800" dirty="0"/>
                  <a:t>的等比数列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</a:t>
                </a:r>
                <a:r>
                  <a:rPr lang="zh-CN" altLang="zh-CN" sz="2800" dirty="0"/>
                  <a:t>由</a:t>
                </a:r>
                <a:r>
                  <a:rPr lang="en-US" altLang="zh-CN" sz="2800" dirty="0"/>
                  <a:t>(2)</a:t>
                </a:r>
                <a:r>
                  <a:rPr lang="zh-CN" altLang="zh-CN" sz="2800" dirty="0"/>
                  <a:t>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dirty="0"/>
                  <a:t>=2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baseline="30000" dirty="0"/>
                  <a:t>-1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·2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baseline="30000" dirty="0"/>
                  <a:t>-1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67437"/>
                <a:ext cx="11139948" cy="6323334"/>
              </a:xfrm>
              <a:prstGeom prst="rect">
                <a:avLst/>
              </a:prstGeom>
              <a:blipFill rotWithShape="0">
                <a:blip r:embed="rId2"/>
                <a:stretch>
                  <a:fillRect l="-1149" r="-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0073719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23116"/>
                <a:ext cx="11139948" cy="62184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方法总结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zh-CN" sz="2800" b="1" dirty="0"/>
                  <a:t>等比数列的判定与证明常用的方法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(1)</a:t>
                </a:r>
                <a:r>
                  <a:rPr lang="zh-CN" altLang="zh-CN" sz="2800" b="1" dirty="0"/>
                  <a:t>定义法</a:t>
                </a:r>
                <a:r>
                  <a:rPr lang="en-US" altLang="zh-CN" sz="2800" b="1" dirty="0"/>
                  <a:t>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q</a:t>
                </a:r>
                <a:r>
                  <a:rPr lang="zh-CN" altLang="zh-CN" sz="2800" dirty="0"/>
                  <a:t>为常数且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≠0)</a:t>
                </a:r>
                <a:r>
                  <a:rPr lang="zh-CN" altLang="zh-CN" sz="2800" dirty="0"/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q</a:t>
                </a:r>
                <a:r>
                  <a:rPr lang="zh-CN" altLang="zh-CN" sz="2800" dirty="0"/>
                  <a:t>为常数且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≠0,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≥2)⇔{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为等比数列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(2)</a:t>
                </a:r>
                <a:r>
                  <a:rPr lang="zh-CN" altLang="zh-CN" sz="2800" b="1" dirty="0"/>
                  <a:t>等比中项法</a:t>
                </a:r>
                <a:r>
                  <a:rPr lang="en-US" altLang="zh-CN" sz="2800" b="1" dirty="0"/>
                  <a:t>.</a:t>
                </a:r>
                <a:r>
                  <a:rPr lang="en-US" altLang="zh-CN" sz="2800" b="1" kern="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800" b="0" i="1" kern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b="0" i="1" kern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  <m:sup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·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+2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≠0,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)⇔{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为等比数列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(3)</a:t>
                </a:r>
                <a:r>
                  <a:rPr lang="zh-CN" altLang="zh-CN" sz="2800" b="1" dirty="0"/>
                  <a:t>通项公式法</a:t>
                </a:r>
                <a:r>
                  <a:rPr lang="en-US" altLang="zh-CN" sz="2800" b="1" dirty="0"/>
                  <a:t>.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q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baseline="30000" dirty="0"/>
                  <a:t>-1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其中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q</a:t>
                </a:r>
                <a:r>
                  <a:rPr lang="zh-CN" altLang="zh-CN" sz="2800" dirty="0"/>
                  <a:t>均为非零常数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)⇔{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为等比数列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(4)</a:t>
                </a:r>
                <a:r>
                  <a:rPr lang="zh-CN" altLang="zh-CN" sz="2800" b="1" dirty="0"/>
                  <a:t>前</a:t>
                </a:r>
                <a:r>
                  <a:rPr lang="en-US" altLang="zh-CN" sz="2800" b="1" i="1" dirty="0"/>
                  <a:t>n</a:t>
                </a:r>
                <a:r>
                  <a:rPr lang="zh-CN" altLang="zh-CN" sz="2800" b="1" dirty="0"/>
                  <a:t>项和公式法</a:t>
                </a:r>
                <a:r>
                  <a:rPr lang="en-US" altLang="zh-CN" sz="2800" b="1" dirty="0"/>
                  <a:t>.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dirty="0"/>
                  <a:t>表示数列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=-</a:t>
                </a:r>
                <a:r>
                  <a:rPr lang="en-US" altLang="zh-CN" sz="2800" i="1" dirty="0" err="1"/>
                  <a:t>aq</a:t>
                </a:r>
                <a:r>
                  <a:rPr lang="en-US" altLang="zh-CN" sz="2800" i="1" baseline="30000" dirty="0" err="1"/>
                  <a:t>n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≠0,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≠0,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≠1),</a:t>
                </a:r>
                <a:r>
                  <a:rPr lang="zh-CN" altLang="zh-CN" sz="2800" dirty="0"/>
                  <a:t>则数列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是公比为</a:t>
                </a:r>
                <a:r>
                  <a:rPr lang="en-US" altLang="zh-CN" sz="2800" i="1" dirty="0"/>
                  <a:t>q</a:t>
                </a:r>
                <a:r>
                  <a:rPr lang="zh-CN" altLang="zh-CN" sz="2800" dirty="0"/>
                  <a:t>的等比数列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23116"/>
                <a:ext cx="11139948" cy="6218434"/>
              </a:xfrm>
              <a:prstGeom prst="rect">
                <a:avLst/>
              </a:prstGeom>
              <a:blipFill rotWithShape="0">
                <a:blip r:embed="rId2"/>
                <a:stretch>
                  <a:fillRect l="-1149" b="-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361381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49150" y="932715"/>
                <a:ext cx="11139948" cy="20507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注意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(1)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由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≠0,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并不能断言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为等比数列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还要验证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≠0.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(2)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证明一个数列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不是等比数列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只需要说明前三项满足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≠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·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或者存在一个正整数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m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使得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  <m:sup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≠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m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·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m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+2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即可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150" y="932715"/>
                <a:ext cx="11139948" cy="2050754"/>
              </a:xfrm>
              <a:prstGeom prst="rect">
                <a:avLst/>
              </a:prstGeom>
              <a:blipFill rotWithShape="0">
                <a:blip r:embed="rId2"/>
                <a:stretch>
                  <a:fillRect l="-1094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5041393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58017"/>
                <a:ext cx="11139948" cy="29484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dirty="0"/>
                  <a:t>　已知数列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和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满足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=λ,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-4,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=(-1)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-3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+21),</a:t>
                </a:r>
                <a:r>
                  <a:rPr lang="zh-CN" altLang="zh-CN" sz="2800" dirty="0"/>
                  <a:t>其中</a:t>
                </a:r>
                <a:r>
                  <a:rPr lang="en-US" altLang="zh-CN" sz="2800" dirty="0"/>
                  <a:t>λ</a:t>
                </a:r>
                <a:r>
                  <a:rPr lang="zh-CN" altLang="zh-CN" sz="2800" dirty="0"/>
                  <a:t>为实数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为正整数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对任意实数</a:t>
                </a:r>
                <a:r>
                  <a:rPr lang="en-US" altLang="zh-CN" sz="2800" dirty="0"/>
                  <a:t>λ,</a:t>
                </a:r>
                <a:r>
                  <a:rPr lang="zh-CN" altLang="zh-CN" sz="2800" dirty="0"/>
                  <a:t>证明数列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不是等比数列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试判断数列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是否为等比数列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并证明你的结论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58017"/>
                <a:ext cx="11139948" cy="2948499"/>
              </a:xfrm>
              <a:prstGeom prst="rect">
                <a:avLst/>
              </a:prstGeom>
              <a:blipFill rotWithShape="0">
                <a:blip r:embed="rId2"/>
                <a:stretch>
                  <a:fillRect l="-1149" b="-2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7992836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70932" y="0"/>
                <a:ext cx="11661423" cy="69791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800" dirty="0"/>
                  <a:t>1.(1)</a:t>
                </a:r>
                <a:r>
                  <a:rPr lang="zh-CN" altLang="zh-CN" sz="2800" dirty="0"/>
                  <a:t>假设存在一个实数</a:t>
                </a:r>
                <a:r>
                  <a:rPr lang="en-US" altLang="zh-CN" sz="2800" dirty="0"/>
                  <a:t>λ,</a:t>
                </a:r>
                <a:r>
                  <a:rPr lang="zh-CN" altLang="zh-CN" sz="2800" dirty="0"/>
                  <a:t>使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则有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λ-3)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=λ(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dirty="0"/>
                  <a:t>λ-4),</a:t>
                </a:r>
                <a:r>
                  <a:rPr lang="zh-CN" altLang="zh-CN" sz="2800" dirty="0"/>
                  <a:t>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dirty="0"/>
                  <a:t>λ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-4λ+9=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dirty="0"/>
                  <a:t>λ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-4λ,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9=0,</a:t>
                </a:r>
                <a:r>
                  <a:rPr lang="zh-CN" altLang="zh-CN" sz="2800" dirty="0"/>
                  <a:t>这与事实相矛盾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所以假设不成立</a:t>
                </a:r>
                <a:r>
                  <a:rPr lang="en-US" altLang="zh-CN" sz="2800" dirty="0"/>
                  <a:t>.</a:t>
                </a:r>
                <a:r>
                  <a:rPr lang="zh-CN" altLang="zh-CN" sz="2800" dirty="0"/>
                  <a:t>所以对任意实数</a:t>
                </a:r>
                <a:r>
                  <a:rPr lang="en-US" altLang="zh-CN" sz="2800" dirty="0"/>
                  <a:t>λ,</a:t>
                </a:r>
                <a:r>
                  <a:rPr lang="zh-CN" altLang="zh-CN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均不是等比数列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当</a:t>
                </a:r>
                <a:r>
                  <a:rPr lang="en-US" altLang="zh-CN" sz="2800" dirty="0"/>
                  <a:t>λ≠-18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证明如下</a:t>
                </a:r>
                <a:r>
                  <a:rPr lang="en-US" altLang="zh-CN" sz="2800" dirty="0"/>
                  <a:t>: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=(-1)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baseline="30000" dirty="0"/>
                  <a:t>+1</a:t>
                </a:r>
                <a:r>
                  <a:rPr lang="en-US" altLang="zh-CN" sz="2800" dirty="0"/>
                  <a:t>[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-3(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+1)+21]=(-1)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baseline="30000" dirty="0"/>
                  <a:t>+1</a:t>
                </a:r>
                <a:r>
                  <a:rPr lang="en-US" altLang="zh-CN" sz="2800" dirty="0"/>
                  <a:t>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+14)=-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(-1)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-3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+21)=-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),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=-(λ+18),</a:t>
                </a:r>
                <a:r>
                  <a:rPr lang="zh-CN" altLang="zh-CN" sz="2800" dirty="0"/>
                  <a:t>所以当</a:t>
                </a:r>
                <a:r>
                  <a:rPr lang="en-US" altLang="zh-CN" sz="2800" dirty="0"/>
                  <a:t>λ=-18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=0,</a:t>
                </a:r>
                <a:r>
                  <a:rPr lang="zh-CN" altLang="zh-CN" sz="2800" dirty="0"/>
                  <a:t>此时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不是等比数列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:r>
                  <a:rPr lang="en-US" altLang="zh-CN" sz="2800" dirty="0"/>
                  <a:t>λ≠-18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=-(λ+18)≠0,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≠0,</a:t>
                </a: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故当</a:t>
                </a:r>
                <a:r>
                  <a:rPr lang="en-US" altLang="zh-CN" sz="2800" dirty="0"/>
                  <a:t>λ≠-18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是以</a:t>
                </a:r>
                <a:r>
                  <a:rPr lang="en-US" altLang="zh-CN" sz="2800" dirty="0"/>
                  <a:t>-(λ+18)</a:t>
                </a:r>
                <a:r>
                  <a:rPr lang="zh-CN" altLang="zh-CN" sz="2800" dirty="0"/>
                  <a:t>为首项</a:t>
                </a:r>
                <a:r>
                  <a:rPr lang="en-US" altLang="zh-CN" sz="2800" dirty="0"/>
                  <a:t>,-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dirty="0"/>
                  <a:t>为公比的等比数列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932" y="0"/>
                <a:ext cx="11661423" cy="6979155"/>
              </a:xfrm>
              <a:prstGeom prst="rect">
                <a:avLst/>
              </a:prstGeom>
              <a:blipFill rotWithShape="0">
                <a:blip r:embed="rId2"/>
                <a:stretch>
                  <a:fillRect l="-1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8923593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2"/>
            <a:ext cx="4954756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2   </a:t>
            </a:r>
            <a:r>
              <a:rPr lang="zh-CN" altLang="en-US" sz="2800" dirty="0">
                <a:solidFill>
                  <a:srgbClr val="DA251C"/>
                </a:solidFill>
              </a:rPr>
              <a:t>等比数列的基本运算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729341"/>
                <a:ext cx="11723913" cy="51535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    </a:t>
                </a:r>
                <a:r>
                  <a:rPr lang="en-US" altLang="zh-CN" sz="2800" dirty="0"/>
                  <a:t>(1)[2015</a:t>
                </a:r>
                <a:r>
                  <a:rPr lang="zh-CN" altLang="zh-CN" sz="2800" dirty="0"/>
                  <a:t>新课标全国</a:t>
                </a:r>
                <a:r>
                  <a:rPr lang="en-US" altLang="zh-CN" sz="2800" dirty="0"/>
                  <a:t>Ⅱ,9,5</a:t>
                </a:r>
                <a:r>
                  <a:rPr lang="zh-CN" altLang="zh-CN" sz="2800" dirty="0"/>
                  <a:t>分</a:t>
                </a:r>
                <a:r>
                  <a:rPr lang="en-US" altLang="zh-CN" sz="2800" dirty="0"/>
                  <a:t>]</a:t>
                </a:r>
                <a:r>
                  <a:rPr lang="zh-CN" altLang="zh-CN" sz="2800" dirty="0"/>
                  <a:t>已知等比数列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满足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=4(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4</a:t>
                </a:r>
                <a:r>
                  <a:rPr lang="en-US" altLang="zh-CN" sz="2800" dirty="0"/>
                  <a:t>-1),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=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A.2	B.1    C.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	D.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(2)[2017</a:t>
                </a:r>
                <a:r>
                  <a:rPr lang="zh-CN" altLang="zh-CN" sz="2800" dirty="0"/>
                  <a:t>全国卷</a:t>
                </a:r>
                <a:r>
                  <a:rPr lang="en-US" altLang="zh-CN" sz="2800" dirty="0"/>
                  <a:t>Ⅲ,14,5</a:t>
                </a:r>
                <a:r>
                  <a:rPr lang="zh-CN" altLang="zh-CN" sz="2800" dirty="0"/>
                  <a:t>分</a:t>
                </a:r>
                <a:r>
                  <a:rPr lang="en-US" altLang="zh-CN" sz="2800" dirty="0"/>
                  <a:t>][</a:t>
                </a:r>
                <a:r>
                  <a:rPr lang="zh-CN" altLang="zh-CN" sz="2800" dirty="0"/>
                  <a:t>理</a:t>
                </a:r>
                <a:r>
                  <a:rPr lang="en-US" altLang="zh-CN" sz="2800" dirty="0"/>
                  <a:t>]</a:t>
                </a:r>
                <a:r>
                  <a:rPr lang="zh-CN" altLang="zh-CN" sz="2800" dirty="0"/>
                  <a:t>设等比数列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满足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=-1,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=-3,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4</a:t>
                </a:r>
                <a:r>
                  <a:rPr lang="en-US" altLang="zh-CN" sz="2800" dirty="0"/>
                  <a:t>=</a:t>
                </a:r>
                <a:r>
                  <a:rPr lang="zh-CN" altLang="zh-CN" sz="2800" u="sng" dirty="0"/>
                  <a:t>　　　　</a:t>
                </a:r>
                <a:r>
                  <a:rPr lang="en-US" altLang="zh-CN" sz="2800" dirty="0"/>
                  <a:t>. 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</a:t>
                </a:r>
                <a:r>
                  <a:rPr lang="zh-CN" altLang="zh-CN" sz="2800" dirty="0"/>
                  <a:t>在等比数列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中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若公比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=4,</a:t>
                </a:r>
                <a:r>
                  <a:rPr lang="zh-CN" altLang="zh-CN" sz="2800" dirty="0"/>
                  <a:t>且前</a:t>
                </a:r>
                <a:r>
                  <a:rPr lang="en-US" altLang="zh-CN" sz="2800" dirty="0"/>
                  <a:t>3</a:t>
                </a:r>
                <a:r>
                  <a:rPr lang="zh-CN" altLang="zh-CN" sz="2800" dirty="0"/>
                  <a:t>项之和等于</a:t>
                </a:r>
                <a:r>
                  <a:rPr lang="en-US" altLang="zh-CN" sz="2800" dirty="0"/>
                  <a:t>21,</a:t>
                </a:r>
                <a:r>
                  <a:rPr lang="zh-CN" altLang="zh-CN" sz="2800" dirty="0"/>
                  <a:t>则该数列的通项公式为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zh-CN" altLang="zh-CN" sz="2800" u="sng" dirty="0"/>
                  <a:t>　　　　</a:t>
                </a:r>
                <a:r>
                  <a:rPr lang="en-US" altLang="zh-CN" sz="2800" dirty="0"/>
                  <a:t>. 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729341"/>
                <a:ext cx="11723913" cy="5153527"/>
              </a:xfrm>
              <a:prstGeom prst="rect">
                <a:avLst/>
              </a:prstGeom>
              <a:blipFill rotWithShape="0">
                <a:blip r:embed="rId2"/>
                <a:stretch>
                  <a:fillRect l="-1040" r="-260" b="-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0840505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746793"/>
            <a:ext cx="111399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    </a:t>
            </a:r>
            <a:r>
              <a:rPr lang="en-US" altLang="zh-CN" sz="2800" dirty="0"/>
              <a:t>(1)</a:t>
            </a:r>
            <a:r>
              <a:rPr lang="zh-CN" altLang="zh-CN" sz="2800" dirty="0"/>
              <a:t>利用等比数列的通项公式列方程求解</a:t>
            </a:r>
            <a:r>
              <a:rPr lang="en-US" altLang="zh-CN" sz="2800" dirty="0"/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利用等比数列的通项公式列方程求解</a:t>
            </a:r>
            <a:r>
              <a:rPr lang="en-US" altLang="zh-CN" sz="2800" dirty="0"/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dirty="0"/>
              <a:t>利用通项法或对称设元设出等比数列的项求解</a:t>
            </a:r>
            <a:r>
              <a:rPr lang="en-US" altLang="zh-CN" sz="2800" dirty="0"/>
              <a:t>,</a:t>
            </a:r>
            <a:r>
              <a:rPr lang="zh-CN" altLang="zh-CN" sz="2800" dirty="0"/>
              <a:t>注意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=</a:t>
            </a:r>
            <a:r>
              <a:rPr lang="en-US" altLang="zh-CN" sz="2800" i="1" dirty="0" err="1"/>
              <a:t>a</a:t>
            </a:r>
            <a:r>
              <a:rPr lang="en-US" altLang="zh-CN" sz="2800" i="1" baseline="30000" dirty="0" err="1"/>
              <a:t>m</a:t>
            </a:r>
            <a:r>
              <a:rPr lang="en-US" altLang="zh-CN" sz="2800" i="1" dirty="0" err="1"/>
              <a:t>q</a:t>
            </a:r>
            <a:r>
              <a:rPr lang="en-US" altLang="zh-CN" sz="2800" i="1" baseline="30000" dirty="0" err="1"/>
              <a:t>n</a:t>
            </a:r>
            <a:r>
              <a:rPr lang="en-US" altLang="zh-CN" sz="2800" baseline="30000" dirty="0"/>
              <a:t>-</a:t>
            </a:r>
            <a:r>
              <a:rPr lang="en-US" altLang="zh-CN" sz="2800" i="1" baseline="30000" dirty="0"/>
              <a:t>m</a:t>
            </a:r>
            <a:r>
              <a:rPr lang="zh-CN" altLang="zh-CN" sz="2800" dirty="0"/>
              <a:t>的应用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3365164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492705" y="668863"/>
                <a:ext cx="11139948" cy="48461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    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设等比数列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的公比为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由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=4(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4</a:t>
                </a:r>
                <a:r>
                  <a:rPr lang="en-US" altLang="zh-CN" sz="2800" dirty="0"/>
                  <a:t>-1),</a:t>
                </a:r>
                <a:r>
                  <a:rPr lang="zh-CN" altLang="zh-CN" sz="2800" dirty="0"/>
                  <a:t>知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≠1,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×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4</a:t>
                </a:r>
                <a:r>
                  <a:rPr lang="en-US" altLang="zh-CN" sz="2800" dirty="0"/>
                  <a:t>=4(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-1),∴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2800" dirty="0"/>
                  <a:t>×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6</a:t>
                </a:r>
                <a:r>
                  <a:rPr lang="en-US" altLang="zh-CN" sz="2800" dirty="0"/>
                  <a:t>=4(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×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-1),∴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6</a:t>
                </a:r>
                <a:r>
                  <a:rPr lang="en-US" altLang="zh-CN" sz="2800" dirty="0"/>
                  <a:t>-16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+64=0,∴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zh-CN" sz="280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𝑞</m:t>
                                </m:r>
                              </m:e>
                              <m:sup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p>
                            </m:sSup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−8</m:t>
                            </m:r>
                          </m:e>
                        </m:d>
                      </m:e>
                      <m:sup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dirty="0"/>
                  <a:t>=0,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=8,∴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=2,∴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C.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设等比数列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的公比为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(1+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)=-1,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(1-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)=-3.</a:t>
                </a:r>
                <a:r>
                  <a:rPr lang="zh-CN" altLang="zh-CN" sz="2800" dirty="0"/>
                  <a:t>两式相除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1+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sSup>
                          <m:sSupPr>
                            <m:ctrlP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p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=-2.</a:t>
                </a:r>
                <a:r>
                  <a:rPr lang="zh-CN" altLang="zh-CN" sz="2800" dirty="0"/>
                  <a:t>代入得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=1,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4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=-8.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</a:t>
                </a:r>
                <a:r>
                  <a:rPr lang="zh-CN" altLang="zh-CN" sz="2800" b="1" dirty="0"/>
                  <a:t>解法一</a:t>
                </a:r>
                <a:r>
                  <a:rPr lang="zh-CN" altLang="zh-CN" sz="2800" dirty="0"/>
                  <a:t>　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通项法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)</a:t>
                </a:r>
                <a:r>
                  <a:rPr lang="zh-CN" altLang="zh-CN" sz="2800" dirty="0"/>
                  <a:t>由题意知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+4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+16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=21,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=1,</a:t>
                </a:r>
                <a:r>
                  <a:rPr lang="zh-CN" altLang="zh-CN" sz="2800" dirty="0"/>
                  <a:t>所以等比数列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的通项公式为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q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baseline="30000" dirty="0"/>
                  <a:t>-1</a:t>
                </a:r>
                <a:r>
                  <a:rPr lang="en-US" altLang="zh-CN" sz="2800" dirty="0"/>
                  <a:t>=4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baseline="30000" dirty="0"/>
                  <a:t>-1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705" y="668863"/>
                <a:ext cx="11139948" cy="4846135"/>
              </a:xfrm>
              <a:prstGeom prst="rect">
                <a:avLst/>
              </a:prstGeom>
              <a:blipFill rotWithShape="0">
                <a:blip r:embed="rId2"/>
                <a:stretch>
                  <a:fillRect l="-1149" r="-219" b="-10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9676004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307349" y="1434322"/>
                <a:ext cx="11464411" cy="18149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/>
                  <a:t>解法二</a:t>
                </a:r>
                <a:r>
                  <a:rPr lang="zh-CN" altLang="zh-CN" sz="2800" dirty="0"/>
                  <a:t>　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对称设元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)</a:t>
                </a:r>
                <a:r>
                  <a:rPr lang="zh-CN" altLang="zh-CN" sz="2800" dirty="0"/>
                  <a:t>由题意可设等比数列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dirty="0"/>
                  <a:t>3</a:t>
                </a:r>
                <a:r>
                  <a:rPr lang="zh-CN" altLang="zh-CN" sz="2800" dirty="0"/>
                  <a:t>项分别为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,4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+4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=21,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=4,</a:t>
                </a:r>
                <a:r>
                  <a:rPr lang="zh-CN" altLang="zh-CN" sz="2800" dirty="0"/>
                  <a:t>所以等比数列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的通项公式为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q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baseline="30000" dirty="0"/>
                  <a:t>-2</a:t>
                </a:r>
                <a:r>
                  <a:rPr lang="en-US" altLang="zh-CN" sz="2800" dirty="0"/>
                  <a:t>=4×4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baseline="30000" dirty="0"/>
                  <a:t>-2</a:t>
                </a:r>
                <a:r>
                  <a:rPr lang="en-US" altLang="zh-CN" sz="2800" dirty="0"/>
                  <a:t>=4</a:t>
                </a:r>
                <a:r>
                  <a:rPr lang="en-US" altLang="zh-CN" sz="2800" i="1" baseline="30000" dirty="0"/>
                  <a:t>n</a:t>
                </a:r>
                <a:r>
                  <a:rPr lang="en-US" altLang="zh-CN" sz="2800" baseline="30000" dirty="0"/>
                  <a:t>-1</a:t>
                </a:r>
                <a:r>
                  <a:rPr lang="en-US" altLang="zh-CN" sz="2800" dirty="0"/>
                  <a:t>. 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349" y="1434322"/>
                <a:ext cx="11464411" cy="1814984"/>
              </a:xfrm>
              <a:prstGeom prst="rect">
                <a:avLst/>
              </a:prstGeom>
              <a:blipFill rotWithShape="0">
                <a:blip r:embed="rId2"/>
                <a:stretch>
                  <a:fillRect l="-1063" r="-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5998386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340030"/>
            <a:ext cx="111399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方法总结</a:t>
            </a:r>
            <a:r>
              <a:rPr lang="zh-CN" altLang="zh-CN" sz="2800" dirty="0"/>
              <a:t>　</a:t>
            </a:r>
            <a:endParaRPr lang="en-US" altLang="zh-CN" sz="2800" dirty="0"/>
          </a:p>
          <a:p>
            <a:pPr algn="ctr">
              <a:lnSpc>
                <a:spcPct val="150000"/>
              </a:lnSpc>
            </a:pPr>
            <a:r>
              <a:rPr lang="zh-CN" altLang="en-US" sz="2800" b="1" dirty="0"/>
              <a:t>等比数列基本运算中的两种常用数学思想</a:t>
            </a:r>
            <a:endParaRPr lang="zh-CN" altLang="zh-CN" sz="2800" b="1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78513453"/>
                  </p:ext>
                </p:extLst>
              </p:nvPr>
            </p:nvGraphicFramePr>
            <p:xfrm>
              <a:off x="472131" y="1877961"/>
              <a:ext cx="11316564" cy="3716594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264356">
                      <a:extLst>
                        <a:ext uri="{9D8B030D-6E8A-4147-A177-3AD203B41FA5}">
                          <a16:colId xmlns:a16="http://schemas.microsoft.com/office/drawing/2014/main" val="513677615"/>
                        </a:ext>
                      </a:extLst>
                    </a:gridCol>
                    <a:gridCol w="10052208">
                      <a:extLst>
                        <a:ext uri="{9D8B030D-6E8A-4147-A177-3AD203B41FA5}">
                          <a16:colId xmlns:a16="http://schemas.microsoft.com/office/drawing/2014/main" val="2037161968"/>
                        </a:ext>
                      </a:extLst>
                    </a:gridCol>
                  </a:tblGrid>
                  <a:tr h="159282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  <a:latin typeface="+mn-ea"/>
                              <a:ea typeface="+mn-ea"/>
                            </a:rPr>
                            <a:t>方程的</a:t>
                          </a: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  <a:latin typeface="+mn-ea"/>
                              <a:ea typeface="+mn-ea"/>
                            </a:rPr>
                            <a:t>思想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  <a:latin typeface="+mn-ea"/>
                              <a:ea typeface="+mn-ea"/>
                            </a:rPr>
                            <a:t>等比数列中有五个量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  <a:latin typeface="+mn-lt"/>
                              <a:ea typeface="+mn-ea"/>
                            </a:rPr>
                            <a:t>1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,n,q,a</a:t>
                          </a:r>
                          <a:r>
                            <a:rPr lang="en-US" sz="2800" i="1" baseline="-25000" dirty="0">
                              <a:effectLst/>
                              <a:latin typeface="+mn-lt"/>
                              <a:ea typeface="+mn-ea"/>
                            </a:rPr>
                            <a:t>n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,S</a:t>
                          </a:r>
                          <a:r>
                            <a:rPr lang="en-US" sz="2800" i="1" baseline="-25000" dirty="0">
                              <a:effectLst/>
                              <a:latin typeface="+mn-lt"/>
                              <a:ea typeface="+mn-ea"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  <a:latin typeface="+mn-ea"/>
                              <a:ea typeface="+mn-ea"/>
                            </a:rPr>
                            <a:t>一般可以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“</a:t>
                          </a:r>
                          <a:r>
                            <a:rPr lang="zh-CN" sz="2800" dirty="0">
                              <a:effectLst/>
                              <a:latin typeface="+mn-ea"/>
                              <a:ea typeface="+mn-ea"/>
                            </a:rPr>
                            <a:t>知三求二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”,</a:t>
                          </a:r>
                          <a:r>
                            <a:rPr lang="zh-CN" sz="2800" dirty="0">
                              <a:effectLst/>
                              <a:latin typeface="+mn-ea"/>
                              <a:ea typeface="+mn-ea"/>
                            </a:rPr>
                            <a:t>通过列方程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(</a:t>
                          </a:r>
                          <a:r>
                            <a:rPr lang="zh-CN" sz="2800" dirty="0">
                              <a:effectLst/>
                              <a:latin typeface="+mn-ea"/>
                              <a:ea typeface="+mn-ea"/>
                            </a:rPr>
                            <a:t>组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)</a:t>
                          </a:r>
                          <a:r>
                            <a:rPr lang="zh-CN" sz="2800" dirty="0">
                              <a:effectLst/>
                              <a:latin typeface="+mn-ea"/>
                              <a:ea typeface="+mn-ea"/>
                            </a:rPr>
                            <a:t>求关键量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a</a:t>
                          </a:r>
                          <a:r>
                            <a:rPr lang="en-US" sz="2800" baseline="-25000" dirty="0">
                              <a:effectLst/>
                              <a:latin typeface="+mn-lt"/>
                              <a:ea typeface="+mn-ea"/>
                            </a:rPr>
                            <a:t>1</a:t>
                          </a:r>
                          <a:r>
                            <a:rPr lang="zh-CN" sz="2800" dirty="0">
                              <a:effectLst/>
                              <a:latin typeface="+mn-lt"/>
                              <a:ea typeface="+mn-ea"/>
                            </a:rPr>
                            <a:t>和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q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  <a:latin typeface="+mn-ea"/>
                              <a:ea typeface="+mn-ea"/>
                            </a:rPr>
                            <a:t>问题可迎刃而解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extLst>
                      <a:ext uri="{0D108BD9-81ED-4DB2-BD59-A6C34878D82A}">
                        <a16:rowId xmlns:a16="http://schemas.microsoft.com/office/drawing/2014/main" val="1443773948"/>
                      </a:ext>
                    </a:extLst>
                  </a:tr>
                  <a:tr h="212376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  <a:latin typeface="+mn-ea"/>
                              <a:ea typeface="+mn-ea"/>
                            </a:rPr>
                            <a:t>分类讨论的思想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  <a:latin typeface="+mn-lt"/>
                              <a:ea typeface="+mn-ea"/>
                            </a:rPr>
                            <a:t>等比数列的前</a:t>
                          </a:r>
                          <a:r>
                            <a:rPr lang="en-US" sz="2800" dirty="0">
                              <a:effectLst/>
                              <a:latin typeface="+mn-lt"/>
                              <a:ea typeface="+mn-ea"/>
                            </a:rPr>
                            <a:t>n</a:t>
                          </a:r>
                          <a:r>
                            <a:rPr lang="zh-CN" sz="2800" dirty="0">
                              <a:effectLst/>
                              <a:latin typeface="+mn-lt"/>
                              <a:ea typeface="+mn-ea"/>
                            </a:rPr>
                            <a:t>项和公式涉及对公比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q</a:t>
                          </a:r>
                          <a:r>
                            <a:rPr lang="zh-CN" sz="2800" dirty="0">
                              <a:effectLst/>
                              <a:latin typeface="+mn-lt"/>
                              <a:ea typeface="+mn-ea"/>
                            </a:rPr>
                            <a:t>的分类讨论</a:t>
                          </a:r>
                          <a:r>
                            <a:rPr lang="en-US" sz="2800" dirty="0">
                              <a:effectLst/>
                              <a:latin typeface="+mn-lt"/>
                              <a:ea typeface="+mn-ea"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  <a:latin typeface="+mn-lt"/>
                              <a:ea typeface="+mn-ea"/>
                            </a:rPr>
                            <a:t>当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q</a:t>
                          </a:r>
                          <a:r>
                            <a:rPr lang="en-US" sz="2800" dirty="0">
                              <a:effectLst/>
                              <a:latin typeface="+mn-lt"/>
                              <a:ea typeface="+mn-ea"/>
                            </a:rPr>
                            <a:t>=1</a:t>
                          </a:r>
                          <a:r>
                            <a:rPr lang="zh-CN" sz="2800" dirty="0">
                              <a:effectLst/>
                              <a:latin typeface="+mn-lt"/>
                              <a:ea typeface="+mn-ea"/>
                            </a:rPr>
                            <a:t>时</a:t>
                          </a:r>
                          <a:r>
                            <a:rPr lang="en-US" sz="2800" dirty="0">
                              <a:effectLst/>
                              <a:latin typeface="+mn-lt"/>
                              <a:ea typeface="+mn-ea"/>
                            </a:rPr>
                            <a:t>,{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  <a:latin typeface="+mn-lt"/>
                              <a:ea typeface="+mn-ea"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  <a:latin typeface="+mn-lt"/>
                              <a:ea typeface="+mn-ea"/>
                            </a:rPr>
                            <a:t>}</a:t>
                          </a:r>
                          <a:r>
                            <a:rPr lang="zh-CN" sz="2800" dirty="0">
                              <a:effectLst/>
                              <a:latin typeface="+mn-lt"/>
                              <a:ea typeface="+mn-ea"/>
                            </a:rPr>
                            <a:t>的前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n</a:t>
                          </a:r>
                          <a:r>
                            <a:rPr lang="zh-CN" sz="2800" dirty="0">
                              <a:effectLst/>
                              <a:latin typeface="+mn-lt"/>
                              <a:ea typeface="+mn-ea"/>
                            </a:rPr>
                            <a:t>项和为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S</a:t>
                          </a:r>
                          <a:r>
                            <a:rPr lang="en-US" sz="2800" i="1" baseline="-25000" dirty="0">
                              <a:effectLst/>
                              <a:latin typeface="+mn-lt"/>
                              <a:ea typeface="+mn-ea"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  <a:latin typeface="+mn-lt"/>
                              <a:ea typeface="+mn-ea"/>
                            </a:rPr>
                            <a:t>=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na</a:t>
                          </a:r>
                          <a:r>
                            <a:rPr lang="en-US" sz="2800" baseline="-25000" dirty="0">
                              <a:effectLst/>
                              <a:latin typeface="+mn-lt"/>
                              <a:ea typeface="+mn-ea"/>
                            </a:rPr>
                            <a:t>1</a:t>
                          </a:r>
                          <a:r>
                            <a:rPr lang="en-US" sz="2800" dirty="0">
                              <a:effectLst/>
                              <a:latin typeface="+mn-lt"/>
                              <a:ea typeface="+mn-ea"/>
                            </a:rPr>
                            <a:t>;</a:t>
                          </a:r>
                          <a:r>
                            <a:rPr lang="zh-CN" sz="2800" dirty="0">
                              <a:effectLst/>
                              <a:latin typeface="+mn-lt"/>
                              <a:ea typeface="+mn-ea"/>
                            </a:rPr>
                            <a:t>当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q</a:t>
                          </a:r>
                          <a:r>
                            <a:rPr lang="en-US" sz="2800" dirty="0">
                              <a:effectLst/>
                              <a:latin typeface="+mn-lt"/>
                              <a:ea typeface="+mn-ea"/>
                            </a:rPr>
                            <a:t>≠1</a:t>
                          </a:r>
                          <a:r>
                            <a:rPr lang="zh-CN" sz="2800" dirty="0">
                              <a:effectLst/>
                              <a:latin typeface="+mn-lt"/>
                              <a:ea typeface="+mn-ea"/>
                            </a:rPr>
                            <a:t>时</a:t>
                          </a:r>
                          <a:r>
                            <a:rPr lang="en-US" sz="2800" dirty="0">
                              <a:effectLst/>
                              <a:latin typeface="+mn-lt"/>
                              <a:ea typeface="+mn-ea"/>
                            </a:rPr>
                            <a:t>,{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  <a:latin typeface="+mn-lt"/>
                              <a:ea typeface="+mn-ea"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  <a:latin typeface="+mn-lt"/>
                              <a:ea typeface="+mn-ea"/>
                            </a:rPr>
                            <a:t>}</a:t>
                          </a:r>
                          <a:r>
                            <a:rPr lang="zh-CN" sz="2800" dirty="0">
                              <a:effectLst/>
                              <a:latin typeface="+mn-lt"/>
                              <a:ea typeface="+mn-ea"/>
                            </a:rPr>
                            <a:t>的前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n</a:t>
                          </a:r>
                          <a:r>
                            <a:rPr lang="zh-CN" sz="2800" dirty="0">
                              <a:effectLst/>
                              <a:latin typeface="+mn-lt"/>
                              <a:ea typeface="+mn-ea"/>
                            </a:rPr>
                            <a:t>项和为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S</a:t>
                          </a:r>
                          <a:r>
                            <a:rPr lang="en-US" sz="2800" i="1" baseline="-25000" dirty="0">
                              <a:effectLst/>
                              <a:latin typeface="+mn-lt"/>
                              <a:ea typeface="+mn-ea"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  <a:latin typeface="+mn-lt"/>
                              <a:ea typeface="+mn-ea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altLang="zh-CN" sz="2800" i="1" dirty="0">
                                      <a:latin typeface="Cambria Math" panose="02040503050406030204" pitchFamily="18" charset="0"/>
                                    </a:rPr>
                                    <m:t>(1−</m:t>
                                  </m:r>
                                  <m:sSup>
                                    <m:sSupPr>
                                      <m:ctrlP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  <m:sup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p>
                                  </m:sSup>
                                  <m:r>
                                    <a:rPr lang="en-US" altLang="zh-CN" sz="2800" i="1" dirty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a:rPr lang="en-US" altLang="zh-CN" sz="2800" i="1" dirty="0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n-US" altLang="zh-CN" sz="2800" i="1" dirty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  <a:latin typeface="+mn-lt"/>
                              <a:ea typeface="+mn-ea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altLang="zh-CN" sz="2800" i="1" dirty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800" i="1" dirty="0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r>
                                    <a:rPr lang="en-US" altLang="zh-CN" sz="2800" i="1" dirty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num>
                                <m:den>
                                  <m:r>
                                    <a:rPr lang="en-US" altLang="zh-CN" sz="2800" i="1" dirty="0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n-US" altLang="zh-CN" sz="2800" i="1" dirty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  <a:latin typeface="+mn-lt"/>
                              <a:ea typeface="+mn-ea"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extLst>
                      <a:ext uri="{0D108BD9-81ED-4DB2-BD59-A6C34878D82A}">
                        <a16:rowId xmlns:a16="http://schemas.microsoft.com/office/drawing/2014/main" val="288413805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1778513453"/>
                  </p:ext>
                </p:extLst>
              </p:nvPr>
            </p:nvGraphicFramePr>
            <p:xfrm>
              <a:off x="472131" y="1877961"/>
              <a:ext cx="11316564" cy="3716594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264356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513677615"/>
                        </a:ext>
                      </a:extLst>
                    </a:gridCol>
                    <a:gridCol w="10052208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2037161968"/>
                        </a:ext>
                      </a:extLst>
                    </a:gridCol>
                  </a:tblGrid>
                  <a:tr h="159282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  <a:latin typeface="+mn-ea"/>
                              <a:ea typeface="+mn-ea"/>
                            </a:rPr>
                            <a:t>方程的</a:t>
                          </a: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  <a:latin typeface="+mn-ea"/>
                              <a:ea typeface="+mn-ea"/>
                            </a:rPr>
                            <a:t>思想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  <a:latin typeface="+mn-ea"/>
                              <a:ea typeface="+mn-ea"/>
                            </a:rPr>
                            <a:t>等比数列中有五个量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a</a:t>
                          </a:r>
                          <a:r>
                            <a:rPr lang="en-US" sz="2800" i="1" baseline="-25000" dirty="0">
                              <a:effectLst/>
                              <a:latin typeface="+mn-lt"/>
                              <a:ea typeface="+mn-ea"/>
                            </a:rPr>
                            <a:t>1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,n,q,a</a:t>
                          </a:r>
                          <a:r>
                            <a:rPr lang="en-US" sz="2800" i="1" baseline="-25000" dirty="0">
                              <a:effectLst/>
                              <a:latin typeface="+mn-lt"/>
                              <a:ea typeface="+mn-ea"/>
                            </a:rPr>
                            <a:t>n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,S</a:t>
                          </a:r>
                          <a:r>
                            <a:rPr lang="en-US" sz="2800" i="1" baseline="-25000" dirty="0">
                              <a:effectLst/>
                              <a:latin typeface="+mn-lt"/>
                              <a:ea typeface="+mn-ea"/>
                            </a:rPr>
                            <a:t>n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  <a:latin typeface="+mn-ea"/>
                              <a:ea typeface="+mn-ea"/>
                            </a:rPr>
                            <a:t>一般可以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“</a:t>
                          </a:r>
                          <a:r>
                            <a:rPr lang="zh-CN" sz="2800" dirty="0">
                              <a:effectLst/>
                              <a:latin typeface="+mn-ea"/>
                              <a:ea typeface="+mn-ea"/>
                            </a:rPr>
                            <a:t>知三求二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”,</a:t>
                          </a:r>
                          <a:r>
                            <a:rPr lang="zh-CN" sz="2800" dirty="0">
                              <a:effectLst/>
                              <a:latin typeface="+mn-ea"/>
                              <a:ea typeface="+mn-ea"/>
                            </a:rPr>
                            <a:t>通过列方程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(</a:t>
                          </a:r>
                          <a:r>
                            <a:rPr lang="zh-CN" sz="2800" dirty="0">
                              <a:effectLst/>
                              <a:latin typeface="+mn-ea"/>
                              <a:ea typeface="+mn-ea"/>
                            </a:rPr>
                            <a:t>组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)</a:t>
                          </a:r>
                          <a:r>
                            <a:rPr lang="zh-CN" sz="2800" dirty="0">
                              <a:effectLst/>
                              <a:latin typeface="+mn-ea"/>
                              <a:ea typeface="+mn-ea"/>
                            </a:rPr>
                            <a:t>求关键量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a</a:t>
                          </a:r>
                          <a:r>
                            <a:rPr lang="en-US" sz="2800" baseline="-25000" dirty="0">
                              <a:effectLst/>
                              <a:latin typeface="+mn-lt"/>
                              <a:ea typeface="+mn-ea"/>
                            </a:rPr>
                            <a:t>1</a:t>
                          </a:r>
                          <a:r>
                            <a:rPr lang="zh-CN" sz="2800" dirty="0">
                              <a:effectLst/>
                              <a:latin typeface="+mn-lt"/>
                              <a:ea typeface="+mn-ea"/>
                            </a:rPr>
                            <a:t>和</a:t>
                          </a:r>
                          <a:r>
                            <a:rPr lang="en-US" sz="2800" i="1" dirty="0">
                              <a:effectLst/>
                              <a:latin typeface="+mn-lt"/>
                              <a:ea typeface="+mn-ea"/>
                            </a:rPr>
                            <a:t>q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  <a:latin typeface="+mn-ea"/>
                              <a:ea typeface="+mn-ea"/>
                            </a:rPr>
                            <a:t>问题可迎刃而解</a:t>
                          </a:r>
                          <a:r>
                            <a:rPr lang="en-US" sz="2800" dirty="0">
                              <a:effectLst/>
                              <a:latin typeface="+mn-ea"/>
                              <a:ea typeface="+mn-ea"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66675" marR="66675" marT="0" marB="0" anchor="ctr"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1443773948"/>
                      </a:ext>
                    </a:extLst>
                  </a:tr>
                  <a:tr h="212376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b="1" dirty="0">
                              <a:effectLst/>
                              <a:latin typeface="+mn-ea"/>
                              <a:ea typeface="+mn-ea"/>
                            </a:rPr>
                            <a:t>分类讨论的思想</a:t>
                          </a:r>
                          <a:endParaRPr lang="zh-CN" sz="2800" b="1" dirty="0">
                            <a:solidFill>
                              <a:srgbClr val="000000"/>
                            </a:solidFill>
                            <a:effectLst/>
                            <a:latin typeface="+mn-ea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 marL="36195" marR="36195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6675" marR="66675" marT="0" marB="0" anchor="ctr">
                        <a:blipFill rotWithShape="0">
                          <a:blip r:embed="rId2"/>
                          <a:stretch>
                            <a:fillRect l="-12606" t="-75072" r="-121" b="-20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288413805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xmlns="" val="1799773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400"/>
            <a:ext cx="12192000" cy="2617200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000" b="1" dirty="0">
                <a:solidFill>
                  <a:schemeClr val="bg1"/>
                </a:solidFill>
              </a:rPr>
              <a:t>第三讲  等比数列及其前</a:t>
            </a:r>
            <a:r>
              <a:rPr lang="en-US" altLang="zh-CN" sz="4000" b="1" i="1" dirty="0">
                <a:solidFill>
                  <a:schemeClr val="bg1"/>
                </a:solidFill>
              </a:rPr>
              <a:t>n</a:t>
            </a:r>
            <a:r>
              <a:rPr lang="zh-CN" altLang="en-US" sz="4000" b="1" dirty="0">
                <a:solidFill>
                  <a:schemeClr val="bg1"/>
                </a:solidFill>
              </a:rPr>
              <a:t>项和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20992" y="1546119"/>
            <a:ext cx="4750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A251C"/>
                </a:solidFill>
              </a:rPr>
              <a:t>【</a:t>
            </a:r>
            <a:r>
              <a:rPr lang="zh-CN" altLang="en-US" sz="2400" dirty="0">
                <a:solidFill>
                  <a:srgbClr val="DA251C"/>
                </a:solidFill>
              </a:rPr>
              <a:t>高考帮</a:t>
            </a:r>
            <a:r>
              <a:rPr lang="en-US" altLang="zh-CN" sz="2400" dirty="0">
                <a:solidFill>
                  <a:srgbClr val="DA251C"/>
                </a:solidFill>
              </a:rPr>
              <a:t>·</a:t>
            </a:r>
            <a:r>
              <a:rPr lang="zh-CN" altLang="en-US" sz="2400" dirty="0">
                <a:solidFill>
                  <a:srgbClr val="DA251C"/>
                </a:solidFill>
              </a:rPr>
              <a:t>理科数学</a:t>
            </a:r>
            <a:r>
              <a:rPr lang="en-US" altLang="zh-CN" sz="2400" dirty="0">
                <a:solidFill>
                  <a:srgbClr val="DA251C"/>
                </a:solidFill>
              </a:rPr>
              <a:t>】</a:t>
            </a:r>
            <a:r>
              <a:rPr lang="zh-CN" altLang="en-US" sz="2400" dirty="0">
                <a:solidFill>
                  <a:srgbClr val="DA251C"/>
                </a:solidFill>
              </a:rPr>
              <a:t>第六</a:t>
            </a:r>
            <a:r>
              <a:rPr lang="zh-CN" altLang="zh-CN" sz="2400" dirty="0">
                <a:solidFill>
                  <a:srgbClr val="DA251C"/>
                </a:solidFill>
              </a:rPr>
              <a:t>章 </a:t>
            </a:r>
            <a:r>
              <a:rPr lang="en-US" altLang="zh-CN" sz="2400" dirty="0">
                <a:solidFill>
                  <a:srgbClr val="DA251C"/>
                </a:solidFill>
              </a:rPr>
              <a:t> </a:t>
            </a:r>
            <a:r>
              <a:rPr lang="zh-CN" altLang="en-US" sz="2400" dirty="0">
                <a:solidFill>
                  <a:srgbClr val="DA251C"/>
                </a:solidFill>
              </a:rPr>
              <a:t>数列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26572" y="622252"/>
                <a:ext cx="11292894" cy="5021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技巧点拨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1.(</a:t>
                </a:r>
                <a:r>
                  <a:rPr lang="zh-CN" altLang="zh-CN" sz="2800" dirty="0"/>
                  <a:t>对称设元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一般地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若连续奇数个项成等比数列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则可设该数列为</a:t>
                </a:r>
                <a:r>
                  <a:rPr lang="en-US" altLang="zh-CN" sz="2800" dirty="0"/>
                  <a:t>…,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xq</a:t>
                </a:r>
                <a:r>
                  <a:rPr lang="en-US" altLang="zh-CN" sz="2800" dirty="0"/>
                  <a:t>,…;</a:t>
                </a:r>
                <a:r>
                  <a:rPr lang="zh-CN" altLang="zh-CN" sz="2800" dirty="0"/>
                  <a:t>若连续偶数个项成等比数列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则可设该数列为</a:t>
                </a:r>
                <a:r>
                  <a:rPr lang="en-US" altLang="zh-CN" sz="2800" dirty="0"/>
                  <a:t>…,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  <m:sup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xq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xq</a:t>
                </a:r>
                <a:r>
                  <a:rPr lang="en-US" altLang="zh-CN" sz="2800" baseline="30000" dirty="0"/>
                  <a:t>3</a:t>
                </a:r>
                <a:r>
                  <a:rPr lang="en-US" altLang="zh-CN" sz="2800" dirty="0"/>
                  <a:t>,…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</a:t>
                </a:r>
                <a:r>
                  <a:rPr lang="zh-CN" altLang="zh-CN" sz="2800" dirty="0"/>
                  <a:t>注意</a:t>
                </a:r>
                <a:r>
                  <a:rPr lang="en-US" altLang="zh-CN" sz="2800" dirty="0"/>
                  <a:t>:</a:t>
                </a:r>
                <a:r>
                  <a:rPr lang="zh-CN" altLang="zh-CN" sz="2800" dirty="0"/>
                  <a:t>此时公比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并不适合所有情况</a:t>
                </a:r>
                <a:r>
                  <a:rPr lang="en-US" altLang="zh-CN" sz="2800" dirty="0"/>
                  <a:t>).</a:t>
                </a:r>
                <a:r>
                  <a:rPr lang="zh-CN" altLang="zh-CN" sz="2800" dirty="0"/>
                  <a:t>这样既可减少未知量的个数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也使得解方程较为方便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2.</a:t>
                </a:r>
                <a:r>
                  <a:rPr lang="zh-CN" altLang="zh-CN" sz="2800" dirty="0"/>
                  <a:t>求解等比数列基本量时注意运用整体思想、</a:t>
                </a:r>
                <a:r>
                  <a:rPr lang="en-US" altLang="zh-CN" sz="2800" dirty="0"/>
                  <a:t>“</a:t>
                </a:r>
                <a:r>
                  <a:rPr lang="zh-CN" altLang="zh-CN" sz="2800" dirty="0"/>
                  <a:t>设而不求</a:t>
                </a:r>
                <a:r>
                  <a:rPr lang="en-US" altLang="zh-CN" sz="2800" dirty="0"/>
                  <a:t>”</a:t>
                </a:r>
                <a:r>
                  <a:rPr lang="zh-CN" altLang="zh-CN" sz="2800" dirty="0"/>
                  <a:t>等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同时还要注意合理运用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=…=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…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+…+</m:t>
                        </m:r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572" y="622252"/>
                <a:ext cx="11292894" cy="5021055"/>
              </a:xfrm>
              <a:prstGeom prst="rect">
                <a:avLst/>
              </a:prstGeom>
              <a:blipFill rotWithShape="0">
                <a:blip r:embed="rId2"/>
                <a:stretch>
                  <a:fillRect l="-1079" t="-12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2520860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37861" y="554518"/>
                <a:ext cx="11139948" cy="43733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已知等比数列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的公比为正数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·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=2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800" b="0" i="1" kern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=1,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zh-CN" altLang="zh-CN" sz="2800" dirty="0"/>
                  <a:t>等于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　　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	   B.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      C.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  <m:r>
                      <a:rPr lang="en-US" altLang="zh-CN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    D.2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已知数列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是等差数列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4</a:t>
                </a:r>
                <a:r>
                  <a:rPr lang="en-US" altLang="zh-CN" sz="2800" dirty="0"/>
                  <a:t>+3,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6</a:t>
                </a:r>
                <a:r>
                  <a:rPr lang="en-US" altLang="zh-CN" sz="2800" dirty="0"/>
                  <a:t>+6</a:t>
                </a:r>
                <a:r>
                  <a:rPr lang="zh-CN" altLang="zh-CN" sz="2800" dirty="0"/>
                  <a:t>构成公比为</a:t>
                </a:r>
                <a:r>
                  <a:rPr lang="en-US" altLang="zh-CN" sz="2800" i="1" dirty="0"/>
                  <a:t>q</a:t>
                </a:r>
                <a:r>
                  <a:rPr lang="zh-CN" altLang="zh-CN" sz="2800" dirty="0"/>
                  <a:t>的等比数列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=(</a:t>
                </a:r>
                <a:r>
                  <a:rPr lang="zh-CN" altLang="zh-CN" sz="2800" dirty="0"/>
                  <a:t>　　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A.1	B.2	C.3	D.4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861" y="554518"/>
                <a:ext cx="11139948" cy="4373313"/>
              </a:xfrm>
              <a:prstGeom prst="rect">
                <a:avLst/>
              </a:prstGeom>
              <a:blipFill rotWithShape="0">
                <a:blip r:embed="rId2"/>
                <a:stretch>
                  <a:fillRect l="-1094" b="-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0704697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340030"/>
            <a:ext cx="11139948" cy="3893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(3)[</a:t>
            </a:r>
            <a:r>
              <a:rPr lang="zh-CN" altLang="zh-CN" sz="2800" dirty="0"/>
              <a:t>数学文化题</a:t>
            </a:r>
            <a:r>
              <a:rPr lang="en-US" altLang="zh-CN" sz="2800" dirty="0"/>
              <a:t>]</a:t>
            </a:r>
            <a:r>
              <a:rPr lang="zh-CN" altLang="zh-CN" sz="2800" dirty="0"/>
              <a:t>中国古代数学著作《算法统宗》中有这样一个问题</a:t>
            </a:r>
            <a:r>
              <a:rPr lang="en-US" altLang="zh-CN" sz="2800" dirty="0"/>
              <a:t>:“</a:t>
            </a:r>
            <a:r>
              <a:rPr lang="zh-CN" altLang="zh-CN" sz="2800" dirty="0"/>
              <a:t>三百七十八里关</a:t>
            </a:r>
            <a:r>
              <a:rPr lang="en-US" altLang="zh-CN" sz="2800" dirty="0"/>
              <a:t>,</a:t>
            </a:r>
            <a:r>
              <a:rPr lang="zh-CN" altLang="zh-CN" sz="2800" dirty="0"/>
              <a:t>初行健步不为难</a:t>
            </a:r>
            <a:r>
              <a:rPr lang="en-US" altLang="zh-CN" sz="2800" dirty="0"/>
              <a:t>,</a:t>
            </a:r>
            <a:r>
              <a:rPr lang="zh-CN" altLang="zh-CN" sz="2800" dirty="0"/>
              <a:t>次日脚痛减一半</a:t>
            </a:r>
            <a:r>
              <a:rPr lang="en-US" altLang="zh-CN" sz="2800" dirty="0"/>
              <a:t>,</a:t>
            </a:r>
            <a:r>
              <a:rPr lang="zh-CN" altLang="zh-CN" sz="2800" dirty="0"/>
              <a:t>六朝才得至其关</a:t>
            </a:r>
            <a:r>
              <a:rPr lang="en-US" altLang="zh-CN" sz="2800" dirty="0"/>
              <a:t>,</a:t>
            </a:r>
            <a:r>
              <a:rPr lang="zh-CN" altLang="zh-CN" sz="2800" dirty="0"/>
              <a:t>要见次日行里数</a:t>
            </a:r>
            <a:r>
              <a:rPr lang="en-US" altLang="zh-CN" sz="2800" dirty="0"/>
              <a:t>,</a:t>
            </a:r>
            <a:r>
              <a:rPr lang="zh-CN" altLang="zh-CN" sz="2800" dirty="0"/>
              <a:t>请公仔细算相还</a:t>
            </a:r>
            <a:r>
              <a:rPr lang="en-US" altLang="zh-CN" sz="2800" dirty="0"/>
              <a:t>.”</a:t>
            </a:r>
            <a:r>
              <a:rPr lang="zh-CN" altLang="zh-CN" sz="2800" dirty="0"/>
              <a:t>其意思为有一个人走</a:t>
            </a:r>
            <a:r>
              <a:rPr lang="en-US" altLang="zh-CN" sz="2800" dirty="0"/>
              <a:t>378</a:t>
            </a:r>
            <a:r>
              <a:rPr lang="zh-CN" altLang="zh-CN" sz="2800" dirty="0"/>
              <a:t>里路</a:t>
            </a:r>
            <a:r>
              <a:rPr lang="en-US" altLang="zh-CN" sz="2800" dirty="0"/>
              <a:t>,</a:t>
            </a:r>
            <a:r>
              <a:rPr lang="zh-CN" altLang="zh-CN" sz="2800" dirty="0"/>
              <a:t>第一天健步行走</a:t>
            </a:r>
            <a:r>
              <a:rPr lang="en-US" altLang="zh-CN" sz="2800" dirty="0"/>
              <a:t>,</a:t>
            </a:r>
            <a:r>
              <a:rPr lang="zh-CN" altLang="zh-CN" sz="2800" dirty="0"/>
              <a:t>从第二天起脚痛</a:t>
            </a:r>
            <a:r>
              <a:rPr lang="en-US" altLang="zh-CN" sz="2800" dirty="0"/>
              <a:t>,</a:t>
            </a:r>
            <a:r>
              <a:rPr lang="zh-CN" altLang="zh-CN" sz="2800" dirty="0"/>
              <a:t>每天走的路程为前一天的一半</a:t>
            </a:r>
            <a:r>
              <a:rPr lang="en-US" altLang="zh-CN" sz="2800" dirty="0"/>
              <a:t>,</a:t>
            </a:r>
            <a:r>
              <a:rPr lang="zh-CN" altLang="zh-CN" sz="2800" dirty="0"/>
              <a:t>走了</a:t>
            </a:r>
            <a:r>
              <a:rPr lang="en-US" altLang="zh-CN" sz="2800" dirty="0"/>
              <a:t>6</a:t>
            </a:r>
            <a:r>
              <a:rPr lang="zh-CN" altLang="zh-CN" sz="2800" dirty="0"/>
              <a:t>天后到达目的地</a:t>
            </a:r>
            <a:r>
              <a:rPr lang="en-US" altLang="zh-CN" sz="2800" dirty="0"/>
              <a:t>,</a:t>
            </a:r>
            <a:r>
              <a:rPr lang="zh-CN" altLang="zh-CN" sz="2800" dirty="0"/>
              <a:t>请问第二天走了</a:t>
            </a:r>
            <a:r>
              <a:rPr lang="en-US" altLang="zh-CN" sz="2800" dirty="0"/>
              <a:t>(</a:t>
            </a:r>
            <a:r>
              <a:rPr lang="zh-CN" altLang="zh-CN" sz="2800" dirty="0"/>
              <a:t>　　</a:t>
            </a:r>
            <a:r>
              <a:rPr lang="en-US" altLang="zh-CN" sz="2800" dirty="0"/>
              <a:t>)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A.96</a:t>
            </a:r>
            <a:r>
              <a:rPr lang="zh-CN" altLang="zh-CN" sz="2800" dirty="0"/>
              <a:t>里</a:t>
            </a:r>
            <a:r>
              <a:rPr lang="en-US" altLang="zh-CN" sz="2800" dirty="0"/>
              <a:t>	B.48</a:t>
            </a:r>
            <a:r>
              <a:rPr lang="zh-CN" altLang="zh-CN" sz="2800" dirty="0"/>
              <a:t>里</a:t>
            </a:r>
            <a:r>
              <a:rPr lang="en-US" altLang="zh-CN" sz="2800" dirty="0"/>
              <a:t>	C.192</a:t>
            </a:r>
            <a:r>
              <a:rPr lang="zh-CN" altLang="zh-CN" sz="2800" dirty="0"/>
              <a:t>里</a:t>
            </a:r>
            <a:r>
              <a:rPr lang="en-US" altLang="zh-CN" sz="2800" dirty="0"/>
              <a:t>	D.24</a:t>
            </a:r>
            <a:r>
              <a:rPr lang="zh-CN" altLang="zh-CN" sz="2800" dirty="0"/>
              <a:t>里</a:t>
            </a:r>
          </a:p>
        </p:txBody>
      </p:sp>
    </p:spTree>
    <p:extLst>
      <p:ext uri="{BB962C8B-B14F-4D97-AF65-F5344CB8AC3E}">
        <p14:creationId xmlns:p14="http://schemas.microsoft.com/office/powerpoint/2010/main" xmlns="" val="38380923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37861" y="502808"/>
                <a:ext cx="11139948" cy="54031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2.(1)B</a:t>
                </a:r>
                <a:r>
                  <a:rPr lang="zh-CN" altLang="zh-CN" sz="2800" dirty="0"/>
                  <a:t>　设公比为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&gt;0),</a:t>
                </a:r>
                <a:r>
                  <a:rPr lang="zh-CN" altLang="zh-CN" sz="2800" dirty="0"/>
                  <a:t>由已知得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8</a:t>
                </a:r>
                <a:r>
                  <a:rPr lang="en-US" altLang="zh-CN" sz="2800" dirty="0"/>
                  <a:t>=2(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4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=2,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B.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(2)A</a:t>
                </a:r>
                <a:r>
                  <a:rPr lang="zh-CN" altLang="zh-CN" sz="2800" dirty="0"/>
                  <a:t>　令等差数列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的公差为</a:t>
                </a:r>
                <a:r>
                  <a:rPr lang="en-US" altLang="zh-CN" sz="2800" dirty="0"/>
                  <a:t>d,</a:t>
                </a:r>
                <a:r>
                  <a:rPr lang="zh-CN" altLang="zh-CN" sz="2800" dirty="0"/>
                  <a:t>由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4</a:t>
                </a:r>
                <a:r>
                  <a:rPr lang="en-US" altLang="zh-CN" sz="2800" dirty="0"/>
                  <a:t>+3,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6</a:t>
                </a:r>
                <a:r>
                  <a:rPr lang="en-US" altLang="zh-CN" sz="2800" dirty="0"/>
                  <a:t>+6</a:t>
                </a:r>
                <a:r>
                  <a:rPr lang="zh-CN" altLang="zh-CN" sz="2800" dirty="0"/>
                  <a:t>构成公比为</a:t>
                </a:r>
                <a:r>
                  <a:rPr lang="en-US" altLang="zh-CN" sz="2800" i="1" dirty="0"/>
                  <a:t>q</a:t>
                </a:r>
                <a:r>
                  <a:rPr lang="zh-CN" altLang="zh-CN" sz="2800" dirty="0"/>
                  <a:t>的等比数列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4</a:t>
                </a:r>
                <a:r>
                  <a:rPr lang="en-US" altLang="zh-CN" sz="2800" dirty="0"/>
                  <a:t>+3)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6</a:t>
                </a:r>
                <a:r>
                  <a:rPr lang="en-US" altLang="zh-CN" sz="2800" dirty="0"/>
                  <a:t>+6),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+3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+3)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=(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)·(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+5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+6),</a:t>
                </a:r>
                <a:r>
                  <a:rPr lang="zh-CN" altLang="zh-CN" sz="2800" dirty="0"/>
                  <a:t>化简得</a:t>
                </a:r>
                <a:r>
                  <a:rPr lang="en-US" altLang="zh-CN" sz="2800" dirty="0"/>
                  <a:t>(2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+3)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=0,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+3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+3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2800" dirty="0"/>
                  <a:t>=1.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A.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(3)A</a:t>
                </a:r>
                <a:r>
                  <a:rPr lang="zh-CN" altLang="zh-CN" sz="2800" dirty="0"/>
                  <a:t>　由题意得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将该人每天所走的路程依次排列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形成一个公比为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/>
                  <a:t>的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861" y="502808"/>
                <a:ext cx="11139948" cy="5403146"/>
              </a:xfrm>
              <a:prstGeom prst="rect">
                <a:avLst/>
              </a:prstGeom>
              <a:blipFill rotWithShape="0">
                <a:blip r:embed="rId2"/>
                <a:stretch>
                  <a:fillRect l="-1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6113834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矩形 3"/>
              <p:cNvSpPr/>
              <p:nvPr/>
            </p:nvSpPr>
            <p:spPr>
              <a:xfrm>
                <a:off x="370713" y="727772"/>
                <a:ext cx="11474246" cy="24312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记为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},</a:t>
                </a:r>
                <a:r>
                  <a:rPr lang="zh-CN" altLang="zh-CN" sz="2800" dirty="0"/>
                  <a:t>其前</a:t>
                </a:r>
                <a:r>
                  <a:rPr lang="en-US" altLang="zh-CN" sz="2800" dirty="0"/>
                  <a:t>6</a:t>
                </a:r>
                <a:r>
                  <a:rPr lang="zh-CN" altLang="zh-CN" sz="2800" dirty="0"/>
                  <a:t>项和等于</a:t>
                </a:r>
                <a:r>
                  <a:rPr lang="en-US" altLang="zh-CN" sz="2800" dirty="0"/>
                  <a:t>378,</a:t>
                </a:r>
                <a:r>
                  <a:rPr lang="zh-CN" altLang="zh-CN" sz="2800" dirty="0"/>
                  <a:t>于是有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/>
                          <m:t>[1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6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/>
                          <m:t>]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2800" dirty="0"/>
                  <a:t>=378,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=192,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=96,</a:t>
                </a:r>
                <a:r>
                  <a:rPr lang="zh-CN" altLang="zh-CN" sz="2800" dirty="0"/>
                  <a:t>即该人第二天走了</a:t>
                </a:r>
                <a:r>
                  <a:rPr lang="en-US" altLang="zh-CN" sz="2800" dirty="0"/>
                  <a:t>96</a:t>
                </a:r>
                <a:r>
                  <a:rPr lang="zh-CN" altLang="zh-CN" sz="2800" dirty="0"/>
                  <a:t>里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A.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13" y="727772"/>
                <a:ext cx="11474246" cy="2431243"/>
              </a:xfrm>
              <a:prstGeom prst="rect">
                <a:avLst/>
              </a:prstGeom>
              <a:blipFill rotWithShape="0">
                <a:blip r:embed="rId2"/>
                <a:stretch>
                  <a:fillRect l="-1116" b="-1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3403598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2"/>
            <a:ext cx="5662678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3   </a:t>
            </a:r>
            <a:r>
              <a:rPr lang="zh-CN" altLang="en-US" sz="2800" dirty="0">
                <a:solidFill>
                  <a:srgbClr val="DA251C"/>
                </a:solidFill>
              </a:rPr>
              <a:t>等比数列的性质的应用</a:t>
            </a:r>
          </a:p>
        </p:txBody>
      </p:sp>
      <p:sp>
        <p:nvSpPr>
          <p:cNvPr id="2" name="矩形 1"/>
          <p:cNvSpPr/>
          <p:nvPr/>
        </p:nvSpPr>
        <p:spPr>
          <a:xfrm>
            <a:off x="234043" y="949904"/>
            <a:ext cx="117239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    </a:t>
            </a:r>
            <a:r>
              <a:rPr lang="zh-CN" altLang="zh-CN" sz="2800" dirty="0"/>
              <a:t>在等比数列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中</a:t>
            </a:r>
            <a:r>
              <a:rPr lang="en-US" altLang="zh-CN" sz="2800" dirty="0"/>
              <a:t>,</a:t>
            </a:r>
            <a:r>
              <a:rPr lang="zh-CN" altLang="zh-CN" sz="2800" dirty="0"/>
              <a:t>已知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+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3</a:t>
            </a:r>
            <a:r>
              <a:rPr lang="en-US" altLang="zh-CN" sz="2800" dirty="0"/>
              <a:t>=8,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5</a:t>
            </a:r>
            <a:r>
              <a:rPr lang="en-US" altLang="zh-CN" sz="2800" dirty="0"/>
              <a:t>+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7</a:t>
            </a:r>
            <a:r>
              <a:rPr lang="en-US" altLang="zh-CN" sz="2800" dirty="0"/>
              <a:t>=4,</a:t>
            </a:r>
            <a:r>
              <a:rPr lang="zh-CN" altLang="zh-CN" sz="2800" dirty="0"/>
              <a:t>则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9</a:t>
            </a:r>
            <a:r>
              <a:rPr lang="en-US" altLang="zh-CN" sz="2800" dirty="0"/>
              <a:t>+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11</a:t>
            </a:r>
            <a:r>
              <a:rPr lang="en-US" altLang="zh-CN" sz="2800" dirty="0"/>
              <a:t>+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13</a:t>
            </a:r>
            <a:r>
              <a:rPr lang="en-US" altLang="zh-CN" sz="2800" dirty="0"/>
              <a:t>+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15</a:t>
            </a:r>
            <a:r>
              <a:rPr lang="zh-CN" altLang="zh-CN" sz="2800" dirty="0"/>
              <a:t>的值为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A.1	B.2	C.3	D.5</a:t>
            </a:r>
            <a:endParaRPr lang="zh-CN" altLang="zh-CN" sz="2800" dirty="0"/>
          </a:p>
        </p:txBody>
      </p:sp>
      <p:sp>
        <p:nvSpPr>
          <p:cNvPr id="8" name="矩形 7"/>
          <p:cNvSpPr/>
          <p:nvPr/>
        </p:nvSpPr>
        <p:spPr>
          <a:xfrm>
            <a:off x="234042" y="3608983"/>
            <a:ext cx="117239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    </a:t>
            </a:r>
            <a:r>
              <a:rPr lang="zh-CN" altLang="zh-CN" sz="2800" dirty="0"/>
              <a:t>直接把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+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3</a:t>
            </a:r>
            <a:r>
              <a:rPr lang="zh-CN" altLang="zh-CN" sz="2800" dirty="0"/>
              <a:t>看作一个整体</a:t>
            </a:r>
            <a:r>
              <a:rPr lang="en-US" altLang="zh-CN" sz="2800" dirty="0"/>
              <a:t>,</a:t>
            </a:r>
            <a:r>
              <a:rPr lang="zh-CN" altLang="zh-CN" sz="2800" dirty="0"/>
              <a:t>先利用等比数列的性质求解公比</a:t>
            </a:r>
            <a:r>
              <a:rPr lang="en-US" altLang="zh-CN" sz="2800" dirty="0"/>
              <a:t>,</a:t>
            </a:r>
            <a:r>
              <a:rPr lang="zh-CN" altLang="zh-CN" sz="2800" dirty="0"/>
              <a:t>然后代入即可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207837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21110" y="607321"/>
                <a:ext cx="11356258" cy="52840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     </a:t>
                </a:r>
                <a:r>
                  <a:rPr lang="zh-CN" altLang="zh-CN" sz="2800" dirty="0"/>
                  <a:t>因为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为等比数列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7</a:t>
                </a:r>
                <a:r>
                  <a:rPr lang="zh-CN" altLang="zh-CN" sz="2800" dirty="0"/>
                  <a:t>是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zh-CN" altLang="zh-CN" sz="2800" dirty="0"/>
                  <a:t>与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11</a:t>
                </a:r>
                <a:r>
                  <a:rPr lang="zh-CN" altLang="zh-CN" sz="2800" dirty="0"/>
                  <a:t>的等比中项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7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=(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11</a:t>
                </a:r>
                <a:r>
                  <a:rPr lang="en-US" altLang="zh-CN" sz="2800" dirty="0"/>
                  <a:t>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故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11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80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CN" sz="28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b="0" i="1" dirty="0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800" b="0" i="1" dirty="0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b>
                                </m:sSub>
                                <m:r>
                                  <a:rPr lang="en-US" altLang="zh-CN" sz="2800" b="0" i="1" dirty="0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altLang="zh-CN" sz="280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b="0" i="1" dirty="0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800" b="0" i="1" dirty="0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800" dirty="0"/>
                  <a:t>=2.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同理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11</a:t>
                </a:r>
                <a:r>
                  <a:rPr lang="zh-CN" altLang="zh-CN" sz="2800" dirty="0"/>
                  <a:t>是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7</a:t>
                </a:r>
                <a:r>
                  <a:rPr lang="zh-CN" altLang="zh-CN" sz="2800" dirty="0"/>
                  <a:t>与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13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15</a:t>
                </a:r>
                <a:r>
                  <a:rPr lang="zh-CN" altLang="zh-CN" sz="2800" dirty="0"/>
                  <a:t>的等比中项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11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=(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7</a:t>
                </a:r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13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15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故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13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15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8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CN" sz="28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i="1" dirty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800" b="0" i="1" dirty="0" smtClean="0"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sub>
                                </m:sSub>
                                <m:r>
                                  <a:rPr lang="en-US" altLang="zh-CN" sz="2800" i="1" dirty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altLang="zh-CN" sz="28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i="1" dirty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800" b="0" i="1" dirty="0" smtClean="0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=1.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11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13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15</a:t>
                </a:r>
                <a:r>
                  <a:rPr lang="en-US" altLang="zh-CN" sz="2800" dirty="0"/>
                  <a:t>=2+1=3.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</a:rPr>
                  <a:t>答案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C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110" y="607321"/>
                <a:ext cx="11356258" cy="5284075"/>
              </a:xfrm>
              <a:prstGeom prst="rect">
                <a:avLst/>
              </a:prstGeom>
              <a:blipFill rotWithShape="0">
                <a:blip r:embed="rId2"/>
                <a:stretch>
                  <a:fillRect l="-1074" t="-1270" b="-9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9664352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566446"/>
                <a:ext cx="11723913" cy="30330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     </a:t>
                </a:r>
                <a:r>
                  <a:rPr lang="en-US" altLang="zh-CN" sz="2800" dirty="0"/>
                  <a:t>[2019</a:t>
                </a:r>
                <a:r>
                  <a:rPr lang="zh-CN" altLang="zh-CN" sz="2800" dirty="0"/>
                  <a:t>长春市高三一检</a:t>
                </a:r>
                <a:r>
                  <a:rPr lang="en-US" altLang="zh-CN" sz="2800" dirty="0"/>
                  <a:t>]</a:t>
                </a:r>
                <a:r>
                  <a:rPr lang="zh-CN" altLang="zh-CN" sz="2800" dirty="0"/>
                  <a:t>等比数列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的首项为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=-1,</a:t>
                </a:r>
                <a:r>
                  <a:rPr lang="zh-CN" altLang="zh-CN" sz="2800" dirty="0"/>
                  <a:t>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项和为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31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则公比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=</a:t>
                </a:r>
                <a:r>
                  <a:rPr lang="zh-CN" altLang="zh-CN" sz="2800" u="sng" dirty="0"/>
                  <a:t>　　　　</a:t>
                </a:r>
                <a:r>
                  <a:rPr lang="en-US" altLang="zh-CN" sz="2800" dirty="0"/>
                  <a:t>. 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思维导引</a:t>
                </a:r>
                <a:r>
                  <a:rPr lang="zh-CN" altLang="zh-CN" sz="2800" dirty="0"/>
                  <a:t>　利用等比数列的前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项和的性质求解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566446"/>
                <a:ext cx="11723913" cy="3033074"/>
              </a:xfrm>
              <a:prstGeom prst="rect">
                <a:avLst/>
              </a:prstGeom>
              <a:blipFill rotWithShape="0">
                <a:blip r:embed="rId2"/>
                <a:stretch>
                  <a:fillRect l="-1040" b="-2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6496555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447549" y="1353481"/>
                <a:ext cx="11428361" cy="23223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/>
                  <a:t>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10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=-1</a:t>
                </a:r>
                <a:r>
                  <a:rPr lang="zh-CN" altLang="zh-CN" sz="2800" dirty="0"/>
                  <a:t>知公比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≠1,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10</m:t>
                            </m:r>
                          </m:sub>
                        </m:s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由等比数列前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项和的性质知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10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15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10</a:t>
                </a:r>
                <a:r>
                  <a:rPr lang="zh-CN" altLang="zh-CN" sz="2800" dirty="0"/>
                  <a:t>成等比数列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且公比为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5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故</a:t>
                </a:r>
                <a:r>
                  <a:rPr lang="en-US" altLang="zh-CN" sz="2800" i="1" dirty="0"/>
                  <a:t>q</a:t>
                </a:r>
                <a:r>
                  <a:rPr lang="en-US" altLang="zh-CN" sz="2800" baseline="30000" dirty="0"/>
                  <a:t>5</a:t>
                </a:r>
                <a:r>
                  <a:rPr lang="en-US" altLang="zh-CN" sz="2800" dirty="0"/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q</a:t>
                </a:r>
                <a:r>
                  <a:rPr lang="en-US" altLang="zh-CN" sz="2800" dirty="0"/>
                  <a:t>=-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549" y="1353481"/>
                <a:ext cx="11428361" cy="2322302"/>
              </a:xfrm>
              <a:prstGeom prst="rect">
                <a:avLst/>
              </a:prstGeom>
              <a:blipFill rotWithShape="0">
                <a:blip r:embed="rId2"/>
                <a:stretch>
                  <a:fillRect l="-1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1410683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281036"/>
            <a:ext cx="1113994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技巧点拨</a:t>
            </a:r>
            <a:endParaRPr lang="en-US" altLang="zh-CN" sz="2800" b="1" dirty="0">
              <a:solidFill>
                <a:srgbClr val="DA251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 dirty="0"/>
              <a:t>等比数列性质应用问题的解题突破口</a:t>
            </a:r>
          </a:p>
          <a:p>
            <a:pPr>
              <a:lnSpc>
                <a:spcPct val="150000"/>
              </a:lnSpc>
            </a:pPr>
            <a:r>
              <a:rPr lang="zh-CN" altLang="zh-CN" sz="2800" dirty="0"/>
              <a:t>　　等比数列的性质可以分为三类</a:t>
            </a:r>
            <a:r>
              <a:rPr lang="en-US" altLang="zh-CN" sz="2800" dirty="0"/>
              <a:t>:</a:t>
            </a:r>
            <a:r>
              <a:rPr lang="zh-CN" altLang="zh-CN" sz="2800" dirty="0"/>
              <a:t>一是通项公式的变形</a:t>
            </a:r>
            <a:r>
              <a:rPr lang="en-US" altLang="zh-CN" sz="2800" dirty="0"/>
              <a:t>,</a:t>
            </a:r>
            <a:r>
              <a:rPr lang="zh-CN" altLang="zh-CN" sz="2800" dirty="0"/>
              <a:t>二是等比中项公式的变形</a:t>
            </a:r>
            <a:r>
              <a:rPr lang="en-US" altLang="zh-CN" sz="2800" dirty="0"/>
              <a:t>,</a:t>
            </a:r>
            <a:r>
              <a:rPr lang="zh-CN" altLang="zh-CN" sz="2800" dirty="0"/>
              <a:t>三是前</a:t>
            </a:r>
            <a:r>
              <a:rPr lang="en-US" altLang="zh-CN" sz="2800" i="1" dirty="0"/>
              <a:t>n</a:t>
            </a:r>
            <a:r>
              <a:rPr lang="zh-CN" altLang="zh-CN" sz="2800" dirty="0"/>
              <a:t>项和公式的变形</a:t>
            </a:r>
            <a:r>
              <a:rPr lang="en-US" altLang="zh-CN" sz="2800" dirty="0"/>
              <a:t>,</a:t>
            </a:r>
            <a:r>
              <a:rPr lang="zh-CN" altLang="zh-CN" sz="2800" dirty="0"/>
              <a:t>根据题目条件</a:t>
            </a:r>
            <a:r>
              <a:rPr lang="en-US" altLang="zh-CN" sz="2800" dirty="0"/>
              <a:t>,</a:t>
            </a:r>
            <a:r>
              <a:rPr lang="zh-CN" altLang="zh-CN" sz="2800" dirty="0"/>
              <a:t>认真分析</a:t>
            </a:r>
            <a:r>
              <a:rPr lang="en-US" altLang="zh-CN" sz="2800" dirty="0"/>
              <a:t>,</a:t>
            </a:r>
            <a:r>
              <a:rPr lang="zh-CN" altLang="zh-CN" sz="2800" dirty="0"/>
              <a:t>发现具体的变化特征即可找出解决问题的突破口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注意</a:t>
            </a:r>
            <a:r>
              <a:rPr lang="zh-CN" altLang="zh-CN" sz="2800" dirty="0"/>
              <a:t>　在应用相应性质解题时</a:t>
            </a:r>
            <a:r>
              <a:rPr lang="en-US" altLang="zh-CN" sz="2800" dirty="0"/>
              <a:t>,</a:t>
            </a:r>
            <a:r>
              <a:rPr lang="zh-CN" altLang="zh-CN" sz="2800" dirty="0"/>
              <a:t>要注意性质成立的前提条件</a:t>
            </a:r>
            <a:r>
              <a:rPr lang="en-US" altLang="zh-CN" sz="2800" dirty="0"/>
              <a:t>,</a:t>
            </a:r>
            <a:r>
              <a:rPr lang="zh-CN" altLang="zh-CN" sz="2800" dirty="0"/>
              <a:t>有时需要对性质进行适当变形</a:t>
            </a:r>
            <a:r>
              <a:rPr lang="en-US" altLang="zh-CN" sz="2800" dirty="0"/>
              <a:t>.</a:t>
            </a:r>
            <a:r>
              <a:rPr lang="zh-CN" altLang="zh-CN" sz="2800" dirty="0"/>
              <a:t>此外</a:t>
            </a:r>
            <a:r>
              <a:rPr lang="en-US" altLang="zh-CN" sz="2800" dirty="0"/>
              <a:t>,</a:t>
            </a:r>
            <a:r>
              <a:rPr lang="zh-CN" altLang="zh-CN" sz="2800" dirty="0"/>
              <a:t>解题时注意</a:t>
            </a:r>
            <a:r>
              <a:rPr lang="en-US" altLang="zh-CN" sz="2800" dirty="0"/>
              <a:t>“</a:t>
            </a:r>
            <a:r>
              <a:rPr lang="zh-CN" altLang="zh-CN" sz="2800" dirty="0"/>
              <a:t>设而不求</a:t>
            </a:r>
            <a:r>
              <a:rPr lang="en-US" altLang="zh-CN" sz="2800" dirty="0"/>
              <a:t>”</a:t>
            </a:r>
            <a:r>
              <a:rPr lang="zh-CN" altLang="zh-CN" sz="2800" dirty="0"/>
              <a:t>的运用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3969871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0450" y="144779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70450" y="2911502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63182" y="0"/>
            <a:ext cx="10157974" cy="13042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1063182" y="1997597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3944246" y="1997597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</a:p>
        </p:txBody>
      </p:sp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1070450" y="3459416"/>
            <a:ext cx="10065636" cy="193016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/>
                </a:solidFill>
              </a:rPr>
              <a:t>等比数列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/>
                </a:solidFill>
              </a:rPr>
              <a:t>等比数列的前</a:t>
            </a:r>
            <a:r>
              <a:rPr lang="en-US" altLang="zh-CN" sz="2800" i="1" dirty="0">
                <a:solidFill>
                  <a:schemeClr val="tx1"/>
                </a:solidFill>
              </a:rPr>
              <a:t>n</a:t>
            </a:r>
            <a:r>
              <a:rPr lang="zh-CN" altLang="en-US" sz="2800" dirty="0">
                <a:solidFill>
                  <a:schemeClr val="tx1"/>
                </a:solidFill>
              </a:rPr>
              <a:t>项和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/>
                </a:solidFill>
              </a:rPr>
              <a:t>等比数列的性质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566446"/>
                <a:ext cx="11723913" cy="42515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    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设在等比数列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中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项和为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已知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=8,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6</a:t>
                </a:r>
                <a:r>
                  <a:rPr lang="en-US" altLang="zh-CN" sz="2800" dirty="0"/>
                  <a:t>=7,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7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8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9</a:t>
                </a:r>
                <a:r>
                  <a:rPr lang="zh-CN" altLang="zh-CN" sz="2800" dirty="0"/>
                  <a:t>等于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　　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800" dirty="0"/>
                  <a:t>	B.-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800" dirty="0"/>
                  <a:t>      C.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57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800" dirty="0"/>
                  <a:t>	D.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55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记等比数列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项积为</a:t>
                </a:r>
                <a:r>
                  <a:rPr lang="en-US" altLang="zh-CN" sz="2800" i="1" dirty="0" err="1"/>
                  <a:t>T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已知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=0,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T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=128,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的值为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　　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A.4	B.7	C.10	 D.12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566446"/>
                <a:ext cx="11723913" cy="4251548"/>
              </a:xfrm>
              <a:prstGeom prst="rect">
                <a:avLst/>
              </a:prstGeom>
              <a:blipFill rotWithShape="0">
                <a:blip r:embed="rId2"/>
                <a:stretch>
                  <a:fillRect l="-1040" r="-780" b="-12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1042686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462845" y="777019"/>
                <a:ext cx="11379199" cy="37080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800" dirty="0"/>
                  <a:t>3.(1)A</a:t>
                </a:r>
                <a:r>
                  <a:rPr lang="zh-CN" altLang="zh-CN" sz="2800" dirty="0"/>
                  <a:t>　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7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8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6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6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6</a:t>
                </a:r>
                <a:r>
                  <a:rPr lang="zh-CN" altLang="zh-CN" sz="2800" dirty="0"/>
                  <a:t>成等比数列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8,-1,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6</a:t>
                </a:r>
                <a:r>
                  <a:rPr lang="zh-CN" altLang="zh-CN" sz="2800" dirty="0"/>
                  <a:t>成等比数列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8(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6</a:t>
                </a:r>
                <a:r>
                  <a:rPr lang="en-US" altLang="zh-CN" sz="2800" dirty="0"/>
                  <a:t>)=1,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6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7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8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9</a:t>
                </a:r>
                <a:r>
                  <a:rPr lang="zh-CN" altLang="zh-CN" sz="2800" dirty="0"/>
                  <a:t>等于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A.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(2)A</a:t>
                </a:r>
                <a:r>
                  <a:rPr lang="zh-CN" altLang="zh-CN" sz="2800" dirty="0"/>
                  <a:t>　因为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是等比数列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  <m: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dirty="0"/>
                  <a:t>.</a:t>
                </a: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=0,</a:t>
                </a: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  <m: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dirty="0"/>
                  <a:t>-2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=0,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=2(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=0</a:t>
                </a:r>
                <a:r>
                  <a:rPr lang="zh-CN" altLang="zh-CN" sz="2800" dirty="0"/>
                  <a:t>舍去</a:t>
                </a:r>
                <a:r>
                  <a:rPr lang="en-US" altLang="zh-CN" sz="2800" dirty="0"/>
                  <a:t>).</a:t>
                </a:r>
                <a:r>
                  <a:rPr lang="zh-CN" altLang="zh-CN" sz="2800" dirty="0"/>
                  <a:t>由等比数列的性质可知前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-1</a:t>
                </a:r>
                <a:r>
                  <a:rPr lang="zh-CN" altLang="zh-CN" sz="2800" dirty="0"/>
                  <a:t>项的积为</a:t>
                </a:r>
                <a:r>
                  <a:rPr lang="en-US" altLang="zh-CN" sz="2800" i="1" dirty="0"/>
                  <a:t>T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  <m: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1</m:t>
                        </m:r>
                      </m:sup>
                    </m:sSubSup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2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baseline="30000" dirty="0"/>
                  <a:t>m</a:t>
                </a:r>
                <a:r>
                  <a:rPr lang="en-US" altLang="zh-CN" sz="2800" baseline="30000" dirty="0"/>
                  <a:t>-1</a:t>
                </a:r>
                <a:r>
                  <a:rPr lang="en-US" altLang="zh-CN" sz="2800" dirty="0"/>
                  <a:t>=128,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=4.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A.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845" y="777019"/>
                <a:ext cx="11379199" cy="3708066"/>
              </a:xfrm>
              <a:prstGeom prst="rect">
                <a:avLst/>
              </a:prstGeom>
              <a:blipFill rotWithShape="0">
                <a:blip r:embed="rId2"/>
                <a:stretch>
                  <a:fillRect l="-1125" b="-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013173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957160" y="1965192"/>
            <a:ext cx="10065636" cy="271095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等比数列的判定与证明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等比数列的基本运算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等比数列的性质的应用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957160" y="1426908"/>
            <a:ext cx="10087407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B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考法帮</a:t>
            </a:r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题型全突破</a:t>
            </a:r>
          </a:p>
        </p:txBody>
      </p:sp>
    </p:spTree>
    <p:extLst>
      <p:ext uri="{BB962C8B-B14F-4D97-AF65-F5344CB8AC3E}">
        <p14:creationId xmlns:p14="http://schemas.microsoft.com/office/powerpoint/2010/main" xmlns="" val="3982106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7157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2384070"/>
              </p:ext>
            </p:extLst>
          </p:nvPr>
        </p:nvGraphicFramePr>
        <p:xfrm>
          <a:off x="428541" y="1044383"/>
          <a:ext cx="11334917" cy="499130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9863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86755">
                  <a:extLst>
                    <a:ext uri="{9D8B030D-6E8A-4147-A177-3AD203B41FA5}">
                      <a16:colId xmlns:a16="http://schemas.microsoft.com/office/drawing/2014/main" xmlns="" val="3852849674"/>
                    </a:ext>
                  </a:extLst>
                </a:gridCol>
                <a:gridCol w="28109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508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73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b="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考点内容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800" b="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考纲要求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  <a:cs typeface="+mn-cs"/>
                        </a:rPr>
                        <a:t>考题取样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  <a:cs typeface="+mn-cs"/>
                        </a:rPr>
                        <a:t>对应考法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30009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等比数列通项公式和前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项和公式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掌握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2016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Ⅲ,T17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361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Ⅲ,T17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3619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等比数列的性质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理解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Ⅱ,T4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51757869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命题规律</a:t>
            </a:r>
          </a:p>
        </p:txBody>
      </p:sp>
    </p:spTree>
    <p:extLst>
      <p:ext uri="{BB962C8B-B14F-4D97-AF65-F5344CB8AC3E}">
        <p14:creationId xmlns:p14="http://schemas.microsoft.com/office/powerpoint/2010/main" xmlns="" val="3541158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43" y="949904"/>
            <a:ext cx="117239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命题分析预测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　本讲是高考的考查热点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主要考查等比数列的基本运算和性质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等比数列的通项公式和前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项和公式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尤其要注意以数学文化为背景的数列题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题型既有选择题、填空题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也有解答题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学科核心素养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　本讲通过等比数列通项公式及前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项和公式、等比数列性质的应用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考查考生的数学运算和逻辑推理素养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以及考生对函数与方程、转化与化归和分类讨论思想的应用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聚焦核心素养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3" name="矩形 15">
            <a:hlinkClick r:id="rId2" action="ppaction://hlinksldjump"/>
          </p:cNvPr>
          <p:cNvSpPr/>
          <p:nvPr/>
        </p:nvSpPr>
        <p:spPr>
          <a:xfrm>
            <a:off x="4650230" y="2495098"/>
            <a:ext cx="7236970" cy="1683612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/>
                </a:solidFill>
              </a:rPr>
              <a:t>等比数列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/>
                </a:solidFill>
              </a:rPr>
              <a:t>等比数列的前</a:t>
            </a:r>
            <a:r>
              <a:rPr lang="en-US" altLang="zh-CN" sz="2800" i="1" dirty="0">
                <a:solidFill>
                  <a:schemeClr val="tx1"/>
                </a:solidFill>
              </a:rPr>
              <a:t>n</a:t>
            </a:r>
            <a:r>
              <a:rPr lang="zh-CN" altLang="en-US" sz="2800" dirty="0">
                <a:solidFill>
                  <a:schemeClr val="tx1"/>
                </a:solidFill>
              </a:rPr>
              <a:t>项和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/>
                </a:solidFill>
              </a:rPr>
              <a:t>等比数列的性质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98184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PLUGINVER]" val="1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2430</TotalTime>
  <Words>728</Words>
  <Application>Microsoft Office PowerPoint</Application>
  <PresentationFormat>自定义</PresentationFormat>
  <Paragraphs>117</Paragraphs>
  <Slides>41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creator>阳光数学网【http://www.eduy.net】搜集，仅供学习和研究使用！</dc:creator>
  <cp:keywords>阳光数学网【http:/www.eduy.net】搜集，仅供学习和研究使用！</cp:keywords>
  <cp:lastModifiedBy>Administrator</cp:lastModifiedBy>
  <cp:revision>232</cp:revision>
  <dcterms:created xsi:type="dcterms:W3CDTF">2018-02-01T09:53:00Z</dcterms:created>
  <dcterms:modified xsi:type="dcterms:W3CDTF">2019-11-10T07:03:33Z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