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8"/>
  </p:notesMasterIdLst>
  <p:sldIdLst>
    <p:sldId id="267" r:id="rId2"/>
    <p:sldId id="442" r:id="rId3"/>
    <p:sldId id="271" r:id="rId4"/>
    <p:sldId id="262" r:id="rId5"/>
    <p:sldId id="378" r:id="rId6"/>
    <p:sldId id="379" r:id="rId7"/>
    <p:sldId id="377" r:id="rId8"/>
    <p:sldId id="279" r:id="rId9"/>
    <p:sldId id="380" r:id="rId10"/>
    <p:sldId id="263" r:id="rId11"/>
    <p:sldId id="381" r:id="rId12"/>
    <p:sldId id="291" r:id="rId13"/>
    <p:sldId id="384" r:id="rId14"/>
    <p:sldId id="424" r:id="rId15"/>
    <p:sldId id="425" r:id="rId16"/>
    <p:sldId id="274" r:id="rId17"/>
    <p:sldId id="281" r:id="rId18"/>
    <p:sldId id="386" r:id="rId19"/>
    <p:sldId id="385" r:id="rId20"/>
    <p:sldId id="389" r:id="rId21"/>
    <p:sldId id="390" r:id="rId22"/>
    <p:sldId id="391" r:id="rId23"/>
    <p:sldId id="426" r:id="rId24"/>
    <p:sldId id="327" r:id="rId25"/>
    <p:sldId id="393" r:id="rId26"/>
    <p:sldId id="397" r:id="rId27"/>
    <p:sldId id="427" r:id="rId28"/>
    <p:sldId id="398" r:id="rId29"/>
    <p:sldId id="428" r:id="rId30"/>
    <p:sldId id="429" r:id="rId31"/>
    <p:sldId id="430" r:id="rId32"/>
    <p:sldId id="431" r:id="rId33"/>
    <p:sldId id="399" r:id="rId34"/>
    <p:sldId id="401" r:id="rId35"/>
    <p:sldId id="432" r:id="rId36"/>
    <p:sldId id="409" r:id="rId37"/>
    <p:sldId id="408" r:id="rId38"/>
    <p:sldId id="433" r:id="rId39"/>
    <p:sldId id="410" r:id="rId40"/>
    <p:sldId id="434" r:id="rId41"/>
    <p:sldId id="435" r:id="rId42"/>
    <p:sldId id="436" r:id="rId43"/>
    <p:sldId id="437" r:id="rId44"/>
    <p:sldId id="438" r:id="rId45"/>
    <p:sldId id="440" r:id="rId46"/>
    <p:sldId id="441" r:id="rId47"/>
  </p:sldIdLst>
  <p:sldSz cx="12192000" cy="6858000"/>
  <p:notesSz cx="6858000" cy="9144000"/>
  <p:custDataLst>
    <p:tags r:id="rId4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章节标题" id="{F5EEC428-8706-4C59-AEE4-161BB92701F7}">
          <p14:sldIdLst>
            <p14:sldId id="267"/>
            <p14:sldId id="271"/>
          </p14:sldIdLst>
        </p14:section>
        <p14:section name="目录" id="{62B0F58D-E21A-4849-85F8-F0658C934CDC}">
          <p14:sldIdLst>
            <p14:sldId id="262"/>
            <p14:sldId id="378"/>
          </p14:sldIdLst>
        </p14:section>
        <p14:section name="考情精解读" id="{E5B6AE4C-B16F-4E49-ACF6-1636DDCCFF7B}">
          <p14:sldIdLst>
            <p14:sldId id="379"/>
            <p14:sldId id="377"/>
            <p14:sldId id="279"/>
          </p14:sldIdLst>
        </p14:section>
        <p14:section name="A考点帮·知识全通关" id="{0696FE38-A922-4D75-AA25-7EF156A1C92B}">
          <p14:sldIdLst>
            <p14:sldId id="380"/>
            <p14:sldId id="263"/>
            <p14:sldId id="381"/>
            <p14:sldId id="291"/>
            <p14:sldId id="384"/>
            <p14:sldId id="424"/>
            <p14:sldId id="425"/>
          </p14:sldIdLst>
        </p14:section>
        <p14:section name="B考法帮·题型全突破" id="{EAE3448C-E808-4F1F-840E-365612D64D3F}">
          <p14:sldIdLst>
            <p14:sldId id="274"/>
            <p14:sldId id="281"/>
            <p14:sldId id="386"/>
            <p14:sldId id="385"/>
            <p14:sldId id="389"/>
            <p14:sldId id="390"/>
            <p14:sldId id="391"/>
            <p14:sldId id="426"/>
            <p14:sldId id="327"/>
            <p14:sldId id="393"/>
            <p14:sldId id="397"/>
            <p14:sldId id="427"/>
            <p14:sldId id="398"/>
            <p14:sldId id="428"/>
            <p14:sldId id="429"/>
            <p14:sldId id="430"/>
            <p14:sldId id="431"/>
            <p14:sldId id="399"/>
            <p14:sldId id="401"/>
            <p14:sldId id="432"/>
            <p14:sldId id="409"/>
            <p14:sldId id="408"/>
            <p14:sldId id="433"/>
            <p14:sldId id="410"/>
            <p14:sldId id="434"/>
            <p14:sldId id="435"/>
            <p14:sldId id="436"/>
            <p14:sldId id="437"/>
            <p14:sldId id="438"/>
            <p14:sldId id="440"/>
            <p14:sldId id="441"/>
          </p14:sldIdLst>
        </p14:section>
        <p14:section name="尾片" id="{185A69EE-4998-4242-976C-7169DE9C7BAE}">
          <p14:sldIdLst/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A251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2843" autoAdjust="0"/>
  </p:normalViewPr>
  <p:slideViewPr>
    <p:cSldViewPr snapToGrid="0" showGuides="1">
      <p:cViewPr varScale="1">
        <p:scale>
          <a:sx n="82" d="100"/>
          <a:sy n="82" d="100"/>
        </p:scale>
        <p:origin x="-828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35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DB0D6A-794E-4E85-8B64-A15024D7634C}" type="datetimeFigureOut">
              <a:rPr lang="zh-CN" altLang="en-US" smtClean="0"/>
              <a:pPr/>
              <a:t>2019/11/10</a:t>
            </a:fld>
            <a:endParaRPr lang="zh-CN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B43786-6BDE-4483-B1E9-7996642CDFB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18818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B43786-6BDE-4483-B1E9-7996642CDFB7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313109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B43786-6BDE-4483-B1E9-7996642CDFB7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033664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rgbClr val="DA25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5312723" y="0"/>
            <a:ext cx="1566554" cy="3412757"/>
            <a:chOff x="5320236" y="0"/>
            <a:chExt cx="1566554" cy="3412757"/>
          </a:xfrm>
        </p:grpSpPr>
        <p:sp>
          <p:nvSpPr>
            <p:cNvPr id="4" name="任意多边形 3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5"/>
          <p:cNvSpPr txBox="1"/>
          <p:nvPr userDrawn="1"/>
        </p:nvSpPr>
        <p:spPr>
          <a:xfrm>
            <a:off x="3822855" y="6019800"/>
            <a:ext cx="45384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+mn-ea"/>
              </a:rPr>
              <a:t>2020</a:t>
            </a:r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版</a:t>
            </a:r>
            <a:r>
              <a:rPr lang="en-US" altLang="zh-CN" sz="2400" dirty="0">
                <a:solidFill>
                  <a:schemeClr val="bg1"/>
                </a:solidFill>
                <a:latin typeface="+mn-ea"/>
              </a:rPr>
              <a:t>《</a:t>
            </a:r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高考帮</a:t>
            </a:r>
            <a:r>
              <a:rPr lang="en-US" altLang="zh-CN" sz="2400" dirty="0">
                <a:solidFill>
                  <a:schemeClr val="bg1"/>
                </a:solidFill>
                <a:latin typeface="+mn-ea"/>
              </a:rPr>
              <a:t>》</a:t>
            </a:r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配套</a:t>
            </a:r>
            <a:r>
              <a:rPr lang="en-US" altLang="zh-CN" sz="2400" dirty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课件</a:t>
            </a: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3931714" y="4631739"/>
            <a:ext cx="4297888" cy="1311862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8" name="任意多边形 7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单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1"/>
            <a:ext cx="12192000" cy="244822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9" name="组合 8"/>
          <p:cNvGrpSpPr/>
          <p:nvPr userDrawn="1"/>
        </p:nvGrpSpPr>
        <p:grpSpPr>
          <a:xfrm>
            <a:off x="11409225" y="1524"/>
            <a:ext cx="85864" cy="187056"/>
            <a:chOff x="5320236" y="0"/>
            <a:chExt cx="1566554" cy="3412757"/>
          </a:xfrm>
        </p:grpSpPr>
        <p:sp>
          <p:nvSpPr>
            <p:cNvPr id="10" name="任意多边形 9"/>
            <p:cNvSpPr/>
            <p:nvPr/>
          </p:nvSpPr>
          <p:spPr>
            <a:xfrm flipH="1">
              <a:off x="5320236" y="1239028"/>
              <a:ext cx="1566554" cy="2173729"/>
            </a:xfrm>
            <a:custGeom>
              <a:avLst/>
              <a:gdLst>
                <a:gd name="connsiteX0" fmla="*/ 1540683 w 2201932"/>
                <a:gd name="connsiteY0" fmla="*/ 0 h 3055372"/>
                <a:gd name="connsiteX1" fmla="*/ 1462917 w 2201932"/>
                <a:gd name="connsiteY1" fmla="*/ 0 h 3055372"/>
                <a:gd name="connsiteX2" fmla="*/ 739017 w 2201932"/>
                <a:gd name="connsiteY2" fmla="*/ 0 h 3055372"/>
                <a:gd name="connsiteX3" fmla="*/ 661251 w 2201932"/>
                <a:gd name="connsiteY3" fmla="*/ 0 h 3055372"/>
                <a:gd name="connsiteX4" fmla="*/ 673672 w 2201932"/>
                <a:gd name="connsiteY4" fmla="*/ 18403 h 3055372"/>
                <a:gd name="connsiteX5" fmla="*/ 608505 w 2201932"/>
                <a:gd name="connsiteY5" fmla="*/ 735857 h 3055372"/>
                <a:gd name="connsiteX6" fmla="*/ 394099 w 2201932"/>
                <a:gd name="connsiteY6" fmla="*/ 1099057 h 3055372"/>
                <a:gd name="connsiteX7" fmla="*/ 323727 w 2201932"/>
                <a:gd name="connsiteY7" fmla="*/ 1173138 h 3055372"/>
                <a:gd name="connsiteX8" fmla="*/ 323727 w 2201932"/>
                <a:gd name="connsiteY8" fmla="*/ 1174865 h 3055372"/>
                <a:gd name="connsiteX9" fmla="*/ 322465 w 2201932"/>
                <a:gd name="connsiteY9" fmla="*/ 1175906 h 3055372"/>
                <a:gd name="connsiteX10" fmla="*/ 0 w 2201932"/>
                <a:gd name="connsiteY10" fmla="*/ 1954406 h 3055372"/>
                <a:gd name="connsiteX11" fmla="*/ 1100966 w 2201932"/>
                <a:gd name="connsiteY11" fmla="*/ 3055372 h 3055372"/>
                <a:gd name="connsiteX12" fmla="*/ 2201932 w 2201932"/>
                <a:gd name="connsiteY12" fmla="*/ 1954406 h 3055372"/>
                <a:gd name="connsiteX13" fmla="*/ 1879467 w 2201932"/>
                <a:gd name="connsiteY13" fmla="*/ 1175906 h 3055372"/>
                <a:gd name="connsiteX14" fmla="*/ 1878207 w 2201932"/>
                <a:gd name="connsiteY14" fmla="*/ 1174866 h 3055372"/>
                <a:gd name="connsiteX15" fmla="*/ 1878207 w 2201932"/>
                <a:gd name="connsiteY15" fmla="*/ 1173138 h 3055372"/>
                <a:gd name="connsiteX16" fmla="*/ 1807835 w 2201932"/>
                <a:gd name="connsiteY16" fmla="*/ 1099057 h 3055372"/>
                <a:gd name="connsiteX17" fmla="*/ 1593429 w 2201932"/>
                <a:gd name="connsiteY17" fmla="*/ 735857 h 3055372"/>
                <a:gd name="connsiteX18" fmla="*/ 1528262 w 2201932"/>
                <a:gd name="connsiteY18" fmla="*/ 18403 h 3055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201932" h="3055372">
                  <a:moveTo>
                    <a:pt x="1540683" y="0"/>
                  </a:moveTo>
                  <a:lnTo>
                    <a:pt x="1462917" y="0"/>
                  </a:lnTo>
                  <a:lnTo>
                    <a:pt x="739017" y="0"/>
                  </a:lnTo>
                  <a:lnTo>
                    <a:pt x="661251" y="0"/>
                  </a:lnTo>
                  <a:lnTo>
                    <a:pt x="673672" y="18403"/>
                  </a:lnTo>
                  <a:cubicBezTo>
                    <a:pt x="746360" y="171028"/>
                    <a:pt x="726480" y="449921"/>
                    <a:pt x="608505" y="735857"/>
                  </a:cubicBezTo>
                  <a:cubicBezTo>
                    <a:pt x="549517" y="878825"/>
                    <a:pt x="474382" y="1003252"/>
                    <a:pt x="394099" y="1099057"/>
                  </a:cubicBezTo>
                  <a:lnTo>
                    <a:pt x="323727" y="1173138"/>
                  </a:lnTo>
                  <a:lnTo>
                    <a:pt x="323727" y="1174865"/>
                  </a:lnTo>
                  <a:lnTo>
                    <a:pt x="322465" y="1175906"/>
                  </a:lnTo>
                  <a:cubicBezTo>
                    <a:pt x="123230" y="1375141"/>
                    <a:pt x="0" y="1650383"/>
                    <a:pt x="0" y="1954406"/>
                  </a:cubicBezTo>
                  <a:cubicBezTo>
                    <a:pt x="0" y="2562453"/>
                    <a:pt x="492919" y="3055372"/>
                    <a:pt x="1100966" y="3055372"/>
                  </a:cubicBezTo>
                  <a:cubicBezTo>
                    <a:pt x="1709013" y="3055372"/>
                    <a:pt x="2201932" y="2562453"/>
                    <a:pt x="2201932" y="1954406"/>
                  </a:cubicBezTo>
                  <a:cubicBezTo>
                    <a:pt x="2201932" y="1650383"/>
                    <a:pt x="2078702" y="1375141"/>
                    <a:pt x="1879467" y="1175906"/>
                  </a:cubicBezTo>
                  <a:lnTo>
                    <a:pt x="1878207" y="1174866"/>
                  </a:lnTo>
                  <a:lnTo>
                    <a:pt x="1878207" y="1173138"/>
                  </a:lnTo>
                  <a:lnTo>
                    <a:pt x="1807835" y="1099057"/>
                  </a:lnTo>
                  <a:cubicBezTo>
                    <a:pt x="1727552" y="1003252"/>
                    <a:pt x="1652417" y="878825"/>
                    <a:pt x="1593429" y="735857"/>
                  </a:cubicBezTo>
                  <a:cubicBezTo>
                    <a:pt x="1475454" y="449921"/>
                    <a:pt x="1455574" y="171028"/>
                    <a:pt x="1528262" y="18403"/>
                  </a:cubicBezTo>
                  <a:close/>
                </a:path>
              </a:pathLst>
            </a:cu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717475" y="0"/>
              <a:ext cx="770124" cy="1836118"/>
            </a:xfrm>
            <a:custGeom>
              <a:avLst/>
              <a:gdLst>
                <a:gd name="connsiteX0" fmla="*/ 352571 w 883454"/>
                <a:gd name="connsiteY0" fmla="*/ 0 h 2106319"/>
                <a:gd name="connsiteX1" fmla="*/ 530882 w 883454"/>
                <a:gd name="connsiteY1" fmla="*/ 0 h 2106319"/>
                <a:gd name="connsiteX2" fmla="*/ 530882 w 883454"/>
                <a:gd name="connsiteY2" fmla="*/ 685907 h 2106319"/>
                <a:gd name="connsiteX3" fmla="*/ 605180 w 883454"/>
                <a:gd name="connsiteY3" fmla="*/ 685907 h 2106319"/>
                <a:gd name="connsiteX4" fmla="*/ 764580 w 883454"/>
                <a:gd name="connsiteY4" fmla="*/ 845307 h 2106319"/>
                <a:gd name="connsiteX5" fmla="*/ 764580 w 883454"/>
                <a:gd name="connsiteY5" fmla="*/ 861100 h 2106319"/>
                <a:gd name="connsiteX6" fmla="*/ 771250 w 883454"/>
                <a:gd name="connsiteY6" fmla="*/ 862448 h 2106319"/>
                <a:gd name="connsiteX7" fmla="*/ 883454 w 883454"/>
                <a:gd name="connsiteY7" fmla="*/ 1031724 h 2106319"/>
                <a:gd name="connsiteX8" fmla="*/ 883454 w 883454"/>
                <a:gd name="connsiteY8" fmla="*/ 1040503 h 2106319"/>
                <a:gd name="connsiteX9" fmla="*/ 883454 w 883454"/>
                <a:gd name="connsiteY9" fmla="*/ 1134392 h 2106319"/>
                <a:gd name="connsiteX10" fmla="*/ 883454 w 883454"/>
                <a:gd name="connsiteY10" fmla="*/ 2106319 h 2106319"/>
                <a:gd name="connsiteX11" fmla="*/ 0 w 883454"/>
                <a:gd name="connsiteY11" fmla="*/ 2106319 h 2106319"/>
                <a:gd name="connsiteX12" fmla="*/ 0 w 883454"/>
                <a:gd name="connsiteY12" fmla="*/ 1134392 h 2106319"/>
                <a:gd name="connsiteX13" fmla="*/ 0 w 883454"/>
                <a:gd name="connsiteY13" fmla="*/ 1040503 h 2106319"/>
                <a:gd name="connsiteX14" fmla="*/ 0 w 883454"/>
                <a:gd name="connsiteY14" fmla="*/ 1031724 h 2106319"/>
                <a:gd name="connsiteX15" fmla="*/ 112204 w 883454"/>
                <a:gd name="connsiteY15" fmla="*/ 862448 h 2106319"/>
                <a:gd name="connsiteX16" fmla="*/ 118875 w 883454"/>
                <a:gd name="connsiteY16" fmla="*/ 861100 h 2106319"/>
                <a:gd name="connsiteX17" fmla="*/ 118875 w 883454"/>
                <a:gd name="connsiteY17" fmla="*/ 845307 h 2106319"/>
                <a:gd name="connsiteX18" fmla="*/ 278275 w 883454"/>
                <a:gd name="connsiteY18" fmla="*/ 685907 h 2106319"/>
                <a:gd name="connsiteX19" fmla="*/ 352571 w 883454"/>
                <a:gd name="connsiteY19" fmla="*/ 685907 h 2106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83454" h="2106319">
                  <a:moveTo>
                    <a:pt x="352571" y="0"/>
                  </a:moveTo>
                  <a:lnTo>
                    <a:pt x="530882" y="0"/>
                  </a:lnTo>
                  <a:lnTo>
                    <a:pt x="530882" y="685907"/>
                  </a:lnTo>
                  <a:lnTo>
                    <a:pt x="605180" y="685907"/>
                  </a:lnTo>
                  <a:cubicBezTo>
                    <a:pt x="693214" y="685907"/>
                    <a:pt x="764580" y="757272"/>
                    <a:pt x="764580" y="845307"/>
                  </a:cubicBezTo>
                  <a:lnTo>
                    <a:pt x="764580" y="861100"/>
                  </a:lnTo>
                  <a:lnTo>
                    <a:pt x="771250" y="862448"/>
                  </a:lnTo>
                  <a:cubicBezTo>
                    <a:pt x="837189" y="890337"/>
                    <a:pt x="883454" y="955628"/>
                    <a:pt x="883454" y="1031724"/>
                  </a:cubicBezTo>
                  <a:lnTo>
                    <a:pt x="883454" y="1040503"/>
                  </a:lnTo>
                  <a:lnTo>
                    <a:pt x="883454" y="1134392"/>
                  </a:lnTo>
                  <a:lnTo>
                    <a:pt x="883454" y="2106319"/>
                  </a:lnTo>
                  <a:lnTo>
                    <a:pt x="0" y="2106319"/>
                  </a:lnTo>
                  <a:lnTo>
                    <a:pt x="0" y="1134392"/>
                  </a:lnTo>
                  <a:lnTo>
                    <a:pt x="0" y="1040503"/>
                  </a:lnTo>
                  <a:lnTo>
                    <a:pt x="0" y="1031724"/>
                  </a:lnTo>
                  <a:cubicBezTo>
                    <a:pt x="0" y="955628"/>
                    <a:pt x="46266" y="890337"/>
                    <a:pt x="112204" y="862448"/>
                  </a:cubicBezTo>
                  <a:lnTo>
                    <a:pt x="118875" y="861100"/>
                  </a:lnTo>
                  <a:lnTo>
                    <a:pt x="118875" y="845307"/>
                  </a:lnTo>
                  <a:cubicBezTo>
                    <a:pt x="118875" y="757272"/>
                    <a:pt x="190240" y="685907"/>
                    <a:pt x="278275" y="685907"/>
                  </a:cubicBezTo>
                  <a:lnTo>
                    <a:pt x="352571" y="685907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 userDrawn="1"/>
        </p:nvGrpSpPr>
        <p:grpSpPr>
          <a:xfrm>
            <a:off x="11578590" y="60500"/>
            <a:ext cx="379366" cy="115796"/>
            <a:chOff x="2452571" y="1771159"/>
            <a:chExt cx="7813430" cy="2384926"/>
          </a:xfrm>
          <a:solidFill>
            <a:schemeClr val="bg1"/>
          </a:solidFill>
        </p:grpSpPr>
        <p:sp>
          <p:nvSpPr>
            <p:cNvPr id="13" name="任意多边形 12"/>
            <p:cNvSpPr/>
            <p:nvPr/>
          </p:nvSpPr>
          <p:spPr>
            <a:xfrm>
              <a:off x="2452571" y="1771159"/>
              <a:ext cx="2425034" cy="2384926"/>
            </a:xfrm>
            <a:custGeom>
              <a:avLst/>
              <a:gdLst>
                <a:gd name="connsiteX0" fmla="*/ 1061316 w 2425034"/>
                <a:gd name="connsiteY0" fmla="*/ 1820801 h 2384926"/>
                <a:gd name="connsiteX1" fmla="*/ 1061316 w 2425034"/>
                <a:gd name="connsiteY1" fmla="*/ 1934497 h 2384926"/>
                <a:gd name="connsiteX2" fmla="*/ 1412696 w 2425034"/>
                <a:gd name="connsiteY2" fmla="*/ 1934497 h 2384926"/>
                <a:gd name="connsiteX3" fmla="*/ 1412696 w 2425034"/>
                <a:gd name="connsiteY3" fmla="*/ 1820801 h 2384926"/>
                <a:gd name="connsiteX4" fmla="*/ 120868 w 2425034"/>
                <a:gd name="connsiteY4" fmla="*/ 1206315 h 2384926"/>
                <a:gd name="connsiteX5" fmla="*/ 2325416 w 2425034"/>
                <a:gd name="connsiteY5" fmla="*/ 1206315 h 2384926"/>
                <a:gd name="connsiteX6" fmla="*/ 2325416 w 2425034"/>
                <a:gd name="connsiteY6" fmla="*/ 1212974 h 2384926"/>
                <a:gd name="connsiteX7" fmla="*/ 2327059 w 2425034"/>
                <a:gd name="connsiteY7" fmla="*/ 1212974 h 2384926"/>
                <a:gd name="connsiteX8" fmla="*/ 2327059 w 2425034"/>
                <a:gd name="connsiteY8" fmla="*/ 2009089 h 2384926"/>
                <a:gd name="connsiteX9" fmla="*/ 2326257 w 2425034"/>
                <a:gd name="connsiteY9" fmla="*/ 2009089 h 2384926"/>
                <a:gd name="connsiteX10" fmla="*/ 2321117 w 2425034"/>
                <a:gd name="connsiteY10" fmla="*/ 2099646 h 2384926"/>
                <a:gd name="connsiteX11" fmla="*/ 2053758 w 2425034"/>
                <a:gd name="connsiteY11" fmla="*/ 2379579 h 2384926"/>
                <a:gd name="connsiteX12" fmla="*/ 1577842 w 2425034"/>
                <a:gd name="connsiteY12" fmla="*/ 2384926 h 2384926"/>
                <a:gd name="connsiteX13" fmla="*/ 1524872 w 2425034"/>
                <a:gd name="connsiteY13" fmla="*/ 2164897 h 2384926"/>
                <a:gd name="connsiteX14" fmla="*/ 647316 w 2425034"/>
                <a:gd name="connsiteY14" fmla="*/ 2164897 h 2384926"/>
                <a:gd name="connsiteX15" fmla="*/ 647316 w 2425034"/>
                <a:gd name="connsiteY15" fmla="*/ 2111952 h 2384926"/>
                <a:gd name="connsiteX16" fmla="*/ 647316 w 2425034"/>
                <a:gd name="connsiteY16" fmla="*/ 1934497 h 2384926"/>
                <a:gd name="connsiteX17" fmla="*/ 647316 w 2425034"/>
                <a:gd name="connsiteY17" fmla="*/ 1820801 h 2384926"/>
                <a:gd name="connsiteX18" fmla="*/ 647316 w 2425034"/>
                <a:gd name="connsiteY18" fmla="*/ 1669136 h 2384926"/>
                <a:gd name="connsiteX19" fmla="*/ 647316 w 2425034"/>
                <a:gd name="connsiteY19" fmla="*/ 1590401 h 2384926"/>
                <a:gd name="connsiteX20" fmla="*/ 1777716 w 2425034"/>
                <a:gd name="connsiteY20" fmla="*/ 1590401 h 2384926"/>
                <a:gd name="connsiteX21" fmla="*/ 1777716 w 2425034"/>
                <a:gd name="connsiteY21" fmla="*/ 1663372 h 2384926"/>
                <a:gd name="connsiteX22" fmla="*/ 1777716 w 2425034"/>
                <a:gd name="connsiteY22" fmla="*/ 1820801 h 2384926"/>
                <a:gd name="connsiteX23" fmla="*/ 1777716 w 2425034"/>
                <a:gd name="connsiteY23" fmla="*/ 1934497 h 2384926"/>
                <a:gd name="connsiteX24" fmla="*/ 1777716 w 2425034"/>
                <a:gd name="connsiteY24" fmla="*/ 2084915 h 2384926"/>
                <a:gd name="connsiteX25" fmla="*/ 1781042 w 2425034"/>
                <a:gd name="connsiteY25" fmla="*/ 2084805 h 2384926"/>
                <a:gd name="connsiteX26" fmla="*/ 1922413 w 2425034"/>
                <a:gd name="connsiteY26" fmla="*/ 2040094 h 2384926"/>
                <a:gd name="connsiteX27" fmla="*/ 1939371 w 2425034"/>
                <a:gd name="connsiteY27" fmla="*/ 2009089 h 2384926"/>
                <a:gd name="connsiteX28" fmla="*/ 1938259 w 2425034"/>
                <a:gd name="connsiteY28" fmla="*/ 2009089 h 2384926"/>
                <a:gd name="connsiteX29" fmla="*/ 1938259 w 2425034"/>
                <a:gd name="connsiteY29" fmla="*/ 1505115 h 2384926"/>
                <a:gd name="connsiteX30" fmla="*/ 508382 w 2425034"/>
                <a:gd name="connsiteY30" fmla="*/ 1505115 h 2384926"/>
                <a:gd name="connsiteX31" fmla="*/ 508382 w 2425034"/>
                <a:gd name="connsiteY31" fmla="*/ 2375891 h 2384926"/>
                <a:gd name="connsiteX32" fmla="*/ 94382 w 2425034"/>
                <a:gd name="connsiteY32" fmla="*/ 2375891 h 2384926"/>
                <a:gd name="connsiteX33" fmla="*/ 94382 w 2425034"/>
                <a:gd name="connsiteY33" fmla="*/ 1209289 h 2384926"/>
                <a:gd name="connsiteX34" fmla="*/ 120868 w 2425034"/>
                <a:gd name="connsiteY34" fmla="*/ 1209289 h 2384926"/>
                <a:gd name="connsiteX35" fmla="*/ 737010 w 2425034"/>
                <a:gd name="connsiteY35" fmla="*/ 804711 h 2384926"/>
                <a:gd name="connsiteX36" fmla="*/ 737010 w 2425034"/>
                <a:gd name="connsiteY36" fmla="*/ 889879 h 2384926"/>
                <a:gd name="connsiteX37" fmla="*/ 1688043 w 2425034"/>
                <a:gd name="connsiteY37" fmla="*/ 889879 h 2384926"/>
                <a:gd name="connsiteX38" fmla="*/ 1688043 w 2425034"/>
                <a:gd name="connsiteY38" fmla="*/ 804711 h 2384926"/>
                <a:gd name="connsiteX39" fmla="*/ 323010 w 2425034"/>
                <a:gd name="connsiteY39" fmla="*/ 564323 h 2384926"/>
                <a:gd name="connsiteX40" fmla="*/ 737010 w 2425034"/>
                <a:gd name="connsiteY40" fmla="*/ 564323 h 2384926"/>
                <a:gd name="connsiteX41" fmla="*/ 737010 w 2425034"/>
                <a:gd name="connsiteY41" fmla="*/ 574311 h 2384926"/>
                <a:gd name="connsiteX42" fmla="*/ 1688043 w 2425034"/>
                <a:gd name="connsiteY42" fmla="*/ 574311 h 2384926"/>
                <a:gd name="connsiteX43" fmla="*/ 1688043 w 2425034"/>
                <a:gd name="connsiteY43" fmla="*/ 570034 h 2384926"/>
                <a:gd name="connsiteX44" fmla="*/ 2102043 w 2425034"/>
                <a:gd name="connsiteY44" fmla="*/ 570034 h 2384926"/>
                <a:gd name="connsiteX45" fmla="*/ 2102043 w 2425034"/>
                <a:gd name="connsiteY45" fmla="*/ 1120278 h 2384926"/>
                <a:gd name="connsiteX46" fmla="*/ 2087010 w 2425034"/>
                <a:gd name="connsiteY46" fmla="*/ 1120278 h 2384926"/>
                <a:gd name="connsiteX47" fmla="*/ 2087010 w 2425034"/>
                <a:gd name="connsiteY47" fmla="*/ 1120279 h 2384926"/>
                <a:gd name="connsiteX48" fmla="*/ 323010 w 2425034"/>
                <a:gd name="connsiteY48" fmla="*/ 1120279 h 2384926"/>
                <a:gd name="connsiteX49" fmla="*/ 323010 w 2425034"/>
                <a:gd name="connsiteY49" fmla="*/ 1120278 h 2384926"/>
                <a:gd name="connsiteX50" fmla="*/ 323010 w 2425034"/>
                <a:gd name="connsiteY50" fmla="*/ 889879 h 2384926"/>
                <a:gd name="connsiteX51" fmla="*/ 323010 w 2425034"/>
                <a:gd name="connsiteY51" fmla="*/ 804711 h 2384926"/>
                <a:gd name="connsiteX52" fmla="*/ 323010 w 2425034"/>
                <a:gd name="connsiteY52" fmla="*/ 574311 h 2384926"/>
                <a:gd name="connsiteX53" fmla="*/ 1406726 w 2425034"/>
                <a:gd name="connsiteY53" fmla="*/ 0 h 2384926"/>
                <a:gd name="connsiteX54" fmla="*/ 1465455 w 2425034"/>
                <a:gd name="connsiteY54" fmla="*/ 189739 h 2384926"/>
                <a:gd name="connsiteX55" fmla="*/ 2425034 w 2425034"/>
                <a:gd name="connsiteY55" fmla="*/ 189739 h 2384926"/>
                <a:gd name="connsiteX56" fmla="*/ 2425034 w 2425034"/>
                <a:gd name="connsiteY56" fmla="*/ 488539 h 2384926"/>
                <a:gd name="connsiteX57" fmla="*/ 0 w 2425034"/>
                <a:gd name="connsiteY57" fmla="*/ 488539 h 2384926"/>
                <a:gd name="connsiteX58" fmla="*/ 0 w 2425034"/>
                <a:gd name="connsiteY58" fmla="*/ 189739 h 2384926"/>
                <a:gd name="connsiteX59" fmla="*/ 993504 w 2425034"/>
                <a:gd name="connsiteY59" fmla="*/ 189739 h 2384926"/>
                <a:gd name="connsiteX60" fmla="*/ 930811 w 2425034"/>
                <a:gd name="connsiteY60" fmla="*/ 5347 h 2384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2425034" h="2384926">
                  <a:moveTo>
                    <a:pt x="1061316" y="1820801"/>
                  </a:moveTo>
                  <a:lnTo>
                    <a:pt x="1061316" y="1934497"/>
                  </a:lnTo>
                  <a:lnTo>
                    <a:pt x="1412696" y="1934497"/>
                  </a:lnTo>
                  <a:lnTo>
                    <a:pt x="1412696" y="1820801"/>
                  </a:lnTo>
                  <a:close/>
                  <a:moveTo>
                    <a:pt x="120868" y="1206315"/>
                  </a:moveTo>
                  <a:lnTo>
                    <a:pt x="2325416" y="1206315"/>
                  </a:lnTo>
                  <a:lnTo>
                    <a:pt x="2325416" y="1212974"/>
                  </a:lnTo>
                  <a:lnTo>
                    <a:pt x="2327059" y="1212974"/>
                  </a:lnTo>
                  <a:lnTo>
                    <a:pt x="2327059" y="2009089"/>
                  </a:lnTo>
                  <a:lnTo>
                    <a:pt x="2326257" y="2009089"/>
                  </a:lnTo>
                  <a:lnTo>
                    <a:pt x="2321117" y="2099646"/>
                  </a:lnTo>
                  <a:cubicBezTo>
                    <a:pt x="2304667" y="2292239"/>
                    <a:pt x="2254952" y="2303156"/>
                    <a:pt x="2053758" y="2379579"/>
                  </a:cubicBezTo>
                  <a:lnTo>
                    <a:pt x="1577842" y="2384926"/>
                  </a:lnTo>
                  <a:lnTo>
                    <a:pt x="1524872" y="2164897"/>
                  </a:lnTo>
                  <a:lnTo>
                    <a:pt x="647316" y="2164897"/>
                  </a:lnTo>
                  <a:lnTo>
                    <a:pt x="647316" y="2111952"/>
                  </a:lnTo>
                  <a:lnTo>
                    <a:pt x="647316" y="1934497"/>
                  </a:lnTo>
                  <a:lnTo>
                    <a:pt x="647316" y="1820801"/>
                  </a:lnTo>
                  <a:lnTo>
                    <a:pt x="647316" y="1669136"/>
                  </a:lnTo>
                  <a:lnTo>
                    <a:pt x="647316" y="1590401"/>
                  </a:lnTo>
                  <a:lnTo>
                    <a:pt x="1777716" y="1590401"/>
                  </a:lnTo>
                  <a:lnTo>
                    <a:pt x="1777716" y="1663372"/>
                  </a:lnTo>
                  <a:lnTo>
                    <a:pt x="1777716" y="1820801"/>
                  </a:lnTo>
                  <a:lnTo>
                    <a:pt x="1777716" y="1934497"/>
                  </a:lnTo>
                  <a:lnTo>
                    <a:pt x="1777716" y="2084915"/>
                  </a:lnTo>
                  <a:lnTo>
                    <a:pt x="1781042" y="2084805"/>
                  </a:lnTo>
                  <a:cubicBezTo>
                    <a:pt x="1843205" y="2079959"/>
                    <a:pt x="1894840" y="2068722"/>
                    <a:pt x="1922413" y="2040094"/>
                  </a:cubicBezTo>
                  <a:lnTo>
                    <a:pt x="1939371" y="2009089"/>
                  </a:lnTo>
                  <a:lnTo>
                    <a:pt x="1938259" y="2009089"/>
                  </a:lnTo>
                  <a:lnTo>
                    <a:pt x="1938259" y="1505115"/>
                  </a:lnTo>
                  <a:lnTo>
                    <a:pt x="508382" y="1505115"/>
                  </a:lnTo>
                  <a:lnTo>
                    <a:pt x="508382" y="2375891"/>
                  </a:lnTo>
                  <a:lnTo>
                    <a:pt x="94382" y="2375891"/>
                  </a:lnTo>
                  <a:lnTo>
                    <a:pt x="94382" y="1209289"/>
                  </a:lnTo>
                  <a:lnTo>
                    <a:pt x="120868" y="1209289"/>
                  </a:lnTo>
                  <a:close/>
                  <a:moveTo>
                    <a:pt x="737010" y="804711"/>
                  </a:moveTo>
                  <a:lnTo>
                    <a:pt x="737010" y="889879"/>
                  </a:lnTo>
                  <a:lnTo>
                    <a:pt x="1688043" y="889879"/>
                  </a:lnTo>
                  <a:lnTo>
                    <a:pt x="1688043" y="804711"/>
                  </a:lnTo>
                  <a:close/>
                  <a:moveTo>
                    <a:pt x="323010" y="564323"/>
                  </a:moveTo>
                  <a:lnTo>
                    <a:pt x="737010" y="564323"/>
                  </a:lnTo>
                  <a:lnTo>
                    <a:pt x="737010" y="574311"/>
                  </a:lnTo>
                  <a:lnTo>
                    <a:pt x="1688043" y="574311"/>
                  </a:lnTo>
                  <a:lnTo>
                    <a:pt x="1688043" y="570034"/>
                  </a:lnTo>
                  <a:lnTo>
                    <a:pt x="2102043" y="570034"/>
                  </a:lnTo>
                  <a:lnTo>
                    <a:pt x="2102043" y="1120278"/>
                  </a:lnTo>
                  <a:lnTo>
                    <a:pt x="2087010" y="1120278"/>
                  </a:lnTo>
                  <a:lnTo>
                    <a:pt x="2087010" y="1120279"/>
                  </a:lnTo>
                  <a:lnTo>
                    <a:pt x="323010" y="1120279"/>
                  </a:lnTo>
                  <a:lnTo>
                    <a:pt x="323010" y="1120278"/>
                  </a:lnTo>
                  <a:lnTo>
                    <a:pt x="323010" y="889879"/>
                  </a:lnTo>
                  <a:lnTo>
                    <a:pt x="323010" y="804711"/>
                  </a:lnTo>
                  <a:lnTo>
                    <a:pt x="323010" y="574311"/>
                  </a:lnTo>
                  <a:close/>
                  <a:moveTo>
                    <a:pt x="1406726" y="0"/>
                  </a:moveTo>
                  <a:lnTo>
                    <a:pt x="1465455" y="189739"/>
                  </a:lnTo>
                  <a:lnTo>
                    <a:pt x="2425034" y="189739"/>
                  </a:lnTo>
                  <a:lnTo>
                    <a:pt x="2425034" y="488539"/>
                  </a:lnTo>
                  <a:lnTo>
                    <a:pt x="0" y="488539"/>
                  </a:lnTo>
                  <a:lnTo>
                    <a:pt x="0" y="189739"/>
                  </a:lnTo>
                  <a:lnTo>
                    <a:pt x="993504" y="189739"/>
                  </a:lnTo>
                  <a:lnTo>
                    <a:pt x="930811" y="534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5244267" y="1776506"/>
              <a:ext cx="2410925" cy="2352841"/>
            </a:xfrm>
            <a:custGeom>
              <a:avLst/>
              <a:gdLst>
                <a:gd name="connsiteX0" fmla="*/ 1204126 w 2410925"/>
                <a:gd name="connsiteY0" fmla="*/ 506623 h 2352841"/>
                <a:gd name="connsiteX1" fmla="*/ 1204126 w 2410925"/>
                <a:gd name="connsiteY1" fmla="*/ 663935 h 2352841"/>
                <a:gd name="connsiteX2" fmla="*/ 1371279 w 2410925"/>
                <a:gd name="connsiteY2" fmla="*/ 663935 h 2352841"/>
                <a:gd name="connsiteX3" fmla="*/ 1395381 w 2410925"/>
                <a:gd name="connsiteY3" fmla="*/ 648473 h 2352841"/>
                <a:gd name="connsiteX4" fmla="*/ 1590750 w 2410925"/>
                <a:gd name="connsiteY4" fmla="*/ 506623 h 2352841"/>
                <a:gd name="connsiteX5" fmla="*/ 815326 w 2410925"/>
                <a:gd name="connsiteY5" fmla="*/ 0 h 2352841"/>
                <a:gd name="connsiteX6" fmla="*/ 1204126 w 2410925"/>
                <a:gd name="connsiteY6" fmla="*/ 0 h 2352841"/>
                <a:gd name="connsiteX7" fmla="*/ 1204126 w 2410925"/>
                <a:gd name="connsiteY7" fmla="*/ 193423 h 2352841"/>
                <a:gd name="connsiteX8" fmla="*/ 1746067 w 2410925"/>
                <a:gd name="connsiteY8" fmla="*/ 193423 h 2352841"/>
                <a:gd name="connsiteX9" fmla="*/ 1746067 w 2410925"/>
                <a:gd name="connsiteY9" fmla="*/ 382790 h 2352841"/>
                <a:gd name="connsiteX10" fmla="*/ 1867558 w 2410925"/>
                <a:gd name="connsiteY10" fmla="*/ 281719 h 2352841"/>
                <a:gd name="connsiteX11" fmla="*/ 2069431 w 2410925"/>
                <a:gd name="connsiteY11" fmla="*/ 85558 h 2352841"/>
                <a:gd name="connsiteX12" fmla="*/ 2390273 w 2410925"/>
                <a:gd name="connsiteY12" fmla="*/ 315495 h 2352841"/>
                <a:gd name="connsiteX13" fmla="*/ 2108387 w 2410925"/>
                <a:gd name="connsiteY13" fmla="*/ 551406 h 2352841"/>
                <a:gd name="connsiteX14" fmla="*/ 1960645 w 2410925"/>
                <a:gd name="connsiteY14" fmla="*/ 663935 h 2352841"/>
                <a:gd name="connsiteX15" fmla="*/ 2410925 w 2410925"/>
                <a:gd name="connsiteY15" fmla="*/ 663935 h 2352841"/>
                <a:gd name="connsiteX16" fmla="*/ 2410925 w 2410925"/>
                <a:gd name="connsiteY16" fmla="*/ 977135 h 2352841"/>
                <a:gd name="connsiteX17" fmla="*/ 1520001 w 2410925"/>
                <a:gd name="connsiteY17" fmla="*/ 977135 h 2352841"/>
                <a:gd name="connsiteX18" fmla="*/ 1342759 w 2410925"/>
                <a:gd name="connsiteY18" fmla="*/ 1089236 h 2352841"/>
                <a:gd name="connsiteX19" fmla="*/ 2273209 w 2410925"/>
                <a:gd name="connsiteY19" fmla="*/ 1089236 h 2352841"/>
                <a:gd name="connsiteX20" fmla="*/ 2273209 w 2410925"/>
                <a:gd name="connsiteY20" fmla="*/ 1402436 h 2352841"/>
                <a:gd name="connsiteX21" fmla="*/ 897462 w 2410925"/>
                <a:gd name="connsiteY21" fmla="*/ 1402436 h 2352841"/>
                <a:gd name="connsiteX22" fmla="*/ 871670 w 2410925"/>
                <a:gd name="connsiteY22" fmla="*/ 1524612 h 2352841"/>
                <a:gd name="connsiteX23" fmla="*/ 2108899 w 2410925"/>
                <a:gd name="connsiteY23" fmla="*/ 1522298 h 2352841"/>
                <a:gd name="connsiteX24" fmla="*/ 2104554 w 2410925"/>
                <a:gd name="connsiteY24" fmla="*/ 1555327 h 2352841"/>
                <a:gd name="connsiteX25" fmla="*/ 2064084 w 2410925"/>
                <a:gd name="connsiteY25" fmla="*/ 2010610 h 2352841"/>
                <a:gd name="connsiteX26" fmla="*/ 1748589 w 2410925"/>
                <a:gd name="connsiteY26" fmla="*/ 2352841 h 2352841"/>
                <a:gd name="connsiteX27" fmla="*/ 925095 w 2410925"/>
                <a:gd name="connsiteY27" fmla="*/ 2342147 h 2352841"/>
                <a:gd name="connsiteX28" fmla="*/ 844884 w 2410925"/>
                <a:gd name="connsiteY28" fmla="*/ 2015957 h 2352841"/>
                <a:gd name="connsiteX29" fmla="*/ 1545389 w 2410925"/>
                <a:gd name="connsiteY29" fmla="*/ 2026652 h 2352841"/>
                <a:gd name="connsiteX30" fmla="*/ 1668379 w 2410925"/>
                <a:gd name="connsiteY30" fmla="*/ 1887620 h 2352841"/>
                <a:gd name="connsiteX31" fmla="*/ 1671698 w 2410925"/>
                <a:gd name="connsiteY31" fmla="*/ 1831201 h 2352841"/>
                <a:gd name="connsiteX32" fmla="*/ 556955 w 2410925"/>
                <a:gd name="connsiteY32" fmla="*/ 1831201 h 2352841"/>
                <a:gd name="connsiteX33" fmla="*/ 556955 w 2410925"/>
                <a:gd name="connsiteY33" fmla="*/ 1828800 h 2352841"/>
                <a:gd name="connsiteX34" fmla="*/ 433137 w 2410925"/>
                <a:gd name="connsiteY34" fmla="*/ 1828800 h 2352841"/>
                <a:gd name="connsiteX35" fmla="*/ 471764 w 2410925"/>
                <a:gd name="connsiteY35" fmla="*/ 1566130 h 2352841"/>
                <a:gd name="connsiteX36" fmla="*/ 406546 w 2410925"/>
                <a:gd name="connsiteY36" fmla="*/ 1598404 h 2352841"/>
                <a:gd name="connsiteX37" fmla="*/ 117642 w 2410925"/>
                <a:gd name="connsiteY37" fmla="*/ 1732548 h 2352841"/>
                <a:gd name="connsiteX38" fmla="*/ 0 w 2410925"/>
                <a:gd name="connsiteY38" fmla="*/ 1363579 h 2352841"/>
                <a:gd name="connsiteX39" fmla="*/ 575259 w 2410925"/>
                <a:gd name="connsiteY39" fmla="*/ 1117767 h 2352841"/>
                <a:gd name="connsiteX40" fmla="*/ 851379 w 2410925"/>
                <a:gd name="connsiteY40" fmla="*/ 977135 h 2352841"/>
                <a:gd name="connsiteX41" fmla="*/ 31445 w 2410925"/>
                <a:gd name="connsiteY41" fmla="*/ 977135 h 2352841"/>
                <a:gd name="connsiteX42" fmla="*/ 31445 w 2410925"/>
                <a:gd name="connsiteY42" fmla="*/ 663935 h 2352841"/>
                <a:gd name="connsiteX43" fmla="*/ 815326 w 2410925"/>
                <a:gd name="connsiteY43" fmla="*/ 663935 h 2352841"/>
                <a:gd name="connsiteX44" fmla="*/ 815326 w 2410925"/>
                <a:gd name="connsiteY44" fmla="*/ 506623 h 2352841"/>
                <a:gd name="connsiteX45" fmla="*/ 216067 w 2410925"/>
                <a:gd name="connsiteY45" fmla="*/ 506623 h 2352841"/>
                <a:gd name="connsiteX46" fmla="*/ 216067 w 2410925"/>
                <a:gd name="connsiteY46" fmla="*/ 193423 h 2352841"/>
                <a:gd name="connsiteX47" fmla="*/ 815326 w 2410925"/>
                <a:gd name="connsiteY47" fmla="*/ 193423 h 2352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2410925" h="2352841">
                  <a:moveTo>
                    <a:pt x="1204126" y="506623"/>
                  </a:moveTo>
                  <a:lnTo>
                    <a:pt x="1204126" y="663935"/>
                  </a:lnTo>
                  <a:lnTo>
                    <a:pt x="1371279" y="663935"/>
                  </a:lnTo>
                  <a:lnTo>
                    <a:pt x="1395381" y="648473"/>
                  </a:lnTo>
                  <a:lnTo>
                    <a:pt x="1590750" y="506623"/>
                  </a:lnTo>
                  <a:close/>
                  <a:moveTo>
                    <a:pt x="815326" y="0"/>
                  </a:moveTo>
                  <a:lnTo>
                    <a:pt x="1204126" y="0"/>
                  </a:lnTo>
                  <a:lnTo>
                    <a:pt x="1204126" y="193423"/>
                  </a:lnTo>
                  <a:lnTo>
                    <a:pt x="1746067" y="193423"/>
                  </a:lnTo>
                  <a:lnTo>
                    <a:pt x="1746067" y="382790"/>
                  </a:lnTo>
                  <a:lnTo>
                    <a:pt x="1867558" y="281719"/>
                  </a:lnTo>
                  <a:cubicBezTo>
                    <a:pt x="1939089" y="217627"/>
                    <a:pt x="2006600" y="152177"/>
                    <a:pt x="2069431" y="85558"/>
                  </a:cubicBezTo>
                  <a:lnTo>
                    <a:pt x="2390273" y="315495"/>
                  </a:lnTo>
                  <a:cubicBezTo>
                    <a:pt x="2296249" y="397934"/>
                    <a:pt x="2202308" y="476445"/>
                    <a:pt x="2108387" y="551406"/>
                  </a:cubicBezTo>
                  <a:lnTo>
                    <a:pt x="1960645" y="663935"/>
                  </a:lnTo>
                  <a:lnTo>
                    <a:pt x="2410925" y="663935"/>
                  </a:lnTo>
                  <a:lnTo>
                    <a:pt x="2410925" y="977135"/>
                  </a:lnTo>
                  <a:lnTo>
                    <a:pt x="1520001" y="977135"/>
                  </a:lnTo>
                  <a:lnTo>
                    <a:pt x="1342759" y="1089236"/>
                  </a:lnTo>
                  <a:lnTo>
                    <a:pt x="2273209" y="1089236"/>
                  </a:lnTo>
                  <a:lnTo>
                    <a:pt x="2273209" y="1402436"/>
                  </a:lnTo>
                  <a:lnTo>
                    <a:pt x="897462" y="1402436"/>
                  </a:lnTo>
                  <a:lnTo>
                    <a:pt x="871670" y="1524612"/>
                  </a:lnTo>
                  <a:lnTo>
                    <a:pt x="2108899" y="1522298"/>
                  </a:lnTo>
                  <a:lnTo>
                    <a:pt x="2104554" y="1555327"/>
                  </a:lnTo>
                  <a:lnTo>
                    <a:pt x="2064084" y="2010610"/>
                  </a:lnTo>
                  <a:cubicBezTo>
                    <a:pt x="2039129" y="2236982"/>
                    <a:pt x="1912575" y="2302932"/>
                    <a:pt x="1748589" y="2352841"/>
                  </a:cubicBezTo>
                  <a:lnTo>
                    <a:pt x="925095" y="2342147"/>
                  </a:lnTo>
                  <a:lnTo>
                    <a:pt x="844884" y="2015957"/>
                  </a:lnTo>
                  <a:lnTo>
                    <a:pt x="1545389" y="2026652"/>
                  </a:lnTo>
                  <a:cubicBezTo>
                    <a:pt x="1602428" y="2023087"/>
                    <a:pt x="1670161" y="2003479"/>
                    <a:pt x="1668379" y="1887620"/>
                  </a:cubicBezTo>
                  <a:lnTo>
                    <a:pt x="1671698" y="1831201"/>
                  </a:lnTo>
                  <a:lnTo>
                    <a:pt x="556955" y="1831201"/>
                  </a:lnTo>
                  <a:lnTo>
                    <a:pt x="556955" y="1828800"/>
                  </a:lnTo>
                  <a:lnTo>
                    <a:pt x="433137" y="1828800"/>
                  </a:lnTo>
                  <a:lnTo>
                    <a:pt x="471764" y="1566130"/>
                  </a:lnTo>
                  <a:lnTo>
                    <a:pt x="406546" y="1598404"/>
                  </a:lnTo>
                  <a:cubicBezTo>
                    <a:pt x="310621" y="1644289"/>
                    <a:pt x="214340" y="1688878"/>
                    <a:pt x="117642" y="1732548"/>
                  </a:cubicBezTo>
                  <a:lnTo>
                    <a:pt x="0" y="1363579"/>
                  </a:lnTo>
                  <a:cubicBezTo>
                    <a:pt x="191168" y="1291835"/>
                    <a:pt x="384676" y="1209397"/>
                    <a:pt x="575259" y="1117767"/>
                  </a:cubicBezTo>
                  <a:lnTo>
                    <a:pt x="851379" y="977135"/>
                  </a:lnTo>
                  <a:lnTo>
                    <a:pt x="31445" y="977135"/>
                  </a:lnTo>
                  <a:lnTo>
                    <a:pt x="31445" y="663935"/>
                  </a:lnTo>
                  <a:lnTo>
                    <a:pt x="815326" y="663935"/>
                  </a:lnTo>
                  <a:lnTo>
                    <a:pt x="815326" y="506623"/>
                  </a:lnTo>
                  <a:lnTo>
                    <a:pt x="216067" y="506623"/>
                  </a:lnTo>
                  <a:lnTo>
                    <a:pt x="216067" y="193423"/>
                  </a:lnTo>
                  <a:lnTo>
                    <a:pt x="815326" y="19342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8042116" y="1805998"/>
              <a:ext cx="2223885" cy="2350086"/>
            </a:xfrm>
            <a:custGeom>
              <a:avLst/>
              <a:gdLst>
                <a:gd name="connsiteX0" fmla="*/ 458468 w 2223885"/>
                <a:gd name="connsiteY0" fmla="*/ 0 h 2350086"/>
                <a:gd name="connsiteX1" fmla="*/ 816972 w 2223885"/>
                <a:gd name="connsiteY1" fmla="*/ 0 h 2350086"/>
                <a:gd name="connsiteX2" fmla="*/ 816972 w 2223885"/>
                <a:gd name="connsiteY2" fmla="*/ 170221 h 2350086"/>
                <a:gd name="connsiteX3" fmla="*/ 1207330 w 2223885"/>
                <a:gd name="connsiteY3" fmla="*/ 170221 h 2350086"/>
                <a:gd name="connsiteX4" fmla="*/ 1207330 w 2223885"/>
                <a:gd name="connsiteY4" fmla="*/ 440221 h 2350086"/>
                <a:gd name="connsiteX5" fmla="*/ 816972 w 2223885"/>
                <a:gd name="connsiteY5" fmla="*/ 440221 h 2350086"/>
                <a:gd name="connsiteX6" fmla="*/ 816972 w 2223885"/>
                <a:gd name="connsiteY6" fmla="*/ 530637 h 2350086"/>
                <a:gd name="connsiteX7" fmla="*/ 1159204 w 2223885"/>
                <a:gd name="connsiteY7" fmla="*/ 530637 h 2350086"/>
                <a:gd name="connsiteX8" fmla="*/ 1159204 w 2223885"/>
                <a:gd name="connsiteY8" fmla="*/ 793437 h 2350086"/>
                <a:gd name="connsiteX9" fmla="*/ 816972 w 2223885"/>
                <a:gd name="connsiteY9" fmla="*/ 793437 h 2350086"/>
                <a:gd name="connsiteX10" fmla="*/ 816972 w 2223885"/>
                <a:gd name="connsiteY10" fmla="*/ 799364 h 2350086"/>
                <a:gd name="connsiteX11" fmla="*/ 815019 w 2223885"/>
                <a:gd name="connsiteY11" fmla="*/ 799364 h 2350086"/>
                <a:gd name="connsiteX12" fmla="*/ 808447 w 2223885"/>
                <a:gd name="connsiteY12" fmla="*/ 889397 h 2350086"/>
                <a:gd name="connsiteX13" fmla="*/ 1213200 w 2223885"/>
                <a:gd name="connsiteY13" fmla="*/ 889397 h 2350086"/>
                <a:gd name="connsiteX14" fmla="*/ 1213200 w 2223885"/>
                <a:gd name="connsiteY14" fmla="*/ 1159397 h 2350086"/>
                <a:gd name="connsiteX15" fmla="*/ 737905 w 2223885"/>
                <a:gd name="connsiteY15" fmla="*/ 1159397 h 2350086"/>
                <a:gd name="connsiteX16" fmla="*/ 688922 w 2223885"/>
                <a:gd name="connsiteY16" fmla="*/ 1257579 h 2350086"/>
                <a:gd name="connsiteX17" fmla="*/ 614424 w 2223885"/>
                <a:gd name="connsiteY17" fmla="*/ 1361170 h 2350086"/>
                <a:gd name="connsiteX18" fmla="*/ 557624 w 2223885"/>
                <a:gd name="connsiteY18" fmla="*/ 1417174 h 2350086"/>
                <a:gd name="connsiteX19" fmla="*/ 587614 w 2223885"/>
                <a:gd name="connsiteY19" fmla="*/ 1417174 h 2350086"/>
                <a:gd name="connsiteX20" fmla="*/ 587614 w 2223885"/>
                <a:gd name="connsiteY20" fmla="*/ 1421653 h 2350086"/>
                <a:gd name="connsiteX21" fmla="*/ 935896 w 2223885"/>
                <a:gd name="connsiteY21" fmla="*/ 1421653 h 2350086"/>
                <a:gd name="connsiteX22" fmla="*/ 935896 w 2223885"/>
                <a:gd name="connsiteY22" fmla="*/ 1282165 h 2350086"/>
                <a:gd name="connsiteX23" fmla="*/ 1286198 w 2223885"/>
                <a:gd name="connsiteY23" fmla="*/ 1282165 h 2350086"/>
                <a:gd name="connsiteX24" fmla="*/ 1286198 w 2223885"/>
                <a:gd name="connsiteY24" fmla="*/ 86126 h 2350086"/>
                <a:gd name="connsiteX25" fmla="*/ 1644615 w 2223885"/>
                <a:gd name="connsiteY25" fmla="*/ 86126 h 2350086"/>
                <a:gd name="connsiteX26" fmla="*/ 1644615 w 2223885"/>
                <a:gd name="connsiteY26" fmla="*/ 89699 h 2350086"/>
                <a:gd name="connsiteX27" fmla="*/ 2223885 w 2223885"/>
                <a:gd name="connsiteY27" fmla="*/ 89699 h 2350086"/>
                <a:gd name="connsiteX28" fmla="*/ 2223885 w 2223885"/>
                <a:gd name="connsiteY28" fmla="*/ 377699 h 2350086"/>
                <a:gd name="connsiteX29" fmla="*/ 2217389 w 2223885"/>
                <a:gd name="connsiteY29" fmla="*/ 377699 h 2350086"/>
                <a:gd name="connsiteX30" fmla="*/ 2217389 w 2223885"/>
                <a:gd name="connsiteY30" fmla="*/ 564511 h 2350086"/>
                <a:gd name="connsiteX31" fmla="*/ 2111035 w 2223885"/>
                <a:gd name="connsiteY31" fmla="*/ 644276 h 2350086"/>
                <a:gd name="connsiteX32" fmla="*/ 2217389 w 2223885"/>
                <a:gd name="connsiteY32" fmla="*/ 740961 h 2350086"/>
                <a:gd name="connsiteX33" fmla="*/ 2217389 w 2223885"/>
                <a:gd name="connsiteY33" fmla="*/ 1062894 h 2350086"/>
                <a:gd name="connsiteX34" fmla="*/ 2210711 w 2223885"/>
                <a:gd name="connsiteY34" fmla="*/ 1062894 h 2350086"/>
                <a:gd name="connsiteX35" fmla="*/ 2196010 w 2223885"/>
                <a:gd name="connsiteY35" fmla="*/ 1122910 h 2350086"/>
                <a:gd name="connsiteX36" fmla="*/ 2004089 w 2223885"/>
                <a:gd name="connsiteY36" fmla="*/ 1264571 h 2350086"/>
                <a:gd name="connsiteX37" fmla="*/ 1726025 w 2223885"/>
                <a:gd name="connsiteY37" fmla="*/ 1269919 h 2350086"/>
                <a:gd name="connsiteX38" fmla="*/ 1651162 w 2223885"/>
                <a:gd name="connsiteY38" fmla="*/ 975813 h 2350086"/>
                <a:gd name="connsiteX39" fmla="*/ 1790194 w 2223885"/>
                <a:gd name="connsiteY39" fmla="*/ 981161 h 2350086"/>
                <a:gd name="connsiteX40" fmla="*/ 1884468 w 2223885"/>
                <a:gd name="connsiteY40" fmla="*/ 921385 h 2350086"/>
                <a:gd name="connsiteX41" fmla="*/ 1893389 w 2223885"/>
                <a:gd name="connsiteY41" fmla="*/ 884415 h 2350086"/>
                <a:gd name="connsiteX42" fmla="*/ 1893389 w 2223885"/>
                <a:gd name="connsiteY42" fmla="*/ 377699 h 2350086"/>
                <a:gd name="connsiteX43" fmla="*/ 1644615 w 2223885"/>
                <a:gd name="connsiteY43" fmla="*/ 377699 h 2350086"/>
                <a:gd name="connsiteX44" fmla="*/ 1644615 w 2223885"/>
                <a:gd name="connsiteY44" fmla="*/ 1331726 h 2350086"/>
                <a:gd name="connsiteX45" fmla="*/ 1336951 w 2223885"/>
                <a:gd name="connsiteY45" fmla="*/ 1331726 h 2350086"/>
                <a:gd name="connsiteX46" fmla="*/ 1336951 w 2223885"/>
                <a:gd name="connsiteY46" fmla="*/ 1421653 h 2350086"/>
                <a:gd name="connsiteX47" fmla="*/ 2111035 w 2223885"/>
                <a:gd name="connsiteY47" fmla="*/ 1421653 h 2350086"/>
                <a:gd name="connsiteX48" fmla="*/ 2111035 w 2223885"/>
                <a:gd name="connsiteY48" fmla="*/ 1438558 h 2350086"/>
                <a:gd name="connsiteX49" fmla="*/ 2111035 w 2223885"/>
                <a:gd name="connsiteY49" fmla="*/ 1742713 h 2350086"/>
                <a:gd name="connsiteX50" fmla="*/ 2111035 w 2223885"/>
                <a:gd name="connsiteY50" fmla="*/ 1949034 h 2350086"/>
                <a:gd name="connsiteX51" fmla="*/ 2111036 w 2223885"/>
                <a:gd name="connsiteY51" fmla="*/ 1949034 h 2350086"/>
                <a:gd name="connsiteX52" fmla="*/ 2111035 w 2223885"/>
                <a:gd name="connsiteY52" fmla="*/ 1949043 h 2350086"/>
                <a:gd name="connsiteX53" fmla="*/ 2111035 w 2223885"/>
                <a:gd name="connsiteY53" fmla="*/ 1961679 h 2350086"/>
                <a:gd name="connsiteX54" fmla="*/ 2109667 w 2223885"/>
                <a:gd name="connsiteY54" fmla="*/ 1961679 h 2350086"/>
                <a:gd name="connsiteX55" fmla="*/ 2102460 w 2223885"/>
                <a:gd name="connsiteY55" fmla="*/ 2028258 h 2350086"/>
                <a:gd name="connsiteX56" fmla="*/ 1843668 w 2223885"/>
                <a:gd name="connsiteY56" fmla="*/ 2232445 h 2350086"/>
                <a:gd name="connsiteX57" fmla="*/ 1464004 w 2223885"/>
                <a:gd name="connsiteY57" fmla="*/ 2227098 h 2350086"/>
                <a:gd name="connsiteX58" fmla="*/ 1373099 w 2223885"/>
                <a:gd name="connsiteY58" fmla="*/ 1927645 h 2350086"/>
                <a:gd name="connsiteX59" fmla="*/ 1608383 w 2223885"/>
                <a:gd name="connsiteY59" fmla="*/ 1943687 h 2350086"/>
                <a:gd name="connsiteX60" fmla="*/ 1713693 w 2223885"/>
                <a:gd name="connsiteY60" fmla="*/ 1903956 h 2350086"/>
                <a:gd name="connsiteX61" fmla="*/ 1721895 w 2223885"/>
                <a:gd name="connsiteY61" fmla="*/ 1877033 h 2350086"/>
                <a:gd name="connsiteX62" fmla="*/ 1721895 w 2223885"/>
                <a:gd name="connsiteY62" fmla="*/ 1742713 h 2350086"/>
                <a:gd name="connsiteX63" fmla="*/ 1336951 w 2223885"/>
                <a:gd name="connsiteY63" fmla="*/ 1742713 h 2350086"/>
                <a:gd name="connsiteX64" fmla="*/ 1336951 w 2223885"/>
                <a:gd name="connsiteY64" fmla="*/ 2350086 h 2350086"/>
                <a:gd name="connsiteX65" fmla="*/ 935896 w 2223885"/>
                <a:gd name="connsiteY65" fmla="*/ 2350086 h 2350086"/>
                <a:gd name="connsiteX66" fmla="*/ 935896 w 2223885"/>
                <a:gd name="connsiteY66" fmla="*/ 1742713 h 2350086"/>
                <a:gd name="connsiteX67" fmla="*/ 587614 w 2223885"/>
                <a:gd name="connsiteY67" fmla="*/ 1742713 h 2350086"/>
                <a:gd name="connsiteX68" fmla="*/ 587614 w 2223885"/>
                <a:gd name="connsiteY68" fmla="*/ 2216538 h 2350086"/>
                <a:gd name="connsiteX69" fmla="*/ 186559 w 2223885"/>
                <a:gd name="connsiteY69" fmla="*/ 2216538 h 2350086"/>
                <a:gd name="connsiteX70" fmla="*/ 186559 w 2223885"/>
                <a:gd name="connsiteY70" fmla="*/ 1521822 h 2350086"/>
                <a:gd name="connsiteX71" fmla="*/ 41603 w 2223885"/>
                <a:gd name="connsiteY71" fmla="*/ 1376866 h 2350086"/>
                <a:gd name="connsiteX72" fmla="*/ 313556 w 2223885"/>
                <a:gd name="connsiteY72" fmla="*/ 1161269 h 2350086"/>
                <a:gd name="connsiteX73" fmla="*/ 314825 w 2223885"/>
                <a:gd name="connsiteY73" fmla="*/ 1159397 h 2350086"/>
                <a:gd name="connsiteX74" fmla="*/ 0 w 2223885"/>
                <a:gd name="connsiteY74" fmla="*/ 1159397 h 2350086"/>
                <a:gd name="connsiteX75" fmla="*/ 0 w 2223885"/>
                <a:gd name="connsiteY75" fmla="*/ 889397 h 2350086"/>
                <a:gd name="connsiteX76" fmla="*/ 437594 w 2223885"/>
                <a:gd name="connsiteY76" fmla="*/ 889397 h 2350086"/>
                <a:gd name="connsiteX77" fmla="*/ 446207 w 2223885"/>
                <a:gd name="connsiteY77" fmla="*/ 863519 h 2350086"/>
                <a:gd name="connsiteX78" fmla="*/ 447384 w 2223885"/>
                <a:gd name="connsiteY78" fmla="*/ 793437 h 2350086"/>
                <a:gd name="connsiteX79" fmla="*/ 100288 w 2223885"/>
                <a:gd name="connsiteY79" fmla="*/ 793437 h 2350086"/>
                <a:gd name="connsiteX80" fmla="*/ 100288 w 2223885"/>
                <a:gd name="connsiteY80" fmla="*/ 530637 h 2350086"/>
                <a:gd name="connsiteX81" fmla="*/ 458468 w 2223885"/>
                <a:gd name="connsiteY81" fmla="*/ 530637 h 2350086"/>
                <a:gd name="connsiteX82" fmla="*/ 458468 w 2223885"/>
                <a:gd name="connsiteY82" fmla="*/ 440221 h 2350086"/>
                <a:gd name="connsiteX83" fmla="*/ 53495 w 2223885"/>
                <a:gd name="connsiteY83" fmla="*/ 440221 h 2350086"/>
                <a:gd name="connsiteX84" fmla="*/ 53495 w 2223885"/>
                <a:gd name="connsiteY84" fmla="*/ 170221 h 2350086"/>
                <a:gd name="connsiteX85" fmla="*/ 458468 w 2223885"/>
                <a:gd name="connsiteY85" fmla="*/ 170221 h 235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2223885" h="2350086">
                  <a:moveTo>
                    <a:pt x="458468" y="0"/>
                  </a:moveTo>
                  <a:lnTo>
                    <a:pt x="816972" y="0"/>
                  </a:lnTo>
                  <a:lnTo>
                    <a:pt x="816972" y="170221"/>
                  </a:lnTo>
                  <a:lnTo>
                    <a:pt x="1207330" y="170221"/>
                  </a:lnTo>
                  <a:lnTo>
                    <a:pt x="1207330" y="440221"/>
                  </a:lnTo>
                  <a:lnTo>
                    <a:pt x="816972" y="440221"/>
                  </a:lnTo>
                  <a:lnTo>
                    <a:pt x="816972" y="530637"/>
                  </a:lnTo>
                  <a:lnTo>
                    <a:pt x="1159204" y="530637"/>
                  </a:lnTo>
                  <a:lnTo>
                    <a:pt x="1159204" y="793437"/>
                  </a:lnTo>
                  <a:lnTo>
                    <a:pt x="816972" y="793437"/>
                  </a:lnTo>
                  <a:lnTo>
                    <a:pt x="816972" y="799364"/>
                  </a:lnTo>
                  <a:lnTo>
                    <a:pt x="815019" y="799364"/>
                  </a:lnTo>
                  <a:lnTo>
                    <a:pt x="808447" y="889397"/>
                  </a:lnTo>
                  <a:lnTo>
                    <a:pt x="1213200" y="889397"/>
                  </a:lnTo>
                  <a:lnTo>
                    <a:pt x="1213200" y="1159397"/>
                  </a:lnTo>
                  <a:lnTo>
                    <a:pt x="737905" y="1159397"/>
                  </a:lnTo>
                  <a:lnTo>
                    <a:pt x="688922" y="1257579"/>
                  </a:lnTo>
                  <a:cubicBezTo>
                    <a:pt x="667238" y="1293677"/>
                    <a:pt x="642485" y="1328305"/>
                    <a:pt x="614424" y="1361170"/>
                  </a:cubicBezTo>
                  <a:lnTo>
                    <a:pt x="557624" y="1417174"/>
                  </a:lnTo>
                  <a:lnTo>
                    <a:pt x="587614" y="1417174"/>
                  </a:lnTo>
                  <a:lnTo>
                    <a:pt x="587614" y="1421653"/>
                  </a:lnTo>
                  <a:lnTo>
                    <a:pt x="935896" y="1421653"/>
                  </a:lnTo>
                  <a:lnTo>
                    <a:pt x="935896" y="1282165"/>
                  </a:lnTo>
                  <a:lnTo>
                    <a:pt x="1286198" y="1282165"/>
                  </a:lnTo>
                  <a:lnTo>
                    <a:pt x="1286198" y="86126"/>
                  </a:lnTo>
                  <a:lnTo>
                    <a:pt x="1644615" y="86126"/>
                  </a:lnTo>
                  <a:lnTo>
                    <a:pt x="1644615" y="89699"/>
                  </a:lnTo>
                  <a:lnTo>
                    <a:pt x="2223885" y="89699"/>
                  </a:lnTo>
                  <a:lnTo>
                    <a:pt x="2223885" y="377699"/>
                  </a:lnTo>
                  <a:lnTo>
                    <a:pt x="2217389" y="377699"/>
                  </a:lnTo>
                  <a:lnTo>
                    <a:pt x="2217389" y="564511"/>
                  </a:lnTo>
                  <a:lnTo>
                    <a:pt x="2111035" y="644276"/>
                  </a:lnTo>
                  <a:lnTo>
                    <a:pt x="2217389" y="740961"/>
                  </a:lnTo>
                  <a:lnTo>
                    <a:pt x="2217389" y="1062894"/>
                  </a:lnTo>
                  <a:lnTo>
                    <a:pt x="2210711" y="1062894"/>
                  </a:lnTo>
                  <a:lnTo>
                    <a:pt x="2196010" y="1122910"/>
                  </a:lnTo>
                  <a:cubicBezTo>
                    <a:pt x="2170881" y="1186204"/>
                    <a:pt x="2119632" y="1224048"/>
                    <a:pt x="2004089" y="1264571"/>
                  </a:cubicBezTo>
                  <a:lnTo>
                    <a:pt x="1726025" y="1269919"/>
                  </a:lnTo>
                  <a:lnTo>
                    <a:pt x="1651162" y="975813"/>
                  </a:lnTo>
                  <a:lnTo>
                    <a:pt x="1790194" y="981161"/>
                  </a:lnTo>
                  <a:cubicBezTo>
                    <a:pt x="1822288" y="976304"/>
                    <a:pt x="1863759" y="963411"/>
                    <a:pt x="1884468" y="921385"/>
                  </a:cubicBezTo>
                  <a:lnTo>
                    <a:pt x="1893389" y="884415"/>
                  </a:lnTo>
                  <a:lnTo>
                    <a:pt x="1893389" y="377699"/>
                  </a:lnTo>
                  <a:lnTo>
                    <a:pt x="1644615" y="377699"/>
                  </a:lnTo>
                  <a:lnTo>
                    <a:pt x="1644615" y="1331726"/>
                  </a:lnTo>
                  <a:lnTo>
                    <a:pt x="1336951" y="1331726"/>
                  </a:lnTo>
                  <a:lnTo>
                    <a:pt x="1336951" y="1421653"/>
                  </a:lnTo>
                  <a:lnTo>
                    <a:pt x="2111035" y="1421653"/>
                  </a:lnTo>
                  <a:lnTo>
                    <a:pt x="2111035" y="1438558"/>
                  </a:lnTo>
                  <a:lnTo>
                    <a:pt x="2111035" y="1742713"/>
                  </a:lnTo>
                  <a:lnTo>
                    <a:pt x="2111035" y="1949034"/>
                  </a:lnTo>
                  <a:lnTo>
                    <a:pt x="2111036" y="1949034"/>
                  </a:lnTo>
                  <a:lnTo>
                    <a:pt x="2111035" y="1949043"/>
                  </a:lnTo>
                  <a:lnTo>
                    <a:pt x="2111035" y="1961679"/>
                  </a:lnTo>
                  <a:lnTo>
                    <a:pt x="2109667" y="1961679"/>
                  </a:lnTo>
                  <a:lnTo>
                    <a:pt x="2102460" y="2028258"/>
                  </a:lnTo>
                  <a:cubicBezTo>
                    <a:pt x="2081829" y="2106367"/>
                    <a:pt x="2017667" y="2179453"/>
                    <a:pt x="1843668" y="2232445"/>
                  </a:cubicBezTo>
                  <a:lnTo>
                    <a:pt x="1464004" y="2227098"/>
                  </a:lnTo>
                  <a:lnTo>
                    <a:pt x="1373099" y="1927645"/>
                  </a:lnTo>
                  <a:lnTo>
                    <a:pt x="1608383" y="1943687"/>
                  </a:lnTo>
                  <a:cubicBezTo>
                    <a:pt x="1664583" y="1941494"/>
                    <a:pt x="1696672" y="1935283"/>
                    <a:pt x="1713693" y="1903956"/>
                  </a:cubicBezTo>
                  <a:lnTo>
                    <a:pt x="1721895" y="1877033"/>
                  </a:lnTo>
                  <a:lnTo>
                    <a:pt x="1721895" y="1742713"/>
                  </a:lnTo>
                  <a:lnTo>
                    <a:pt x="1336951" y="1742713"/>
                  </a:lnTo>
                  <a:lnTo>
                    <a:pt x="1336951" y="2350086"/>
                  </a:lnTo>
                  <a:lnTo>
                    <a:pt x="935896" y="2350086"/>
                  </a:lnTo>
                  <a:lnTo>
                    <a:pt x="935896" y="1742713"/>
                  </a:lnTo>
                  <a:lnTo>
                    <a:pt x="587614" y="1742713"/>
                  </a:lnTo>
                  <a:lnTo>
                    <a:pt x="587614" y="2216538"/>
                  </a:lnTo>
                  <a:lnTo>
                    <a:pt x="186559" y="2216538"/>
                  </a:lnTo>
                  <a:lnTo>
                    <a:pt x="186559" y="1521822"/>
                  </a:lnTo>
                  <a:lnTo>
                    <a:pt x="41603" y="1376866"/>
                  </a:lnTo>
                  <a:cubicBezTo>
                    <a:pt x="181665" y="1284165"/>
                    <a:pt x="259219" y="1229563"/>
                    <a:pt x="313556" y="1161269"/>
                  </a:cubicBezTo>
                  <a:lnTo>
                    <a:pt x="314825" y="1159397"/>
                  </a:lnTo>
                  <a:lnTo>
                    <a:pt x="0" y="1159397"/>
                  </a:lnTo>
                  <a:lnTo>
                    <a:pt x="0" y="889397"/>
                  </a:lnTo>
                  <a:lnTo>
                    <a:pt x="437594" y="889397"/>
                  </a:lnTo>
                  <a:lnTo>
                    <a:pt x="446207" y="863519"/>
                  </a:lnTo>
                  <a:lnTo>
                    <a:pt x="447384" y="793437"/>
                  </a:lnTo>
                  <a:lnTo>
                    <a:pt x="100288" y="793437"/>
                  </a:lnTo>
                  <a:lnTo>
                    <a:pt x="100288" y="530637"/>
                  </a:lnTo>
                  <a:lnTo>
                    <a:pt x="458468" y="530637"/>
                  </a:lnTo>
                  <a:lnTo>
                    <a:pt x="458468" y="440221"/>
                  </a:lnTo>
                  <a:lnTo>
                    <a:pt x="53495" y="440221"/>
                  </a:lnTo>
                  <a:lnTo>
                    <a:pt x="53495" y="170221"/>
                  </a:lnTo>
                  <a:lnTo>
                    <a:pt x="458468" y="170221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"/>
          <p:cNvSpPr/>
          <p:nvPr userDrawn="1"/>
        </p:nvSpPr>
        <p:spPr>
          <a:xfrm>
            <a:off x="9281161" y="0"/>
            <a:ext cx="1931790" cy="24482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DA251C"/>
                </a:solidFill>
              </a:rPr>
              <a:t>理科数学 第六章：数列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zwhzx.cn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A25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8457" y="-1"/>
            <a:ext cx="3483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rgbClr val="DA251C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66800" y="-2"/>
            <a:ext cx="4148667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rgbClr val="DA251C"/>
                </a:solidFill>
              </a:rPr>
              <a:t>考点</a:t>
            </a:r>
            <a:r>
              <a:rPr lang="en-US" altLang="zh-CN" sz="2800" dirty="0">
                <a:solidFill>
                  <a:srgbClr val="DA251C"/>
                </a:solidFill>
              </a:rPr>
              <a:t>1  </a:t>
            </a:r>
            <a:r>
              <a:rPr lang="zh-CN" altLang="en-US" sz="2800" dirty="0">
                <a:solidFill>
                  <a:srgbClr val="DA251C"/>
                </a:solidFill>
              </a:rPr>
              <a:t>等差数列（重点）</a:t>
            </a:r>
          </a:p>
        </p:txBody>
      </p:sp>
      <p:sp>
        <p:nvSpPr>
          <p:cNvPr id="5" name="矩形 1"/>
          <p:cNvSpPr/>
          <p:nvPr/>
        </p:nvSpPr>
        <p:spPr>
          <a:xfrm>
            <a:off x="234043" y="812199"/>
            <a:ext cx="11723913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/>
              <a:t>1.</a:t>
            </a:r>
            <a:r>
              <a:rPr lang="zh-CN" altLang="en-US" sz="2800" b="1" dirty="0"/>
              <a:t>等差数列的概念</a:t>
            </a:r>
          </a:p>
          <a:p>
            <a:pPr>
              <a:lnSpc>
                <a:spcPct val="150000"/>
              </a:lnSpc>
            </a:pPr>
            <a:r>
              <a:rPr lang="zh-CN" altLang="en-US" sz="2800" dirty="0"/>
              <a:t>一般地</a:t>
            </a:r>
            <a:r>
              <a:rPr lang="en-US" altLang="zh-CN" sz="2800" dirty="0"/>
              <a:t>,</a:t>
            </a:r>
            <a:r>
              <a:rPr lang="zh-CN" altLang="en-US" sz="2800" dirty="0"/>
              <a:t>如果一个数列从第</a:t>
            </a:r>
            <a:r>
              <a:rPr lang="en-US" altLang="zh-CN" sz="2800" dirty="0"/>
              <a:t>2</a:t>
            </a:r>
            <a:r>
              <a:rPr lang="zh-CN" altLang="en-US" sz="2800" dirty="0"/>
              <a:t>项起</a:t>
            </a:r>
            <a:r>
              <a:rPr lang="en-US" altLang="zh-CN" sz="2800" dirty="0"/>
              <a:t>,</a:t>
            </a:r>
            <a:r>
              <a:rPr lang="zh-CN" altLang="en-US" sz="2800" dirty="0"/>
              <a:t>每一项与它的前一项的差等于同一个常数</a:t>
            </a:r>
            <a:r>
              <a:rPr lang="en-US" altLang="zh-CN" sz="2800" dirty="0"/>
              <a:t>,</a:t>
            </a:r>
            <a:r>
              <a:rPr lang="zh-CN" altLang="en-US" sz="2800" dirty="0"/>
              <a:t>那么这个数列就叫作等差数列</a:t>
            </a:r>
            <a:r>
              <a:rPr lang="en-US" altLang="zh-CN" sz="2800" dirty="0"/>
              <a:t>,</a:t>
            </a:r>
            <a:r>
              <a:rPr lang="zh-CN" altLang="en-US" sz="2800" dirty="0"/>
              <a:t>这个常数叫作等差数列的公差</a:t>
            </a:r>
            <a:r>
              <a:rPr lang="en-US" altLang="zh-CN" sz="2800" dirty="0"/>
              <a:t>,</a:t>
            </a:r>
            <a:r>
              <a:rPr lang="zh-CN" altLang="en-US" sz="2800" dirty="0"/>
              <a:t>公差通常用字母</a:t>
            </a:r>
            <a:r>
              <a:rPr lang="en-US" altLang="zh-CN" sz="2800" i="1" dirty="0"/>
              <a:t>d</a:t>
            </a:r>
            <a:r>
              <a:rPr lang="zh-CN" altLang="en-US" sz="2800" dirty="0"/>
              <a:t>表示</a:t>
            </a:r>
            <a:r>
              <a:rPr lang="en-US" altLang="zh-CN" sz="2800" dirty="0"/>
              <a:t>.</a:t>
            </a:r>
          </a:p>
          <a:p>
            <a:pPr>
              <a:lnSpc>
                <a:spcPct val="150000"/>
              </a:lnSpc>
            </a:pPr>
            <a:r>
              <a:rPr lang="zh-CN" altLang="en-US" sz="2800" dirty="0"/>
              <a:t>定义的表达式为</a:t>
            </a:r>
            <a:r>
              <a:rPr lang="en-US" altLang="zh-CN" sz="2800" i="1" dirty="0"/>
              <a:t>a</a:t>
            </a:r>
            <a:r>
              <a:rPr lang="en-US" altLang="zh-CN" sz="2800" i="1" baseline="-25000" dirty="0"/>
              <a:t>n</a:t>
            </a:r>
            <a:r>
              <a:rPr lang="en-US" altLang="zh-CN" sz="2800" baseline="-25000" dirty="0"/>
              <a:t>+1</a:t>
            </a:r>
            <a:r>
              <a:rPr lang="en-US" altLang="zh-CN" sz="2800" dirty="0"/>
              <a:t>-</a:t>
            </a:r>
            <a:r>
              <a:rPr lang="en-US" altLang="zh-CN" sz="2800" i="1" dirty="0"/>
              <a:t>a</a:t>
            </a:r>
            <a:r>
              <a:rPr lang="en-US" altLang="zh-CN" sz="2800" i="1" baseline="-25000" dirty="0"/>
              <a:t>n</a:t>
            </a:r>
            <a:r>
              <a:rPr lang="en-US" altLang="zh-CN" sz="2800" dirty="0"/>
              <a:t>=</a:t>
            </a:r>
            <a:r>
              <a:rPr lang="en-US" altLang="zh-CN" sz="2800" i="1" dirty="0" err="1"/>
              <a:t>d</a:t>
            </a:r>
            <a:r>
              <a:rPr lang="en-US" altLang="zh-CN" sz="2800" dirty="0" err="1"/>
              <a:t>,</a:t>
            </a:r>
            <a:r>
              <a:rPr lang="en-US" altLang="zh-CN" sz="2800" i="1" dirty="0" err="1"/>
              <a:t>d</a:t>
            </a:r>
            <a:r>
              <a:rPr lang="zh-CN" altLang="en-US" sz="2800" dirty="0"/>
              <a:t>为常数</a:t>
            </a:r>
            <a:r>
              <a:rPr lang="en-US" altLang="zh-CN" sz="2800" dirty="0"/>
              <a:t>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368782" y="470981"/>
                <a:ext cx="11723913" cy="554401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latin typeface="+mn-ea"/>
                  </a:rPr>
                  <a:t>2.</a:t>
                </a:r>
                <a:r>
                  <a:rPr lang="zh-CN" altLang="zh-CN" sz="2800" b="1" dirty="0">
                    <a:latin typeface="+mn-ea"/>
                  </a:rPr>
                  <a:t>等差中项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>
                    <a:latin typeface="+mn-ea"/>
                  </a:rPr>
                  <a:t>如果</a:t>
                </a:r>
                <a:r>
                  <a:rPr lang="en-US" altLang="zh-CN" sz="2800" i="1" dirty="0" err="1"/>
                  <a:t>a</a:t>
                </a:r>
                <a:r>
                  <a:rPr lang="en-US" altLang="zh-CN" sz="2800" dirty="0" err="1">
                    <a:latin typeface="+mn-ea"/>
                  </a:rPr>
                  <a:t>,</a:t>
                </a:r>
                <a:r>
                  <a:rPr lang="en-US" altLang="zh-CN" sz="2800" i="1" dirty="0" err="1"/>
                  <a:t>A</a:t>
                </a:r>
                <a:r>
                  <a:rPr lang="en-US" altLang="zh-CN" sz="2800" dirty="0" err="1"/>
                  <a:t>,</a:t>
                </a:r>
                <a:r>
                  <a:rPr lang="en-US" altLang="zh-CN" sz="2800" i="1" dirty="0" err="1"/>
                  <a:t>b</a:t>
                </a:r>
                <a:r>
                  <a:rPr lang="zh-CN" altLang="zh-CN" sz="2800" dirty="0">
                    <a:latin typeface="+mn-ea"/>
                  </a:rPr>
                  <a:t>成等差数列</a:t>
                </a:r>
                <a:r>
                  <a:rPr lang="en-US" altLang="zh-CN" sz="2800" dirty="0">
                    <a:latin typeface="+mn-ea"/>
                  </a:rPr>
                  <a:t>,</a:t>
                </a:r>
                <a:r>
                  <a:rPr lang="zh-CN" altLang="zh-CN" sz="2800" dirty="0">
                    <a:latin typeface="+mn-ea"/>
                  </a:rPr>
                  <a:t>那么</a:t>
                </a:r>
                <a:r>
                  <a:rPr lang="en-US" altLang="zh-CN" sz="2800" i="1" dirty="0"/>
                  <a:t>A</a:t>
                </a:r>
                <a:r>
                  <a:rPr lang="zh-CN" altLang="zh-CN" sz="2800" dirty="0">
                    <a:latin typeface="+mn-ea"/>
                  </a:rPr>
                  <a:t>叫作</a:t>
                </a:r>
                <a:r>
                  <a:rPr lang="en-US" altLang="zh-CN" sz="2800" i="1" dirty="0"/>
                  <a:t>a</a:t>
                </a:r>
                <a:r>
                  <a:rPr lang="zh-CN" altLang="zh-CN" sz="2800" dirty="0">
                    <a:latin typeface="+mn-ea"/>
                  </a:rPr>
                  <a:t>与</a:t>
                </a:r>
                <a:r>
                  <a:rPr lang="en-US" altLang="zh-CN" sz="2800" i="1" dirty="0"/>
                  <a:t>b</a:t>
                </a:r>
                <a:r>
                  <a:rPr lang="zh-CN" altLang="zh-CN" sz="2800" dirty="0">
                    <a:latin typeface="+mn-ea"/>
                  </a:rPr>
                  <a:t>的等差中项</a:t>
                </a:r>
                <a:r>
                  <a:rPr lang="en-US" altLang="zh-CN" sz="2800" dirty="0">
                    <a:latin typeface="+mn-ea"/>
                  </a:rPr>
                  <a:t>,</a:t>
                </a:r>
                <a:r>
                  <a:rPr lang="zh-CN" altLang="zh-CN" sz="2800" dirty="0">
                    <a:latin typeface="+mn-ea"/>
                  </a:rPr>
                  <a:t>且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>
                    <a:latin typeface="+mn-ea"/>
                  </a:rPr>
                  <a:t>.</a:t>
                </a:r>
                <a:endParaRPr lang="zh-CN" altLang="zh-CN" sz="2800" dirty="0">
                  <a:latin typeface="+mn-ea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latin typeface="+mn-ea"/>
                  </a:rPr>
                  <a:t>3.</a:t>
                </a:r>
                <a:r>
                  <a:rPr lang="zh-CN" altLang="zh-CN" sz="2800" b="1" dirty="0">
                    <a:latin typeface="+mn-ea"/>
                  </a:rPr>
                  <a:t>等差数列的通项公式及其变形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>
                    <a:latin typeface="+mn-ea"/>
                  </a:rPr>
                  <a:t>通项公式</a:t>
                </a:r>
                <a:r>
                  <a:rPr lang="en-US" altLang="zh-CN" sz="2800" dirty="0">
                    <a:latin typeface="+mn-ea"/>
                  </a:rPr>
                  <a:t>: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i="1" dirty="0"/>
                  <a:t>=a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i="1" dirty="0"/>
                  <a:t>+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n-</a:t>
                </a:r>
                <a:r>
                  <a:rPr lang="en-US" altLang="zh-CN" sz="2800" dirty="0"/>
                  <a:t>1)</a:t>
                </a:r>
                <a:r>
                  <a:rPr lang="en-US" altLang="zh-CN" sz="2800" i="1" dirty="0"/>
                  <a:t>d</a:t>
                </a:r>
                <a:r>
                  <a:rPr lang="en-US" altLang="zh-CN" sz="2800" dirty="0">
                    <a:latin typeface="+mn-ea"/>
                  </a:rPr>
                  <a:t>,</a:t>
                </a:r>
                <a:r>
                  <a:rPr lang="zh-CN" altLang="zh-CN" sz="2800" dirty="0">
                    <a:latin typeface="+mn-ea"/>
                  </a:rPr>
                  <a:t>其中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1</a:t>
                </a:r>
                <a:r>
                  <a:rPr lang="zh-CN" altLang="zh-CN" sz="2800" dirty="0">
                    <a:latin typeface="+mn-ea"/>
                  </a:rPr>
                  <a:t>是首项</a:t>
                </a:r>
                <a:r>
                  <a:rPr lang="en-US" altLang="zh-CN" sz="2800" dirty="0">
                    <a:latin typeface="+mn-ea"/>
                  </a:rPr>
                  <a:t>,</a:t>
                </a:r>
                <a:r>
                  <a:rPr lang="en-US" altLang="zh-CN" sz="2800" i="1" dirty="0"/>
                  <a:t>d</a:t>
                </a:r>
                <a:r>
                  <a:rPr lang="zh-CN" altLang="zh-CN" sz="2800" dirty="0">
                    <a:latin typeface="+mn-ea"/>
                  </a:rPr>
                  <a:t>是公差</a:t>
                </a:r>
                <a:r>
                  <a:rPr lang="en-US" altLang="zh-CN" sz="2800" dirty="0">
                    <a:latin typeface="+mn-ea"/>
                  </a:rPr>
                  <a:t>.</a:t>
                </a:r>
                <a:endParaRPr lang="zh-CN" altLang="zh-CN" sz="2800" dirty="0">
                  <a:latin typeface="+mn-ea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>
                    <a:latin typeface="+mn-ea"/>
                  </a:rPr>
                  <a:t>通项公式的变形</a:t>
                </a:r>
                <a:r>
                  <a:rPr lang="en-US" altLang="zh-CN" sz="2800" dirty="0">
                    <a:latin typeface="+mn-ea"/>
                  </a:rPr>
                  <a:t>: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i="1" dirty="0"/>
                  <a:t>=a</a:t>
                </a:r>
                <a:r>
                  <a:rPr lang="en-US" altLang="zh-CN" sz="2800" i="1" baseline="-25000" dirty="0"/>
                  <a:t>m</a:t>
                </a:r>
                <a:r>
                  <a:rPr lang="en-US" altLang="zh-CN" sz="2800" i="1" dirty="0"/>
                  <a:t>+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n-m</a:t>
                </a:r>
                <a:r>
                  <a:rPr lang="en-US" altLang="zh-CN" sz="2800" dirty="0"/>
                  <a:t>)</a:t>
                </a:r>
                <a:r>
                  <a:rPr lang="en-US" altLang="zh-CN" sz="2800" i="1" dirty="0"/>
                  <a:t>d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 err="1"/>
                  <a:t>m,n</a:t>
                </a:r>
                <a:r>
                  <a:rPr lang="en-US" altLang="zh-CN" sz="2800" dirty="0" err="1"/>
                  <a:t>∈N</a:t>
                </a:r>
                <a:r>
                  <a:rPr lang="en-US" altLang="zh-CN" sz="2800" baseline="30000" dirty="0"/>
                  <a:t>*</a:t>
                </a:r>
                <a:r>
                  <a:rPr lang="en-US" altLang="zh-CN" sz="2800" dirty="0"/>
                  <a:t>)</a:t>
                </a:r>
                <a:r>
                  <a:rPr lang="en-US" altLang="zh-CN" sz="2800" dirty="0">
                    <a:latin typeface="+mn-ea"/>
                  </a:rPr>
                  <a:t>.</a:t>
                </a:r>
                <a:endParaRPr lang="zh-CN" altLang="zh-CN" sz="2800" dirty="0">
                  <a:latin typeface="+mn-ea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dirty="0">
                    <a:latin typeface="+mn-ea"/>
                  </a:rPr>
                  <a:t>4.</a:t>
                </a:r>
                <a:r>
                  <a:rPr lang="zh-CN" altLang="zh-CN" sz="2800" b="1" dirty="0">
                    <a:latin typeface="+mn-ea"/>
                  </a:rPr>
                  <a:t>等差数列与一次函数的关系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>
                    <a:latin typeface="+mn-ea"/>
                  </a:rPr>
                  <a:t>由等差数列的通项公式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i="1" dirty="0"/>
                  <a:t>=a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i="1" dirty="0"/>
                  <a:t>+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n-</a:t>
                </a:r>
                <a:r>
                  <a:rPr lang="en-US" altLang="zh-CN" sz="2800" dirty="0"/>
                  <a:t>1)</a:t>
                </a:r>
                <a:r>
                  <a:rPr lang="en-US" altLang="zh-CN" sz="2800" i="1" dirty="0"/>
                  <a:t>d</a:t>
                </a:r>
                <a:r>
                  <a:rPr lang="zh-CN" altLang="zh-CN" sz="2800" dirty="0">
                    <a:latin typeface="+mn-ea"/>
                  </a:rPr>
                  <a:t>可得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i="1" dirty="0"/>
                  <a:t>=</a:t>
                </a:r>
                <a:r>
                  <a:rPr lang="en-US" altLang="zh-CN" sz="2800" i="1" dirty="0" err="1"/>
                  <a:t>dn</a:t>
                </a:r>
                <a:r>
                  <a:rPr lang="en-US" altLang="zh-CN" sz="2800" dirty="0"/>
                  <a:t>+(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i="1" dirty="0"/>
                  <a:t>-d</a:t>
                </a:r>
                <a:r>
                  <a:rPr lang="en-US" altLang="zh-CN" sz="2800" dirty="0"/>
                  <a:t>),</a:t>
                </a:r>
                <a:r>
                  <a:rPr lang="zh-CN" altLang="zh-CN" sz="2800" dirty="0">
                    <a:latin typeface="+mn-ea"/>
                  </a:rPr>
                  <a:t>如果设</a:t>
                </a:r>
                <a:r>
                  <a:rPr lang="en-US" altLang="zh-CN" sz="2800" i="1" dirty="0"/>
                  <a:t>p=</a:t>
                </a:r>
                <a:r>
                  <a:rPr lang="en-US" altLang="zh-CN" sz="2800" i="1" dirty="0" err="1"/>
                  <a:t>d,q</a:t>
                </a:r>
                <a:r>
                  <a:rPr lang="en-US" altLang="zh-CN" sz="2800" i="1" dirty="0"/>
                  <a:t>=a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i="1" dirty="0"/>
                  <a:t>-d</a:t>
                </a:r>
                <a:r>
                  <a:rPr lang="en-US" altLang="zh-CN" sz="2800" dirty="0">
                    <a:latin typeface="+mn-ea"/>
                  </a:rPr>
                  <a:t>,</a:t>
                </a:r>
                <a:r>
                  <a:rPr lang="zh-CN" altLang="zh-CN" sz="2800" dirty="0">
                    <a:latin typeface="+mn-ea"/>
                  </a:rPr>
                  <a:t>那么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i="1" dirty="0"/>
                  <a:t>=</a:t>
                </a:r>
                <a:r>
                  <a:rPr lang="en-US" altLang="zh-CN" sz="2800" i="1" dirty="0" err="1"/>
                  <a:t>pn+q</a:t>
                </a:r>
                <a:r>
                  <a:rPr lang="en-US" altLang="zh-CN" sz="2800" dirty="0">
                    <a:latin typeface="+mn-ea"/>
                  </a:rPr>
                  <a:t>,</a:t>
                </a:r>
                <a:r>
                  <a:rPr lang="zh-CN" altLang="zh-CN" sz="2800" dirty="0">
                    <a:latin typeface="+mn-ea"/>
                  </a:rPr>
                  <a:t>其中</a:t>
                </a:r>
                <a:r>
                  <a:rPr lang="en-US" altLang="zh-CN" sz="2800" i="1" dirty="0" err="1"/>
                  <a:t>p,q</a:t>
                </a:r>
                <a:r>
                  <a:rPr lang="zh-CN" altLang="zh-CN" sz="2800" dirty="0">
                    <a:latin typeface="+mn-ea"/>
                  </a:rPr>
                  <a:t>是常数</a:t>
                </a:r>
                <a:r>
                  <a:rPr lang="en-US" altLang="zh-CN" sz="2800" dirty="0">
                    <a:latin typeface="+mn-ea"/>
                  </a:rPr>
                  <a:t>.</a:t>
                </a:r>
                <a:endParaRPr lang="zh-CN" altLang="zh-CN" sz="2800" dirty="0">
                  <a:latin typeface="+mn-ea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8782" y="470981"/>
                <a:ext cx="11723913" cy="5544018"/>
              </a:xfrm>
              <a:prstGeom prst="rect">
                <a:avLst/>
              </a:prstGeom>
              <a:blipFill rotWithShape="0">
                <a:blip r:embed="rId2"/>
                <a:stretch>
                  <a:fillRect l="-1040" b="-6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3399668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8457" y="-1"/>
            <a:ext cx="3483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rgbClr val="DA251C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66800" y="-2"/>
            <a:ext cx="5785555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rgbClr val="DA251C"/>
                </a:solidFill>
              </a:rPr>
              <a:t>考点</a:t>
            </a:r>
            <a:r>
              <a:rPr lang="en-US" altLang="zh-CN" sz="2800" dirty="0">
                <a:solidFill>
                  <a:srgbClr val="DA251C"/>
                </a:solidFill>
              </a:rPr>
              <a:t>2   </a:t>
            </a:r>
            <a:r>
              <a:rPr lang="zh-CN" altLang="en-US" sz="2800" dirty="0">
                <a:solidFill>
                  <a:srgbClr val="DA251C"/>
                </a:solidFill>
              </a:rPr>
              <a:t>等差数列的前</a:t>
            </a:r>
            <a:r>
              <a:rPr lang="en-US" altLang="zh-CN" sz="2800" i="1" dirty="0">
                <a:solidFill>
                  <a:srgbClr val="DA251C"/>
                </a:solidFill>
              </a:rPr>
              <a:t>n</a:t>
            </a:r>
            <a:r>
              <a:rPr lang="zh-CN" altLang="en-US" sz="2800" dirty="0">
                <a:solidFill>
                  <a:srgbClr val="DA251C"/>
                </a:solidFill>
              </a:rPr>
              <a:t>项和（重点）</a:t>
            </a: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5" name="矩形 1"/>
              <p:cNvSpPr/>
              <p:nvPr/>
            </p:nvSpPr>
            <p:spPr>
              <a:xfrm>
                <a:off x="234043" y="1038394"/>
                <a:ext cx="11723913" cy="290509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1.</a:t>
                </a:r>
                <a:r>
                  <a:rPr lang="zh-CN" altLang="en-US" sz="2800" dirty="0"/>
                  <a:t>等差数列的前</a:t>
                </a:r>
                <a:r>
                  <a:rPr lang="en-US" altLang="zh-CN" sz="2800" i="1" dirty="0"/>
                  <a:t>n</a:t>
                </a:r>
                <a:r>
                  <a:rPr lang="zh-CN" altLang="en-US" sz="2800" dirty="0"/>
                  <a:t>项和公式</a:t>
                </a:r>
                <a:r>
                  <a:rPr lang="en-US" altLang="zh-CN" sz="2800" dirty="0"/>
                  <a:t>:</a:t>
                </a:r>
                <a:r>
                  <a:rPr lang="en-US" altLang="zh-CN" sz="2800" i="1" dirty="0"/>
                  <a:t>S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sSub>
                          <m:sSubPr>
                            <m:ctrlP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num>
                      <m:den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 =</a:t>
                </a:r>
                <a:r>
                  <a:rPr lang="en-US" altLang="zh-CN" sz="2800" i="1" dirty="0"/>
                  <a:t>na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dirty="0"/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0" i="1" dirty="0" smtClean="0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CN" sz="2800" b="0" i="1" dirty="0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zh-CN" sz="2800" b="0" i="1" dirty="0" smtClean="0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CN" sz="2800" b="0" i="1" dirty="0" smtClean="0">
                            <a:latin typeface="Cambria Math" panose="02040503050406030204" pitchFamily="18" charset="0"/>
                          </a:rPr>
                          <m:t>−1)</m:t>
                        </m:r>
                      </m:num>
                      <m:den>
                        <m:r>
                          <a:rPr lang="en-US" altLang="zh-CN" sz="2800" b="0" i="1" dirty="0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n-US" altLang="zh-CN" sz="2800" i="1" dirty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zh-CN" sz="2800" i="1" dirty="0"/>
                  <a:t>d</a:t>
                </a:r>
                <a:r>
                  <a:rPr lang="en-US" altLang="zh-CN" sz="2800" dirty="0"/>
                  <a:t>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2.</a:t>
                </a:r>
                <a:r>
                  <a:rPr lang="zh-CN" altLang="en-US" sz="2800" dirty="0"/>
                  <a:t>等差数列的前</a:t>
                </a:r>
                <a:r>
                  <a:rPr lang="en-US" altLang="zh-CN" sz="2800" i="1" dirty="0"/>
                  <a:t>n</a:t>
                </a:r>
                <a:r>
                  <a:rPr lang="zh-CN" altLang="en-US" sz="2800" dirty="0"/>
                  <a:t>项和公式与函数的关系</a:t>
                </a:r>
                <a:r>
                  <a:rPr lang="en-US" altLang="zh-CN" sz="2800" dirty="0"/>
                  <a:t>:</a:t>
                </a:r>
                <a:r>
                  <a:rPr lang="zh-CN" altLang="en-US" sz="2800" dirty="0"/>
                  <a:t>由</a:t>
                </a:r>
                <a:r>
                  <a:rPr lang="en-US" altLang="zh-CN" sz="2800" i="1" dirty="0"/>
                  <a:t>S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=</a:t>
                </a:r>
                <a:r>
                  <a:rPr lang="en-US" altLang="zh-CN" sz="2800" i="1" dirty="0"/>
                  <a:t>na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dirty="0"/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 dirty="0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CN" sz="2800" i="1" dirty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altLang="zh-CN" sz="2800" i="1" dirty="0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CN" sz="2800" i="1" dirty="0">
                            <a:latin typeface="Cambria Math" panose="02040503050406030204" pitchFamily="18" charset="0"/>
                          </a:rPr>
                          <m:t>−1)</m:t>
                        </m:r>
                      </m:num>
                      <m:den>
                        <m:r>
                          <a:rPr lang="en-US" altLang="zh-CN" sz="2800" i="1" dirty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i="1" dirty="0"/>
                  <a:t>d</a:t>
                </a:r>
                <a:r>
                  <a:rPr lang="zh-CN" altLang="en-US" sz="2800" dirty="0"/>
                  <a:t>可得</a:t>
                </a:r>
                <a:r>
                  <a:rPr lang="en-US" altLang="zh-CN" sz="2800" i="1" dirty="0"/>
                  <a:t>S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</m:num>
                      <m:den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i="1" dirty="0"/>
                  <a:t>n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dirty="0"/>
                  <a:t>+(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dirty="0"/>
                  <a:t>-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𝑑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)</a:t>
                </a:r>
                <a:r>
                  <a:rPr lang="en-US" altLang="zh-CN" sz="2800" i="1" dirty="0"/>
                  <a:t>n</a:t>
                </a:r>
                <a:r>
                  <a:rPr lang="en-US" altLang="zh-CN" sz="2800" dirty="0"/>
                  <a:t>,</a:t>
                </a:r>
                <a:r>
                  <a:rPr lang="zh-CN" altLang="en-US" sz="2800" dirty="0"/>
                  <a:t>设</a:t>
                </a:r>
                <a:r>
                  <a:rPr lang="en-US" altLang="zh-CN" sz="2800" i="1" dirty="0"/>
                  <a:t>a</a:t>
                </a:r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𝑑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b</a:t>
                </a:r>
                <a:r>
                  <a:rPr lang="en-US" altLang="zh-CN" sz="2800" dirty="0"/>
                  <a:t>=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dirty="0"/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𝑑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,</a:t>
                </a:r>
                <a:r>
                  <a:rPr lang="zh-CN" altLang="en-US" sz="2800" dirty="0"/>
                  <a:t>则</a:t>
                </a:r>
                <a:r>
                  <a:rPr lang="en-US" altLang="zh-CN" sz="2800" i="1" dirty="0"/>
                  <a:t>S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=</a:t>
                </a:r>
                <a:r>
                  <a:rPr lang="en-US" altLang="zh-CN" sz="2800" i="1" dirty="0"/>
                  <a:t>an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dirty="0"/>
                  <a:t>+</a:t>
                </a:r>
                <a:r>
                  <a:rPr lang="en-US" altLang="zh-CN" sz="2800" i="1" dirty="0"/>
                  <a:t>b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.</a:t>
                </a:r>
              </a:p>
            </p:txBody>
          </p:sp>
        </mc:Choice>
        <mc:Fallback>
          <p:sp>
            <p:nvSpPr>
              <p:cNvPr id="5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043" y="1038394"/>
                <a:ext cx="11723913" cy="2905091"/>
              </a:xfrm>
              <a:prstGeom prst="rect">
                <a:avLst/>
              </a:prstGeom>
              <a:blipFill>
                <a:blip r:embed="rId2"/>
                <a:stretch>
                  <a:fillRect l="-10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8457" y="-1"/>
            <a:ext cx="3483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rgbClr val="DA251C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66800" y="-2"/>
            <a:ext cx="5232399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rgbClr val="DA251C"/>
                </a:solidFill>
              </a:rPr>
              <a:t>考点</a:t>
            </a:r>
            <a:r>
              <a:rPr lang="en-US" altLang="zh-CN" sz="2800" dirty="0">
                <a:solidFill>
                  <a:srgbClr val="DA251C"/>
                </a:solidFill>
              </a:rPr>
              <a:t>3   </a:t>
            </a:r>
            <a:r>
              <a:rPr lang="zh-CN" altLang="en-US" sz="2800" dirty="0">
                <a:solidFill>
                  <a:srgbClr val="DA251C"/>
                </a:solidFill>
              </a:rPr>
              <a:t>等差数列的性质（重点）</a:t>
            </a:r>
          </a:p>
        </p:txBody>
      </p:sp>
      <p:sp>
        <p:nvSpPr>
          <p:cNvPr id="5" name="矩形 1"/>
          <p:cNvSpPr/>
          <p:nvPr/>
        </p:nvSpPr>
        <p:spPr>
          <a:xfrm>
            <a:off x="468087" y="729341"/>
            <a:ext cx="11723913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/>
              <a:t>1.</a:t>
            </a:r>
            <a:r>
              <a:rPr lang="zh-CN" altLang="zh-CN" sz="2800" b="1" dirty="0"/>
              <a:t>等差数列的常用性质</a:t>
            </a:r>
          </a:p>
          <a:p>
            <a:pPr>
              <a:lnSpc>
                <a:spcPct val="150000"/>
              </a:lnSpc>
            </a:pPr>
            <a:r>
              <a:rPr lang="en-US" altLang="zh-CN" sz="2800" dirty="0"/>
              <a:t>(1)</a:t>
            </a:r>
            <a:r>
              <a:rPr lang="zh-CN" altLang="zh-CN" sz="2800" dirty="0"/>
              <a:t>通项公式的推广</a:t>
            </a:r>
            <a:r>
              <a:rPr lang="en-US" altLang="zh-CN" sz="2800" dirty="0"/>
              <a:t>:</a:t>
            </a:r>
            <a:r>
              <a:rPr lang="en-US" altLang="zh-CN" sz="2800" i="1" dirty="0"/>
              <a:t>a</a:t>
            </a:r>
            <a:r>
              <a:rPr lang="en-US" altLang="zh-CN" sz="2800" i="1" baseline="-25000" dirty="0"/>
              <a:t>n</a:t>
            </a:r>
            <a:r>
              <a:rPr lang="en-US" altLang="zh-CN" sz="2800" dirty="0"/>
              <a:t>=</a:t>
            </a:r>
            <a:r>
              <a:rPr lang="en-US" altLang="zh-CN" sz="2800" i="1" dirty="0"/>
              <a:t>a</a:t>
            </a:r>
            <a:r>
              <a:rPr lang="en-US" altLang="zh-CN" sz="2800" i="1" baseline="-25000" dirty="0"/>
              <a:t>m</a:t>
            </a:r>
            <a:r>
              <a:rPr lang="en-US" altLang="zh-CN" sz="2800" dirty="0"/>
              <a:t>+(</a:t>
            </a:r>
            <a:r>
              <a:rPr lang="en-US" altLang="zh-CN" sz="2800" i="1" dirty="0"/>
              <a:t>n</a:t>
            </a:r>
            <a:r>
              <a:rPr lang="en-US" altLang="zh-CN" sz="2800" dirty="0"/>
              <a:t>-</a:t>
            </a:r>
            <a:r>
              <a:rPr lang="en-US" altLang="zh-CN" sz="2800" i="1" dirty="0"/>
              <a:t>m</a:t>
            </a:r>
            <a:r>
              <a:rPr lang="en-US" altLang="zh-CN" sz="2800" dirty="0"/>
              <a:t>)</a:t>
            </a:r>
            <a:r>
              <a:rPr lang="en-US" altLang="zh-CN" sz="2800" i="1" dirty="0"/>
              <a:t>d</a:t>
            </a:r>
            <a:r>
              <a:rPr lang="en-US" altLang="zh-CN" sz="2800" dirty="0"/>
              <a:t>(</a:t>
            </a:r>
            <a:r>
              <a:rPr lang="en-US" altLang="zh-CN" sz="2800" i="1" dirty="0" err="1"/>
              <a:t>n</a:t>
            </a:r>
            <a:r>
              <a:rPr lang="en-US" altLang="zh-CN" sz="2800" dirty="0" err="1"/>
              <a:t>,</a:t>
            </a:r>
            <a:r>
              <a:rPr lang="en-US" altLang="zh-CN" sz="2800" i="1" dirty="0" err="1"/>
              <a:t>m</a:t>
            </a:r>
            <a:r>
              <a:rPr lang="en-US" altLang="zh-CN" sz="2800" dirty="0" err="1"/>
              <a:t>∈N</a:t>
            </a:r>
            <a:r>
              <a:rPr lang="en-US" altLang="zh-CN" sz="2800" baseline="30000" dirty="0"/>
              <a:t>*</a:t>
            </a:r>
            <a:r>
              <a:rPr lang="en-US" altLang="zh-CN" sz="2800" dirty="0"/>
              <a:t>).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en-US" altLang="zh-CN" sz="2800" dirty="0"/>
              <a:t>(2)</a:t>
            </a:r>
            <a:r>
              <a:rPr lang="zh-CN" altLang="zh-CN" sz="2800" dirty="0"/>
              <a:t>若</a:t>
            </a:r>
            <a:r>
              <a:rPr lang="en-US" altLang="zh-CN" sz="2800" dirty="0"/>
              <a:t>{</a:t>
            </a:r>
            <a:r>
              <a:rPr lang="en-US" altLang="zh-CN" sz="2800" i="1" dirty="0"/>
              <a:t>a</a:t>
            </a:r>
            <a:r>
              <a:rPr lang="en-US" altLang="zh-CN" sz="2800" i="1" baseline="-25000" dirty="0"/>
              <a:t>n</a:t>
            </a:r>
            <a:r>
              <a:rPr lang="en-US" altLang="zh-CN" sz="2800" dirty="0"/>
              <a:t>}</a:t>
            </a:r>
            <a:r>
              <a:rPr lang="zh-CN" altLang="zh-CN" sz="2800" dirty="0"/>
              <a:t>是等差数列</a:t>
            </a:r>
            <a:r>
              <a:rPr lang="en-US" altLang="zh-CN" sz="2800" dirty="0"/>
              <a:t>,</a:t>
            </a:r>
            <a:r>
              <a:rPr lang="zh-CN" altLang="zh-CN" sz="2800" dirty="0"/>
              <a:t>且</a:t>
            </a:r>
            <a:r>
              <a:rPr lang="en-US" altLang="zh-CN" sz="2800" i="1" dirty="0" err="1"/>
              <a:t>k</a:t>
            </a:r>
            <a:r>
              <a:rPr lang="en-US" altLang="zh-CN" sz="2800" dirty="0" err="1"/>
              <a:t>+</a:t>
            </a:r>
            <a:r>
              <a:rPr lang="en-US" altLang="zh-CN" sz="2800" i="1" dirty="0" err="1"/>
              <a:t>l</a:t>
            </a:r>
            <a:r>
              <a:rPr lang="en-US" altLang="zh-CN" sz="2800" dirty="0"/>
              <a:t>=</a:t>
            </a:r>
            <a:r>
              <a:rPr lang="en-US" altLang="zh-CN" sz="2800" i="1" dirty="0" err="1"/>
              <a:t>m</a:t>
            </a:r>
            <a:r>
              <a:rPr lang="en-US" altLang="zh-CN" sz="2800" dirty="0" err="1"/>
              <a:t>+</a:t>
            </a:r>
            <a:r>
              <a:rPr lang="en-US" altLang="zh-CN" sz="2800" i="1" dirty="0" err="1"/>
              <a:t>n</a:t>
            </a:r>
            <a:r>
              <a:rPr lang="en-US" altLang="zh-CN" sz="2800" dirty="0"/>
              <a:t>(</a:t>
            </a:r>
            <a:r>
              <a:rPr lang="en-US" altLang="zh-CN" sz="2800" i="1" dirty="0" err="1"/>
              <a:t>k</a:t>
            </a:r>
            <a:r>
              <a:rPr lang="en-US" altLang="zh-CN" sz="2800" dirty="0" err="1"/>
              <a:t>,</a:t>
            </a:r>
            <a:r>
              <a:rPr lang="en-US" altLang="zh-CN" sz="2800" i="1" dirty="0" err="1"/>
              <a:t>l</a:t>
            </a:r>
            <a:r>
              <a:rPr lang="en-US" altLang="zh-CN" sz="2800" dirty="0" err="1"/>
              <a:t>,</a:t>
            </a:r>
            <a:r>
              <a:rPr lang="en-US" altLang="zh-CN" sz="2800" i="1" dirty="0" err="1"/>
              <a:t>m</a:t>
            </a:r>
            <a:r>
              <a:rPr lang="en-US" altLang="zh-CN" sz="2800" dirty="0" err="1"/>
              <a:t>,</a:t>
            </a:r>
            <a:r>
              <a:rPr lang="en-US" altLang="zh-CN" sz="2800" i="1" dirty="0" err="1"/>
              <a:t>n</a:t>
            </a:r>
            <a:r>
              <a:rPr lang="en-US" altLang="zh-CN" sz="2800" dirty="0" err="1"/>
              <a:t>∈N</a:t>
            </a:r>
            <a:r>
              <a:rPr lang="en-US" altLang="zh-CN" sz="2800" baseline="30000" dirty="0"/>
              <a:t>*</a:t>
            </a:r>
            <a:r>
              <a:rPr lang="en-US" altLang="zh-CN" sz="2800" dirty="0"/>
              <a:t>),</a:t>
            </a:r>
            <a:r>
              <a:rPr lang="zh-CN" altLang="zh-CN" sz="2800" dirty="0"/>
              <a:t>则</a:t>
            </a:r>
            <a:r>
              <a:rPr lang="en-US" altLang="zh-CN" sz="2800" i="1" dirty="0" err="1"/>
              <a:t>a</a:t>
            </a:r>
            <a:r>
              <a:rPr lang="en-US" altLang="zh-CN" sz="2800" i="1" baseline="-25000" dirty="0" err="1"/>
              <a:t>k</a:t>
            </a:r>
            <a:r>
              <a:rPr lang="en-US" altLang="zh-CN" sz="2800" dirty="0" err="1"/>
              <a:t>+</a:t>
            </a:r>
            <a:r>
              <a:rPr lang="en-US" altLang="zh-CN" sz="2800" i="1" dirty="0" err="1"/>
              <a:t>a</a:t>
            </a:r>
            <a:r>
              <a:rPr lang="en-US" altLang="zh-CN" sz="2800" i="1" baseline="-25000" dirty="0" err="1"/>
              <a:t>l</a:t>
            </a:r>
            <a:r>
              <a:rPr lang="en-US" altLang="zh-CN" sz="2800" dirty="0"/>
              <a:t>=</a:t>
            </a:r>
            <a:r>
              <a:rPr lang="en-US" altLang="zh-CN" sz="2800" i="1" dirty="0" err="1"/>
              <a:t>a</a:t>
            </a:r>
            <a:r>
              <a:rPr lang="en-US" altLang="zh-CN" sz="2800" i="1" baseline="-25000" dirty="0" err="1"/>
              <a:t>m</a:t>
            </a:r>
            <a:r>
              <a:rPr lang="en-US" altLang="zh-CN" sz="2800" dirty="0" err="1"/>
              <a:t>+</a:t>
            </a:r>
            <a:r>
              <a:rPr lang="en-US" altLang="zh-CN" sz="2800" i="1" dirty="0" err="1"/>
              <a:t>a</a:t>
            </a:r>
            <a:r>
              <a:rPr lang="en-US" altLang="zh-CN" sz="2800" i="1" baseline="-25000" dirty="0" err="1"/>
              <a:t>n</a:t>
            </a:r>
            <a:r>
              <a:rPr lang="en-US" altLang="zh-CN" sz="2800" dirty="0"/>
              <a:t>;</a:t>
            </a:r>
            <a:r>
              <a:rPr lang="zh-CN" altLang="zh-CN" sz="2800" dirty="0"/>
              <a:t>反之</a:t>
            </a:r>
            <a:r>
              <a:rPr lang="en-US" altLang="zh-CN" sz="2800" dirty="0"/>
              <a:t>,</a:t>
            </a:r>
            <a:r>
              <a:rPr lang="zh-CN" altLang="zh-CN" sz="2800" dirty="0"/>
              <a:t>不一定成立</a:t>
            </a:r>
            <a:r>
              <a:rPr lang="en-US" altLang="zh-CN" sz="2800" dirty="0"/>
              <a:t>.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en-US" altLang="zh-CN" sz="2800" dirty="0"/>
              <a:t>(3)</a:t>
            </a:r>
            <a:r>
              <a:rPr lang="zh-CN" altLang="zh-CN" sz="2800" dirty="0"/>
              <a:t>若</a:t>
            </a:r>
            <a:r>
              <a:rPr lang="en-US" altLang="zh-CN" sz="2800" dirty="0"/>
              <a:t>{</a:t>
            </a:r>
            <a:r>
              <a:rPr lang="en-US" altLang="zh-CN" sz="2800" i="1" dirty="0"/>
              <a:t>a</a:t>
            </a:r>
            <a:r>
              <a:rPr lang="en-US" altLang="zh-CN" sz="2800" i="1" baseline="-25000" dirty="0"/>
              <a:t>n</a:t>
            </a:r>
            <a:r>
              <a:rPr lang="en-US" altLang="zh-CN" sz="2800" dirty="0"/>
              <a:t>}</a:t>
            </a:r>
            <a:r>
              <a:rPr lang="zh-CN" altLang="zh-CN" sz="2800" dirty="0"/>
              <a:t>是等差数列</a:t>
            </a:r>
            <a:r>
              <a:rPr lang="en-US" altLang="zh-CN" sz="2800" dirty="0"/>
              <a:t>,</a:t>
            </a:r>
            <a:r>
              <a:rPr lang="zh-CN" altLang="zh-CN" sz="2800" dirty="0"/>
              <a:t>公差为</a:t>
            </a:r>
            <a:r>
              <a:rPr lang="en-US" altLang="zh-CN" sz="2800" i="1" dirty="0"/>
              <a:t>d</a:t>
            </a:r>
            <a:r>
              <a:rPr lang="en-US" altLang="zh-CN" sz="2800" dirty="0"/>
              <a:t>,</a:t>
            </a:r>
            <a:r>
              <a:rPr lang="zh-CN" altLang="zh-CN" sz="2800" dirty="0"/>
              <a:t>则</a:t>
            </a:r>
            <a:r>
              <a:rPr lang="en-US" altLang="zh-CN" sz="2800" dirty="0"/>
              <a:t>{</a:t>
            </a:r>
            <a:r>
              <a:rPr lang="en-US" altLang="zh-CN" sz="2800" i="1" dirty="0"/>
              <a:t>a</a:t>
            </a:r>
            <a:r>
              <a:rPr lang="en-US" altLang="zh-CN" sz="2800" baseline="-25000" dirty="0"/>
              <a:t>2</a:t>
            </a:r>
            <a:r>
              <a:rPr lang="en-US" altLang="zh-CN" sz="2800" i="1" baseline="-25000" dirty="0"/>
              <a:t>n</a:t>
            </a:r>
            <a:r>
              <a:rPr lang="en-US" altLang="zh-CN" sz="2800" dirty="0"/>
              <a:t>}</a:t>
            </a:r>
            <a:r>
              <a:rPr lang="zh-CN" altLang="zh-CN" sz="2800" dirty="0"/>
              <a:t>也是等差数列</a:t>
            </a:r>
            <a:r>
              <a:rPr lang="en-US" altLang="zh-CN" sz="2800" dirty="0"/>
              <a:t>,</a:t>
            </a:r>
            <a:r>
              <a:rPr lang="zh-CN" altLang="zh-CN" sz="2800" dirty="0"/>
              <a:t>公差为</a:t>
            </a:r>
            <a:r>
              <a:rPr lang="en-US" altLang="zh-CN" sz="2800" dirty="0"/>
              <a:t>2</a:t>
            </a:r>
            <a:r>
              <a:rPr lang="en-US" altLang="zh-CN" sz="2800" i="1" dirty="0"/>
              <a:t>d</a:t>
            </a:r>
            <a:r>
              <a:rPr lang="en-US" altLang="zh-CN" sz="2800" dirty="0"/>
              <a:t>.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en-US" altLang="zh-CN" sz="2800" dirty="0"/>
              <a:t>(4)</a:t>
            </a:r>
            <a:r>
              <a:rPr lang="zh-CN" altLang="zh-CN" sz="2800" dirty="0"/>
              <a:t>若</a:t>
            </a:r>
            <a:r>
              <a:rPr lang="en-US" altLang="zh-CN" sz="2800" dirty="0"/>
              <a:t>{</a:t>
            </a:r>
            <a:r>
              <a:rPr lang="en-US" altLang="zh-CN" sz="2800" i="1" dirty="0"/>
              <a:t>a</a:t>
            </a:r>
            <a:r>
              <a:rPr lang="en-US" altLang="zh-CN" sz="2800" i="1" baseline="-25000" dirty="0"/>
              <a:t>n</a:t>
            </a:r>
            <a:r>
              <a:rPr lang="en-US" altLang="zh-CN" sz="2800" dirty="0"/>
              <a:t>},{</a:t>
            </a:r>
            <a:r>
              <a:rPr lang="en-US" altLang="zh-CN" sz="2800" i="1" dirty="0" err="1"/>
              <a:t>b</a:t>
            </a:r>
            <a:r>
              <a:rPr lang="en-US" altLang="zh-CN" sz="2800" i="1" baseline="-25000" dirty="0" err="1"/>
              <a:t>n</a:t>
            </a:r>
            <a:r>
              <a:rPr lang="en-US" altLang="zh-CN" sz="2800" dirty="0"/>
              <a:t>}</a:t>
            </a:r>
            <a:r>
              <a:rPr lang="zh-CN" altLang="zh-CN" sz="2800" dirty="0"/>
              <a:t>是等差数列</a:t>
            </a:r>
            <a:r>
              <a:rPr lang="en-US" altLang="zh-CN" sz="2800" dirty="0"/>
              <a:t>,</a:t>
            </a:r>
            <a:r>
              <a:rPr lang="zh-CN" altLang="zh-CN" sz="2800" dirty="0"/>
              <a:t>则</a:t>
            </a:r>
            <a:r>
              <a:rPr lang="en-US" altLang="zh-CN" sz="2800" dirty="0"/>
              <a:t>{</a:t>
            </a:r>
            <a:r>
              <a:rPr lang="en-US" altLang="zh-CN" sz="2800" i="1" dirty="0" err="1"/>
              <a:t>pa</a:t>
            </a:r>
            <a:r>
              <a:rPr lang="en-US" altLang="zh-CN" sz="2800" i="1" baseline="-25000" dirty="0" err="1"/>
              <a:t>n</a:t>
            </a:r>
            <a:r>
              <a:rPr lang="en-US" altLang="zh-CN" sz="2800" dirty="0" err="1"/>
              <a:t>+</a:t>
            </a:r>
            <a:r>
              <a:rPr lang="en-US" altLang="zh-CN" sz="2800" i="1" dirty="0" err="1"/>
              <a:t>qb</a:t>
            </a:r>
            <a:r>
              <a:rPr lang="en-US" altLang="zh-CN" sz="2800" i="1" baseline="-25000" dirty="0" err="1"/>
              <a:t>n</a:t>
            </a:r>
            <a:r>
              <a:rPr lang="en-US" altLang="zh-CN" sz="2800" dirty="0"/>
              <a:t>}(</a:t>
            </a:r>
            <a:r>
              <a:rPr lang="en-US" altLang="zh-CN" sz="2800" i="1" dirty="0" err="1"/>
              <a:t>p</a:t>
            </a:r>
            <a:r>
              <a:rPr lang="en-US" altLang="zh-CN" sz="2800" dirty="0" err="1"/>
              <a:t>,</a:t>
            </a:r>
            <a:r>
              <a:rPr lang="en-US" altLang="zh-CN" sz="2800" i="1" dirty="0" err="1"/>
              <a:t>q</a:t>
            </a:r>
            <a:r>
              <a:rPr lang="en-US" altLang="zh-CN" sz="2800" dirty="0" err="1"/>
              <a:t>∈N</a:t>
            </a:r>
            <a:r>
              <a:rPr lang="en-US" altLang="zh-CN" sz="2800" baseline="30000" dirty="0"/>
              <a:t>*</a:t>
            </a:r>
            <a:r>
              <a:rPr lang="en-US" altLang="zh-CN" sz="2800" dirty="0"/>
              <a:t>)</a:t>
            </a:r>
            <a:r>
              <a:rPr lang="zh-CN" altLang="zh-CN" sz="2800" dirty="0"/>
              <a:t>也是等差数列</a:t>
            </a:r>
            <a:r>
              <a:rPr lang="en-US" altLang="zh-CN" sz="2800" dirty="0"/>
              <a:t>.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en-US" altLang="zh-CN" sz="2800" dirty="0"/>
              <a:t>(5)</a:t>
            </a:r>
            <a:r>
              <a:rPr lang="zh-CN" altLang="zh-CN" sz="2800" dirty="0"/>
              <a:t>若</a:t>
            </a:r>
            <a:r>
              <a:rPr lang="en-US" altLang="zh-CN" sz="2800" dirty="0"/>
              <a:t>{</a:t>
            </a:r>
            <a:r>
              <a:rPr lang="en-US" altLang="zh-CN" sz="2800" i="1" dirty="0"/>
              <a:t>a</a:t>
            </a:r>
            <a:r>
              <a:rPr lang="en-US" altLang="zh-CN" sz="2800" i="1" baseline="-25000" dirty="0"/>
              <a:t>n</a:t>
            </a:r>
            <a:r>
              <a:rPr lang="en-US" altLang="zh-CN" sz="2800" dirty="0"/>
              <a:t>}</a:t>
            </a:r>
            <a:r>
              <a:rPr lang="zh-CN" altLang="zh-CN" sz="2800" dirty="0"/>
              <a:t>是等差数列</a:t>
            </a:r>
            <a:r>
              <a:rPr lang="en-US" altLang="zh-CN" sz="2800" dirty="0"/>
              <a:t>,</a:t>
            </a:r>
            <a:r>
              <a:rPr lang="zh-CN" altLang="zh-CN" sz="2800" dirty="0"/>
              <a:t>则</a:t>
            </a:r>
            <a:r>
              <a:rPr lang="en-US" altLang="zh-CN" sz="2800" i="1" dirty="0"/>
              <a:t>a</a:t>
            </a:r>
            <a:r>
              <a:rPr lang="en-US" altLang="zh-CN" sz="2800" i="1" baseline="-25000" dirty="0"/>
              <a:t>k</a:t>
            </a:r>
            <a:r>
              <a:rPr lang="en-US" altLang="zh-CN" sz="2800" dirty="0"/>
              <a:t>,</a:t>
            </a:r>
            <a:r>
              <a:rPr lang="en-US" altLang="zh-CN" sz="2800" i="1" dirty="0"/>
              <a:t>a</a:t>
            </a:r>
            <a:r>
              <a:rPr lang="en-US" altLang="zh-CN" sz="2800" i="1" baseline="-25000" dirty="0"/>
              <a:t>k</a:t>
            </a:r>
            <a:r>
              <a:rPr lang="en-US" altLang="zh-CN" sz="2800" baseline="-25000" dirty="0"/>
              <a:t>+</a:t>
            </a:r>
            <a:r>
              <a:rPr lang="en-US" altLang="zh-CN" sz="2800" i="1" baseline="-25000" dirty="0"/>
              <a:t>m</a:t>
            </a:r>
            <a:r>
              <a:rPr lang="en-US" altLang="zh-CN" sz="2800" dirty="0"/>
              <a:t>,</a:t>
            </a:r>
            <a:r>
              <a:rPr lang="en-US" altLang="zh-CN" sz="2800" i="1" dirty="0"/>
              <a:t>a</a:t>
            </a:r>
            <a:r>
              <a:rPr lang="en-US" altLang="zh-CN" sz="2800" i="1" baseline="-25000" dirty="0"/>
              <a:t>k</a:t>
            </a:r>
            <a:r>
              <a:rPr lang="en-US" altLang="zh-CN" sz="2800" baseline="-25000" dirty="0"/>
              <a:t>+2</a:t>
            </a:r>
            <a:r>
              <a:rPr lang="en-US" altLang="zh-CN" sz="2800" i="1" baseline="-25000" dirty="0"/>
              <a:t>m</a:t>
            </a:r>
            <a:r>
              <a:rPr lang="en-US" altLang="zh-CN" sz="2800" dirty="0"/>
              <a:t>,…(</a:t>
            </a:r>
            <a:r>
              <a:rPr lang="en-US" altLang="zh-CN" sz="2800" i="1" dirty="0" err="1"/>
              <a:t>k</a:t>
            </a:r>
            <a:r>
              <a:rPr lang="en-US" altLang="zh-CN" sz="2800" dirty="0" err="1"/>
              <a:t>,</a:t>
            </a:r>
            <a:r>
              <a:rPr lang="en-US" altLang="zh-CN" sz="2800" i="1" dirty="0" err="1"/>
              <a:t>m</a:t>
            </a:r>
            <a:r>
              <a:rPr lang="en-US" altLang="zh-CN" sz="2800" dirty="0" err="1"/>
              <a:t>∈N</a:t>
            </a:r>
            <a:r>
              <a:rPr lang="en-US" altLang="zh-CN" sz="2800" baseline="30000" dirty="0"/>
              <a:t>*</a:t>
            </a:r>
            <a:r>
              <a:rPr lang="en-US" altLang="zh-CN" sz="2800" dirty="0"/>
              <a:t>)</a:t>
            </a:r>
            <a:r>
              <a:rPr lang="zh-CN" altLang="zh-CN" sz="2800" dirty="0"/>
              <a:t>组成公差为</a:t>
            </a:r>
            <a:r>
              <a:rPr lang="en-US" altLang="zh-CN" sz="2800" i="1" dirty="0"/>
              <a:t>md</a:t>
            </a:r>
            <a:r>
              <a:rPr lang="zh-CN" altLang="zh-CN" sz="2800" dirty="0"/>
              <a:t>的等差数列</a:t>
            </a:r>
            <a:r>
              <a:rPr lang="en-US" altLang="zh-CN" sz="2800" dirty="0"/>
              <a:t>.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en-US" altLang="zh-CN" sz="2800" dirty="0"/>
              <a:t>(6)</a:t>
            </a:r>
            <a:r>
              <a:rPr lang="zh-CN" altLang="zh-CN" sz="2800" dirty="0"/>
              <a:t>当</a:t>
            </a:r>
            <a:r>
              <a:rPr lang="en-US" altLang="zh-CN" sz="2800" i="1" dirty="0"/>
              <a:t>d</a:t>
            </a:r>
            <a:r>
              <a:rPr lang="en-US" altLang="zh-CN" sz="2800" dirty="0"/>
              <a:t>&gt;0</a:t>
            </a:r>
            <a:r>
              <a:rPr lang="zh-CN" altLang="zh-CN" sz="2800" dirty="0"/>
              <a:t>时</a:t>
            </a:r>
            <a:r>
              <a:rPr lang="en-US" altLang="zh-CN" sz="2800" dirty="0"/>
              <a:t>,</a:t>
            </a:r>
            <a:r>
              <a:rPr lang="zh-CN" altLang="zh-CN" sz="2800" dirty="0"/>
              <a:t>数列</a:t>
            </a:r>
            <a:r>
              <a:rPr lang="en-US" altLang="zh-CN" sz="2800" dirty="0"/>
              <a:t>{</a:t>
            </a:r>
            <a:r>
              <a:rPr lang="en-US" altLang="zh-CN" sz="2800" i="1" dirty="0"/>
              <a:t>a</a:t>
            </a:r>
            <a:r>
              <a:rPr lang="en-US" altLang="zh-CN" sz="2800" i="1" baseline="-25000" dirty="0"/>
              <a:t>n</a:t>
            </a:r>
            <a:r>
              <a:rPr lang="en-US" altLang="zh-CN" sz="2800" dirty="0"/>
              <a:t>}</a:t>
            </a:r>
            <a:r>
              <a:rPr lang="zh-CN" altLang="zh-CN" sz="2800" dirty="0"/>
              <a:t>为递增数列</a:t>
            </a:r>
            <a:r>
              <a:rPr lang="en-US" altLang="zh-CN" sz="2800" dirty="0"/>
              <a:t>;</a:t>
            </a:r>
            <a:r>
              <a:rPr lang="zh-CN" altLang="zh-CN" sz="2800" dirty="0"/>
              <a:t>当</a:t>
            </a:r>
            <a:r>
              <a:rPr lang="en-US" altLang="zh-CN" sz="2800" i="1" dirty="0"/>
              <a:t>d</a:t>
            </a:r>
            <a:r>
              <a:rPr lang="en-US" altLang="zh-CN" sz="2800" dirty="0"/>
              <a:t>&lt;0</a:t>
            </a:r>
            <a:r>
              <a:rPr lang="zh-CN" altLang="zh-CN" sz="2800" dirty="0"/>
              <a:t>时</a:t>
            </a:r>
            <a:r>
              <a:rPr lang="en-US" altLang="zh-CN" sz="2800" dirty="0"/>
              <a:t>,</a:t>
            </a:r>
            <a:r>
              <a:rPr lang="zh-CN" altLang="zh-CN" sz="2800" dirty="0"/>
              <a:t>数列</a:t>
            </a:r>
            <a:r>
              <a:rPr lang="en-US" altLang="zh-CN" sz="2800" dirty="0"/>
              <a:t>{</a:t>
            </a:r>
            <a:r>
              <a:rPr lang="en-US" altLang="zh-CN" sz="2800" i="1" dirty="0"/>
              <a:t>a</a:t>
            </a:r>
            <a:r>
              <a:rPr lang="en-US" altLang="zh-CN" sz="2800" i="1" baseline="-25000" dirty="0"/>
              <a:t>n</a:t>
            </a:r>
            <a:r>
              <a:rPr lang="en-US" altLang="zh-CN" sz="2800" dirty="0"/>
              <a:t>}</a:t>
            </a:r>
            <a:r>
              <a:rPr lang="zh-CN" altLang="zh-CN" sz="2800" dirty="0"/>
              <a:t>为递减数列</a:t>
            </a:r>
            <a:r>
              <a:rPr lang="en-US" altLang="zh-CN" sz="2800" dirty="0"/>
              <a:t>;</a:t>
            </a:r>
            <a:r>
              <a:rPr lang="zh-CN" altLang="zh-CN" sz="2800" dirty="0"/>
              <a:t>当</a:t>
            </a:r>
            <a:r>
              <a:rPr lang="en-US" altLang="zh-CN" sz="2800" i="1" dirty="0"/>
              <a:t>d</a:t>
            </a:r>
            <a:r>
              <a:rPr lang="en-US" altLang="zh-CN" sz="2800" dirty="0"/>
              <a:t>=0</a:t>
            </a:r>
            <a:r>
              <a:rPr lang="zh-CN" altLang="zh-CN" sz="2800" dirty="0"/>
              <a:t>时</a:t>
            </a:r>
            <a:r>
              <a:rPr lang="en-US" altLang="zh-CN" sz="2800" dirty="0"/>
              <a:t>,</a:t>
            </a:r>
            <a:r>
              <a:rPr lang="zh-CN" altLang="zh-CN" sz="2800" dirty="0"/>
              <a:t>数列</a:t>
            </a:r>
            <a:r>
              <a:rPr lang="en-US" altLang="zh-CN" sz="2800" dirty="0"/>
              <a:t>{</a:t>
            </a:r>
            <a:r>
              <a:rPr lang="en-US" altLang="zh-CN" sz="2800" i="1" dirty="0"/>
              <a:t>a</a:t>
            </a:r>
            <a:r>
              <a:rPr lang="en-US" altLang="zh-CN" sz="2800" i="1" baseline="-25000" dirty="0"/>
              <a:t>n</a:t>
            </a:r>
            <a:r>
              <a:rPr lang="en-US" altLang="zh-CN" sz="2800" dirty="0"/>
              <a:t>}</a:t>
            </a:r>
            <a:r>
              <a:rPr lang="zh-CN" altLang="zh-CN" sz="2800" dirty="0"/>
              <a:t>为常数列</a:t>
            </a:r>
            <a:r>
              <a:rPr lang="en-US" altLang="zh-CN" sz="2800" dirty="0"/>
              <a:t>.</a:t>
            </a:r>
            <a:endParaRPr lang="zh-CN" altLang="zh-CN" sz="2800" dirty="0"/>
          </a:p>
        </p:txBody>
      </p:sp>
    </p:spTree>
    <p:extLst>
      <p:ext uri="{BB962C8B-B14F-4D97-AF65-F5344CB8AC3E}">
        <p14:creationId xmlns:p14="http://schemas.microsoft.com/office/powerpoint/2010/main" xmlns="" val="5609930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391360" y="384312"/>
                <a:ext cx="11723913" cy="617758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b="1" dirty="0"/>
                  <a:t>2.</a:t>
                </a:r>
                <a:r>
                  <a:rPr lang="zh-CN" altLang="zh-CN" sz="2800" b="1" dirty="0"/>
                  <a:t>等差数列前</a:t>
                </a:r>
                <a:r>
                  <a:rPr lang="en-US" altLang="zh-CN" sz="2800" b="1" i="1" dirty="0"/>
                  <a:t>n</a:t>
                </a:r>
                <a:r>
                  <a:rPr lang="zh-CN" altLang="zh-CN" sz="2800" b="1" dirty="0"/>
                  <a:t>项和的性质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(1)</a:t>
                </a:r>
                <a:r>
                  <a:rPr lang="zh-CN" altLang="zh-CN" sz="2800" dirty="0"/>
                  <a:t>若</a:t>
                </a:r>
                <a:r>
                  <a:rPr lang="en-US" altLang="zh-CN" sz="2800" i="1" dirty="0"/>
                  <a:t>S</a:t>
                </a:r>
                <a:r>
                  <a:rPr lang="en-US" altLang="zh-CN" sz="2800" i="1" baseline="-25000" dirty="0"/>
                  <a:t>m</a:t>
                </a:r>
                <a:r>
                  <a:rPr lang="en-US" altLang="zh-CN" sz="2800" dirty="0"/>
                  <a:t>=</a:t>
                </a:r>
                <a:r>
                  <a:rPr lang="en-US" altLang="zh-CN" sz="2800" i="1" dirty="0" err="1"/>
                  <a:t>n</a:t>
                </a:r>
                <a:r>
                  <a:rPr lang="en-US" altLang="zh-CN" sz="2800" dirty="0" err="1"/>
                  <a:t>,</a:t>
                </a:r>
                <a:r>
                  <a:rPr lang="en-US" altLang="zh-CN" sz="2800" i="1" dirty="0" err="1"/>
                  <a:t>S</a:t>
                </a:r>
                <a:r>
                  <a:rPr lang="en-US" altLang="zh-CN" sz="2800" i="1" baseline="-25000" dirty="0" err="1"/>
                  <a:t>n</a:t>
                </a:r>
                <a:r>
                  <a:rPr lang="en-US" altLang="zh-CN" sz="2800" dirty="0"/>
                  <a:t>=</a:t>
                </a:r>
                <a:r>
                  <a:rPr lang="en-US" altLang="zh-CN" sz="2800" i="1" dirty="0"/>
                  <a:t>m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则</a:t>
                </a:r>
                <a:r>
                  <a:rPr lang="en-US" altLang="zh-CN" sz="2800" i="1" dirty="0" err="1"/>
                  <a:t>S</a:t>
                </a:r>
                <a:r>
                  <a:rPr lang="en-US" altLang="zh-CN" sz="2800" i="1" baseline="-25000" dirty="0" err="1"/>
                  <a:t>m</a:t>
                </a:r>
                <a:r>
                  <a:rPr lang="en-US" altLang="zh-CN" sz="2800" baseline="-25000" dirty="0" err="1"/>
                  <a:t>+</a:t>
                </a:r>
                <a:r>
                  <a:rPr lang="en-US" altLang="zh-CN" sz="2800" i="1" baseline="-25000" dirty="0" err="1"/>
                  <a:t>n</a:t>
                </a:r>
                <a:r>
                  <a:rPr lang="en-US" altLang="zh-CN" sz="2800" dirty="0"/>
                  <a:t>=-(</a:t>
                </a:r>
                <a:r>
                  <a:rPr lang="en-US" altLang="zh-CN" sz="2800" i="1" dirty="0" err="1"/>
                  <a:t>m</a:t>
                </a:r>
                <a:r>
                  <a:rPr lang="en-US" altLang="zh-CN" sz="2800" dirty="0" err="1"/>
                  <a:t>+</a:t>
                </a:r>
                <a:r>
                  <a:rPr lang="en-US" altLang="zh-CN" sz="2800" i="1" dirty="0" err="1"/>
                  <a:t>n</a:t>
                </a:r>
                <a:r>
                  <a:rPr lang="en-US" altLang="zh-CN" sz="2800" dirty="0"/>
                  <a:t>);</a:t>
                </a:r>
                <a:r>
                  <a:rPr lang="zh-CN" altLang="zh-CN" sz="2800" dirty="0"/>
                  <a:t>若</a:t>
                </a:r>
                <a:r>
                  <a:rPr lang="en-US" altLang="zh-CN" sz="2800" i="1" dirty="0"/>
                  <a:t>S</a:t>
                </a:r>
                <a:r>
                  <a:rPr lang="en-US" altLang="zh-CN" sz="2800" i="1" baseline="-25000" dirty="0"/>
                  <a:t>m</a:t>
                </a:r>
                <a:r>
                  <a:rPr lang="en-US" altLang="zh-CN" sz="2800" dirty="0"/>
                  <a:t>=</a:t>
                </a:r>
                <a:r>
                  <a:rPr lang="en-US" altLang="zh-CN" sz="2800" i="1" dirty="0"/>
                  <a:t>S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则</a:t>
                </a:r>
                <a:r>
                  <a:rPr lang="en-US" altLang="zh-CN" sz="2800" i="1" dirty="0" err="1"/>
                  <a:t>S</a:t>
                </a:r>
                <a:r>
                  <a:rPr lang="en-US" altLang="zh-CN" sz="2800" i="1" baseline="-25000" dirty="0" err="1"/>
                  <a:t>m</a:t>
                </a:r>
                <a:r>
                  <a:rPr lang="en-US" altLang="zh-CN" sz="2800" baseline="-25000" dirty="0" err="1"/>
                  <a:t>+</a:t>
                </a:r>
                <a:r>
                  <a:rPr lang="en-US" altLang="zh-CN" sz="2800" i="1" baseline="-25000" dirty="0" err="1"/>
                  <a:t>n</a:t>
                </a:r>
                <a:r>
                  <a:rPr lang="en-US" altLang="zh-CN" sz="2800" dirty="0"/>
                  <a:t>=0.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(2)</a:t>
                </a:r>
                <a:r>
                  <a:rPr lang="zh-CN" altLang="zh-CN" sz="2800" dirty="0"/>
                  <a:t>若</a:t>
                </a:r>
                <a:r>
                  <a:rPr lang="en-US" altLang="zh-CN" sz="2800" dirty="0"/>
                  <a:t>{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}</a:t>
                </a:r>
                <a:r>
                  <a:rPr lang="zh-CN" altLang="zh-CN" sz="2800" dirty="0"/>
                  <a:t>是等差数列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则</a:t>
                </a:r>
                <a:r>
                  <a:rPr lang="en-US" altLang="zh-CN" sz="2800" dirty="0"/>
                  <a:t>{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𝑠</m:t>
                            </m:r>
                          </m:e>
                          <m:sub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num>
                      <m:den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lang="en-US" altLang="zh-CN" sz="2800" dirty="0"/>
                  <a:t>}</a:t>
                </a:r>
                <a:r>
                  <a:rPr lang="zh-CN" altLang="zh-CN" sz="2800" dirty="0"/>
                  <a:t>也成等差数列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其首项与</a:t>
                </a:r>
                <a:r>
                  <a:rPr lang="en-US" altLang="zh-CN" sz="2800" dirty="0"/>
                  <a:t>{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}</a:t>
                </a:r>
                <a:r>
                  <a:rPr lang="zh-CN" altLang="zh-CN" sz="2800" dirty="0"/>
                  <a:t>首项相同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公差是</a:t>
                </a:r>
                <a:r>
                  <a:rPr lang="en-US" altLang="zh-CN" sz="2800" dirty="0"/>
                  <a:t>{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}</a:t>
                </a:r>
                <a:r>
                  <a:rPr lang="zh-CN" altLang="zh-CN" sz="2800" dirty="0"/>
                  <a:t>公差的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(3)</a:t>
                </a:r>
                <a:r>
                  <a:rPr lang="zh-CN" altLang="zh-CN" sz="2800" dirty="0"/>
                  <a:t>若</a:t>
                </a:r>
                <a:r>
                  <a:rPr lang="en-US" altLang="zh-CN" sz="2800" dirty="0"/>
                  <a:t>{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}</a:t>
                </a:r>
                <a:r>
                  <a:rPr lang="zh-CN" altLang="zh-CN" sz="2800" dirty="0"/>
                  <a:t>是等差数列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S</a:t>
                </a:r>
                <a:r>
                  <a:rPr lang="en-US" altLang="zh-CN" sz="2800" i="1" baseline="-25000" dirty="0"/>
                  <a:t>m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S</a:t>
                </a:r>
                <a:r>
                  <a:rPr lang="en-US" altLang="zh-CN" sz="2800" baseline="-25000" dirty="0"/>
                  <a:t>2</a:t>
                </a:r>
                <a:r>
                  <a:rPr lang="en-US" altLang="zh-CN" sz="2800" i="1" baseline="-25000" dirty="0"/>
                  <a:t>m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S</a:t>
                </a:r>
                <a:r>
                  <a:rPr lang="en-US" altLang="zh-CN" sz="2800" baseline="-25000" dirty="0"/>
                  <a:t>3</a:t>
                </a:r>
                <a:r>
                  <a:rPr lang="en-US" altLang="zh-CN" sz="2800" i="1" baseline="-25000" dirty="0"/>
                  <a:t>m</a:t>
                </a:r>
                <a:r>
                  <a:rPr lang="zh-CN" altLang="zh-CN" sz="2800" dirty="0"/>
                  <a:t>分别为</a:t>
                </a:r>
                <a:r>
                  <a:rPr lang="en-US" altLang="zh-CN" sz="2800" dirty="0"/>
                  <a:t>{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}</a:t>
                </a:r>
                <a:r>
                  <a:rPr lang="zh-CN" altLang="zh-CN" sz="2800" dirty="0"/>
                  <a:t>的前</a:t>
                </a:r>
                <a:r>
                  <a:rPr lang="en-US" altLang="zh-CN" sz="2800" i="1" dirty="0"/>
                  <a:t>m</a:t>
                </a:r>
                <a:r>
                  <a:rPr lang="zh-CN" altLang="zh-CN" sz="2800" dirty="0"/>
                  <a:t>项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前</a:t>
                </a:r>
                <a:r>
                  <a:rPr lang="en-US" altLang="zh-CN" sz="2800" dirty="0"/>
                  <a:t>2</a:t>
                </a:r>
                <a:r>
                  <a:rPr lang="en-US" altLang="zh-CN" sz="2800" i="1" dirty="0"/>
                  <a:t>m</a:t>
                </a:r>
                <a:r>
                  <a:rPr lang="zh-CN" altLang="zh-CN" sz="2800" dirty="0"/>
                  <a:t>项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前</a:t>
                </a:r>
                <a:r>
                  <a:rPr lang="en-US" altLang="zh-CN" sz="2800" dirty="0"/>
                  <a:t>3</a:t>
                </a:r>
                <a:r>
                  <a:rPr lang="en-US" altLang="zh-CN" sz="2800" i="1" dirty="0"/>
                  <a:t>m</a:t>
                </a:r>
                <a:r>
                  <a:rPr lang="zh-CN" altLang="zh-CN" sz="2800" dirty="0"/>
                  <a:t>项的和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则</a:t>
                </a:r>
                <a:r>
                  <a:rPr lang="en-US" altLang="zh-CN" sz="2800" i="1" dirty="0"/>
                  <a:t>S</a:t>
                </a:r>
                <a:r>
                  <a:rPr lang="en-US" altLang="zh-CN" sz="2800" i="1" baseline="-25000" dirty="0"/>
                  <a:t>m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S</a:t>
                </a:r>
                <a:r>
                  <a:rPr lang="en-US" altLang="zh-CN" sz="2800" baseline="-25000" dirty="0"/>
                  <a:t>2</a:t>
                </a:r>
                <a:r>
                  <a:rPr lang="en-US" altLang="zh-CN" sz="2800" i="1" baseline="-25000" dirty="0"/>
                  <a:t>m</a:t>
                </a:r>
                <a:r>
                  <a:rPr lang="en-US" altLang="zh-CN" sz="2800" dirty="0"/>
                  <a:t>-</a:t>
                </a:r>
                <a:r>
                  <a:rPr lang="en-US" altLang="zh-CN" sz="2800" i="1" dirty="0"/>
                  <a:t>S</a:t>
                </a:r>
                <a:r>
                  <a:rPr lang="en-US" altLang="zh-CN" sz="2800" i="1" baseline="-25000" dirty="0"/>
                  <a:t>m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S</a:t>
                </a:r>
                <a:r>
                  <a:rPr lang="en-US" altLang="zh-CN" sz="2800" baseline="-25000" dirty="0"/>
                  <a:t>3</a:t>
                </a:r>
                <a:r>
                  <a:rPr lang="en-US" altLang="zh-CN" sz="2800" i="1" baseline="-25000" dirty="0"/>
                  <a:t>m</a:t>
                </a:r>
                <a:r>
                  <a:rPr lang="en-US" altLang="zh-CN" sz="2800" dirty="0"/>
                  <a:t>-</a:t>
                </a:r>
                <a:r>
                  <a:rPr lang="en-US" altLang="zh-CN" sz="2800" i="1" dirty="0"/>
                  <a:t>S</a:t>
                </a:r>
                <a:r>
                  <a:rPr lang="en-US" altLang="zh-CN" sz="2800" baseline="-25000" dirty="0"/>
                  <a:t>2</a:t>
                </a:r>
                <a:r>
                  <a:rPr lang="en-US" altLang="zh-CN" sz="2800" i="1" baseline="-25000" dirty="0"/>
                  <a:t>m</a:t>
                </a:r>
                <a:r>
                  <a:rPr lang="zh-CN" altLang="zh-CN" sz="2800" dirty="0"/>
                  <a:t>成等差数列</a:t>
                </a:r>
                <a:r>
                  <a:rPr lang="en-US" altLang="zh-CN" sz="2800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(4)</a:t>
                </a:r>
                <a:r>
                  <a:rPr lang="zh-CN" altLang="zh-CN" sz="2800" dirty="0"/>
                  <a:t>关于等差数列奇数项和与偶数项和的性质</a:t>
                </a:r>
                <a:r>
                  <a:rPr lang="en-US" altLang="zh-CN" sz="2800" dirty="0"/>
                  <a:t>: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①</a:t>
                </a:r>
                <a:r>
                  <a:rPr lang="zh-CN" altLang="zh-CN" sz="2800" dirty="0"/>
                  <a:t>若项数为</a:t>
                </a:r>
                <a:r>
                  <a:rPr lang="en-US" altLang="zh-CN" sz="2800" dirty="0"/>
                  <a:t>2</a:t>
                </a:r>
                <a:r>
                  <a:rPr lang="en-US" altLang="zh-CN" sz="2800" i="1" dirty="0"/>
                  <a:t>n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则</a:t>
                </a:r>
                <a:r>
                  <a:rPr lang="en-US" altLang="zh-CN" sz="2800" i="1" dirty="0"/>
                  <a:t>S</a:t>
                </a:r>
                <a:r>
                  <a:rPr lang="zh-CN" altLang="zh-CN" sz="2800" baseline="-25000" dirty="0"/>
                  <a:t>偶</a:t>
                </a:r>
                <a:r>
                  <a:rPr lang="en-US" altLang="zh-CN" sz="2800" dirty="0"/>
                  <a:t>-</a:t>
                </a:r>
                <a:r>
                  <a:rPr lang="en-US" altLang="zh-CN" sz="2800" i="1" dirty="0"/>
                  <a:t>S</a:t>
                </a:r>
                <a:r>
                  <a:rPr lang="zh-CN" altLang="zh-CN" sz="2800" baseline="-25000" dirty="0"/>
                  <a:t>奇</a:t>
                </a:r>
                <a:r>
                  <a:rPr lang="en-US" altLang="zh-CN" sz="2800" dirty="0"/>
                  <a:t>=</a:t>
                </a:r>
                <a:r>
                  <a:rPr lang="en-US" altLang="zh-CN" sz="2800" i="1" dirty="0" err="1"/>
                  <a:t>nd</a:t>
                </a:r>
                <a:r>
                  <a:rPr lang="en-US" altLang="zh-CN" sz="2800" dirty="0"/>
                  <a:t>,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i="1" dirty="0"/>
                          <m:t>S</m:t>
                        </m:r>
                        <m:r>
                          <m:rPr>
                            <m:nor/>
                          </m:rPr>
                          <a:rPr lang="zh-CN" altLang="zh-CN" sz="2800" baseline="-25000" dirty="0"/>
                          <m:t>奇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i="1" dirty="0"/>
                          <m:t>S</m:t>
                        </m:r>
                        <m:r>
                          <m:rPr>
                            <m:nor/>
                          </m:rPr>
                          <a:rPr lang="zh-CN" altLang="zh-CN" sz="2800" baseline="-25000" dirty="0"/>
                          <m:t>偶</m:t>
                        </m:r>
                      </m:den>
                    </m:f>
                    <m:r>
                      <a:rPr lang="en-US" altLang="zh-CN" sz="2800" i="1" dirty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i="1" dirty="0"/>
                          <m:t>a</m:t>
                        </m:r>
                        <m:r>
                          <m:rPr>
                            <m:nor/>
                          </m:rPr>
                          <a:rPr lang="en-US" altLang="zh-CN" sz="2800" i="1" baseline="-25000" dirty="0"/>
                          <m:t>n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i="1" dirty="0"/>
                          <m:t>a</m:t>
                        </m:r>
                        <m:r>
                          <m:rPr>
                            <m:nor/>
                          </m:rPr>
                          <a:rPr lang="en-US" altLang="zh-CN" sz="2800" i="1" baseline="-25000" dirty="0"/>
                          <m:t>n</m:t>
                        </m:r>
                        <m:r>
                          <m:rPr>
                            <m:nor/>
                          </m:rPr>
                          <a:rPr lang="en-US" altLang="zh-CN" sz="2800" baseline="-25000" dirty="0"/>
                          <m:t>+1</m:t>
                        </m:r>
                      </m:den>
                    </m:f>
                  </m:oMath>
                </a14:m>
                <a:r>
                  <a:rPr lang="en-US" altLang="zh-CN" sz="2800" dirty="0"/>
                  <a:t>;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1360" y="384312"/>
                <a:ext cx="11723913" cy="6177589"/>
              </a:xfrm>
              <a:prstGeom prst="rect">
                <a:avLst/>
              </a:prstGeom>
              <a:blipFill rotWithShape="0">
                <a:blip r:embed="rId3"/>
                <a:stretch>
                  <a:fillRect l="-10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26056755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301049" y="745556"/>
                <a:ext cx="11723913" cy="216995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en-US" altLang="zh-CN" sz="2800" dirty="0">
                    <a:solidFill>
                      <a:prstClr val="black"/>
                    </a:solidFill>
                  </a:rPr>
                  <a:t>②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若项数为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n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-1,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则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S</a:t>
                </a:r>
                <a:r>
                  <a:rPr lang="zh-CN" altLang="zh-CN" sz="2800" baseline="-25000" dirty="0">
                    <a:solidFill>
                      <a:prstClr val="black"/>
                    </a:solidFill>
                  </a:rPr>
                  <a:t>偶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=(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n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-1)</a:t>
                </a:r>
                <a:r>
                  <a:rPr lang="en-US" altLang="zh-CN" sz="2800" i="1" dirty="0" err="1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2800" i="1" baseline="-25000" dirty="0" err="1">
                    <a:solidFill>
                      <a:prstClr val="black"/>
                    </a:solidFill>
                  </a:rPr>
                  <a:t>n</a:t>
                </a:r>
                <a:r>
                  <a:rPr lang="en-US" altLang="zh-CN" sz="2800" dirty="0" err="1">
                    <a:solidFill>
                      <a:prstClr val="black"/>
                    </a:solidFill>
                  </a:rPr>
                  <a:t>,</a:t>
                </a:r>
                <a:r>
                  <a:rPr lang="en-US" altLang="zh-CN" sz="2800" i="1" dirty="0" err="1">
                    <a:solidFill>
                      <a:prstClr val="black"/>
                    </a:solidFill>
                  </a:rPr>
                  <a:t>S</a:t>
                </a:r>
                <a:r>
                  <a:rPr lang="zh-CN" altLang="zh-CN" sz="2800" baseline="-25000" dirty="0">
                    <a:solidFill>
                      <a:prstClr val="black"/>
                    </a:solidFill>
                  </a:rPr>
                  <a:t>奇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=</a:t>
                </a:r>
                <a:r>
                  <a:rPr lang="en-US" altLang="zh-CN" sz="2800" i="1" dirty="0" err="1">
                    <a:solidFill>
                      <a:prstClr val="black"/>
                    </a:solidFill>
                  </a:rPr>
                  <a:t>na</a:t>
                </a:r>
                <a:r>
                  <a:rPr lang="en-US" altLang="zh-CN" sz="2800" i="1" baseline="-25000" dirty="0" err="1">
                    <a:solidFill>
                      <a:prstClr val="black"/>
                    </a:solidFill>
                  </a:rPr>
                  <a:t>n</a:t>
                </a:r>
                <a:r>
                  <a:rPr lang="en-US" altLang="zh-CN" sz="2800" dirty="0" err="1">
                    <a:solidFill>
                      <a:prstClr val="black"/>
                    </a:solidFill>
                  </a:rPr>
                  <a:t>,</a:t>
                </a:r>
                <a:r>
                  <a:rPr lang="en-US" altLang="zh-CN" sz="2800" i="1" dirty="0" err="1">
                    <a:solidFill>
                      <a:prstClr val="black"/>
                    </a:solidFill>
                  </a:rPr>
                  <a:t>S</a:t>
                </a:r>
                <a:r>
                  <a:rPr lang="zh-CN" altLang="zh-CN" sz="2800" baseline="-25000" dirty="0">
                    <a:solidFill>
                      <a:prstClr val="black"/>
                    </a:solidFill>
                  </a:rPr>
                  <a:t>奇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-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S</a:t>
                </a:r>
                <a:r>
                  <a:rPr lang="zh-CN" altLang="zh-CN" sz="2800" baseline="-25000" dirty="0">
                    <a:solidFill>
                      <a:prstClr val="black"/>
                    </a:solidFill>
                  </a:rPr>
                  <a:t>偶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=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2800" i="1" baseline="-25000" dirty="0">
                    <a:solidFill>
                      <a:prstClr val="black"/>
                    </a:solidFill>
                  </a:rPr>
                  <a:t>n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i="1" dirty="0">
                            <a:solidFill>
                              <a:prstClr val="black"/>
                            </a:solidFill>
                          </a:rPr>
                          <m:t>S</m:t>
                        </m:r>
                        <m:r>
                          <m:rPr>
                            <m:nor/>
                          </m:rPr>
                          <a:rPr lang="zh-CN" altLang="zh-CN" sz="2800" baseline="-25000" dirty="0">
                            <a:solidFill>
                              <a:prstClr val="black"/>
                            </a:solidFill>
                          </a:rPr>
                          <m:t>奇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i="1" dirty="0">
                            <a:solidFill>
                              <a:prstClr val="black"/>
                            </a:solidFill>
                          </a:rPr>
                          <m:t>S</m:t>
                        </m:r>
                        <m:r>
                          <m:rPr>
                            <m:nor/>
                          </m:rPr>
                          <a:rPr lang="zh-CN" altLang="zh-CN" sz="2800" baseline="-25000" dirty="0">
                            <a:solidFill>
                              <a:prstClr val="black"/>
                            </a:solidFill>
                          </a:rPr>
                          <m:t>偶</m:t>
                        </m:r>
                      </m:den>
                    </m:f>
                    <m:r>
                      <a:rPr lang="en-US" altLang="zh-CN" sz="2800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i="1" dirty="0">
                            <a:solidFill>
                              <a:prstClr val="black"/>
                            </a:solidFill>
                          </a:rPr>
                          <m:t>n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i="1" dirty="0">
                            <a:solidFill>
                              <a:prstClr val="black"/>
                            </a:solidFill>
                          </a:rPr>
                          <m:t>n</m:t>
                        </m:r>
                        <m:r>
                          <m:rPr>
                            <m:nor/>
                          </m:rPr>
                          <a:rPr lang="en-US" altLang="zh-CN" sz="2800" dirty="0">
                            <a:solidFill>
                              <a:prstClr val="black"/>
                            </a:solidFill>
                          </a:rPr>
                          <m:t>−1</m:t>
                        </m:r>
                      </m:den>
                    </m:f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.</a:t>
                </a:r>
                <a:endParaRPr lang="zh-CN" altLang="zh-CN" sz="2800" dirty="0">
                  <a:solidFill>
                    <a:prstClr val="black"/>
                  </a:solidFill>
                </a:endParaRPr>
              </a:p>
              <a:p>
                <a:pPr lvl="0">
                  <a:lnSpc>
                    <a:spcPct val="150000"/>
                  </a:lnSpc>
                </a:pPr>
                <a:r>
                  <a:rPr lang="en-US" altLang="zh-CN" sz="2800" dirty="0">
                    <a:solidFill>
                      <a:prstClr val="black"/>
                    </a:solidFill>
                  </a:rPr>
                  <a:t>(5)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两个等差数列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{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2800" i="1" baseline="-25000" dirty="0">
                    <a:solidFill>
                      <a:prstClr val="black"/>
                    </a:solidFill>
                  </a:rPr>
                  <a:t>n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},{</a:t>
                </a:r>
                <a:r>
                  <a:rPr lang="en-US" altLang="zh-CN" sz="2800" i="1" dirty="0" err="1">
                    <a:solidFill>
                      <a:prstClr val="black"/>
                    </a:solidFill>
                  </a:rPr>
                  <a:t>b</a:t>
                </a:r>
                <a:r>
                  <a:rPr lang="en-US" altLang="zh-CN" sz="2800" i="1" baseline="-25000" dirty="0" err="1">
                    <a:solidFill>
                      <a:prstClr val="black"/>
                    </a:solidFill>
                  </a:rPr>
                  <a:t>n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}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的前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n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项和</a:t>
                </a:r>
                <a:r>
                  <a:rPr lang="en-US" altLang="zh-CN" sz="2800" i="1" dirty="0" err="1">
                    <a:solidFill>
                      <a:prstClr val="black"/>
                    </a:solidFill>
                  </a:rPr>
                  <a:t>S</a:t>
                </a:r>
                <a:r>
                  <a:rPr lang="en-US" altLang="zh-CN" sz="2800" i="1" baseline="-25000" dirty="0" err="1">
                    <a:solidFill>
                      <a:prstClr val="black"/>
                    </a:solidFill>
                  </a:rPr>
                  <a:t>n</a:t>
                </a:r>
                <a:r>
                  <a:rPr lang="en-US" altLang="zh-CN" sz="2800" dirty="0" err="1">
                    <a:solidFill>
                      <a:prstClr val="black"/>
                    </a:solidFill>
                  </a:rPr>
                  <a:t>,</a:t>
                </a:r>
                <a:r>
                  <a:rPr lang="en-US" altLang="zh-CN" sz="2800" i="1" dirty="0" err="1">
                    <a:solidFill>
                      <a:prstClr val="black"/>
                    </a:solidFill>
                  </a:rPr>
                  <a:t>T</a:t>
                </a:r>
                <a:r>
                  <a:rPr lang="en-US" altLang="zh-CN" sz="2800" i="1" baseline="-25000" dirty="0" err="1">
                    <a:solidFill>
                      <a:prstClr val="black"/>
                    </a:solidFill>
                  </a:rPr>
                  <a:t>n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之间的关系为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−1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−1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.</a:t>
                </a:r>
                <a:endParaRPr lang="zh-CN" altLang="zh-CN" sz="2800" dirty="0">
                  <a:solidFill>
                    <a:prstClr val="black"/>
                  </a:solidFill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1049" y="745556"/>
                <a:ext cx="11723913" cy="2169953"/>
              </a:xfrm>
              <a:prstGeom prst="rect">
                <a:avLst/>
              </a:prstGeom>
              <a:blipFill rotWithShape="0">
                <a:blip r:embed="rId3"/>
                <a:stretch>
                  <a:fillRect l="-10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8260140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" y="1273629"/>
            <a:ext cx="3951514" cy="4354285"/>
          </a:xfrm>
          <a:prstGeom prst="rect">
            <a:avLst/>
          </a:prstGeom>
          <a:solidFill>
            <a:srgbClr val="DA251C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考法帮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800" b="1" dirty="0">
                <a:solidFill>
                  <a:schemeClr val="bg1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题型全突破</a:t>
            </a:r>
          </a:p>
          <a:p>
            <a:pPr algn="ctr"/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1"/>
          <p:cNvSpPr/>
          <p:nvPr/>
        </p:nvSpPr>
        <p:spPr>
          <a:xfrm>
            <a:off x="9235441" y="1"/>
            <a:ext cx="1977510" cy="2448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zh-CN" altLang="en-US" sz="1200" dirty="0">
                <a:solidFill>
                  <a:srgbClr val="DA251C"/>
                </a:solidFill>
              </a:rPr>
              <a:t>理科数学 第六章：数列</a:t>
            </a:r>
          </a:p>
        </p:txBody>
      </p:sp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227661" y="1809136"/>
            <a:ext cx="7158094" cy="3313470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考法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  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等差数列的判定与证明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考法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  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等差数列的基本运算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考法</a:t>
            </a:r>
            <a:r>
              <a:rPr lang="en-US" altLang="zh-CN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   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等差数列的性质的应用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考法</a:t>
            </a:r>
            <a:r>
              <a:rPr lang="en-US" altLang="zh-CN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  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等差数列的前</a:t>
            </a:r>
            <a:r>
              <a:rPr lang="en-US" altLang="zh-CN" sz="2800" i="1" dirty="0">
                <a:solidFill>
                  <a:schemeClr val="tx1">
                    <a:lumMod val="95000"/>
                    <a:lumOff val="5000"/>
                  </a:schemeClr>
                </a:solidFill>
                <a:ea typeface="微软雅黑" panose="020B0503020204020204" pitchFamily="34" charset="-122"/>
              </a:rPr>
              <a:t>n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项和及其最值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8457" y="-1"/>
            <a:ext cx="3483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rgbClr val="DA251C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86383" y="-2"/>
            <a:ext cx="6101230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rgbClr val="DA251C"/>
                </a:solidFill>
              </a:rPr>
              <a:t>考法</a:t>
            </a:r>
            <a:r>
              <a:rPr lang="en-US" altLang="zh-CN" sz="2800" dirty="0">
                <a:solidFill>
                  <a:srgbClr val="DA251C"/>
                </a:solidFill>
              </a:rPr>
              <a:t>1   </a:t>
            </a:r>
            <a:r>
              <a:rPr lang="zh-CN" altLang="en-US" sz="2800" dirty="0">
                <a:solidFill>
                  <a:srgbClr val="DA251C"/>
                </a:solidFill>
              </a:rPr>
              <a:t>等差数列的判定与证明</a:t>
            </a:r>
          </a:p>
        </p:txBody>
      </p:sp>
      <p:sp>
        <p:nvSpPr>
          <p:cNvPr id="2" name="矩形 1"/>
          <p:cNvSpPr/>
          <p:nvPr/>
        </p:nvSpPr>
        <p:spPr>
          <a:xfrm>
            <a:off x="234043" y="1087556"/>
            <a:ext cx="1172391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示例</a:t>
            </a:r>
            <a:r>
              <a:rPr lang="en-US" altLang="zh-CN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sz="2800" dirty="0"/>
              <a:t>　</a:t>
            </a:r>
            <a:r>
              <a:rPr lang="en-US" altLang="zh-CN" sz="2800" dirty="0"/>
              <a:t>[2014</a:t>
            </a:r>
            <a:r>
              <a:rPr lang="zh-CN" altLang="zh-CN" sz="2800" dirty="0"/>
              <a:t>新课标全国</a:t>
            </a:r>
            <a:r>
              <a:rPr lang="en-US" altLang="zh-CN" sz="2800" dirty="0"/>
              <a:t>Ⅰ,17,12</a:t>
            </a:r>
            <a:r>
              <a:rPr lang="zh-CN" altLang="zh-CN" sz="2800" dirty="0"/>
              <a:t>分</a:t>
            </a:r>
            <a:r>
              <a:rPr lang="en-US" altLang="zh-CN" sz="2800" dirty="0"/>
              <a:t>][</a:t>
            </a:r>
            <a:r>
              <a:rPr lang="zh-CN" altLang="zh-CN" sz="2800" dirty="0"/>
              <a:t>理</a:t>
            </a:r>
            <a:r>
              <a:rPr lang="en-US" altLang="zh-CN" sz="2800" dirty="0"/>
              <a:t>]</a:t>
            </a:r>
            <a:r>
              <a:rPr lang="zh-CN" altLang="zh-CN" sz="2800" dirty="0"/>
              <a:t>已知数列</a:t>
            </a:r>
            <a:r>
              <a:rPr lang="en-US" altLang="zh-CN" sz="2800" dirty="0"/>
              <a:t>{</a:t>
            </a:r>
            <a:r>
              <a:rPr lang="en-US" altLang="zh-CN" sz="2800" i="1" dirty="0"/>
              <a:t>a</a:t>
            </a:r>
            <a:r>
              <a:rPr lang="en-US" altLang="zh-CN" sz="2800" i="1" baseline="-25000" dirty="0"/>
              <a:t>n</a:t>
            </a:r>
            <a:r>
              <a:rPr lang="en-US" altLang="zh-CN" sz="2800" dirty="0"/>
              <a:t>}</a:t>
            </a:r>
            <a:r>
              <a:rPr lang="zh-CN" altLang="zh-CN" sz="2800" dirty="0"/>
              <a:t>的前</a:t>
            </a:r>
            <a:r>
              <a:rPr lang="en-US" altLang="zh-CN" sz="2800" i="1" dirty="0"/>
              <a:t>n</a:t>
            </a:r>
            <a:r>
              <a:rPr lang="zh-CN" altLang="zh-CN" sz="2800" dirty="0"/>
              <a:t>项和为</a:t>
            </a:r>
            <a:r>
              <a:rPr lang="en-US" altLang="zh-CN" sz="2800" i="1" dirty="0"/>
              <a:t>S</a:t>
            </a:r>
            <a:r>
              <a:rPr lang="en-US" altLang="zh-CN" sz="2800" i="1" baseline="-25000" dirty="0"/>
              <a:t>n</a:t>
            </a:r>
            <a:r>
              <a:rPr lang="en-US" altLang="zh-CN" sz="2800" dirty="0"/>
              <a:t>,</a:t>
            </a:r>
            <a:r>
              <a:rPr lang="en-US" altLang="zh-CN" sz="2800" i="1" dirty="0"/>
              <a:t>a</a:t>
            </a:r>
            <a:r>
              <a:rPr lang="en-US" altLang="zh-CN" sz="2800" baseline="-25000" dirty="0"/>
              <a:t>1</a:t>
            </a:r>
            <a:r>
              <a:rPr lang="en-US" altLang="zh-CN" sz="2800" dirty="0"/>
              <a:t>=1,</a:t>
            </a:r>
            <a:r>
              <a:rPr lang="en-US" altLang="zh-CN" sz="2800" i="1" dirty="0"/>
              <a:t>a</a:t>
            </a:r>
            <a:r>
              <a:rPr lang="en-US" altLang="zh-CN" sz="2800" i="1" baseline="-25000" dirty="0"/>
              <a:t>n</a:t>
            </a:r>
            <a:r>
              <a:rPr lang="en-US" altLang="zh-CN" sz="2800" dirty="0"/>
              <a:t>≠0,</a:t>
            </a:r>
            <a:r>
              <a:rPr lang="en-US" altLang="zh-CN" sz="2800" i="1" dirty="0"/>
              <a:t>a</a:t>
            </a:r>
            <a:r>
              <a:rPr lang="en-US" altLang="zh-CN" sz="2800" i="1" baseline="-25000" dirty="0"/>
              <a:t>n</a:t>
            </a:r>
            <a:r>
              <a:rPr lang="en-US" altLang="zh-CN" sz="2800" i="1" dirty="0"/>
              <a:t>a</a:t>
            </a:r>
            <a:r>
              <a:rPr lang="en-US" altLang="zh-CN" sz="2800" i="1" baseline="-25000" dirty="0"/>
              <a:t>n</a:t>
            </a:r>
            <a:r>
              <a:rPr lang="en-US" altLang="zh-CN" sz="2800" baseline="-25000" dirty="0"/>
              <a:t>+1</a:t>
            </a:r>
            <a:r>
              <a:rPr lang="en-US" altLang="zh-CN" sz="2800" dirty="0"/>
              <a:t>=λ</a:t>
            </a:r>
            <a:r>
              <a:rPr lang="en-US" altLang="zh-CN" sz="2800" i="1" dirty="0"/>
              <a:t>S</a:t>
            </a:r>
            <a:r>
              <a:rPr lang="en-US" altLang="zh-CN" sz="2800" i="1" baseline="-25000" dirty="0"/>
              <a:t>n</a:t>
            </a:r>
            <a:r>
              <a:rPr lang="en-US" altLang="zh-CN" sz="2800" dirty="0"/>
              <a:t>-1,</a:t>
            </a:r>
            <a:r>
              <a:rPr lang="zh-CN" altLang="zh-CN" sz="2800" dirty="0"/>
              <a:t>其中</a:t>
            </a:r>
            <a:r>
              <a:rPr lang="en-US" altLang="zh-CN" sz="2800" dirty="0"/>
              <a:t>λ</a:t>
            </a:r>
            <a:r>
              <a:rPr lang="zh-CN" altLang="zh-CN" sz="2800" dirty="0"/>
              <a:t>为常数</a:t>
            </a:r>
            <a:r>
              <a:rPr lang="en-US" altLang="zh-CN" sz="2800" dirty="0"/>
              <a:t>.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en-US" altLang="zh-CN" sz="2800" dirty="0"/>
              <a:t>(Ⅰ)</a:t>
            </a:r>
            <a:r>
              <a:rPr lang="zh-CN" altLang="zh-CN" sz="2800" dirty="0"/>
              <a:t>证明</a:t>
            </a:r>
            <a:r>
              <a:rPr lang="en-US" altLang="zh-CN" sz="2800" dirty="0"/>
              <a:t>:</a:t>
            </a:r>
            <a:r>
              <a:rPr lang="en-US" altLang="zh-CN" sz="2800" i="1" dirty="0"/>
              <a:t>a</a:t>
            </a:r>
            <a:r>
              <a:rPr lang="en-US" altLang="zh-CN" sz="2800" i="1" baseline="-25000" dirty="0"/>
              <a:t>n</a:t>
            </a:r>
            <a:r>
              <a:rPr lang="en-US" altLang="zh-CN" sz="2800" baseline="-25000" dirty="0"/>
              <a:t>+2</a:t>
            </a:r>
            <a:r>
              <a:rPr lang="en-US" altLang="zh-CN" sz="2800" dirty="0"/>
              <a:t>-</a:t>
            </a:r>
            <a:r>
              <a:rPr lang="en-US" altLang="zh-CN" sz="2800" i="1" dirty="0"/>
              <a:t>a</a:t>
            </a:r>
            <a:r>
              <a:rPr lang="en-US" altLang="zh-CN" sz="2800" i="1" baseline="-25000" dirty="0"/>
              <a:t>n</a:t>
            </a:r>
            <a:r>
              <a:rPr lang="en-US" altLang="zh-CN" sz="2800" dirty="0"/>
              <a:t>=λ;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en-US" altLang="zh-CN" sz="2800" dirty="0"/>
              <a:t>(Ⅱ)</a:t>
            </a:r>
            <a:r>
              <a:rPr lang="zh-CN" altLang="zh-CN" sz="2800" dirty="0"/>
              <a:t>是否存在</a:t>
            </a:r>
            <a:r>
              <a:rPr lang="en-US" altLang="zh-CN" sz="2800" i="1" dirty="0"/>
              <a:t>λ</a:t>
            </a:r>
            <a:r>
              <a:rPr lang="en-US" altLang="zh-CN" sz="2800" dirty="0"/>
              <a:t>,</a:t>
            </a:r>
            <a:r>
              <a:rPr lang="zh-CN" altLang="zh-CN" sz="2800" dirty="0"/>
              <a:t>使得</a:t>
            </a:r>
            <a:r>
              <a:rPr lang="en-US" altLang="zh-CN" sz="2800" dirty="0"/>
              <a:t>{</a:t>
            </a:r>
            <a:r>
              <a:rPr lang="en-US" altLang="zh-CN" sz="2800" i="1" dirty="0"/>
              <a:t>a</a:t>
            </a:r>
            <a:r>
              <a:rPr lang="en-US" altLang="zh-CN" sz="2800" i="1" baseline="-25000" dirty="0"/>
              <a:t>n</a:t>
            </a:r>
            <a:r>
              <a:rPr lang="en-US" altLang="zh-CN" sz="2800" dirty="0"/>
              <a:t>}</a:t>
            </a:r>
            <a:r>
              <a:rPr lang="zh-CN" altLang="zh-CN" sz="2800" dirty="0"/>
              <a:t>为等差数列</a:t>
            </a:r>
            <a:r>
              <a:rPr lang="en-US" altLang="zh-CN" sz="2800" dirty="0"/>
              <a:t>?</a:t>
            </a:r>
            <a:r>
              <a:rPr lang="zh-CN" altLang="zh-CN" sz="2800" dirty="0"/>
              <a:t>并说明理由</a:t>
            </a:r>
            <a:r>
              <a:rPr lang="en-US" altLang="zh-CN" sz="2800" dirty="0"/>
              <a:t>.</a:t>
            </a:r>
            <a:endParaRPr lang="zh-CN" altLang="zh-CN" sz="28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26572" y="198104"/>
            <a:ext cx="11139948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解析</a:t>
            </a:r>
            <a:r>
              <a:rPr lang="zh-CN" altLang="en-US" sz="2800" dirty="0">
                <a:solidFill>
                  <a:prstClr val="black"/>
                </a:solidFill>
              </a:rPr>
              <a:t>　 </a:t>
            </a:r>
            <a:r>
              <a:rPr lang="en-US" altLang="zh-CN" sz="2800" dirty="0"/>
              <a:t>(Ⅰ)</a:t>
            </a:r>
            <a:r>
              <a:rPr lang="zh-CN" altLang="zh-CN" sz="2800" dirty="0"/>
              <a:t>由题意知</a:t>
            </a:r>
            <a:r>
              <a:rPr lang="en-US" altLang="zh-CN" sz="2800" dirty="0"/>
              <a:t>,</a:t>
            </a:r>
            <a:r>
              <a:rPr lang="en-US" altLang="zh-CN" sz="2800" i="1" dirty="0"/>
              <a:t>a</a:t>
            </a:r>
            <a:r>
              <a:rPr lang="en-US" altLang="zh-CN" sz="2800" i="1" baseline="-25000" dirty="0"/>
              <a:t>n</a:t>
            </a:r>
            <a:r>
              <a:rPr lang="en-US" altLang="zh-CN" sz="2800" i="1" dirty="0"/>
              <a:t>a</a:t>
            </a:r>
            <a:r>
              <a:rPr lang="en-US" altLang="zh-CN" sz="2800" i="1" baseline="-25000" dirty="0"/>
              <a:t>n</a:t>
            </a:r>
            <a:r>
              <a:rPr lang="en-US" altLang="zh-CN" sz="2800" baseline="-25000" dirty="0"/>
              <a:t>+1</a:t>
            </a:r>
            <a:r>
              <a:rPr lang="en-US" altLang="zh-CN" sz="2800" dirty="0"/>
              <a:t>=λ</a:t>
            </a:r>
            <a:r>
              <a:rPr lang="en-US" altLang="zh-CN" sz="2800" i="1" dirty="0"/>
              <a:t>S</a:t>
            </a:r>
            <a:r>
              <a:rPr lang="en-US" altLang="zh-CN" sz="2800" i="1" baseline="-25000" dirty="0"/>
              <a:t>n</a:t>
            </a:r>
            <a:r>
              <a:rPr lang="en-US" altLang="zh-CN" sz="2800" dirty="0"/>
              <a:t>-1,</a:t>
            </a:r>
            <a:r>
              <a:rPr lang="en-US" altLang="zh-CN" sz="2800" i="1" dirty="0"/>
              <a:t>a</a:t>
            </a:r>
            <a:r>
              <a:rPr lang="en-US" altLang="zh-CN" sz="2800" i="1" baseline="-25000" dirty="0"/>
              <a:t>n</a:t>
            </a:r>
            <a:r>
              <a:rPr lang="en-US" altLang="zh-CN" sz="2800" baseline="-25000" dirty="0"/>
              <a:t>+1</a:t>
            </a:r>
            <a:r>
              <a:rPr lang="en-US" altLang="zh-CN" sz="2800" i="1" dirty="0"/>
              <a:t>a</a:t>
            </a:r>
            <a:r>
              <a:rPr lang="en-US" altLang="zh-CN" sz="2800" i="1" baseline="-25000" dirty="0"/>
              <a:t>n</a:t>
            </a:r>
            <a:r>
              <a:rPr lang="en-US" altLang="zh-CN" sz="2800" baseline="-25000" dirty="0"/>
              <a:t>+2</a:t>
            </a:r>
            <a:r>
              <a:rPr lang="en-US" altLang="zh-CN" sz="2800" dirty="0"/>
              <a:t>=λ</a:t>
            </a:r>
            <a:r>
              <a:rPr lang="en-US" altLang="zh-CN" sz="2800" i="1" dirty="0"/>
              <a:t>S</a:t>
            </a:r>
            <a:r>
              <a:rPr lang="en-US" altLang="zh-CN" sz="2800" i="1" baseline="-25000" dirty="0"/>
              <a:t>n</a:t>
            </a:r>
            <a:r>
              <a:rPr lang="en-US" altLang="zh-CN" sz="2800" baseline="-25000" dirty="0"/>
              <a:t>+1</a:t>
            </a:r>
            <a:r>
              <a:rPr lang="en-US" altLang="zh-CN" sz="2800" dirty="0"/>
              <a:t>-1.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zh-CN" altLang="zh-CN" sz="2800" dirty="0"/>
              <a:t>两式相减</a:t>
            </a:r>
            <a:r>
              <a:rPr lang="en-US" altLang="zh-CN" sz="2800" dirty="0"/>
              <a:t>,</a:t>
            </a:r>
            <a:r>
              <a:rPr lang="zh-CN" altLang="zh-CN" sz="2800" dirty="0"/>
              <a:t>得</a:t>
            </a:r>
            <a:r>
              <a:rPr lang="en-US" altLang="zh-CN" sz="2800" i="1" dirty="0"/>
              <a:t>a</a:t>
            </a:r>
            <a:r>
              <a:rPr lang="en-US" altLang="zh-CN" sz="2800" i="1" baseline="-25000" dirty="0"/>
              <a:t>n</a:t>
            </a:r>
            <a:r>
              <a:rPr lang="en-US" altLang="zh-CN" sz="2800" baseline="-25000" dirty="0"/>
              <a:t>+1</a:t>
            </a:r>
            <a:r>
              <a:rPr lang="en-US" altLang="zh-CN" sz="2800" dirty="0"/>
              <a:t>(</a:t>
            </a:r>
            <a:r>
              <a:rPr lang="en-US" altLang="zh-CN" sz="2800" i="1" dirty="0"/>
              <a:t>a</a:t>
            </a:r>
            <a:r>
              <a:rPr lang="en-US" altLang="zh-CN" sz="2800" i="1" baseline="-25000" dirty="0"/>
              <a:t>n</a:t>
            </a:r>
            <a:r>
              <a:rPr lang="en-US" altLang="zh-CN" sz="2800" baseline="-25000" dirty="0"/>
              <a:t>+2</a:t>
            </a:r>
            <a:r>
              <a:rPr lang="en-US" altLang="zh-CN" sz="2800" dirty="0"/>
              <a:t>-</a:t>
            </a:r>
            <a:r>
              <a:rPr lang="en-US" altLang="zh-CN" sz="2800" i="1" dirty="0"/>
              <a:t>a</a:t>
            </a:r>
            <a:r>
              <a:rPr lang="en-US" altLang="zh-CN" sz="2800" i="1" baseline="-25000" dirty="0"/>
              <a:t>n</a:t>
            </a:r>
            <a:r>
              <a:rPr lang="en-US" altLang="zh-CN" sz="2800" dirty="0"/>
              <a:t>)=λ</a:t>
            </a:r>
            <a:r>
              <a:rPr lang="en-US" altLang="zh-CN" sz="2800" i="1" dirty="0"/>
              <a:t>a</a:t>
            </a:r>
            <a:r>
              <a:rPr lang="en-US" altLang="zh-CN" sz="2800" i="1" baseline="-25000" dirty="0"/>
              <a:t>n</a:t>
            </a:r>
            <a:r>
              <a:rPr lang="en-US" altLang="zh-CN" sz="2800" baseline="-25000" dirty="0"/>
              <a:t>+1</a:t>
            </a:r>
            <a:r>
              <a:rPr lang="en-US" altLang="zh-CN" sz="2800" dirty="0"/>
              <a:t>.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zh-CN" altLang="zh-CN" sz="2800" dirty="0"/>
              <a:t>由于</a:t>
            </a:r>
            <a:r>
              <a:rPr lang="en-US" altLang="zh-CN" sz="2800" i="1" dirty="0"/>
              <a:t>a</a:t>
            </a:r>
            <a:r>
              <a:rPr lang="en-US" altLang="zh-CN" sz="2800" i="1" baseline="-25000" dirty="0"/>
              <a:t>n</a:t>
            </a:r>
            <a:r>
              <a:rPr lang="en-US" altLang="zh-CN" sz="2800" baseline="-25000" dirty="0"/>
              <a:t>+1</a:t>
            </a:r>
            <a:r>
              <a:rPr lang="en-US" altLang="zh-CN" sz="2800" dirty="0"/>
              <a:t>≠0,</a:t>
            </a:r>
            <a:r>
              <a:rPr lang="zh-CN" altLang="zh-CN" sz="2800" dirty="0"/>
              <a:t>所以</a:t>
            </a:r>
            <a:r>
              <a:rPr lang="en-US" altLang="zh-CN" sz="2800" i="1" dirty="0"/>
              <a:t>a</a:t>
            </a:r>
            <a:r>
              <a:rPr lang="en-US" altLang="zh-CN" sz="2800" i="1" baseline="-25000" dirty="0"/>
              <a:t>n</a:t>
            </a:r>
            <a:r>
              <a:rPr lang="en-US" altLang="zh-CN" sz="2800" baseline="-25000" dirty="0"/>
              <a:t>+2</a:t>
            </a:r>
            <a:r>
              <a:rPr lang="en-US" altLang="zh-CN" sz="2800" dirty="0"/>
              <a:t>-</a:t>
            </a:r>
            <a:r>
              <a:rPr lang="en-US" altLang="zh-CN" sz="2800" i="1" dirty="0"/>
              <a:t>a</a:t>
            </a:r>
            <a:r>
              <a:rPr lang="en-US" altLang="zh-CN" sz="2800" i="1" baseline="-25000" dirty="0"/>
              <a:t>n</a:t>
            </a:r>
            <a:r>
              <a:rPr lang="en-US" altLang="zh-CN" sz="2800" dirty="0"/>
              <a:t>=λ.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en-US" altLang="zh-CN" sz="2800" dirty="0"/>
              <a:t>(Ⅱ)</a:t>
            </a:r>
            <a:r>
              <a:rPr lang="zh-CN" altLang="zh-CN" sz="2800" dirty="0"/>
              <a:t>由题设</a:t>
            </a:r>
            <a:r>
              <a:rPr lang="en-US" altLang="zh-CN" sz="2800" dirty="0"/>
              <a:t>,</a:t>
            </a:r>
            <a:r>
              <a:rPr lang="en-US" altLang="zh-CN" sz="2800" i="1" dirty="0"/>
              <a:t>a</a:t>
            </a:r>
            <a:r>
              <a:rPr lang="en-US" altLang="zh-CN" sz="2800" baseline="-25000" dirty="0"/>
              <a:t>1</a:t>
            </a:r>
            <a:r>
              <a:rPr lang="en-US" altLang="zh-CN" sz="2800" dirty="0"/>
              <a:t>=1,</a:t>
            </a:r>
            <a:r>
              <a:rPr lang="en-US" altLang="zh-CN" sz="2800" i="1" dirty="0"/>
              <a:t>a</a:t>
            </a:r>
            <a:r>
              <a:rPr lang="en-US" altLang="zh-CN" sz="2800" baseline="-25000" dirty="0"/>
              <a:t>1</a:t>
            </a:r>
            <a:r>
              <a:rPr lang="en-US" altLang="zh-CN" sz="2800" i="1" dirty="0"/>
              <a:t>a</a:t>
            </a:r>
            <a:r>
              <a:rPr lang="en-US" altLang="zh-CN" sz="2800" baseline="-25000" dirty="0"/>
              <a:t>2</a:t>
            </a:r>
            <a:r>
              <a:rPr lang="en-US" altLang="zh-CN" sz="2800" dirty="0"/>
              <a:t>=λ</a:t>
            </a:r>
            <a:r>
              <a:rPr lang="en-US" altLang="zh-CN" sz="2800" i="1" dirty="0"/>
              <a:t>S</a:t>
            </a:r>
            <a:r>
              <a:rPr lang="en-US" altLang="zh-CN" sz="2800" baseline="-25000" dirty="0"/>
              <a:t>1</a:t>
            </a:r>
            <a:r>
              <a:rPr lang="en-US" altLang="zh-CN" sz="2800" dirty="0"/>
              <a:t>-1,</a:t>
            </a:r>
            <a:r>
              <a:rPr lang="zh-CN" altLang="zh-CN" sz="2800" dirty="0"/>
              <a:t>可得</a:t>
            </a:r>
            <a:r>
              <a:rPr lang="en-US" altLang="zh-CN" sz="2800" i="1" dirty="0"/>
              <a:t>a</a:t>
            </a:r>
            <a:r>
              <a:rPr lang="en-US" altLang="zh-CN" sz="2800" baseline="-25000" dirty="0"/>
              <a:t>2</a:t>
            </a:r>
            <a:r>
              <a:rPr lang="en-US" altLang="zh-CN" sz="2800" dirty="0"/>
              <a:t>=λ-1.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zh-CN" altLang="zh-CN" sz="2800" dirty="0"/>
              <a:t>由</a:t>
            </a:r>
            <a:r>
              <a:rPr lang="en-US" altLang="zh-CN" sz="2800" dirty="0"/>
              <a:t>(Ⅰ)</a:t>
            </a:r>
            <a:r>
              <a:rPr lang="zh-CN" altLang="zh-CN" sz="2800" dirty="0"/>
              <a:t>知</a:t>
            </a:r>
            <a:r>
              <a:rPr lang="en-US" altLang="zh-CN" sz="2800" dirty="0"/>
              <a:t>,</a:t>
            </a:r>
            <a:r>
              <a:rPr lang="en-US" altLang="zh-CN" sz="2800" i="1" dirty="0"/>
              <a:t>a</a:t>
            </a:r>
            <a:r>
              <a:rPr lang="en-US" altLang="zh-CN" sz="2800" baseline="-25000" dirty="0"/>
              <a:t>3</a:t>
            </a:r>
            <a:r>
              <a:rPr lang="en-US" altLang="zh-CN" sz="2800" dirty="0"/>
              <a:t>=λ+1.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zh-CN" altLang="zh-CN" sz="2800" dirty="0"/>
              <a:t>令</a:t>
            </a:r>
            <a:r>
              <a:rPr lang="en-US" altLang="zh-CN" sz="2800" dirty="0"/>
              <a:t>2</a:t>
            </a:r>
            <a:r>
              <a:rPr lang="en-US" altLang="zh-CN" sz="2800" i="1" dirty="0"/>
              <a:t>a</a:t>
            </a:r>
            <a:r>
              <a:rPr lang="en-US" altLang="zh-CN" sz="2800" baseline="-25000" dirty="0"/>
              <a:t>2</a:t>
            </a:r>
            <a:r>
              <a:rPr lang="en-US" altLang="zh-CN" sz="2800" dirty="0"/>
              <a:t>=</a:t>
            </a:r>
            <a:r>
              <a:rPr lang="en-US" altLang="zh-CN" sz="2800" i="1" dirty="0"/>
              <a:t>a</a:t>
            </a:r>
            <a:r>
              <a:rPr lang="en-US" altLang="zh-CN" sz="2800" baseline="-25000" dirty="0"/>
              <a:t>1</a:t>
            </a:r>
            <a:r>
              <a:rPr lang="en-US" altLang="zh-CN" sz="2800" dirty="0"/>
              <a:t>+</a:t>
            </a:r>
            <a:r>
              <a:rPr lang="en-US" altLang="zh-CN" sz="2800" i="1" dirty="0"/>
              <a:t>a</a:t>
            </a:r>
            <a:r>
              <a:rPr lang="en-US" altLang="zh-CN" sz="2800" baseline="-25000" dirty="0"/>
              <a:t>3</a:t>
            </a:r>
            <a:r>
              <a:rPr lang="en-US" altLang="zh-CN" sz="2800" dirty="0"/>
              <a:t>,</a:t>
            </a:r>
            <a:r>
              <a:rPr lang="zh-CN" altLang="zh-CN" sz="2800" dirty="0"/>
              <a:t>解得</a:t>
            </a:r>
            <a:r>
              <a:rPr lang="en-US" altLang="zh-CN" sz="2800" dirty="0"/>
              <a:t>λ=4.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zh-CN" altLang="zh-CN" sz="2800" dirty="0"/>
              <a:t>故</a:t>
            </a:r>
            <a:r>
              <a:rPr lang="en-US" altLang="zh-CN" sz="2800" i="1" dirty="0"/>
              <a:t>a</a:t>
            </a:r>
            <a:r>
              <a:rPr lang="en-US" altLang="zh-CN" sz="2800" i="1" baseline="-25000" dirty="0"/>
              <a:t>n</a:t>
            </a:r>
            <a:r>
              <a:rPr lang="en-US" altLang="zh-CN" sz="2800" baseline="-25000" dirty="0"/>
              <a:t>+2</a:t>
            </a:r>
            <a:r>
              <a:rPr lang="en-US" altLang="zh-CN" sz="2800" dirty="0"/>
              <a:t>-</a:t>
            </a:r>
            <a:r>
              <a:rPr lang="en-US" altLang="zh-CN" sz="2800" i="1" dirty="0"/>
              <a:t>a</a:t>
            </a:r>
            <a:r>
              <a:rPr lang="en-US" altLang="zh-CN" sz="2800" i="1" baseline="-25000" dirty="0"/>
              <a:t>n</a:t>
            </a:r>
            <a:r>
              <a:rPr lang="en-US" altLang="zh-CN" sz="2800" dirty="0"/>
              <a:t>=4,</a:t>
            </a:r>
            <a:r>
              <a:rPr lang="zh-CN" altLang="zh-CN" sz="2800" dirty="0"/>
              <a:t>由此可得</a:t>
            </a:r>
            <a:r>
              <a:rPr lang="en-US" altLang="zh-CN" sz="2800" dirty="0"/>
              <a:t>{</a:t>
            </a:r>
            <a:r>
              <a:rPr lang="en-US" altLang="zh-CN" sz="2800" i="1" dirty="0"/>
              <a:t>a</a:t>
            </a:r>
            <a:r>
              <a:rPr lang="en-US" altLang="zh-CN" sz="2800" baseline="-25000" dirty="0"/>
              <a:t>2</a:t>
            </a:r>
            <a:r>
              <a:rPr lang="en-US" altLang="zh-CN" sz="2800" i="1" baseline="-25000" dirty="0"/>
              <a:t>n</a:t>
            </a:r>
            <a:r>
              <a:rPr lang="en-US" altLang="zh-CN" sz="2800" baseline="-25000" dirty="0"/>
              <a:t>-1</a:t>
            </a:r>
            <a:r>
              <a:rPr lang="en-US" altLang="zh-CN" sz="2800" dirty="0"/>
              <a:t>}</a:t>
            </a:r>
            <a:r>
              <a:rPr lang="zh-CN" altLang="zh-CN" sz="2800" dirty="0"/>
              <a:t>是首项为</a:t>
            </a:r>
            <a:r>
              <a:rPr lang="en-US" altLang="zh-CN" sz="2800" dirty="0"/>
              <a:t>1,</a:t>
            </a:r>
            <a:r>
              <a:rPr lang="zh-CN" altLang="zh-CN" sz="2800" dirty="0"/>
              <a:t>公差为</a:t>
            </a:r>
            <a:r>
              <a:rPr lang="en-US" altLang="zh-CN" sz="2800" dirty="0"/>
              <a:t>4</a:t>
            </a:r>
            <a:r>
              <a:rPr lang="zh-CN" altLang="zh-CN" sz="2800" dirty="0"/>
              <a:t>的等差数列</a:t>
            </a:r>
            <a:r>
              <a:rPr lang="en-US" altLang="zh-CN" sz="2800" dirty="0"/>
              <a:t>,</a:t>
            </a:r>
            <a:r>
              <a:rPr lang="en-US" altLang="zh-CN" sz="2800" i="1" dirty="0"/>
              <a:t>a</a:t>
            </a:r>
            <a:r>
              <a:rPr lang="en-US" altLang="zh-CN" sz="2800" baseline="-25000" dirty="0"/>
              <a:t>2</a:t>
            </a:r>
            <a:r>
              <a:rPr lang="en-US" altLang="zh-CN" sz="2800" i="1" baseline="-25000" dirty="0"/>
              <a:t>n</a:t>
            </a:r>
            <a:r>
              <a:rPr lang="en-US" altLang="zh-CN" sz="2800" baseline="-25000" dirty="0"/>
              <a:t>-1</a:t>
            </a:r>
            <a:r>
              <a:rPr lang="en-US" altLang="zh-CN" sz="2800" dirty="0"/>
              <a:t>=4</a:t>
            </a:r>
            <a:r>
              <a:rPr lang="en-US" altLang="zh-CN" sz="2800" i="1" dirty="0"/>
              <a:t>n</a:t>
            </a:r>
            <a:r>
              <a:rPr lang="en-US" altLang="zh-CN" sz="2800" dirty="0"/>
              <a:t>-3;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en-US" altLang="zh-CN" sz="2800" dirty="0"/>
              <a:t>{</a:t>
            </a:r>
            <a:r>
              <a:rPr lang="en-US" altLang="zh-CN" sz="2800" i="1" dirty="0"/>
              <a:t>a</a:t>
            </a:r>
            <a:r>
              <a:rPr lang="en-US" altLang="zh-CN" sz="2800" baseline="-25000" dirty="0"/>
              <a:t>2</a:t>
            </a:r>
            <a:r>
              <a:rPr lang="en-US" altLang="zh-CN" sz="2800" i="1" baseline="-25000" dirty="0"/>
              <a:t>n</a:t>
            </a:r>
            <a:r>
              <a:rPr lang="en-US" altLang="zh-CN" sz="2800" dirty="0"/>
              <a:t>}</a:t>
            </a:r>
            <a:r>
              <a:rPr lang="zh-CN" altLang="zh-CN" sz="2800" dirty="0"/>
              <a:t>是首项为</a:t>
            </a:r>
            <a:r>
              <a:rPr lang="en-US" altLang="zh-CN" sz="2800" dirty="0"/>
              <a:t>3,</a:t>
            </a:r>
            <a:r>
              <a:rPr lang="zh-CN" altLang="zh-CN" sz="2800" dirty="0"/>
              <a:t>公差为</a:t>
            </a:r>
            <a:r>
              <a:rPr lang="en-US" altLang="zh-CN" sz="2800" dirty="0"/>
              <a:t>4</a:t>
            </a:r>
            <a:r>
              <a:rPr lang="zh-CN" altLang="zh-CN" sz="2800" dirty="0"/>
              <a:t>的等差数列</a:t>
            </a:r>
            <a:r>
              <a:rPr lang="en-US" altLang="zh-CN" sz="2800" dirty="0"/>
              <a:t>,</a:t>
            </a:r>
            <a:r>
              <a:rPr lang="en-US" altLang="zh-CN" sz="2800" i="1" dirty="0"/>
              <a:t>a</a:t>
            </a:r>
            <a:r>
              <a:rPr lang="en-US" altLang="zh-CN" sz="2800" baseline="-25000" dirty="0"/>
              <a:t>2</a:t>
            </a:r>
            <a:r>
              <a:rPr lang="en-US" altLang="zh-CN" sz="2800" i="1" baseline="-25000" dirty="0"/>
              <a:t>n</a:t>
            </a:r>
            <a:r>
              <a:rPr lang="en-US" altLang="zh-CN" sz="2800" dirty="0"/>
              <a:t>=4</a:t>
            </a:r>
            <a:r>
              <a:rPr lang="en-US" altLang="zh-CN" sz="2800" i="1" dirty="0"/>
              <a:t>n</a:t>
            </a:r>
            <a:r>
              <a:rPr lang="en-US" altLang="zh-CN" sz="2800" dirty="0"/>
              <a:t>-1.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zh-CN" altLang="zh-CN" sz="2800" dirty="0"/>
              <a:t>所以</a:t>
            </a:r>
            <a:r>
              <a:rPr lang="en-US" altLang="zh-CN" sz="2800" i="1" dirty="0"/>
              <a:t>a</a:t>
            </a:r>
            <a:r>
              <a:rPr lang="en-US" altLang="zh-CN" sz="2800" i="1" baseline="-25000" dirty="0"/>
              <a:t>n</a:t>
            </a:r>
            <a:r>
              <a:rPr lang="en-US" altLang="zh-CN" sz="2800" dirty="0"/>
              <a:t>=2</a:t>
            </a:r>
            <a:r>
              <a:rPr lang="en-US" altLang="zh-CN" sz="2800" i="1" dirty="0"/>
              <a:t>n</a:t>
            </a:r>
            <a:r>
              <a:rPr lang="en-US" altLang="zh-CN" sz="2800" dirty="0"/>
              <a:t>-1,</a:t>
            </a:r>
            <a:r>
              <a:rPr lang="en-US" altLang="zh-CN" sz="2800" i="1" dirty="0"/>
              <a:t>a</a:t>
            </a:r>
            <a:r>
              <a:rPr lang="en-US" altLang="zh-CN" sz="2800" i="1" baseline="-25000" dirty="0"/>
              <a:t>n</a:t>
            </a:r>
            <a:r>
              <a:rPr lang="en-US" altLang="zh-CN" sz="2800" baseline="-25000" dirty="0"/>
              <a:t>+1</a:t>
            </a:r>
            <a:r>
              <a:rPr lang="en-US" altLang="zh-CN" sz="2800" dirty="0"/>
              <a:t>-</a:t>
            </a:r>
            <a:r>
              <a:rPr lang="en-US" altLang="zh-CN" sz="2800" i="1" dirty="0"/>
              <a:t>a</a:t>
            </a:r>
            <a:r>
              <a:rPr lang="en-US" altLang="zh-CN" sz="2800" i="1" baseline="-25000" dirty="0"/>
              <a:t>n</a:t>
            </a:r>
            <a:r>
              <a:rPr lang="en-US" altLang="zh-CN" sz="2800" dirty="0"/>
              <a:t>=2.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zh-CN" altLang="zh-CN" sz="2800" dirty="0"/>
              <a:t>因此存在</a:t>
            </a:r>
            <a:r>
              <a:rPr lang="en-US" altLang="zh-CN" sz="2800" dirty="0"/>
              <a:t>λ=4,</a:t>
            </a:r>
            <a:r>
              <a:rPr lang="zh-CN" altLang="zh-CN" sz="2800" dirty="0"/>
              <a:t>使得</a:t>
            </a:r>
            <a:r>
              <a:rPr lang="en-US" altLang="zh-CN" sz="2800" dirty="0"/>
              <a:t>{</a:t>
            </a:r>
            <a:r>
              <a:rPr lang="en-US" altLang="zh-CN" sz="2800" i="1" dirty="0"/>
              <a:t>a</a:t>
            </a:r>
            <a:r>
              <a:rPr lang="en-US" altLang="zh-CN" sz="2800" i="1" baseline="-25000" dirty="0"/>
              <a:t>n</a:t>
            </a:r>
            <a:r>
              <a:rPr lang="en-US" altLang="zh-CN" sz="2800" dirty="0"/>
              <a:t>}</a:t>
            </a:r>
            <a:r>
              <a:rPr lang="zh-CN" altLang="zh-CN" sz="2800" dirty="0"/>
              <a:t>为等差数列</a:t>
            </a:r>
            <a:r>
              <a:rPr lang="en-US" altLang="zh-CN" sz="2800" dirty="0"/>
              <a:t>.</a:t>
            </a:r>
            <a:endParaRPr lang="zh-CN" altLang="zh-CN" sz="2800" dirty="0"/>
          </a:p>
        </p:txBody>
      </p:sp>
    </p:spTree>
    <p:extLst>
      <p:ext uri="{BB962C8B-B14F-4D97-AF65-F5344CB8AC3E}">
        <p14:creationId xmlns:p14="http://schemas.microsoft.com/office/powerpoint/2010/main" xmlns="" val="235859164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60439" y="370093"/>
            <a:ext cx="11139948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感悟升华</a:t>
            </a:r>
            <a:r>
              <a:rPr lang="zh-CN" altLang="en-US" sz="2800" dirty="0">
                <a:solidFill>
                  <a:prstClr val="black"/>
                </a:solidFill>
              </a:rPr>
              <a:t>　</a:t>
            </a:r>
            <a:r>
              <a:rPr lang="zh-CN" altLang="zh-CN" sz="2800" b="1" dirty="0"/>
              <a:t>等差数列的判定与证明常用的方法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/>
              <a:t>(1)</a:t>
            </a:r>
            <a:r>
              <a:rPr lang="zh-CN" altLang="zh-CN" sz="2800" b="1" dirty="0"/>
              <a:t>定义法</a:t>
            </a:r>
            <a:r>
              <a:rPr lang="en-US" altLang="zh-CN" sz="2800" b="1" dirty="0"/>
              <a:t>:</a:t>
            </a:r>
            <a:r>
              <a:rPr lang="en-US" altLang="zh-CN" sz="2800" i="1" dirty="0"/>
              <a:t>a</a:t>
            </a:r>
            <a:r>
              <a:rPr lang="en-US" altLang="zh-CN" sz="2800" i="1" baseline="-25000" dirty="0"/>
              <a:t>n</a:t>
            </a:r>
            <a:r>
              <a:rPr lang="en-US" altLang="zh-CN" sz="2800" baseline="-25000" dirty="0"/>
              <a:t>+1</a:t>
            </a:r>
            <a:r>
              <a:rPr lang="en-US" altLang="zh-CN" sz="2800" dirty="0"/>
              <a:t>-</a:t>
            </a:r>
            <a:r>
              <a:rPr lang="en-US" altLang="zh-CN" sz="2800" i="1" dirty="0"/>
              <a:t>a</a:t>
            </a:r>
            <a:r>
              <a:rPr lang="en-US" altLang="zh-CN" sz="2800" i="1" baseline="-25000" dirty="0"/>
              <a:t>n</a:t>
            </a:r>
            <a:r>
              <a:rPr lang="en-US" altLang="zh-CN" sz="2800" dirty="0"/>
              <a:t>=</a:t>
            </a:r>
            <a:r>
              <a:rPr lang="en-US" altLang="zh-CN" sz="2800" i="1" dirty="0"/>
              <a:t>d</a:t>
            </a:r>
            <a:r>
              <a:rPr lang="en-US" altLang="zh-CN" sz="2800" dirty="0"/>
              <a:t>(</a:t>
            </a:r>
            <a:r>
              <a:rPr lang="en-US" altLang="zh-CN" sz="2800" i="1" dirty="0"/>
              <a:t>d</a:t>
            </a:r>
            <a:r>
              <a:rPr lang="zh-CN" altLang="zh-CN" sz="2800" dirty="0"/>
              <a:t>是常数</a:t>
            </a:r>
            <a:r>
              <a:rPr lang="en-US" altLang="zh-CN" sz="2800" dirty="0"/>
              <a:t>,</a:t>
            </a:r>
            <a:r>
              <a:rPr lang="en-US" altLang="zh-CN" sz="2800" i="1" dirty="0" err="1"/>
              <a:t>n</a:t>
            </a:r>
            <a:r>
              <a:rPr lang="en-US" altLang="zh-CN" sz="2800" dirty="0" err="1"/>
              <a:t>∈N</a:t>
            </a:r>
            <a:r>
              <a:rPr lang="en-US" altLang="zh-CN" sz="2800" baseline="30000" dirty="0"/>
              <a:t>*</a:t>
            </a:r>
            <a:r>
              <a:rPr lang="en-US" altLang="zh-CN" sz="2800" dirty="0"/>
              <a:t>)</a:t>
            </a:r>
            <a:r>
              <a:rPr lang="zh-CN" altLang="zh-CN" sz="2800" dirty="0"/>
              <a:t>或</a:t>
            </a:r>
            <a:r>
              <a:rPr lang="en-US" altLang="zh-CN" sz="2800" i="1" dirty="0"/>
              <a:t>a</a:t>
            </a:r>
            <a:r>
              <a:rPr lang="en-US" altLang="zh-CN" sz="2800" i="1" baseline="-25000" dirty="0"/>
              <a:t>n</a:t>
            </a:r>
            <a:r>
              <a:rPr lang="en-US" altLang="zh-CN" sz="2800" dirty="0"/>
              <a:t>-</a:t>
            </a:r>
            <a:r>
              <a:rPr lang="en-US" altLang="zh-CN" sz="2800" i="1" dirty="0"/>
              <a:t>a</a:t>
            </a:r>
            <a:r>
              <a:rPr lang="en-US" altLang="zh-CN" sz="2800" i="1" baseline="-25000" dirty="0"/>
              <a:t>n</a:t>
            </a:r>
            <a:r>
              <a:rPr lang="en-US" altLang="zh-CN" sz="2800" baseline="-25000" dirty="0"/>
              <a:t>-1</a:t>
            </a:r>
            <a:r>
              <a:rPr lang="en-US" altLang="zh-CN" sz="2800" dirty="0"/>
              <a:t>=</a:t>
            </a:r>
            <a:r>
              <a:rPr lang="en-US" altLang="zh-CN" sz="2800" i="1" dirty="0"/>
              <a:t>d</a:t>
            </a:r>
            <a:r>
              <a:rPr lang="en-US" altLang="zh-CN" sz="2800" dirty="0"/>
              <a:t>(</a:t>
            </a:r>
            <a:r>
              <a:rPr lang="en-US" altLang="zh-CN" sz="2800" i="1" dirty="0"/>
              <a:t>d</a:t>
            </a:r>
            <a:r>
              <a:rPr lang="zh-CN" altLang="zh-CN" sz="2800" dirty="0"/>
              <a:t>是常数</a:t>
            </a:r>
            <a:r>
              <a:rPr lang="en-US" altLang="zh-CN" sz="2800" dirty="0"/>
              <a:t>,</a:t>
            </a:r>
            <a:r>
              <a:rPr lang="en-US" altLang="zh-CN" sz="2800" i="1" dirty="0" err="1"/>
              <a:t>n</a:t>
            </a:r>
            <a:r>
              <a:rPr lang="en-US" altLang="zh-CN" sz="2800" dirty="0" err="1"/>
              <a:t>∈N</a:t>
            </a:r>
            <a:r>
              <a:rPr lang="en-US" altLang="zh-CN" sz="2800" baseline="30000" dirty="0"/>
              <a:t>*</a:t>
            </a:r>
            <a:r>
              <a:rPr lang="en-US" altLang="zh-CN" sz="2800" dirty="0"/>
              <a:t>,</a:t>
            </a:r>
            <a:r>
              <a:rPr lang="en-US" altLang="zh-CN" sz="2800" i="1" dirty="0"/>
              <a:t>n</a:t>
            </a:r>
            <a:r>
              <a:rPr lang="en-US" altLang="zh-CN" sz="2800" dirty="0"/>
              <a:t>≥2)</a:t>
            </a:r>
          </a:p>
          <a:p>
            <a:pPr>
              <a:lnSpc>
                <a:spcPct val="150000"/>
              </a:lnSpc>
            </a:pPr>
            <a:r>
              <a:rPr lang="en-US" altLang="zh-CN" sz="2800" dirty="0"/>
              <a:t>⇔{</a:t>
            </a:r>
            <a:r>
              <a:rPr lang="en-US" altLang="zh-CN" sz="2800" i="1" dirty="0"/>
              <a:t>a</a:t>
            </a:r>
            <a:r>
              <a:rPr lang="en-US" altLang="zh-CN" sz="2800" i="1" baseline="-25000" dirty="0"/>
              <a:t>n</a:t>
            </a:r>
            <a:r>
              <a:rPr lang="en-US" altLang="zh-CN" sz="2800" dirty="0"/>
              <a:t>}</a:t>
            </a:r>
            <a:r>
              <a:rPr lang="zh-CN" altLang="zh-CN" sz="2800" dirty="0"/>
              <a:t>为等差数列</a:t>
            </a:r>
            <a:r>
              <a:rPr lang="en-US" altLang="zh-CN" sz="2800" dirty="0"/>
              <a:t>.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en-US" altLang="zh-CN" sz="2800" b="1" dirty="0"/>
              <a:t>(2)</a:t>
            </a:r>
            <a:r>
              <a:rPr lang="zh-CN" altLang="zh-CN" sz="2800" b="1" dirty="0"/>
              <a:t>等差中项法</a:t>
            </a:r>
            <a:r>
              <a:rPr lang="en-US" altLang="zh-CN" sz="2800" b="1" dirty="0"/>
              <a:t>:</a:t>
            </a:r>
            <a:r>
              <a:rPr lang="en-US" altLang="zh-CN" sz="2800" dirty="0"/>
              <a:t>2</a:t>
            </a:r>
            <a:r>
              <a:rPr lang="en-US" altLang="zh-CN" sz="2800" i="1" dirty="0"/>
              <a:t>a</a:t>
            </a:r>
            <a:r>
              <a:rPr lang="en-US" altLang="zh-CN" sz="2800" i="1" baseline="-25000" dirty="0"/>
              <a:t>n</a:t>
            </a:r>
            <a:r>
              <a:rPr lang="en-US" altLang="zh-CN" sz="2800" baseline="-25000" dirty="0"/>
              <a:t>+1</a:t>
            </a:r>
            <a:r>
              <a:rPr lang="en-US" altLang="zh-CN" sz="2800" dirty="0"/>
              <a:t>=</a:t>
            </a:r>
            <a:r>
              <a:rPr lang="en-US" altLang="zh-CN" sz="2800" i="1" dirty="0"/>
              <a:t>a</a:t>
            </a:r>
            <a:r>
              <a:rPr lang="en-US" altLang="zh-CN" sz="2800" i="1" baseline="-25000" dirty="0"/>
              <a:t>n</a:t>
            </a:r>
            <a:r>
              <a:rPr lang="en-US" altLang="zh-CN" sz="2800" dirty="0"/>
              <a:t>+</a:t>
            </a:r>
            <a:r>
              <a:rPr lang="en-US" altLang="zh-CN" sz="2800" i="1" dirty="0"/>
              <a:t>a</a:t>
            </a:r>
            <a:r>
              <a:rPr lang="en-US" altLang="zh-CN" sz="2800" i="1" baseline="-25000" dirty="0"/>
              <a:t>n</a:t>
            </a:r>
            <a:r>
              <a:rPr lang="en-US" altLang="zh-CN" sz="2800" baseline="-25000" dirty="0"/>
              <a:t>+2</a:t>
            </a:r>
            <a:r>
              <a:rPr lang="en-US" altLang="zh-CN" sz="2800" dirty="0"/>
              <a:t>(</a:t>
            </a:r>
            <a:r>
              <a:rPr lang="en-US" altLang="zh-CN" sz="2800" i="1" dirty="0" err="1"/>
              <a:t>n</a:t>
            </a:r>
            <a:r>
              <a:rPr lang="en-US" altLang="zh-CN" sz="2800" dirty="0" err="1"/>
              <a:t>∈N</a:t>
            </a:r>
            <a:r>
              <a:rPr lang="en-US" altLang="zh-CN" sz="2800" baseline="30000" dirty="0"/>
              <a:t>*</a:t>
            </a:r>
            <a:r>
              <a:rPr lang="en-US" altLang="zh-CN" sz="2800" dirty="0"/>
              <a:t>)⇔{</a:t>
            </a:r>
            <a:r>
              <a:rPr lang="en-US" altLang="zh-CN" sz="2800" i="1" dirty="0"/>
              <a:t>a</a:t>
            </a:r>
            <a:r>
              <a:rPr lang="en-US" altLang="zh-CN" sz="2800" i="1" baseline="-25000" dirty="0"/>
              <a:t>n</a:t>
            </a:r>
            <a:r>
              <a:rPr lang="en-US" altLang="zh-CN" sz="2800" dirty="0"/>
              <a:t>}</a:t>
            </a:r>
            <a:r>
              <a:rPr lang="zh-CN" altLang="zh-CN" sz="2800" dirty="0"/>
              <a:t>为等差数列</a:t>
            </a:r>
            <a:r>
              <a:rPr lang="en-US" altLang="zh-CN" sz="2800" dirty="0"/>
              <a:t>.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en-US" altLang="zh-CN" sz="2800" b="1" dirty="0"/>
              <a:t>(3)</a:t>
            </a:r>
            <a:r>
              <a:rPr lang="zh-CN" altLang="zh-CN" sz="2800" b="1" dirty="0"/>
              <a:t>通项公式法</a:t>
            </a:r>
            <a:r>
              <a:rPr lang="en-US" altLang="zh-CN" sz="2800" b="1" dirty="0"/>
              <a:t>:</a:t>
            </a:r>
            <a:r>
              <a:rPr lang="en-US" altLang="zh-CN" sz="2800" i="1" dirty="0"/>
              <a:t>a</a:t>
            </a:r>
            <a:r>
              <a:rPr lang="en-US" altLang="zh-CN" sz="2800" i="1" baseline="-25000" dirty="0"/>
              <a:t>n</a:t>
            </a:r>
            <a:r>
              <a:rPr lang="en-US" altLang="zh-CN" sz="2800" dirty="0"/>
              <a:t>=</a:t>
            </a:r>
            <a:r>
              <a:rPr lang="en-US" altLang="zh-CN" sz="2800" i="1" dirty="0" err="1"/>
              <a:t>an</a:t>
            </a:r>
            <a:r>
              <a:rPr lang="en-US" altLang="zh-CN" sz="2800" dirty="0" err="1"/>
              <a:t>+</a:t>
            </a:r>
            <a:r>
              <a:rPr lang="en-US" altLang="zh-CN" sz="2800" i="1" dirty="0" err="1"/>
              <a:t>b</a:t>
            </a:r>
            <a:r>
              <a:rPr lang="en-US" altLang="zh-CN" sz="2800" dirty="0"/>
              <a:t>(</a:t>
            </a:r>
            <a:r>
              <a:rPr lang="en-US" altLang="zh-CN" sz="2800" i="1" dirty="0" err="1"/>
              <a:t>a</a:t>
            </a:r>
            <a:r>
              <a:rPr lang="en-US" altLang="zh-CN" sz="2800" dirty="0" err="1"/>
              <a:t>,</a:t>
            </a:r>
            <a:r>
              <a:rPr lang="en-US" altLang="zh-CN" sz="2800" i="1" dirty="0" err="1"/>
              <a:t>b</a:t>
            </a:r>
            <a:r>
              <a:rPr lang="zh-CN" altLang="zh-CN" sz="2800" dirty="0"/>
              <a:t>是常数</a:t>
            </a:r>
            <a:r>
              <a:rPr lang="en-US" altLang="zh-CN" sz="2800" dirty="0"/>
              <a:t>,</a:t>
            </a:r>
            <a:r>
              <a:rPr lang="en-US" altLang="zh-CN" sz="2800" i="1" dirty="0" err="1"/>
              <a:t>n</a:t>
            </a:r>
            <a:r>
              <a:rPr lang="en-US" altLang="zh-CN" sz="2800" dirty="0" err="1"/>
              <a:t>∈N</a:t>
            </a:r>
            <a:r>
              <a:rPr lang="en-US" altLang="zh-CN" sz="2800" baseline="30000" dirty="0"/>
              <a:t>*</a:t>
            </a:r>
            <a:r>
              <a:rPr lang="en-US" altLang="zh-CN" sz="2800" dirty="0"/>
              <a:t>)⇔{</a:t>
            </a:r>
            <a:r>
              <a:rPr lang="en-US" altLang="zh-CN" sz="2800" i="1" dirty="0"/>
              <a:t>a</a:t>
            </a:r>
            <a:r>
              <a:rPr lang="en-US" altLang="zh-CN" sz="2800" i="1" baseline="-25000" dirty="0"/>
              <a:t>n</a:t>
            </a:r>
            <a:r>
              <a:rPr lang="en-US" altLang="zh-CN" sz="2800" dirty="0"/>
              <a:t>}</a:t>
            </a:r>
            <a:r>
              <a:rPr lang="zh-CN" altLang="zh-CN" sz="2800" dirty="0"/>
              <a:t>为等差数列</a:t>
            </a:r>
            <a:r>
              <a:rPr lang="en-US" altLang="zh-CN" sz="2800" dirty="0"/>
              <a:t>.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en-US" altLang="zh-CN" sz="2800" b="1" dirty="0"/>
              <a:t>(4)</a:t>
            </a:r>
            <a:r>
              <a:rPr lang="zh-CN" altLang="zh-CN" sz="2800" b="1" dirty="0"/>
              <a:t>前</a:t>
            </a:r>
            <a:r>
              <a:rPr lang="en-US" altLang="zh-CN" sz="2800" b="1" i="1" dirty="0"/>
              <a:t>n</a:t>
            </a:r>
            <a:r>
              <a:rPr lang="zh-CN" altLang="zh-CN" sz="2800" b="1" dirty="0"/>
              <a:t>项和公式法</a:t>
            </a:r>
            <a:r>
              <a:rPr lang="en-US" altLang="zh-CN" sz="2800" b="1" dirty="0"/>
              <a:t>:</a:t>
            </a:r>
            <a:r>
              <a:rPr lang="en-US" altLang="zh-CN" sz="2800" i="1" dirty="0"/>
              <a:t>S</a:t>
            </a:r>
            <a:r>
              <a:rPr lang="en-US" altLang="zh-CN" sz="2800" i="1" baseline="-25000" dirty="0"/>
              <a:t>n</a:t>
            </a:r>
            <a:r>
              <a:rPr lang="en-US" altLang="zh-CN" sz="2800" dirty="0"/>
              <a:t>=</a:t>
            </a:r>
            <a:r>
              <a:rPr lang="en-US" altLang="zh-CN" sz="2800" i="1" dirty="0"/>
              <a:t>an</a:t>
            </a:r>
            <a:r>
              <a:rPr lang="en-US" altLang="zh-CN" sz="2800" baseline="30000" dirty="0"/>
              <a:t>2</a:t>
            </a:r>
            <a:r>
              <a:rPr lang="en-US" altLang="zh-CN" sz="2800" dirty="0"/>
              <a:t>+</a:t>
            </a:r>
            <a:r>
              <a:rPr lang="en-US" altLang="zh-CN" sz="2800" i="1" dirty="0"/>
              <a:t>bn</a:t>
            </a:r>
            <a:r>
              <a:rPr lang="en-US" altLang="zh-CN" sz="2800" dirty="0"/>
              <a:t>(</a:t>
            </a:r>
            <a:r>
              <a:rPr lang="en-US" altLang="zh-CN" sz="2800" i="1" dirty="0" err="1"/>
              <a:t>a</a:t>
            </a:r>
            <a:r>
              <a:rPr lang="en-US" altLang="zh-CN" sz="2800" dirty="0" err="1"/>
              <a:t>,</a:t>
            </a:r>
            <a:r>
              <a:rPr lang="en-US" altLang="zh-CN" sz="2800" i="1" dirty="0" err="1"/>
              <a:t>b</a:t>
            </a:r>
            <a:r>
              <a:rPr lang="zh-CN" altLang="zh-CN" sz="2800" dirty="0"/>
              <a:t>为常数</a:t>
            </a:r>
            <a:r>
              <a:rPr lang="en-US" altLang="zh-CN" sz="2800" dirty="0"/>
              <a:t>)⇔{</a:t>
            </a:r>
            <a:r>
              <a:rPr lang="en-US" altLang="zh-CN" sz="2800" i="1" dirty="0"/>
              <a:t>a</a:t>
            </a:r>
            <a:r>
              <a:rPr lang="en-US" altLang="zh-CN" sz="2800" i="1" baseline="-25000" dirty="0"/>
              <a:t>n</a:t>
            </a:r>
            <a:r>
              <a:rPr lang="en-US" altLang="zh-CN" sz="2800" dirty="0"/>
              <a:t>}</a:t>
            </a:r>
            <a:r>
              <a:rPr lang="zh-CN" altLang="zh-CN" sz="2800" dirty="0"/>
              <a:t>为等差数列</a:t>
            </a:r>
            <a:r>
              <a:rPr lang="en-US" altLang="zh-CN" sz="2800" dirty="0"/>
              <a:t>.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注意</a:t>
            </a:r>
            <a:r>
              <a:rPr lang="zh-CN" altLang="en-US" sz="2800" dirty="0"/>
              <a:t>    </a:t>
            </a:r>
            <a:r>
              <a:rPr lang="zh-CN" altLang="zh-CN" sz="2800" dirty="0"/>
              <a:t>若要判定一个数列不是等差数列</a:t>
            </a:r>
            <a:r>
              <a:rPr lang="en-US" altLang="zh-CN" sz="2800" dirty="0"/>
              <a:t>,</a:t>
            </a:r>
            <a:r>
              <a:rPr lang="zh-CN" altLang="zh-CN" sz="2800" dirty="0"/>
              <a:t>则只需找出三项</a:t>
            </a:r>
            <a:r>
              <a:rPr lang="en-US" altLang="zh-CN" sz="2800" i="1" dirty="0"/>
              <a:t>a</a:t>
            </a:r>
            <a:r>
              <a:rPr lang="en-US" altLang="zh-CN" sz="2800" i="1" baseline="-25000" dirty="0"/>
              <a:t>n</a:t>
            </a:r>
            <a:r>
              <a:rPr lang="en-US" altLang="zh-CN" sz="2800" dirty="0"/>
              <a:t>,</a:t>
            </a:r>
            <a:r>
              <a:rPr lang="en-US" altLang="zh-CN" sz="2800" i="1" dirty="0"/>
              <a:t>a</a:t>
            </a:r>
            <a:r>
              <a:rPr lang="en-US" altLang="zh-CN" sz="2800" i="1" baseline="-25000" dirty="0"/>
              <a:t>n</a:t>
            </a:r>
            <a:r>
              <a:rPr lang="en-US" altLang="zh-CN" sz="2800" baseline="-25000" dirty="0"/>
              <a:t>+1</a:t>
            </a:r>
            <a:r>
              <a:rPr lang="en-US" altLang="zh-CN" sz="2800" dirty="0"/>
              <a:t>,</a:t>
            </a:r>
            <a:r>
              <a:rPr lang="en-US" altLang="zh-CN" sz="2800" i="1" dirty="0"/>
              <a:t>a</a:t>
            </a:r>
            <a:r>
              <a:rPr lang="en-US" altLang="zh-CN" sz="2800" i="1" baseline="-25000" dirty="0"/>
              <a:t>n</a:t>
            </a:r>
            <a:r>
              <a:rPr lang="en-US" altLang="zh-CN" sz="2800" baseline="-25000" dirty="0"/>
              <a:t>+2</a:t>
            </a:r>
            <a:r>
              <a:rPr lang="en-US" altLang="zh-CN" sz="2800" dirty="0"/>
              <a:t>,</a:t>
            </a:r>
            <a:r>
              <a:rPr lang="zh-CN" altLang="zh-CN" sz="2800" dirty="0"/>
              <a:t>使得这三项不满足</a:t>
            </a:r>
            <a:r>
              <a:rPr lang="en-US" altLang="zh-CN" sz="2800" dirty="0"/>
              <a:t>2</a:t>
            </a:r>
            <a:r>
              <a:rPr lang="en-US" altLang="zh-CN" sz="2800" i="1" dirty="0"/>
              <a:t>a</a:t>
            </a:r>
            <a:r>
              <a:rPr lang="en-US" altLang="zh-CN" sz="2800" i="1" baseline="-25000" dirty="0"/>
              <a:t>n</a:t>
            </a:r>
            <a:r>
              <a:rPr lang="en-US" altLang="zh-CN" sz="2800" baseline="-25000" dirty="0"/>
              <a:t>+1</a:t>
            </a:r>
            <a:r>
              <a:rPr lang="en-US" altLang="zh-CN" sz="2800" dirty="0"/>
              <a:t>=</a:t>
            </a:r>
            <a:r>
              <a:rPr lang="en-US" altLang="zh-CN" sz="2800" i="1" dirty="0"/>
              <a:t>a</a:t>
            </a:r>
            <a:r>
              <a:rPr lang="en-US" altLang="zh-CN" sz="2800" i="1" baseline="-25000" dirty="0"/>
              <a:t>n</a:t>
            </a:r>
            <a:r>
              <a:rPr lang="en-US" altLang="zh-CN" sz="2800" dirty="0"/>
              <a:t>+</a:t>
            </a:r>
            <a:r>
              <a:rPr lang="en-US" altLang="zh-CN" sz="2800" i="1" dirty="0"/>
              <a:t>a</a:t>
            </a:r>
            <a:r>
              <a:rPr lang="en-US" altLang="zh-CN" sz="2800" i="1" baseline="-25000" dirty="0"/>
              <a:t>n</a:t>
            </a:r>
            <a:r>
              <a:rPr lang="en-US" altLang="zh-CN" sz="2800" baseline="-25000" dirty="0"/>
              <a:t>+2</a:t>
            </a:r>
            <a:r>
              <a:rPr lang="zh-CN" altLang="zh-CN" sz="2800" dirty="0"/>
              <a:t>即可</a:t>
            </a:r>
            <a:r>
              <a:rPr lang="en-US" altLang="zh-CN" sz="2800" dirty="0"/>
              <a:t>;</a:t>
            </a:r>
            <a:r>
              <a:rPr lang="zh-CN" altLang="zh-CN" sz="2800" dirty="0"/>
              <a:t>但如果要证明一个数列是等差数列</a:t>
            </a:r>
            <a:r>
              <a:rPr lang="en-US" altLang="zh-CN" sz="2800" dirty="0"/>
              <a:t>,</a:t>
            </a:r>
            <a:r>
              <a:rPr lang="zh-CN" altLang="zh-CN" sz="2800" dirty="0"/>
              <a:t>则必须用定义法或等差中项法</a:t>
            </a:r>
            <a:r>
              <a:rPr lang="en-US" altLang="zh-CN" sz="2800" dirty="0"/>
              <a:t>.</a:t>
            </a:r>
            <a:endParaRPr lang="zh-CN" altLang="zh-CN" sz="2800" dirty="0"/>
          </a:p>
        </p:txBody>
      </p:sp>
    </p:spTree>
    <p:extLst>
      <p:ext uri="{BB962C8B-B14F-4D97-AF65-F5344CB8AC3E}">
        <p14:creationId xmlns:p14="http://schemas.microsoft.com/office/powerpoint/2010/main" xmlns="" val="2361381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数学A6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96911" y="2034822"/>
            <a:ext cx="7620000" cy="23812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26573" y="604773"/>
            <a:ext cx="11139948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拓展变式</a:t>
            </a:r>
            <a:r>
              <a:rPr lang="en-US" altLang="zh-CN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zh-CN" sz="2800" dirty="0"/>
              <a:t>　设</a:t>
            </a:r>
            <a:r>
              <a:rPr lang="en-US" altLang="zh-CN" sz="2800" dirty="0"/>
              <a:t>{</a:t>
            </a:r>
            <a:r>
              <a:rPr lang="en-US" altLang="zh-CN" sz="2800" i="1" dirty="0"/>
              <a:t>a</a:t>
            </a:r>
            <a:r>
              <a:rPr lang="en-US" altLang="zh-CN" sz="2800" i="1" baseline="-25000" dirty="0"/>
              <a:t>n</a:t>
            </a:r>
            <a:r>
              <a:rPr lang="en-US" altLang="zh-CN" sz="2800" dirty="0"/>
              <a:t>}</a:t>
            </a:r>
            <a:r>
              <a:rPr lang="zh-CN" altLang="zh-CN" sz="2800" dirty="0"/>
              <a:t>是各项均不相等的数列</a:t>
            </a:r>
            <a:r>
              <a:rPr lang="en-US" altLang="zh-CN" sz="2800" dirty="0"/>
              <a:t>,</a:t>
            </a:r>
            <a:r>
              <a:rPr lang="en-US" altLang="zh-CN" sz="2800" i="1" dirty="0"/>
              <a:t>S</a:t>
            </a:r>
            <a:r>
              <a:rPr lang="en-US" altLang="zh-CN" sz="2800" i="1" baseline="-25000" dirty="0"/>
              <a:t>n</a:t>
            </a:r>
            <a:r>
              <a:rPr lang="zh-CN" altLang="zh-CN" sz="2800" dirty="0"/>
              <a:t>为它的前</a:t>
            </a:r>
            <a:r>
              <a:rPr lang="en-US" altLang="zh-CN" sz="2800" i="1" dirty="0"/>
              <a:t>n</a:t>
            </a:r>
            <a:r>
              <a:rPr lang="zh-CN" altLang="zh-CN" sz="2800" dirty="0"/>
              <a:t>项和</a:t>
            </a:r>
            <a:r>
              <a:rPr lang="en-US" altLang="zh-CN" sz="2800" dirty="0"/>
              <a:t>,</a:t>
            </a:r>
            <a:r>
              <a:rPr lang="zh-CN" altLang="zh-CN" sz="2800" dirty="0"/>
              <a:t>满足</a:t>
            </a:r>
            <a:r>
              <a:rPr lang="en-US" altLang="zh-CN" sz="2800" i="1" dirty="0"/>
              <a:t>λna</a:t>
            </a:r>
            <a:r>
              <a:rPr lang="en-US" altLang="zh-CN" sz="2800" i="1" baseline="-25000" dirty="0"/>
              <a:t>n+1</a:t>
            </a:r>
            <a:r>
              <a:rPr lang="en-US" altLang="zh-CN" sz="2800" i="1" dirty="0"/>
              <a:t>=S</a:t>
            </a:r>
            <a:r>
              <a:rPr lang="en-US" altLang="zh-CN" sz="2800" i="1" baseline="-25000" dirty="0"/>
              <a:t>n</a:t>
            </a:r>
            <a:r>
              <a:rPr lang="en-US" altLang="zh-CN" sz="2800" i="1" dirty="0"/>
              <a:t>+</a:t>
            </a:r>
            <a:r>
              <a:rPr lang="en-US" altLang="zh-CN" sz="2800" dirty="0"/>
              <a:t>1(</a:t>
            </a:r>
            <a:r>
              <a:rPr lang="en-US" altLang="zh-CN" sz="2800" i="1" dirty="0" err="1"/>
              <a:t>n</a:t>
            </a:r>
            <a:r>
              <a:rPr lang="en-US" altLang="zh-CN" sz="2800" dirty="0" err="1"/>
              <a:t>∈N</a:t>
            </a:r>
            <a:r>
              <a:rPr lang="en-US" altLang="zh-CN" sz="2800" baseline="30000" dirty="0"/>
              <a:t>*</a:t>
            </a:r>
            <a:r>
              <a:rPr lang="en-US" altLang="zh-CN" sz="2800" dirty="0"/>
              <a:t>,</a:t>
            </a:r>
            <a:r>
              <a:rPr lang="en-US" altLang="zh-CN" sz="2800" i="1" dirty="0" err="1"/>
              <a:t>λ∈R</a:t>
            </a:r>
            <a:r>
              <a:rPr lang="en-US" altLang="zh-CN" sz="2800" dirty="0"/>
              <a:t>).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en-US" altLang="zh-CN" sz="2800" dirty="0"/>
              <a:t>(1)</a:t>
            </a:r>
            <a:r>
              <a:rPr lang="zh-CN" altLang="zh-CN" sz="2800" dirty="0"/>
              <a:t>若</a:t>
            </a:r>
            <a:r>
              <a:rPr lang="en-US" altLang="zh-CN" sz="2800" i="1" dirty="0"/>
              <a:t>a</a:t>
            </a:r>
            <a:r>
              <a:rPr lang="en-US" altLang="zh-CN" sz="2800" baseline="-25000" dirty="0"/>
              <a:t>1</a:t>
            </a:r>
            <a:r>
              <a:rPr lang="en-US" altLang="zh-CN" sz="2800" dirty="0"/>
              <a:t>=1,</a:t>
            </a:r>
            <a:r>
              <a:rPr lang="zh-CN" altLang="zh-CN" sz="2800" dirty="0"/>
              <a:t>且</a:t>
            </a:r>
            <a:r>
              <a:rPr lang="en-US" altLang="zh-CN" sz="2800" i="1" dirty="0"/>
              <a:t>a</a:t>
            </a:r>
            <a:r>
              <a:rPr lang="en-US" altLang="zh-CN" sz="2800" baseline="-25000" dirty="0"/>
              <a:t>1</a:t>
            </a:r>
            <a:r>
              <a:rPr lang="en-US" altLang="zh-CN" sz="2800" dirty="0"/>
              <a:t>,</a:t>
            </a:r>
            <a:r>
              <a:rPr lang="en-US" altLang="zh-CN" sz="2800" i="1" dirty="0"/>
              <a:t>a</a:t>
            </a:r>
            <a:r>
              <a:rPr lang="en-US" altLang="zh-CN" sz="2800" baseline="-25000" dirty="0"/>
              <a:t>2</a:t>
            </a:r>
            <a:r>
              <a:rPr lang="en-US" altLang="zh-CN" sz="2800" dirty="0"/>
              <a:t>,</a:t>
            </a:r>
            <a:r>
              <a:rPr lang="en-US" altLang="zh-CN" sz="2800" i="1" dirty="0"/>
              <a:t>a</a:t>
            </a:r>
            <a:r>
              <a:rPr lang="en-US" altLang="zh-CN" sz="2800" baseline="-25000" dirty="0"/>
              <a:t>3</a:t>
            </a:r>
            <a:r>
              <a:rPr lang="zh-CN" altLang="zh-CN" sz="2800" dirty="0"/>
              <a:t>成等差数列</a:t>
            </a:r>
            <a:r>
              <a:rPr lang="en-US" altLang="zh-CN" sz="2800" dirty="0"/>
              <a:t>,</a:t>
            </a:r>
            <a:r>
              <a:rPr lang="zh-CN" altLang="zh-CN" sz="2800" dirty="0"/>
              <a:t>求</a:t>
            </a:r>
            <a:r>
              <a:rPr lang="en-US" altLang="zh-CN" sz="2800" dirty="0"/>
              <a:t>λ</a:t>
            </a:r>
            <a:r>
              <a:rPr lang="zh-CN" altLang="zh-CN" sz="2800" dirty="0"/>
              <a:t>的值</a:t>
            </a:r>
            <a:r>
              <a:rPr lang="en-US" altLang="zh-CN" sz="2800" dirty="0"/>
              <a:t>;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en-US" altLang="zh-CN" sz="2800" dirty="0"/>
              <a:t>(2)</a:t>
            </a:r>
            <a:r>
              <a:rPr lang="zh-CN" altLang="zh-CN" sz="2800" dirty="0"/>
              <a:t>若</a:t>
            </a:r>
            <a:r>
              <a:rPr lang="en-US" altLang="zh-CN" sz="2800" dirty="0"/>
              <a:t>{</a:t>
            </a:r>
            <a:r>
              <a:rPr lang="en-US" altLang="zh-CN" sz="2800" i="1" dirty="0"/>
              <a:t>a</a:t>
            </a:r>
            <a:r>
              <a:rPr lang="en-US" altLang="zh-CN" sz="2800" i="1" baseline="-25000" dirty="0"/>
              <a:t>n</a:t>
            </a:r>
            <a:r>
              <a:rPr lang="en-US" altLang="zh-CN" sz="2800" dirty="0"/>
              <a:t>}</a:t>
            </a:r>
            <a:r>
              <a:rPr lang="zh-CN" altLang="zh-CN" sz="2800" dirty="0"/>
              <a:t>的各项均不相等</a:t>
            </a:r>
            <a:r>
              <a:rPr lang="en-US" altLang="zh-CN" sz="2800" dirty="0"/>
              <a:t>,</a:t>
            </a:r>
            <a:r>
              <a:rPr lang="zh-CN" altLang="zh-CN" sz="2800" dirty="0"/>
              <a:t>则当且仅当</a:t>
            </a:r>
            <a:r>
              <a:rPr lang="en-US" altLang="zh-CN" sz="2800" dirty="0"/>
              <a:t>λ</a:t>
            </a:r>
            <a:r>
              <a:rPr lang="zh-CN" altLang="zh-CN" sz="2800" dirty="0"/>
              <a:t>为何值时</a:t>
            </a:r>
            <a:r>
              <a:rPr lang="en-US" altLang="zh-CN" sz="2800" dirty="0"/>
              <a:t>,</a:t>
            </a:r>
            <a:r>
              <a:rPr lang="en-US" altLang="zh-CN" sz="2800" i="1" dirty="0"/>
              <a:t>a</a:t>
            </a:r>
            <a:r>
              <a:rPr lang="en-US" altLang="zh-CN" sz="2800" baseline="-25000" dirty="0"/>
              <a:t>2</a:t>
            </a:r>
            <a:r>
              <a:rPr lang="en-US" altLang="zh-CN" sz="2800" dirty="0"/>
              <a:t>,</a:t>
            </a:r>
            <a:r>
              <a:rPr lang="en-US" altLang="zh-CN" sz="2800" i="1" dirty="0"/>
              <a:t>a</a:t>
            </a:r>
            <a:r>
              <a:rPr lang="en-US" altLang="zh-CN" sz="2800" baseline="-25000" dirty="0"/>
              <a:t>3</a:t>
            </a:r>
            <a:r>
              <a:rPr lang="en-US" altLang="zh-CN" sz="2800" dirty="0"/>
              <a:t>,…,</a:t>
            </a:r>
            <a:r>
              <a:rPr lang="en-US" altLang="zh-CN" sz="2800" i="1" dirty="0"/>
              <a:t>a</a:t>
            </a:r>
            <a:r>
              <a:rPr lang="en-US" altLang="zh-CN" sz="2800" i="1" baseline="-25000" dirty="0"/>
              <a:t>n</a:t>
            </a:r>
            <a:r>
              <a:rPr lang="en-US" altLang="zh-CN" sz="2800" dirty="0"/>
              <a:t>,…</a:t>
            </a:r>
            <a:r>
              <a:rPr lang="zh-CN" altLang="zh-CN" sz="2800" dirty="0"/>
              <a:t>成等差数列</a:t>
            </a:r>
            <a:r>
              <a:rPr lang="en-US" altLang="zh-CN" sz="2800" dirty="0"/>
              <a:t>?</a:t>
            </a:r>
            <a:r>
              <a:rPr lang="zh-CN" altLang="zh-CN" sz="2800" dirty="0"/>
              <a:t>试说明理由</a:t>
            </a:r>
            <a:r>
              <a:rPr lang="en-US" altLang="zh-CN" sz="2800" dirty="0"/>
              <a:t>.</a:t>
            </a:r>
            <a:endParaRPr lang="zh-CN" altLang="zh-CN" sz="2800" dirty="0"/>
          </a:p>
        </p:txBody>
      </p:sp>
    </p:spTree>
    <p:extLst>
      <p:ext uri="{BB962C8B-B14F-4D97-AF65-F5344CB8AC3E}">
        <p14:creationId xmlns:p14="http://schemas.microsoft.com/office/powerpoint/2010/main" xmlns="" val="279928365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560439" y="289412"/>
                <a:ext cx="11139948" cy="603966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en-US" altLang="zh-CN" sz="2800" dirty="0"/>
                  <a:t>1.(1)</a:t>
                </a:r>
                <a:r>
                  <a:rPr lang="zh-CN" altLang="zh-CN" sz="2800" dirty="0"/>
                  <a:t>令</a:t>
                </a:r>
                <a:r>
                  <a:rPr lang="en-US" altLang="zh-CN" sz="2800" i="1" dirty="0"/>
                  <a:t>n</a:t>
                </a:r>
                <a:r>
                  <a:rPr lang="en-US" altLang="zh-CN" sz="2800" dirty="0"/>
                  <a:t>=1,2,</a:t>
                </a:r>
                <a:r>
                  <a:rPr lang="zh-CN" altLang="zh-CN" sz="2800" dirty="0"/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a:rPr lang="en-US" altLang="zh-CN" sz="2800" i="1">
                                  <a:latin typeface="Cambria Math" panose="02040503050406030204" pitchFamily="18" charset="0"/>
                                </a:rPr>
                                <m:t>𝜆</m:t>
                              </m:r>
                              <m:sSub>
                                <m:sSubPr>
                                  <m:ctrlPr>
                                    <a:rPr lang="zh-CN" altLang="zh-CN" sz="28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i="1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altLang="zh-CN" sz="280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sSub>
                                <m:sSubPr>
                                  <m:ctrlPr>
                                    <a:rPr lang="zh-CN" altLang="zh-CN" sz="28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i="1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altLang="zh-CN" sz="280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+1=2</m:t>
                              </m:r>
                              <m:r>
                                <a:rPr lang="zh-CN" altLang="zh-CN" sz="2800">
                                  <a:latin typeface="Cambria Math" panose="02040503050406030204" pitchFamily="18" charset="0"/>
                                </a:rPr>
                                <m:t>　</m:t>
                              </m:r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①</m:t>
                              </m:r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r>
                                <a:rPr lang="en-US" altLang="zh-CN" sz="2800" i="1">
                                  <a:latin typeface="Cambria Math" panose="02040503050406030204" pitchFamily="18" charset="0"/>
                                </a:rPr>
                                <m:t>𝜆</m:t>
                              </m:r>
                              <m:sSub>
                                <m:sSubPr>
                                  <m:ctrlPr>
                                    <a:rPr lang="zh-CN" altLang="zh-CN" sz="28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i="1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altLang="zh-CN" sz="2800"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sub>
                              </m:sSub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sSub>
                                <m:sSubPr>
                                  <m:ctrlPr>
                                    <a:rPr lang="zh-CN" altLang="zh-CN" sz="28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i="1">
                                      <a:latin typeface="Cambria Math" panose="02040503050406030204" pitchFamily="18" charset="0"/>
                                    </a:rPr>
                                    <m:t>𝑆</m:t>
                                  </m:r>
                                </m:e>
                                <m:sub>
                                  <m:r>
                                    <a:rPr lang="en-US" altLang="zh-CN" sz="280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+1=</m:t>
                              </m:r>
                              <m:sSub>
                                <m:sSubPr>
                                  <m:ctrlPr>
                                    <a:rPr lang="zh-CN" altLang="zh-CN" sz="28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i="1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altLang="zh-CN" sz="280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zh-CN" altLang="zh-CN" sz="28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i="1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altLang="zh-CN" sz="280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+1=2+</m:t>
                              </m:r>
                              <m:sSub>
                                <m:sSubPr>
                                  <m:ctrlPr>
                                    <a:rPr lang="zh-CN" altLang="zh-CN" sz="28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i="1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altLang="zh-CN" sz="280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m:rPr>
                                  <m:nor/>
                                </m:rPr>
                                <a:rPr lang="zh-CN" altLang="zh-CN" sz="2800"/>
                                <m:t>　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/>
                                <m:t>②,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又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2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3</a:t>
                </a:r>
                <a:r>
                  <a:rPr lang="zh-CN" altLang="zh-CN" sz="2800" dirty="0"/>
                  <a:t>成等差数列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所以</a:t>
                </a:r>
                <a:r>
                  <a:rPr lang="en-US" altLang="zh-CN" sz="2800" dirty="0"/>
                  <a:t>2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2</a:t>
                </a:r>
                <a:r>
                  <a:rPr lang="en-US" altLang="zh-CN" sz="2800" dirty="0"/>
                  <a:t>=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dirty="0"/>
                  <a:t>+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3</a:t>
                </a:r>
                <a:r>
                  <a:rPr lang="en-US" altLang="zh-CN" sz="2800" dirty="0"/>
                  <a:t>=1+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3</a:t>
                </a:r>
                <a:r>
                  <a:rPr lang="zh-CN" altLang="zh-CN" sz="2800" dirty="0"/>
                  <a:t>　</a:t>
                </a:r>
                <a:r>
                  <a:rPr lang="en-US" altLang="zh-CN" sz="2800" dirty="0"/>
                  <a:t>③,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由</a:t>
                </a:r>
                <a:r>
                  <a:rPr lang="en-US" altLang="zh-CN" sz="2800" dirty="0"/>
                  <a:t>①②③,</a:t>
                </a:r>
                <a:r>
                  <a:rPr lang="zh-CN" altLang="zh-CN" sz="2800" dirty="0"/>
                  <a:t>得</a:t>
                </a:r>
                <a:r>
                  <a:rPr lang="en-US" altLang="zh-CN" sz="2800" dirty="0"/>
                  <a:t>λ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dirty="0"/>
                  <a:t>-3λ+1=0,</a:t>
                </a:r>
                <a:r>
                  <a:rPr lang="zh-CN" altLang="zh-CN" sz="2800" dirty="0"/>
                  <a:t>解得</a:t>
                </a:r>
                <a:r>
                  <a:rPr lang="en-US" altLang="zh-CN" sz="2800" dirty="0"/>
                  <a:t>λ=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3±</m:t>
                        </m:r>
                        <m:rad>
                          <m:radPr>
                            <m:degHide m:val="on"/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(2)</a:t>
                </a:r>
                <a:r>
                  <a:rPr lang="zh-CN" altLang="zh-CN" sz="2800" dirty="0"/>
                  <a:t>当且仅当</a:t>
                </a:r>
                <a:r>
                  <a:rPr lang="en-US" altLang="zh-CN" sz="2800" dirty="0"/>
                  <a:t>λ=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800" dirty="0"/>
                  <a:t>时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2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3</a:t>
                </a:r>
                <a:r>
                  <a:rPr lang="en-US" altLang="zh-CN" sz="2800" dirty="0"/>
                  <a:t>,…,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,…</a:t>
                </a:r>
                <a:r>
                  <a:rPr lang="zh-CN" altLang="zh-CN" sz="2800" dirty="0"/>
                  <a:t>成等差数列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证明如下</a:t>
                </a:r>
                <a:r>
                  <a:rPr lang="en-US" altLang="zh-CN" sz="2800" dirty="0"/>
                  <a:t>: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由</a:t>
                </a:r>
                <a:r>
                  <a:rPr lang="en-US" altLang="zh-CN" sz="2800" dirty="0"/>
                  <a:t>λ</a:t>
                </a:r>
                <a:r>
                  <a:rPr lang="en-US" altLang="zh-CN" sz="2800" i="1" dirty="0"/>
                  <a:t>na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baseline="-25000" dirty="0"/>
                  <a:t>+1</a:t>
                </a:r>
                <a:r>
                  <a:rPr lang="en-US" altLang="zh-CN" sz="2800" dirty="0"/>
                  <a:t>=</a:t>
                </a:r>
                <a:r>
                  <a:rPr lang="en-US" altLang="zh-CN" sz="2800" i="1" dirty="0"/>
                  <a:t>S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+1</a:t>
                </a:r>
                <a:r>
                  <a:rPr lang="zh-CN" altLang="zh-CN" sz="2800" dirty="0"/>
                  <a:t>知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当</a:t>
                </a:r>
                <a:r>
                  <a:rPr lang="en-US" altLang="zh-CN" sz="2800" i="1" dirty="0"/>
                  <a:t>n</a:t>
                </a:r>
                <a:r>
                  <a:rPr lang="en-US" altLang="zh-CN" sz="2800" dirty="0"/>
                  <a:t>≥2</a:t>
                </a:r>
                <a:r>
                  <a:rPr lang="zh-CN" altLang="zh-CN" sz="2800" dirty="0"/>
                  <a:t>时</a:t>
                </a:r>
                <a:r>
                  <a:rPr lang="en-US" altLang="zh-CN" sz="2800" dirty="0"/>
                  <a:t>,λ(</a:t>
                </a:r>
                <a:r>
                  <a:rPr lang="en-US" altLang="zh-CN" sz="2800" i="1" dirty="0"/>
                  <a:t>n</a:t>
                </a:r>
                <a:r>
                  <a:rPr lang="en-US" altLang="zh-CN" sz="2800" dirty="0"/>
                  <a:t>-1)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=</a:t>
                </a:r>
                <a:r>
                  <a:rPr lang="en-US" altLang="zh-CN" sz="2800" i="1" dirty="0"/>
                  <a:t>S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baseline="-25000" dirty="0"/>
                  <a:t>-1</a:t>
                </a:r>
                <a:r>
                  <a:rPr lang="en-US" altLang="zh-CN" sz="2800" dirty="0"/>
                  <a:t>+1,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两式相减得</a:t>
                </a:r>
                <a:r>
                  <a:rPr lang="en-US" altLang="zh-CN" sz="2800" dirty="0"/>
                  <a:t>λ</a:t>
                </a:r>
                <a:r>
                  <a:rPr lang="en-US" altLang="zh-CN" sz="2800" i="1" dirty="0"/>
                  <a:t>na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baseline="-25000" dirty="0"/>
                  <a:t>+1</a:t>
                </a:r>
                <a:r>
                  <a:rPr lang="en-US" altLang="zh-CN" sz="2800" dirty="0"/>
                  <a:t>-λ</a:t>
                </a:r>
                <a:r>
                  <a:rPr lang="en-US" altLang="zh-CN" sz="2800" i="1" dirty="0"/>
                  <a:t>na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+λ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=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即</a:t>
                </a:r>
                <a:r>
                  <a:rPr lang="en-US" altLang="zh-CN" sz="2800" dirty="0" err="1"/>
                  <a:t>λ</a:t>
                </a:r>
                <a:r>
                  <a:rPr lang="en-US" altLang="zh-CN" sz="2800" i="1" dirty="0" err="1"/>
                  <a:t>n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baseline="-25000" dirty="0"/>
                  <a:t>+1</a:t>
                </a:r>
                <a:r>
                  <a:rPr lang="en-US" altLang="zh-CN" sz="2800" dirty="0"/>
                  <a:t>-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)=(1-λ)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.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439" y="289412"/>
                <a:ext cx="11139948" cy="6039667"/>
              </a:xfrm>
              <a:prstGeom prst="rect">
                <a:avLst/>
              </a:prstGeom>
              <a:blipFill rotWithShape="0">
                <a:blip r:embed="rId2"/>
                <a:stretch>
                  <a:fillRect l="-1149" b="-6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89235933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560439" y="458017"/>
                <a:ext cx="11139948" cy="618682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zh-CN" altLang="zh-CN" sz="2800" dirty="0">
                    <a:solidFill>
                      <a:prstClr val="black"/>
                    </a:solidFill>
                  </a:rPr>
                  <a:t>由于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{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2800" i="1" baseline="-25000" dirty="0">
                    <a:solidFill>
                      <a:prstClr val="black"/>
                    </a:solidFill>
                  </a:rPr>
                  <a:t>n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}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的各项均不相等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所以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𝜆</m:t>
                        </m:r>
                        <m: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𝜆</m:t>
                        </m:r>
                      </m:den>
                    </m:f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+1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en-US" altLang="zh-CN" sz="2800" i="1">
                            <a:solidFill>
                              <a:prstClr val="black"/>
                            </a:solidFill>
                          </a:rPr>
                          <m:t>−</m:t>
                        </m:r>
                        <m:sSub>
                          <m:sSub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(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n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≥2),</a:t>
                </a:r>
                <a:endParaRPr lang="zh-CN" altLang="zh-CN" sz="2800" dirty="0">
                  <a:solidFill>
                    <a:prstClr val="black"/>
                  </a:solidFill>
                </a:endParaRPr>
              </a:p>
              <a:p>
                <a:pPr lvl="0">
                  <a:lnSpc>
                    <a:spcPct val="150000"/>
                  </a:lnSpc>
                </a:pPr>
                <a:r>
                  <a:rPr lang="zh-CN" altLang="zh-CN" sz="2800" dirty="0">
                    <a:solidFill>
                      <a:prstClr val="black"/>
                    </a:solidFill>
                  </a:rPr>
                  <a:t>当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n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≥3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时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𝜆</m:t>
                        </m:r>
                        <m:r>
                          <m:rPr>
                            <m:nor/>
                          </m:rPr>
                          <a:rPr lang="en-US" altLang="zh-CN" sz="2800">
                            <a:solidFill>
                              <a:prstClr val="black"/>
                            </a:solidFill>
                          </a:rPr>
                          <m:t>(</m:t>
                        </m:r>
                        <m: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m:rPr>
                            <m:nor/>
                          </m:rPr>
                          <a:rPr lang="en-US" altLang="zh-CN" sz="2800" i="1">
                            <a:solidFill>
                              <a:prstClr val="black"/>
                            </a:solidFill>
                          </a:rPr>
                          <m:t>−</m:t>
                        </m:r>
                        <m:r>
                          <m:rPr>
                            <m:nor/>
                          </m:rPr>
                          <a:rPr lang="en-US" altLang="zh-CN" sz="2800">
                            <a:solidFill>
                              <a:prstClr val="black"/>
                            </a:solidFill>
                          </a:rPr>
                          <m:t>1)</m:t>
                        </m:r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𝜆</m:t>
                        </m:r>
                      </m:den>
                    </m:f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m:rPr>
                                <m:nor/>
                              </m:rPr>
                              <a:rPr lang="en-US" altLang="zh-CN" sz="2800" i="1">
                                <a:solidFill>
                                  <a:prstClr val="black"/>
                                </a:solidFill>
                              </a:rPr>
                              <m:t>−</m:t>
                            </m:r>
                            <m:r>
                              <m:rPr>
                                <m:nor/>
                              </m:rPr>
                              <a:rPr lang="en-US" altLang="zh-CN" sz="2800">
                                <a:solidFill>
                                  <a:prstClr val="black"/>
                                </a:solidFill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en-US" altLang="zh-CN" sz="2800" i="1">
                            <a:solidFill>
                              <a:prstClr val="black"/>
                            </a:solidFill>
                          </a:rPr>
                          <m:t>−</m:t>
                        </m:r>
                        <m:sSub>
                          <m:sSub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m:rPr>
                                <m:nor/>
                              </m:rPr>
                              <a:rPr lang="en-US" altLang="zh-CN" sz="2800" i="1">
                                <a:solidFill>
                                  <a:prstClr val="black"/>
                                </a:solidFill>
                              </a:rPr>
                              <m:t>−</m:t>
                            </m:r>
                            <m:r>
                              <m:rPr>
                                <m:nor/>
                              </m:rPr>
                              <a:rPr lang="en-US" altLang="zh-CN" sz="2800">
                                <a:solidFill>
                                  <a:prstClr val="black"/>
                                </a:solidFill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endParaRPr lang="zh-CN" altLang="zh-CN" sz="2800" dirty="0">
                  <a:solidFill>
                    <a:prstClr val="black"/>
                  </a:solidFill>
                </a:endParaRPr>
              </a:p>
              <a:p>
                <a:pPr lvl="0">
                  <a:lnSpc>
                    <a:spcPct val="150000"/>
                  </a:lnSpc>
                </a:pPr>
                <a:r>
                  <a:rPr lang="zh-CN" altLang="zh-CN" sz="2800" dirty="0">
                    <a:solidFill>
                      <a:prstClr val="black"/>
                    </a:solidFill>
                  </a:rPr>
                  <a:t>两式相减得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𝜆</m:t>
                        </m:r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𝜆</m:t>
                        </m:r>
                      </m:den>
                    </m:f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+1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en-US" altLang="zh-CN" sz="2800" i="1">
                            <a:solidFill>
                              <a:prstClr val="black"/>
                            </a:solidFill>
                          </a:rPr>
                          <m:t>−</m:t>
                        </m:r>
                        <m:sSub>
                          <m:sSub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m:rPr>
                                <m:nor/>
                              </m:rPr>
                              <a:rPr lang="en-US" altLang="zh-CN" sz="2800" i="1">
                                <a:solidFill>
                                  <a:prstClr val="black"/>
                                </a:solidFill>
                              </a:rPr>
                              <m:t>−</m:t>
                            </m:r>
                            <m:r>
                              <m:rPr>
                                <m:nor/>
                              </m:rPr>
                              <a:rPr lang="en-US" altLang="zh-CN" sz="2800">
                                <a:solidFill>
                                  <a:prstClr val="black"/>
                                </a:solidFill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en-US" altLang="zh-CN" sz="2800" i="1">
                            <a:solidFill>
                              <a:prstClr val="black"/>
                            </a:solidFill>
                          </a:rPr>
                          <m:t>−</m:t>
                        </m:r>
                        <m:sSub>
                          <m:sSub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m:rPr>
                                <m:nor/>
                              </m:rPr>
                              <a:rPr lang="en-US" altLang="zh-CN" sz="2800" i="1">
                                <a:solidFill>
                                  <a:prstClr val="black"/>
                                </a:solidFill>
                              </a:rPr>
                              <m:t>−</m:t>
                            </m:r>
                            <m:r>
                              <m:rPr>
                                <m:nor/>
                              </m:rPr>
                              <a:rPr lang="en-US" altLang="zh-CN" sz="2800">
                                <a:solidFill>
                                  <a:prstClr val="black"/>
                                </a:solidFill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.</a:t>
                </a:r>
                <a:endParaRPr lang="zh-CN" altLang="zh-CN" sz="2800" dirty="0">
                  <a:solidFill>
                    <a:prstClr val="black"/>
                  </a:solidFill>
                </a:endParaRPr>
              </a:p>
              <a:p>
                <a:pPr lvl="0">
                  <a:lnSpc>
                    <a:spcPct val="150000"/>
                  </a:lnSpc>
                </a:pPr>
                <a:r>
                  <a:rPr lang="en-US" altLang="zh-CN" sz="2800" dirty="0">
                    <a:solidFill>
                      <a:prstClr val="black"/>
                    </a:solidFill>
                  </a:rPr>
                  <a:t>①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假设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3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,…,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2800" i="1" baseline="-25000" dirty="0">
                    <a:solidFill>
                      <a:prstClr val="black"/>
                    </a:solidFill>
                  </a:rPr>
                  <a:t>n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,…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成等差数列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endParaRPr lang="zh-CN" altLang="zh-CN" sz="2800" dirty="0">
                  <a:solidFill>
                    <a:prstClr val="black"/>
                  </a:solidFill>
                </a:endParaRPr>
              </a:p>
              <a:p>
                <a:pPr lvl="0">
                  <a:lnSpc>
                    <a:spcPct val="150000"/>
                  </a:lnSpc>
                </a:pPr>
                <a:r>
                  <a:rPr lang="zh-CN" altLang="zh-CN" sz="2800" dirty="0">
                    <a:solidFill>
                      <a:prstClr val="black"/>
                    </a:solidFill>
                  </a:rPr>
                  <a:t>则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2800" i="1" baseline="-25000" dirty="0">
                    <a:solidFill>
                      <a:prstClr val="black"/>
                    </a:solidFill>
                  </a:rPr>
                  <a:t>n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+1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-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2800" i="1" baseline="-25000" dirty="0">
                    <a:solidFill>
                      <a:prstClr val="black"/>
                    </a:solidFill>
                  </a:rPr>
                  <a:t>n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=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2800" i="1" baseline="-25000" dirty="0">
                    <a:solidFill>
                      <a:prstClr val="black"/>
                    </a:solidFill>
                  </a:rPr>
                  <a:t>n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-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2800" i="1" baseline="-25000" dirty="0">
                    <a:solidFill>
                      <a:prstClr val="black"/>
                    </a:solidFill>
                  </a:rPr>
                  <a:t>n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-1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(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n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≥3),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所以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+1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en-US" altLang="zh-CN" sz="2800" i="1">
                            <a:solidFill>
                              <a:prstClr val="black"/>
                            </a:solidFill>
                          </a:rPr>
                          <m:t>−</m:t>
                        </m:r>
                        <m:sSub>
                          <m:sSub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m:rPr>
                                <m:nor/>
                              </m:rPr>
                              <a:rPr lang="en-US" altLang="zh-CN" sz="2800" i="1">
                                <a:solidFill>
                                  <a:prstClr val="black"/>
                                </a:solidFill>
                              </a:rPr>
                              <m:t>−</m:t>
                            </m:r>
                            <m:r>
                              <m:rPr>
                                <m:nor/>
                              </m:rPr>
                              <a:rPr lang="en-US" altLang="zh-CN" sz="2800">
                                <a:solidFill>
                                  <a:prstClr val="black"/>
                                </a:solidFill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en-US" altLang="zh-CN" sz="2800" i="1">
                            <a:solidFill>
                              <a:prstClr val="black"/>
                            </a:solidFill>
                          </a:rPr>
                          <m:t>−</m:t>
                        </m:r>
                        <m:sSub>
                          <m:sSub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m:rPr>
                                <m:nor/>
                              </m:rPr>
                              <a:rPr lang="en-US" altLang="zh-CN" sz="2800" i="1">
                                <a:solidFill>
                                  <a:prstClr val="black"/>
                                </a:solidFill>
                              </a:rPr>
                              <m:t>−</m:t>
                            </m:r>
                            <m:r>
                              <m:rPr>
                                <m:nor/>
                              </m:rPr>
                              <a:rPr lang="en-US" altLang="zh-CN" sz="2800">
                                <a:solidFill>
                                  <a:prstClr val="black"/>
                                </a:solidFill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en-US" altLang="zh-CN" sz="2800" i="1">
                            <a:solidFill>
                              <a:prstClr val="black"/>
                            </a:solidFill>
                          </a:rPr>
                          <m:t>−</m:t>
                        </m:r>
                        <m:sSub>
                          <m:sSub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m:rPr>
                                <m:nor/>
                              </m:rPr>
                              <a:rPr lang="en-US" altLang="zh-CN" sz="2800" i="1">
                                <a:solidFill>
                                  <a:prstClr val="black"/>
                                </a:solidFill>
                              </a:rPr>
                              <m:t>−</m:t>
                            </m:r>
                            <m:r>
                              <m:rPr>
                                <m:nor/>
                              </m:rPr>
                              <a:rPr lang="en-US" altLang="zh-CN" sz="2800">
                                <a:solidFill>
                                  <a:prstClr val="black"/>
                                </a:solidFill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m:rPr>
                                <m:nor/>
                              </m:rPr>
                              <a:rPr lang="en-US" altLang="zh-CN" sz="2800" i="1">
                                <a:solidFill>
                                  <a:prstClr val="black"/>
                                </a:solidFill>
                              </a:rPr>
                              <m:t>−</m:t>
                            </m:r>
                            <m:r>
                              <m:rPr>
                                <m:nor/>
                              </m:rPr>
                              <a:rPr lang="en-US" altLang="zh-CN" sz="2800">
                                <a:solidFill>
                                  <a:prstClr val="black"/>
                                </a:solidFill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en-US" altLang="zh-CN" sz="2800" i="1">
                            <a:solidFill>
                              <a:prstClr val="black"/>
                            </a:solidFill>
                          </a:rPr>
                          <m:t>−</m:t>
                        </m:r>
                        <m:sSub>
                          <m:sSub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m:rPr>
                                <m:nor/>
                              </m:rPr>
                              <a:rPr lang="en-US" altLang="zh-CN" sz="2800" i="1">
                                <a:solidFill>
                                  <a:prstClr val="black"/>
                                </a:solidFill>
                              </a:rPr>
                              <m:t>−</m:t>
                            </m:r>
                            <m:r>
                              <m:rPr>
                                <m:nor/>
                              </m:rPr>
                              <a:rPr lang="en-US" altLang="zh-CN" sz="2800">
                                <a:solidFill>
                                  <a:prstClr val="black"/>
                                </a:solidFill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=1=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𝜆</m:t>
                        </m:r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𝜆</m:t>
                        </m:r>
                      </m:den>
                    </m:f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所以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λ=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.</a:t>
                </a:r>
                <a:endParaRPr lang="zh-CN" altLang="zh-CN" sz="2800" dirty="0">
                  <a:solidFill>
                    <a:prstClr val="black"/>
                  </a:solidFill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439" y="458017"/>
                <a:ext cx="11139948" cy="6186822"/>
              </a:xfrm>
              <a:prstGeom prst="rect">
                <a:avLst/>
              </a:prstGeom>
              <a:blipFill rotWithShape="0">
                <a:blip r:embed="rId2"/>
                <a:stretch>
                  <a:fillRect l="-11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175383636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560439" y="458017"/>
                <a:ext cx="11139948" cy="349287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en-US" altLang="zh-CN" sz="2800" dirty="0">
                    <a:solidFill>
                      <a:prstClr val="black"/>
                    </a:solidFill>
                  </a:rPr>
                  <a:t>②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当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λ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800" dirty="0">
                    <a:solidFill>
                      <a:prstClr val="black"/>
                    </a:solidFill>
                  </a:rPr>
                  <a:t>时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 sz="28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+1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en-US" altLang="zh-CN" sz="2800" i="1">
                            <a:solidFill>
                              <a:prstClr val="black"/>
                            </a:solidFill>
                          </a:rPr>
                          <m:t>−</m:t>
                        </m:r>
                        <m:sSub>
                          <m:sSub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m:rPr>
                                <m:nor/>
                              </m:rPr>
                              <a:rPr lang="en-US" altLang="zh-CN" sz="2800" i="1">
                                <a:solidFill>
                                  <a:prstClr val="black"/>
                                </a:solidFill>
                              </a:rPr>
                              <m:t>−</m:t>
                            </m:r>
                            <m:r>
                              <m:rPr>
                                <m:nor/>
                              </m:rPr>
                              <a:rPr lang="en-US" altLang="zh-CN" sz="2800">
                                <a:solidFill>
                                  <a:prstClr val="black"/>
                                </a:solidFill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en-US" altLang="zh-CN" sz="2800" i="1">
                            <a:solidFill>
                              <a:prstClr val="black"/>
                            </a:solidFill>
                          </a:rPr>
                          <m:t>−</m:t>
                        </m:r>
                        <m:sSub>
                          <m:sSubPr>
                            <m:ctrlPr>
                              <a:rPr lang="zh-CN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m:rPr>
                                <m:nor/>
                              </m:rPr>
                              <a:rPr lang="en-US" altLang="zh-CN" sz="2800" i="1">
                                <a:solidFill>
                                  <a:prstClr val="black"/>
                                </a:solidFill>
                              </a:rPr>
                              <m:t>−</m:t>
                            </m:r>
                            <m:r>
                              <m:rPr>
                                <m:nor/>
                              </m:rPr>
                              <a:rPr lang="en-US" altLang="zh-CN" sz="2800">
                                <a:solidFill>
                                  <a:prstClr val="black"/>
                                </a:solidFill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+1.</a:t>
                </a:r>
                <a:endParaRPr lang="zh-CN" altLang="zh-CN" sz="2800" dirty="0">
                  <a:solidFill>
                    <a:prstClr val="black"/>
                  </a:solidFill>
                </a:endParaRPr>
              </a:p>
              <a:p>
                <a:pPr lvl="0">
                  <a:lnSpc>
                    <a:spcPct val="150000"/>
                  </a:lnSpc>
                </a:pPr>
                <a:r>
                  <a:rPr lang="zh-CN" altLang="zh-CN" sz="2800" dirty="0">
                    <a:solidFill>
                      <a:prstClr val="black"/>
                    </a:solidFill>
                  </a:rPr>
                  <a:t>因为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2800" i="1" baseline="-25000" dirty="0">
                    <a:solidFill>
                      <a:prstClr val="black"/>
                    </a:solidFill>
                  </a:rPr>
                  <a:t>n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≠0,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所以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2800" i="1" baseline="-25000" dirty="0">
                    <a:solidFill>
                      <a:prstClr val="black"/>
                    </a:solidFill>
                  </a:rPr>
                  <a:t>n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+1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-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2800" i="1" baseline="-25000" dirty="0">
                    <a:solidFill>
                      <a:prstClr val="black"/>
                    </a:solidFill>
                  </a:rPr>
                  <a:t>n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=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2800" i="1" baseline="-25000" dirty="0">
                    <a:solidFill>
                      <a:prstClr val="black"/>
                    </a:solidFill>
                  </a:rPr>
                  <a:t>n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-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2800" i="1" baseline="-25000" dirty="0">
                    <a:solidFill>
                      <a:prstClr val="black"/>
                    </a:solidFill>
                  </a:rPr>
                  <a:t>n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-1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即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2800" i="1" baseline="-25000" dirty="0">
                    <a:solidFill>
                      <a:prstClr val="black"/>
                    </a:solidFill>
                  </a:rPr>
                  <a:t>n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=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2800" i="1" baseline="-25000" dirty="0">
                    <a:solidFill>
                      <a:prstClr val="black"/>
                    </a:solidFill>
                  </a:rPr>
                  <a:t>n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+1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+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2800" i="1" baseline="-25000" dirty="0">
                    <a:solidFill>
                      <a:prstClr val="black"/>
                    </a:solidFill>
                  </a:rPr>
                  <a:t>n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-1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(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n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≥3),</a:t>
                </a:r>
                <a:endParaRPr lang="zh-CN" altLang="zh-CN" sz="2800" dirty="0">
                  <a:solidFill>
                    <a:prstClr val="black"/>
                  </a:solidFill>
                </a:endParaRPr>
              </a:p>
              <a:p>
                <a:pPr lvl="0">
                  <a:lnSpc>
                    <a:spcPct val="150000"/>
                  </a:lnSpc>
                </a:pPr>
                <a:r>
                  <a:rPr lang="zh-CN" altLang="zh-CN" sz="2800" dirty="0">
                    <a:solidFill>
                      <a:prstClr val="black"/>
                    </a:solidFill>
                  </a:rPr>
                  <a:t>所以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3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,…,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2800" i="1" baseline="-25000" dirty="0">
                    <a:solidFill>
                      <a:prstClr val="black"/>
                    </a:solidFill>
                  </a:rPr>
                  <a:t>n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,…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成等差数列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.</a:t>
                </a:r>
                <a:endParaRPr lang="zh-CN" altLang="zh-CN" sz="2800" dirty="0">
                  <a:solidFill>
                    <a:prstClr val="black"/>
                  </a:solidFill>
                </a:endParaRPr>
              </a:p>
              <a:p>
                <a:pPr lvl="0">
                  <a:lnSpc>
                    <a:spcPct val="150000"/>
                  </a:lnSpc>
                </a:pPr>
                <a:r>
                  <a:rPr lang="zh-CN" altLang="zh-CN" sz="2800" dirty="0">
                    <a:solidFill>
                      <a:prstClr val="black"/>
                    </a:solidFill>
                  </a:rPr>
                  <a:t>所以当且仅当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λ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800" dirty="0">
                    <a:solidFill>
                      <a:prstClr val="black"/>
                    </a:solidFill>
                  </a:rPr>
                  <a:t>时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3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,…,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2800" i="1" baseline="-25000" dirty="0">
                    <a:solidFill>
                      <a:prstClr val="black"/>
                    </a:solidFill>
                  </a:rPr>
                  <a:t>n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,…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成等差数列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.</a:t>
                </a:r>
                <a:endParaRPr lang="zh-CN" altLang="zh-CN" sz="2800" dirty="0">
                  <a:solidFill>
                    <a:prstClr val="black"/>
                  </a:solidFill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439" y="458017"/>
                <a:ext cx="11139948" cy="3492879"/>
              </a:xfrm>
              <a:prstGeom prst="rect">
                <a:avLst/>
              </a:prstGeom>
              <a:blipFill rotWithShape="0">
                <a:blip r:embed="rId2"/>
                <a:stretch>
                  <a:fillRect l="-11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368693615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8457" y="-1"/>
            <a:ext cx="3483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rgbClr val="DA251C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8457" y="-2"/>
            <a:ext cx="4954756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rgbClr val="DA251C"/>
                </a:solidFill>
              </a:rPr>
              <a:t>考法</a:t>
            </a:r>
            <a:r>
              <a:rPr lang="en-US" altLang="zh-CN" sz="2800" dirty="0">
                <a:solidFill>
                  <a:srgbClr val="DA251C"/>
                </a:solidFill>
              </a:rPr>
              <a:t>2   </a:t>
            </a:r>
            <a:r>
              <a:rPr lang="zh-CN" altLang="en-US" sz="2800" dirty="0">
                <a:solidFill>
                  <a:srgbClr val="DA251C"/>
                </a:solidFill>
              </a:rPr>
              <a:t>等差数列的基本运算</a:t>
            </a:r>
          </a:p>
        </p:txBody>
      </p:sp>
      <p:sp>
        <p:nvSpPr>
          <p:cNvPr id="2" name="矩形 1"/>
          <p:cNvSpPr/>
          <p:nvPr/>
        </p:nvSpPr>
        <p:spPr>
          <a:xfrm>
            <a:off x="234043" y="729341"/>
            <a:ext cx="1172391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示例</a:t>
            </a:r>
            <a:r>
              <a:rPr lang="en-US" altLang="zh-CN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    </a:t>
            </a:r>
            <a:r>
              <a:rPr lang="en-US" altLang="zh-CN" sz="2800" dirty="0"/>
              <a:t>(1)[2019</a:t>
            </a:r>
            <a:r>
              <a:rPr lang="zh-CN" altLang="zh-CN" sz="2800" dirty="0"/>
              <a:t>三湘名校联考</a:t>
            </a:r>
            <a:r>
              <a:rPr lang="en-US" altLang="zh-CN" sz="2800" dirty="0"/>
              <a:t>]</a:t>
            </a:r>
            <a:r>
              <a:rPr lang="zh-CN" altLang="zh-CN" sz="2800" dirty="0"/>
              <a:t>已知等差数列</a:t>
            </a:r>
            <a:r>
              <a:rPr lang="en-US" altLang="zh-CN" sz="2800" dirty="0"/>
              <a:t>{</a:t>
            </a:r>
            <a:r>
              <a:rPr lang="en-US" altLang="zh-CN" sz="2800" i="1" dirty="0"/>
              <a:t>a</a:t>
            </a:r>
            <a:r>
              <a:rPr lang="en-US" altLang="zh-CN" sz="2800" i="1" baseline="-25000" dirty="0"/>
              <a:t>n</a:t>
            </a:r>
            <a:r>
              <a:rPr lang="en-US" altLang="zh-CN" sz="2800" dirty="0"/>
              <a:t>}</a:t>
            </a:r>
            <a:r>
              <a:rPr lang="zh-CN" altLang="zh-CN" sz="2800" dirty="0"/>
              <a:t>的前</a:t>
            </a:r>
            <a:r>
              <a:rPr lang="en-US" altLang="zh-CN" sz="2800" i="1" dirty="0"/>
              <a:t>n</a:t>
            </a:r>
            <a:r>
              <a:rPr lang="zh-CN" altLang="zh-CN" sz="2800" dirty="0"/>
              <a:t>项和为</a:t>
            </a:r>
            <a:r>
              <a:rPr lang="en-US" altLang="zh-CN" sz="2800" i="1" dirty="0"/>
              <a:t>S</a:t>
            </a:r>
            <a:r>
              <a:rPr lang="en-US" altLang="zh-CN" sz="2800" i="1" baseline="-25000" dirty="0"/>
              <a:t>n</a:t>
            </a:r>
            <a:r>
              <a:rPr lang="en-US" altLang="zh-CN" sz="2800" dirty="0"/>
              <a:t>,</a:t>
            </a:r>
            <a:r>
              <a:rPr lang="en-US" altLang="zh-CN" sz="2800" i="1" dirty="0"/>
              <a:t>a</a:t>
            </a:r>
            <a:r>
              <a:rPr lang="en-US" altLang="zh-CN" sz="2800" baseline="-25000" dirty="0"/>
              <a:t>1</a:t>
            </a:r>
            <a:r>
              <a:rPr lang="en-US" altLang="zh-CN" sz="2800" dirty="0"/>
              <a:t>+3</a:t>
            </a:r>
            <a:r>
              <a:rPr lang="en-US" altLang="zh-CN" sz="2800" i="1" dirty="0"/>
              <a:t>a</a:t>
            </a:r>
            <a:r>
              <a:rPr lang="en-US" altLang="zh-CN" sz="2800" baseline="-25000" dirty="0"/>
              <a:t>3</a:t>
            </a:r>
            <a:r>
              <a:rPr lang="en-US" altLang="zh-CN" sz="2800" dirty="0"/>
              <a:t>+</a:t>
            </a:r>
          </a:p>
          <a:p>
            <a:pPr>
              <a:lnSpc>
                <a:spcPct val="150000"/>
              </a:lnSpc>
            </a:pPr>
            <a:r>
              <a:rPr lang="en-US" altLang="zh-CN" sz="2800" i="1" dirty="0"/>
              <a:t>a</a:t>
            </a:r>
            <a:r>
              <a:rPr lang="en-US" altLang="zh-CN" sz="2800" baseline="-25000" dirty="0"/>
              <a:t>15</a:t>
            </a:r>
            <a:r>
              <a:rPr lang="en-US" altLang="zh-CN" sz="2800" dirty="0"/>
              <a:t>=10,</a:t>
            </a:r>
            <a:r>
              <a:rPr lang="zh-CN" altLang="zh-CN" sz="2800" dirty="0"/>
              <a:t>则</a:t>
            </a:r>
            <a:r>
              <a:rPr lang="en-US" altLang="zh-CN" sz="2800" i="1" dirty="0"/>
              <a:t>S</a:t>
            </a:r>
            <a:r>
              <a:rPr lang="en-US" altLang="zh-CN" sz="2800" baseline="-25000" dirty="0"/>
              <a:t>9</a:t>
            </a:r>
            <a:r>
              <a:rPr lang="zh-CN" altLang="zh-CN" sz="2800" dirty="0"/>
              <a:t>的值为</a:t>
            </a:r>
            <a:r>
              <a:rPr lang="zh-CN" altLang="zh-CN" sz="2800" u="sng" dirty="0"/>
              <a:t>　　　　</a:t>
            </a:r>
            <a:r>
              <a:rPr lang="en-US" altLang="zh-CN" sz="2800" dirty="0"/>
              <a:t>. 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en-US" altLang="zh-CN" sz="2800" dirty="0"/>
              <a:t>(2)[2018</a:t>
            </a:r>
            <a:r>
              <a:rPr lang="zh-CN" altLang="zh-CN" sz="2800" dirty="0"/>
              <a:t>北京</a:t>
            </a:r>
            <a:r>
              <a:rPr lang="en-US" altLang="zh-CN" sz="2800" dirty="0"/>
              <a:t>,9,5</a:t>
            </a:r>
            <a:r>
              <a:rPr lang="zh-CN" altLang="zh-CN" sz="2800" dirty="0"/>
              <a:t>分</a:t>
            </a:r>
            <a:r>
              <a:rPr lang="en-US" altLang="zh-CN" sz="2800" dirty="0"/>
              <a:t>][</a:t>
            </a:r>
            <a:r>
              <a:rPr lang="zh-CN" altLang="zh-CN" sz="2800" dirty="0"/>
              <a:t>理</a:t>
            </a:r>
            <a:r>
              <a:rPr lang="en-US" altLang="zh-CN" sz="2800" dirty="0"/>
              <a:t>]</a:t>
            </a:r>
            <a:r>
              <a:rPr lang="zh-CN" altLang="zh-CN" sz="2800" dirty="0"/>
              <a:t>设</a:t>
            </a:r>
            <a:r>
              <a:rPr lang="en-US" altLang="zh-CN" sz="2800" dirty="0"/>
              <a:t>{</a:t>
            </a:r>
            <a:r>
              <a:rPr lang="en-US" altLang="zh-CN" sz="2800" i="1" dirty="0"/>
              <a:t>a</a:t>
            </a:r>
            <a:r>
              <a:rPr lang="en-US" altLang="zh-CN" sz="2800" i="1" baseline="-25000" dirty="0"/>
              <a:t>n</a:t>
            </a:r>
            <a:r>
              <a:rPr lang="en-US" altLang="zh-CN" sz="2800" dirty="0"/>
              <a:t>}</a:t>
            </a:r>
            <a:r>
              <a:rPr lang="zh-CN" altLang="zh-CN" sz="2800" dirty="0"/>
              <a:t>是等差数列</a:t>
            </a:r>
            <a:r>
              <a:rPr lang="en-US" altLang="zh-CN" sz="2800" dirty="0"/>
              <a:t>,</a:t>
            </a:r>
            <a:r>
              <a:rPr lang="zh-CN" altLang="zh-CN" sz="2800" dirty="0"/>
              <a:t>且</a:t>
            </a:r>
            <a:r>
              <a:rPr lang="en-US" altLang="zh-CN" sz="2800" i="1" dirty="0"/>
              <a:t>a</a:t>
            </a:r>
            <a:r>
              <a:rPr lang="en-US" altLang="zh-CN" sz="2800" baseline="-25000" dirty="0"/>
              <a:t>1</a:t>
            </a:r>
            <a:r>
              <a:rPr lang="en-US" altLang="zh-CN" sz="2800" dirty="0"/>
              <a:t>=3,</a:t>
            </a:r>
            <a:r>
              <a:rPr lang="en-US" altLang="zh-CN" sz="2800" i="1" dirty="0"/>
              <a:t>a</a:t>
            </a:r>
            <a:r>
              <a:rPr lang="en-US" altLang="zh-CN" sz="2800" baseline="-25000" dirty="0"/>
              <a:t>2</a:t>
            </a:r>
            <a:r>
              <a:rPr lang="en-US" altLang="zh-CN" sz="2800" dirty="0"/>
              <a:t>+</a:t>
            </a:r>
            <a:r>
              <a:rPr lang="en-US" altLang="zh-CN" sz="2800" i="1" dirty="0"/>
              <a:t>a</a:t>
            </a:r>
            <a:r>
              <a:rPr lang="en-US" altLang="zh-CN" sz="2800" baseline="-25000" dirty="0"/>
              <a:t>5</a:t>
            </a:r>
            <a:r>
              <a:rPr lang="en-US" altLang="zh-CN" sz="2800" dirty="0"/>
              <a:t>=36,</a:t>
            </a:r>
            <a:r>
              <a:rPr lang="zh-CN" altLang="zh-CN" sz="2800" dirty="0"/>
              <a:t>则</a:t>
            </a:r>
            <a:r>
              <a:rPr lang="en-US" altLang="zh-CN" sz="2800" dirty="0"/>
              <a:t>{</a:t>
            </a:r>
            <a:r>
              <a:rPr lang="en-US" altLang="zh-CN" sz="2800" i="1" dirty="0"/>
              <a:t>a</a:t>
            </a:r>
            <a:r>
              <a:rPr lang="en-US" altLang="zh-CN" sz="2800" i="1" baseline="-25000" dirty="0"/>
              <a:t>n</a:t>
            </a:r>
            <a:r>
              <a:rPr lang="en-US" altLang="zh-CN" sz="2800" dirty="0"/>
              <a:t>}</a:t>
            </a:r>
            <a:r>
              <a:rPr lang="zh-CN" altLang="zh-CN" sz="2800" dirty="0"/>
              <a:t>的通项公式为</a:t>
            </a:r>
            <a:r>
              <a:rPr lang="zh-CN" altLang="zh-CN" sz="2800" u="sng" dirty="0"/>
              <a:t>　　　　</a:t>
            </a:r>
            <a:r>
              <a:rPr lang="en-US" altLang="zh-CN" sz="2800" dirty="0"/>
              <a:t>. </a:t>
            </a:r>
            <a:endParaRPr lang="zh-CN" altLang="zh-CN" sz="2800" dirty="0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8" name="矩形 7"/>
              <p:cNvSpPr/>
              <p:nvPr/>
            </p:nvSpPr>
            <p:spPr>
              <a:xfrm>
                <a:off x="234042" y="3539501"/>
                <a:ext cx="11723913" cy="297401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800" b="1" dirty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解析</a:t>
                </a:r>
                <a:r>
                  <a:rPr lang="zh-CN" altLang="zh-CN" sz="2800" dirty="0"/>
                  <a:t>　</a:t>
                </a:r>
                <a:r>
                  <a:rPr lang="en-US" altLang="zh-CN" sz="2800" dirty="0"/>
                  <a:t>(1)</a:t>
                </a:r>
                <a:r>
                  <a:rPr lang="zh-CN" altLang="zh-CN" sz="2800" dirty="0"/>
                  <a:t>设等差数列</a:t>
                </a:r>
                <a:r>
                  <a:rPr lang="en-US" altLang="zh-CN" sz="2800" dirty="0"/>
                  <a:t>{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}</a:t>
                </a:r>
                <a:r>
                  <a:rPr lang="zh-CN" altLang="zh-CN" sz="2800" dirty="0"/>
                  <a:t>的公差为</a:t>
                </a:r>
                <a:r>
                  <a:rPr lang="en-US" altLang="zh-CN" sz="2800" i="1" dirty="0"/>
                  <a:t>d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则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dirty="0"/>
                  <a:t>+3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3</a:t>
                </a:r>
                <a:r>
                  <a:rPr lang="en-US" altLang="zh-CN" sz="2800" dirty="0"/>
                  <a:t>+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15</a:t>
                </a:r>
                <a:r>
                  <a:rPr lang="en-US" altLang="zh-CN" sz="2800" dirty="0"/>
                  <a:t>=10</a:t>
                </a:r>
                <a:r>
                  <a:rPr lang="zh-CN" altLang="zh-CN" sz="2800" dirty="0"/>
                  <a:t>可化为</a:t>
                </a:r>
                <a:r>
                  <a:rPr lang="en-US" altLang="zh-CN" sz="2800" dirty="0"/>
                  <a:t>5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dirty="0"/>
                  <a:t>+20</a:t>
                </a:r>
                <a:r>
                  <a:rPr lang="en-US" altLang="zh-CN" sz="2800" i="1" dirty="0"/>
                  <a:t>d</a:t>
                </a:r>
                <a:r>
                  <a:rPr lang="en-US" altLang="zh-CN" sz="2800" dirty="0"/>
                  <a:t>=10,</a:t>
                </a:r>
                <a:r>
                  <a:rPr lang="zh-CN" altLang="zh-CN" sz="2800" dirty="0"/>
                  <a:t>即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dirty="0"/>
                  <a:t>+4</a:t>
                </a:r>
                <a:r>
                  <a:rPr lang="en-US" altLang="zh-CN" sz="2800" i="1" dirty="0"/>
                  <a:t>d</a:t>
                </a:r>
                <a:r>
                  <a:rPr lang="en-US" altLang="zh-CN" sz="2800" dirty="0"/>
                  <a:t>=2,∴a</a:t>
                </a:r>
                <a:r>
                  <a:rPr lang="en-US" altLang="zh-CN" sz="2800" baseline="-25000" dirty="0"/>
                  <a:t>5</a:t>
                </a:r>
                <a:r>
                  <a:rPr lang="en-US" altLang="zh-CN" sz="2800" dirty="0"/>
                  <a:t>=2,∴</a:t>
                </a:r>
                <a:r>
                  <a:rPr lang="en-US" altLang="zh-CN" sz="2800" i="1" dirty="0"/>
                  <a:t>S</a:t>
                </a:r>
                <a:r>
                  <a:rPr lang="en-US" altLang="zh-CN" sz="2800" baseline="-25000" dirty="0"/>
                  <a:t>9</a:t>
                </a:r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9(</m:t>
                        </m:r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US" altLang="zh-CN" sz="2800" b="0" i="1" baseline="-25000" smtClean="0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US" altLang="zh-CN" sz="2800" b="0" i="1" baseline="-25000" smtClean="0">
                            <a:latin typeface="Cambria Math" panose="02040503050406030204" pitchFamily="18" charset="0"/>
                          </a:rPr>
                          <m:t>9</m:t>
                        </m:r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num>
                      <m:den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=9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5</a:t>
                </a:r>
                <a:r>
                  <a:rPr lang="en-US" altLang="zh-CN" sz="2800" dirty="0"/>
                  <a:t>=18.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(2)</a:t>
                </a:r>
                <a:r>
                  <a:rPr lang="zh-CN" altLang="zh-CN" sz="2800" dirty="0"/>
                  <a:t>设等差数列</a:t>
                </a:r>
                <a:r>
                  <a:rPr lang="en-US" altLang="zh-CN" sz="2800" dirty="0"/>
                  <a:t>{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}</a:t>
                </a:r>
                <a:r>
                  <a:rPr lang="zh-CN" altLang="zh-CN" sz="2800" dirty="0"/>
                  <a:t>的公差为</a:t>
                </a:r>
                <a:r>
                  <a:rPr lang="en-US" altLang="zh-CN" sz="2800" i="1" dirty="0"/>
                  <a:t>d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则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2</a:t>
                </a:r>
                <a:r>
                  <a:rPr lang="en-US" altLang="zh-CN" sz="2800" dirty="0"/>
                  <a:t>+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5</a:t>
                </a:r>
                <a:r>
                  <a:rPr lang="en-US" altLang="zh-CN" sz="2800" dirty="0"/>
                  <a:t>=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dirty="0"/>
                  <a:t>+</a:t>
                </a:r>
                <a:r>
                  <a:rPr lang="en-US" altLang="zh-CN" sz="2800" i="1" dirty="0"/>
                  <a:t>d</a:t>
                </a:r>
                <a:r>
                  <a:rPr lang="en-US" altLang="zh-CN" sz="2800" dirty="0"/>
                  <a:t>+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dirty="0"/>
                  <a:t>+4</a:t>
                </a:r>
                <a:r>
                  <a:rPr lang="en-US" altLang="zh-CN" sz="2800" i="1" dirty="0"/>
                  <a:t>d</a:t>
                </a:r>
                <a:r>
                  <a:rPr lang="en-US" altLang="zh-CN" sz="2800" dirty="0"/>
                  <a:t>=6+5</a:t>
                </a:r>
                <a:r>
                  <a:rPr lang="en-US" altLang="zh-CN" sz="2800" i="1" dirty="0"/>
                  <a:t>d</a:t>
                </a:r>
                <a:r>
                  <a:rPr lang="en-US" altLang="zh-CN" sz="2800" dirty="0"/>
                  <a:t>=36,∴</a:t>
                </a:r>
                <a:r>
                  <a:rPr lang="en-US" altLang="zh-CN" sz="2800" i="1" dirty="0"/>
                  <a:t>d</a:t>
                </a:r>
                <a:r>
                  <a:rPr lang="en-US" altLang="zh-CN" sz="2800" dirty="0"/>
                  <a:t>=6,∴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=3+(</a:t>
                </a:r>
                <a:r>
                  <a:rPr lang="en-US" altLang="zh-CN" sz="2800" i="1" dirty="0"/>
                  <a:t>n</a:t>
                </a:r>
                <a:r>
                  <a:rPr lang="en-US" altLang="zh-CN" sz="2800" dirty="0"/>
                  <a:t>-1)·6=6</a:t>
                </a:r>
                <a:r>
                  <a:rPr lang="en-US" altLang="zh-CN" sz="2800" i="1" dirty="0"/>
                  <a:t>n</a:t>
                </a:r>
                <a:r>
                  <a:rPr lang="en-US" altLang="zh-CN" sz="2800" dirty="0"/>
                  <a:t>-3.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042" y="3539501"/>
                <a:ext cx="11723913" cy="2974019"/>
              </a:xfrm>
              <a:prstGeom prst="rect">
                <a:avLst/>
              </a:prstGeom>
              <a:blipFill rotWithShape="0">
                <a:blip r:embed="rId2"/>
                <a:stretch>
                  <a:fillRect l="-1040" b="-24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4084050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60439" y="566171"/>
            <a:ext cx="11139948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方法总结</a:t>
            </a:r>
          </a:p>
          <a:p>
            <a:pPr algn="ctr">
              <a:lnSpc>
                <a:spcPct val="150000"/>
              </a:lnSpc>
            </a:pPr>
            <a:r>
              <a:rPr lang="zh-CN" altLang="zh-CN" sz="2800" b="1" dirty="0"/>
              <a:t>等差数列基本运算的常见类型及解题策略</a:t>
            </a:r>
          </a:p>
          <a:p>
            <a:pPr>
              <a:lnSpc>
                <a:spcPct val="150000"/>
              </a:lnSpc>
            </a:pPr>
            <a:r>
              <a:rPr lang="en-US" altLang="zh-CN" sz="2800" dirty="0"/>
              <a:t>(1)</a:t>
            </a:r>
            <a:r>
              <a:rPr lang="zh-CN" altLang="zh-CN" sz="2800" dirty="0"/>
              <a:t>求公差</a:t>
            </a:r>
            <a:r>
              <a:rPr lang="en-US" altLang="zh-CN" sz="2800" i="1" dirty="0"/>
              <a:t>d</a:t>
            </a:r>
            <a:r>
              <a:rPr lang="zh-CN" altLang="zh-CN" sz="2800" dirty="0"/>
              <a:t>或项数</a:t>
            </a:r>
            <a:r>
              <a:rPr lang="en-US" altLang="zh-CN" sz="2800" i="1" dirty="0"/>
              <a:t>n</a:t>
            </a:r>
            <a:r>
              <a:rPr lang="en-US" altLang="zh-CN" sz="2800" dirty="0"/>
              <a:t>.</a:t>
            </a:r>
            <a:r>
              <a:rPr lang="zh-CN" altLang="zh-CN" sz="2800" dirty="0"/>
              <a:t>在求解时</a:t>
            </a:r>
            <a:r>
              <a:rPr lang="en-US" altLang="zh-CN" sz="2800" dirty="0"/>
              <a:t>,</a:t>
            </a:r>
            <a:r>
              <a:rPr lang="zh-CN" altLang="zh-CN" sz="2800" dirty="0"/>
              <a:t>一般要运用方程思想</a:t>
            </a:r>
            <a:r>
              <a:rPr lang="en-US" altLang="zh-CN" sz="2800" dirty="0"/>
              <a:t>.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en-US" altLang="zh-CN" sz="2800" dirty="0"/>
              <a:t>(2)</a:t>
            </a:r>
            <a:r>
              <a:rPr lang="zh-CN" altLang="zh-CN" sz="2800" dirty="0"/>
              <a:t>求通项</a:t>
            </a:r>
            <a:r>
              <a:rPr lang="en-US" altLang="zh-CN" sz="2800" dirty="0"/>
              <a:t>.</a:t>
            </a:r>
            <a:r>
              <a:rPr lang="en-US" altLang="zh-CN" sz="2800" i="1" dirty="0"/>
              <a:t>a</a:t>
            </a:r>
            <a:r>
              <a:rPr lang="en-US" altLang="zh-CN" sz="2800" baseline="-25000" dirty="0"/>
              <a:t>1</a:t>
            </a:r>
            <a:r>
              <a:rPr lang="zh-CN" altLang="zh-CN" sz="2800" dirty="0"/>
              <a:t>和</a:t>
            </a:r>
            <a:r>
              <a:rPr lang="en-US" altLang="zh-CN" sz="2800" i="1" dirty="0"/>
              <a:t>d</a:t>
            </a:r>
            <a:r>
              <a:rPr lang="zh-CN" altLang="zh-CN" sz="2800" dirty="0"/>
              <a:t>是等差数列的两个基本元素</a:t>
            </a:r>
            <a:r>
              <a:rPr lang="en-US" altLang="zh-CN" sz="2800" dirty="0"/>
              <a:t>.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en-US" altLang="zh-CN" sz="2800" dirty="0"/>
              <a:t>(3)</a:t>
            </a:r>
            <a:r>
              <a:rPr lang="zh-CN" altLang="zh-CN" sz="2800" dirty="0"/>
              <a:t>求特定项</a:t>
            </a:r>
            <a:r>
              <a:rPr lang="en-US" altLang="zh-CN" sz="2800" dirty="0"/>
              <a:t>.</a:t>
            </a:r>
            <a:r>
              <a:rPr lang="zh-CN" altLang="zh-CN" sz="2800" dirty="0"/>
              <a:t>利用等差数列的通项公式或等差数列的性质求解</a:t>
            </a:r>
            <a:r>
              <a:rPr lang="en-US" altLang="zh-CN" sz="2800" dirty="0"/>
              <a:t>.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en-US" altLang="zh-CN" sz="2800" dirty="0"/>
              <a:t>(4)</a:t>
            </a:r>
            <a:r>
              <a:rPr lang="zh-CN" altLang="zh-CN" sz="2800" dirty="0"/>
              <a:t>求前</a:t>
            </a:r>
            <a:r>
              <a:rPr lang="en-US" altLang="zh-CN" sz="2800" i="1" dirty="0"/>
              <a:t>n</a:t>
            </a:r>
            <a:r>
              <a:rPr lang="zh-CN" altLang="zh-CN" sz="2800" dirty="0"/>
              <a:t>项和</a:t>
            </a:r>
            <a:r>
              <a:rPr lang="en-US" altLang="zh-CN" sz="2800" dirty="0"/>
              <a:t>.</a:t>
            </a:r>
            <a:r>
              <a:rPr lang="zh-CN" altLang="zh-CN" sz="2800" dirty="0"/>
              <a:t>利用等差数列的前</a:t>
            </a:r>
            <a:r>
              <a:rPr lang="en-US" altLang="zh-CN" sz="2800" i="1" dirty="0"/>
              <a:t>n</a:t>
            </a:r>
            <a:r>
              <a:rPr lang="zh-CN" altLang="zh-CN" sz="2800" dirty="0"/>
              <a:t>项和公式直接求解</a:t>
            </a:r>
            <a:r>
              <a:rPr lang="en-US" altLang="zh-CN" sz="2800" dirty="0"/>
              <a:t>,</a:t>
            </a:r>
            <a:r>
              <a:rPr lang="zh-CN" altLang="zh-CN" sz="2800" dirty="0"/>
              <a:t>或利用等差中项间接求解</a:t>
            </a:r>
            <a:r>
              <a:rPr lang="en-US" altLang="zh-CN" sz="2800" dirty="0"/>
              <a:t>.</a:t>
            </a:r>
            <a:endParaRPr lang="zh-CN" altLang="zh-CN" sz="2800" dirty="0"/>
          </a:p>
        </p:txBody>
      </p:sp>
    </p:spTree>
    <p:extLst>
      <p:ext uri="{BB962C8B-B14F-4D97-AF65-F5344CB8AC3E}">
        <p14:creationId xmlns:p14="http://schemas.microsoft.com/office/powerpoint/2010/main" xmlns="" val="33651642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560439" y="577097"/>
                <a:ext cx="11139948" cy="386836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zh-CN" altLang="en-US" sz="2800" b="1" dirty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拓展变式</a:t>
                </a:r>
                <a:r>
                  <a:rPr lang="en-US" altLang="zh-CN" sz="2800" b="1" dirty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2800" dirty="0"/>
                  <a:t>　</a:t>
                </a:r>
                <a:r>
                  <a:rPr lang="en-US" altLang="zh-CN" sz="2800" dirty="0"/>
                  <a:t>(1)[2019</a:t>
                </a:r>
                <a:r>
                  <a:rPr lang="zh-CN" altLang="zh-CN" sz="2800" dirty="0"/>
                  <a:t>成都高三摸底考试</a:t>
                </a:r>
                <a:r>
                  <a:rPr lang="en-US" altLang="zh-CN" sz="2800" dirty="0"/>
                  <a:t>]</a:t>
                </a:r>
                <a:r>
                  <a:rPr lang="zh-CN" altLang="zh-CN" sz="2800" dirty="0"/>
                  <a:t>已知等差数列</a:t>
                </a:r>
                <a:r>
                  <a:rPr lang="en-US" altLang="zh-CN" sz="2800" dirty="0"/>
                  <a:t>{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}</a:t>
                </a:r>
                <a:r>
                  <a:rPr lang="zh-CN" altLang="zh-CN" sz="2800" dirty="0"/>
                  <a:t>的前</a:t>
                </a:r>
                <a:r>
                  <a:rPr lang="en-US" altLang="zh-CN" sz="2800" i="1" dirty="0"/>
                  <a:t>n</a:t>
                </a:r>
                <a:r>
                  <a:rPr lang="zh-CN" altLang="zh-CN" sz="2800" dirty="0"/>
                  <a:t>项和为</a:t>
                </a:r>
                <a:r>
                  <a:rPr lang="en-US" altLang="zh-CN" sz="2800" i="1" dirty="0"/>
                  <a:t>S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且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4</a:t>
                </a:r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S</a:t>
                </a:r>
                <a:r>
                  <a:rPr lang="en-US" altLang="zh-CN" sz="2800" baseline="-25000" dirty="0"/>
                  <a:t>10</a:t>
                </a:r>
                <a:r>
                  <a:rPr lang="en-US" altLang="zh-CN" sz="2800" dirty="0"/>
                  <a:t>=15,</a:t>
                </a:r>
                <a:r>
                  <a:rPr lang="zh-CN" altLang="zh-CN" sz="2800" dirty="0"/>
                  <a:t>则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7</a:t>
                </a:r>
                <a:r>
                  <a:rPr lang="en-US" altLang="zh-CN" sz="2800" dirty="0"/>
                  <a:t>=(</a:t>
                </a:r>
                <a:r>
                  <a:rPr lang="zh-CN" altLang="zh-CN" sz="2800" dirty="0"/>
                  <a:t>　　</a:t>
                </a:r>
                <a:r>
                  <a:rPr lang="en-US" altLang="zh-CN" sz="2800" dirty="0"/>
                  <a:t>)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A.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	B.1	C.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	D.2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(2)</a:t>
                </a:r>
                <a:r>
                  <a:rPr lang="zh-CN" altLang="zh-CN" sz="2800" dirty="0"/>
                  <a:t>设等差数列</a:t>
                </a:r>
                <a:r>
                  <a:rPr lang="en-US" altLang="zh-CN" sz="2800" dirty="0"/>
                  <a:t>{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}</a:t>
                </a:r>
                <a:r>
                  <a:rPr lang="zh-CN" altLang="zh-CN" sz="2800" dirty="0"/>
                  <a:t>的前</a:t>
                </a:r>
                <a:r>
                  <a:rPr lang="en-US" altLang="zh-CN" sz="2800" i="1" dirty="0"/>
                  <a:t>n</a:t>
                </a:r>
                <a:r>
                  <a:rPr lang="zh-CN" altLang="zh-CN" sz="2800" dirty="0"/>
                  <a:t>项和为</a:t>
                </a:r>
                <a:r>
                  <a:rPr lang="en-US" altLang="zh-CN" sz="2800" i="1" dirty="0"/>
                  <a:t>S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若</a:t>
                </a:r>
                <a:r>
                  <a:rPr lang="en-US" altLang="zh-CN" sz="2800" i="1" dirty="0"/>
                  <a:t>S</a:t>
                </a:r>
                <a:r>
                  <a:rPr lang="en-US" altLang="zh-CN" sz="2800" i="1" baseline="-25000" dirty="0"/>
                  <a:t>m</a:t>
                </a:r>
                <a:r>
                  <a:rPr lang="en-US" altLang="zh-CN" sz="2800" baseline="-25000" dirty="0"/>
                  <a:t>-1</a:t>
                </a:r>
                <a:r>
                  <a:rPr lang="en-US" altLang="zh-CN" sz="2800" dirty="0"/>
                  <a:t>=-2,</a:t>
                </a:r>
                <a:r>
                  <a:rPr lang="en-US" altLang="zh-CN" sz="2800" i="1" dirty="0"/>
                  <a:t>S</a:t>
                </a:r>
                <a:r>
                  <a:rPr lang="en-US" altLang="zh-CN" sz="2800" i="1" baseline="-25000" dirty="0"/>
                  <a:t>m</a:t>
                </a:r>
                <a:r>
                  <a:rPr lang="en-US" altLang="zh-CN" sz="2800" dirty="0"/>
                  <a:t>=0,</a:t>
                </a:r>
                <a:r>
                  <a:rPr lang="en-US" altLang="zh-CN" sz="2800" i="1" dirty="0"/>
                  <a:t>S</a:t>
                </a:r>
                <a:r>
                  <a:rPr lang="en-US" altLang="zh-CN" sz="2800" i="1" baseline="-25000" dirty="0"/>
                  <a:t>m</a:t>
                </a:r>
                <a:r>
                  <a:rPr lang="en-US" altLang="zh-CN" sz="2800" baseline="-25000" dirty="0"/>
                  <a:t>+1</a:t>
                </a:r>
                <a:r>
                  <a:rPr lang="en-US" altLang="zh-CN" sz="2800" dirty="0"/>
                  <a:t>=3,</a:t>
                </a:r>
                <a:r>
                  <a:rPr lang="zh-CN" altLang="zh-CN" sz="2800" dirty="0"/>
                  <a:t>则</a:t>
                </a:r>
                <a:r>
                  <a:rPr lang="en-US" altLang="zh-CN" sz="2800" i="1" dirty="0"/>
                  <a:t>m</a:t>
                </a:r>
                <a:r>
                  <a:rPr lang="en-US" altLang="zh-CN" sz="2800" dirty="0"/>
                  <a:t>=(</a:t>
                </a:r>
                <a:r>
                  <a:rPr lang="zh-CN" altLang="zh-CN" sz="2800" dirty="0"/>
                  <a:t>　　</a:t>
                </a:r>
                <a:r>
                  <a:rPr lang="en-US" altLang="zh-CN" sz="2800" dirty="0"/>
                  <a:t>)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A.3	B.4	C.5	D.6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439" y="577097"/>
                <a:ext cx="11139948" cy="3868367"/>
              </a:xfrm>
              <a:prstGeom prst="rect">
                <a:avLst/>
              </a:prstGeom>
              <a:blipFill rotWithShape="0">
                <a:blip r:embed="rId2"/>
                <a:stretch>
                  <a:fillRect l="-1149" r="-657" b="-15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179977303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560439" y="340030"/>
                <a:ext cx="11139948" cy="55397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en-US" altLang="zh-CN" sz="2800" dirty="0">
                    <a:solidFill>
                      <a:prstClr val="black"/>
                    </a:solidFill>
                  </a:rPr>
                  <a:t>(3)[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数学文化题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]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《九章算术》是我国古代的数学名著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书中有如下问题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:“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今有五人分五钱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令上二人所得与下三人等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问各得几何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?”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其意思为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“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已知甲、乙、丙、丁、戊五人分五钱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甲、乙两人所得与丙、丁、戊三人所得相同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且甲、乙、丙、丁、戊所得依次成等差数列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.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问五人各得多少钱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?”(“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钱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”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是古代的一种重量单位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)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这个问题中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甲所得为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(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　　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)</a:t>
                </a:r>
                <a:endParaRPr lang="zh-CN" altLang="zh-CN" sz="2800" dirty="0">
                  <a:solidFill>
                    <a:prstClr val="black"/>
                  </a:solidFill>
                </a:endParaRPr>
              </a:p>
              <a:p>
                <a:pPr lvl="0">
                  <a:lnSpc>
                    <a:spcPct val="150000"/>
                  </a:lnSpc>
                </a:pPr>
                <a:r>
                  <a:rPr lang="en-US" altLang="zh-CN" sz="2800" dirty="0">
                    <a:solidFill>
                      <a:prstClr val="black"/>
                    </a:solidFill>
                  </a:rPr>
                  <a:t>A.</a:t>
                </a:r>
                <a:r>
                  <a:rPr lang="en-US" altLang="zh-CN" sz="28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800" dirty="0">
                    <a:solidFill>
                      <a:prstClr val="black"/>
                    </a:solidFill>
                  </a:rPr>
                  <a:t>钱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	B.</a:t>
                </a:r>
                <a:r>
                  <a:rPr lang="en-US" altLang="zh-CN" sz="28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800" dirty="0">
                    <a:solidFill>
                      <a:prstClr val="black"/>
                    </a:solidFill>
                  </a:rPr>
                  <a:t>钱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	C.</a:t>
                </a:r>
                <a:r>
                  <a:rPr lang="en-US" altLang="zh-CN" sz="28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800" dirty="0">
                    <a:solidFill>
                      <a:prstClr val="black"/>
                    </a:solidFill>
                  </a:rPr>
                  <a:t>钱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	D.</a:t>
                </a:r>
                <a:r>
                  <a:rPr lang="en-US" altLang="zh-CN" sz="28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800" dirty="0">
                    <a:solidFill>
                      <a:prstClr val="black"/>
                    </a:solidFill>
                  </a:rPr>
                  <a:t>钱</a:t>
                </a:r>
              </a:p>
              <a:p>
                <a:pPr lvl="0">
                  <a:lnSpc>
                    <a:spcPct val="150000"/>
                  </a:lnSpc>
                </a:pPr>
                <a:r>
                  <a:rPr lang="en-US" altLang="zh-CN" sz="2800" dirty="0">
                    <a:solidFill>
                      <a:prstClr val="black"/>
                    </a:solidFill>
                  </a:rPr>
                  <a:t>(4)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在等差数列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{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2800" i="1" baseline="-25000" dirty="0">
                    <a:solidFill>
                      <a:prstClr val="black"/>
                    </a:solidFill>
                  </a:rPr>
                  <a:t>n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}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中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已知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5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+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10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=12,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则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3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7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+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9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=(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　　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)</a:t>
                </a:r>
                <a:endParaRPr lang="zh-CN" altLang="zh-CN" sz="2800" dirty="0">
                  <a:solidFill>
                    <a:prstClr val="black"/>
                  </a:solidFill>
                </a:endParaRPr>
              </a:p>
              <a:p>
                <a:pPr lvl="0">
                  <a:lnSpc>
                    <a:spcPct val="150000"/>
                  </a:lnSpc>
                </a:pPr>
                <a:r>
                  <a:rPr lang="en-US" altLang="zh-CN" sz="2800" dirty="0">
                    <a:solidFill>
                      <a:prstClr val="black"/>
                    </a:solidFill>
                  </a:rPr>
                  <a:t>A.12	B.18	C.24	D.30</a:t>
                </a:r>
                <a:endParaRPr lang="zh-CN" altLang="zh-CN" sz="2800" dirty="0">
                  <a:solidFill>
                    <a:prstClr val="black"/>
                  </a:solidFill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439" y="340030"/>
                <a:ext cx="11139948" cy="5539786"/>
              </a:xfrm>
              <a:prstGeom prst="rect">
                <a:avLst/>
              </a:prstGeom>
              <a:blipFill>
                <a:blip r:embed="rId2"/>
                <a:stretch>
                  <a:fillRect l="-1149" r="-438" b="-7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383809235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560439" y="231875"/>
                <a:ext cx="11139948" cy="57467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en-US" altLang="zh-CN" sz="2800" b="1" dirty="0"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2.</a:t>
                </a:r>
                <a:r>
                  <a:rPr lang="en-US" altLang="zh-CN" sz="2800" dirty="0"/>
                  <a:t>(1)A</a:t>
                </a:r>
                <a:r>
                  <a:rPr lang="zh-CN" altLang="zh-CN" sz="2800" dirty="0"/>
                  <a:t>　解法一　设等差数列</a:t>
                </a:r>
                <a:r>
                  <a:rPr lang="en-US" altLang="zh-CN" sz="2800" dirty="0"/>
                  <a:t>{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}</a:t>
                </a:r>
                <a:r>
                  <a:rPr lang="zh-CN" altLang="zh-CN" sz="2800" dirty="0"/>
                  <a:t>的公差为</a:t>
                </a:r>
                <a:r>
                  <a:rPr lang="en-US" altLang="zh-CN" sz="2800" i="1" dirty="0"/>
                  <a:t>d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则由题设得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zh-CN" altLang="zh-CN" sz="28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i="1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altLang="zh-CN" sz="2800"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</m:sub>
                              </m:sSub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sSub>
                                <m:sSubPr>
                                  <m:ctrlPr>
                                    <a:rPr lang="zh-CN" altLang="zh-CN" sz="28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i="1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altLang="zh-CN" sz="280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+3</m:t>
                              </m:r>
                              <m:r>
                                <a:rPr lang="en-US" altLang="zh-CN" sz="2800" i="1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zh-CN" altLang="zh-CN" sz="28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800"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80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  <m:r>
                                <m:rPr>
                                  <m:nor/>
                                </m:rPr>
                                <a:rPr lang="en-US" altLang="zh-CN" sz="2800"/>
                                <m:t>,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zh-CN" altLang="zh-CN" sz="28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i="1">
                                      <a:latin typeface="Cambria Math" panose="02040503050406030204" pitchFamily="18" charset="0"/>
                                    </a:rPr>
                                    <m:t>𝑆</m:t>
                                  </m:r>
                                </m:e>
                                <m:sub>
                                  <m:r>
                                    <a:rPr lang="en-US" altLang="zh-CN" sz="2800">
                                      <a:latin typeface="Cambria Math" panose="02040503050406030204" pitchFamily="18" charset="0"/>
                                    </a:rPr>
                                    <m:t>10</m:t>
                                  </m:r>
                                </m:sub>
                              </m:sSub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=10</m:t>
                              </m:r>
                              <m:sSub>
                                <m:sSubPr>
                                  <m:ctrlPr>
                                    <a:rPr lang="zh-CN" altLang="zh-CN" sz="28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i="1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altLang="zh-CN" sz="280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f>
                                <m:fPr>
                                  <m:ctrlPr>
                                    <a:rPr lang="zh-CN" altLang="zh-CN" sz="28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800">
                                      <a:latin typeface="Cambria Math" panose="02040503050406030204" pitchFamily="18" charset="0"/>
                                    </a:rPr>
                                    <m:t>10×9</m:t>
                                  </m:r>
                                </m:num>
                                <m:den>
                                  <m:r>
                                    <a:rPr lang="en-US" altLang="zh-CN" sz="280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  <m:r>
                                <a:rPr lang="en-US" altLang="zh-CN" sz="2800" i="1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=15,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sz="2800" dirty="0"/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zh-CN" altLang="zh-CN" sz="28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i="1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altLang="zh-CN" sz="280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f>
                                <m:fPr>
                                  <m:ctrlPr>
                                    <a:rPr lang="zh-CN" altLang="zh-CN" sz="28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800">
                                      <a:latin typeface="Cambria Math" panose="02040503050406030204" pitchFamily="18" charset="0"/>
                                    </a:rPr>
                                    <m:t>9</m:t>
                                  </m:r>
                                </m:num>
                                <m:den>
                                  <m:r>
                                    <a:rPr lang="en-US" altLang="zh-CN" sz="280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  <m:r>
                                <m:rPr>
                                  <m:nor/>
                                </m:rPr>
                                <a:rPr lang="en-US" altLang="zh-CN" sz="2800"/>
                                <m:t>,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800" i="1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en-US" altLang="zh-CN" sz="2800" i="1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zh-CN" altLang="zh-CN" sz="28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80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800"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den>
                              </m:f>
                              <m:r>
                                <m:rPr>
                                  <m:nor/>
                                </m:rPr>
                                <a:rPr lang="en-US" altLang="zh-CN" sz="2800"/>
                                <m:t>,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sz="2800" dirty="0"/>
                  <a:t>所以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7</a:t>
                </a:r>
                <a:r>
                  <a:rPr lang="en-US" altLang="zh-CN" sz="2800" dirty="0"/>
                  <a:t>=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dirty="0"/>
                  <a:t>+6</a:t>
                </a:r>
                <a:r>
                  <a:rPr lang="en-US" altLang="zh-CN" sz="2800" i="1" dirty="0"/>
                  <a:t>d</a:t>
                </a:r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+6×(-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dirty="0"/>
                  <a:t>)=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.</a:t>
                </a:r>
                <a:r>
                  <a:rPr lang="zh-CN" altLang="zh-CN" sz="2800" dirty="0"/>
                  <a:t>故选</a:t>
                </a:r>
                <a:r>
                  <a:rPr lang="en-US" altLang="zh-CN" sz="2800" dirty="0"/>
                  <a:t>A.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解法二　因为</a:t>
                </a:r>
                <a:r>
                  <a:rPr lang="en-US" altLang="zh-CN" sz="2800" i="1" dirty="0"/>
                  <a:t>S</a:t>
                </a:r>
                <a:r>
                  <a:rPr lang="en-US" altLang="zh-CN" sz="2800" baseline="-25000" dirty="0"/>
                  <a:t>10</a:t>
                </a:r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10(</m:t>
                        </m:r>
                        <m:sSub>
                          <m:sSub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10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en-US" altLang="zh-CN" sz="2800"/>
                          <m:t>)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=15,</a:t>
                </a:r>
                <a:r>
                  <a:rPr lang="zh-CN" altLang="zh-CN" sz="2800" dirty="0"/>
                  <a:t>所以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dirty="0"/>
                  <a:t>+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10</a:t>
                </a:r>
                <a:r>
                  <a:rPr lang="en-US" altLang="zh-CN" sz="2800" dirty="0"/>
                  <a:t>=3,</a:t>
                </a:r>
                <a:r>
                  <a:rPr lang="zh-CN" altLang="zh-CN" sz="2800" dirty="0"/>
                  <a:t>又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4</a:t>
                </a:r>
                <a:r>
                  <a:rPr lang="en-US" altLang="zh-CN" sz="2800" dirty="0"/>
                  <a:t>+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7</a:t>
                </a:r>
                <a:r>
                  <a:rPr lang="en-US" altLang="zh-CN" sz="2800" dirty="0"/>
                  <a:t>=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dirty="0"/>
                  <a:t>+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10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4</a:t>
                </a:r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,</a:t>
                </a:r>
                <a:r>
                  <a:rPr lang="zh-CN" altLang="zh-CN" sz="2800" dirty="0"/>
                  <a:t>所以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+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7</a:t>
                </a:r>
                <a:r>
                  <a:rPr lang="en-US" altLang="zh-CN" sz="2800" dirty="0"/>
                  <a:t>=3,</a:t>
                </a:r>
                <a:r>
                  <a:rPr lang="zh-CN" altLang="zh-CN" sz="2800" dirty="0"/>
                  <a:t>解得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7</a:t>
                </a:r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.</a:t>
                </a:r>
                <a:r>
                  <a:rPr lang="zh-CN" altLang="zh-CN" sz="2800" dirty="0"/>
                  <a:t>故选</a:t>
                </a:r>
                <a:r>
                  <a:rPr lang="en-US" altLang="zh-CN" sz="2800" dirty="0"/>
                  <a:t>A.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439" y="231875"/>
                <a:ext cx="11139948" cy="5746701"/>
              </a:xfrm>
              <a:prstGeom prst="rect">
                <a:avLst/>
              </a:prstGeom>
              <a:blipFill rotWithShape="0">
                <a:blip r:embed="rId2"/>
                <a:stretch>
                  <a:fillRect l="-11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161138346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graphicFrame>
            <p:nvGraphicFramePr>
              <p:cNvPr id="3" name="表格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53077419"/>
                  </p:ext>
                </p:extLst>
              </p:nvPr>
            </p:nvGraphicFramePr>
            <p:xfrm>
              <a:off x="393290" y="432619"/>
              <a:ext cx="11474246" cy="2320544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11474246">
                      <a:extLst>
                        <a:ext uri="{9D8B030D-6E8A-4147-A177-3AD203B41FA5}">
                          <a16:colId xmlns:a16="http://schemas.microsoft.com/office/drawing/2014/main" val="1618804627"/>
                        </a:ext>
                      </a:extLst>
                    </a:gridCol>
                  </a:tblGrid>
                  <a:tr h="1720645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5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zh-CN" altLang="zh-CN" sz="2800" b="1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rgbClr val="DA251C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归纳总结</a:t>
                          </a:r>
                          <a:r>
                            <a:rPr kumimoji="0" lang="en-US" altLang="zh-CN" sz="2800" b="1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rgbClr val="DA251C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kumimoji="0" lang="zh-CN" altLang="zh-CN" sz="28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　当等差数列问题中涉及</a:t>
                          </a:r>
                          <a:r>
                            <a:rPr kumimoji="0" lang="en-US" altLang="zh-CN" sz="28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“</a:t>
                          </a:r>
                          <a:r>
                            <a:rPr kumimoji="0" lang="zh-CN" altLang="zh-CN" sz="28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项</a:t>
                          </a:r>
                          <a:r>
                            <a:rPr kumimoji="0" lang="en-US" altLang="zh-CN" sz="28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”</a:t>
                          </a:r>
                          <a:r>
                            <a:rPr kumimoji="0" lang="zh-CN" altLang="zh-CN" sz="28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与</a:t>
                          </a:r>
                          <a:r>
                            <a:rPr kumimoji="0" lang="en-US" altLang="zh-CN" sz="28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“</a:t>
                          </a:r>
                          <a:r>
                            <a:rPr kumimoji="0" lang="zh-CN" altLang="zh-CN" sz="28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和</a:t>
                          </a:r>
                          <a:r>
                            <a:rPr kumimoji="0" lang="en-US" altLang="zh-CN" sz="28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”</a:t>
                          </a:r>
                          <a:r>
                            <a:rPr kumimoji="0" lang="zh-CN" altLang="zh-CN" sz="28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时</a:t>
                          </a:r>
                          <a:r>
                            <a:rPr kumimoji="0" lang="en-US" altLang="zh-CN" sz="28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,</a:t>
                          </a:r>
                          <a:r>
                            <a:rPr kumimoji="0" lang="zh-CN" altLang="zh-CN" sz="28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如果我们能够将结论</a:t>
                          </a:r>
                          <a:r>
                            <a:rPr kumimoji="0" lang="en-US" altLang="zh-CN" sz="28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“</a:t>
                          </a:r>
                          <a:r>
                            <a:rPr kumimoji="0" lang="zh-CN" altLang="zh-CN" sz="28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若数列</a:t>
                          </a:r>
                          <a:r>
                            <a:rPr kumimoji="0" lang="en-US" altLang="zh-CN" sz="28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{</a:t>
                          </a:r>
                          <a:r>
                            <a:rPr kumimoji="0" lang="en-US" altLang="zh-CN" sz="2800" b="0" i="1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a</a:t>
                          </a:r>
                          <a:r>
                            <a:rPr kumimoji="0" lang="en-US" altLang="zh-CN" sz="2800" b="0" i="1" u="none" strike="noStrike" kern="1200" cap="none" spc="0" normalizeH="0" baseline="-2500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n</a:t>
                          </a:r>
                          <a:r>
                            <a:rPr kumimoji="0" lang="en-US" altLang="zh-CN" sz="28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}</a:t>
                          </a:r>
                          <a:r>
                            <a:rPr kumimoji="0" lang="zh-CN" altLang="zh-CN" sz="28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是等差数列</a:t>
                          </a:r>
                          <a:r>
                            <a:rPr kumimoji="0" lang="en-US" altLang="zh-CN" sz="28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,</a:t>
                          </a:r>
                          <a:r>
                            <a:rPr kumimoji="0" lang="en-US" altLang="zh-CN" sz="2800" b="0" i="1" u="none" strike="noStrike" kern="1200" cap="none" spc="0" normalizeH="0" baseline="0" noProof="0" dirty="0" err="1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m+n</a:t>
                          </a:r>
                          <a:r>
                            <a:rPr kumimoji="0" lang="en-US" altLang="zh-CN" sz="2800" b="0" i="1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=</a:t>
                          </a:r>
                          <a:r>
                            <a:rPr kumimoji="0" lang="en-US" altLang="zh-CN" sz="2800" b="0" i="1" u="none" strike="noStrike" kern="1200" cap="none" spc="0" normalizeH="0" baseline="0" noProof="0" dirty="0" err="1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p+q,m,n,p,q∈</a:t>
                          </a:r>
                          <a:r>
                            <a:rPr kumimoji="0" lang="en-US" altLang="zh-CN" sz="2800" b="0" i="0" u="none" strike="noStrike" kern="1200" cap="none" spc="0" normalizeH="0" baseline="0" noProof="0" dirty="0" err="1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N</a:t>
                          </a:r>
                          <a:r>
                            <a:rPr kumimoji="0" lang="en-US" altLang="zh-CN" sz="2800" b="0" i="0" u="none" strike="noStrike" kern="1200" cap="none" spc="0" normalizeH="0" baseline="3000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*</a:t>
                          </a:r>
                          <a:r>
                            <a:rPr kumimoji="0" lang="en-US" altLang="zh-CN" sz="28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,</a:t>
                          </a:r>
                          <a:r>
                            <a:rPr kumimoji="0" lang="zh-CN" altLang="zh-CN" sz="28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则</a:t>
                          </a:r>
                          <a:r>
                            <a:rPr kumimoji="0" lang="en-US" altLang="zh-CN" sz="2800" b="0" i="1" u="none" strike="noStrike" kern="1200" cap="none" spc="0" normalizeH="0" baseline="0" noProof="0" dirty="0" err="1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a</a:t>
                          </a:r>
                          <a:r>
                            <a:rPr kumimoji="0" lang="en-US" altLang="zh-CN" sz="2800" b="0" i="1" u="none" strike="noStrike" kern="1200" cap="none" spc="0" normalizeH="0" baseline="-25000" noProof="0" dirty="0" err="1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m</a:t>
                          </a:r>
                          <a:r>
                            <a:rPr kumimoji="0" lang="en-US" altLang="zh-CN" sz="2800" b="0" i="0" u="none" strike="noStrike" kern="1200" cap="none" spc="0" normalizeH="0" baseline="0" noProof="0" dirty="0" err="1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+</a:t>
                          </a:r>
                          <a:r>
                            <a:rPr kumimoji="0" lang="en-US" altLang="zh-CN" sz="2800" b="0" i="1" u="none" strike="noStrike" kern="1200" cap="none" spc="0" normalizeH="0" baseline="0" noProof="0" dirty="0" err="1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a</a:t>
                          </a:r>
                          <a:r>
                            <a:rPr kumimoji="0" lang="en-US" altLang="zh-CN" sz="2800" b="0" i="1" u="none" strike="noStrike" kern="1200" cap="none" spc="0" normalizeH="0" baseline="-25000" noProof="0" dirty="0" err="1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n</a:t>
                          </a:r>
                          <a:r>
                            <a:rPr kumimoji="0" lang="en-US" altLang="zh-CN" sz="28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=</a:t>
                          </a:r>
                          <a:r>
                            <a:rPr kumimoji="0" lang="en-US" altLang="zh-CN" sz="2800" b="0" i="1" u="none" strike="noStrike" kern="1200" cap="none" spc="0" normalizeH="0" baseline="0" noProof="0" dirty="0" err="1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a</a:t>
                          </a:r>
                          <a:r>
                            <a:rPr kumimoji="0" lang="en-US" altLang="zh-CN" sz="2800" b="0" i="1" u="none" strike="noStrike" kern="1200" cap="none" spc="0" normalizeH="0" baseline="-25000" noProof="0" dirty="0" err="1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p</a:t>
                          </a:r>
                          <a:r>
                            <a:rPr kumimoji="0" lang="en-US" altLang="zh-CN" sz="2800" b="0" i="0" u="none" strike="noStrike" kern="1200" cap="none" spc="0" normalizeH="0" baseline="0" noProof="0" dirty="0" err="1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+</a:t>
                          </a:r>
                          <a:r>
                            <a:rPr kumimoji="0" lang="en-US" altLang="zh-CN" sz="2800" b="0" i="1" u="none" strike="noStrike" kern="1200" cap="none" spc="0" normalizeH="0" baseline="0" noProof="0" dirty="0" err="1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a</a:t>
                          </a:r>
                          <a:r>
                            <a:rPr kumimoji="0" lang="en-US" altLang="zh-CN" sz="2800" b="0" i="1" u="none" strike="noStrike" kern="1200" cap="none" spc="0" normalizeH="0" baseline="-25000" noProof="0" dirty="0" err="1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q</a:t>
                          </a:r>
                          <a:r>
                            <a:rPr kumimoji="0" lang="en-US" altLang="zh-CN" sz="28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”</a:t>
                          </a:r>
                          <a:r>
                            <a:rPr kumimoji="0" lang="zh-CN" altLang="zh-CN" sz="28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与等差数列的求和公式</a:t>
                          </a:r>
                          <a:r>
                            <a:rPr kumimoji="0" lang="en-US" altLang="zh-CN" sz="2800" b="0" i="1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S</a:t>
                          </a:r>
                          <a:r>
                            <a:rPr kumimoji="0" lang="en-US" altLang="zh-CN" sz="2800" b="0" i="1" u="none" strike="noStrike" kern="1200" cap="none" spc="0" normalizeH="0" baseline="-2500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n</a:t>
                          </a:r>
                          <a:r>
                            <a:rPr kumimoji="0" lang="en-US" altLang="zh-CN" sz="28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=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kumimoji="0" lang="zh-CN" altLang="zh-CN" sz="28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</m:ctrlPr>
                                </m:fPr>
                                <m:num>
                                  <m:r>
                                    <a:rPr kumimoji="0" lang="en-US" altLang="zh-CN" sz="28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𝑛</m:t>
                                  </m:r>
                                  <m:r>
                                    <m:rPr>
                                      <m:nor/>
                                    </m:rPr>
                                    <a:rPr kumimoji="0" lang="en-US" altLang="zh-CN" sz="2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+mn-lt"/>
                                      <a:ea typeface="+mn-ea"/>
                                      <a:cs typeface="+mn-cs"/>
                                    </a:rPr>
                                    <m:t>(</m:t>
                                  </m:r>
                                  <m:sSub>
                                    <m:sSubPr>
                                      <m:ctrlPr>
                                        <a:rPr kumimoji="0" lang="zh-CN" altLang="zh-CN" sz="28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prstClr val="black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cs typeface="+mn-cs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kumimoji="0" lang="en-US" altLang="zh-CN" sz="28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prstClr val="black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cs typeface="+mn-cs"/>
                                        </a:rPr>
                                        <m:t>𝑎</m:t>
                                      </m:r>
                                    </m:e>
                                    <m:sub>
                                      <m:r>
                                        <a:rPr kumimoji="0" lang="en-US" altLang="zh-CN" sz="2800" b="0" i="0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prstClr val="black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cs typeface="+mn-cs"/>
                                        </a:rPr>
                                        <m:t>1</m:t>
                                      </m:r>
                                    </m:sub>
                                  </m:sSub>
                                  <m:r>
                                    <a:rPr kumimoji="0" lang="en-US" altLang="zh-CN" sz="2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+</m:t>
                                  </m:r>
                                  <m:sSub>
                                    <m:sSubPr>
                                      <m:ctrlPr>
                                        <a:rPr kumimoji="0" lang="zh-CN" altLang="zh-CN" sz="28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prstClr val="black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cs typeface="+mn-cs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kumimoji="0" lang="en-US" altLang="zh-CN" sz="28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prstClr val="black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cs typeface="+mn-cs"/>
                                        </a:rPr>
                                        <m:t>𝑎</m:t>
                                      </m:r>
                                    </m:e>
                                    <m:sub>
                                      <m:r>
                                        <a:rPr kumimoji="0" lang="en-US" altLang="zh-CN" sz="2800" b="0" i="1" u="none" strike="noStrike" kern="120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prstClr val="black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cs typeface="+mn-cs"/>
                                        </a:rPr>
                                        <m:t>𝑛</m:t>
                                      </m:r>
                                    </m:sub>
                                  </m:sSub>
                                  <m:r>
                                    <m:rPr>
                                      <m:nor/>
                                    </m:rPr>
                                    <a:rPr kumimoji="0" lang="en-US" altLang="zh-CN" sz="2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+mn-lt"/>
                                      <a:ea typeface="+mn-ea"/>
                                      <a:cs typeface="+mn-cs"/>
                                    </a:rPr>
                                    <m:t>)</m:t>
                                  </m:r>
                                </m:num>
                                <m:den>
                                  <m:r>
                                    <a:rPr kumimoji="0" lang="en-US" altLang="zh-CN" sz="28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cs typeface="+mn-cs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kumimoji="0" lang="zh-CN" altLang="zh-CN" sz="28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加以灵活、综合运用</a:t>
                          </a:r>
                          <a:r>
                            <a:rPr kumimoji="0" lang="en-US" altLang="zh-CN" sz="28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,</a:t>
                          </a:r>
                          <a:r>
                            <a:rPr kumimoji="0" lang="zh-CN" altLang="zh-CN" sz="28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往往能够得到妙解</a:t>
                          </a:r>
                          <a:r>
                            <a:rPr kumimoji="0" lang="en-US" altLang="zh-CN" sz="28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.</a:t>
                          </a:r>
                          <a:endParaRPr kumimoji="0" lang="zh-CN" altLang="zh-CN" sz="2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019240721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3" name="表格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xmlns="" xmlns:a14="http://schemas.microsoft.com/office/drawing/2010/main" val="4253077419"/>
                  </p:ext>
                </p:extLst>
              </p:nvPr>
            </p:nvGraphicFramePr>
            <p:xfrm>
              <a:off x="393290" y="432619"/>
              <a:ext cx="11474246" cy="2320544"/>
            </p:xfrm>
            <a:graphic>
              <a:graphicData uri="http://schemas.openxmlformats.org/drawingml/2006/table">
                <a:tbl>
                  <a:tblPr firstRow="1" bandRow="1">
                    <a:tableStyleId>{5940675A-B579-460E-94D1-54222C63F5DA}</a:tableStyleId>
                  </a:tblPr>
                  <a:tblGrid>
                    <a:gridCol w="11474246">
                      <a:extLst>
                        <a:ext uri="{9D8B030D-6E8A-4147-A177-3AD203B41FA5}">
                          <a16:colId xmlns="" xmlns:a14="http://schemas.microsoft.com/office/drawing/2010/main" xmlns:a16="http://schemas.microsoft.com/office/drawing/2014/main" val="1618804627"/>
                        </a:ext>
                      </a:extLst>
                    </a:gridCol>
                  </a:tblGrid>
                  <a:tr h="232054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>
                        <a:blipFill rotWithShape="0">
                          <a:blip r:embed="rId2"/>
                          <a:stretch>
                            <a:fillRect l="-53" t="-262" r="-106" b="-314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="" xmlns:a14="http://schemas.microsoft.com/office/drawing/2010/main" xmlns:a16="http://schemas.microsoft.com/office/drawing/2014/main" val="2019240721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4" name="矩形 3"/>
              <p:cNvSpPr/>
              <p:nvPr/>
            </p:nvSpPr>
            <p:spPr>
              <a:xfrm>
                <a:off x="393290" y="3069251"/>
                <a:ext cx="11474246" cy="344844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800" dirty="0">
                    <a:solidFill>
                      <a:srgbClr val="000000"/>
                    </a:solidFill>
                    <a:latin typeface="+mn-ea"/>
                    <a:cs typeface="Times New Roman" panose="02020603050405020304" pitchFamily="18" charset="0"/>
                  </a:rPr>
                  <a:t>(2)</a:t>
                </a:r>
                <a:r>
                  <a:rPr lang="en-US" altLang="zh-CN" sz="28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C</a:t>
                </a:r>
                <a:r>
                  <a:rPr lang="zh-CN" altLang="zh-CN" sz="28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　</a:t>
                </a:r>
                <a:r>
                  <a:rPr lang="zh-CN" altLang="zh-CN" sz="2800" b="1" dirty="0">
                    <a:solidFill>
                      <a:srgbClr val="000000"/>
                    </a:solidFill>
                    <a:latin typeface="+mn-ea"/>
                    <a:cs typeface="Times New Roman" panose="02020603050405020304" pitchFamily="18" charset="0"/>
                  </a:rPr>
                  <a:t>解法一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+mn-ea"/>
                    <a:cs typeface="Times New Roman" panose="02020603050405020304" pitchFamily="18" charset="0"/>
                  </a:rPr>
                  <a:t>　由</a:t>
                </a:r>
                <a:r>
                  <a:rPr lang="en-US" altLang="zh-CN" sz="2800" i="1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S</a:t>
                </a:r>
                <a:r>
                  <a:rPr lang="en-US" altLang="zh-CN" sz="2800" i="1" baseline="-250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aseline="-250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-1</a:t>
                </a:r>
                <a:r>
                  <a:rPr lang="en-US" altLang="zh-CN" sz="28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=-2,</a:t>
                </a:r>
                <a:r>
                  <a:rPr lang="en-US" altLang="zh-CN" sz="2800" i="1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S</a:t>
                </a:r>
                <a:r>
                  <a:rPr lang="en-US" altLang="zh-CN" sz="2800" i="1" baseline="-250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=0,</a:t>
                </a:r>
                <a:r>
                  <a:rPr lang="en-US" altLang="zh-CN" sz="2800" i="1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S</a:t>
                </a:r>
                <a:r>
                  <a:rPr lang="en-US" altLang="zh-CN" sz="2800" i="1" baseline="-250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aseline="-250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+1</a:t>
                </a:r>
                <a:r>
                  <a:rPr lang="en-US" altLang="zh-CN" sz="28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=3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+mn-ea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+mn-ea"/>
                    <a:cs typeface="Times New Roman" panose="02020603050405020304" pitchFamily="18" charset="0"/>
                  </a:rPr>
                  <a:t>得</a:t>
                </a:r>
                <a:r>
                  <a:rPr lang="en-US" altLang="zh-CN" sz="28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i="1" baseline="-250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i="1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S</a:t>
                </a:r>
                <a:r>
                  <a:rPr lang="en-US" altLang="zh-CN" sz="2800" i="1" baseline="-250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i="1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S</a:t>
                </a:r>
                <a:r>
                  <a:rPr lang="en-US" altLang="zh-CN" sz="2800" i="1" baseline="-250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aseline="-250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-1</a:t>
                </a:r>
                <a:r>
                  <a:rPr lang="en-US" altLang="zh-CN" sz="28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=2,a</a:t>
                </a:r>
                <a:r>
                  <a:rPr lang="en-US" altLang="zh-CN" sz="2800" i="1" baseline="-250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aseline="-250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+1</a:t>
                </a:r>
                <a:r>
                  <a:rPr lang="en-US" altLang="zh-CN" sz="28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i="1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S</a:t>
                </a:r>
                <a:r>
                  <a:rPr lang="en-US" altLang="zh-CN" sz="2800" i="1" baseline="-250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aseline="-250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+1</a:t>
                </a:r>
                <a:r>
                  <a:rPr lang="en-US" altLang="zh-CN" sz="28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i="1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S</a:t>
                </a:r>
                <a:r>
                  <a:rPr lang="en-US" altLang="zh-CN" sz="2800" i="1" baseline="-250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=3, </a:t>
                </a:r>
                <a:endParaRPr lang="zh-CN" altLang="zh-CN" sz="2800" dirty="0">
                  <a:solidFill>
                    <a:srgbClr val="000000"/>
                  </a:solidFill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dirty="0">
                    <a:solidFill>
                      <a:srgbClr val="000000"/>
                    </a:solidFill>
                    <a:latin typeface="+mn-ea"/>
                    <a:cs typeface="Times New Roman" panose="02020603050405020304" pitchFamily="18" charset="0"/>
                  </a:rPr>
                  <a:t>所以等差数列的公差为</a:t>
                </a:r>
                <a:r>
                  <a:rPr lang="en-US" altLang="zh-CN" sz="2800" i="1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d</a:t>
                </a:r>
                <a:r>
                  <a:rPr lang="en-US" altLang="zh-CN" sz="28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i="1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i="1" baseline="-250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aseline="-250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+1</a:t>
                </a:r>
                <a:r>
                  <a:rPr lang="en-US" altLang="zh-CN" sz="28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-</a:t>
                </a:r>
                <a:r>
                  <a:rPr lang="en-US" altLang="zh-CN" sz="2800" i="1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i="1" baseline="-250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=3-2=1,</a:t>
                </a:r>
                <a:endParaRPr lang="zh-CN" altLang="zh-CN" sz="2800" dirty="0">
                  <a:solidFill>
                    <a:srgbClr val="000000"/>
                  </a:solidFill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800" dirty="0">
                    <a:solidFill>
                      <a:srgbClr val="000000"/>
                    </a:solidFill>
                    <a:latin typeface="+mn-ea"/>
                    <a:cs typeface="Times New Roman" panose="02020603050405020304" pitchFamily="18" charset="0"/>
                  </a:rPr>
                  <a:t>由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zh-CN" altLang="zh-CN" sz="28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altLang="zh-CN" sz="28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𝑚</m:t>
                                  </m:r>
                                </m:sub>
                              </m:sSub>
                              <m:r>
                                <a:rPr lang="en-US" altLang="zh-CN" sz="28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sSub>
                                <m:sSubPr>
                                  <m:ctrlPr>
                                    <a:rPr lang="zh-CN" altLang="zh-CN" sz="28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altLang="zh-CN" sz="28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altLang="zh-CN" sz="28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+(</m:t>
                              </m:r>
                              <m:r>
                                <a:rPr lang="en-US" altLang="zh-CN" sz="28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𝑚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 i="1">
                                  <a:solidFill>
                                    <a:srgbClr val="000000"/>
                                  </a:solidFill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>
                                  <a:solidFill>
                                    <a:srgbClr val="000000"/>
                                  </a:solidFill>
                                  <a:cs typeface="Times New Roman" panose="02020603050405020304" pitchFamily="18" charset="0"/>
                                </a:rPr>
                                <m:t>1)</m:t>
                              </m:r>
                              <m:r>
                                <a:rPr lang="en-US" altLang="zh-CN" sz="28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𝑑</m:t>
                              </m:r>
                              <m:r>
                                <a:rPr lang="en-US" altLang="zh-CN" sz="28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=2,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zh-CN" altLang="zh-CN" sz="28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𝑆</m:t>
                                  </m:r>
                                </m:e>
                                <m:sub>
                                  <m:r>
                                    <a:rPr lang="en-US" altLang="zh-CN" sz="28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𝑚</m:t>
                                  </m:r>
                                </m:sub>
                              </m:sSub>
                              <m:r>
                                <a:rPr lang="en-US" altLang="zh-CN" sz="28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sSub>
                                <m:sSubPr>
                                  <m:ctrlPr>
                                    <a:rPr lang="zh-CN" altLang="zh-CN" sz="28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altLang="zh-CN" sz="28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altLang="zh-CN" sz="28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𝑚</m:t>
                              </m:r>
                              <m:r>
                                <a:rPr lang="en-US" altLang="zh-CN" sz="28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f>
                                <m:fPr>
                                  <m:ctrlPr>
                                    <a:rPr lang="zh-CN" altLang="zh-CN" sz="28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8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8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den>
                              </m:f>
                              <m:r>
                                <a:rPr lang="en-US" altLang="zh-CN" sz="28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𝑚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>
                                  <a:solidFill>
                                    <a:srgbClr val="000000"/>
                                  </a:solidFill>
                                  <a:cs typeface="Times New Roman" panose="02020603050405020304" pitchFamily="18" charset="0"/>
                                </a:rPr>
                                <m:t>(</m:t>
                              </m:r>
                              <m:r>
                                <a:rPr lang="en-US" altLang="zh-CN" sz="28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𝑚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 i="1">
                                  <a:solidFill>
                                    <a:srgbClr val="000000"/>
                                  </a:solidFill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>
                                  <a:solidFill>
                                    <a:srgbClr val="000000"/>
                                  </a:solidFill>
                                  <a:cs typeface="Times New Roman" panose="02020603050405020304" pitchFamily="18" charset="0"/>
                                </a:rPr>
                                <m:t>1)</m:t>
                              </m:r>
                              <m:r>
                                <a:rPr lang="en-US" altLang="zh-CN" sz="28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𝑑</m:t>
                              </m:r>
                              <m:r>
                                <a:rPr lang="en-US" altLang="zh-CN" sz="28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=0,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sz="2800" dirty="0">
                    <a:solidFill>
                      <a:srgbClr val="000000"/>
                    </a:solidFill>
                    <a:latin typeface="+mn-ea"/>
                    <a:cs typeface="Times New Roman" panose="02020603050405020304" pitchFamily="18" charset="0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zh-CN" altLang="zh-CN" sz="28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altLang="zh-CN" sz="28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altLang="zh-CN" sz="28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r>
                                <a:rPr lang="en-US" altLang="zh-CN" sz="28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𝑚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 i="1">
                                  <a:solidFill>
                                    <a:srgbClr val="000000"/>
                                  </a:solidFill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>
                                  <a:solidFill>
                                    <a:srgbClr val="000000"/>
                                  </a:solidFill>
                                  <a:cs typeface="Times New Roman" panose="02020603050405020304" pitchFamily="18" charset="0"/>
                                </a:rPr>
                                <m:t>1=2,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zh-CN" altLang="zh-CN" sz="28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altLang="zh-CN" sz="28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altLang="zh-CN" sz="28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𝑚</m:t>
                              </m:r>
                              <m:r>
                                <a:rPr lang="en-US" altLang="zh-CN" sz="28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f>
                                <m:fPr>
                                  <m:ctrlPr>
                                    <a:rPr lang="zh-CN" altLang="zh-CN" sz="28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8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8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den>
                              </m:f>
                              <m:r>
                                <a:rPr lang="en-US" altLang="zh-CN" sz="28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𝑚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>
                                  <a:solidFill>
                                    <a:srgbClr val="000000"/>
                                  </a:solidFill>
                                  <a:cs typeface="Times New Roman" panose="02020603050405020304" pitchFamily="18" charset="0"/>
                                </a:rPr>
                                <m:t>(</m:t>
                              </m:r>
                              <m:r>
                                <a:rPr lang="en-US" altLang="zh-CN" sz="28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𝑚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 i="1">
                                  <a:solidFill>
                                    <a:srgbClr val="000000"/>
                                  </a:solidFill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>
                                  <a:solidFill>
                                    <a:srgbClr val="000000"/>
                                  </a:solidFill>
                                  <a:cs typeface="Times New Roman" panose="02020603050405020304" pitchFamily="18" charset="0"/>
                                </a:rPr>
                                <m:t>1)=0,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zh-CN" altLang="zh-CN" sz="2800" dirty="0">
                  <a:solidFill>
                    <a:srgbClr val="000000"/>
                  </a:solidFill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3290" y="3069251"/>
                <a:ext cx="11474246" cy="3448445"/>
              </a:xfrm>
              <a:prstGeom prst="rect">
                <a:avLst/>
              </a:prstGeom>
              <a:blipFill rotWithShape="0">
                <a:blip r:embed="rId3"/>
                <a:stretch>
                  <a:fillRect l="-11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33403598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120400"/>
            <a:ext cx="12192000" cy="2617200"/>
          </a:xfrm>
          <a:prstGeom prst="rect">
            <a:avLst/>
          </a:prstGeom>
          <a:solidFill>
            <a:srgbClr val="DA251C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4000" b="1" dirty="0">
                <a:solidFill>
                  <a:schemeClr val="bg1"/>
                </a:solidFill>
              </a:rPr>
              <a:t>第二讲  等差数列及其前</a:t>
            </a:r>
            <a:r>
              <a:rPr lang="en-US" altLang="zh-CN" sz="4000" b="1" i="1" dirty="0">
                <a:solidFill>
                  <a:schemeClr val="bg1"/>
                </a:solidFill>
              </a:rPr>
              <a:t>n</a:t>
            </a:r>
            <a:r>
              <a:rPr lang="zh-CN" altLang="en-US" sz="4000" b="1" dirty="0">
                <a:solidFill>
                  <a:schemeClr val="bg1"/>
                </a:solidFill>
              </a:rPr>
              <a:t>项和</a:t>
            </a:r>
            <a:endParaRPr lang="en-US" altLang="zh-CN" sz="4000" b="1" dirty="0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720992" y="1546119"/>
            <a:ext cx="47500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DA251C"/>
                </a:solidFill>
              </a:rPr>
              <a:t>【</a:t>
            </a:r>
            <a:r>
              <a:rPr lang="zh-CN" altLang="en-US" sz="2400" dirty="0">
                <a:solidFill>
                  <a:srgbClr val="DA251C"/>
                </a:solidFill>
              </a:rPr>
              <a:t>高考帮</a:t>
            </a:r>
            <a:r>
              <a:rPr lang="en-US" altLang="zh-CN" sz="2400" dirty="0">
                <a:solidFill>
                  <a:srgbClr val="DA251C"/>
                </a:solidFill>
              </a:rPr>
              <a:t>·</a:t>
            </a:r>
            <a:r>
              <a:rPr lang="zh-CN" altLang="en-US" sz="2400" dirty="0">
                <a:solidFill>
                  <a:srgbClr val="DA251C"/>
                </a:solidFill>
              </a:rPr>
              <a:t>理科数学</a:t>
            </a:r>
            <a:r>
              <a:rPr lang="en-US" altLang="zh-CN" sz="2400" dirty="0">
                <a:solidFill>
                  <a:srgbClr val="DA251C"/>
                </a:solidFill>
              </a:rPr>
              <a:t>】</a:t>
            </a:r>
            <a:r>
              <a:rPr lang="zh-CN" altLang="en-US" sz="2400" dirty="0">
                <a:solidFill>
                  <a:srgbClr val="DA251C"/>
                </a:solidFill>
              </a:rPr>
              <a:t>第六</a:t>
            </a:r>
            <a:r>
              <a:rPr lang="zh-CN" altLang="zh-CN" sz="2400" dirty="0">
                <a:solidFill>
                  <a:srgbClr val="DA251C"/>
                </a:solidFill>
              </a:rPr>
              <a:t>章 </a:t>
            </a:r>
            <a:r>
              <a:rPr lang="en-US" altLang="zh-CN" sz="2400" dirty="0">
                <a:solidFill>
                  <a:srgbClr val="DA251C"/>
                </a:solidFill>
              </a:rPr>
              <a:t> </a:t>
            </a:r>
            <a:r>
              <a:rPr lang="zh-CN" altLang="en-US" sz="2400" dirty="0">
                <a:solidFill>
                  <a:srgbClr val="DA251C"/>
                </a:solidFill>
              </a:rPr>
              <a:t>数列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560439" y="0"/>
                <a:ext cx="11139948" cy="638206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zh-CN" altLang="zh-CN" sz="28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zh-CN" altLang="zh-CN" sz="28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altLang="zh-CN" sz="28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altLang="zh-CN" sz="28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28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en-US" altLang="zh-CN" sz="28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8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𝑚</m:t>
                              </m:r>
                              <m:r>
                                <a:rPr lang="en-US" altLang="zh-CN" sz="28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=5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zh-CN" sz="28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故选</a:t>
                </a:r>
                <a:r>
                  <a:rPr lang="en-US" altLang="zh-CN" sz="28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C.</a:t>
                </a:r>
                <a:endParaRPr lang="zh-CN" altLang="zh-CN" sz="2800" dirty="0">
                  <a:solidFill>
                    <a:srgbClr val="000000"/>
                  </a:solidFill>
                  <a:cs typeface="Times New Roman" panose="02020603050405020304" pitchFamily="18" charset="0"/>
                </a:endParaRPr>
              </a:p>
              <a:p>
                <a:pPr lvl="0">
                  <a:lnSpc>
                    <a:spcPct val="150000"/>
                  </a:lnSpc>
                </a:pPr>
                <a:r>
                  <a:rPr lang="zh-CN" altLang="zh-CN" sz="2800" b="1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解法二</a:t>
                </a:r>
                <a:r>
                  <a:rPr lang="zh-CN" altLang="zh-CN" sz="28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　已知</a:t>
                </a:r>
                <a:r>
                  <a:rPr lang="en-US" altLang="zh-CN" sz="2800" i="1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S</a:t>
                </a:r>
                <a:r>
                  <a:rPr lang="en-US" altLang="zh-CN" sz="2800" i="1" baseline="-250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aseline="-250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-1</a:t>
                </a:r>
                <a:r>
                  <a:rPr lang="en-US" altLang="zh-CN" sz="28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=-2,</a:t>
                </a:r>
                <a:r>
                  <a:rPr lang="en-US" altLang="zh-CN" sz="2800" i="1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S</a:t>
                </a:r>
                <a:r>
                  <a:rPr lang="en-US" altLang="zh-CN" sz="2800" i="1" baseline="-250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=0,</a:t>
                </a:r>
                <a:r>
                  <a:rPr lang="en-US" altLang="zh-CN" sz="2800" i="1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S</a:t>
                </a:r>
                <a:r>
                  <a:rPr lang="en-US" altLang="zh-CN" sz="2800" i="1" baseline="-250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baseline="-250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+1</a:t>
                </a:r>
                <a:r>
                  <a:rPr lang="en-US" altLang="zh-CN" sz="28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=3,</a:t>
                </a:r>
                <a:endParaRPr lang="zh-CN" altLang="zh-CN" sz="2800" dirty="0">
                  <a:solidFill>
                    <a:srgbClr val="000000"/>
                  </a:solidFill>
                  <a:cs typeface="Times New Roman" panose="02020603050405020304" pitchFamily="18" charset="0"/>
                </a:endParaRPr>
              </a:p>
              <a:p>
                <a:pPr lvl="0">
                  <a:lnSpc>
                    <a:spcPct val="150000"/>
                  </a:lnSpc>
                </a:pPr>
                <a:r>
                  <a:rPr lang="zh-CN" altLang="zh-CN" sz="28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由等差数列求和公式得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zh-CN" altLang="zh-CN" sz="28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𝑆</m:t>
                                  </m:r>
                                </m:e>
                                <m:sub>
                                  <m:r>
                                    <a:rPr lang="en-US" altLang="zh-CN" sz="28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𝑚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800" i="1">
                                      <a:solidFill>
                                        <a:srgbClr val="000000"/>
                                      </a:solidFill>
                                      <a:cs typeface="Times New Roman" panose="02020603050405020304" pitchFamily="18" charset="0"/>
                                    </a:rPr>
                                    <m:t>−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800">
                                      <a:solidFill>
                                        <a:srgbClr val="000000"/>
                                      </a:solidFill>
                                      <a:cs typeface="Times New Roman" panose="020206030504050203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altLang="zh-CN" sz="28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=(</m:t>
                              </m:r>
                              <m:r>
                                <a:rPr lang="en-US" altLang="zh-CN" sz="28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𝑚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 i="1">
                                  <a:solidFill>
                                    <a:srgbClr val="000000"/>
                                  </a:solidFill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>
                                  <a:solidFill>
                                    <a:srgbClr val="000000"/>
                                  </a:solidFill>
                                  <a:cs typeface="Times New Roman" panose="02020603050405020304" pitchFamily="18" charset="0"/>
                                </a:rPr>
                                <m:t>1)</m:t>
                              </m:r>
                              <m:sSub>
                                <m:sSubPr>
                                  <m:ctrlPr>
                                    <a:rPr lang="zh-CN" altLang="zh-CN" sz="28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altLang="zh-CN" sz="28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altLang="zh-CN" sz="28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f>
                                <m:fPr>
                                  <m:ctrlPr>
                                    <a:rPr lang="zh-CN" altLang="zh-CN" sz="28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m:rPr>
                                      <m:nor/>
                                    </m:rPr>
                                    <a:rPr lang="en-US" altLang="zh-CN" sz="2800">
                                      <a:solidFill>
                                        <a:srgbClr val="000000"/>
                                      </a:solidFill>
                                      <a:cs typeface="Times New Roman" panose="02020603050405020304" pitchFamily="18" charset="0"/>
                                    </a:rPr>
                                    <m:t>(</m:t>
                                  </m:r>
                                  <m:r>
                                    <a:rPr lang="en-US" altLang="zh-CN" sz="28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𝑚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800" i="1">
                                      <a:solidFill>
                                        <a:srgbClr val="000000"/>
                                      </a:solidFill>
                                      <a:cs typeface="Times New Roman" panose="02020603050405020304" pitchFamily="18" charset="0"/>
                                    </a:rPr>
                                    <m:t>−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800">
                                      <a:solidFill>
                                        <a:srgbClr val="000000"/>
                                      </a:solidFill>
                                      <a:cs typeface="Times New Roman" panose="02020603050405020304" pitchFamily="18" charset="0"/>
                                    </a:rPr>
                                    <m:t>1)(</m:t>
                                  </m:r>
                                  <m:r>
                                    <a:rPr lang="en-US" altLang="zh-CN" sz="28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𝑚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800" i="1">
                                      <a:solidFill>
                                        <a:srgbClr val="000000"/>
                                      </a:solidFill>
                                      <a:cs typeface="Times New Roman" panose="02020603050405020304" pitchFamily="18" charset="0"/>
                                    </a:rPr>
                                    <m:t>−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800">
                                      <a:solidFill>
                                        <a:srgbClr val="000000"/>
                                      </a:solidFill>
                                      <a:cs typeface="Times New Roman" panose="02020603050405020304" pitchFamily="18" charset="0"/>
                                    </a:rPr>
                                    <m:t>2)</m:t>
                                  </m:r>
                                  <m:r>
                                    <a:rPr lang="en-US" altLang="zh-CN" sz="28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𝑑</m:t>
                                  </m:r>
                                </m:num>
                                <m:den>
                                  <m:r>
                                    <a:rPr lang="en-US" altLang="zh-CN" sz="28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den>
                              </m:f>
                              <m:r>
                                <a:rPr lang="en-US" altLang="zh-CN" sz="28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28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en-US" altLang="zh-CN" sz="28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  <m:r>
                                <a:rPr lang="zh-CN" altLang="zh-CN" sz="28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　</m:t>
                              </m:r>
                              <m:r>
                                <a:rPr lang="en-US" altLang="zh-CN" sz="28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①</m:t>
                              </m:r>
                              <m:r>
                                <a:rPr lang="en-US" altLang="zh-CN" sz="28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zh-CN" altLang="zh-CN" sz="28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𝑆</m:t>
                                  </m:r>
                                </m:e>
                                <m:sub>
                                  <m:r>
                                    <a:rPr lang="en-US" altLang="zh-CN" sz="28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𝑚</m:t>
                                  </m:r>
                                </m:sub>
                              </m:sSub>
                              <m:r>
                                <a:rPr lang="en-US" altLang="zh-CN" sz="28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=</m:t>
                              </m:r>
                              <m:r>
                                <a:rPr lang="en-US" altLang="zh-CN" sz="28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𝑚</m:t>
                              </m:r>
                              <m:sSub>
                                <m:sSubPr>
                                  <m:ctrlPr>
                                    <a:rPr lang="zh-CN" altLang="zh-CN" sz="28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altLang="zh-CN" sz="28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altLang="zh-CN" sz="28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f>
                                <m:fPr>
                                  <m:ctrlPr>
                                    <a:rPr lang="zh-CN" altLang="zh-CN" sz="28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8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𝑚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800">
                                      <a:solidFill>
                                        <a:srgbClr val="000000"/>
                                      </a:solidFill>
                                      <a:cs typeface="Times New Roman" panose="02020603050405020304" pitchFamily="18" charset="0"/>
                                    </a:rPr>
                                    <m:t>(</m:t>
                                  </m:r>
                                  <m:r>
                                    <a:rPr lang="en-US" altLang="zh-CN" sz="28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𝑚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800" i="1">
                                      <a:solidFill>
                                        <a:srgbClr val="000000"/>
                                      </a:solidFill>
                                      <a:cs typeface="Times New Roman" panose="02020603050405020304" pitchFamily="18" charset="0"/>
                                    </a:rPr>
                                    <m:t>−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800">
                                      <a:solidFill>
                                        <a:srgbClr val="000000"/>
                                      </a:solidFill>
                                      <a:cs typeface="Times New Roman" panose="02020603050405020304" pitchFamily="18" charset="0"/>
                                    </a:rPr>
                                    <m:t>1)</m:t>
                                  </m:r>
                                  <m:r>
                                    <a:rPr lang="en-US" altLang="zh-CN" sz="28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𝑑</m:t>
                                  </m:r>
                                </m:num>
                                <m:den>
                                  <m:r>
                                    <a:rPr lang="en-US" altLang="zh-CN" sz="28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den>
                              </m:f>
                              <m:r>
                                <a:rPr lang="en-US" altLang="zh-CN" sz="28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=0</m:t>
                              </m:r>
                              <m:r>
                                <a:rPr lang="zh-CN" altLang="zh-CN" sz="28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　</m:t>
                              </m:r>
                              <m:r>
                                <a:rPr lang="en-US" altLang="zh-CN" sz="28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②</m:t>
                              </m:r>
                              <m:r>
                                <a:rPr lang="en-US" altLang="zh-CN" sz="28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,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zh-CN" altLang="zh-CN" sz="28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𝑆</m:t>
                                  </m:r>
                                </m:e>
                                <m:sub>
                                  <m:r>
                                    <a:rPr lang="en-US" altLang="zh-CN" sz="28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𝑚</m:t>
                                  </m:r>
                                  <m:r>
                                    <a:rPr lang="en-US" altLang="zh-CN" sz="28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+1</m:t>
                                  </m:r>
                                </m:sub>
                              </m:sSub>
                              <m:r>
                                <a:rPr lang="en-US" altLang="zh-CN" sz="28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=(</m:t>
                              </m:r>
                              <m:r>
                                <a:rPr lang="en-US" altLang="zh-CN" sz="2800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𝑚</m:t>
                              </m:r>
                              <m:r>
                                <a:rPr lang="en-US" altLang="zh-CN" sz="28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+1)</m:t>
                              </m:r>
                              <m:sSub>
                                <m:sSubPr>
                                  <m:ctrlPr>
                                    <a:rPr lang="zh-CN" altLang="zh-CN" sz="28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altLang="zh-CN" sz="28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altLang="zh-CN" sz="28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f>
                                <m:fPr>
                                  <m:ctrlPr>
                                    <a:rPr lang="zh-CN" altLang="zh-CN" sz="28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8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𝑚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800">
                                      <a:solidFill>
                                        <a:srgbClr val="000000"/>
                                      </a:solidFill>
                                      <a:cs typeface="Times New Roman" panose="02020603050405020304" pitchFamily="18" charset="0"/>
                                    </a:rPr>
                                    <m:t>(</m:t>
                                  </m:r>
                                  <m:r>
                                    <a:rPr lang="en-US" altLang="zh-CN" sz="28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𝑚</m:t>
                                  </m:r>
                                  <m:r>
                                    <a:rPr lang="en-US" altLang="zh-CN" sz="28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+1)</m:t>
                                  </m:r>
                                  <m:r>
                                    <a:rPr lang="en-US" altLang="zh-CN" sz="2800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𝑑</m:t>
                                  </m:r>
                                </m:num>
                                <m:den>
                                  <m:r>
                                    <a:rPr lang="en-US" altLang="zh-CN" sz="280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den>
                              </m:f>
                              <m:r>
                                <a:rPr lang="en-US" altLang="zh-CN" sz="28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=3</m:t>
                              </m:r>
                              <m:r>
                                <a:rPr lang="zh-CN" altLang="zh-CN" sz="28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　</m:t>
                              </m:r>
                              <m:r>
                                <a:rPr lang="en-US" altLang="zh-CN" sz="28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③</m:t>
                              </m:r>
                              <m:r>
                                <a:rPr lang="en-US" altLang="zh-CN" sz="280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.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zh-CN" altLang="zh-CN" sz="2800" dirty="0">
                  <a:solidFill>
                    <a:srgbClr val="000000"/>
                  </a:solidFill>
                  <a:cs typeface="Times New Roman" panose="02020603050405020304" pitchFamily="18" charset="0"/>
                </a:endParaRPr>
              </a:p>
              <a:p>
                <a:pPr lvl="0">
                  <a:lnSpc>
                    <a:spcPct val="150000"/>
                  </a:lnSpc>
                </a:pPr>
                <a:endParaRPr lang="zh-CN" altLang="zh-CN" sz="2800" dirty="0">
                  <a:solidFill>
                    <a:srgbClr val="000000"/>
                  </a:solidFill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439" y="0"/>
                <a:ext cx="11139948" cy="6382068"/>
              </a:xfrm>
              <a:prstGeom prst="rect">
                <a:avLst/>
              </a:prstGeom>
              <a:blipFill rotWithShape="0">
                <a:blip r:embed="rId2"/>
                <a:stretch>
                  <a:fillRect l="-11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94316475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560439" y="442451"/>
                <a:ext cx="11139948" cy="568937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en-US" altLang="zh-CN" sz="2800" dirty="0">
                    <a:solidFill>
                      <a:srgbClr val="000000"/>
                    </a:solidFill>
                    <a:latin typeface="+mn-ea"/>
                    <a:cs typeface="Times New Roman" panose="02020603050405020304" pitchFamily="18" charset="0"/>
                  </a:rPr>
                  <a:t>②-①,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+mn-ea"/>
                    <a:cs typeface="Times New Roman" panose="02020603050405020304" pitchFamily="18" charset="0"/>
                  </a:rPr>
                  <a:t>得</a:t>
                </a:r>
                <a:r>
                  <a:rPr lang="en-US" altLang="zh-CN" sz="2800" i="1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aseline="-250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i="1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+</a:t>
                </a:r>
                <a:r>
                  <a:rPr lang="en-US" altLang="zh-CN" sz="28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(</a:t>
                </a:r>
                <a:r>
                  <a:rPr lang="en-US" altLang="zh-CN" sz="2800" i="1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m-</a:t>
                </a:r>
                <a:r>
                  <a:rPr lang="en-US" altLang="zh-CN" sz="28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1)</a:t>
                </a:r>
                <a:r>
                  <a:rPr lang="en-US" altLang="zh-CN" sz="2800" i="1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d</a:t>
                </a:r>
                <a:r>
                  <a:rPr lang="en-US" altLang="zh-CN" sz="28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=2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+mn-ea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+mn-ea"/>
                    <a:cs typeface="Times New Roman" panose="02020603050405020304" pitchFamily="18" charset="0"/>
                  </a:rPr>
                  <a:t>④,</a:t>
                </a:r>
                <a:endParaRPr lang="zh-CN" altLang="zh-CN" sz="2800" dirty="0">
                  <a:solidFill>
                    <a:srgbClr val="000000"/>
                  </a:solidFill>
                  <a:latin typeface="+mn-ea"/>
                  <a:cs typeface="Times New Roman" panose="02020603050405020304" pitchFamily="18" charset="0"/>
                </a:endParaRPr>
              </a:p>
              <a:p>
                <a:pPr lvl="0">
                  <a:lnSpc>
                    <a:spcPct val="150000"/>
                  </a:lnSpc>
                </a:pPr>
                <a:r>
                  <a:rPr lang="en-US" altLang="zh-CN" sz="2800" dirty="0">
                    <a:solidFill>
                      <a:srgbClr val="000000"/>
                    </a:solidFill>
                    <a:latin typeface="+mn-ea"/>
                    <a:cs typeface="Times New Roman" panose="02020603050405020304" pitchFamily="18" charset="0"/>
                  </a:rPr>
                  <a:t>③-②,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+mn-ea"/>
                    <a:cs typeface="Times New Roman" panose="02020603050405020304" pitchFamily="18" charset="0"/>
                  </a:rPr>
                  <a:t>得</a:t>
                </a:r>
                <a:r>
                  <a:rPr lang="en-US" altLang="zh-CN" sz="2800" i="1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aseline="-250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i="1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+md</a:t>
                </a:r>
                <a:r>
                  <a:rPr lang="en-US" altLang="zh-CN" sz="28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=3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+mn-ea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+mn-ea"/>
                    <a:cs typeface="Times New Roman" panose="02020603050405020304" pitchFamily="18" charset="0"/>
                  </a:rPr>
                  <a:t>⑤,</a:t>
                </a:r>
                <a:endParaRPr lang="zh-CN" altLang="zh-CN" sz="2800" dirty="0">
                  <a:solidFill>
                    <a:srgbClr val="000000"/>
                  </a:solidFill>
                  <a:latin typeface="+mn-ea"/>
                  <a:cs typeface="Times New Roman" panose="02020603050405020304" pitchFamily="18" charset="0"/>
                </a:endParaRPr>
              </a:p>
              <a:p>
                <a:pPr lvl="0">
                  <a:lnSpc>
                    <a:spcPct val="150000"/>
                  </a:lnSpc>
                </a:pPr>
                <a:r>
                  <a:rPr lang="en-US" altLang="zh-CN" sz="2800" dirty="0">
                    <a:solidFill>
                      <a:srgbClr val="000000"/>
                    </a:solidFill>
                    <a:latin typeface="+mn-ea"/>
                    <a:cs typeface="Times New Roman" panose="02020603050405020304" pitchFamily="18" charset="0"/>
                  </a:rPr>
                  <a:t>⑤-④,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+mn-ea"/>
                    <a:cs typeface="Times New Roman" panose="02020603050405020304" pitchFamily="18" charset="0"/>
                  </a:rPr>
                  <a:t>得</a:t>
                </a:r>
                <a:r>
                  <a:rPr lang="en-US" altLang="zh-CN" sz="2800" i="1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d</a:t>
                </a:r>
                <a:r>
                  <a:rPr lang="en-US" altLang="zh-CN" sz="28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=1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+mn-ea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+mn-ea"/>
                    <a:cs typeface="Times New Roman" panose="02020603050405020304" pitchFamily="18" charset="0"/>
                  </a:rPr>
                  <a:t>代入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+mn-ea"/>
                    <a:cs typeface="Times New Roman" panose="02020603050405020304" pitchFamily="18" charset="0"/>
                  </a:rPr>
                  <a:t>⑤,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+mn-ea"/>
                    <a:cs typeface="Times New Roman" panose="02020603050405020304" pitchFamily="18" charset="0"/>
                  </a:rPr>
                  <a:t>得</a:t>
                </a:r>
                <a:r>
                  <a:rPr lang="en-US" altLang="zh-CN" sz="2800" i="1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aseline="-250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i="1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=</a:t>
                </a:r>
                <a:r>
                  <a:rPr lang="en-US" altLang="zh-CN" sz="28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3</a:t>
                </a:r>
                <a:r>
                  <a:rPr lang="en-US" altLang="zh-CN" sz="2800" i="1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-m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+mn-ea"/>
                    <a:cs typeface="Times New Roman" panose="02020603050405020304" pitchFamily="18" charset="0"/>
                  </a:rPr>
                  <a:t>,</a:t>
                </a:r>
                <a:endParaRPr lang="zh-CN" altLang="zh-CN" sz="2800" dirty="0">
                  <a:solidFill>
                    <a:srgbClr val="000000"/>
                  </a:solidFill>
                  <a:latin typeface="+mn-ea"/>
                  <a:cs typeface="Times New Roman" panose="02020603050405020304" pitchFamily="18" charset="0"/>
                </a:endParaRPr>
              </a:p>
              <a:p>
                <a:pPr lvl="0">
                  <a:lnSpc>
                    <a:spcPct val="150000"/>
                  </a:lnSpc>
                </a:pPr>
                <a:r>
                  <a:rPr lang="zh-CN" altLang="zh-CN" sz="2800" dirty="0">
                    <a:solidFill>
                      <a:srgbClr val="000000"/>
                    </a:solidFill>
                    <a:latin typeface="+mn-ea"/>
                    <a:cs typeface="Times New Roman" panose="02020603050405020304" pitchFamily="18" charset="0"/>
                  </a:rPr>
                  <a:t>把</a:t>
                </a:r>
                <a:r>
                  <a:rPr lang="en-US" altLang="zh-CN" sz="2800" i="1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d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+mn-ea"/>
                    <a:cs typeface="Times New Roman" panose="02020603050405020304" pitchFamily="18" charset="0"/>
                  </a:rPr>
                  <a:t>和</a:t>
                </a:r>
                <a:r>
                  <a:rPr lang="en-US" altLang="zh-CN" sz="2800" i="1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i="1" baseline="-250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1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+mn-ea"/>
                    <a:cs typeface="Times New Roman" panose="02020603050405020304" pitchFamily="18" charset="0"/>
                  </a:rPr>
                  <a:t>都代入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+mn-ea"/>
                    <a:cs typeface="Times New Roman" panose="02020603050405020304" pitchFamily="18" charset="0"/>
                  </a:rPr>
                  <a:t>②,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+mn-ea"/>
                    <a:cs typeface="Times New Roman" panose="02020603050405020304" pitchFamily="18" charset="0"/>
                  </a:rPr>
                  <a:t>得</a:t>
                </a:r>
                <a:r>
                  <a:rPr lang="en-US" altLang="zh-CN" sz="2800" i="1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=5</a:t>
                </a:r>
                <a:r>
                  <a:rPr lang="zh-CN" altLang="zh-CN" sz="28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或</a:t>
                </a:r>
                <a:r>
                  <a:rPr lang="en-US" altLang="zh-CN" sz="2800" i="1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=0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+mn-ea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+mn-ea"/>
                    <a:cs typeface="Times New Roman" panose="02020603050405020304" pitchFamily="18" charset="0"/>
                  </a:rPr>
                  <a:t>舍去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+mn-ea"/>
                    <a:cs typeface="Times New Roman" panose="02020603050405020304" pitchFamily="18" charset="0"/>
                  </a:rPr>
                  <a:t>).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+mn-ea"/>
                    <a:cs typeface="Times New Roman" panose="02020603050405020304" pitchFamily="18" charset="0"/>
                  </a:rPr>
                  <a:t>故选</a:t>
                </a:r>
                <a:r>
                  <a:rPr lang="en-US" altLang="zh-CN" sz="28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C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+mn-ea"/>
                    <a:cs typeface="Times New Roman" panose="02020603050405020304" pitchFamily="18" charset="0"/>
                  </a:rPr>
                  <a:t>.</a:t>
                </a:r>
                <a:endParaRPr lang="zh-CN" altLang="zh-CN" sz="2800" dirty="0">
                  <a:solidFill>
                    <a:srgbClr val="000000"/>
                  </a:solidFill>
                  <a:latin typeface="+mn-ea"/>
                  <a:cs typeface="Times New Roman" panose="02020603050405020304" pitchFamily="18" charset="0"/>
                </a:endParaRPr>
              </a:p>
              <a:p>
                <a:pPr lvl="0">
                  <a:lnSpc>
                    <a:spcPct val="150000"/>
                  </a:lnSpc>
                </a:pPr>
                <a:r>
                  <a:rPr lang="zh-CN" altLang="zh-CN" sz="2800" b="1" dirty="0">
                    <a:solidFill>
                      <a:srgbClr val="000000"/>
                    </a:solidFill>
                    <a:latin typeface="+mn-ea"/>
                    <a:cs typeface="Times New Roman" panose="02020603050405020304" pitchFamily="18" charset="0"/>
                  </a:rPr>
                  <a:t>解法三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+mn-ea"/>
                    <a:cs typeface="Times New Roman" panose="02020603050405020304" pitchFamily="18" charset="0"/>
                  </a:rPr>
                  <a:t>　由题意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+mn-ea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+mn-ea"/>
                    <a:cs typeface="Times New Roman" panose="02020603050405020304" pitchFamily="18" charset="0"/>
                  </a:rPr>
                  <a:t>知</a:t>
                </a:r>
                <a:r>
                  <a:rPr lang="en-US" altLang="zh-CN" sz="2800" i="1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S</a:t>
                </a:r>
                <a:r>
                  <a:rPr lang="en-US" altLang="zh-CN" sz="2800" i="1" baseline="-250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i="1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𝑚</m:t>
                        </m:r>
                        <m:r>
                          <m:rPr>
                            <m:nor/>
                          </m:rPr>
                          <a:rPr lang="en-US" altLang="zh-CN" sz="2800" i="1">
                            <a:solidFill>
                              <a:srgbClr val="000000"/>
                            </a:solidFill>
                            <a:cs typeface="Times New Roman" panose="02020603050405020304" pitchFamily="18" charset="0"/>
                          </a:rPr>
                          <m:t>(</m:t>
                        </m:r>
                        <m:sSub>
                          <m:sSubPr>
                            <m:ctrlPr>
                              <a:rPr lang="zh-CN" altLang="zh-CN" sz="2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zh-CN" altLang="zh-CN" sz="2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𝑚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en-US" altLang="zh-CN" sz="2800" i="1">
                            <a:solidFill>
                              <a:srgbClr val="000000"/>
                            </a:solidFill>
                            <a:cs typeface="Times New Roman" panose="02020603050405020304" pitchFamily="18" charset="0"/>
                          </a:rPr>
                          <m:t>)</m:t>
                        </m:r>
                      </m:num>
                      <m:den>
                        <m:r>
                          <a:rPr lang="en-US" altLang="zh-CN" sz="28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=0,∴</a:t>
                </a:r>
                <a:r>
                  <a:rPr lang="en-US" altLang="zh-CN" sz="2800" i="1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aseline="-250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i="1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=-a</a:t>
                </a:r>
                <a:r>
                  <a:rPr lang="en-US" altLang="zh-CN" sz="2800" i="1" baseline="-250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=-(</a:t>
                </a:r>
                <a:r>
                  <a:rPr lang="en-US" altLang="zh-CN" sz="2800" i="1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S</a:t>
                </a:r>
                <a:r>
                  <a:rPr lang="en-US" altLang="zh-CN" sz="2800" i="1" baseline="-250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i="1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-S</a:t>
                </a:r>
                <a:r>
                  <a:rPr lang="en-US" altLang="zh-CN" sz="2800" i="1" baseline="-250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m-1</a:t>
                </a:r>
                <a:r>
                  <a:rPr lang="en-US" altLang="zh-CN" sz="28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)=-2,∴</a:t>
                </a:r>
                <a:r>
                  <a:rPr lang="en-US" altLang="zh-CN" sz="2800" i="1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i="1" baseline="-250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=2,</a:t>
                </a:r>
                <a:r>
                  <a:rPr lang="en-US" altLang="zh-CN" sz="2800" i="1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baseline="-250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=-2.</a:t>
                </a:r>
                <a:r>
                  <a:rPr lang="zh-CN" altLang="zh-CN" sz="28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又</a:t>
                </a:r>
                <a:r>
                  <a:rPr lang="en-US" altLang="zh-CN" sz="2800" i="1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i="1" baseline="-250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m+</a:t>
                </a:r>
                <a:r>
                  <a:rPr lang="en-US" altLang="zh-CN" sz="2800" baseline="-250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i="1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=S</a:t>
                </a:r>
                <a:r>
                  <a:rPr lang="en-US" altLang="zh-CN" sz="2800" i="1" baseline="-250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m+</a:t>
                </a:r>
                <a:r>
                  <a:rPr lang="en-US" altLang="zh-CN" sz="2800" baseline="-250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i="1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-S</a:t>
                </a:r>
                <a:r>
                  <a:rPr lang="en-US" altLang="zh-CN" sz="2800" i="1" baseline="-250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=3,∴</a:t>
                </a:r>
                <a:r>
                  <a:rPr lang="zh-CN" altLang="zh-CN" sz="28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公差</a:t>
                </a:r>
                <a:r>
                  <a:rPr lang="en-US" altLang="zh-CN" sz="2800" i="1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d=a</a:t>
                </a:r>
                <a:r>
                  <a:rPr lang="en-US" altLang="zh-CN" sz="2800" i="1" baseline="-250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m+</a:t>
                </a:r>
                <a:r>
                  <a:rPr lang="en-US" altLang="zh-CN" sz="2800" baseline="-250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i="1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-a</a:t>
                </a:r>
                <a:r>
                  <a:rPr lang="en-US" altLang="zh-CN" sz="2800" i="1" baseline="-250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=1,</a:t>
                </a:r>
                <a:endParaRPr lang="zh-CN" altLang="zh-CN" sz="2800" dirty="0">
                  <a:solidFill>
                    <a:srgbClr val="000000"/>
                  </a:solidFill>
                  <a:cs typeface="Times New Roman" panose="02020603050405020304" pitchFamily="18" charset="0"/>
                </a:endParaRPr>
              </a:p>
              <a:p>
                <a:pPr lvl="0">
                  <a:lnSpc>
                    <a:spcPct val="150000"/>
                  </a:lnSpc>
                </a:pPr>
                <a:r>
                  <a:rPr lang="en-US" altLang="zh-CN" sz="28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∴3=</a:t>
                </a:r>
                <a:r>
                  <a:rPr lang="en-US" altLang="zh-CN" sz="2800" i="1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i="1" baseline="-250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m+</a:t>
                </a:r>
                <a:r>
                  <a:rPr lang="en-US" altLang="zh-CN" sz="2800" baseline="-250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i="1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=a</a:t>
                </a:r>
                <a:r>
                  <a:rPr lang="en-US" altLang="zh-CN" sz="2800" baseline="-250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1</a:t>
                </a:r>
                <a:r>
                  <a:rPr lang="en-US" altLang="zh-CN" sz="2800" i="1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+md</a:t>
                </a:r>
                <a:r>
                  <a:rPr lang="en-US" altLang="zh-CN" sz="28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=-2</a:t>
                </a:r>
                <a:r>
                  <a:rPr lang="en-US" altLang="zh-CN" sz="2800" i="1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+m,</a:t>
                </a:r>
                <a:r>
                  <a:rPr lang="en-US" altLang="zh-CN" sz="28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∴</a:t>
                </a:r>
                <a:r>
                  <a:rPr lang="en-US" altLang="zh-CN" sz="2800" i="1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m</a:t>
                </a:r>
                <a:r>
                  <a:rPr lang="en-US" altLang="zh-CN" sz="28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=5.</a:t>
                </a:r>
                <a:r>
                  <a:rPr lang="zh-CN" altLang="zh-CN" sz="28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故选</a:t>
                </a:r>
                <a:r>
                  <a:rPr lang="en-US" altLang="zh-CN" sz="28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C.</a:t>
                </a:r>
                <a:endParaRPr lang="zh-CN" altLang="zh-CN" sz="2800" dirty="0">
                  <a:solidFill>
                    <a:srgbClr val="000000"/>
                  </a:solidFill>
                  <a:cs typeface="Times New Roman" panose="02020603050405020304" pitchFamily="18" charset="0"/>
                </a:endParaRPr>
              </a:p>
              <a:p>
                <a:pPr lvl="0">
                  <a:lnSpc>
                    <a:spcPct val="150000"/>
                  </a:lnSpc>
                </a:pPr>
                <a:r>
                  <a:rPr lang="zh-CN" altLang="zh-CN" sz="2800" b="1" dirty="0">
                    <a:solidFill>
                      <a:srgbClr val="000000"/>
                    </a:solidFill>
                    <a:latin typeface="+mn-ea"/>
                    <a:cs typeface="Times New Roman" panose="02020603050405020304" pitchFamily="18" charset="0"/>
                  </a:rPr>
                  <a:t>解法四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+mn-ea"/>
                    <a:cs typeface="Times New Roman" panose="02020603050405020304" pitchFamily="18" charset="0"/>
                  </a:rPr>
                  <a:t>　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+mn-ea"/>
                    <a:cs typeface="Times New Roman" panose="02020603050405020304" pitchFamily="18" charset="0"/>
                  </a:rPr>
                  <a:t>∵</a:t>
                </a:r>
                <a:r>
                  <a:rPr lang="zh-CN" altLang="zh-CN" sz="2800" dirty="0">
                    <a:solidFill>
                      <a:srgbClr val="000000"/>
                    </a:solidFill>
                    <a:latin typeface="+mn-ea"/>
                    <a:cs typeface="Times New Roman" panose="02020603050405020304" pitchFamily="18" charset="0"/>
                  </a:rPr>
                  <a:t>数列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+mn-ea"/>
                    <a:cs typeface="Times New Roman" panose="02020603050405020304" pitchFamily="18" charset="0"/>
                  </a:rPr>
                  <a:t>{</a:t>
                </a:r>
                <a:r>
                  <a:rPr lang="en-US" altLang="zh-CN" sz="2800" i="1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a</a:t>
                </a:r>
                <a:r>
                  <a:rPr lang="en-US" altLang="zh-CN" sz="2800" i="1" baseline="-250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n</a:t>
                </a:r>
                <a:r>
                  <a:rPr lang="en-US" altLang="zh-CN" sz="28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}</a:t>
                </a:r>
                <a:r>
                  <a:rPr lang="zh-CN" altLang="zh-CN" sz="28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为等差数列</a:t>
                </a:r>
                <a:r>
                  <a:rPr lang="en-US" altLang="zh-CN" sz="28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,</a:t>
                </a:r>
                <a:r>
                  <a:rPr lang="zh-CN" altLang="zh-CN" sz="28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且前</a:t>
                </a:r>
                <a:r>
                  <a:rPr lang="en-US" altLang="zh-CN" sz="2800" i="1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n</a:t>
                </a:r>
                <a:r>
                  <a:rPr lang="zh-CN" altLang="zh-CN" sz="28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项和为</a:t>
                </a:r>
                <a:r>
                  <a:rPr lang="en-US" altLang="zh-CN" sz="2800" i="1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S</a:t>
                </a:r>
                <a:r>
                  <a:rPr lang="en-US" altLang="zh-CN" sz="2800" i="1" baseline="-250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n</a:t>
                </a:r>
                <a:r>
                  <a:rPr lang="zh-CN" altLang="en-US" sz="2800" i="1" baseline="-250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，</a:t>
                </a:r>
                <a:endParaRPr lang="zh-CN" altLang="zh-CN" sz="2800" dirty="0">
                  <a:solidFill>
                    <a:srgbClr val="000000"/>
                  </a:solidFill>
                  <a:latin typeface="+mn-ea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439" y="442451"/>
                <a:ext cx="11139948" cy="5689378"/>
              </a:xfrm>
              <a:prstGeom prst="rect">
                <a:avLst/>
              </a:prstGeom>
              <a:blipFill rotWithShape="0">
                <a:blip r:embed="rId2"/>
                <a:stretch>
                  <a:fillRect l="-1149" r="-547" b="-3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87564306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428625" y="1943509"/>
                <a:ext cx="11139948" cy="45239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endParaRPr lang="en-US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(3)B</a:t>
                </a:r>
                <a:r>
                  <a:rPr lang="zh-CN" altLang="zh-CN" sz="2800" dirty="0"/>
                  <a:t>　依题意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设甲所得为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公差为</a:t>
                </a:r>
                <a:r>
                  <a:rPr lang="en-US" altLang="zh-CN" sz="2800" i="1" dirty="0"/>
                  <a:t>d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则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dirty="0"/>
                  <a:t>+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2</a:t>
                </a:r>
                <a:r>
                  <a:rPr lang="en-US" altLang="zh-CN" sz="2800" dirty="0"/>
                  <a:t>=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3</a:t>
                </a:r>
                <a:r>
                  <a:rPr lang="en-US" altLang="zh-CN" sz="2800" dirty="0"/>
                  <a:t>+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4</a:t>
                </a:r>
                <a:r>
                  <a:rPr lang="en-US" altLang="zh-CN" sz="2800" dirty="0"/>
                  <a:t>+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5</a:t>
                </a:r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,</a:t>
                </a:r>
                <a:r>
                  <a:rPr lang="zh-CN" altLang="zh-CN" sz="2800" dirty="0"/>
                  <a:t>即</a:t>
                </a:r>
                <a:r>
                  <a:rPr lang="en-US" altLang="zh-CN" sz="2800" dirty="0"/>
                  <a:t>2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dirty="0"/>
                  <a:t>+</a:t>
                </a:r>
                <a:r>
                  <a:rPr lang="en-US" altLang="zh-CN" sz="2800" i="1" dirty="0"/>
                  <a:t>d</a:t>
                </a:r>
                <a:r>
                  <a:rPr lang="en-US" altLang="zh-CN" sz="2800" dirty="0"/>
                  <a:t>=3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dirty="0"/>
                  <a:t>+9</a:t>
                </a:r>
                <a:r>
                  <a:rPr lang="en-US" altLang="zh-CN" sz="2800" i="1" dirty="0"/>
                  <a:t>d</a:t>
                </a:r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,</a:t>
                </a:r>
                <a:r>
                  <a:rPr lang="zh-CN" altLang="zh-CN" sz="2800" dirty="0"/>
                  <a:t>解得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dirty="0"/>
                  <a:t>,</a:t>
                </a:r>
                <a:r>
                  <a:rPr lang="zh-CN" altLang="zh-CN" sz="2800" dirty="0"/>
                  <a:t>所以甲所得为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800" dirty="0"/>
                  <a:t>钱</a:t>
                </a:r>
                <a:r>
                  <a:rPr lang="en-US" altLang="zh-CN" sz="2800" dirty="0"/>
                  <a:t>.</a:t>
                </a:r>
                <a:r>
                  <a:rPr lang="zh-CN" altLang="zh-CN" sz="2800" dirty="0"/>
                  <a:t>故选</a:t>
                </a:r>
                <a:r>
                  <a:rPr lang="en-US" altLang="zh-CN" sz="2800" dirty="0"/>
                  <a:t>B.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(4)C</a:t>
                </a:r>
                <a:r>
                  <a:rPr lang="zh-CN" altLang="zh-CN" sz="2800" dirty="0"/>
                  <a:t>　设等差数列</a:t>
                </a:r>
                <a:r>
                  <a:rPr lang="en-US" altLang="zh-CN" sz="2800" dirty="0"/>
                  <a:t>{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}</a:t>
                </a:r>
                <a:r>
                  <a:rPr lang="zh-CN" altLang="zh-CN" sz="2800" dirty="0"/>
                  <a:t>的首项为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公差为</a:t>
                </a:r>
                <a:r>
                  <a:rPr lang="en-US" altLang="zh-CN" sz="2800" i="1" dirty="0"/>
                  <a:t>d</a:t>
                </a:r>
                <a:r>
                  <a:rPr lang="en-US" altLang="zh-CN" sz="2800" dirty="0"/>
                  <a:t>,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因为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5</a:t>
                </a:r>
                <a:r>
                  <a:rPr lang="en-US" altLang="zh-CN" sz="2800" dirty="0"/>
                  <a:t>+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10</a:t>
                </a:r>
                <a:r>
                  <a:rPr lang="en-US" altLang="zh-CN" sz="2800" dirty="0"/>
                  <a:t>=12,</a:t>
                </a:r>
                <a:r>
                  <a:rPr lang="zh-CN" altLang="zh-CN" sz="2800" dirty="0"/>
                  <a:t>所以</a:t>
                </a:r>
                <a:r>
                  <a:rPr lang="en-US" altLang="zh-CN" sz="2800" dirty="0"/>
                  <a:t>2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dirty="0"/>
                  <a:t>+13</a:t>
                </a:r>
                <a:r>
                  <a:rPr lang="en-US" altLang="zh-CN" sz="2800" i="1" dirty="0"/>
                  <a:t>d</a:t>
                </a:r>
                <a:r>
                  <a:rPr lang="en-US" altLang="zh-CN" sz="2800" dirty="0"/>
                  <a:t>=12,</a:t>
                </a:r>
                <a:r>
                  <a:rPr lang="zh-CN" altLang="zh-CN" sz="2800" dirty="0"/>
                  <a:t>所以</a:t>
                </a:r>
                <a:r>
                  <a:rPr lang="en-US" altLang="zh-CN" sz="2800" dirty="0"/>
                  <a:t>3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7</a:t>
                </a:r>
                <a:r>
                  <a:rPr lang="en-US" altLang="zh-CN" sz="2800" dirty="0"/>
                  <a:t>+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9</a:t>
                </a:r>
                <a:r>
                  <a:rPr lang="en-US" altLang="zh-CN" sz="2800" dirty="0"/>
                  <a:t>=3(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dirty="0"/>
                  <a:t>+6</a:t>
                </a:r>
                <a:r>
                  <a:rPr lang="en-US" altLang="zh-CN" sz="2800" i="1" dirty="0"/>
                  <a:t>d</a:t>
                </a:r>
                <a:r>
                  <a:rPr lang="en-US" altLang="zh-CN" sz="2800" dirty="0"/>
                  <a:t>)+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dirty="0"/>
                  <a:t>+8</a:t>
                </a:r>
                <a:r>
                  <a:rPr lang="en-US" altLang="zh-CN" sz="2800" i="1" dirty="0"/>
                  <a:t>d</a:t>
                </a:r>
                <a:r>
                  <a:rPr lang="en-US" altLang="zh-CN" sz="2800" dirty="0"/>
                  <a:t>=4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dirty="0"/>
                  <a:t>+26</a:t>
                </a:r>
                <a:r>
                  <a:rPr lang="en-US" altLang="zh-CN" sz="2800" i="1" dirty="0"/>
                  <a:t>d</a:t>
                </a:r>
                <a:r>
                  <a:rPr lang="en-US" altLang="zh-CN" sz="2800" dirty="0"/>
                  <a:t>=2(2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dirty="0"/>
                  <a:t>+13</a:t>
                </a:r>
                <a:r>
                  <a:rPr lang="en-US" altLang="zh-CN" sz="2800" i="1" dirty="0"/>
                  <a:t>d</a:t>
                </a:r>
                <a:r>
                  <a:rPr lang="en-US" altLang="zh-CN" sz="2800" dirty="0"/>
                  <a:t>)=2×12=24.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8625" y="1943509"/>
                <a:ext cx="11139948" cy="4523931"/>
              </a:xfrm>
              <a:prstGeom prst="rect">
                <a:avLst/>
              </a:prstGeom>
              <a:blipFill rotWithShape="0">
                <a:blip r:embed="rId2"/>
                <a:stretch>
                  <a:fillRect l="-1094" b="-12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Rectangle 1"/>
              <p:cNvSpPr>
                <a:spLocks noChangeArrowheads="1"/>
              </p:cNvSpPr>
              <p:nvPr/>
            </p:nvSpPr>
            <p:spPr bwMode="auto">
              <a:xfrm>
                <a:off x="428625" y="206755"/>
                <a:ext cx="11323108" cy="25053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∴数列{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+mj-ea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+mj-ea"/>
                                <a:cs typeface="Times New Roman" panose="02020603050405020304" pitchFamily="18" charset="0"/>
                              </a:rPr>
                              <m:t>𝑆</m:t>
                            </m:r>
                          </m:e>
                          <m:sub>
                            <m:r>
                              <a:rPr kumimoji="0" lang="en-US" altLang="zh-CN" sz="2800" b="0" i="1" u="none" strike="noStrike" cap="none" normalizeH="0" baseline="0" dirty="0" smtClean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+mj-ea"/>
                                <a:cs typeface="Times New Roman" panose="02020603050405020304" pitchFamily="18" charset="0"/>
                              </a:rPr>
                              <m:t>𝑛</m:t>
                            </m:r>
                          </m:sub>
                        </m:sSub>
                      </m:num>
                      <m:den>
                        <m:r>
                          <a:rPr kumimoji="0" lang="en-US" altLang="zh-CN" sz="2800" b="0" i="1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+mj-ea"/>
                            <a:cs typeface="Times New Roman" panose="02020603050405020304" pitchFamily="18" charset="0"/>
                          </a:rPr>
                          <m:t>𝑛</m:t>
                        </m:r>
                      </m:den>
                    </m:f>
                    <m:r>
                      <a:rPr kumimoji="0" lang="zh-CN" altLang="zh-CN" sz="28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+mj-ea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}也为等差数列.</a:t>
                </a:r>
                <a:endParaRPr kumimoji="0" lang="zh-CN" altLang="zh-CN" sz="2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j-ea"/>
                  <a:ea typeface="+mj-ea"/>
                </a:endParaRPr>
              </a:p>
              <a:p>
                <a:pPr lvl="0" eaLnBrk="0" fontAlgn="base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="0" i="1" dirty="0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𝑚</m:t>
                            </m:r>
                            <m:r>
                              <a:rPr lang="en-US" altLang="zh-CN" sz="2800" b="0" i="1" dirty="0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−1</m:t>
                            </m:r>
                          </m:sub>
                        </m:sSub>
                      </m:num>
                      <m:den>
                        <m: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𝑚</m:t>
                        </m:r>
                        <m: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−1</m:t>
                        </m:r>
                      </m:den>
                    </m:f>
                  </m:oMath>
                </a14:m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="0" i="1" dirty="0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𝑚</m:t>
                            </m:r>
                            <m:r>
                              <a:rPr lang="en-US" altLang="zh-CN" sz="2800" b="0" i="1" dirty="0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+1</m:t>
                            </m:r>
                          </m:sub>
                        </m:sSub>
                      </m:num>
                      <m:den>
                        <m: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𝑚</m:t>
                        </m:r>
                        <m: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b="0" i="1" dirty="0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  <m:r>
                              <a:rPr lang="en-US" altLang="zh-CN" sz="2800" i="1" dirty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="0" i="1" dirty="0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𝑚</m:t>
                            </m:r>
                          </m:sub>
                        </m:sSub>
                      </m:num>
                      <m:den>
                        <m: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,即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−2</m:t>
                        </m:r>
                      </m:num>
                      <m:den>
                        <m: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𝑚</m:t>
                        </m:r>
                        <m: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−1</m:t>
                        </m:r>
                      </m:den>
                    </m:f>
                  </m:oMath>
                </a14:m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𝑚</m:t>
                        </m:r>
                        <m:r>
                          <a:rPr lang="en-US" altLang="zh-CN" sz="2800" b="0" i="1" dirty="0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800" i="1" dirty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=0,解得</a:t>
                </a:r>
                <a:r>
                  <a:rPr kumimoji="0" lang="zh-CN" altLang="zh-CN" sz="2800" b="0" i="1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m</a:t>
                </a: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=5.</a:t>
                </a:r>
                <a:endParaRPr kumimoji="0" lang="zh-CN" altLang="zh-CN" sz="2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j-ea"/>
                  <a:ea typeface="+mj-ea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zh-CN" altLang="zh-CN" sz="28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ea"/>
                    <a:ea typeface="+mj-ea"/>
                    <a:cs typeface="Times New Roman" panose="02020603050405020304" pitchFamily="18" charset="0"/>
                  </a:rPr>
                  <a:t>经检验为原方程的解.故选C.</a:t>
                </a:r>
              </a:p>
            </p:txBody>
          </p:sp>
        </mc:Choice>
        <mc:Fallback>
          <p:sp>
            <p:nvSpPr>
              <p:cNvPr id="3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28625" y="206755"/>
                <a:ext cx="11323108" cy="2505366"/>
              </a:xfrm>
              <a:prstGeom prst="rect">
                <a:avLst/>
              </a:prstGeom>
              <a:blipFill rotWithShape="0">
                <a:blip r:embed="rId3"/>
                <a:stretch>
                  <a:fillRect l="-1076" b="-4866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138515345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8457" y="-1"/>
            <a:ext cx="3483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rgbClr val="DA251C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8457" y="-2"/>
            <a:ext cx="5662678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rgbClr val="DA251C"/>
                </a:solidFill>
              </a:rPr>
              <a:t>考法</a:t>
            </a:r>
            <a:r>
              <a:rPr lang="en-US" altLang="zh-CN" sz="2800" dirty="0">
                <a:solidFill>
                  <a:srgbClr val="DA251C"/>
                </a:solidFill>
              </a:rPr>
              <a:t>3   </a:t>
            </a:r>
            <a:r>
              <a:rPr lang="zh-CN" altLang="en-US" sz="2800" dirty="0">
                <a:solidFill>
                  <a:srgbClr val="DA251C"/>
                </a:solidFill>
              </a:rPr>
              <a:t>等差数列的性质的应用</a:t>
            </a:r>
          </a:p>
        </p:txBody>
      </p:sp>
      <p:sp>
        <p:nvSpPr>
          <p:cNvPr id="2" name="矩形 1"/>
          <p:cNvSpPr/>
          <p:nvPr/>
        </p:nvSpPr>
        <p:spPr>
          <a:xfrm>
            <a:off x="234043" y="949904"/>
            <a:ext cx="11723913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示例</a:t>
            </a:r>
            <a:r>
              <a:rPr lang="en-US" altLang="zh-CN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      </a:t>
            </a:r>
            <a:r>
              <a:rPr lang="en-US" altLang="zh-CN" sz="2800" dirty="0"/>
              <a:t>(1)[2019</a:t>
            </a:r>
            <a:r>
              <a:rPr lang="zh-CN" altLang="zh-CN" sz="2800" dirty="0"/>
              <a:t>全国高三联考</a:t>
            </a:r>
            <a:r>
              <a:rPr lang="en-US" altLang="zh-CN" sz="2800" dirty="0"/>
              <a:t>]</a:t>
            </a:r>
            <a:r>
              <a:rPr lang="zh-CN" altLang="zh-CN" sz="2800" dirty="0"/>
              <a:t>设</a:t>
            </a:r>
            <a:r>
              <a:rPr lang="en-US" altLang="zh-CN" sz="2800" i="1" dirty="0"/>
              <a:t>S</a:t>
            </a:r>
            <a:r>
              <a:rPr lang="en-US" altLang="zh-CN" sz="2800" i="1" baseline="-25000" dirty="0"/>
              <a:t>n</a:t>
            </a:r>
            <a:r>
              <a:rPr lang="zh-CN" altLang="zh-CN" sz="2800" dirty="0"/>
              <a:t>为等差数列</a:t>
            </a:r>
            <a:r>
              <a:rPr lang="en-US" altLang="zh-CN" sz="2800" dirty="0"/>
              <a:t>{</a:t>
            </a:r>
            <a:r>
              <a:rPr lang="en-US" altLang="zh-CN" sz="2800" i="1" dirty="0"/>
              <a:t>a</a:t>
            </a:r>
            <a:r>
              <a:rPr lang="en-US" altLang="zh-CN" sz="2800" i="1" baseline="-25000" dirty="0"/>
              <a:t>n</a:t>
            </a:r>
            <a:r>
              <a:rPr lang="en-US" altLang="zh-CN" sz="2800" dirty="0"/>
              <a:t>}</a:t>
            </a:r>
            <a:r>
              <a:rPr lang="zh-CN" altLang="zh-CN" sz="2800" dirty="0"/>
              <a:t>的前</a:t>
            </a:r>
            <a:r>
              <a:rPr lang="en-US" altLang="zh-CN" sz="2800" i="1" dirty="0"/>
              <a:t>n</a:t>
            </a:r>
            <a:r>
              <a:rPr lang="zh-CN" altLang="zh-CN" sz="2800" dirty="0"/>
              <a:t>项和</a:t>
            </a:r>
            <a:r>
              <a:rPr lang="en-US" altLang="zh-CN" sz="2800" dirty="0"/>
              <a:t>,</a:t>
            </a:r>
            <a:r>
              <a:rPr lang="zh-CN" altLang="zh-CN" sz="2800" dirty="0"/>
              <a:t>若</a:t>
            </a:r>
            <a:r>
              <a:rPr lang="en-US" altLang="zh-CN" sz="2800" i="1" dirty="0"/>
              <a:t>S</a:t>
            </a:r>
            <a:r>
              <a:rPr lang="en-US" altLang="zh-CN" sz="2800" baseline="-25000" dirty="0"/>
              <a:t>9</a:t>
            </a:r>
            <a:r>
              <a:rPr lang="en-US" altLang="zh-CN" sz="2800" dirty="0"/>
              <a:t>=36,</a:t>
            </a:r>
            <a:r>
              <a:rPr lang="zh-CN" altLang="zh-CN" sz="2800" dirty="0"/>
              <a:t>则</a:t>
            </a:r>
            <a:r>
              <a:rPr lang="en-US" altLang="zh-CN" sz="2800" dirty="0"/>
              <a:t>(</a:t>
            </a:r>
            <a:r>
              <a:rPr lang="en-US" altLang="zh-CN" sz="2800" i="1" dirty="0"/>
              <a:t>a</a:t>
            </a:r>
            <a:r>
              <a:rPr lang="en-US" altLang="zh-CN" sz="2800" baseline="-25000" dirty="0"/>
              <a:t>2</a:t>
            </a:r>
            <a:r>
              <a:rPr lang="en-US" altLang="zh-CN" sz="2800" dirty="0"/>
              <a:t>+</a:t>
            </a:r>
            <a:r>
              <a:rPr lang="en-US" altLang="zh-CN" sz="2800" i="1" dirty="0"/>
              <a:t>a</a:t>
            </a:r>
            <a:r>
              <a:rPr lang="en-US" altLang="zh-CN" sz="2800" baseline="-25000" dirty="0"/>
              <a:t>8</a:t>
            </a:r>
            <a:r>
              <a:rPr lang="en-US" altLang="zh-CN" sz="2800" dirty="0"/>
              <a:t>)</a:t>
            </a:r>
            <a:r>
              <a:rPr lang="en-US" altLang="zh-CN" sz="2800" baseline="30000" dirty="0"/>
              <a:t>2</a:t>
            </a:r>
            <a:r>
              <a:rPr lang="en-US" altLang="zh-CN" sz="2800" dirty="0"/>
              <a:t>-</a:t>
            </a:r>
            <a:r>
              <a:rPr lang="en-US" altLang="zh-CN" sz="2800" i="1" dirty="0"/>
              <a:t>a</a:t>
            </a:r>
            <a:r>
              <a:rPr lang="en-US" altLang="zh-CN" sz="2800" baseline="-25000" dirty="0"/>
              <a:t>5</a:t>
            </a:r>
            <a:r>
              <a:rPr lang="en-US" altLang="zh-CN" sz="2800" dirty="0"/>
              <a:t>=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en-US" altLang="zh-CN" sz="2800" dirty="0"/>
              <a:t>A.60	     B.30	C.12	   D.4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en-US" altLang="zh-CN" sz="2800" dirty="0"/>
              <a:t>(2)[2018</a:t>
            </a:r>
            <a:r>
              <a:rPr lang="zh-CN" altLang="zh-CN" sz="2800" dirty="0"/>
              <a:t>福建宁德二检</a:t>
            </a:r>
            <a:r>
              <a:rPr lang="en-US" altLang="zh-CN" sz="2800" dirty="0"/>
              <a:t>]</a:t>
            </a:r>
            <a:r>
              <a:rPr lang="zh-CN" altLang="zh-CN" sz="2800" dirty="0"/>
              <a:t>已知等差数列</a:t>
            </a:r>
            <a:r>
              <a:rPr lang="en-US" altLang="zh-CN" sz="2800" dirty="0"/>
              <a:t>{</a:t>
            </a:r>
            <a:r>
              <a:rPr lang="en-US" altLang="zh-CN" sz="2800" i="1" dirty="0"/>
              <a:t>a</a:t>
            </a:r>
            <a:r>
              <a:rPr lang="en-US" altLang="zh-CN" sz="2800" i="1" baseline="-25000" dirty="0"/>
              <a:t>n</a:t>
            </a:r>
            <a:r>
              <a:rPr lang="en-US" altLang="zh-CN" sz="2800" dirty="0"/>
              <a:t>}</a:t>
            </a:r>
            <a:r>
              <a:rPr lang="zh-CN" altLang="zh-CN" sz="2800" dirty="0"/>
              <a:t>满足</a:t>
            </a:r>
            <a:r>
              <a:rPr lang="en-US" altLang="zh-CN" sz="2800" i="1" dirty="0"/>
              <a:t>a</a:t>
            </a:r>
            <a:r>
              <a:rPr lang="en-US" altLang="zh-CN" sz="2800" baseline="-25000" dirty="0"/>
              <a:t>3</a:t>
            </a:r>
            <a:r>
              <a:rPr lang="en-US" altLang="zh-CN" sz="2800" dirty="0"/>
              <a:t>+</a:t>
            </a:r>
            <a:r>
              <a:rPr lang="en-US" altLang="zh-CN" sz="2800" i="1" dirty="0"/>
              <a:t>a</a:t>
            </a:r>
            <a:r>
              <a:rPr lang="en-US" altLang="zh-CN" sz="2800" baseline="-25000" dirty="0"/>
              <a:t>5</a:t>
            </a:r>
            <a:r>
              <a:rPr lang="en-US" altLang="zh-CN" sz="2800" dirty="0"/>
              <a:t>=14, </a:t>
            </a:r>
            <a:r>
              <a:rPr lang="en-US" altLang="zh-CN" sz="2800" i="1" dirty="0"/>
              <a:t>a</a:t>
            </a:r>
            <a:r>
              <a:rPr lang="en-US" altLang="zh-CN" sz="2800" baseline="-25000" dirty="0"/>
              <a:t>2</a:t>
            </a:r>
            <a:r>
              <a:rPr lang="en-US" altLang="zh-CN" sz="2800" i="1" dirty="0"/>
              <a:t>a</a:t>
            </a:r>
            <a:r>
              <a:rPr lang="en-US" altLang="zh-CN" sz="2800" baseline="-25000" dirty="0"/>
              <a:t>6</a:t>
            </a:r>
            <a:r>
              <a:rPr lang="en-US" altLang="zh-CN" sz="2800" dirty="0"/>
              <a:t>=33,</a:t>
            </a:r>
            <a:r>
              <a:rPr lang="zh-CN" altLang="zh-CN" sz="2800" dirty="0"/>
              <a:t>则</a:t>
            </a:r>
            <a:r>
              <a:rPr lang="en-US" altLang="zh-CN" sz="2800" i="1" dirty="0"/>
              <a:t>a</a:t>
            </a:r>
            <a:r>
              <a:rPr lang="en-US" altLang="zh-CN" sz="2800" baseline="-25000" dirty="0"/>
              <a:t>1</a:t>
            </a:r>
            <a:r>
              <a:rPr lang="en-US" altLang="zh-CN" sz="2800" i="1" dirty="0"/>
              <a:t>a</a:t>
            </a:r>
            <a:r>
              <a:rPr lang="en-US" altLang="zh-CN" sz="2800" baseline="-25000" dirty="0"/>
              <a:t>7</a:t>
            </a:r>
            <a:r>
              <a:rPr lang="en-US" altLang="zh-CN" sz="2800" dirty="0"/>
              <a:t>=</a:t>
            </a:r>
            <a:endParaRPr lang="zh-CN" altLang="zh-CN" sz="2800" dirty="0"/>
          </a:p>
          <a:p>
            <a:pPr>
              <a:lnSpc>
                <a:spcPct val="150000"/>
              </a:lnSpc>
            </a:pPr>
            <a:r>
              <a:rPr lang="en-US" altLang="zh-CN" sz="2800" dirty="0"/>
              <a:t>A.33	B.16	C.13	D.12</a:t>
            </a:r>
            <a:endParaRPr lang="zh-CN" altLang="zh-CN" sz="2800" dirty="0"/>
          </a:p>
        </p:txBody>
      </p:sp>
    </p:spTree>
    <p:extLst>
      <p:ext uri="{BB962C8B-B14F-4D97-AF65-F5344CB8AC3E}">
        <p14:creationId xmlns:p14="http://schemas.microsoft.com/office/powerpoint/2010/main" xmlns="" val="207837947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521110" y="212210"/>
                <a:ext cx="11356258" cy="65038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zh-CN" altLang="en-US" sz="2800" b="1" dirty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解析    </a:t>
                </a:r>
                <a:r>
                  <a:rPr lang="en-US" altLang="zh-CN" sz="2800" dirty="0"/>
                  <a:t>(1)</a:t>
                </a:r>
                <a:r>
                  <a:rPr lang="en-US" altLang="zh-CN" sz="2800" i="1" dirty="0"/>
                  <a:t>S</a:t>
                </a:r>
                <a:r>
                  <a:rPr lang="en-US" altLang="zh-CN" sz="2800" baseline="-25000" dirty="0"/>
                  <a:t>9</a:t>
                </a:r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9(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US" altLang="zh-CN" sz="2800" i="1" baseline="-25000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𝑎</m:t>
                        </m:r>
                        <m:r>
                          <a:rPr lang="en-US" altLang="zh-CN" sz="2800" i="1" baseline="-25000">
                            <a:latin typeface="Cambria Math" panose="02040503050406030204" pitchFamily="18" charset="0"/>
                          </a:rPr>
                          <m:t>9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)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=36,∴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dirty="0"/>
                  <a:t>+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9</a:t>
                </a:r>
                <a:r>
                  <a:rPr lang="en-US" altLang="zh-CN" sz="2800" dirty="0"/>
                  <a:t>=2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5</a:t>
                </a:r>
                <a:r>
                  <a:rPr lang="en-US" altLang="zh-CN" sz="2800" dirty="0"/>
                  <a:t>=8,∴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5</a:t>
                </a:r>
                <a:r>
                  <a:rPr lang="en-US" altLang="zh-CN" sz="2800" dirty="0"/>
                  <a:t>=4,∴(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2</a:t>
                </a:r>
                <a:r>
                  <a:rPr lang="en-US" altLang="zh-CN" sz="2800" dirty="0"/>
                  <a:t>+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8</a:t>
                </a:r>
                <a:r>
                  <a:rPr lang="en-US" altLang="zh-CN" sz="2800" dirty="0"/>
                  <a:t>)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dirty="0"/>
                  <a:t>-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5</a:t>
                </a:r>
                <a:r>
                  <a:rPr lang="en-US" altLang="zh-CN" sz="2800" dirty="0"/>
                  <a:t>=4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80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sub>
                      <m:sup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zh-CN" sz="2800" dirty="0"/>
                  <a:t>-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5</a:t>
                </a:r>
                <a:r>
                  <a:rPr lang="en-US" altLang="zh-CN" sz="2800" dirty="0"/>
                  <a:t>=4×4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dirty="0"/>
                  <a:t>-4=60.</a:t>
                </a:r>
                <a:r>
                  <a:rPr lang="zh-CN" altLang="zh-CN" sz="2800" dirty="0"/>
                  <a:t>故选</a:t>
                </a:r>
                <a:r>
                  <a:rPr lang="en-US" altLang="zh-CN" sz="2800" dirty="0"/>
                  <a:t>A.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(2)</a:t>
                </a:r>
                <a:r>
                  <a:rPr lang="zh-CN" altLang="zh-CN" sz="2800" dirty="0"/>
                  <a:t>设等差数列</a:t>
                </a:r>
                <a:r>
                  <a:rPr lang="en-US" altLang="zh-CN" sz="2800" dirty="0"/>
                  <a:t>{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}</a:t>
                </a:r>
                <a:r>
                  <a:rPr lang="zh-CN" altLang="zh-CN" sz="2800" dirty="0"/>
                  <a:t>的公差为</a:t>
                </a:r>
                <a:r>
                  <a:rPr lang="en-US" altLang="zh-CN" sz="2800" i="1" dirty="0"/>
                  <a:t>d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因为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3</a:t>
                </a:r>
                <a:r>
                  <a:rPr lang="en-US" altLang="zh-CN" sz="2800" dirty="0"/>
                  <a:t>+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5</a:t>
                </a:r>
                <a:r>
                  <a:rPr lang="en-US" altLang="zh-CN" sz="2800" dirty="0"/>
                  <a:t>=14,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所以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2</a:t>
                </a:r>
                <a:r>
                  <a:rPr lang="en-US" altLang="zh-CN" sz="2800" dirty="0"/>
                  <a:t>+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6</a:t>
                </a:r>
                <a:r>
                  <a:rPr lang="en-US" altLang="zh-CN" sz="2800" dirty="0"/>
                  <a:t>=14</a:t>
                </a:r>
                <a:r>
                  <a:rPr lang="en-US" altLang="zh-CN" sz="2800" dirty="0">
                    <a:solidFill>
                      <a:srgbClr val="DA251C"/>
                    </a:solidFill>
                  </a:rPr>
                  <a:t>,(</a:t>
                </a:r>
                <a:r>
                  <a:rPr lang="zh-CN" altLang="zh-CN" sz="2800" dirty="0">
                    <a:solidFill>
                      <a:srgbClr val="DA251C"/>
                    </a:solidFill>
                  </a:rPr>
                  <a:t>活用等差数列通项的性质得</a:t>
                </a:r>
                <a:r>
                  <a:rPr lang="en-US" altLang="zh-CN" sz="2800" i="1" dirty="0">
                    <a:solidFill>
                      <a:srgbClr val="DA251C"/>
                    </a:solidFill>
                  </a:rPr>
                  <a:t>a</a:t>
                </a:r>
                <a:r>
                  <a:rPr lang="en-US" altLang="zh-CN" sz="2800" baseline="-25000" dirty="0">
                    <a:solidFill>
                      <a:srgbClr val="DA251C"/>
                    </a:solidFill>
                  </a:rPr>
                  <a:t>3</a:t>
                </a:r>
                <a:r>
                  <a:rPr lang="en-US" altLang="zh-CN" sz="2800" dirty="0">
                    <a:solidFill>
                      <a:srgbClr val="DA251C"/>
                    </a:solidFill>
                  </a:rPr>
                  <a:t>+</a:t>
                </a:r>
                <a:r>
                  <a:rPr lang="en-US" altLang="zh-CN" sz="2800" i="1" dirty="0">
                    <a:solidFill>
                      <a:srgbClr val="DA251C"/>
                    </a:solidFill>
                  </a:rPr>
                  <a:t>a</a:t>
                </a:r>
                <a:r>
                  <a:rPr lang="en-US" altLang="zh-CN" sz="2800" baseline="-25000" dirty="0">
                    <a:solidFill>
                      <a:srgbClr val="DA251C"/>
                    </a:solidFill>
                  </a:rPr>
                  <a:t>5</a:t>
                </a:r>
                <a:r>
                  <a:rPr lang="en-US" altLang="zh-CN" sz="2800" dirty="0">
                    <a:solidFill>
                      <a:srgbClr val="DA251C"/>
                    </a:solidFill>
                  </a:rPr>
                  <a:t>=</a:t>
                </a:r>
                <a:r>
                  <a:rPr lang="en-US" altLang="zh-CN" sz="2800" i="1" dirty="0">
                    <a:solidFill>
                      <a:srgbClr val="DA251C"/>
                    </a:solidFill>
                  </a:rPr>
                  <a:t>a</a:t>
                </a:r>
                <a:r>
                  <a:rPr lang="en-US" altLang="zh-CN" sz="2800" baseline="-25000" dirty="0">
                    <a:solidFill>
                      <a:srgbClr val="DA251C"/>
                    </a:solidFill>
                  </a:rPr>
                  <a:t>2</a:t>
                </a:r>
                <a:r>
                  <a:rPr lang="en-US" altLang="zh-CN" sz="2800" dirty="0">
                    <a:solidFill>
                      <a:srgbClr val="DA251C"/>
                    </a:solidFill>
                  </a:rPr>
                  <a:t>+</a:t>
                </a:r>
                <a:r>
                  <a:rPr lang="en-US" altLang="zh-CN" sz="2800" i="1" dirty="0">
                    <a:solidFill>
                      <a:srgbClr val="DA251C"/>
                    </a:solidFill>
                  </a:rPr>
                  <a:t>a</a:t>
                </a:r>
                <a:r>
                  <a:rPr lang="en-US" altLang="zh-CN" sz="2800" baseline="-25000" dirty="0">
                    <a:solidFill>
                      <a:srgbClr val="DA251C"/>
                    </a:solidFill>
                  </a:rPr>
                  <a:t>6</a:t>
                </a:r>
                <a:r>
                  <a:rPr lang="en-US" altLang="zh-CN" sz="2800" dirty="0">
                    <a:solidFill>
                      <a:srgbClr val="DA251C"/>
                    </a:solidFill>
                  </a:rPr>
                  <a:t>)</a:t>
                </a:r>
                <a:endParaRPr lang="zh-CN" altLang="zh-CN" sz="2800" dirty="0">
                  <a:solidFill>
                    <a:srgbClr val="DA251C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又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2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6</a:t>
                </a:r>
                <a:r>
                  <a:rPr lang="en-US" altLang="zh-CN" sz="2800" dirty="0"/>
                  <a:t>=33,</a:t>
                </a:r>
                <a:r>
                  <a:rPr lang="zh-CN" altLang="zh-CN" sz="2800" dirty="0"/>
                  <a:t>所以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8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800" i="1" smtClean="0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sSub>
                              <m:sSubPr>
                                <m:ctrlPr>
                                  <a:rPr lang="en-US" altLang="zh-CN" sz="280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800" b="0" i="1" smtClean="0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2800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=3</m:t>
                            </m:r>
                          </m:e>
                          <m:e>
                            <m:sSub>
                              <m:sSubPr>
                                <m:ctrlP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2800" b="0" i="1" smtClean="0">
                                    <a:latin typeface="Cambria Math" panose="02040503050406030204" pitchFamily="18" charset="0"/>
                                  </a:rPr>
                                  <m:t>6</m:t>
                                </m:r>
                              </m:sub>
                            </m:sSub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11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800" dirty="0"/>
                  <a:t>或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sSub>
                              <m:sSubPr>
                                <m:ctrlP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11</m:t>
                            </m:r>
                          </m:e>
                          <m:e>
                            <m:sSub>
                              <m:sSubPr>
                                <m:ctrlP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  <m:t>6</m:t>
                                </m:r>
                              </m:sub>
                            </m:sSub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=</m:t>
                            </m:r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当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sSub>
                              <m:sSubPr>
                                <m:ctrlP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=3</m:t>
                            </m:r>
                          </m:e>
                          <m:e>
                            <m:sSub>
                              <m:sSubPr>
                                <m:ctrlP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  <m:t>6</m:t>
                                </m:r>
                              </m:sub>
                            </m:sSub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=11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800" dirty="0"/>
                  <a:t>时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d</a:t>
                </a:r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11−3</m:t>
                        </m:r>
                      </m:num>
                      <m:den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6−2</m:t>
                        </m:r>
                      </m:den>
                    </m:f>
                  </m:oMath>
                </a14:m>
                <a:r>
                  <a:rPr lang="en-US" altLang="zh-CN" sz="2800" dirty="0"/>
                  <a:t>=2</a:t>
                </a:r>
                <a:r>
                  <a:rPr lang="en-US" altLang="zh-CN" sz="2800" dirty="0">
                    <a:solidFill>
                      <a:srgbClr val="DA251C"/>
                    </a:solidFill>
                  </a:rPr>
                  <a:t>,(</a:t>
                </a:r>
                <a:r>
                  <a:rPr lang="zh-CN" altLang="zh-CN" sz="2800" dirty="0">
                    <a:solidFill>
                      <a:srgbClr val="DA251C"/>
                    </a:solidFill>
                  </a:rPr>
                  <a:t>活用等差数列的性质得</a:t>
                </a:r>
                <a:r>
                  <a:rPr lang="en-US" altLang="zh-CN" sz="2800" i="1" dirty="0">
                    <a:solidFill>
                      <a:srgbClr val="DA251C"/>
                    </a:solidFill>
                  </a:rPr>
                  <a:t>d</a:t>
                </a:r>
                <a:r>
                  <a:rPr lang="en-US" altLang="zh-CN" sz="2800" dirty="0">
                    <a:solidFill>
                      <a:srgbClr val="DA251C"/>
                    </a:solidFill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solidFill>
                              <a:srgbClr val="DA251C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i="1" smtClean="0">
                                <a:solidFill>
                                  <a:srgbClr val="DA251C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b="0" i="1" smtClean="0">
                                <a:solidFill>
                                  <a:srgbClr val="DA251C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b="0" i="1" smtClean="0">
                                <a:solidFill>
                                  <a:srgbClr val="DA251C"/>
                                </a:solidFill>
                                <a:latin typeface="Cambria Math" panose="02040503050406030204" pitchFamily="18" charset="0"/>
                              </a:rPr>
                              <m:t>6</m:t>
                            </m:r>
                          </m:sub>
                        </m:sSub>
                        <m:r>
                          <a:rPr lang="en-US" altLang="zh-CN" sz="2800" i="1">
                            <a:solidFill>
                              <a:srgbClr val="DA251C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altLang="zh-CN" sz="2800" i="1" smtClean="0">
                                <a:solidFill>
                                  <a:srgbClr val="DA251C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b="0" i="1" smtClean="0">
                                <a:solidFill>
                                  <a:srgbClr val="DA251C"/>
                                </a:solidFill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b="0" i="1" smtClean="0">
                                <a:solidFill>
                                  <a:srgbClr val="DA251C"/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r>
                          <a:rPr lang="en-US" altLang="zh-CN" sz="2800" i="1">
                            <a:solidFill>
                              <a:srgbClr val="DA251C"/>
                            </a:solidFill>
                            <a:latin typeface="Cambria Math" panose="02040503050406030204" pitchFamily="18" charset="0"/>
                          </a:rPr>
                          <m:t>6−2</m:t>
                        </m:r>
                      </m:den>
                    </m:f>
                  </m:oMath>
                </a14:m>
                <a:r>
                  <a:rPr lang="en-US" altLang="zh-CN" sz="2800" dirty="0">
                    <a:solidFill>
                      <a:srgbClr val="DA251C"/>
                    </a:solidFill>
                  </a:rPr>
                  <a:t>)</a:t>
                </a:r>
                <a:endParaRPr lang="zh-CN" altLang="zh-CN" sz="2800" dirty="0">
                  <a:solidFill>
                    <a:srgbClr val="DA251C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所以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7</a:t>
                </a:r>
                <a:r>
                  <a:rPr lang="en-US" altLang="zh-CN" sz="2800" dirty="0"/>
                  <a:t>=(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2</a:t>
                </a:r>
                <a:r>
                  <a:rPr lang="en-US" altLang="zh-CN" sz="2800" dirty="0"/>
                  <a:t>-</a:t>
                </a:r>
                <a:r>
                  <a:rPr lang="en-US" altLang="zh-CN" sz="2800" i="1" dirty="0"/>
                  <a:t>d</a:t>
                </a:r>
                <a:r>
                  <a:rPr lang="en-US" altLang="zh-CN" sz="2800" dirty="0"/>
                  <a:t>)(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6</a:t>
                </a:r>
                <a:r>
                  <a:rPr lang="en-US" altLang="zh-CN" sz="2800" dirty="0"/>
                  <a:t>+</a:t>
                </a:r>
                <a:r>
                  <a:rPr lang="en-US" altLang="zh-CN" sz="2800" i="1" dirty="0"/>
                  <a:t>d</a:t>
                </a:r>
                <a:r>
                  <a:rPr lang="en-US" altLang="zh-CN" sz="2800" dirty="0"/>
                  <a:t>)=13.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1110" y="212210"/>
                <a:ext cx="11356258" cy="6503832"/>
              </a:xfrm>
              <a:prstGeom prst="rect">
                <a:avLst/>
              </a:prstGeom>
              <a:blipFill rotWithShape="0">
                <a:blip r:embed="rId2"/>
                <a:stretch>
                  <a:fillRect l="-1074" b="-4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96643529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498533" y="573454"/>
                <a:ext cx="11356258" cy="347306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当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sSub>
                              <m:sSubPr>
                                <m:ctrlP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=11</m:t>
                            </m:r>
                          </m:e>
                          <m:e>
                            <m:sSub>
                              <m:sSubPr>
                                <m:ctrlP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  <m:t>6</m:t>
                                </m:r>
                              </m:sub>
                            </m:sSub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=3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800" dirty="0"/>
                  <a:t>时</a:t>
                </a:r>
                <a:r>
                  <a:rPr lang="en-US" altLang="zh-CN" sz="2800" dirty="0"/>
                  <a:t>, </a:t>
                </a:r>
                <a:r>
                  <a:rPr lang="en-US" altLang="zh-CN" sz="2800" i="1" dirty="0"/>
                  <a:t>d</a:t>
                </a:r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3−11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6−2</m:t>
                        </m:r>
                      </m:den>
                    </m:f>
                  </m:oMath>
                </a14:m>
                <a:r>
                  <a:rPr lang="en-US" altLang="zh-CN" sz="2800" dirty="0"/>
                  <a:t>=-2,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所以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7</a:t>
                </a:r>
                <a:r>
                  <a:rPr lang="en-US" altLang="zh-CN" sz="2800" dirty="0"/>
                  <a:t>=(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2</a:t>
                </a:r>
                <a:r>
                  <a:rPr lang="en-US" altLang="zh-CN" sz="2800" dirty="0"/>
                  <a:t>-</a:t>
                </a:r>
                <a:r>
                  <a:rPr lang="en-US" altLang="zh-CN" sz="2800" i="1" dirty="0"/>
                  <a:t>d</a:t>
                </a:r>
                <a:r>
                  <a:rPr lang="en-US" altLang="zh-CN" sz="2800" dirty="0"/>
                  <a:t>)(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6</a:t>
                </a:r>
                <a:r>
                  <a:rPr lang="en-US" altLang="zh-CN" sz="2800" dirty="0"/>
                  <a:t>+</a:t>
                </a:r>
                <a:r>
                  <a:rPr lang="en-US" altLang="zh-CN" sz="2800" i="1" dirty="0"/>
                  <a:t>d</a:t>
                </a:r>
                <a:r>
                  <a:rPr lang="en-US" altLang="zh-CN" sz="2800" dirty="0"/>
                  <a:t>)=13.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综上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7</a:t>
                </a:r>
                <a:r>
                  <a:rPr lang="en-US" altLang="zh-CN" sz="2800" dirty="0"/>
                  <a:t>=13,</a:t>
                </a:r>
                <a:r>
                  <a:rPr lang="zh-CN" altLang="zh-CN" sz="2800" dirty="0"/>
                  <a:t>故选</a:t>
                </a:r>
                <a:r>
                  <a:rPr lang="en-US" altLang="zh-CN" sz="2800" dirty="0"/>
                  <a:t>C.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b="1" dirty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答案</a:t>
                </a:r>
                <a:r>
                  <a:rPr lang="zh-CN" altLang="zh-CN" sz="2800" dirty="0"/>
                  <a:t>　</a:t>
                </a:r>
                <a:r>
                  <a:rPr lang="en-US" altLang="zh-CN" sz="2800" dirty="0"/>
                  <a:t>(1)A</a:t>
                </a:r>
                <a:r>
                  <a:rPr lang="zh-CN" altLang="zh-CN" sz="2800" dirty="0"/>
                  <a:t>　</a:t>
                </a:r>
                <a:r>
                  <a:rPr lang="en-US" altLang="zh-CN" sz="2800" dirty="0"/>
                  <a:t>(2)C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8533" y="573454"/>
                <a:ext cx="11356258" cy="3473067"/>
              </a:xfrm>
              <a:prstGeom prst="rect">
                <a:avLst/>
              </a:prstGeom>
              <a:blipFill rotWithShape="0">
                <a:blip r:embed="rId2"/>
                <a:stretch>
                  <a:fillRect l="-1127" b="-17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81118800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234043" y="566446"/>
                <a:ext cx="11723913" cy="295369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800" b="1" dirty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示例</a:t>
                </a:r>
                <a:r>
                  <a:rPr lang="en-US" altLang="zh-CN" sz="2800" b="1" dirty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4     </a:t>
                </a:r>
                <a:r>
                  <a:rPr lang="en-US" altLang="zh-CN" sz="2800" dirty="0"/>
                  <a:t>(1)</a:t>
                </a:r>
                <a:r>
                  <a:rPr lang="zh-CN" altLang="zh-CN" sz="2800" dirty="0"/>
                  <a:t>已知</a:t>
                </a:r>
                <a:r>
                  <a:rPr lang="en-US" altLang="zh-CN" sz="2800" i="1" dirty="0"/>
                  <a:t>S</a:t>
                </a:r>
                <a:r>
                  <a:rPr lang="en-US" altLang="zh-CN" sz="2800" i="1" baseline="-25000" dirty="0"/>
                  <a:t>n</a:t>
                </a:r>
                <a:r>
                  <a:rPr lang="zh-CN" altLang="zh-CN" sz="2800" dirty="0"/>
                  <a:t>是等差数列</a:t>
                </a:r>
                <a:r>
                  <a:rPr lang="en-US" altLang="zh-CN" sz="2800" dirty="0"/>
                  <a:t>{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}</a:t>
                </a:r>
                <a:r>
                  <a:rPr lang="zh-CN" altLang="zh-CN" sz="2800" dirty="0"/>
                  <a:t>的前</a:t>
                </a:r>
                <a:r>
                  <a:rPr lang="en-US" altLang="zh-CN" sz="2800" i="1" dirty="0"/>
                  <a:t>n</a:t>
                </a:r>
                <a:r>
                  <a:rPr lang="zh-CN" altLang="zh-CN" sz="2800" dirty="0"/>
                  <a:t>项和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若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dirty="0"/>
                  <a:t>=-2 018,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2019</m:t>
                            </m:r>
                          </m:sub>
                        </m:sSub>
                      </m:num>
                      <m:den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2019</m:t>
                        </m:r>
                      </m:den>
                    </m:f>
                  </m:oMath>
                </a14:m>
                <a:r>
                  <a:rPr lang="en-US" altLang="zh-CN" sz="2800" dirty="0"/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201</m:t>
                            </m:r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8</m:t>
                            </m:r>
                          </m:sub>
                        </m:sSub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201</m:t>
                        </m:r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2800" dirty="0"/>
                  <a:t>=11,</a:t>
                </a:r>
                <a:r>
                  <a:rPr lang="zh-CN" altLang="zh-CN" sz="2800" dirty="0"/>
                  <a:t>则</a:t>
                </a:r>
                <a:r>
                  <a:rPr lang="en-US" altLang="zh-CN" sz="2800" i="1" dirty="0"/>
                  <a:t>S</a:t>
                </a:r>
                <a:r>
                  <a:rPr lang="en-US" altLang="zh-CN" sz="2800" baseline="-25000" dirty="0"/>
                  <a:t>2 020</a:t>
                </a:r>
                <a:r>
                  <a:rPr lang="zh-CN" altLang="zh-CN" sz="2800" dirty="0"/>
                  <a:t>等于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A.2 020	B.-2 020	C.4 040	D.-4 040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(2)</a:t>
                </a:r>
                <a:r>
                  <a:rPr lang="zh-CN" altLang="zh-CN" sz="2800" dirty="0"/>
                  <a:t>等差数列</a:t>
                </a:r>
                <a:r>
                  <a:rPr lang="en-US" altLang="zh-CN" sz="2800" dirty="0"/>
                  <a:t>{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}</a:t>
                </a:r>
                <a:r>
                  <a:rPr lang="zh-CN" altLang="zh-CN" sz="2800" dirty="0"/>
                  <a:t>共有</a:t>
                </a:r>
                <a:r>
                  <a:rPr lang="en-US" altLang="zh-CN" sz="2800" dirty="0"/>
                  <a:t>63</a:t>
                </a:r>
                <a:r>
                  <a:rPr lang="zh-CN" altLang="zh-CN" sz="2800" dirty="0"/>
                  <a:t>项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且</a:t>
                </a:r>
                <a:r>
                  <a:rPr lang="en-US" altLang="zh-CN" sz="2800" i="1" dirty="0"/>
                  <a:t>S</a:t>
                </a:r>
                <a:r>
                  <a:rPr lang="en-US" altLang="zh-CN" sz="2800" baseline="-25000" dirty="0"/>
                  <a:t>63</a:t>
                </a:r>
                <a:r>
                  <a:rPr lang="en-US" altLang="zh-CN" sz="2800" dirty="0"/>
                  <a:t>=36,</a:t>
                </a:r>
                <a:r>
                  <a:rPr lang="zh-CN" altLang="zh-CN" sz="2800" dirty="0"/>
                  <a:t>则</a:t>
                </a:r>
                <a:r>
                  <a:rPr lang="en-US" altLang="zh-CN" sz="2800" i="1" dirty="0"/>
                  <a:t>S</a:t>
                </a:r>
                <a:r>
                  <a:rPr lang="zh-CN" altLang="zh-CN" sz="2800" baseline="-25000" dirty="0"/>
                  <a:t>奇</a:t>
                </a:r>
                <a:r>
                  <a:rPr lang="en-US" altLang="zh-CN" sz="2800" dirty="0"/>
                  <a:t>=</a:t>
                </a:r>
                <a:r>
                  <a:rPr lang="zh-CN" altLang="zh-CN" sz="2800" u="sng" dirty="0"/>
                  <a:t>　　　　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S</a:t>
                </a:r>
                <a:r>
                  <a:rPr lang="zh-CN" altLang="zh-CN" sz="2800" baseline="-25000" dirty="0"/>
                  <a:t>偶</a:t>
                </a:r>
                <a:r>
                  <a:rPr lang="en-US" altLang="zh-CN" sz="2800" dirty="0"/>
                  <a:t>=</a:t>
                </a:r>
                <a:r>
                  <a:rPr lang="zh-CN" altLang="zh-CN" sz="2800" u="sng" dirty="0"/>
                  <a:t>　　　　</a:t>
                </a:r>
                <a:r>
                  <a:rPr lang="en-US" altLang="zh-CN" sz="2800" dirty="0"/>
                  <a:t>. 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043" y="566446"/>
                <a:ext cx="11723913" cy="2953694"/>
              </a:xfrm>
              <a:prstGeom prst="rect">
                <a:avLst/>
              </a:prstGeom>
              <a:blipFill rotWithShape="0">
                <a:blip r:embed="rId2"/>
                <a:stretch>
                  <a:fillRect l="-1040" b="-24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64965557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560439" y="281036"/>
                <a:ext cx="11139948" cy="624632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zh-CN" altLang="en-US" sz="2800" b="1" dirty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解析</a:t>
                </a:r>
                <a:r>
                  <a:rPr lang="zh-CN" altLang="en-US" sz="2800" dirty="0">
                    <a:solidFill>
                      <a:prstClr val="black"/>
                    </a:solidFill>
                  </a:rPr>
                  <a:t>　</a:t>
                </a:r>
                <a:r>
                  <a:rPr lang="en-US" altLang="zh-CN" sz="2800" dirty="0"/>
                  <a:t>(1)</a:t>
                </a:r>
                <a:r>
                  <a:rPr lang="zh-CN" altLang="zh-CN" sz="2800" dirty="0"/>
                  <a:t>由等差数列的性质可得</a:t>
                </a:r>
                <a:r>
                  <a:rPr lang="en-US" altLang="zh-CN" sz="2800" dirty="0"/>
                  <a:t>{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num>
                      <m:den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lang="en-US" altLang="zh-CN" sz="2800" dirty="0"/>
                  <a:t>}</a:t>
                </a:r>
                <a:r>
                  <a:rPr lang="zh-CN" altLang="zh-CN" sz="2800" dirty="0"/>
                  <a:t>也为等差数列</a:t>
                </a:r>
                <a:r>
                  <a:rPr lang="en-US" altLang="zh-CN" sz="2800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又</a:t>
                </a:r>
                <a:r>
                  <a:rPr lang="en-US" altLang="zh-CN" sz="2800" dirty="0"/>
                  <a:t>∵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2019</m:t>
                            </m:r>
                          </m:sub>
                        </m:sSub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2019</m:t>
                        </m:r>
                      </m:den>
                    </m:f>
                  </m:oMath>
                </a14:m>
                <a:r>
                  <a:rPr lang="en-US" altLang="zh-CN" sz="2800" dirty="0"/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201</m:t>
                            </m:r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8</m:t>
                            </m:r>
                          </m:sub>
                        </m:sSub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201</m:t>
                        </m:r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2800" dirty="0"/>
                  <a:t>=11</a:t>
                </a:r>
                <a:r>
                  <a:rPr lang="en-US" altLang="zh-CN" sz="2800" i="1" dirty="0"/>
                  <a:t>d</a:t>
                </a:r>
                <a:r>
                  <a:rPr lang="en-US" altLang="zh-CN" sz="2800" dirty="0"/>
                  <a:t>=11,∴</a:t>
                </a:r>
                <a:r>
                  <a:rPr lang="en-US" altLang="zh-CN" sz="2800" i="1" dirty="0"/>
                  <a:t>d</a:t>
                </a:r>
                <a:r>
                  <a:rPr lang="en-US" altLang="zh-CN" sz="2800" dirty="0"/>
                  <a:t>=1.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故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2020</m:t>
                            </m:r>
                          </m:sub>
                        </m:sSub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20</m:t>
                        </m:r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2800" dirty="0"/>
                  <a:t>+2 019</a:t>
                </a:r>
                <a:r>
                  <a:rPr lang="en-US" altLang="zh-CN" sz="2800" i="1" dirty="0"/>
                  <a:t>d</a:t>
                </a:r>
                <a:r>
                  <a:rPr lang="en-US" altLang="zh-CN" sz="2800" dirty="0"/>
                  <a:t>=-2 018+2 019=1.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∴</a:t>
                </a:r>
                <a:r>
                  <a:rPr lang="en-US" altLang="zh-CN" sz="2800" i="1" dirty="0"/>
                  <a:t>S</a:t>
                </a:r>
                <a:r>
                  <a:rPr lang="en-US" altLang="zh-CN" sz="2800" baseline="-25000" dirty="0"/>
                  <a:t>2 020</a:t>
                </a:r>
                <a:r>
                  <a:rPr lang="en-US" altLang="zh-CN" sz="2800" dirty="0"/>
                  <a:t>=1×2 020=2 020.</a:t>
                </a:r>
                <a:r>
                  <a:rPr lang="zh-CN" altLang="zh-CN" sz="2800" dirty="0"/>
                  <a:t>故选</a:t>
                </a:r>
                <a:r>
                  <a:rPr lang="en-US" altLang="zh-CN" sz="2800" dirty="0"/>
                  <a:t>A.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(2)</a:t>
                </a:r>
                <a:r>
                  <a:rPr lang="zh-CN" altLang="zh-CN" sz="2800" dirty="0"/>
                  <a:t>由</a:t>
                </a:r>
                <a:r>
                  <a:rPr lang="en-US" altLang="zh-CN" sz="2800" i="1" dirty="0"/>
                  <a:t>S</a:t>
                </a:r>
                <a:r>
                  <a:rPr lang="en-US" altLang="zh-CN" sz="2800" baseline="-25000" dirty="0"/>
                  <a:t>63</a:t>
                </a:r>
                <a:r>
                  <a:rPr lang="en-US" altLang="zh-CN" sz="2800" dirty="0"/>
                  <a:t>=36,</a:t>
                </a:r>
                <a:r>
                  <a:rPr lang="zh-CN" altLang="zh-CN" sz="2800" dirty="0"/>
                  <a:t>得</a:t>
                </a:r>
                <a:r>
                  <a:rPr lang="en-US" altLang="zh-CN" sz="2800" dirty="0"/>
                  <a:t>63·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32</a:t>
                </a:r>
                <a:r>
                  <a:rPr lang="en-US" altLang="zh-CN" sz="2800" dirty="0"/>
                  <a:t>=36.∴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32</a:t>
                </a:r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2800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∴</a:t>
                </a:r>
                <a:r>
                  <a:rPr lang="en-US" altLang="zh-CN" sz="2800" i="1" dirty="0"/>
                  <a:t>S</a:t>
                </a:r>
                <a:r>
                  <a:rPr lang="zh-CN" altLang="zh-CN" sz="2800" baseline="-25000" dirty="0"/>
                  <a:t>奇</a:t>
                </a:r>
                <a:r>
                  <a:rPr lang="en-US" altLang="zh-CN" sz="2800" dirty="0"/>
                  <a:t>=32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32</a:t>
                </a:r>
                <a:r>
                  <a:rPr lang="en-US" altLang="zh-CN" sz="2800" dirty="0"/>
                  <a:t>=32×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128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2800" dirty="0"/>
                  <a:t>,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i="1" dirty="0"/>
                  <a:t>S</a:t>
                </a:r>
                <a:r>
                  <a:rPr lang="zh-CN" altLang="zh-CN" sz="2800" baseline="-25000" dirty="0"/>
                  <a:t>偶</a:t>
                </a:r>
                <a:r>
                  <a:rPr lang="en-US" altLang="zh-CN" sz="2800" dirty="0"/>
                  <a:t>=31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32</a:t>
                </a:r>
                <a:r>
                  <a:rPr lang="en-US" altLang="zh-CN" sz="2800" dirty="0"/>
                  <a:t>=31×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124</m:t>
                        </m:r>
                      </m:num>
                      <m:den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2800" dirty="0"/>
                  <a:t>.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439" y="281036"/>
                <a:ext cx="11139948" cy="6246325"/>
              </a:xfrm>
              <a:prstGeom prst="rect">
                <a:avLst/>
              </a:prstGeom>
              <a:blipFill>
                <a:blip r:embed="rId2"/>
                <a:stretch>
                  <a:fillRect l="-11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214106838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560439" y="281036"/>
                <a:ext cx="11139948" cy="579543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zh-CN" altLang="en-US" sz="2800" b="1" dirty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技巧点拨</a:t>
                </a:r>
                <a:endParaRPr lang="en-US" altLang="zh-CN" sz="2800" b="1" dirty="0">
                  <a:solidFill>
                    <a:srgbClr val="DA25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lang="zh-CN" altLang="zh-CN" sz="2800" dirty="0"/>
                  <a:t>应用等差数列的性质解题的技巧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(1)</a:t>
                </a:r>
                <a:r>
                  <a:rPr lang="zh-CN" altLang="zh-CN" sz="2800" dirty="0"/>
                  <a:t>如果</a:t>
                </a:r>
                <a:r>
                  <a:rPr lang="en-US" altLang="zh-CN" sz="2800" dirty="0"/>
                  <a:t>{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}</a:t>
                </a:r>
                <a:r>
                  <a:rPr lang="zh-CN" altLang="zh-CN" sz="2800" dirty="0"/>
                  <a:t>为等差数列</a:t>
                </a:r>
                <a:r>
                  <a:rPr lang="en-US" altLang="zh-CN" sz="2800" dirty="0"/>
                  <a:t>,</a:t>
                </a:r>
                <a:r>
                  <a:rPr lang="en-US" altLang="zh-CN" sz="2800" i="1" dirty="0" err="1"/>
                  <a:t>m</a:t>
                </a:r>
                <a:r>
                  <a:rPr lang="en-US" altLang="zh-CN" sz="2800" dirty="0" err="1"/>
                  <a:t>+</a:t>
                </a:r>
                <a:r>
                  <a:rPr lang="en-US" altLang="zh-CN" sz="2800" i="1" dirty="0" err="1"/>
                  <a:t>n</a:t>
                </a:r>
                <a:r>
                  <a:rPr lang="en-US" altLang="zh-CN" sz="2800" dirty="0"/>
                  <a:t>=</a:t>
                </a:r>
                <a:r>
                  <a:rPr lang="en-US" altLang="zh-CN" sz="2800" i="1" dirty="0" err="1"/>
                  <a:t>p</a:t>
                </a:r>
                <a:r>
                  <a:rPr lang="en-US" altLang="zh-CN" sz="2800" dirty="0" err="1"/>
                  <a:t>+</a:t>
                </a:r>
                <a:r>
                  <a:rPr lang="en-US" altLang="zh-CN" sz="2800" i="1" dirty="0" err="1"/>
                  <a:t>q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则</a:t>
                </a:r>
                <a:r>
                  <a:rPr lang="en-US" altLang="zh-CN" sz="2800" i="1" dirty="0" err="1"/>
                  <a:t>a</a:t>
                </a:r>
                <a:r>
                  <a:rPr lang="en-US" altLang="zh-CN" sz="2800" i="1" baseline="-25000" dirty="0" err="1"/>
                  <a:t>m</a:t>
                </a:r>
                <a:r>
                  <a:rPr lang="en-US" altLang="zh-CN" sz="2800" dirty="0" err="1"/>
                  <a:t>+</a:t>
                </a:r>
                <a:r>
                  <a:rPr lang="en-US" altLang="zh-CN" sz="2800" i="1" dirty="0" err="1"/>
                  <a:t>a</a:t>
                </a:r>
                <a:r>
                  <a:rPr lang="en-US" altLang="zh-CN" sz="2800" i="1" baseline="-25000" dirty="0" err="1"/>
                  <a:t>n</a:t>
                </a:r>
                <a:r>
                  <a:rPr lang="en-US" altLang="zh-CN" sz="2800" dirty="0"/>
                  <a:t>=</a:t>
                </a:r>
                <a:r>
                  <a:rPr lang="en-US" altLang="zh-CN" sz="2800" i="1" dirty="0" err="1"/>
                  <a:t>a</a:t>
                </a:r>
                <a:r>
                  <a:rPr lang="en-US" altLang="zh-CN" sz="2800" i="1" baseline="-25000" dirty="0" err="1"/>
                  <a:t>p</a:t>
                </a:r>
                <a:r>
                  <a:rPr lang="en-US" altLang="zh-CN" sz="2800" dirty="0" err="1"/>
                  <a:t>+</a:t>
                </a:r>
                <a:r>
                  <a:rPr lang="en-US" altLang="zh-CN" sz="2800" i="1" dirty="0" err="1"/>
                  <a:t>a</a:t>
                </a:r>
                <a:r>
                  <a:rPr lang="en-US" altLang="zh-CN" sz="2800" i="1" baseline="-25000" dirty="0" err="1"/>
                  <a:t>q</a:t>
                </a:r>
                <a:r>
                  <a:rPr lang="en-US" altLang="zh-CN" sz="2800" dirty="0"/>
                  <a:t>(</a:t>
                </a:r>
                <a:r>
                  <a:rPr lang="en-US" altLang="zh-CN" sz="2800" i="1" dirty="0" err="1"/>
                  <a:t>m</a:t>
                </a:r>
                <a:r>
                  <a:rPr lang="en-US" altLang="zh-CN" sz="2800" dirty="0" err="1"/>
                  <a:t>,</a:t>
                </a:r>
                <a:r>
                  <a:rPr lang="en-US" altLang="zh-CN" sz="2800" i="1" dirty="0" err="1"/>
                  <a:t>n</a:t>
                </a:r>
                <a:r>
                  <a:rPr lang="en-US" altLang="zh-CN" sz="2800" dirty="0" err="1"/>
                  <a:t>,</a:t>
                </a:r>
                <a:r>
                  <a:rPr lang="en-US" altLang="zh-CN" sz="2800" i="1" dirty="0" err="1"/>
                  <a:t>p</a:t>
                </a:r>
                <a:r>
                  <a:rPr lang="en-US" altLang="zh-CN" sz="2800" dirty="0" err="1"/>
                  <a:t>,</a:t>
                </a:r>
                <a:r>
                  <a:rPr lang="en-US" altLang="zh-CN" sz="2800" i="1" dirty="0" err="1"/>
                  <a:t>q</a:t>
                </a:r>
                <a:r>
                  <a:rPr lang="en-US" altLang="zh-CN" sz="2800" dirty="0" err="1"/>
                  <a:t>∈N</a:t>
                </a:r>
                <a:r>
                  <a:rPr lang="en-US" altLang="zh-CN" sz="2800" baseline="30000" dirty="0"/>
                  <a:t>*</a:t>
                </a:r>
                <a:r>
                  <a:rPr lang="en-US" altLang="zh-CN" sz="2800" dirty="0"/>
                  <a:t>).</a:t>
                </a:r>
                <a:r>
                  <a:rPr lang="zh-CN" altLang="zh-CN" sz="2800" dirty="0"/>
                  <a:t>因此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若出现</a:t>
                </a:r>
                <a:r>
                  <a:rPr lang="en-US" altLang="zh-CN" sz="2800" i="1" dirty="0" err="1"/>
                  <a:t>a</a:t>
                </a:r>
                <a:r>
                  <a:rPr lang="en-US" altLang="zh-CN" sz="2800" i="1" baseline="-25000" dirty="0" err="1"/>
                  <a:t>m</a:t>
                </a:r>
                <a:r>
                  <a:rPr lang="en-US" altLang="zh-CN" sz="2800" baseline="-25000" dirty="0" err="1"/>
                  <a:t>-</a:t>
                </a:r>
                <a:r>
                  <a:rPr lang="en-US" altLang="zh-CN" sz="2800" i="1" baseline="-25000" dirty="0" err="1"/>
                  <a:t>n</a:t>
                </a:r>
                <a:r>
                  <a:rPr lang="en-US" altLang="zh-CN" sz="2800" dirty="0" err="1"/>
                  <a:t>,</a:t>
                </a:r>
                <a:r>
                  <a:rPr lang="en-US" altLang="zh-CN" sz="2800" i="1" dirty="0" err="1"/>
                  <a:t>a</a:t>
                </a:r>
                <a:r>
                  <a:rPr lang="en-US" altLang="zh-CN" sz="2800" i="1" baseline="-25000" dirty="0" err="1"/>
                  <a:t>m</a:t>
                </a:r>
                <a:r>
                  <a:rPr lang="en-US" altLang="zh-CN" sz="2800" dirty="0" err="1"/>
                  <a:t>,</a:t>
                </a:r>
                <a:r>
                  <a:rPr lang="en-US" altLang="zh-CN" sz="2800" i="1" dirty="0" err="1"/>
                  <a:t>a</a:t>
                </a:r>
                <a:r>
                  <a:rPr lang="en-US" altLang="zh-CN" sz="2800" i="1" baseline="-25000" dirty="0" err="1"/>
                  <a:t>m</a:t>
                </a:r>
                <a:r>
                  <a:rPr lang="en-US" altLang="zh-CN" sz="2800" baseline="-25000" dirty="0" err="1"/>
                  <a:t>+</a:t>
                </a:r>
                <a:r>
                  <a:rPr lang="en-US" altLang="zh-CN" sz="2800" i="1" baseline="-25000" dirty="0" err="1"/>
                  <a:t>n</a:t>
                </a:r>
                <a:r>
                  <a:rPr lang="zh-CN" altLang="zh-CN" sz="2800" dirty="0"/>
                  <a:t>等时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可以利用此性质将已知条件转化为与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m</a:t>
                </a:r>
                <a:r>
                  <a:rPr lang="en-US" altLang="zh-CN" sz="2800" dirty="0"/>
                  <a:t>(</a:t>
                </a:r>
                <a:r>
                  <a:rPr lang="zh-CN" altLang="zh-CN" sz="2800" dirty="0"/>
                  <a:t>或其他项</a:t>
                </a:r>
                <a:r>
                  <a:rPr lang="en-US" altLang="zh-CN" sz="2800" dirty="0"/>
                  <a:t>)</a:t>
                </a:r>
                <a:r>
                  <a:rPr lang="zh-CN" altLang="zh-CN" sz="2800" dirty="0"/>
                  <a:t>有关的条件</a:t>
                </a:r>
                <a:r>
                  <a:rPr lang="en-US" altLang="zh-CN" sz="2800" dirty="0"/>
                  <a:t>;</a:t>
                </a:r>
                <a:r>
                  <a:rPr lang="zh-CN" altLang="zh-CN" sz="2800" dirty="0"/>
                  <a:t>若求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m</a:t>
                </a:r>
                <a:r>
                  <a:rPr lang="zh-CN" altLang="zh-CN" sz="2800" dirty="0"/>
                  <a:t>的值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可由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m</a:t>
                </a:r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0" i="1" dirty="0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800" b="0" i="1" dirty="0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n-US" altLang="zh-CN" sz="2800" i="1" dirty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zh-CN" sz="2800" dirty="0"/>
                  <a:t>(</a:t>
                </a:r>
                <a:r>
                  <a:rPr lang="en-US" altLang="zh-CN" sz="2800" i="1" dirty="0" err="1"/>
                  <a:t>a</a:t>
                </a:r>
                <a:r>
                  <a:rPr lang="en-US" altLang="zh-CN" sz="2800" i="1" baseline="-25000" dirty="0" err="1"/>
                  <a:t>m</a:t>
                </a:r>
                <a:r>
                  <a:rPr lang="en-US" altLang="zh-CN" sz="2800" baseline="-25000" dirty="0" err="1"/>
                  <a:t>-</a:t>
                </a:r>
                <a:r>
                  <a:rPr lang="en-US" altLang="zh-CN" sz="2800" i="1" baseline="-25000" dirty="0" err="1"/>
                  <a:t>n</a:t>
                </a:r>
                <a:r>
                  <a:rPr lang="en-US" altLang="zh-CN" sz="2800" dirty="0" err="1"/>
                  <a:t>+</a:t>
                </a:r>
                <a:r>
                  <a:rPr lang="en-US" altLang="zh-CN" sz="2800" i="1" dirty="0" err="1"/>
                  <a:t>a</a:t>
                </a:r>
                <a:r>
                  <a:rPr lang="en-US" altLang="zh-CN" sz="2800" i="1" baseline="-25000" dirty="0" err="1"/>
                  <a:t>m</a:t>
                </a:r>
                <a:r>
                  <a:rPr lang="en-US" altLang="zh-CN" sz="2800" baseline="-25000" dirty="0" err="1"/>
                  <a:t>+</a:t>
                </a:r>
                <a:r>
                  <a:rPr lang="en-US" altLang="zh-CN" sz="2800" i="1" baseline="-25000" dirty="0" err="1"/>
                  <a:t>n</a:t>
                </a:r>
                <a:r>
                  <a:rPr lang="en-US" altLang="zh-CN" sz="2800" dirty="0"/>
                  <a:t>)</a:t>
                </a:r>
                <a:r>
                  <a:rPr lang="zh-CN" altLang="zh-CN" sz="2800" dirty="0"/>
                  <a:t>转化为求</a:t>
                </a:r>
                <a:r>
                  <a:rPr lang="en-US" altLang="zh-CN" sz="2800" i="1" dirty="0" err="1"/>
                  <a:t>a</a:t>
                </a:r>
                <a:r>
                  <a:rPr lang="en-US" altLang="zh-CN" sz="2800" i="1" baseline="-25000" dirty="0" err="1"/>
                  <a:t>m</a:t>
                </a:r>
                <a:r>
                  <a:rPr lang="en-US" altLang="zh-CN" sz="2800" baseline="-25000" dirty="0" err="1"/>
                  <a:t>-</a:t>
                </a:r>
                <a:r>
                  <a:rPr lang="en-US" altLang="zh-CN" sz="2800" i="1" baseline="-25000" dirty="0" err="1"/>
                  <a:t>n</a:t>
                </a:r>
                <a:r>
                  <a:rPr lang="en-US" altLang="zh-CN" sz="2800" dirty="0" err="1"/>
                  <a:t>,</a:t>
                </a:r>
                <a:r>
                  <a:rPr lang="en-US" altLang="zh-CN" sz="2800" i="1" dirty="0" err="1"/>
                  <a:t>a</a:t>
                </a:r>
                <a:r>
                  <a:rPr lang="en-US" altLang="zh-CN" sz="2800" i="1" baseline="-25000" dirty="0" err="1"/>
                  <a:t>m</a:t>
                </a:r>
                <a:r>
                  <a:rPr lang="en-US" altLang="zh-CN" sz="2800" baseline="-25000" dirty="0" err="1"/>
                  <a:t>+</a:t>
                </a:r>
                <a:r>
                  <a:rPr lang="en-US" altLang="zh-CN" sz="2800" i="1" baseline="-25000" dirty="0" err="1"/>
                  <a:t>n</a:t>
                </a:r>
                <a:r>
                  <a:rPr lang="zh-CN" altLang="zh-CN" sz="2800" dirty="0"/>
                  <a:t>或</a:t>
                </a:r>
                <a:r>
                  <a:rPr lang="en-US" altLang="zh-CN" sz="2800" i="1" dirty="0" err="1"/>
                  <a:t>a</a:t>
                </a:r>
                <a:r>
                  <a:rPr lang="en-US" altLang="zh-CN" sz="2800" i="1" baseline="-25000" dirty="0" err="1"/>
                  <a:t>m</a:t>
                </a:r>
                <a:r>
                  <a:rPr lang="en-US" altLang="zh-CN" sz="2800" baseline="-25000" dirty="0" err="1"/>
                  <a:t>+</a:t>
                </a:r>
                <a:r>
                  <a:rPr lang="en-US" altLang="zh-CN" sz="2800" i="1" baseline="-25000" dirty="0" err="1"/>
                  <a:t>n</a:t>
                </a:r>
                <a:r>
                  <a:rPr lang="en-US" altLang="zh-CN" sz="2800" dirty="0" err="1"/>
                  <a:t>+</a:t>
                </a:r>
                <a:r>
                  <a:rPr lang="en-US" altLang="zh-CN" sz="2800" i="1" dirty="0" err="1"/>
                  <a:t>a</a:t>
                </a:r>
                <a:r>
                  <a:rPr lang="en-US" altLang="zh-CN" sz="2800" i="1" baseline="-25000" dirty="0" err="1"/>
                  <a:t>m</a:t>
                </a:r>
                <a:r>
                  <a:rPr lang="en-US" altLang="zh-CN" sz="2800" baseline="-25000" dirty="0" err="1"/>
                  <a:t>-</a:t>
                </a:r>
                <a:r>
                  <a:rPr lang="en-US" altLang="zh-CN" sz="2800" i="1" baseline="-25000" dirty="0" err="1"/>
                  <a:t>n</a:t>
                </a:r>
                <a:r>
                  <a:rPr lang="zh-CN" altLang="zh-CN" sz="2800" dirty="0"/>
                  <a:t>的值</a:t>
                </a:r>
                <a:r>
                  <a:rPr lang="en-US" altLang="zh-CN" sz="2800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(2)</a:t>
                </a:r>
                <a:r>
                  <a:rPr lang="zh-CN" altLang="zh-CN" sz="2800" dirty="0"/>
                  <a:t>要注意等差数列通项公式及前</a:t>
                </a:r>
                <a:r>
                  <a:rPr lang="en-US" altLang="zh-CN" sz="2800" i="1" dirty="0"/>
                  <a:t>n</a:t>
                </a:r>
                <a:r>
                  <a:rPr lang="zh-CN" altLang="zh-CN" sz="2800" dirty="0"/>
                  <a:t>项和公式的灵活应用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如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=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m</a:t>
                </a:r>
                <a:r>
                  <a:rPr lang="en-US" altLang="zh-CN" sz="2800" dirty="0"/>
                  <a:t>+(</a:t>
                </a:r>
                <a:r>
                  <a:rPr lang="en-US" altLang="zh-CN" sz="2800" i="1" dirty="0"/>
                  <a:t>n</a:t>
                </a:r>
                <a:r>
                  <a:rPr lang="en-US" altLang="zh-CN" sz="2800" dirty="0"/>
                  <a:t>-</a:t>
                </a:r>
                <a:r>
                  <a:rPr lang="en-US" altLang="zh-CN" sz="2800" i="1" dirty="0"/>
                  <a:t>m</a:t>
                </a:r>
                <a:r>
                  <a:rPr lang="en-US" altLang="zh-CN" sz="2800" dirty="0"/>
                  <a:t>)</a:t>
                </a:r>
                <a:r>
                  <a:rPr lang="en-US" altLang="zh-CN" sz="2800" i="1" dirty="0" err="1"/>
                  <a:t>d</a:t>
                </a:r>
                <a:r>
                  <a:rPr lang="en-US" altLang="zh-CN" sz="2800" dirty="0" err="1"/>
                  <a:t>,</a:t>
                </a:r>
                <a:r>
                  <a:rPr lang="en-US" altLang="zh-CN" sz="2800" i="1" dirty="0" err="1"/>
                  <a:t>d</a:t>
                </a:r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i="1" dirty="0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b="0" i="1" dirty="0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b="0" i="1" dirty="0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  <m:r>
                          <a:rPr lang="en-US" altLang="zh-CN" sz="2800" b="0" i="1" dirty="0" smtClean="0">
                            <a:latin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altLang="zh-CN" sz="2800" b="0" i="1" dirty="0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b="0" i="1" dirty="0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b="0" i="1" dirty="0" smtClean="0">
                                <a:latin typeface="Cambria Math" panose="02040503050406030204" pitchFamily="18" charset="0"/>
                              </a:rPr>
                              <m:t>𝑚</m:t>
                            </m:r>
                          </m:sub>
                        </m:sSub>
                      </m:num>
                      <m:den>
                        <m:r>
                          <a:rPr lang="en-US" altLang="zh-CN" sz="2800" b="0" i="1" dirty="0" smtClean="0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CN" sz="2800" b="0" i="1" dirty="0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CN" sz="2800" b="0" i="1" dirty="0" smtClean="0">
                            <a:latin typeface="Cambria Math" panose="02040503050406030204" pitchFamily="1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en-US" altLang="zh-CN" sz="2800" dirty="0"/>
                  <a:t>,</a:t>
                </a:r>
                <a:r>
                  <a:rPr lang="en-US" altLang="zh-CN" sz="2800" i="1" dirty="0"/>
                  <a:t>S</a:t>
                </a:r>
                <a:r>
                  <a:rPr lang="en-US" altLang="zh-CN" sz="2800" baseline="-25000" dirty="0"/>
                  <a:t>2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baseline="-25000" dirty="0"/>
                  <a:t>-1</a:t>
                </a:r>
                <a:r>
                  <a:rPr lang="en-US" altLang="zh-CN" sz="2800" dirty="0"/>
                  <a:t>=(2</a:t>
                </a:r>
                <a:r>
                  <a:rPr lang="en-US" altLang="zh-CN" sz="2800" i="1" dirty="0"/>
                  <a:t>n</a:t>
                </a:r>
                <a:r>
                  <a:rPr lang="en-US" altLang="zh-CN" sz="2800" dirty="0"/>
                  <a:t>-1)</a:t>
                </a:r>
                <a:r>
                  <a:rPr lang="en-US" altLang="zh-CN" sz="2800" i="1" dirty="0" err="1"/>
                  <a:t>a</a:t>
                </a:r>
                <a:r>
                  <a:rPr lang="en-US" altLang="zh-CN" sz="2800" i="1" baseline="-25000" dirty="0" err="1"/>
                  <a:t>n</a:t>
                </a:r>
                <a:r>
                  <a:rPr lang="en-US" altLang="zh-CN" sz="2800" dirty="0" err="1"/>
                  <a:t>,</a:t>
                </a:r>
                <a:r>
                  <a:rPr lang="en-US" altLang="zh-CN" sz="2800" i="1" dirty="0" err="1"/>
                  <a:t>S</a:t>
                </a:r>
                <a:r>
                  <a:rPr lang="en-US" altLang="zh-CN" sz="2800" i="1" baseline="-25000" dirty="0" err="1"/>
                  <a:t>n</a:t>
                </a:r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i="1" dirty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b="0" i="1" dirty="0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 sz="2800" b="0" i="1" dirty="0" smtClean="0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US" altLang="zh-CN" sz="2800" i="1" dirty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b="0" i="1" dirty="0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2800" i="1" dirty="0">
                            <a:latin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altLang="zh-CN" sz="2800" i="1" dirty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 dirty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b="0" i="1" dirty="0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  <m:r>
                          <a:rPr lang="en-US" altLang="zh-CN" sz="2800" b="0" i="1" dirty="0" smtClean="0">
                            <a:latin typeface="Cambria Math" panose="02040503050406030204" pitchFamily="18" charset="0"/>
                          </a:rPr>
                          <m:t>)</m:t>
                        </m:r>
                      </m:num>
                      <m:den>
                        <m:r>
                          <a:rPr lang="en-US" altLang="zh-CN" sz="2800" b="0" i="1" dirty="0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i="1" dirty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 dirty="0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 sz="2800" i="1" dirty="0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US" altLang="zh-CN" sz="2800" i="1" dirty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b="0" i="1" dirty="0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800" i="1" dirty="0">
                            <a:latin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altLang="zh-CN" sz="2800" i="1" dirty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 dirty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b="0" i="1" dirty="0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 sz="2800" b="0" i="1" dirty="0" smtClean="0">
                                <a:latin typeface="Cambria Math" panose="02040503050406030204" pitchFamily="18" charset="0"/>
                              </a:rPr>
                              <m:t>−1</m:t>
                            </m:r>
                          </m:sub>
                        </m:sSub>
                        <m:r>
                          <a:rPr lang="en-US" altLang="zh-CN" sz="2800" i="1" dirty="0">
                            <a:latin typeface="Cambria Math" panose="02040503050406030204" pitchFamily="18" charset="0"/>
                          </a:rPr>
                          <m:t>)</m:t>
                        </m:r>
                      </m:num>
                      <m:den>
                        <m:r>
                          <a:rPr lang="en-US" altLang="zh-CN" sz="2800" i="1" dirty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(</a:t>
                </a:r>
                <a:r>
                  <a:rPr lang="en-US" altLang="zh-CN" sz="2800" i="1" dirty="0" err="1"/>
                  <a:t>n</a:t>
                </a:r>
                <a:r>
                  <a:rPr lang="en-US" altLang="zh-CN" sz="2800" dirty="0" err="1"/>
                  <a:t>,</a:t>
                </a:r>
                <a:r>
                  <a:rPr lang="en-US" altLang="zh-CN" sz="2800" i="1" dirty="0" err="1"/>
                  <a:t>m</a:t>
                </a:r>
                <a:r>
                  <a:rPr lang="en-US" altLang="zh-CN" sz="2800" dirty="0" err="1"/>
                  <a:t>∈N</a:t>
                </a:r>
                <a:r>
                  <a:rPr lang="en-US" altLang="zh-CN" sz="2800" baseline="30000" dirty="0"/>
                  <a:t>*</a:t>
                </a:r>
                <a:r>
                  <a:rPr lang="en-US" altLang="zh-CN" sz="2800" dirty="0"/>
                  <a:t>)</a:t>
                </a:r>
                <a:r>
                  <a:rPr lang="zh-CN" altLang="zh-CN" sz="2800" dirty="0"/>
                  <a:t>等</a:t>
                </a:r>
                <a:r>
                  <a:rPr lang="en-US" altLang="zh-CN" sz="2800" dirty="0"/>
                  <a:t>.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439" y="281036"/>
                <a:ext cx="11139948" cy="5795433"/>
              </a:xfrm>
              <a:prstGeom prst="rect">
                <a:avLst/>
              </a:prstGeom>
              <a:blipFill>
                <a:blip r:embed="rId2"/>
                <a:stretch>
                  <a:fillRect l="-1149" r="-7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396987103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234043" y="351957"/>
                <a:ext cx="11723913" cy="303269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800" b="1" dirty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拓展变式</a:t>
                </a:r>
                <a:r>
                  <a:rPr lang="en-US" altLang="zh-CN" sz="2800" b="1" dirty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3   </a:t>
                </a:r>
                <a:r>
                  <a:rPr lang="en-US" altLang="zh-CN" sz="2800" dirty="0"/>
                  <a:t>(1)</a:t>
                </a:r>
                <a:r>
                  <a:rPr lang="zh-CN" altLang="zh-CN" sz="2800" dirty="0"/>
                  <a:t>已知等差数列</a:t>
                </a:r>
                <a:r>
                  <a:rPr lang="en-US" altLang="zh-CN" sz="2800" dirty="0"/>
                  <a:t>{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}</a:t>
                </a:r>
                <a:r>
                  <a:rPr lang="zh-CN" altLang="zh-CN" sz="2800" dirty="0"/>
                  <a:t>的前</a:t>
                </a:r>
                <a:r>
                  <a:rPr lang="en-US" altLang="zh-CN" sz="2800" i="1" dirty="0"/>
                  <a:t>n</a:t>
                </a:r>
                <a:r>
                  <a:rPr lang="zh-CN" altLang="zh-CN" sz="2800" dirty="0"/>
                  <a:t>项和为</a:t>
                </a:r>
                <a:r>
                  <a:rPr lang="en-US" altLang="zh-CN" sz="2800" i="1" dirty="0"/>
                  <a:t>S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若</a:t>
                </a:r>
                <a:r>
                  <a:rPr lang="en-US" altLang="zh-CN" sz="2800" i="1" dirty="0"/>
                  <a:t>m</a:t>
                </a:r>
                <a:r>
                  <a:rPr lang="en-US" altLang="zh-CN" sz="2800" dirty="0"/>
                  <a:t>&gt;1,</a:t>
                </a:r>
                <a:r>
                  <a:rPr lang="zh-CN" altLang="zh-CN" sz="2800" dirty="0"/>
                  <a:t>且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m</a:t>
                </a:r>
                <a:r>
                  <a:rPr lang="en-US" altLang="zh-CN" sz="2800" baseline="-25000" dirty="0"/>
                  <a:t>-1</a:t>
                </a:r>
                <a:r>
                  <a:rPr lang="en-US" altLang="zh-CN" sz="2800" dirty="0"/>
                  <a:t>+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m</a:t>
                </a:r>
                <a:r>
                  <a:rPr lang="en-US" altLang="zh-CN" sz="2800" baseline="-25000" dirty="0"/>
                  <a:t>+1</a:t>
                </a:r>
                <a:r>
                  <a:rPr lang="en-US" altLang="zh-CN" sz="2800" dirty="0"/>
                  <a:t>-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CN" sz="280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𝑚</m:t>
                        </m:r>
                      </m:sub>
                      <m:sup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zh-CN" sz="2800" dirty="0"/>
                  <a:t>-1=0,</a:t>
                </a:r>
                <a:r>
                  <a:rPr lang="en-US" altLang="zh-CN" sz="2800" i="1" dirty="0"/>
                  <a:t>S</a:t>
                </a:r>
                <a:r>
                  <a:rPr lang="en-US" altLang="zh-CN" sz="2800" baseline="-25000" dirty="0"/>
                  <a:t>2</a:t>
                </a:r>
                <a:r>
                  <a:rPr lang="en-US" altLang="zh-CN" sz="2800" i="1" baseline="-25000" dirty="0"/>
                  <a:t>m</a:t>
                </a:r>
                <a:r>
                  <a:rPr lang="en-US" altLang="zh-CN" sz="2800" baseline="-25000" dirty="0"/>
                  <a:t>-1</a:t>
                </a:r>
                <a:r>
                  <a:rPr lang="en-US" altLang="zh-CN" sz="2800" dirty="0"/>
                  <a:t>=39,</a:t>
                </a:r>
                <a:r>
                  <a:rPr lang="zh-CN" altLang="zh-CN" sz="2800" dirty="0"/>
                  <a:t>则</a:t>
                </a:r>
                <a:r>
                  <a:rPr lang="en-US" altLang="zh-CN" sz="2800" i="1" dirty="0"/>
                  <a:t>m</a:t>
                </a:r>
                <a:r>
                  <a:rPr lang="zh-CN" altLang="zh-CN" sz="2800" dirty="0"/>
                  <a:t>等于</a:t>
                </a:r>
                <a:r>
                  <a:rPr lang="en-US" altLang="zh-CN" sz="2800" dirty="0"/>
                  <a:t>(</a:t>
                </a:r>
                <a:r>
                  <a:rPr lang="zh-CN" altLang="zh-CN" sz="2800" dirty="0"/>
                  <a:t>　　</a:t>
                </a:r>
                <a:r>
                  <a:rPr lang="en-US" altLang="zh-CN" sz="2800" dirty="0"/>
                  <a:t>)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A.39	B.20	C.19	D.10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(2)</a:t>
                </a:r>
                <a:r>
                  <a:rPr lang="zh-CN" altLang="zh-CN" sz="2800" dirty="0"/>
                  <a:t>等差数列</a:t>
                </a:r>
                <a:r>
                  <a:rPr lang="en-US" altLang="zh-CN" sz="2800" dirty="0"/>
                  <a:t>{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},{</a:t>
                </a:r>
                <a:r>
                  <a:rPr lang="en-US" altLang="zh-CN" sz="2800" i="1" dirty="0" err="1"/>
                  <a:t>b</a:t>
                </a:r>
                <a:r>
                  <a:rPr lang="en-US" altLang="zh-CN" sz="2800" i="1" baseline="-25000" dirty="0" err="1"/>
                  <a:t>n</a:t>
                </a:r>
                <a:r>
                  <a:rPr lang="en-US" altLang="zh-CN" sz="2800" dirty="0"/>
                  <a:t>}</a:t>
                </a:r>
                <a:r>
                  <a:rPr lang="zh-CN" altLang="zh-CN" sz="2800" dirty="0"/>
                  <a:t>的前</a:t>
                </a:r>
                <a:r>
                  <a:rPr lang="en-US" altLang="zh-CN" sz="2800" i="1" dirty="0"/>
                  <a:t>n</a:t>
                </a:r>
                <a:r>
                  <a:rPr lang="zh-CN" altLang="zh-CN" sz="2800" dirty="0"/>
                  <a:t>项和分别为</a:t>
                </a:r>
                <a:r>
                  <a:rPr lang="en-US" altLang="zh-CN" sz="2800" i="1" dirty="0" err="1"/>
                  <a:t>S</a:t>
                </a:r>
                <a:r>
                  <a:rPr lang="en-US" altLang="zh-CN" sz="2800" i="1" baseline="-25000" dirty="0" err="1"/>
                  <a:t>n</a:t>
                </a:r>
                <a:r>
                  <a:rPr lang="en-US" altLang="zh-CN" sz="2800" dirty="0" err="1"/>
                  <a:t>,</a:t>
                </a:r>
                <a:r>
                  <a:rPr lang="en-US" altLang="zh-CN" sz="2800" i="1" dirty="0" err="1"/>
                  <a:t>T</a:t>
                </a:r>
                <a:r>
                  <a:rPr lang="en-US" altLang="zh-CN" sz="2800" i="1" baseline="-25000" dirty="0" err="1"/>
                  <a:t>n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0" i="1" dirty="0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altLang="zh-CN" sz="2800" b="0" i="1" dirty="0" smtClean="0">
                            <a:latin typeface="Cambria Math" panose="02040503050406030204" pitchFamily="18" charset="0"/>
                          </a:rPr>
                          <m:t>𝑛</m:t>
                        </m:r>
                      </m:num>
                      <m:den>
                        <m:r>
                          <a:rPr lang="en-US" altLang="zh-CN" sz="2800" b="0" i="1" dirty="0" smtClean="0"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en-US" altLang="zh-CN" sz="2800" b="0" i="1" dirty="0" smtClean="0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CN" sz="2800" b="0" i="1" dirty="0" smtClean="0">
                            <a:latin typeface="Cambria Math" panose="02040503050406030204" pitchFamily="1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2800" dirty="0"/>
                  <a:t>,</a:t>
                </a:r>
                <a:r>
                  <a:rPr lang="zh-CN" altLang="zh-CN" sz="2800" dirty="0"/>
                  <a:t>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11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11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dirty="0"/>
                  <a:t>=</a:t>
                </a:r>
                <a:r>
                  <a:rPr lang="zh-CN" altLang="zh-CN" sz="2800" u="sng" dirty="0"/>
                  <a:t>　　　　</a:t>
                </a:r>
                <a:r>
                  <a:rPr lang="en-US" altLang="zh-CN" sz="2800" dirty="0"/>
                  <a:t>. 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043" y="351957"/>
                <a:ext cx="11723913" cy="3032690"/>
              </a:xfrm>
              <a:prstGeom prst="rect">
                <a:avLst/>
              </a:prstGeom>
              <a:blipFill rotWithShape="0">
                <a:blip r:embed="rId2"/>
                <a:stretch>
                  <a:fillRect l="-10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矩形 2"/>
              <p:cNvSpPr/>
              <p:nvPr/>
            </p:nvSpPr>
            <p:spPr>
              <a:xfrm>
                <a:off x="234043" y="3565374"/>
                <a:ext cx="11139948" cy="23830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3.(1)B</a:t>
                </a:r>
                <a:r>
                  <a:rPr lang="zh-CN" altLang="zh-CN" sz="2800" dirty="0"/>
                  <a:t>　数列</a:t>
                </a:r>
                <a:r>
                  <a:rPr lang="en-US" altLang="zh-CN" sz="2800" dirty="0"/>
                  <a:t>{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}</a:t>
                </a:r>
                <a:r>
                  <a:rPr lang="zh-CN" altLang="zh-CN" sz="2800" dirty="0"/>
                  <a:t>为等差数列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则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m</a:t>
                </a:r>
                <a:r>
                  <a:rPr lang="en-US" altLang="zh-CN" sz="2800" baseline="-25000" dirty="0"/>
                  <a:t>-1</a:t>
                </a:r>
                <a:r>
                  <a:rPr lang="en-US" altLang="zh-CN" sz="2800" dirty="0"/>
                  <a:t>+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m</a:t>
                </a:r>
                <a:r>
                  <a:rPr lang="en-US" altLang="zh-CN" sz="2800" baseline="-25000" dirty="0"/>
                  <a:t>+1</a:t>
                </a:r>
                <a:r>
                  <a:rPr lang="en-US" altLang="zh-CN" sz="2800" dirty="0"/>
                  <a:t>=2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m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则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m</a:t>
                </a:r>
                <a:r>
                  <a:rPr lang="en-US" altLang="zh-CN" sz="2800" baseline="-25000" dirty="0"/>
                  <a:t>-1</a:t>
                </a:r>
                <a:r>
                  <a:rPr lang="en-US" altLang="zh-CN" sz="2800" dirty="0"/>
                  <a:t>+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m</a:t>
                </a:r>
                <a:r>
                  <a:rPr lang="en-US" altLang="zh-CN" sz="2800" baseline="-25000" dirty="0"/>
                  <a:t>+1</a:t>
                </a:r>
                <a:r>
                  <a:rPr lang="en-US" altLang="zh-CN" sz="2800" dirty="0"/>
                  <a:t>-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𝑚</m:t>
                        </m:r>
                      </m:sub>
                      <m:sup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zh-CN" sz="2800" dirty="0"/>
                  <a:t>-1=0</a:t>
                </a:r>
                <a:r>
                  <a:rPr lang="zh-CN" altLang="zh-CN" sz="2800" dirty="0"/>
                  <a:t>可化为</a:t>
                </a:r>
                <a:r>
                  <a:rPr lang="en-US" altLang="zh-CN" sz="2800" dirty="0"/>
                  <a:t>2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m</a:t>
                </a:r>
                <a:r>
                  <a:rPr lang="en-US" altLang="zh-CN" sz="2800" dirty="0"/>
                  <a:t>-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𝑚</m:t>
                        </m:r>
                      </m:sub>
                      <m:sup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altLang="zh-CN" sz="2800" dirty="0"/>
                  <a:t>-1=0,</a:t>
                </a:r>
                <a:r>
                  <a:rPr lang="zh-CN" altLang="zh-CN" sz="2800" dirty="0"/>
                  <a:t>解得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m</a:t>
                </a:r>
                <a:r>
                  <a:rPr lang="en-US" altLang="zh-CN" sz="2800" dirty="0"/>
                  <a:t>=1.</a:t>
                </a:r>
                <a:r>
                  <a:rPr lang="zh-CN" altLang="zh-CN" sz="2800" dirty="0"/>
                  <a:t>又</a:t>
                </a:r>
                <a:r>
                  <a:rPr lang="en-US" altLang="zh-CN" sz="2800" i="1" dirty="0"/>
                  <a:t>S</a:t>
                </a:r>
                <a:r>
                  <a:rPr lang="en-US" altLang="zh-CN" sz="2800" baseline="-25000" dirty="0"/>
                  <a:t>2</a:t>
                </a:r>
                <a:r>
                  <a:rPr lang="en-US" altLang="zh-CN" sz="2800" i="1" baseline="-25000" dirty="0"/>
                  <a:t>m</a:t>
                </a:r>
                <a:r>
                  <a:rPr lang="en-US" altLang="zh-CN" sz="2800" baseline="-25000" dirty="0"/>
                  <a:t>-1</a:t>
                </a:r>
                <a:r>
                  <a:rPr lang="en-US" altLang="zh-CN" sz="2800" dirty="0"/>
                  <a:t>=(2</a:t>
                </a:r>
                <a:r>
                  <a:rPr lang="en-US" altLang="zh-CN" sz="2800" i="1" dirty="0"/>
                  <a:t>m</a:t>
                </a:r>
                <a:r>
                  <a:rPr lang="en-US" altLang="zh-CN" sz="2800" dirty="0"/>
                  <a:t>-1)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m</a:t>
                </a:r>
                <a:r>
                  <a:rPr lang="en-US" altLang="zh-CN" sz="2800" dirty="0"/>
                  <a:t>=39,</a:t>
                </a:r>
                <a:r>
                  <a:rPr lang="zh-CN" altLang="zh-CN" sz="2800" dirty="0"/>
                  <a:t>则</a:t>
                </a:r>
                <a:r>
                  <a:rPr lang="en-US" altLang="zh-CN" sz="2800" i="1" dirty="0"/>
                  <a:t>m</a:t>
                </a:r>
                <a:r>
                  <a:rPr lang="en-US" altLang="zh-CN" sz="2800" dirty="0"/>
                  <a:t>=20.</a:t>
                </a:r>
                <a:r>
                  <a:rPr lang="zh-CN" altLang="zh-CN" sz="2800" dirty="0"/>
                  <a:t>故选</a:t>
                </a:r>
                <a:r>
                  <a:rPr lang="en-US" altLang="zh-CN" sz="2800" dirty="0"/>
                  <a:t>B.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(2)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21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32</m:t>
                        </m:r>
                      </m:den>
                    </m:f>
                  </m:oMath>
                </a14:m>
                <a:r>
                  <a:rPr lang="zh-CN" altLang="zh-CN" sz="2800" dirty="0"/>
                  <a:t>　由等差数列前</a:t>
                </a:r>
                <a:r>
                  <a:rPr lang="en-US" altLang="zh-CN" sz="2800" i="1" dirty="0"/>
                  <a:t>n</a:t>
                </a:r>
                <a:r>
                  <a:rPr lang="zh-CN" altLang="zh-CN" sz="2800" dirty="0"/>
                  <a:t>项和的性质得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11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11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21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21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2×21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3×21+1</m:t>
                        </m:r>
                      </m:den>
                    </m:f>
                  </m:oMath>
                </a14:m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21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32</m:t>
                        </m:r>
                      </m:den>
                    </m:f>
                  </m:oMath>
                </a14:m>
                <a:r>
                  <a:rPr lang="en-US" altLang="zh-CN" sz="2800" dirty="0"/>
                  <a:t>.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043" y="3565374"/>
                <a:ext cx="11139948" cy="2383088"/>
              </a:xfrm>
              <a:prstGeom prst="rect">
                <a:avLst/>
              </a:prstGeom>
              <a:blipFill rotWithShape="0">
                <a:blip r:embed="rId3"/>
                <a:stretch>
                  <a:fillRect l="-1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3104268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1070450" y="1447799"/>
            <a:ext cx="10065636" cy="538284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考情精解读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070450" y="2911502"/>
            <a:ext cx="10065636" cy="54777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考点帮</a:t>
            </a:r>
            <a:r>
              <a:rPr lang="en-US" altLang="zh-CN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知识全通关</a:t>
            </a:r>
          </a:p>
        </p:txBody>
      </p:sp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1063182" y="0"/>
            <a:ext cx="10169262" cy="130426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en-US" altLang="zh-CN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1063182" y="1997597"/>
            <a:ext cx="2881065" cy="53451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命题规律</a:t>
            </a:r>
          </a:p>
        </p:txBody>
      </p:sp>
      <p:sp>
        <p:nvSpPr>
          <p:cNvPr id="15" name="矩形 14">
            <a:hlinkClick r:id="rId2" action="ppaction://hlinksldjump"/>
          </p:cNvPr>
          <p:cNvSpPr/>
          <p:nvPr/>
        </p:nvSpPr>
        <p:spPr>
          <a:xfrm>
            <a:off x="3944246" y="1997597"/>
            <a:ext cx="2881065" cy="53451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聚焦核心素养</a:t>
            </a:r>
          </a:p>
        </p:txBody>
      </p:sp>
      <p:sp>
        <p:nvSpPr>
          <p:cNvPr id="17" name="矩形 16">
            <a:hlinkClick r:id="rId2" action="ppaction://hlinksldjump"/>
          </p:cNvPr>
          <p:cNvSpPr/>
          <p:nvPr/>
        </p:nvSpPr>
        <p:spPr>
          <a:xfrm>
            <a:off x="1070450" y="3459416"/>
            <a:ext cx="10065636" cy="1930164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  </a:t>
            </a:r>
            <a:r>
              <a:rPr lang="zh-CN" altLang="en-US" sz="2800" dirty="0">
                <a:solidFill>
                  <a:schemeClr val="tx1"/>
                </a:solidFill>
              </a:rPr>
              <a:t>等差数列</a:t>
            </a:r>
            <a:endParaRPr lang="en-US" altLang="zh-CN" sz="28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  </a:t>
            </a:r>
            <a:r>
              <a:rPr lang="zh-CN" altLang="en-US" sz="2800" dirty="0">
                <a:solidFill>
                  <a:schemeClr val="tx1"/>
                </a:solidFill>
              </a:rPr>
              <a:t>等差数列的前</a:t>
            </a:r>
            <a:r>
              <a:rPr lang="en-US" altLang="zh-CN" sz="2800" i="1" dirty="0">
                <a:solidFill>
                  <a:schemeClr val="tx1"/>
                </a:solidFill>
              </a:rPr>
              <a:t>n</a:t>
            </a:r>
            <a:r>
              <a:rPr lang="zh-CN" altLang="en-US" sz="2800" dirty="0">
                <a:solidFill>
                  <a:schemeClr val="tx1"/>
                </a:solidFill>
              </a:rPr>
              <a:t>项和</a:t>
            </a:r>
            <a:endParaRPr lang="en-US" altLang="zh-CN" sz="28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   </a:t>
            </a:r>
            <a:r>
              <a:rPr lang="zh-CN" altLang="en-US" sz="2800" dirty="0">
                <a:solidFill>
                  <a:schemeClr val="tx1"/>
                </a:solidFill>
              </a:rPr>
              <a:t>等差数列的性质</a:t>
            </a:r>
            <a:endParaRPr lang="zh-CN" altLang="en-US" sz="2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8457" y="-1"/>
            <a:ext cx="3483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rgbClr val="DA251C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8457" y="-2"/>
            <a:ext cx="6164124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rgbClr val="DA251C"/>
                </a:solidFill>
              </a:rPr>
              <a:t>考法</a:t>
            </a:r>
            <a:r>
              <a:rPr lang="en-US" altLang="zh-CN" sz="2800" dirty="0">
                <a:solidFill>
                  <a:srgbClr val="DA251C"/>
                </a:solidFill>
              </a:rPr>
              <a:t>4  </a:t>
            </a:r>
            <a:r>
              <a:rPr lang="zh-CN" altLang="en-US" sz="2800" dirty="0">
                <a:solidFill>
                  <a:srgbClr val="DA251C"/>
                </a:solidFill>
              </a:rPr>
              <a:t>等差数列的前</a:t>
            </a:r>
            <a:r>
              <a:rPr lang="en-US" altLang="zh-CN" sz="2800" i="1" dirty="0">
                <a:solidFill>
                  <a:srgbClr val="DA251C"/>
                </a:solidFill>
              </a:rPr>
              <a:t>n</a:t>
            </a:r>
            <a:r>
              <a:rPr lang="zh-CN" altLang="en-US" sz="2800" dirty="0">
                <a:solidFill>
                  <a:srgbClr val="DA251C"/>
                </a:solidFill>
              </a:rPr>
              <a:t>项和及其最值</a:t>
            </a:r>
          </a:p>
        </p:txBody>
      </p:sp>
      <p:sp>
        <p:nvSpPr>
          <p:cNvPr id="2" name="矩形 1"/>
          <p:cNvSpPr/>
          <p:nvPr/>
        </p:nvSpPr>
        <p:spPr>
          <a:xfrm>
            <a:off x="234043" y="949904"/>
            <a:ext cx="1172391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示例</a:t>
            </a:r>
            <a:r>
              <a:rPr lang="en-US" altLang="zh-CN" sz="2800" b="1" dirty="0">
                <a:solidFill>
                  <a:srgbClr val="DA251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5    </a:t>
            </a:r>
            <a:r>
              <a:rPr lang="zh-CN" altLang="zh-CN" sz="2800" dirty="0"/>
              <a:t>在等差数列</a:t>
            </a:r>
            <a:r>
              <a:rPr lang="en-US" altLang="zh-CN" sz="2800" dirty="0"/>
              <a:t>{</a:t>
            </a:r>
            <a:r>
              <a:rPr lang="en-US" altLang="zh-CN" sz="2800" i="1" dirty="0"/>
              <a:t>a</a:t>
            </a:r>
            <a:r>
              <a:rPr lang="en-US" altLang="zh-CN" sz="2800" i="1" baseline="-25000" dirty="0"/>
              <a:t>n</a:t>
            </a:r>
            <a:r>
              <a:rPr lang="en-US" altLang="zh-CN" sz="2800" dirty="0"/>
              <a:t>}</a:t>
            </a:r>
            <a:r>
              <a:rPr lang="zh-CN" altLang="zh-CN" sz="2800" dirty="0"/>
              <a:t>中</a:t>
            </a:r>
            <a:r>
              <a:rPr lang="en-US" altLang="zh-CN" sz="2800" dirty="0"/>
              <a:t>,</a:t>
            </a:r>
            <a:r>
              <a:rPr lang="zh-CN" altLang="zh-CN" sz="2800" dirty="0"/>
              <a:t>已知</a:t>
            </a:r>
            <a:r>
              <a:rPr lang="en-US" altLang="zh-CN" sz="2800" i="1" dirty="0"/>
              <a:t>a</a:t>
            </a:r>
            <a:r>
              <a:rPr lang="en-US" altLang="zh-CN" sz="2800" baseline="-25000" dirty="0"/>
              <a:t>1</a:t>
            </a:r>
            <a:r>
              <a:rPr lang="en-US" altLang="zh-CN" sz="2800" dirty="0"/>
              <a:t>=13,3</a:t>
            </a:r>
            <a:r>
              <a:rPr lang="en-US" altLang="zh-CN" sz="2800" i="1" dirty="0"/>
              <a:t>a</a:t>
            </a:r>
            <a:r>
              <a:rPr lang="en-US" altLang="zh-CN" sz="2800" baseline="-25000" dirty="0"/>
              <a:t>2</a:t>
            </a:r>
            <a:r>
              <a:rPr lang="en-US" altLang="zh-CN" sz="2800" dirty="0"/>
              <a:t>=11</a:t>
            </a:r>
            <a:r>
              <a:rPr lang="en-US" altLang="zh-CN" sz="2800" i="1" dirty="0"/>
              <a:t>a</a:t>
            </a:r>
            <a:r>
              <a:rPr lang="en-US" altLang="zh-CN" sz="2800" baseline="-25000" dirty="0"/>
              <a:t>6</a:t>
            </a:r>
            <a:r>
              <a:rPr lang="en-US" altLang="zh-CN" sz="2800" dirty="0"/>
              <a:t>,</a:t>
            </a:r>
            <a:r>
              <a:rPr lang="zh-CN" altLang="zh-CN" sz="2800" dirty="0"/>
              <a:t>则数列</a:t>
            </a:r>
            <a:r>
              <a:rPr lang="en-US" altLang="zh-CN" sz="2800" dirty="0"/>
              <a:t>{</a:t>
            </a:r>
            <a:r>
              <a:rPr lang="en-US" altLang="zh-CN" sz="2800" i="1" dirty="0"/>
              <a:t>a</a:t>
            </a:r>
            <a:r>
              <a:rPr lang="en-US" altLang="zh-CN" sz="2800" i="1" baseline="-25000" dirty="0"/>
              <a:t>n</a:t>
            </a:r>
            <a:r>
              <a:rPr lang="en-US" altLang="zh-CN" sz="2800" dirty="0"/>
              <a:t>}</a:t>
            </a:r>
            <a:r>
              <a:rPr lang="zh-CN" altLang="zh-CN" sz="2800" dirty="0"/>
              <a:t>的前</a:t>
            </a:r>
            <a:r>
              <a:rPr lang="en-US" altLang="zh-CN" sz="2800" i="1" dirty="0"/>
              <a:t>n</a:t>
            </a:r>
            <a:r>
              <a:rPr lang="zh-CN" altLang="zh-CN" sz="2800" dirty="0"/>
              <a:t>项和</a:t>
            </a:r>
            <a:r>
              <a:rPr lang="en-US" altLang="zh-CN" sz="2800" i="1" dirty="0"/>
              <a:t>S</a:t>
            </a:r>
            <a:r>
              <a:rPr lang="en-US" altLang="zh-CN" sz="2800" i="1" baseline="-25000" dirty="0"/>
              <a:t>n</a:t>
            </a:r>
            <a:r>
              <a:rPr lang="zh-CN" altLang="zh-CN" sz="2800" dirty="0"/>
              <a:t>的最大值为</a:t>
            </a:r>
            <a:r>
              <a:rPr lang="zh-CN" altLang="zh-CN" sz="2800" u="sng" dirty="0"/>
              <a:t>　　　　</a:t>
            </a:r>
            <a:r>
              <a:rPr lang="en-US" altLang="zh-CN" sz="2800" dirty="0"/>
              <a:t>. </a:t>
            </a:r>
            <a:endParaRPr lang="zh-CN" altLang="zh-CN" sz="2800" dirty="0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8" name="矩形 7"/>
              <p:cNvSpPr/>
              <p:nvPr/>
            </p:nvSpPr>
            <p:spPr>
              <a:xfrm>
                <a:off x="234043" y="2432390"/>
                <a:ext cx="11723913" cy="282673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800" b="1" dirty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思维导引</a:t>
                </a:r>
                <a:r>
                  <a:rPr lang="zh-CN" altLang="zh-CN" sz="2800" dirty="0"/>
                  <a:t>　</a:t>
                </a:r>
                <a:r>
                  <a:rPr lang="zh-CN" altLang="zh-CN" sz="2800" b="1" dirty="0"/>
                  <a:t>思路一</a:t>
                </a:r>
                <a:r>
                  <a:rPr lang="zh-CN" altLang="zh-CN" sz="2800" dirty="0"/>
                  <a:t>　先利用已知条件求出公差</a:t>
                </a:r>
                <a:r>
                  <a:rPr lang="en-US" altLang="zh-CN" sz="2800" i="1" dirty="0"/>
                  <a:t>d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再利用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80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800" i="1" smtClean="0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sSub>
                              <m:sSubPr>
                                <m:ctrlPr>
                                  <a:rPr lang="en-US" altLang="zh-CN" sz="280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800" b="0" i="1" smtClean="0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2800" b="0" i="1" smtClean="0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sub>
                            </m:sSub>
                            <m:r>
                              <a:rPr lang="en-US" altLang="zh-CN" sz="280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≥</m:t>
                            </m:r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0    </m:t>
                            </m:r>
                          </m:e>
                          <m:e>
                            <m:sSub>
                              <m:sSubPr>
                                <m:ctrlPr>
                                  <a:rPr lang="en-US" altLang="zh-CN" sz="280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800" b="0" i="1" smtClean="0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2800" b="0" i="1" smtClean="0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  <m:r>
                                  <a:rPr lang="en-US" altLang="zh-CN" sz="2800" b="0" i="1" smtClean="0">
                                    <a:latin typeface="Cambria Math" panose="02040503050406030204" pitchFamily="18" charset="0"/>
                                  </a:rPr>
                                  <m:t>+1</m:t>
                                </m:r>
                              </m:sub>
                            </m:sSub>
                            <m:r>
                              <a:rPr lang="en-US" altLang="zh-CN" sz="280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≤</m:t>
                            </m:r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0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800" dirty="0"/>
                  <a:t>求出</a:t>
                </a:r>
                <a:r>
                  <a:rPr lang="en-US" altLang="zh-CN" sz="2800" i="1" dirty="0"/>
                  <a:t>n</a:t>
                </a:r>
                <a:r>
                  <a:rPr lang="zh-CN" altLang="zh-CN" sz="2800" dirty="0"/>
                  <a:t>的取值范围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由</a:t>
                </a:r>
                <a:r>
                  <a:rPr lang="en-US" altLang="zh-CN" sz="2800" i="1" dirty="0" err="1"/>
                  <a:t>n</a:t>
                </a:r>
                <a:r>
                  <a:rPr lang="en-US" altLang="zh-CN" sz="2800" dirty="0" err="1"/>
                  <a:t>∈N</a:t>
                </a:r>
                <a:r>
                  <a:rPr lang="en-US" altLang="zh-CN" sz="2800" baseline="30000" dirty="0"/>
                  <a:t>*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即可得出</a:t>
                </a:r>
                <a:r>
                  <a:rPr lang="en-US" altLang="zh-CN" sz="2800" i="1" dirty="0"/>
                  <a:t>n</a:t>
                </a:r>
                <a:r>
                  <a:rPr lang="zh-CN" altLang="zh-CN" sz="2800" dirty="0"/>
                  <a:t>的值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从而得出数列</a:t>
                </a:r>
                <a:r>
                  <a:rPr lang="en-US" altLang="zh-CN" sz="2800" dirty="0"/>
                  <a:t>{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}</a:t>
                </a:r>
                <a:r>
                  <a:rPr lang="zh-CN" altLang="zh-CN" sz="2800" dirty="0"/>
                  <a:t>的前</a:t>
                </a:r>
                <a:r>
                  <a:rPr lang="en-US" altLang="zh-CN" sz="2800" i="1" dirty="0"/>
                  <a:t>n</a:t>
                </a:r>
                <a:r>
                  <a:rPr lang="zh-CN" altLang="zh-CN" sz="2800" dirty="0"/>
                  <a:t>项和</a:t>
                </a:r>
                <a:r>
                  <a:rPr lang="en-US" altLang="zh-CN" sz="2800" i="1" dirty="0"/>
                  <a:t>S</a:t>
                </a:r>
                <a:r>
                  <a:rPr lang="en-US" altLang="zh-CN" sz="2800" i="1" baseline="-25000" dirty="0"/>
                  <a:t>n</a:t>
                </a:r>
                <a:r>
                  <a:rPr lang="zh-CN" altLang="zh-CN" sz="2800" dirty="0"/>
                  <a:t>的最大值</a:t>
                </a:r>
                <a:r>
                  <a:rPr lang="en-US" altLang="zh-CN" sz="2800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b="1" dirty="0"/>
                  <a:t>思路二</a:t>
                </a:r>
                <a:r>
                  <a:rPr lang="zh-CN" altLang="zh-CN" sz="2800" dirty="0"/>
                  <a:t>　先求出公差</a:t>
                </a:r>
                <a:r>
                  <a:rPr lang="en-US" altLang="zh-CN" sz="2800" i="1" dirty="0"/>
                  <a:t>d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再利用配方法求数列</a:t>
                </a:r>
                <a:r>
                  <a:rPr lang="en-US" altLang="zh-CN" sz="2800" dirty="0"/>
                  <a:t>{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}</a:t>
                </a:r>
                <a:r>
                  <a:rPr lang="zh-CN" altLang="zh-CN" sz="2800" dirty="0"/>
                  <a:t>的前</a:t>
                </a:r>
                <a:r>
                  <a:rPr lang="en-US" altLang="zh-CN" sz="2800" i="1" dirty="0"/>
                  <a:t>n</a:t>
                </a:r>
                <a:r>
                  <a:rPr lang="zh-CN" altLang="zh-CN" sz="2800" dirty="0"/>
                  <a:t>项和</a:t>
                </a:r>
                <a:r>
                  <a:rPr lang="en-US" altLang="zh-CN" sz="2800" i="1" dirty="0"/>
                  <a:t>S</a:t>
                </a:r>
                <a:r>
                  <a:rPr lang="en-US" altLang="zh-CN" sz="2800" i="1" baseline="-25000" dirty="0"/>
                  <a:t>n</a:t>
                </a:r>
                <a:r>
                  <a:rPr lang="zh-CN" altLang="zh-CN" sz="2800" dirty="0"/>
                  <a:t>的最大值</a:t>
                </a:r>
                <a:r>
                  <a:rPr lang="en-US" altLang="zh-CN" sz="2800" dirty="0"/>
                  <a:t>.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043" y="2432390"/>
                <a:ext cx="11723913" cy="2826736"/>
              </a:xfrm>
              <a:prstGeom prst="rect">
                <a:avLst/>
              </a:prstGeom>
              <a:blipFill rotWithShape="0">
                <a:blip r:embed="rId2"/>
                <a:stretch>
                  <a:fillRect l="-1040" b="-23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38067150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509821" y="707828"/>
                <a:ext cx="11356258" cy="484664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解析    </a:t>
                </a:r>
                <a:r>
                  <a:rPr lang="zh-CN" altLang="zh-CN" sz="2800" dirty="0"/>
                  <a:t>设等差数列</a:t>
                </a:r>
                <a:r>
                  <a:rPr lang="en-US" altLang="zh-CN" sz="2800" dirty="0"/>
                  <a:t>{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}</a:t>
                </a:r>
                <a:r>
                  <a:rPr lang="zh-CN" altLang="zh-CN" sz="2800" dirty="0"/>
                  <a:t>的公差为</a:t>
                </a:r>
                <a:r>
                  <a:rPr lang="en-US" altLang="zh-CN" sz="2800" i="1" dirty="0"/>
                  <a:t>d</a:t>
                </a:r>
                <a:r>
                  <a:rPr lang="en-US" altLang="zh-CN" sz="2800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b="1" dirty="0"/>
                  <a:t>解法一</a:t>
                </a:r>
                <a:r>
                  <a:rPr lang="zh-CN" altLang="zh-CN" sz="2800" dirty="0"/>
                  <a:t>　</a:t>
                </a:r>
                <a:r>
                  <a:rPr lang="en-US" altLang="zh-CN" sz="2800" dirty="0">
                    <a:solidFill>
                      <a:srgbClr val="DA251C"/>
                    </a:solidFill>
                  </a:rPr>
                  <a:t>(</a:t>
                </a:r>
                <a:r>
                  <a:rPr lang="zh-CN" altLang="zh-CN" sz="2800" dirty="0">
                    <a:solidFill>
                      <a:srgbClr val="DA251C"/>
                    </a:solidFill>
                  </a:rPr>
                  <a:t>通项法</a:t>
                </a:r>
                <a:r>
                  <a:rPr lang="en-US" altLang="zh-CN" sz="2800" dirty="0">
                    <a:solidFill>
                      <a:srgbClr val="DA251C"/>
                    </a:solidFill>
                  </a:rPr>
                  <a:t>)</a:t>
                </a:r>
                <a:r>
                  <a:rPr lang="zh-CN" altLang="zh-CN" sz="2800" dirty="0"/>
                  <a:t>由</a:t>
                </a:r>
                <a:r>
                  <a:rPr lang="en-US" altLang="zh-CN" sz="2800" dirty="0"/>
                  <a:t>3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2</a:t>
                </a:r>
                <a:r>
                  <a:rPr lang="en-US" altLang="zh-CN" sz="2800" dirty="0"/>
                  <a:t>=11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6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得</a:t>
                </a:r>
                <a:r>
                  <a:rPr lang="en-US" altLang="zh-CN" sz="2800" dirty="0"/>
                  <a:t>3×(13+</a:t>
                </a:r>
                <a:r>
                  <a:rPr lang="en-US" altLang="zh-CN" sz="2800" i="1" dirty="0"/>
                  <a:t>d</a:t>
                </a:r>
                <a:r>
                  <a:rPr lang="en-US" altLang="zh-CN" sz="2800" dirty="0"/>
                  <a:t>)=11×(13+5</a:t>
                </a:r>
                <a:r>
                  <a:rPr lang="en-US" altLang="zh-CN" sz="2800" i="1" dirty="0"/>
                  <a:t>d</a:t>
                </a:r>
                <a:r>
                  <a:rPr lang="en-US" altLang="zh-CN" sz="2800" dirty="0"/>
                  <a:t>),</a:t>
                </a:r>
                <a:r>
                  <a:rPr lang="zh-CN" altLang="zh-CN" sz="2800" dirty="0"/>
                  <a:t>解得</a:t>
                </a:r>
                <a:r>
                  <a:rPr lang="en-US" altLang="zh-CN" sz="2800" i="1" dirty="0"/>
                  <a:t>d</a:t>
                </a:r>
                <a:r>
                  <a:rPr lang="en-US" altLang="zh-CN" sz="2800" dirty="0"/>
                  <a:t>=-2,</a:t>
                </a:r>
                <a:r>
                  <a:rPr lang="zh-CN" altLang="zh-CN" sz="2800" dirty="0"/>
                  <a:t>所以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=13+(</a:t>
                </a:r>
                <a:r>
                  <a:rPr lang="en-US" altLang="zh-CN" sz="2800" i="1" dirty="0"/>
                  <a:t>n</a:t>
                </a:r>
                <a:r>
                  <a:rPr lang="en-US" altLang="zh-CN" sz="2800" dirty="0"/>
                  <a:t>-1)×(-2)=-2</a:t>
                </a:r>
                <a:r>
                  <a:rPr lang="en-US" altLang="zh-CN" sz="2800" i="1" dirty="0"/>
                  <a:t>n</a:t>
                </a:r>
                <a:r>
                  <a:rPr lang="en-US" altLang="zh-CN" sz="2800" dirty="0"/>
                  <a:t>+15.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由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sSub>
                              <m:sSubPr>
                                <m:ctrlP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sub>
                            </m:sSub>
                            <m:r>
                              <a:rPr lang="en-US" altLang="zh-CN" sz="28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≥0    </m:t>
                            </m:r>
                          </m:e>
                          <m:e>
                            <m:sSub>
                              <m:sSubPr>
                                <m:ctrlP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  <m: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  <m:t>+1</m:t>
                                </m:r>
                              </m:sub>
                            </m:sSub>
                            <m:r>
                              <a:rPr lang="en-US" altLang="zh-CN" sz="28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≤0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800" dirty="0"/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−2</m:t>
                            </m:r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+15≥0            </m:t>
                            </m:r>
                          </m:e>
                          <m:e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−2</m:t>
                            </m:r>
                            <m:d>
                              <m:dPr>
                                <m:ctrlPr>
                                  <a:rPr lang="en-US" altLang="zh-CN" sz="2800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altLang="zh-CN" sz="2800" b="0" i="1" smtClean="0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  <m:r>
                                  <a:rPr lang="en-US" altLang="zh-CN" sz="2800" b="0" i="1" smtClean="0">
                                    <a:latin typeface="Cambria Math" panose="02040503050406030204" pitchFamily="18" charset="0"/>
                                  </a:rPr>
                                  <m:t>+1</m:t>
                                </m:r>
                              </m:e>
                            </m:d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+15</m:t>
                            </m:r>
                            <m:r>
                              <a:rPr lang="en-US" altLang="zh-CN" sz="28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≤0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800" dirty="0"/>
                  <a:t>解得</a:t>
                </a:r>
                <a:r>
                  <a:rPr lang="en-US" altLang="zh-CN" sz="2800" dirty="0"/>
                  <a:t>6.5≤</a:t>
                </a:r>
                <a:r>
                  <a:rPr lang="en-US" altLang="zh-CN" sz="2800" i="1" dirty="0"/>
                  <a:t>n</a:t>
                </a:r>
                <a:r>
                  <a:rPr lang="en-US" altLang="zh-CN" sz="2800" dirty="0"/>
                  <a:t>≤7.5.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因为</a:t>
                </a:r>
                <a:r>
                  <a:rPr lang="en-US" altLang="zh-CN" sz="2800" i="1" dirty="0" err="1"/>
                  <a:t>n</a:t>
                </a:r>
                <a:r>
                  <a:rPr lang="en-US" altLang="zh-CN" sz="2800" dirty="0" err="1"/>
                  <a:t>∈N</a:t>
                </a:r>
                <a:r>
                  <a:rPr lang="en-US" altLang="zh-CN" sz="2800" baseline="30000" dirty="0"/>
                  <a:t>*</a:t>
                </a:r>
                <a:r>
                  <a:rPr lang="en-US" altLang="zh-CN" sz="2800" dirty="0"/>
                  <a:t>,</a:t>
                </a:r>
                <a:r>
                  <a:rPr lang="en-US" altLang="zh-CN" sz="2800" dirty="0">
                    <a:solidFill>
                      <a:srgbClr val="DA251C"/>
                    </a:solidFill>
                  </a:rPr>
                  <a:t>(</a:t>
                </a:r>
                <a:r>
                  <a:rPr lang="zh-CN" altLang="zh-CN" sz="2800" dirty="0">
                    <a:solidFill>
                      <a:srgbClr val="DA251C"/>
                    </a:solidFill>
                  </a:rPr>
                  <a:t>求最值时</a:t>
                </a:r>
                <a:r>
                  <a:rPr lang="en-US" altLang="zh-CN" sz="2800" dirty="0">
                    <a:solidFill>
                      <a:srgbClr val="DA251C"/>
                    </a:solidFill>
                  </a:rPr>
                  <a:t>,</a:t>
                </a:r>
                <a:r>
                  <a:rPr lang="zh-CN" altLang="zh-CN" sz="2800" dirty="0">
                    <a:solidFill>
                      <a:srgbClr val="DA251C"/>
                    </a:solidFill>
                  </a:rPr>
                  <a:t>注意隐含条件</a:t>
                </a:r>
                <a:r>
                  <a:rPr lang="en-US" altLang="zh-CN" sz="2800" i="1" dirty="0" err="1">
                    <a:solidFill>
                      <a:srgbClr val="DA251C"/>
                    </a:solidFill>
                  </a:rPr>
                  <a:t>n</a:t>
                </a:r>
                <a:r>
                  <a:rPr lang="en-US" altLang="zh-CN" sz="2800" dirty="0" err="1">
                    <a:solidFill>
                      <a:srgbClr val="DA251C"/>
                    </a:solidFill>
                  </a:rPr>
                  <a:t>∈N</a:t>
                </a:r>
                <a:r>
                  <a:rPr lang="en-US" altLang="zh-CN" sz="2800" baseline="30000" dirty="0">
                    <a:solidFill>
                      <a:srgbClr val="DA251C"/>
                    </a:solidFill>
                  </a:rPr>
                  <a:t>*</a:t>
                </a:r>
                <a:r>
                  <a:rPr lang="zh-CN" altLang="zh-CN" sz="2800" dirty="0">
                    <a:solidFill>
                      <a:srgbClr val="DA251C"/>
                    </a:solidFill>
                  </a:rPr>
                  <a:t>的应用</a:t>
                </a:r>
                <a:r>
                  <a:rPr lang="en-US" altLang="zh-CN" sz="2800" dirty="0">
                    <a:solidFill>
                      <a:srgbClr val="DA251C"/>
                    </a:solidFill>
                  </a:rPr>
                  <a:t>)</a:t>
                </a:r>
                <a:endParaRPr lang="zh-CN" altLang="zh-CN" sz="2800" dirty="0">
                  <a:solidFill>
                    <a:srgbClr val="DA251C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所以当</a:t>
                </a:r>
                <a:r>
                  <a:rPr lang="en-US" altLang="zh-CN" sz="2800" i="1" dirty="0"/>
                  <a:t>n</a:t>
                </a:r>
                <a:r>
                  <a:rPr lang="en-US" altLang="zh-CN" sz="2800" dirty="0"/>
                  <a:t>=7</a:t>
                </a:r>
                <a:r>
                  <a:rPr lang="zh-CN" altLang="zh-CN" sz="2800" dirty="0"/>
                  <a:t>时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数列</a:t>
                </a:r>
                <a:r>
                  <a:rPr lang="en-US" altLang="zh-CN" sz="2800" dirty="0"/>
                  <a:t>{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}</a:t>
                </a:r>
                <a:r>
                  <a:rPr lang="zh-CN" altLang="zh-CN" sz="2800" dirty="0"/>
                  <a:t>的前</a:t>
                </a:r>
                <a:r>
                  <a:rPr lang="en-US" altLang="zh-CN" sz="2800" i="1" dirty="0"/>
                  <a:t>n</a:t>
                </a:r>
                <a:r>
                  <a:rPr lang="zh-CN" altLang="zh-CN" sz="2800" dirty="0"/>
                  <a:t>项和</a:t>
                </a:r>
                <a:r>
                  <a:rPr lang="en-US" altLang="zh-CN" sz="2800" i="1" dirty="0"/>
                  <a:t>S</a:t>
                </a:r>
                <a:r>
                  <a:rPr lang="en-US" altLang="zh-CN" sz="2800" i="1" baseline="-25000" dirty="0"/>
                  <a:t>n</a:t>
                </a:r>
                <a:r>
                  <a:rPr lang="zh-CN" altLang="zh-CN" sz="2800" dirty="0"/>
                  <a:t>最大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最大值为</a:t>
                </a:r>
                <a:r>
                  <a:rPr lang="en-US" altLang="zh-CN" sz="2800" i="1" dirty="0"/>
                  <a:t>S</a:t>
                </a:r>
                <a:r>
                  <a:rPr lang="en-US" altLang="zh-CN" sz="2800" baseline="-25000" dirty="0"/>
                  <a:t>7</a:t>
                </a:r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0" i="1" dirty="0" smtClean="0">
                            <a:latin typeface="Cambria Math" panose="02040503050406030204" pitchFamily="18" charset="0"/>
                          </a:rPr>
                          <m:t>7</m:t>
                        </m:r>
                        <m:r>
                          <a:rPr lang="en-US" altLang="zh-CN" sz="28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×(13−2×7+15)</m:t>
                        </m:r>
                      </m:num>
                      <m:den>
                        <m:r>
                          <a:rPr lang="en-US" altLang="zh-CN" sz="2800" b="0" i="1" dirty="0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=49.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9821" y="707828"/>
                <a:ext cx="11356258" cy="4846648"/>
              </a:xfrm>
              <a:prstGeom prst="rect">
                <a:avLst/>
              </a:prstGeom>
              <a:blipFill rotWithShape="0">
                <a:blip r:embed="rId2"/>
                <a:stretch>
                  <a:fillRect l="-1127" t="-12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117761711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475955" y="652477"/>
                <a:ext cx="11356258" cy="297401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ct val="150000"/>
                  </a:lnSpc>
                </a:pPr>
                <a:r>
                  <a:rPr lang="zh-CN" altLang="zh-CN" sz="2800" b="1" dirty="0">
                    <a:solidFill>
                      <a:prstClr val="black"/>
                    </a:solidFill>
                  </a:rPr>
                  <a:t>解法二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　</a:t>
                </a:r>
                <a:r>
                  <a:rPr lang="en-US" altLang="zh-CN" sz="2800" dirty="0">
                    <a:solidFill>
                      <a:srgbClr val="DA251C"/>
                    </a:solidFill>
                  </a:rPr>
                  <a:t>(</a:t>
                </a:r>
                <a:r>
                  <a:rPr lang="zh-CN" altLang="zh-CN" sz="2800" dirty="0">
                    <a:solidFill>
                      <a:srgbClr val="DA251C"/>
                    </a:solidFill>
                  </a:rPr>
                  <a:t>二次函数法</a:t>
                </a:r>
                <a:r>
                  <a:rPr lang="en-US" altLang="zh-CN" sz="2800" dirty="0">
                    <a:solidFill>
                      <a:srgbClr val="DA251C"/>
                    </a:solidFill>
                  </a:rPr>
                  <a:t>)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由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3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=11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6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得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3×(13+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d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)=11×(13+5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d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),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解得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d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=-2,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所以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2800" i="1" baseline="-25000" dirty="0">
                    <a:solidFill>
                      <a:prstClr val="black"/>
                    </a:solidFill>
                  </a:rPr>
                  <a:t>n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=13+(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n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-1)×(-2)=-2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n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+15.</a:t>
                </a:r>
                <a:endParaRPr lang="zh-CN" altLang="zh-CN" sz="2800" dirty="0">
                  <a:solidFill>
                    <a:prstClr val="black"/>
                  </a:solidFill>
                </a:endParaRPr>
              </a:p>
              <a:p>
                <a:pPr lvl="0">
                  <a:lnSpc>
                    <a:spcPct val="150000"/>
                  </a:lnSpc>
                </a:pPr>
                <a:r>
                  <a:rPr lang="zh-CN" altLang="zh-CN" sz="2800" dirty="0">
                    <a:solidFill>
                      <a:prstClr val="black"/>
                    </a:solidFill>
                  </a:rPr>
                  <a:t>所以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S</a:t>
                </a:r>
                <a:r>
                  <a:rPr lang="en-US" altLang="zh-CN" sz="2800" i="1" baseline="-25000" dirty="0">
                    <a:solidFill>
                      <a:prstClr val="black"/>
                    </a:solidFill>
                  </a:rPr>
                  <a:t>n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CN" sz="2800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(13+15−2</m:t>
                        </m:r>
                        <m:r>
                          <a:rPr lang="en-US" altLang="zh-CN" sz="2800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CN" sz="2800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)</m:t>
                        </m:r>
                      </m:num>
                      <m:den>
                        <m:r>
                          <a:rPr lang="en-US" altLang="zh-CN" sz="2800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>
                    <a:solidFill>
                      <a:prstClr val="black"/>
                    </a:solidFill>
                  </a:rPr>
                  <a:t>=-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n</a:t>
                </a:r>
                <a:r>
                  <a:rPr lang="en-US" altLang="zh-CN" sz="2800" baseline="300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+14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n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=-(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n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-7)</a:t>
                </a:r>
                <a:r>
                  <a:rPr lang="en-US" altLang="zh-CN" sz="2800" baseline="30000" dirty="0">
                    <a:solidFill>
                      <a:prstClr val="black"/>
                    </a:solidFill>
                  </a:rPr>
                  <a:t>2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+49,</a:t>
                </a:r>
                <a:r>
                  <a:rPr lang="en-US" altLang="zh-CN" sz="2800" dirty="0">
                    <a:solidFill>
                      <a:srgbClr val="DA251C"/>
                    </a:solidFill>
                  </a:rPr>
                  <a:t>(</a:t>
                </a:r>
                <a:r>
                  <a:rPr lang="zh-CN" altLang="zh-CN" sz="2800" dirty="0">
                    <a:solidFill>
                      <a:srgbClr val="DA251C"/>
                    </a:solidFill>
                  </a:rPr>
                  <a:t>配方法求最值</a:t>
                </a:r>
                <a:r>
                  <a:rPr lang="en-US" altLang="zh-CN" sz="2800" dirty="0">
                    <a:solidFill>
                      <a:srgbClr val="DA251C"/>
                    </a:solidFill>
                  </a:rPr>
                  <a:t>)</a:t>
                </a:r>
                <a:endParaRPr lang="zh-CN" altLang="zh-CN" sz="2800" dirty="0">
                  <a:solidFill>
                    <a:srgbClr val="DA251C"/>
                  </a:solidFill>
                </a:endParaRPr>
              </a:p>
              <a:p>
                <a:pPr lvl="0">
                  <a:lnSpc>
                    <a:spcPct val="150000"/>
                  </a:lnSpc>
                </a:pPr>
                <a:r>
                  <a:rPr lang="zh-CN" altLang="zh-CN" sz="2800" dirty="0">
                    <a:solidFill>
                      <a:prstClr val="black"/>
                    </a:solidFill>
                  </a:rPr>
                  <a:t>所以当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n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=7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时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数列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{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a</a:t>
                </a:r>
                <a:r>
                  <a:rPr lang="en-US" altLang="zh-CN" sz="2800" i="1" baseline="-25000" dirty="0">
                    <a:solidFill>
                      <a:prstClr val="black"/>
                    </a:solidFill>
                  </a:rPr>
                  <a:t>n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}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的前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n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项和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S</a:t>
                </a:r>
                <a:r>
                  <a:rPr lang="en-US" altLang="zh-CN" sz="2800" i="1" baseline="-25000" dirty="0">
                    <a:solidFill>
                      <a:prstClr val="black"/>
                    </a:solidFill>
                  </a:rPr>
                  <a:t>n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最大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,</a:t>
                </a:r>
                <a:r>
                  <a:rPr lang="zh-CN" altLang="zh-CN" sz="2800" dirty="0">
                    <a:solidFill>
                      <a:prstClr val="black"/>
                    </a:solidFill>
                  </a:rPr>
                  <a:t>最大值为</a:t>
                </a:r>
                <a:r>
                  <a:rPr lang="en-US" altLang="zh-CN" sz="2800" i="1" dirty="0">
                    <a:solidFill>
                      <a:prstClr val="black"/>
                    </a:solidFill>
                  </a:rPr>
                  <a:t>S</a:t>
                </a:r>
                <a:r>
                  <a:rPr lang="en-US" altLang="zh-CN" sz="2800" baseline="-25000" dirty="0">
                    <a:solidFill>
                      <a:prstClr val="black"/>
                    </a:solidFill>
                  </a:rPr>
                  <a:t>7</a:t>
                </a:r>
                <a:r>
                  <a:rPr lang="en-US" altLang="zh-CN" sz="2800" dirty="0">
                    <a:solidFill>
                      <a:prstClr val="black"/>
                    </a:solidFill>
                  </a:rPr>
                  <a:t>=49.</a:t>
                </a:r>
                <a:endParaRPr lang="zh-CN" altLang="zh-CN" sz="2800" dirty="0">
                  <a:solidFill>
                    <a:prstClr val="black"/>
                  </a:solidFill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5955" y="652477"/>
                <a:ext cx="11356258" cy="2974019"/>
              </a:xfrm>
              <a:prstGeom prst="rect">
                <a:avLst/>
              </a:prstGeom>
              <a:blipFill rotWithShape="0">
                <a:blip r:embed="rId2"/>
                <a:stretch>
                  <a:fillRect l="-1074" b="-22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417954582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487244" y="312717"/>
                <a:ext cx="11356258" cy="628838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方法总结</a:t>
                </a:r>
                <a:endParaRPr lang="en-US" altLang="zh-CN" sz="2800" b="1" dirty="0">
                  <a:solidFill>
                    <a:srgbClr val="DA251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lang="zh-CN" altLang="zh-CN" sz="2800" b="1" dirty="0"/>
                  <a:t>求数列前</a:t>
                </a:r>
                <a:r>
                  <a:rPr lang="en-US" altLang="zh-CN" sz="2800" b="1" i="1" dirty="0"/>
                  <a:t>n</a:t>
                </a:r>
                <a:r>
                  <a:rPr lang="zh-CN" altLang="zh-CN" sz="2800" b="1" dirty="0"/>
                  <a:t>项和的最值的方法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dirty="0"/>
                  <a:t>(1)</a:t>
                </a:r>
                <a:r>
                  <a:rPr lang="zh-CN" altLang="zh-CN" sz="2800" b="1" dirty="0"/>
                  <a:t>通项法</a:t>
                </a:r>
                <a:r>
                  <a:rPr lang="en-US" altLang="zh-CN" sz="2800" b="1" dirty="0"/>
                  <a:t>:</a:t>
                </a:r>
                <a:r>
                  <a:rPr lang="en-US" altLang="zh-CN" sz="2800" dirty="0"/>
                  <a:t>①</a:t>
                </a:r>
                <a:r>
                  <a:rPr lang="zh-CN" altLang="zh-CN" sz="2800" dirty="0"/>
                  <a:t>若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dirty="0"/>
                  <a:t>&gt;0,</a:t>
                </a:r>
                <a:r>
                  <a:rPr lang="en-US" altLang="zh-CN" sz="2800" i="1" dirty="0"/>
                  <a:t>d</a:t>
                </a:r>
                <a:r>
                  <a:rPr lang="en-US" altLang="zh-CN" sz="2800" dirty="0"/>
                  <a:t>&lt;0,</a:t>
                </a:r>
                <a:r>
                  <a:rPr lang="zh-CN" altLang="zh-CN" sz="2800" dirty="0"/>
                  <a:t>则</a:t>
                </a:r>
                <a:r>
                  <a:rPr lang="en-US" altLang="zh-CN" sz="2800" i="1" dirty="0"/>
                  <a:t>S</a:t>
                </a:r>
                <a:r>
                  <a:rPr lang="en-US" altLang="zh-CN" sz="2800" i="1" baseline="-25000" dirty="0"/>
                  <a:t>n</a:t>
                </a:r>
                <a:r>
                  <a:rPr lang="zh-CN" altLang="zh-CN" sz="2800" dirty="0"/>
                  <a:t>必有最大值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其</a:t>
                </a:r>
                <a:r>
                  <a:rPr lang="en-US" altLang="zh-CN" sz="2800" i="1" dirty="0"/>
                  <a:t>n</a:t>
                </a:r>
                <a:r>
                  <a:rPr lang="zh-CN" altLang="zh-CN" sz="2800" dirty="0"/>
                  <a:t>可用不等式组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sSub>
                              <m:sSubPr>
                                <m:ctrlP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sub>
                            </m:sSub>
                            <m:r>
                              <a:rPr lang="en-US" altLang="zh-CN" sz="28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≥0    </m:t>
                            </m:r>
                          </m:e>
                          <m:e>
                            <m:sSub>
                              <m:sSubPr>
                                <m:ctrlP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  <m: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  <m:t>+1</m:t>
                                </m:r>
                              </m:sub>
                            </m:sSub>
                            <m:r>
                              <a:rPr lang="en-US" altLang="zh-CN" sz="28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≤0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800" dirty="0"/>
                  <a:t>来确定</a:t>
                </a:r>
                <a:r>
                  <a:rPr lang="en-US" altLang="zh-CN" sz="2800" dirty="0"/>
                  <a:t>;②</a:t>
                </a:r>
                <a:r>
                  <a:rPr lang="zh-CN" altLang="zh-CN" sz="2800" dirty="0"/>
                  <a:t>若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dirty="0"/>
                  <a:t>&lt;0,</a:t>
                </a:r>
                <a:r>
                  <a:rPr lang="en-US" altLang="zh-CN" sz="2800" i="1" dirty="0"/>
                  <a:t>d</a:t>
                </a:r>
                <a:r>
                  <a:rPr lang="en-US" altLang="zh-CN" sz="2800" dirty="0"/>
                  <a:t>&gt;0,</a:t>
                </a:r>
                <a:r>
                  <a:rPr lang="zh-CN" altLang="zh-CN" sz="2800" dirty="0"/>
                  <a:t>则</a:t>
                </a:r>
                <a:r>
                  <a:rPr lang="en-US" altLang="zh-CN" sz="2800" i="1" dirty="0"/>
                  <a:t>S</a:t>
                </a:r>
                <a:r>
                  <a:rPr lang="en-US" altLang="zh-CN" sz="2800" i="1" baseline="-25000" dirty="0"/>
                  <a:t>n</a:t>
                </a:r>
                <a:r>
                  <a:rPr lang="zh-CN" altLang="zh-CN" sz="2800" dirty="0"/>
                  <a:t>必有最小值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其</a:t>
                </a:r>
                <a:r>
                  <a:rPr lang="en-US" altLang="zh-CN" sz="2800" i="1" dirty="0"/>
                  <a:t>n</a:t>
                </a:r>
                <a:r>
                  <a:rPr lang="zh-CN" altLang="zh-CN" sz="2800" dirty="0"/>
                  <a:t>可用不等式组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sSub>
                              <m:sSubPr>
                                <m:ctrlP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sub>
                            </m:sSub>
                            <m:r>
                              <a:rPr lang="en-US" altLang="zh-CN" sz="280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≤</m:t>
                            </m:r>
                            <m:r>
                              <a:rPr lang="en-US" altLang="zh-CN" sz="28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0    </m:t>
                            </m:r>
                          </m:e>
                          <m:e>
                            <m:sSub>
                              <m:sSubPr>
                                <m:ctrlP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  <m: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  <m:t>+1</m:t>
                                </m:r>
                              </m:sub>
                            </m:sSub>
                            <m:r>
                              <a:rPr lang="en-US" altLang="zh-CN" sz="280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≥</m:t>
                            </m:r>
                            <m:r>
                              <a:rPr lang="en-US" altLang="zh-CN" sz="28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0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800" dirty="0"/>
                  <a:t>来确定</a:t>
                </a:r>
                <a:r>
                  <a:rPr lang="en-US" altLang="zh-CN" sz="2800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b="1" dirty="0"/>
                  <a:t>(2)</a:t>
                </a:r>
                <a:r>
                  <a:rPr lang="zh-CN" altLang="zh-CN" sz="2800" b="1" dirty="0"/>
                  <a:t>二次函数法</a:t>
                </a:r>
                <a:r>
                  <a:rPr lang="en-US" altLang="zh-CN" sz="2800" b="1" dirty="0"/>
                  <a:t>:</a:t>
                </a:r>
                <a:r>
                  <a:rPr lang="zh-CN" altLang="zh-CN" sz="2800" dirty="0"/>
                  <a:t>等差数列</a:t>
                </a:r>
                <a:r>
                  <a:rPr lang="en-US" altLang="zh-CN" sz="2800" dirty="0"/>
                  <a:t>{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}</a:t>
                </a:r>
                <a:r>
                  <a:rPr lang="zh-CN" altLang="zh-CN" sz="2800" dirty="0"/>
                  <a:t>中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由于</a:t>
                </a:r>
                <a:r>
                  <a:rPr lang="en-US" altLang="zh-CN" sz="2800" i="1" dirty="0"/>
                  <a:t>S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=</a:t>
                </a:r>
                <a:r>
                  <a:rPr lang="en-US" altLang="zh-CN" sz="2800" i="1" dirty="0"/>
                  <a:t>na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dirty="0"/>
                  <a:t>+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 dirty="0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CN" sz="2800" i="1" dirty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(</m:t>
                        </m:r>
                        <m:r>
                          <a:rPr lang="en-US" altLang="zh-CN" sz="28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CN" sz="2800" b="0" i="1" dirty="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−1)</m:t>
                        </m:r>
                      </m:num>
                      <m:den>
                        <m:r>
                          <a:rPr lang="en-US" altLang="zh-CN" sz="2800" i="1" dirty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i="1" dirty="0"/>
                  <a:t>d</a:t>
                </a:r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b="0" i="1" dirty="0" smtClean="0">
                            <a:latin typeface="Cambria Math" panose="02040503050406030204" pitchFamily="18" charset="0"/>
                          </a:rPr>
                          <m:t>𝑑</m:t>
                        </m:r>
                      </m:num>
                      <m:den>
                        <m:r>
                          <a:rPr lang="en-US" altLang="zh-CN" sz="2800" i="1" dirty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i="1" dirty="0"/>
                  <a:t>n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dirty="0"/>
                  <a:t>+(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dirty="0"/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 dirty="0">
                            <a:latin typeface="Cambria Math" panose="02040503050406030204" pitchFamily="18" charset="0"/>
                          </a:rPr>
                          <m:t>𝑑</m:t>
                        </m:r>
                      </m:num>
                      <m:den>
                        <m:r>
                          <a:rPr lang="en-US" altLang="zh-CN" sz="2800" i="1" dirty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)</a:t>
                </a:r>
                <a:r>
                  <a:rPr lang="en-US" altLang="zh-CN" sz="2800" i="1" dirty="0"/>
                  <a:t>n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故可用二次函数求最值的方法来求前</a:t>
                </a:r>
                <a:r>
                  <a:rPr lang="en-US" altLang="zh-CN" sz="2800" i="1" dirty="0"/>
                  <a:t>n</a:t>
                </a:r>
                <a:r>
                  <a:rPr lang="zh-CN" altLang="zh-CN" sz="2800" dirty="0"/>
                  <a:t>项和的最值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这里应由</a:t>
                </a:r>
                <a:r>
                  <a:rPr lang="en-US" altLang="zh-CN" sz="2800" i="1" dirty="0" err="1"/>
                  <a:t>n</a:t>
                </a:r>
                <a:r>
                  <a:rPr lang="en-US" altLang="zh-CN" sz="2800" dirty="0" err="1"/>
                  <a:t>∈N</a:t>
                </a:r>
                <a:r>
                  <a:rPr lang="en-US" altLang="zh-CN" sz="2800" baseline="30000" dirty="0"/>
                  <a:t>*</a:t>
                </a:r>
                <a:r>
                  <a:rPr lang="zh-CN" altLang="zh-CN" sz="2800" dirty="0"/>
                  <a:t>及二次函数图象的对称性来确定</a:t>
                </a:r>
                <a:r>
                  <a:rPr lang="en-US" altLang="zh-CN" sz="2800" i="1" dirty="0"/>
                  <a:t>n</a:t>
                </a:r>
                <a:r>
                  <a:rPr lang="zh-CN" altLang="zh-CN" sz="2800" dirty="0"/>
                  <a:t>的值</a:t>
                </a:r>
                <a:r>
                  <a:rPr lang="en-US" altLang="zh-CN" sz="2800" dirty="0"/>
                  <a:t>.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7244" y="312717"/>
                <a:ext cx="11356258" cy="6288388"/>
              </a:xfrm>
              <a:prstGeom prst="rect">
                <a:avLst/>
              </a:prstGeom>
              <a:blipFill rotWithShape="0">
                <a:blip r:embed="rId2"/>
                <a:stretch>
                  <a:fillRect l="-1127" t="-969" r="-805" b="-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263431842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468087" y="244984"/>
                <a:ext cx="11356258" cy="21804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b="1" dirty="0"/>
                  <a:t>(3)</a:t>
                </a:r>
                <a:r>
                  <a:rPr lang="zh-CN" altLang="zh-CN" sz="2800" b="1" dirty="0"/>
                  <a:t>不等式组法</a:t>
                </a:r>
                <a:r>
                  <a:rPr lang="en-US" altLang="zh-CN" sz="2800" b="1" dirty="0"/>
                  <a:t>:</a:t>
                </a:r>
                <a:r>
                  <a:rPr lang="zh-CN" altLang="zh-CN" sz="2800" dirty="0"/>
                  <a:t>借助</a:t>
                </a:r>
                <a:r>
                  <a:rPr lang="en-US" altLang="zh-CN" sz="2800" i="1" dirty="0"/>
                  <a:t>S</a:t>
                </a:r>
                <a:r>
                  <a:rPr lang="en-US" altLang="zh-CN" sz="2800" i="1" baseline="-25000" dirty="0"/>
                  <a:t>n</a:t>
                </a:r>
                <a:r>
                  <a:rPr lang="zh-CN" altLang="zh-CN" sz="2800" dirty="0"/>
                  <a:t>最大时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有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eqArrPr>
                          <m:e>
                            <m:sSub>
                              <m:sSubPr>
                                <m:ctrlP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  <m:t>𝑆</m:t>
                                </m:r>
                              </m:e>
                              <m:sub>
                                <m: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sub>
                            </m:sSub>
                            <m:r>
                              <a:rPr lang="en-US" altLang="zh-CN" sz="28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≤</m:t>
                            </m:r>
                            <m:sSub>
                              <m:sSubPr>
                                <m:ctrlP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  <m:t>𝑆</m:t>
                                </m:r>
                              </m:e>
                              <m:sub>
                                <m: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  <m: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sub>
                            </m:sSub>
                          </m:e>
                          <m:e>
                            <m:sSub>
                              <m:sSubPr>
                                <m:ctrlP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  <m:t>𝑆</m:t>
                                </m:r>
                              </m:e>
                              <m:sub>
                                <m: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sub>
                            </m:sSub>
                            <m:r>
                              <a:rPr lang="en-US" altLang="zh-CN" sz="28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≤</m:t>
                            </m:r>
                            <m:sSub>
                              <m:sSubPr>
                                <m:ctrlP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  <m:t>𝑆</m:t>
                                </m:r>
                              </m:e>
                              <m:sub>
                                <m: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  <m: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  <m:t>+1</m:t>
                                </m:r>
                              </m:sub>
                            </m:sSub>
                          </m:e>
                        </m:eqArr>
                      </m:e>
                    </m:d>
                    <m:r>
                      <a:rPr lang="en-US" altLang="zh-CN" sz="28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zh-CN" sz="2800" dirty="0"/>
                  <a:t>(</a:t>
                </a:r>
                <a:r>
                  <a:rPr lang="en-US" altLang="zh-CN" sz="2800" i="1" dirty="0"/>
                  <a:t>n</a:t>
                </a:r>
                <a:r>
                  <a:rPr lang="en-US" altLang="zh-CN" sz="2800" dirty="0"/>
                  <a:t>≥2,</a:t>
                </a:r>
                <a:r>
                  <a:rPr lang="en-US" altLang="zh-CN" sz="2800" i="1" dirty="0"/>
                  <a:t>n</a:t>
                </a:r>
                <a:r>
                  <a:rPr lang="en-US" altLang="zh-CN" sz="2800" dirty="0"/>
                  <a:t>∈N</a:t>
                </a:r>
                <a:r>
                  <a:rPr lang="en-US" altLang="zh-CN" sz="2800" baseline="30000" dirty="0"/>
                  <a:t>*</a:t>
                </a:r>
                <a:r>
                  <a:rPr lang="en-US" altLang="zh-CN" sz="2800" dirty="0"/>
                  <a:t>),</a:t>
                </a:r>
                <a:r>
                  <a:rPr lang="zh-CN" altLang="zh-CN" sz="2800" dirty="0"/>
                  <a:t>解此不等式组确定</a:t>
                </a:r>
                <a:r>
                  <a:rPr lang="en-US" altLang="zh-CN" sz="2800" i="1" dirty="0"/>
                  <a:t>n</a:t>
                </a:r>
                <a:r>
                  <a:rPr lang="zh-CN" altLang="zh-CN" sz="2800" dirty="0"/>
                  <a:t>的范围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进而确定</a:t>
                </a:r>
                <a:r>
                  <a:rPr lang="en-US" altLang="zh-CN" sz="2800" i="1" dirty="0"/>
                  <a:t>n</a:t>
                </a:r>
                <a:r>
                  <a:rPr lang="zh-CN" altLang="zh-CN" sz="2800" dirty="0"/>
                  <a:t>的值和对应</a:t>
                </a:r>
                <a:r>
                  <a:rPr lang="en-US" altLang="zh-CN" sz="2800" i="1" dirty="0"/>
                  <a:t>S</a:t>
                </a:r>
                <a:r>
                  <a:rPr lang="en-US" altLang="zh-CN" sz="2800" i="1" baseline="-25000" dirty="0"/>
                  <a:t>n</a:t>
                </a:r>
                <a:r>
                  <a:rPr lang="zh-CN" altLang="zh-CN" sz="2800" dirty="0"/>
                  <a:t>的值</a:t>
                </a:r>
                <a:r>
                  <a:rPr lang="en-US" altLang="zh-CN" sz="2800" dirty="0"/>
                  <a:t>(</a:t>
                </a:r>
                <a:r>
                  <a:rPr lang="zh-CN" altLang="zh-CN" sz="2800" dirty="0"/>
                  <a:t>即</a:t>
                </a:r>
                <a:r>
                  <a:rPr lang="en-US" altLang="zh-CN" sz="2800" i="1" dirty="0"/>
                  <a:t>S</a:t>
                </a:r>
                <a:r>
                  <a:rPr lang="en-US" altLang="zh-CN" sz="2800" i="1" baseline="-25000" dirty="0"/>
                  <a:t>n</a:t>
                </a:r>
                <a:r>
                  <a:rPr lang="zh-CN" altLang="zh-CN" sz="2800" dirty="0"/>
                  <a:t>的最值</a:t>
                </a:r>
                <a:r>
                  <a:rPr lang="en-US" altLang="zh-CN" sz="2800" dirty="0"/>
                  <a:t>).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8087" y="244984"/>
                <a:ext cx="11356258" cy="2180405"/>
              </a:xfrm>
              <a:prstGeom prst="rect">
                <a:avLst/>
              </a:prstGeom>
              <a:blipFill rotWithShape="0">
                <a:blip r:embed="rId2"/>
                <a:stretch>
                  <a:fillRect l="-1127" b="-33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矩形 2"/>
              <p:cNvSpPr/>
              <p:nvPr/>
            </p:nvSpPr>
            <p:spPr>
              <a:xfrm>
                <a:off x="468087" y="2903246"/>
                <a:ext cx="11723913" cy="230697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800" b="1" dirty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拓展变式</a:t>
                </a:r>
                <a:r>
                  <a:rPr lang="en-US" altLang="zh-CN" sz="2800" b="1" dirty="0">
                    <a:solidFill>
                      <a:srgbClr val="DA251C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4    </a:t>
                </a:r>
                <a:r>
                  <a:rPr lang="en-US" altLang="zh-CN" sz="2800" dirty="0"/>
                  <a:t>[2018</a:t>
                </a:r>
                <a:r>
                  <a:rPr lang="zh-CN" altLang="zh-CN" sz="2800" dirty="0"/>
                  <a:t>云南保山第二次统考</a:t>
                </a:r>
                <a:r>
                  <a:rPr lang="en-US" altLang="zh-CN" sz="2800" dirty="0"/>
                  <a:t>]</a:t>
                </a:r>
                <a:r>
                  <a:rPr lang="zh-CN" altLang="zh-CN" sz="2800" dirty="0"/>
                  <a:t>已知等差数列</a:t>
                </a:r>
                <a:r>
                  <a:rPr lang="en-US" altLang="zh-CN" sz="2800" dirty="0"/>
                  <a:t>{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}</a:t>
                </a:r>
                <a:r>
                  <a:rPr lang="zh-CN" altLang="zh-CN" sz="2800" dirty="0"/>
                  <a:t>的前</a:t>
                </a:r>
                <a:r>
                  <a:rPr lang="en-US" altLang="zh-CN" sz="2800" i="1" dirty="0"/>
                  <a:t>n</a:t>
                </a:r>
                <a:r>
                  <a:rPr lang="zh-CN" altLang="zh-CN" sz="2800" dirty="0"/>
                  <a:t>项和为</a:t>
                </a:r>
                <a:r>
                  <a:rPr lang="en-US" altLang="zh-CN" sz="2800" i="1" dirty="0"/>
                  <a:t>S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, 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dirty="0"/>
                  <a:t>=9,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9</m:t>
                            </m:r>
                          </m:sub>
                        </m:sSub>
                      </m:num>
                      <m:den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2800" dirty="0"/>
                  <a:t>-=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 b="0" i="1" smtClean="0">
                                <a:latin typeface="Cambria Math" panose="02040503050406030204" pitchFamily="18" charset="0"/>
                              </a:rPr>
                              <m:t>5</m:t>
                            </m:r>
                          </m:sub>
                        </m:sSub>
                      </m:num>
                      <m:den>
                        <m:r>
                          <a:rPr lang="en-US" altLang="zh-CN" sz="2800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800" dirty="0"/>
                  <a:t>-4,</a:t>
                </a:r>
                <a:r>
                  <a:rPr lang="zh-CN" altLang="zh-CN" sz="2800" dirty="0"/>
                  <a:t>则</a:t>
                </a:r>
                <a:r>
                  <a:rPr lang="en-US" altLang="zh-CN" sz="2800" i="1" dirty="0"/>
                  <a:t>S</a:t>
                </a:r>
                <a:r>
                  <a:rPr lang="en-US" altLang="zh-CN" sz="2800" i="1" baseline="-25000" dirty="0"/>
                  <a:t>n</a:t>
                </a:r>
                <a:r>
                  <a:rPr lang="zh-CN" altLang="zh-CN" sz="2800" dirty="0"/>
                  <a:t>取最大值时</a:t>
                </a:r>
                <a:r>
                  <a:rPr lang="en-US" altLang="zh-CN" sz="2800" i="1" dirty="0"/>
                  <a:t>n</a:t>
                </a:r>
                <a:r>
                  <a:rPr lang="zh-CN" altLang="zh-CN" sz="2800" dirty="0"/>
                  <a:t>的值为</a:t>
                </a:r>
                <a:r>
                  <a:rPr lang="en-US" altLang="zh-CN" sz="2800" dirty="0"/>
                  <a:t>(</a:t>
                </a:r>
                <a:r>
                  <a:rPr lang="zh-CN" altLang="zh-CN" sz="2800" dirty="0"/>
                  <a:t>　　</a:t>
                </a:r>
                <a:r>
                  <a:rPr lang="en-US" altLang="zh-CN" sz="2800" dirty="0"/>
                  <a:t>)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A.4	B.5	C.6	D.4</a:t>
                </a:r>
                <a:r>
                  <a:rPr lang="zh-CN" altLang="zh-CN" sz="2800" dirty="0"/>
                  <a:t>或</a:t>
                </a:r>
                <a:r>
                  <a:rPr lang="en-US" altLang="zh-CN" sz="2800" dirty="0"/>
                  <a:t>5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8087" y="2903246"/>
                <a:ext cx="11723913" cy="2306978"/>
              </a:xfrm>
              <a:prstGeom prst="rect">
                <a:avLst/>
              </a:prstGeom>
              <a:blipFill rotWithShape="0">
                <a:blip r:embed="rId3"/>
                <a:stretch>
                  <a:fillRect l="-1092" b="-31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377552868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560439" y="310533"/>
                <a:ext cx="11139948" cy="579197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800" dirty="0"/>
                  <a:t>4.B</a:t>
                </a:r>
                <a:r>
                  <a:rPr lang="zh-CN" altLang="zh-CN" sz="2800" dirty="0"/>
                  <a:t>　</a:t>
                </a:r>
                <a:r>
                  <a:rPr lang="zh-CN" altLang="zh-CN" sz="2800" b="1" dirty="0"/>
                  <a:t>解法一</a:t>
                </a:r>
                <a:r>
                  <a:rPr lang="zh-CN" altLang="zh-CN" sz="2800" dirty="0"/>
                  <a:t>　因为数列</a:t>
                </a:r>
                <a:r>
                  <a:rPr lang="en-US" altLang="zh-CN" sz="2800" dirty="0"/>
                  <a:t>{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}</a:t>
                </a:r>
                <a:r>
                  <a:rPr lang="zh-CN" altLang="zh-CN" sz="2800" dirty="0"/>
                  <a:t>为等差数列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且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9</m:t>
                            </m:r>
                          </m:sub>
                        </m:sSub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2800" dirty="0"/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5</m:t>
                            </m:r>
                          </m:sub>
                        </m:sSub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800" dirty="0"/>
                  <a:t>=-4,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所以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9</m:t>
                            </m:r>
                          </m:sub>
                        </m:sSub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2800" dirty="0"/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5</m:t>
                            </m:r>
                          </m:sub>
                        </m:sSub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f>
                          <m:f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9(</m:t>
                            </m:r>
                            <m:sSub>
                              <m:sSubPr>
                                <m:ctrlPr>
                                  <a:rPr lang="zh-CN" altLang="zh-CN" sz="28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280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zh-CN" altLang="zh-CN" sz="28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2800">
                                    <a:latin typeface="Cambria Math" panose="02040503050406030204" pitchFamily="18" charset="0"/>
                                  </a:rPr>
                                  <m:t>9</m:t>
                                </m:r>
                              </m:sub>
                            </m:sSub>
                            <m:r>
                              <m:rPr>
                                <m:nor/>
                              </m:rPr>
                              <a:rPr lang="en-US" altLang="zh-CN" sz="2800"/>
                              <m:t>)</m:t>
                            </m:r>
                          </m:num>
                          <m:den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2800" dirty="0"/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f>
                          <m:f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5(</m:t>
                            </m:r>
                            <m:sSub>
                              <m:sSubPr>
                                <m:ctrlPr>
                                  <a:rPr lang="zh-CN" altLang="zh-CN" sz="28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280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zh-CN" altLang="zh-CN" sz="28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2800">
                                    <a:latin typeface="Cambria Math" panose="02040503050406030204" pitchFamily="18" charset="0"/>
                                  </a:rPr>
                                  <m:t>5</m:t>
                                </m:r>
                              </m:sub>
                            </m:sSub>
                            <m:r>
                              <m:rPr>
                                <m:nor/>
                              </m:rPr>
                              <a:rPr lang="en-US" altLang="zh-CN" sz="2800"/>
                              <m:t>)</m:t>
                            </m:r>
                          </m:num>
                          <m:den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800" dirty="0"/>
                  <a:t>=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5</a:t>
                </a:r>
                <a:r>
                  <a:rPr lang="en-US" altLang="zh-CN" sz="2800" dirty="0"/>
                  <a:t>-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3</a:t>
                </a:r>
                <a:r>
                  <a:rPr lang="en-US" altLang="zh-CN" sz="2800" dirty="0"/>
                  <a:t>=2</a:t>
                </a:r>
                <a:r>
                  <a:rPr lang="en-US" altLang="zh-CN" sz="2800" i="1" dirty="0"/>
                  <a:t>d</a:t>
                </a:r>
                <a:r>
                  <a:rPr lang="en-US" altLang="zh-CN" sz="2800" dirty="0"/>
                  <a:t>=-4,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解得</a:t>
                </a:r>
                <a:r>
                  <a:rPr lang="en-US" altLang="zh-CN" sz="2800" i="1" dirty="0"/>
                  <a:t>d</a:t>
                </a:r>
                <a:r>
                  <a:rPr lang="en-US" altLang="zh-CN" sz="2800" dirty="0"/>
                  <a:t>=-2,</a:t>
                </a:r>
                <a:r>
                  <a:rPr lang="zh-CN" altLang="zh-CN" sz="2800" dirty="0"/>
                  <a:t>所以数列</a:t>
                </a:r>
                <a:r>
                  <a:rPr lang="en-US" altLang="zh-CN" sz="2800" dirty="0"/>
                  <a:t>{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}</a:t>
                </a:r>
                <a:r>
                  <a:rPr lang="zh-CN" altLang="zh-CN" sz="2800" dirty="0"/>
                  <a:t>为单调递减数列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即</a:t>
                </a:r>
                <a:r>
                  <a:rPr lang="en-US" altLang="zh-CN" sz="2800" i="1" dirty="0"/>
                  <a:t>S</a:t>
                </a:r>
                <a:r>
                  <a:rPr lang="en-US" altLang="zh-CN" sz="2800" i="1" baseline="-25000" dirty="0"/>
                  <a:t>n</a:t>
                </a:r>
                <a:r>
                  <a:rPr lang="zh-CN" altLang="zh-CN" sz="2800" dirty="0"/>
                  <a:t>存在最大值</a:t>
                </a:r>
                <a:r>
                  <a:rPr lang="en-US" altLang="zh-CN" sz="2800" dirty="0"/>
                  <a:t>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因为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dirty="0"/>
                  <a:t>=9,</a:t>
                </a:r>
                <a:r>
                  <a:rPr lang="zh-CN" altLang="zh-CN" sz="2800" dirty="0"/>
                  <a:t>所以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=-2</a:t>
                </a:r>
                <a:r>
                  <a:rPr lang="en-US" altLang="zh-CN" sz="2800" i="1" dirty="0"/>
                  <a:t>n</a:t>
                </a:r>
                <a:r>
                  <a:rPr lang="en-US" altLang="zh-CN" sz="2800" dirty="0"/>
                  <a:t>+11.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由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sSub>
                                <m:sSubPr>
                                  <m:ctrlPr>
                                    <a:rPr lang="zh-CN" altLang="zh-CN" sz="28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i="1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altLang="zh-CN" sz="2800" i="1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sub>
                              </m:sSub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≥0,</m:t>
                              </m:r>
                            </m:e>
                          </m:mr>
                          <m:mr>
                            <m:e>
                              <m:sSub>
                                <m:sSubPr>
                                  <m:ctrlPr>
                                    <a:rPr lang="zh-CN" altLang="zh-CN" sz="28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800" i="1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altLang="zh-CN" sz="2800" i="1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  <m:r>
                                    <a:rPr lang="en-US" altLang="zh-CN" sz="2800">
                                      <a:latin typeface="Cambria Math" panose="02040503050406030204" pitchFamily="18" charset="0"/>
                                    </a:rPr>
                                    <m:t>+1</m:t>
                                  </m:r>
                                </m:sub>
                              </m:sSub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&lt;0,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sz="2800" dirty="0"/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nor/>
                                </m:rPr>
                                <a:rPr lang="en-US" altLang="zh-CN" sz="2800" i="1"/>
                                <m:t>−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/>
                                <m:t>2</m:t>
                              </m:r>
                              <m:r>
                                <a:rPr lang="en-US" altLang="zh-CN" sz="2800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+11≥0,</m:t>
                              </m:r>
                            </m:e>
                          </m:mr>
                          <m:mr>
                            <m:e>
                              <m:r>
                                <m:rPr>
                                  <m:nor/>
                                </m:rPr>
                                <a:rPr lang="en-US" altLang="zh-CN" sz="2800" i="1"/>
                                <m:t>−</m:t>
                              </m:r>
                              <m:r>
                                <m:rPr>
                                  <m:nor/>
                                </m:rPr>
                                <a:rPr lang="en-US" altLang="zh-CN" sz="2800"/>
                                <m:t>2(</m:t>
                              </m:r>
                              <m:r>
                                <a:rPr lang="en-US" altLang="zh-CN" sz="2800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  <m:r>
                                <a:rPr lang="en-US" altLang="zh-CN" sz="2800">
                                  <a:latin typeface="Cambria Math" panose="02040503050406030204" pitchFamily="18" charset="0"/>
                                </a:rPr>
                                <m:t>+1)+11&lt;0,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sz="2800" dirty="0"/>
                  <a:t>解得</a:t>
                </a:r>
                <a:r>
                  <a:rPr lang="en-US" altLang="zh-CN" sz="2800" dirty="0"/>
                  <a:t>4.5&lt;</a:t>
                </a:r>
                <a:r>
                  <a:rPr lang="en-US" altLang="zh-CN" sz="2800" i="1" dirty="0"/>
                  <a:t>n</a:t>
                </a:r>
                <a:r>
                  <a:rPr lang="en-US" altLang="zh-CN" sz="2800" dirty="0"/>
                  <a:t>≤5.5.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因为</a:t>
                </a:r>
                <a:r>
                  <a:rPr lang="en-US" altLang="zh-CN" sz="2800" i="1" dirty="0" err="1"/>
                  <a:t>n</a:t>
                </a:r>
                <a:r>
                  <a:rPr lang="en-US" altLang="zh-CN" sz="2800" dirty="0" err="1"/>
                  <a:t>∈N</a:t>
                </a:r>
                <a:r>
                  <a:rPr lang="en-US" altLang="zh-CN" sz="2800" baseline="30000" dirty="0"/>
                  <a:t>*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所以</a:t>
                </a:r>
                <a:r>
                  <a:rPr lang="en-US" altLang="zh-CN" sz="2800" i="1" dirty="0"/>
                  <a:t>n</a:t>
                </a:r>
                <a:r>
                  <a:rPr lang="en-US" altLang="zh-CN" sz="2800" dirty="0"/>
                  <a:t>=5,</a:t>
                </a:r>
                <a:r>
                  <a:rPr lang="zh-CN" altLang="zh-CN" sz="2800" dirty="0"/>
                  <a:t>所以数列</a:t>
                </a:r>
                <a:r>
                  <a:rPr lang="en-US" altLang="zh-CN" sz="2800" dirty="0"/>
                  <a:t>{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}</a:t>
                </a:r>
                <a:r>
                  <a:rPr lang="zh-CN" altLang="zh-CN" sz="2800" dirty="0"/>
                  <a:t>的前</a:t>
                </a:r>
                <a:r>
                  <a:rPr lang="en-US" altLang="zh-CN" sz="2800" i="1" dirty="0"/>
                  <a:t>n</a:t>
                </a:r>
                <a:r>
                  <a:rPr lang="zh-CN" altLang="zh-CN" sz="2800" dirty="0"/>
                  <a:t>项和</a:t>
                </a:r>
                <a:r>
                  <a:rPr lang="en-US" altLang="zh-CN" sz="2800" i="1" dirty="0"/>
                  <a:t>S</a:t>
                </a:r>
                <a:r>
                  <a:rPr lang="en-US" altLang="zh-CN" sz="2800" i="1" baseline="-25000" dirty="0"/>
                  <a:t>n</a:t>
                </a:r>
                <a:r>
                  <a:rPr lang="zh-CN" altLang="zh-CN" sz="2800" dirty="0"/>
                  <a:t>取最大值时</a:t>
                </a:r>
                <a:r>
                  <a:rPr lang="en-US" altLang="zh-CN" sz="2800" i="1" dirty="0"/>
                  <a:t>n</a:t>
                </a:r>
                <a:r>
                  <a:rPr lang="zh-CN" altLang="zh-CN" sz="2800" dirty="0"/>
                  <a:t>的值为</a:t>
                </a:r>
                <a:r>
                  <a:rPr lang="en-US" altLang="zh-CN" sz="2800" dirty="0"/>
                  <a:t>5,</a:t>
                </a:r>
                <a:r>
                  <a:rPr lang="zh-CN" altLang="zh-CN" sz="2800" dirty="0"/>
                  <a:t>故</a:t>
                </a: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439" y="310533"/>
                <a:ext cx="11139948" cy="5791970"/>
              </a:xfrm>
              <a:prstGeom prst="rect">
                <a:avLst/>
              </a:prstGeom>
              <a:blipFill rotWithShape="0">
                <a:blip r:embed="rId2"/>
                <a:stretch>
                  <a:fillRect l="-1149" b="-7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128422708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560439" y="310533"/>
                <a:ext cx="11139948" cy="604184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选</a:t>
                </a:r>
                <a:r>
                  <a:rPr lang="en-US" altLang="zh-CN" sz="2800" dirty="0"/>
                  <a:t>B.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b="1" dirty="0"/>
                  <a:t>解法二</a:t>
                </a:r>
                <a:r>
                  <a:rPr lang="zh-CN" altLang="zh-CN" sz="2800" dirty="0"/>
                  <a:t>　因为数列</a:t>
                </a:r>
                <a:r>
                  <a:rPr lang="en-US" altLang="zh-CN" sz="2800" dirty="0"/>
                  <a:t>{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n</a:t>
                </a:r>
                <a:r>
                  <a:rPr lang="en-US" altLang="zh-CN" sz="2800" dirty="0"/>
                  <a:t>}</a:t>
                </a:r>
                <a:r>
                  <a:rPr lang="zh-CN" altLang="zh-CN" sz="2800" dirty="0"/>
                  <a:t>为等差数列</a:t>
                </a:r>
                <a:r>
                  <a:rPr lang="en-US" altLang="zh-CN" sz="2800" dirty="0"/>
                  <a:t>,</a:t>
                </a:r>
                <a:r>
                  <a:rPr lang="zh-CN" altLang="zh-CN" sz="2800" dirty="0"/>
                  <a:t>且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9</m:t>
                            </m:r>
                          </m:sub>
                        </m:sSub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2800" dirty="0"/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5</m:t>
                            </m:r>
                          </m:sub>
                        </m:sSub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800" dirty="0"/>
                  <a:t>=-4,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所以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9</m:t>
                            </m:r>
                          </m:sub>
                        </m:sSub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2800" dirty="0"/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800" i="1">
                                <a:latin typeface="Cambria Math" panose="02040503050406030204" pitchFamily="18" charset="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5</m:t>
                            </m:r>
                          </m:sub>
                        </m:sSub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f>
                          <m:f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9(</m:t>
                            </m:r>
                            <m:sSub>
                              <m:sSubPr>
                                <m:ctrlPr>
                                  <a:rPr lang="zh-CN" altLang="zh-CN" sz="28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280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zh-CN" altLang="zh-CN" sz="28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2800">
                                    <a:latin typeface="Cambria Math" panose="02040503050406030204" pitchFamily="18" charset="0"/>
                                  </a:rPr>
                                  <m:t>9</m:t>
                                </m:r>
                              </m:sub>
                            </m:sSub>
                            <m:r>
                              <m:rPr>
                                <m:nor/>
                              </m:rPr>
                              <a:rPr lang="en-US" altLang="zh-CN" sz="2800"/>
                              <m:t>)</m:t>
                            </m:r>
                          </m:num>
                          <m:den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2800" dirty="0"/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f>
                          <m:f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5(</m:t>
                            </m:r>
                            <m:sSub>
                              <m:sSubPr>
                                <m:ctrlPr>
                                  <a:rPr lang="zh-CN" altLang="zh-CN" sz="28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280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zh-CN" altLang="zh-CN" sz="28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800" i="1">
                                    <a:latin typeface="Cambria Math" panose="02040503050406030204" pitchFamily="18" charset="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sz="2800">
                                    <a:latin typeface="Cambria Math" panose="02040503050406030204" pitchFamily="18" charset="0"/>
                                  </a:rPr>
                                  <m:t>5</m:t>
                                </m:r>
                              </m:sub>
                            </m:sSub>
                            <m:r>
                              <m:rPr>
                                <m:nor/>
                              </m:rPr>
                              <a:rPr lang="en-US" altLang="zh-CN" sz="2800"/>
                              <m:t>)</m:t>
                            </m:r>
                          </m:num>
                          <m:den>
                            <m:r>
                              <a:rPr lang="en-US" altLang="zh-CN" sz="2800">
                                <a:latin typeface="Cambria Math" panose="02040503050406030204" pitchFamily="18" charset="0"/>
                              </a:rPr>
                              <m:t>2</m:t>
                            </m:r>
                          </m:den>
                        </m:f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800" dirty="0"/>
                  <a:t>=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5</a:t>
                </a:r>
                <a:r>
                  <a:rPr lang="en-US" altLang="zh-CN" sz="2800" dirty="0"/>
                  <a:t>-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3</a:t>
                </a:r>
                <a:r>
                  <a:rPr lang="en-US" altLang="zh-CN" sz="2800" dirty="0"/>
                  <a:t>=2</a:t>
                </a:r>
                <a:r>
                  <a:rPr lang="en-US" altLang="zh-CN" sz="2800" i="1" dirty="0"/>
                  <a:t>d</a:t>
                </a:r>
                <a:r>
                  <a:rPr lang="en-US" altLang="zh-CN" sz="2800" dirty="0"/>
                  <a:t>=-4,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解得</a:t>
                </a:r>
                <a:r>
                  <a:rPr lang="en-US" altLang="zh-CN" sz="2800" i="1" dirty="0"/>
                  <a:t>d</a:t>
                </a:r>
                <a:r>
                  <a:rPr lang="en-US" altLang="zh-CN" sz="2800" dirty="0"/>
                  <a:t>=-2,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因为</a:t>
                </a:r>
                <a:r>
                  <a:rPr lang="en-US" altLang="zh-CN" sz="2800" i="1" dirty="0"/>
                  <a:t>a</a:t>
                </a:r>
                <a:r>
                  <a:rPr lang="en-US" altLang="zh-CN" sz="2800" baseline="-25000" dirty="0"/>
                  <a:t>1</a:t>
                </a:r>
                <a:r>
                  <a:rPr lang="en-US" altLang="zh-CN" sz="2800" dirty="0"/>
                  <a:t>=9,</a:t>
                </a:r>
                <a:r>
                  <a:rPr lang="zh-CN" altLang="zh-CN" sz="2800" dirty="0"/>
                  <a:t>所以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=-2</a:t>
                </a:r>
                <a:r>
                  <a:rPr lang="en-US" altLang="zh-CN" sz="2800" i="1" dirty="0"/>
                  <a:t>n</a:t>
                </a:r>
                <a:r>
                  <a:rPr lang="en-US" altLang="zh-CN" sz="2800" dirty="0"/>
                  <a:t>+11.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所以</a:t>
                </a:r>
                <a:r>
                  <a:rPr lang="en-US" altLang="zh-CN" sz="2800" i="1" dirty="0"/>
                  <a:t>S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m:rPr>
                            <m:nor/>
                          </m:rPr>
                          <a:rPr lang="en-US" altLang="zh-CN" sz="2800"/>
                          <m:t>(9+11</m:t>
                        </m:r>
                        <m:r>
                          <m:rPr>
                            <m:nor/>
                          </m:rPr>
                          <a:rPr lang="en-US" altLang="zh-CN" sz="2800" i="1"/>
                          <m:t>−</m:t>
                        </m:r>
                        <m:r>
                          <m:rPr>
                            <m:nor/>
                          </m:rPr>
                          <a:rPr lang="en-US" altLang="zh-CN" sz="2800"/>
                          <m:t>2</m:t>
                        </m:r>
                        <m:r>
                          <a:rPr lang="en-US" altLang="zh-CN" sz="2800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m:rPr>
                            <m:nor/>
                          </m:rPr>
                          <a:rPr lang="en-US" altLang="zh-CN" sz="2800"/>
                          <m:t>)</m:t>
                        </m:r>
                      </m:num>
                      <m:den>
                        <m:r>
                          <a:rPr lang="en-US" altLang="zh-CN" sz="280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800" dirty="0"/>
                  <a:t>=-</a:t>
                </a:r>
                <a:r>
                  <a:rPr lang="en-US" altLang="zh-CN" sz="2800" i="1" dirty="0"/>
                  <a:t>n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dirty="0"/>
                  <a:t>+10</a:t>
                </a:r>
                <a:r>
                  <a:rPr lang="en-US" altLang="zh-CN" sz="2800" i="1" dirty="0"/>
                  <a:t>n</a:t>
                </a:r>
                <a:r>
                  <a:rPr lang="en-US" altLang="zh-CN" sz="2800" dirty="0"/>
                  <a:t>=-(</a:t>
                </a:r>
                <a:r>
                  <a:rPr lang="en-US" altLang="zh-CN" sz="2800" i="1" dirty="0"/>
                  <a:t>n</a:t>
                </a:r>
                <a:r>
                  <a:rPr lang="en-US" altLang="zh-CN" sz="2800" dirty="0"/>
                  <a:t>-5)</a:t>
                </a:r>
                <a:r>
                  <a:rPr lang="en-US" altLang="zh-CN" sz="2800" baseline="30000" dirty="0"/>
                  <a:t>2</a:t>
                </a:r>
                <a:r>
                  <a:rPr lang="en-US" altLang="zh-CN" sz="2800" dirty="0"/>
                  <a:t>+25,</a:t>
                </a:r>
                <a:endParaRPr lang="zh-CN" altLang="zh-CN" sz="2800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800" dirty="0"/>
                  <a:t>所以数列</a:t>
                </a:r>
                <a:r>
                  <a:rPr lang="en-US" altLang="zh-CN" sz="2800" dirty="0"/>
                  <a:t>{</a:t>
                </a:r>
                <a:r>
                  <a:rPr lang="en-US" altLang="zh-CN" sz="2800" i="1" dirty="0"/>
                  <a:t>a</a:t>
                </a:r>
                <a:r>
                  <a:rPr lang="en-US" altLang="zh-CN" sz="2800" i="1" baseline="-25000" dirty="0"/>
                  <a:t>n</a:t>
                </a:r>
                <a:r>
                  <a:rPr lang="en-US" altLang="zh-CN" sz="2800" dirty="0"/>
                  <a:t>}</a:t>
                </a:r>
                <a:r>
                  <a:rPr lang="zh-CN" altLang="zh-CN" sz="2800" dirty="0"/>
                  <a:t>的前</a:t>
                </a:r>
                <a:r>
                  <a:rPr lang="en-US" altLang="zh-CN" sz="2800" i="1" dirty="0"/>
                  <a:t>n</a:t>
                </a:r>
                <a:r>
                  <a:rPr lang="zh-CN" altLang="zh-CN" sz="2800" dirty="0"/>
                  <a:t>项和</a:t>
                </a:r>
                <a:r>
                  <a:rPr lang="en-US" altLang="zh-CN" sz="2800" i="1" dirty="0"/>
                  <a:t>S</a:t>
                </a:r>
                <a:r>
                  <a:rPr lang="en-US" altLang="zh-CN" sz="2800" i="1" baseline="-25000" dirty="0"/>
                  <a:t>n</a:t>
                </a:r>
                <a:r>
                  <a:rPr lang="zh-CN" altLang="zh-CN" sz="2800" dirty="0"/>
                  <a:t>取最大值时</a:t>
                </a:r>
                <a:r>
                  <a:rPr lang="en-US" altLang="zh-CN" sz="2800" i="1" dirty="0"/>
                  <a:t>n</a:t>
                </a:r>
                <a:r>
                  <a:rPr lang="zh-CN" altLang="zh-CN" sz="2800" dirty="0"/>
                  <a:t>的值为</a:t>
                </a:r>
                <a:r>
                  <a:rPr lang="en-US" altLang="zh-CN" sz="2800" dirty="0"/>
                  <a:t>5,</a:t>
                </a:r>
                <a:r>
                  <a:rPr lang="zh-CN" altLang="zh-CN" sz="2800" dirty="0"/>
                  <a:t>故选</a:t>
                </a:r>
                <a:r>
                  <a:rPr lang="en-US" altLang="zh-CN" sz="2800" dirty="0"/>
                  <a:t>B.</a:t>
                </a:r>
                <a:endParaRPr lang="zh-CN" altLang="zh-CN" sz="2800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439" y="310533"/>
                <a:ext cx="11139948" cy="6041847"/>
              </a:xfrm>
              <a:prstGeom prst="rect">
                <a:avLst/>
              </a:prstGeom>
              <a:blipFill rotWithShape="0">
                <a:blip r:embed="rId2"/>
                <a:stretch>
                  <a:fillRect l="-1149" b="-6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36340961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821694" y="1942614"/>
            <a:ext cx="10065636" cy="271095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考法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  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等差数列的判定与证明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考法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  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等差数列的基本运算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考法</a:t>
            </a:r>
            <a:r>
              <a:rPr lang="en-US" altLang="zh-CN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   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等差数列的性质的应用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考法</a:t>
            </a:r>
            <a:r>
              <a:rPr lang="en-US" altLang="zh-CN" sz="28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  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等差数列的前</a:t>
            </a:r>
            <a:r>
              <a:rPr lang="en-US" altLang="zh-CN" sz="2800" i="1" dirty="0">
                <a:solidFill>
                  <a:schemeClr val="tx1">
                    <a:lumMod val="95000"/>
                    <a:lumOff val="5000"/>
                  </a:schemeClr>
                </a:solidFill>
                <a:ea typeface="微软雅黑" panose="020B0503020204020204" pitchFamily="34" charset="-122"/>
              </a:rPr>
              <a:t>n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项和及其最值</a:t>
            </a:r>
          </a:p>
        </p:txBody>
      </p:sp>
      <p:sp>
        <p:nvSpPr>
          <p:cNvPr id="3" name="矩形 2">
            <a:hlinkClick r:id="" action="ppaction://noaction"/>
          </p:cNvPr>
          <p:cNvSpPr/>
          <p:nvPr/>
        </p:nvSpPr>
        <p:spPr>
          <a:xfrm>
            <a:off x="821694" y="1487266"/>
            <a:ext cx="10087407" cy="538284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 dirty="0">
                <a:solidFill>
                  <a:srgbClr val="DA251C"/>
                </a:solidFill>
                <a:latin typeface="+mn-ea"/>
              </a:rPr>
              <a:t>B</a:t>
            </a:r>
            <a:r>
              <a:rPr lang="zh-CN" altLang="en-US" sz="2800" b="1" dirty="0">
                <a:solidFill>
                  <a:srgbClr val="DA251C"/>
                </a:solidFill>
                <a:latin typeface="+mn-ea"/>
              </a:rPr>
              <a:t>考法帮</a:t>
            </a:r>
            <a:r>
              <a:rPr lang="en-US" altLang="zh-CN" sz="2800" b="1" dirty="0">
                <a:solidFill>
                  <a:srgbClr val="DA251C"/>
                </a:solidFill>
                <a:latin typeface="+mn-ea"/>
              </a:rPr>
              <a:t>·</a:t>
            </a:r>
            <a:r>
              <a:rPr lang="zh-CN" altLang="en-US" sz="2800" b="1" dirty="0">
                <a:solidFill>
                  <a:srgbClr val="DA251C"/>
                </a:solidFill>
                <a:latin typeface="+mn-ea"/>
              </a:rPr>
              <a:t>题型全突破</a:t>
            </a:r>
          </a:p>
        </p:txBody>
      </p:sp>
    </p:spTree>
    <p:extLst>
      <p:ext uri="{BB962C8B-B14F-4D97-AF65-F5344CB8AC3E}">
        <p14:creationId xmlns:p14="http://schemas.microsoft.com/office/powerpoint/2010/main" xmlns="" val="39821060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" y="1273629"/>
            <a:ext cx="3951514" cy="4354285"/>
          </a:xfrm>
          <a:prstGeom prst="rect">
            <a:avLst/>
          </a:prstGeom>
          <a:solidFill>
            <a:srgbClr val="DA251C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考情精解读</a:t>
            </a:r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4659086" y="1273628"/>
            <a:ext cx="6487885" cy="4354285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命题规律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聚焦核心素养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471574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42436813"/>
              </p:ext>
            </p:extLst>
          </p:nvPr>
        </p:nvGraphicFramePr>
        <p:xfrm>
          <a:off x="428541" y="1033094"/>
          <a:ext cx="11334917" cy="3471173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5847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410137">
                  <a:extLst>
                    <a:ext uri="{9D8B030D-6E8A-4147-A177-3AD203B41FA5}">
                      <a16:colId xmlns:a16="http://schemas.microsoft.com/office/drawing/2014/main" xmlns="" val="3852849674"/>
                    </a:ext>
                  </a:extLst>
                </a:gridCol>
                <a:gridCol w="27827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55732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4731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2800" b="0" dirty="0">
                          <a:solidFill>
                            <a:srgbClr val="DA251C"/>
                          </a:solidFill>
                          <a:latin typeface="+mj-ea"/>
                          <a:ea typeface="+mj-ea"/>
                        </a:rPr>
                        <a:t>考点内容</a:t>
                      </a:r>
                    </a:p>
                  </a:txBody>
                  <a:tcPr marL="148833" marR="148833" marT="74416" marB="74416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CN" altLang="en-US" sz="2800" b="0" dirty="0">
                          <a:solidFill>
                            <a:srgbClr val="DA251C"/>
                          </a:solidFill>
                          <a:latin typeface="+mj-ea"/>
                          <a:ea typeface="+mj-ea"/>
                        </a:rPr>
                        <a:t>考纲要求</a:t>
                      </a:r>
                    </a:p>
                  </a:txBody>
                  <a:tcPr marL="148833" marR="148833" marT="74416" marB="74416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863600" rtl="0" eaLnBrk="1" latinLnBrk="0" hangingPunct="1">
                        <a:lnSpc>
                          <a:spcPct val="100000"/>
                        </a:lnSpc>
                      </a:pPr>
                      <a:r>
                        <a:rPr lang="zh-CN" altLang="en-US" sz="2800" b="0" kern="1200" dirty="0">
                          <a:solidFill>
                            <a:srgbClr val="DA251C"/>
                          </a:solidFill>
                          <a:latin typeface="+mj-ea"/>
                          <a:ea typeface="+mj-ea"/>
                          <a:cs typeface="+mn-cs"/>
                        </a:rPr>
                        <a:t>考题取样</a:t>
                      </a:r>
                    </a:p>
                  </a:txBody>
                  <a:tcPr marL="148833" marR="148833" marT="74416" marB="74416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863600" rtl="0" eaLnBrk="1" latinLnBrk="0" hangingPunct="1">
                        <a:lnSpc>
                          <a:spcPct val="100000"/>
                        </a:lnSpc>
                      </a:pPr>
                      <a:r>
                        <a:rPr lang="zh-CN" altLang="en-US" sz="2800" b="0" kern="1200" dirty="0">
                          <a:solidFill>
                            <a:srgbClr val="DA251C"/>
                          </a:solidFill>
                          <a:latin typeface="+mj-ea"/>
                          <a:ea typeface="+mj-ea"/>
                          <a:cs typeface="+mn-cs"/>
                        </a:rPr>
                        <a:t>对应考法</a:t>
                      </a:r>
                    </a:p>
                  </a:txBody>
                  <a:tcPr marL="148833" marR="148833" marT="74416" marB="74416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30009">
                <a:tc rowSpan="2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1.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等差数列的通项公式与前</a:t>
                      </a:r>
                      <a:r>
                        <a:rPr lang="en-US" sz="2800" i="1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项和公式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掌握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2018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全国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Ⅰ,T4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考法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2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73789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2014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全国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Ⅰ,T17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考法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1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1823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2.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等差数列的性质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理解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2016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全国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Ⅰ,T3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考法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2,3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351757869"/>
                  </a:ext>
                </a:extLst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8457" y="0"/>
            <a:ext cx="27105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rgbClr val="DA251C"/>
                </a:solidFill>
              </a:rPr>
              <a:t>命题规律</a:t>
            </a:r>
          </a:p>
        </p:txBody>
      </p:sp>
    </p:spTree>
    <p:extLst>
      <p:ext uri="{BB962C8B-B14F-4D97-AF65-F5344CB8AC3E}">
        <p14:creationId xmlns:p14="http://schemas.microsoft.com/office/powerpoint/2010/main" xmlns="" val="35411584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34043" y="949904"/>
            <a:ext cx="11723913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cs typeface="Times New Roman" panose="02020603050405020304" pitchFamily="18" charset="0"/>
              </a:rPr>
              <a:t>1.</a:t>
            </a:r>
            <a:r>
              <a:rPr lang="zh-CN" altLang="en-US" sz="2800" b="1" dirty="0">
                <a:solidFill>
                  <a:srgbClr val="000000"/>
                </a:solidFill>
                <a:cs typeface="Times New Roman" panose="02020603050405020304" pitchFamily="18" charset="0"/>
              </a:rPr>
              <a:t>命题分析预测</a:t>
            </a:r>
            <a:r>
              <a:rPr lang="zh-CN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　 本讲是高考的考查热点</a:t>
            </a:r>
            <a:r>
              <a:rPr lang="en-US" altLang="zh-CN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主要考查等差数列的基本运算和性质</a:t>
            </a:r>
            <a:r>
              <a:rPr lang="en-US" altLang="zh-CN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等差数列的通项公式和前</a:t>
            </a:r>
            <a:r>
              <a:rPr lang="en-US" altLang="zh-CN" sz="2800" i="1" dirty="0">
                <a:solidFill>
                  <a:srgbClr val="000000"/>
                </a:solidFill>
                <a:cs typeface="Times New Roman" panose="02020603050405020304" pitchFamily="18" charset="0"/>
              </a:rPr>
              <a:t>n</a:t>
            </a:r>
            <a:r>
              <a:rPr lang="zh-CN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项和公式</a:t>
            </a:r>
            <a:r>
              <a:rPr lang="en-US" altLang="zh-CN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尤其要注意以数学文化为背景的数列题</a:t>
            </a:r>
            <a:r>
              <a:rPr lang="en-US" altLang="zh-CN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题型既有选择题、填空题</a:t>
            </a:r>
            <a:r>
              <a:rPr lang="en-US" altLang="zh-CN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也有解答题</a:t>
            </a:r>
            <a:r>
              <a:rPr lang="en-US" altLang="zh-CN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cs typeface="Times New Roman" panose="02020603050405020304" pitchFamily="18" charset="0"/>
              </a:rPr>
              <a:t>2.</a:t>
            </a:r>
            <a:r>
              <a:rPr lang="zh-CN" altLang="en-US" sz="2800" b="1" dirty="0">
                <a:solidFill>
                  <a:srgbClr val="000000"/>
                </a:solidFill>
                <a:cs typeface="Times New Roman" panose="02020603050405020304" pitchFamily="18" charset="0"/>
              </a:rPr>
              <a:t>学科核心素养</a:t>
            </a:r>
            <a:r>
              <a:rPr lang="zh-CN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　 本讲通过对等差数列的通项公式及前</a:t>
            </a:r>
            <a:r>
              <a:rPr lang="en-US" altLang="zh-CN" sz="2800" i="1" dirty="0">
                <a:solidFill>
                  <a:srgbClr val="000000"/>
                </a:solidFill>
                <a:cs typeface="Times New Roman" panose="02020603050405020304" pitchFamily="18" charset="0"/>
              </a:rPr>
              <a:t>n</a:t>
            </a:r>
            <a:r>
              <a:rPr lang="zh-CN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项和公式、等差数列性质的应用</a:t>
            </a:r>
            <a:r>
              <a:rPr lang="en-US" altLang="zh-CN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考查考生的数学运算和逻辑推理素养</a:t>
            </a:r>
            <a:r>
              <a:rPr lang="en-US" altLang="zh-CN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以及考生对函数与方程思想的应用</a:t>
            </a:r>
            <a:r>
              <a:rPr lang="en-US" altLang="zh-CN" sz="2800" dirty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5" name="矩形 4"/>
          <p:cNvSpPr/>
          <p:nvPr/>
        </p:nvSpPr>
        <p:spPr>
          <a:xfrm>
            <a:off x="0" y="0"/>
            <a:ext cx="12192000" cy="729343"/>
          </a:xfrm>
          <a:prstGeom prst="rect">
            <a:avLst/>
          </a:prstGeom>
          <a:solidFill>
            <a:srgbClr val="DA2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18457" y="0"/>
            <a:ext cx="2710543" cy="729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rgbClr val="DA251C"/>
                </a:solidFill>
              </a:rPr>
              <a:t>聚焦核心素养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" y="1273629"/>
            <a:ext cx="3951514" cy="4354285"/>
          </a:xfrm>
          <a:prstGeom prst="rect">
            <a:avLst/>
          </a:prstGeom>
          <a:solidFill>
            <a:srgbClr val="DA251C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考点帮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知识全通关</a:t>
            </a:r>
          </a:p>
        </p:txBody>
      </p:sp>
      <p:sp>
        <p:nvSpPr>
          <p:cNvPr id="3" name="矩形 15">
            <a:hlinkClick r:id="rId2" action="ppaction://hlinksldjump"/>
          </p:cNvPr>
          <p:cNvSpPr/>
          <p:nvPr/>
        </p:nvSpPr>
        <p:spPr>
          <a:xfrm>
            <a:off x="4650230" y="2608965"/>
            <a:ext cx="7236970" cy="1683612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  </a:t>
            </a:r>
            <a:r>
              <a:rPr lang="zh-CN" altLang="en-US" sz="2800" dirty="0">
                <a:solidFill>
                  <a:schemeClr val="tx1"/>
                </a:solidFill>
              </a:rPr>
              <a:t>等差数列</a:t>
            </a:r>
            <a:endParaRPr lang="en-US" altLang="zh-CN" sz="28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  </a:t>
            </a:r>
            <a:r>
              <a:rPr lang="zh-CN" altLang="en-US" sz="2800" dirty="0">
                <a:solidFill>
                  <a:schemeClr val="tx1"/>
                </a:solidFill>
              </a:rPr>
              <a:t>等差数列的前</a:t>
            </a:r>
            <a:r>
              <a:rPr lang="en-US" altLang="zh-CN" sz="2800" i="1" dirty="0">
                <a:solidFill>
                  <a:schemeClr val="tx1"/>
                </a:solidFill>
              </a:rPr>
              <a:t>n</a:t>
            </a:r>
            <a:r>
              <a:rPr lang="zh-CN" altLang="en-US" sz="2800" dirty="0">
                <a:solidFill>
                  <a:schemeClr val="tx1"/>
                </a:solidFill>
              </a:rPr>
              <a:t>项和</a:t>
            </a:r>
            <a:endParaRPr lang="en-US" altLang="zh-CN" sz="28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</a:t>
            </a: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   </a:t>
            </a:r>
            <a:r>
              <a:rPr lang="zh-CN" altLang="en-US" sz="2800" dirty="0">
                <a:solidFill>
                  <a:schemeClr val="tx1"/>
                </a:solidFill>
              </a:rPr>
              <a:t>等差数列的性质</a:t>
            </a:r>
            <a:endParaRPr lang="zh-CN" altLang="en-US" sz="2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1981847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[PLUGINVER]" val="1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罗马雅黑">
      <a:majorFont>
        <a:latin typeface="Times New Roman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2379</TotalTime>
  <Words>707</Words>
  <Application>Microsoft Office PowerPoint</Application>
  <PresentationFormat>自定义</PresentationFormat>
  <Paragraphs>134</Paragraphs>
  <Slides>46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46</vt:i4>
      </vt:variant>
    </vt:vector>
  </HeadingPairs>
  <TitlesOfParts>
    <vt:vector size="47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creator>阳光数学网【http://www.eduy.net】搜集，仅供学习和研究使用！</dc:creator>
  <cp:keywords>阳光数学网【http:/www.eduy.net】搜集，仅供学习和研究使用！</cp:keywords>
  <cp:lastModifiedBy>Administrator</cp:lastModifiedBy>
  <cp:revision>228</cp:revision>
  <dcterms:created xsi:type="dcterms:W3CDTF">2018-02-01T09:53:00Z</dcterms:created>
  <dcterms:modified xsi:type="dcterms:W3CDTF">2019-11-10T07:03:50Z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2052-10.1.0.6930</vt:lpwstr>
  </property>
</Properties>
</file>