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sldIdLst>
    <p:sldId id="267" r:id="rId2"/>
    <p:sldId id="451" r:id="rId3"/>
    <p:sldId id="271" r:id="rId4"/>
    <p:sldId id="262" r:id="rId5"/>
    <p:sldId id="313" r:id="rId6"/>
    <p:sldId id="261" r:id="rId7"/>
    <p:sldId id="278" r:id="rId8"/>
    <p:sldId id="279" r:id="rId9"/>
    <p:sldId id="273" r:id="rId10"/>
    <p:sldId id="287" r:id="rId11"/>
    <p:sldId id="389" r:id="rId12"/>
    <p:sldId id="359" r:id="rId13"/>
    <p:sldId id="312" r:id="rId14"/>
    <p:sldId id="281" r:id="rId15"/>
    <p:sldId id="365" r:id="rId16"/>
    <p:sldId id="439" r:id="rId17"/>
    <p:sldId id="367" r:id="rId18"/>
    <p:sldId id="393" r:id="rId19"/>
    <p:sldId id="433" r:id="rId20"/>
    <p:sldId id="440" r:id="rId21"/>
    <p:sldId id="441" r:id="rId22"/>
    <p:sldId id="438" r:id="rId23"/>
    <p:sldId id="442" r:id="rId24"/>
    <p:sldId id="443" r:id="rId25"/>
    <p:sldId id="444" r:id="rId26"/>
    <p:sldId id="368" r:id="rId27"/>
    <p:sldId id="395" r:id="rId28"/>
    <p:sldId id="434" r:id="rId29"/>
    <p:sldId id="420" r:id="rId30"/>
    <p:sldId id="435" r:id="rId31"/>
    <p:sldId id="445" r:id="rId32"/>
    <p:sldId id="446" r:id="rId33"/>
    <p:sldId id="447" r:id="rId34"/>
    <p:sldId id="448" r:id="rId35"/>
    <p:sldId id="449" r:id="rId36"/>
    <p:sldId id="450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章节标题" id="{F5EEC428-8706-4C59-AEE4-161BB92701F7}">
          <p14:sldIdLst>
            <p14:sldId id="267"/>
            <p14:sldId id="271"/>
          </p14:sldIdLst>
        </p14:section>
        <p14:section name="目录" id="{62B0F58D-E21A-4849-85F8-F0658C934CDC}">
          <p14:sldIdLst>
            <p14:sldId id="262"/>
            <p14:sldId id="313"/>
          </p14:sldIdLst>
        </p14:section>
        <p14:section name="考情精解读" id="{E5B6AE4C-B16F-4E49-ACF6-1636DDCCFF7B}">
          <p14:sldIdLst>
            <p14:sldId id="261"/>
            <p14:sldId id="278"/>
            <p14:sldId id="279"/>
          </p14:sldIdLst>
        </p14:section>
        <p14:section name="A考点帮·知识全通关" id="{0696FE38-A922-4D75-AA25-7EF156A1C92B}">
          <p14:sldIdLst>
            <p14:sldId id="273"/>
            <p14:sldId id="287"/>
            <p14:sldId id="389"/>
            <p14:sldId id="359"/>
          </p14:sldIdLst>
        </p14:section>
        <p14:section name="B考法帮·题型全突破" id="{EAE3448C-E808-4F1F-840E-365612D64D3F}">
          <p14:sldIdLst>
            <p14:sldId id="312"/>
            <p14:sldId id="281"/>
            <p14:sldId id="365"/>
            <p14:sldId id="439"/>
            <p14:sldId id="367"/>
            <p14:sldId id="393"/>
            <p14:sldId id="433"/>
            <p14:sldId id="440"/>
            <p14:sldId id="441"/>
            <p14:sldId id="438"/>
            <p14:sldId id="442"/>
            <p14:sldId id="443"/>
            <p14:sldId id="444"/>
            <p14:sldId id="368"/>
            <p14:sldId id="395"/>
            <p14:sldId id="434"/>
            <p14:sldId id="420"/>
            <p14:sldId id="435"/>
            <p14:sldId id="445"/>
            <p14:sldId id="446"/>
            <p14:sldId id="447"/>
          </p14:sldIdLst>
        </p14:section>
        <p14:section name="C方法帮·素养大提升" id="{9908B65B-CBE7-442D-BDDB-6EA32865EB21}">
          <p14:sldIdLst>
            <p14:sldId id="448"/>
            <p14:sldId id="449"/>
            <p14:sldId id="450"/>
          </p14:sldIdLst>
        </p14:section>
        <p14:section name="尾片" id="{185A69EE-4998-4242-976C-7169DE9C7BAE}">
          <p14:sldIdLst/>
        </p14:section>
      </p14:sectionLst>
    </p:ext>
    <p:ext uri="{EFAFB233-063F-42B5-8137-9DF3F51BA10A}">
      <p15:sldGuideLst xmlns:p15="http://schemas.microsoft.com/office/powerpoint/2012/main" xmlns="">
        <p15:guide id="1" orient="horz" pos="2205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DA25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278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-762" y="-78"/>
      </p:cViewPr>
      <p:guideLst>
        <p:guide orient="horz" pos="220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5CA81B-B0A0-44D5-9E27-DD786A82E201}" type="datetimeFigureOut">
              <a:rPr lang="zh-CN" altLang="en-US" smtClean="0"/>
              <a:pPr/>
              <a:t>2019/11/10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9AA3FA-8741-4BC6-B01B-F0039F9974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563670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AA3FA-8741-4BC6-B01B-F0039F997495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447753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AA3FA-8741-4BC6-B01B-F0039F997495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484444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AA3FA-8741-4BC6-B01B-F0039F997495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859589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AA3FA-8741-4BC6-B01B-F0039F997495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562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rgbClr val="DA25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12723" y="0"/>
            <a:ext cx="1566554" cy="3412757"/>
            <a:chOff x="5320236" y="0"/>
            <a:chExt cx="1566554" cy="3412757"/>
          </a:xfrm>
        </p:grpSpPr>
        <p:sp>
          <p:nvSpPr>
            <p:cNvPr id="4" name="任意多边形 3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 userDrawn="1"/>
        </p:nvSpPr>
        <p:spPr>
          <a:xfrm>
            <a:off x="3822855" y="6019800"/>
            <a:ext cx="45384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2020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版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《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高考帮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》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配套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课件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3931714" y="4631739"/>
            <a:ext cx="4297888" cy="1311862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8" name="任意多边形 7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233680" y="-71120"/>
            <a:ext cx="0" cy="701040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11958320" y="-71120"/>
            <a:ext cx="0" cy="701040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 userDrawn="1"/>
        </p:nvCxnSpPr>
        <p:spPr>
          <a:xfrm rot="5400000">
            <a:off x="5948680" y="-6336608"/>
            <a:ext cx="0" cy="1313688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 userDrawn="1"/>
        </p:nvCxnSpPr>
        <p:spPr>
          <a:xfrm rot="5400000">
            <a:off x="6075680" y="55880"/>
            <a:ext cx="0" cy="1313688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 userDrawn="1"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10" name="任意多边形 9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3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zwhzx.cn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25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4043" y="738888"/>
            <a:ext cx="11723913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几种常见的函数模型</a:t>
            </a:r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8184" y="0"/>
            <a:ext cx="7168515" cy="7296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800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指数、对数、幂</a:t>
            </a:r>
            <a:r>
              <a:rPr lang="zh-CN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函数模型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的比较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77426356"/>
              </p:ext>
            </p:extLst>
          </p:nvPr>
        </p:nvGraphicFramePr>
        <p:xfrm>
          <a:off x="234044" y="1666676"/>
          <a:ext cx="11723912" cy="4471818"/>
        </p:xfrm>
        <a:graphic>
          <a:graphicData uri="http://schemas.openxmlformats.org/drawingml/2006/table">
            <a:tbl>
              <a:tblPr firstRow="1" firstCol="1" bandRow="1"/>
              <a:tblGrid>
                <a:gridCol w="233331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3906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192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一次函数模型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400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en-US" sz="2400" i="1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kx+b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i="1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400" i="1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为常数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400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≠0)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0192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二次函数模型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i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i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400" i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=ax</a:t>
                      </a:r>
                      <a:r>
                        <a:rPr lang="en-US" sz="2400" baseline="300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i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+bx+c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i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400" i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400" i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为常数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400" i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≠0)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0192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指数函数模型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400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en-US" sz="2400" i="1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ab</a:t>
                      </a:r>
                      <a:r>
                        <a:rPr lang="en-US" sz="2400" i="1" baseline="300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en-US" sz="2400" i="1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+c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i="1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400" i="1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400" i="1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为常数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400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≠0,</a:t>
                      </a:r>
                      <a:r>
                        <a:rPr lang="en-US" sz="2400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b&gt;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2400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≠1)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0192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对数函数模型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i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i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400" i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=m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log</a:t>
                      </a:r>
                      <a:r>
                        <a:rPr lang="en-US" sz="2400" i="1" baseline="-250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 i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x+n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i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400" i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400" i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为常数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400" i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≠0,</a:t>
                      </a:r>
                      <a:r>
                        <a:rPr lang="en-US" sz="2400" i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a&gt;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2400" i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≠1)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0192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幂函数模型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400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en-US" sz="2400" i="1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ax</a:t>
                      </a:r>
                      <a:r>
                        <a:rPr lang="en-US" sz="2400" i="1" baseline="300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i="1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+b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i="1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400" i="1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400" i="1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为常数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400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≠0,</a:t>
                      </a:r>
                      <a:r>
                        <a:rPr lang="en-US" sz="2400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≠1)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96218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对勾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函数模型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stretch>
                        <a:fillRect l="-24919" t="-365823" r="-130" b="-1266"/>
                      </a:stretch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4043" y="316521"/>
            <a:ext cx="11723913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指数、对数、幂函数模型性质比较</a:t>
            </a:r>
          </a:p>
        </p:txBody>
      </p:sp>
      <p:sp>
        <p:nvSpPr>
          <p:cNvPr id="10" name="矩形 9"/>
          <p:cNvSpPr/>
          <p:nvPr/>
        </p:nvSpPr>
        <p:spPr>
          <a:xfrm>
            <a:off x="7831015" y="1525"/>
            <a:ext cx="3305907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第二章：函数概念与基本初等函数</a:t>
            </a:r>
            <a:r>
              <a:rPr lang="en-US" altLang="zh-CN" sz="1200" dirty="0">
                <a:solidFill>
                  <a:srgbClr val="DA251C"/>
                </a:solidFill>
              </a:rPr>
              <a:t>Ⅰ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73611155"/>
              </p:ext>
            </p:extLst>
          </p:nvPr>
        </p:nvGraphicFramePr>
        <p:xfrm>
          <a:off x="740338" y="1236243"/>
          <a:ext cx="10711323" cy="3077106"/>
        </p:xfrm>
        <a:graphic>
          <a:graphicData uri="http://schemas.openxmlformats.org/drawingml/2006/table">
            <a:tbl>
              <a:tblPr firstRow="1" firstCol="1" bandRow="1"/>
              <a:tblGrid>
                <a:gridCol w="21422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06037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06037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44830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84624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　　　　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y=a</a:t>
                      </a:r>
                      <a:r>
                        <a:rPr lang="en-US" sz="2800" i="1" baseline="30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a&gt;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1)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y=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log</a:t>
                      </a:r>
                      <a:r>
                        <a:rPr lang="en-US" sz="2800" i="1" baseline="-250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a&gt;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y=x</a:t>
                      </a:r>
                      <a:r>
                        <a:rPr lang="en-US" sz="2800" i="1" baseline="300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n&gt;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846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(0,</a:t>
                      </a:r>
                      <a:r>
                        <a:rPr lang="en-US" sz="2800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+∞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上的单调性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单调递增函数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单调递增函数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单调递增函数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4624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增长速度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越来越快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越来越慢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相对平稳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740338" y="4313349"/>
          <a:ext cx="10711323" cy="1920240"/>
        </p:xfrm>
        <a:graphic>
          <a:graphicData uri="http://schemas.openxmlformats.org/drawingml/2006/table">
            <a:tbl>
              <a:tblPr firstRow="1" firstCol="1" bandRow="1"/>
              <a:tblGrid>
                <a:gridCol w="21422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06037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06037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44830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图象的变化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随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的增大逐渐表现为与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y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轴平行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随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的增大逐渐表现为与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轴平行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随</a:t>
                      </a:r>
                      <a:r>
                        <a:rPr lang="en-US" sz="2800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值变化而各有不同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联系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存在一个</a:t>
                      </a:r>
                      <a:r>
                        <a:rPr lang="en-US" sz="2800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en-US" sz="2800" baseline="-25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当</a:t>
                      </a:r>
                      <a:r>
                        <a:rPr lang="en-US" sz="2800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x&gt;x</a:t>
                      </a:r>
                      <a:r>
                        <a:rPr lang="en-US" sz="2800" baseline="-25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时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有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log</a:t>
                      </a:r>
                      <a:r>
                        <a:rPr lang="en-US" sz="2800" i="1" baseline="-250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i="1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en-US" sz="2800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US" sz="2800" i="1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en-US" sz="2800" i="1" baseline="300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800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&lt;a</a:t>
                      </a:r>
                      <a:r>
                        <a:rPr lang="en-US" sz="2800" i="1" baseline="30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x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767644" y="1241778"/>
            <a:ext cx="2133600" cy="84666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986845" y="1295779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函数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31633" y="165946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性质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6800" y="-2"/>
            <a:ext cx="5524500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dirty="0">
                <a:solidFill>
                  <a:srgbClr val="DA251C"/>
                </a:solidFill>
              </a:rPr>
              <a:t>考点</a:t>
            </a:r>
            <a:r>
              <a:rPr lang="en-US" altLang="zh-CN" sz="2800" dirty="0">
                <a:solidFill>
                  <a:srgbClr val="DA251C"/>
                </a:solidFill>
              </a:rPr>
              <a:t>2</a:t>
            </a:r>
            <a:r>
              <a:rPr lang="zh-CN" altLang="zh-CN" sz="2800" dirty="0">
                <a:solidFill>
                  <a:srgbClr val="DA251C"/>
                </a:solidFill>
              </a:rPr>
              <a:t>　函数模型的应用</a:t>
            </a:r>
            <a:r>
              <a:rPr lang="zh-CN" altLang="en-US" sz="2800" dirty="0">
                <a:solidFill>
                  <a:srgbClr val="DA251C"/>
                </a:solidFill>
              </a:rPr>
              <a:t>（重点）</a:t>
            </a:r>
            <a:endParaRPr lang="zh-CN" altLang="zh-CN" sz="2800" dirty="0">
              <a:solidFill>
                <a:srgbClr val="DA251C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69821" y="1863746"/>
            <a:ext cx="7583244" cy="2659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374630" y="973862"/>
            <a:ext cx="5211683" cy="6781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建立函数模型解应用问题的步骤</a:t>
            </a:r>
            <a:endParaRPr lang="zh-CN" altLang="en-US" sz="2800" b="1" dirty="0">
              <a:solidFill>
                <a:srgbClr val="000000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4630" y="4606376"/>
            <a:ext cx="11723913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</a:rPr>
              <a:t>名师提醒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4630" y="5347399"/>
            <a:ext cx="1172391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/>
              <a:t>利用函数模型解应用问题时的易错点</a:t>
            </a:r>
            <a:r>
              <a:rPr lang="en-US" altLang="zh-CN" sz="2800" dirty="0"/>
              <a:t>:①</a:t>
            </a:r>
            <a:r>
              <a:rPr lang="zh-CN" altLang="zh-CN" sz="2800" dirty="0"/>
              <a:t>不会将实际问题转化为函数模型或转化不全面</a:t>
            </a:r>
            <a:r>
              <a:rPr lang="en-US" altLang="zh-CN" sz="2800" dirty="0"/>
              <a:t>;②</a:t>
            </a:r>
            <a:r>
              <a:rPr lang="zh-CN" altLang="zh-CN" sz="2800" dirty="0"/>
              <a:t>在求解过程中忽略实际问题对变量参数的限制条件</a:t>
            </a:r>
            <a:r>
              <a:rPr lang="en-US" altLang="zh-CN" sz="2800" i="1" dirty="0"/>
              <a:t>.</a:t>
            </a:r>
            <a:endParaRPr lang="zh-CN" altLang="zh-CN" sz="2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考法帮</a:t>
            </a:r>
            <a:r>
              <a:rPr lang="zh-CN" altLang="en-US" sz="2800" b="1" dirty="0">
                <a:solidFill>
                  <a:schemeClr val="bg1"/>
                </a:solidFill>
                <a:ea typeface="微软雅黑" panose="020B0503020204020204" pitchFamily="34" charset="-122"/>
              </a:rPr>
              <a:t>∙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题型全突破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矩形 2">
                <a:hlinkClick r:id="rId2" action="ppaction://hlinksldjump"/>
              </p:cNvPr>
              <p:cNvSpPr/>
              <p:nvPr/>
            </p:nvSpPr>
            <p:spPr>
              <a:xfrm>
                <a:off x="4430486" y="1578428"/>
                <a:ext cx="7494814" cy="435428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考法</a:t>
                </a:r>
                <a:r>
                  <a:rPr lang="en-US" altLang="zh-CN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   </a:t>
                </a:r>
                <a:r>
                  <a:rPr lang="zh-CN" altLang="en-US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构造</a:t>
                </a:r>
                <a:r>
                  <a:rPr lang="zh-CN" altLang="zh-CN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二次函数、分段函数模型</a:t>
                </a:r>
                <a:endParaRPr lang="en-US" altLang="zh-CN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考法</a:t>
                </a:r>
                <a:r>
                  <a:rPr lang="en-US" altLang="zh-CN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    </a:t>
                </a:r>
                <a:r>
                  <a:rPr lang="zh-CN" altLang="en-US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构造</a:t>
                </a:r>
                <a14:m>
                  <m:oMath xmlns:m="http://schemas.openxmlformats.org/officeDocument/2006/math">
                    <m:r>
                      <a:rPr lang="en-US" altLang="zh-CN" sz="2800" i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𝑦</m:t>
                    </m:r>
                    <m:r>
                      <a:rPr lang="en-US" altLang="zh-CN" sz="2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=</m:t>
                    </m:r>
                    <m:r>
                      <a:rPr lang="en-US" altLang="zh-CN" sz="2800" i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𝑥</m:t>
                    </m:r>
                    <m:r>
                      <a:rPr lang="en-US" altLang="zh-CN" sz="2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+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</m:ctrlPr>
                      </m:fPr>
                      <m:num>
                        <m:r>
                          <a:rPr lang="en-US" altLang="zh-CN" sz="2800" i="1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  <m:t>𝑎</m:t>
                        </m:r>
                      </m:num>
                      <m:den>
                        <m:r>
                          <a:rPr lang="en-US" altLang="zh-CN" sz="2800" i="1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  <m:t>𝑥</m:t>
                        </m:r>
                      </m:den>
                    </m:f>
                    <m:r>
                      <a:rPr lang="zh-CN" altLang="en-US" sz="2800" i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模型</m:t>
                    </m:r>
                  </m:oMath>
                </a14:m>
                <a:endParaRPr lang="en-US" altLang="zh-CN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考法</a:t>
                </a:r>
                <a:r>
                  <a:rPr lang="en-US" altLang="zh-CN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   </a:t>
                </a:r>
                <a:r>
                  <a:rPr lang="zh-CN" altLang="en-US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构造</a:t>
                </a:r>
                <a:r>
                  <a:rPr lang="zh-CN" altLang="zh-CN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指数函数、对数函数、幂函数模型</a:t>
                </a:r>
              </a:p>
              <a:p>
                <a:pPr>
                  <a:lnSpc>
                    <a:spcPct val="150000"/>
                  </a:lnSpc>
                </a:pPr>
                <a:endParaRPr lang="zh-CN" altLang="zh-CN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3" name="矩形 2">
                <a:hlinkClick r:id="rId2" action="ppaction://hlinksldjump"/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0486" y="1578428"/>
                <a:ext cx="7494814" cy="4354285"/>
              </a:xfrm>
              <a:prstGeom prst="rect">
                <a:avLst/>
              </a:prstGeom>
              <a:blipFill rotWithShape="0">
                <a:blip r:embed="rId3"/>
                <a:stretch>
                  <a:fillRect l="-1709" r="-81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7831015" y="1525"/>
            <a:ext cx="3305907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第二章：函数概念与基本初等函数</a:t>
            </a:r>
            <a:r>
              <a:rPr lang="en-US" altLang="zh-CN" sz="1200" dirty="0">
                <a:solidFill>
                  <a:srgbClr val="DA251C"/>
                </a:solidFill>
              </a:rPr>
              <a:t>Ⅰ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82579" y="0"/>
            <a:ext cx="5537272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DA251C"/>
                </a:solidFill>
              </a:rPr>
              <a:t>考法</a:t>
            </a:r>
            <a:r>
              <a:rPr lang="en-US" altLang="zh-CN" sz="2800" dirty="0">
                <a:solidFill>
                  <a:srgbClr val="DA251C"/>
                </a:solidFill>
              </a:rPr>
              <a:t>1   </a:t>
            </a:r>
            <a:r>
              <a:rPr lang="zh-CN" altLang="zh-CN" sz="2800" dirty="0">
                <a:solidFill>
                  <a:srgbClr val="DA251C"/>
                </a:solidFill>
              </a:rPr>
              <a:t>二次函数、分段函数模型</a:t>
            </a:r>
            <a:endParaRPr lang="en-US" altLang="zh-CN" sz="2800" dirty="0">
              <a:solidFill>
                <a:srgbClr val="DA251C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8" name="矩形 7">
                <a:extLst/>
              </p:cNvPr>
              <p:cNvSpPr/>
              <p:nvPr/>
            </p:nvSpPr>
            <p:spPr>
              <a:xfrm>
                <a:off x="234043" y="729342"/>
                <a:ext cx="11723913" cy="59700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示例</a:t>
                </a:r>
                <a:r>
                  <a:rPr lang="en-US" altLang="zh-CN" sz="2800" b="1" dirty="0">
                    <a:solidFill>
                      <a:srgbClr val="DA251C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    </a:t>
                </a:r>
                <a:r>
                  <a:rPr lang="zh-CN" altLang="zh-CN" sz="2800" dirty="0"/>
                  <a:t>某自来水厂的蓄水池存有</a:t>
                </a:r>
                <a:r>
                  <a:rPr lang="en-US" altLang="zh-CN" sz="2800" dirty="0"/>
                  <a:t>400</a:t>
                </a:r>
                <a:r>
                  <a:rPr lang="zh-CN" altLang="zh-CN" sz="2800" dirty="0"/>
                  <a:t>吨水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水厂每小时可向蓄水池中注水</a:t>
                </a:r>
                <a:r>
                  <a:rPr lang="en-US" altLang="zh-CN" sz="2800" dirty="0"/>
                  <a:t>60</a:t>
                </a:r>
                <a:r>
                  <a:rPr lang="zh-CN" altLang="zh-CN" sz="2800" dirty="0"/>
                  <a:t>吨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同时蓄水池又向居民小区不间断供水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t</a:t>
                </a:r>
                <a:r>
                  <a:rPr lang="zh-CN" altLang="zh-CN" sz="2800" dirty="0"/>
                  <a:t>小时内供水总量为</a:t>
                </a:r>
                <a:r>
                  <a:rPr lang="en-US" altLang="zh-CN" sz="2800" dirty="0"/>
                  <a:t>120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rad>
                  </m:oMath>
                </a14:m>
                <a:r>
                  <a:rPr lang="zh-CN" altLang="zh-CN" sz="2800" dirty="0"/>
                  <a:t>吨</a:t>
                </a:r>
                <a:r>
                  <a:rPr lang="en-US" altLang="zh-CN" sz="2800" dirty="0"/>
                  <a:t>(0≤</a:t>
                </a:r>
                <a:r>
                  <a:rPr lang="en-US" altLang="zh-CN" sz="2800" i="1" dirty="0"/>
                  <a:t>t</a:t>
                </a:r>
                <a:r>
                  <a:rPr lang="en-US" altLang="zh-CN" sz="2800" dirty="0"/>
                  <a:t>≤24)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(1)</a:t>
                </a:r>
                <a:r>
                  <a:rPr lang="zh-CN" altLang="zh-CN" sz="2800" dirty="0"/>
                  <a:t>从供水开始到第几小时时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蓄水池中的存水量最少</a:t>
                </a:r>
                <a:r>
                  <a:rPr lang="en-US" altLang="zh-CN" sz="2800" dirty="0"/>
                  <a:t>?</a:t>
                </a:r>
                <a:r>
                  <a:rPr lang="zh-CN" altLang="zh-CN" sz="2800" dirty="0"/>
                  <a:t>最少存水量是多少吨</a:t>
                </a:r>
                <a:r>
                  <a:rPr lang="en-US" altLang="zh-CN" sz="2800" dirty="0"/>
                  <a:t>?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若蓄水池中水量少于</a:t>
                </a:r>
                <a:r>
                  <a:rPr lang="en-US" altLang="zh-CN" sz="2800" dirty="0"/>
                  <a:t>80</a:t>
                </a:r>
                <a:r>
                  <a:rPr lang="zh-CN" altLang="zh-CN" sz="2800" dirty="0"/>
                  <a:t>吨时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就会出现供水紧张现象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请问</a:t>
                </a:r>
                <a:r>
                  <a:rPr lang="en-US" altLang="zh-CN" sz="2800" dirty="0"/>
                  <a:t>:</a:t>
                </a:r>
                <a:r>
                  <a:rPr lang="zh-CN" altLang="zh-CN" sz="2800" dirty="0"/>
                  <a:t>在一天的</a:t>
                </a:r>
                <a:r>
                  <a:rPr lang="en-US" altLang="zh-CN" sz="2800" dirty="0"/>
                  <a:t>24</a:t>
                </a:r>
                <a:r>
                  <a:rPr lang="zh-CN" altLang="zh-CN" sz="2800" dirty="0"/>
                  <a:t>小时内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有几小时出现供水紧张现象</a:t>
                </a:r>
                <a:r>
                  <a:rPr lang="en-US" altLang="zh-CN" sz="2800" i="1" dirty="0"/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+mj-ea"/>
                  </a:rPr>
                  <a:t>思维导引    </a:t>
                </a:r>
                <a:r>
                  <a:rPr lang="en-US" altLang="zh-CN" sz="2800" dirty="0"/>
                  <a:t>(1)</a:t>
                </a:r>
                <a:r>
                  <a:rPr lang="zh-CN" altLang="zh-CN" sz="2800" dirty="0"/>
                  <a:t>根据题意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先设</a:t>
                </a:r>
                <a:r>
                  <a:rPr lang="en-US" altLang="zh-CN" sz="2800" i="1" dirty="0"/>
                  <a:t>t</a:t>
                </a:r>
                <a:r>
                  <a:rPr lang="zh-CN" altLang="zh-CN" sz="2800" dirty="0"/>
                  <a:t>小时后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蓄水池中的存水量为</a:t>
                </a:r>
                <a:r>
                  <a:rPr lang="en-US" altLang="zh-CN" sz="2800" i="1" dirty="0"/>
                  <a:t>y</a:t>
                </a:r>
                <a:r>
                  <a:rPr lang="zh-CN" altLang="zh-CN" sz="2800" dirty="0"/>
                  <a:t>吨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写出蓄水池中的存水量的函数表达式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再利用换元法求此函数的最小值即可</a:t>
                </a:r>
                <a:r>
                  <a:rPr lang="en-US" altLang="zh-CN" sz="2800" dirty="0"/>
                  <a:t>;(2)</a:t>
                </a:r>
                <a:r>
                  <a:rPr lang="zh-CN" altLang="zh-CN" sz="2800" dirty="0"/>
                  <a:t>根据题意列不等式求解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8" name="矩形 7">
                <a:extLst>
                  <a:ext uri="{FF2B5EF4-FFF2-40B4-BE49-F238E27FC236}">
                    <a14:artisticCrisscrossEtching xmlns:a14="http://schemas.microsoft.com/office/drawing/2010/main" xmlns="" id="{A98766F7-8342-45FD-8CC6-1F684F37129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729342"/>
                <a:ext cx="11723913" cy="5970096"/>
              </a:xfrm>
              <a:prstGeom prst="rect">
                <a:avLst/>
              </a:prstGeom>
              <a:blipFill rotWithShape="0">
                <a:blip r:embed="rId3"/>
                <a:stretch>
                  <a:fillRect l="-1040" r="-312" b="-7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7831015" y="1525"/>
            <a:ext cx="3305907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第二章：函数概念与基本初等函数</a:t>
            </a:r>
            <a:r>
              <a:rPr lang="en-US" altLang="zh-CN" sz="1200" dirty="0">
                <a:solidFill>
                  <a:srgbClr val="DA251C"/>
                </a:solidFill>
              </a:rPr>
              <a:t>Ⅰ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23850" y="312735"/>
            <a:ext cx="11723913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i="1" dirty="0"/>
              <a:t>　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5" name="矩形 24">
                <a:extLst/>
              </p:cNvPr>
              <p:cNvSpPr/>
              <p:nvPr/>
            </p:nvSpPr>
            <p:spPr>
              <a:xfrm>
                <a:off x="323850" y="307107"/>
                <a:ext cx="11723913" cy="62274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解析    </a:t>
                </a:r>
                <a:r>
                  <a:rPr lang="en-US" altLang="zh-CN" sz="2800" dirty="0"/>
                  <a:t>(1)</a:t>
                </a:r>
                <a:r>
                  <a:rPr lang="zh-CN" altLang="zh-CN" sz="2800" dirty="0"/>
                  <a:t>设</a:t>
                </a:r>
                <a:r>
                  <a:rPr lang="en-US" altLang="zh-CN" sz="2800" i="1" dirty="0"/>
                  <a:t>t</a:t>
                </a:r>
                <a:r>
                  <a:rPr lang="zh-CN" altLang="zh-CN" sz="2800" dirty="0"/>
                  <a:t>小时后蓄水池中的存水量为</a:t>
                </a:r>
                <a:r>
                  <a:rPr lang="en-US" altLang="zh-CN" sz="2800" i="1" dirty="0"/>
                  <a:t>y</a:t>
                </a:r>
                <a:r>
                  <a:rPr lang="zh-CN" altLang="zh-CN" sz="2800" dirty="0"/>
                  <a:t>吨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y=</a:t>
                </a:r>
                <a:r>
                  <a:rPr lang="en-US" altLang="zh-CN" sz="2800" dirty="0"/>
                  <a:t>400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60</a:t>
                </a:r>
                <a:r>
                  <a:rPr lang="en-US" altLang="zh-CN" sz="2800" i="1" dirty="0"/>
                  <a:t>t-</a:t>
                </a:r>
                <a:r>
                  <a:rPr lang="en-US" altLang="zh-CN" sz="2800" dirty="0"/>
                  <a:t>120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rad>
                  </m:oMath>
                </a14:m>
                <a:r>
                  <a:rPr lang="en-US" altLang="zh-CN" sz="2800" dirty="0"/>
                  <a:t>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令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rad>
                  </m:oMath>
                </a14:m>
                <a:r>
                  <a:rPr lang="en-US" altLang="zh-CN" sz="2800" i="1" dirty="0"/>
                  <a:t>=x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6</a:t>
                </a:r>
                <a:r>
                  <a:rPr lang="en-US" altLang="zh-CN" sz="2800" i="1" dirty="0"/>
                  <a:t>t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即</a:t>
                </a:r>
                <a:r>
                  <a:rPr lang="en-US" altLang="zh-CN" sz="2800" i="1" dirty="0"/>
                  <a:t>t=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y=</a:t>
                </a:r>
                <a:r>
                  <a:rPr lang="en-US" altLang="zh-CN" sz="2800" dirty="0"/>
                  <a:t>400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10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120</a:t>
                </a:r>
                <a:r>
                  <a:rPr lang="en-US" altLang="zh-CN" sz="2800" i="1" dirty="0"/>
                  <a:t>x=</a:t>
                </a:r>
                <a:r>
                  <a:rPr lang="en-US" altLang="zh-CN" sz="2800" dirty="0"/>
                  <a:t>10(</a:t>
                </a:r>
                <a:r>
                  <a:rPr lang="en-US" altLang="zh-CN" sz="2800" i="1" dirty="0"/>
                  <a:t>x-</a:t>
                </a:r>
                <a:r>
                  <a:rPr lang="en-US" altLang="zh-CN" sz="2800" dirty="0"/>
                  <a:t>6)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40,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i="1" dirty="0"/>
                  <a:t>∴</a:t>
                </a:r>
                <a:r>
                  <a:rPr lang="zh-CN" altLang="zh-CN" sz="2800" dirty="0"/>
                  <a:t>当</a:t>
                </a:r>
                <a:r>
                  <a:rPr lang="en-US" altLang="zh-CN" sz="2800" i="1" dirty="0"/>
                  <a:t>x=</a:t>
                </a:r>
                <a:r>
                  <a:rPr lang="en-US" altLang="zh-CN" sz="2800" dirty="0"/>
                  <a:t>6,</a:t>
                </a:r>
                <a:r>
                  <a:rPr lang="zh-CN" altLang="zh-CN" sz="2800" dirty="0"/>
                  <a:t>即</a:t>
                </a:r>
                <a:r>
                  <a:rPr lang="en-US" altLang="zh-CN" sz="2800" i="1" dirty="0"/>
                  <a:t>t=</a:t>
                </a:r>
                <a:r>
                  <a:rPr lang="en-US" altLang="zh-CN" sz="2800" dirty="0"/>
                  <a:t>6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 err="1"/>
                  <a:t>y</a:t>
                </a:r>
                <a:r>
                  <a:rPr lang="en-US" altLang="zh-CN" sz="2800" baseline="-25000" dirty="0" err="1"/>
                  <a:t>min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40, ……………… 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(</a:t>
                </a:r>
                <a:r>
                  <a:rPr lang="zh-CN" altLang="zh-CN" sz="2800" dirty="0">
                    <a:solidFill>
                      <a:srgbClr val="FF0000"/>
                    </a:solidFill>
                  </a:rPr>
                  <a:t>构建二次函数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)</a:t>
                </a:r>
                <a:endParaRPr lang="zh-CN" altLang="zh-CN" sz="2800" dirty="0">
                  <a:solidFill>
                    <a:srgbClr val="FF000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即从供水开始到第</a:t>
                </a:r>
                <a:r>
                  <a:rPr lang="en-US" altLang="zh-CN" sz="2800" dirty="0"/>
                  <a:t>6</a:t>
                </a:r>
                <a:r>
                  <a:rPr lang="zh-CN" altLang="zh-CN" sz="2800" dirty="0"/>
                  <a:t>小时时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蓄水池存水量最少</a:t>
                </a:r>
                <a:r>
                  <a:rPr lang="en-US" altLang="zh-CN" sz="2800" dirty="0"/>
                  <a:t>,</a:t>
                </a:r>
                <a:r>
                  <a:rPr lang="zh-CN" altLang="en-US" sz="2800" dirty="0"/>
                  <a:t>最少存水量是</a:t>
                </a:r>
                <a:r>
                  <a:rPr lang="en-US" altLang="zh-CN" sz="2800" dirty="0"/>
                  <a:t>40</a:t>
                </a:r>
                <a:r>
                  <a:rPr lang="zh-CN" altLang="zh-CN" sz="2800" dirty="0"/>
                  <a:t>吨</a:t>
                </a:r>
                <a:r>
                  <a:rPr lang="en-US" altLang="zh-CN" sz="2800" i="1" dirty="0"/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en-US" sz="2800" dirty="0"/>
                  <a:t>由</a:t>
                </a:r>
                <a:r>
                  <a:rPr lang="en-US" altLang="zh-CN" sz="2800" dirty="0"/>
                  <a:t>(1)</a:t>
                </a:r>
                <a:r>
                  <a:rPr lang="zh-CN" altLang="en-US" sz="2800" dirty="0"/>
                  <a:t>及题意得</a:t>
                </a:r>
                <a:r>
                  <a:rPr lang="en-US" altLang="zh-CN" sz="2800" dirty="0"/>
                  <a:t>400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10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120</a:t>
                </a:r>
                <a:r>
                  <a:rPr lang="en-US" altLang="zh-CN" sz="2800" i="1" dirty="0"/>
                  <a:t>x&lt;</a:t>
                </a:r>
                <a:r>
                  <a:rPr lang="en-US" altLang="zh-CN" sz="2800" dirty="0"/>
                  <a:t>80,</a:t>
                </a:r>
                <a:r>
                  <a:rPr lang="zh-CN" altLang="zh-CN" sz="2800" dirty="0"/>
                  <a:t>即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12</a:t>
                </a:r>
                <a:r>
                  <a:rPr lang="en-US" altLang="zh-CN" sz="2800" i="1" dirty="0"/>
                  <a:t>x+</a:t>
                </a:r>
                <a:r>
                  <a:rPr lang="en-US" altLang="zh-CN" sz="2800" dirty="0"/>
                  <a:t>32</a:t>
                </a:r>
                <a:r>
                  <a:rPr lang="en-US" altLang="zh-CN" sz="2800" i="1" dirty="0"/>
                  <a:t>&lt;</a:t>
                </a:r>
                <a:r>
                  <a:rPr lang="en-US" altLang="zh-CN" sz="2800" dirty="0"/>
                  <a:t>0,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解得</a:t>
                </a:r>
                <a:r>
                  <a:rPr lang="en-US" altLang="zh-CN" sz="2800" dirty="0"/>
                  <a:t>4</a:t>
                </a:r>
                <a:r>
                  <a:rPr lang="en-US" altLang="zh-CN" sz="2800" i="1" dirty="0"/>
                  <a:t>&lt;x&lt;</a:t>
                </a:r>
                <a:r>
                  <a:rPr lang="en-US" altLang="zh-CN" sz="2800" dirty="0"/>
                  <a:t>8,</a:t>
                </a:r>
                <a:r>
                  <a:rPr lang="zh-CN" altLang="zh-CN" sz="2800" dirty="0"/>
                  <a:t>即</a:t>
                </a:r>
                <a:r>
                  <a:rPr lang="en-US" altLang="zh-CN" sz="2800" dirty="0"/>
                  <a:t>4</a:t>
                </a:r>
                <a:r>
                  <a:rPr lang="en-US" altLang="zh-CN" sz="2800" i="1" dirty="0"/>
                  <a:t>&lt;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rad>
                  </m:oMath>
                </a14:m>
                <a:r>
                  <a:rPr lang="en-US" altLang="zh-CN" sz="2800" i="1" dirty="0"/>
                  <a:t>&lt;</a:t>
                </a:r>
                <a:r>
                  <a:rPr lang="en-US" altLang="zh-CN" sz="2800" dirty="0"/>
                  <a:t>8,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i="1" dirty="0"/>
                  <a:t>&lt;t&lt;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32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因为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32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i="1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8,</a:t>
                </a:r>
                <a:r>
                  <a:rPr lang="zh-CN" altLang="zh-CN" sz="2800" dirty="0"/>
                  <a:t>所以每天约有</a:t>
                </a:r>
                <a:r>
                  <a:rPr lang="en-US" altLang="zh-CN" sz="2800" dirty="0"/>
                  <a:t>8</a:t>
                </a:r>
                <a:r>
                  <a:rPr lang="zh-CN" altLang="zh-CN" sz="2800" dirty="0"/>
                  <a:t>小时出现供水紧张现象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endParaRPr lang="zh-CN" altLang="zh-CN" sz="2800" dirty="0"/>
              </a:p>
            </p:txBody>
          </p:sp>
        </mc:Choice>
        <mc:Fallback>
          <p:sp>
            <p:nvSpPr>
              <p:cNvPr id="25" name="矩形 24">
                <a:extLst>
                  <a:ext uri="{FF2B5EF4-FFF2-40B4-BE49-F238E27FC236}">
                    <a14:artisticCrisscrossEtching xmlns:a14="http://schemas.microsoft.com/office/drawing/2010/main" xmlns="" id="{38EFA79B-866A-4024-86B7-B4CDA8B931F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850" y="307107"/>
                <a:ext cx="11723913" cy="6227474"/>
              </a:xfrm>
              <a:prstGeom prst="rect">
                <a:avLst/>
              </a:prstGeom>
              <a:blipFill rotWithShape="0">
                <a:blip r:embed="rId2"/>
                <a:stretch>
                  <a:fillRect l="-1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7831015" y="1525"/>
            <a:ext cx="3305907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第二章：函数概念与基本初等函数</a:t>
            </a:r>
            <a:r>
              <a:rPr lang="en-US" altLang="zh-CN" sz="1200" dirty="0">
                <a:solidFill>
                  <a:srgbClr val="DA251C"/>
                </a:solidFill>
              </a:rPr>
              <a:t>Ⅰ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23850" y="312735"/>
            <a:ext cx="11723913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i="1" dirty="0"/>
              <a:t>　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>
            <a:extLst/>
          </p:cNvPr>
          <p:cNvSpPr/>
          <p:nvPr/>
        </p:nvSpPr>
        <p:spPr>
          <a:xfrm>
            <a:off x="323850" y="617434"/>
            <a:ext cx="11723913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易错警示</a:t>
            </a:r>
          </a:p>
          <a:p>
            <a:pPr algn="ctr">
              <a:lnSpc>
                <a:spcPct val="150000"/>
              </a:lnSpc>
            </a:pPr>
            <a:r>
              <a:rPr lang="zh-CN" altLang="en-US" sz="2800" b="1" dirty="0"/>
              <a:t>解题过程</a:t>
            </a:r>
            <a:r>
              <a:rPr lang="en-US" altLang="zh-CN" sz="2800" b="1" dirty="0"/>
              <a:t>——</a:t>
            </a:r>
            <a:r>
              <a:rPr lang="zh-CN" altLang="en-US" sz="2800" b="1" dirty="0"/>
              <a:t>谨防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种失误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(1)</a:t>
            </a:r>
            <a:r>
              <a:rPr lang="zh-CN" altLang="en-US" sz="2800" dirty="0"/>
              <a:t>二次函数的最值一般利用配方法与函数的单调性等解决</a:t>
            </a:r>
            <a:r>
              <a:rPr lang="en-US" altLang="zh-CN" sz="2800" dirty="0"/>
              <a:t>,</a:t>
            </a:r>
            <a:r>
              <a:rPr lang="zh-CN" altLang="en-US" sz="2800" dirty="0"/>
              <a:t>但一定要密切注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意函数的定义域</a:t>
            </a:r>
            <a:r>
              <a:rPr lang="en-US" altLang="zh-CN" sz="2800" dirty="0"/>
              <a:t>,</a:t>
            </a:r>
            <a:r>
              <a:rPr lang="zh-CN" altLang="en-US" sz="2800" dirty="0"/>
              <a:t>否则极易出错</a:t>
            </a:r>
            <a:r>
              <a:rPr lang="en-US" altLang="zh-CN" sz="2800" dirty="0"/>
              <a:t>;</a:t>
            </a:r>
            <a:endParaRPr lang="zh-CN" altLang="en-US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(2)</a:t>
            </a:r>
            <a:r>
              <a:rPr lang="zh-CN" altLang="en-US" sz="2800" dirty="0"/>
              <a:t>求分段函数的最值时</a:t>
            </a:r>
            <a:r>
              <a:rPr lang="en-US" altLang="zh-CN" sz="2800" dirty="0"/>
              <a:t>,</a:t>
            </a:r>
            <a:r>
              <a:rPr lang="zh-CN" altLang="en-US" sz="2800" dirty="0"/>
              <a:t>应先求出每一段上的最值</a:t>
            </a:r>
            <a:r>
              <a:rPr lang="en-US" altLang="zh-CN" sz="2800" dirty="0"/>
              <a:t>,</a:t>
            </a:r>
            <a:r>
              <a:rPr lang="zh-CN" altLang="en-US" sz="2800" dirty="0"/>
              <a:t>然后比较大小得解</a:t>
            </a:r>
            <a:r>
              <a:rPr lang="en-US" altLang="zh-CN" sz="2800" dirty="0"/>
              <a:t>.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10293163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7831015" y="1525"/>
            <a:ext cx="3305907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第二章：函数概念与基本初等函数</a:t>
            </a:r>
            <a:r>
              <a:rPr lang="en-US" altLang="zh-CN" sz="1200" dirty="0">
                <a:solidFill>
                  <a:srgbClr val="DA251C"/>
                </a:solidFill>
              </a:rPr>
              <a:t>Ⅰ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6932" y="369182"/>
            <a:ext cx="1172391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拓展变式</a:t>
            </a:r>
            <a:r>
              <a:rPr lang="en-US" altLang="zh-CN" sz="2800" b="1" dirty="0">
                <a:solidFill>
                  <a:srgbClr val="DA25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    </a:t>
            </a:r>
            <a:r>
              <a:rPr lang="zh-CN" altLang="zh-CN" sz="2800" dirty="0"/>
              <a:t>据气象中心观察和预测</a:t>
            </a:r>
            <a:r>
              <a:rPr lang="en-US" altLang="zh-CN" sz="2800" dirty="0"/>
              <a:t>:</a:t>
            </a:r>
            <a:r>
              <a:rPr lang="zh-CN" altLang="zh-CN" sz="2800" dirty="0"/>
              <a:t>发生于沿海</a:t>
            </a:r>
            <a:r>
              <a:rPr lang="en-US" altLang="zh-CN" sz="2800" dirty="0"/>
              <a:t>M</a:t>
            </a:r>
            <a:r>
              <a:rPr lang="zh-CN" altLang="zh-CN" sz="2800" dirty="0"/>
              <a:t>地的台风一直向正南方向移动</a:t>
            </a:r>
            <a:r>
              <a:rPr lang="en-US" altLang="zh-CN" sz="2800" dirty="0"/>
              <a:t>,</a:t>
            </a:r>
            <a:r>
              <a:rPr lang="zh-CN" altLang="zh-CN" sz="2800" dirty="0"/>
              <a:t>其移动速度</a:t>
            </a:r>
            <a:r>
              <a:rPr lang="en-US" altLang="zh-CN" sz="2800" i="1" dirty="0"/>
              <a:t>v</a:t>
            </a:r>
            <a:r>
              <a:rPr lang="en-US" altLang="zh-CN" sz="2800" dirty="0"/>
              <a:t>(</a:t>
            </a:r>
            <a:r>
              <a:rPr lang="zh-CN" altLang="zh-CN" sz="2800" dirty="0"/>
              <a:t>单位</a:t>
            </a:r>
            <a:r>
              <a:rPr lang="en-US" altLang="zh-CN" sz="2800" dirty="0"/>
              <a:t>:km/h)</a:t>
            </a:r>
            <a:r>
              <a:rPr lang="zh-CN" altLang="zh-CN" sz="2800" dirty="0"/>
              <a:t>与时间</a:t>
            </a:r>
            <a:r>
              <a:rPr lang="en-US" altLang="zh-CN" sz="2800" i="1" dirty="0"/>
              <a:t>t</a:t>
            </a:r>
            <a:r>
              <a:rPr lang="en-US" altLang="zh-CN" sz="2800" dirty="0"/>
              <a:t>(</a:t>
            </a:r>
            <a:r>
              <a:rPr lang="zh-CN" altLang="zh-CN" sz="2800" dirty="0"/>
              <a:t>单位</a:t>
            </a:r>
            <a:r>
              <a:rPr lang="en-US" altLang="zh-CN" sz="2800" dirty="0"/>
              <a:t>:h)</a:t>
            </a:r>
            <a:r>
              <a:rPr lang="zh-CN" altLang="zh-CN" sz="2800" dirty="0"/>
              <a:t>的函数图象如图所示</a:t>
            </a:r>
            <a:r>
              <a:rPr lang="en-US" altLang="zh-CN" sz="2800" dirty="0"/>
              <a:t>,</a:t>
            </a:r>
            <a:r>
              <a:rPr lang="zh-CN" altLang="zh-CN" sz="2800" dirty="0"/>
              <a:t>过线段</a:t>
            </a:r>
            <a:r>
              <a:rPr lang="en-US" altLang="zh-CN" sz="2800" i="1" dirty="0"/>
              <a:t>OC</a:t>
            </a:r>
            <a:r>
              <a:rPr lang="zh-CN" altLang="zh-CN" sz="2800" dirty="0"/>
              <a:t>上一点</a:t>
            </a:r>
            <a:r>
              <a:rPr lang="en-US" altLang="zh-CN" sz="2800" i="1" dirty="0"/>
              <a:t>T</a:t>
            </a:r>
            <a:r>
              <a:rPr lang="en-US" altLang="zh-CN" sz="2800" dirty="0"/>
              <a:t>(</a:t>
            </a:r>
            <a:r>
              <a:rPr lang="en-US" altLang="zh-CN" sz="2800" i="1" dirty="0"/>
              <a:t>t</a:t>
            </a:r>
            <a:r>
              <a:rPr lang="en-US" altLang="zh-CN" sz="2800" dirty="0"/>
              <a:t>,0)</a:t>
            </a:r>
            <a:r>
              <a:rPr lang="zh-CN" altLang="zh-CN" sz="2800" dirty="0"/>
              <a:t>作横轴的垂线</a:t>
            </a:r>
            <a:r>
              <a:rPr lang="en-US" altLang="zh-CN" sz="2800" i="1" dirty="0"/>
              <a:t>l</a:t>
            </a:r>
            <a:r>
              <a:rPr lang="en-US" altLang="zh-CN" sz="2800" dirty="0"/>
              <a:t>,</a:t>
            </a:r>
            <a:r>
              <a:rPr lang="zh-CN" altLang="zh-CN" sz="2800" dirty="0"/>
              <a:t>梯形</a:t>
            </a:r>
            <a:r>
              <a:rPr lang="en-US" altLang="zh-CN" sz="2800" i="1" dirty="0"/>
              <a:t>OABC</a:t>
            </a:r>
            <a:r>
              <a:rPr lang="zh-CN" altLang="zh-CN" sz="2800" dirty="0"/>
              <a:t>在直线</a:t>
            </a:r>
            <a:r>
              <a:rPr lang="en-US" altLang="zh-CN" sz="2800" i="1" dirty="0"/>
              <a:t>l</a:t>
            </a:r>
            <a:r>
              <a:rPr lang="zh-CN" altLang="zh-CN" sz="2800" dirty="0"/>
              <a:t>左侧部分的面积即为</a:t>
            </a:r>
          </a:p>
          <a:p>
            <a:pPr>
              <a:lnSpc>
                <a:spcPct val="150000"/>
              </a:lnSpc>
            </a:pPr>
            <a:r>
              <a:rPr lang="zh-CN" altLang="zh-CN" sz="2800" dirty="0"/>
              <a:t>时间</a:t>
            </a:r>
            <a:r>
              <a:rPr lang="en-US" altLang="zh-CN" sz="2800" i="1" dirty="0"/>
              <a:t>t</a:t>
            </a:r>
            <a:r>
              <a:rPr lang="zh-CN" altLang="zh-CN" sz="2800" dirty="0"/>
              <a:t>内台风所经过的路程</a:t>
            </a:r>
            <a:r>
              <a:rPr lang="en-US" altLang="zh-CN" sz="2800" i="1" dirty="0"/>
              <a:t>s</a:t>
            </a:r>
            <a:r>
              <a:rPr lang="en-US" altLang="zh-CN" sz="2800" dirty="0"/>
              <a:t>(</a:t>
            </a:r>
            <a:r>
              <a:rPr lang="zh-CN" altLang="zh-CN" sz="2800" dirty="0"/>
              <a:t>单位</a:t>
            </a:r>
            <a:r>
              <a:rPr lang="en-US" altLang="zh-CN" sz="2800" dirty="0"/>
              <a:t>:km)</a:t>
            </a:r>
            <a:r>
              <a:rPr lang="en-US" altLang="zh-CN" sz="2800" i="1" dirty="0"/>
              <a:t>.</a:t>
            </a:r>
            <a:endParaRPr lang="zh-CN" altLang="zh-CN" sz="2800" dirty="0"/>
          </a:p>
        </p:txBody>
      </p:sp>
      <p:pic>
        <p:nvPicPr>
          <p:cNvPr id="14" name="c15ngf-4.jpg" descr="id:214751617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8864115" y="2452998"/>
            <a:ext cx="3039853" cy="2427288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468922" y="3022363"/>
            <a:ext cx="8539611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/>
              <a:t>(1)</a:t>
            </a:r>
            <a:r>
              <a:rPr lang="zh-CN" altLang="zh-CN" sz="2800" dirty="0"/>
              <a:t>当</a:t>
            </a:r>
            <a:r>
              <a:rPr lang="en-US" altLang="zh-CN" sz="2800" i="1" dirty="0"/>
              <a:t>t=</a:t>
            </a:r>
            <a:r>
              <a:rPr lang="en-US" altLang="zh-CN" sz="2800" dirty="0"/>
              <a:t>4</a:t>
            </a:r>
            <a:r>
              <a:rPr lang="zh-CN" altLang="zh-CN" sz="2800" dirty="0"/>
              <a:t>时</a:t>
            </a:r>
            <a:r>
              <a:rPr lang="en-US" altLang="zh-CN" sz="2800" dirty="0"/>
              <a:t>,</a:t>
            </a:r>
            <a:r>
              <a:rPr lang="zh-CN" altLang="zh-CN" sz="2800" dirty="0"/>
              <a:t>求</a:t>
            </a:r>
            <a:r>
              <a:rPr lang="en-US" altLang="zh-CN" sz="2800" i="1" dirty="0"/>
              <a:t>s</a:t>
            </a:r>
            <a:r>
              <a:rPr lang="zh-CN" altLang="zh-CN" sz="2800" dirty="0"/>
              <a:t>的值</a:t>
            </a:r>
            <a:r>
              <a:rPr lang="en-US" altLang="zh-CN" sz="2800" dirty="0"/>
              <a:t>;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(2)</a:t>
            </a:r>
            <a:r>
              <a:rPr lang="zh-CN" altLang="zh-CN" sz="2800" dirty="0"/>
              <a:t>将</a:t>
            </a:r>
            <a:r>
              <a:rPr lang="en-US" altLang="zh-CN" sz="2800" i="1" dirty="0"/>
              <a:t>s</a:t>
            </a:r>
            <a:r>
              <a:rPr lang="zh-CN" altLang="zh-CN" sz="2800" dirty="0"/>
              <a:t>随</a:t>
            </a:r>
            <a:r>
              <a:rPr lang="en-US" altLang="zh-CN" sz="2800" i="1" dirty="0"/>
              <a:t>t</a:t>
            </a:r>
            <a:r>
              <a:rPr lang="zh-CN" altLang="zh-CN" sz="2800" dirty="0"/>
              <a:t>变化的规律用数学关系式表示出来</a:t>
            </a:r>
            <a:r>
              <a:rPr lang="en-US" altLang="zh-CN" sz="2800" dirty="0"/>
              <a:t>;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(3)</a:t>
            </a:r>
            <a:r>
              <a:rPr lang="zh-CN" altLang="zh-CN" sz="2800" dirty="0"/>
              <a:t>若</a:t>
            </a:r>
            <a:r>
              <a:rPr lang="en-US" altLang="zh-CN" sz="2800" dirty="0"/>
              <a:t>N</a:t>
            </a:r>
            <a:r>
              <a:rPr lang="zh-CN" altLang="zh-CN" sz="2800" dirty="0"/>
              <a:t>城位于</a:t>
            </a:r>
            <a:r>
              <a:rPr lang="en-US" altLang="zh-CN" sz="2800" dirty="0"/>
              <a:t>M</a:t>
            </a:r>
            <a:r>
              <a:rPr lang="zh-CN" altLang="zh-CN" sz="2800" dirty="0"/>
              <a:t>地正南方向</a:t>
            </a:r>
            <a:r>
              <a:rPr lang="en-US" altLang="zh-CN" sz="2800" dirty="0"/>
              <a:t>,</a:t>
            </a:r>
            <a:r>
              <a:rPr lang="zh-CN" altLang="zh-CN" sz="2800" dirty="0"/>
              <a:t>且距</a:t>
            </a:r>
            <a:r>
              <a:rPr lang="en-US" altLang="zh-CN" sz="2800" dirty="0"/>
              <a:t>M</a:t>
            </a:r>
            <a:r>
              <a:rPr lang="zh-CN" altLang="zh-CN" sz="2800" dirty="0"/>
              <a:t>地</a:t>
            </a:r>
            <a:r>
              <a:rPr lang="en-US" altLang="zh-CN" sz="2800" dirty="0"/>
              <a:t>650 km,</a:t>
            </a:r>
            <a:r>
              <a:rPr lang="zh-CN" altLang="zh-CN" sz="2800" dirty="0"/>
              <a:t>试判断这场台风是否会侵袭到</a:t>
            </a:r>
            <a:r>
              <a:rPr lang="en-US" altLang="zh-CN" sz="2800" dirty="0"/>
              <a:t>N</a:t>
            </a:r>
            <a:r>
              <a:rPr lang="zh-CN" altLang="zh-CN" sz="2800" dirty="0"/>
              <a:t>城</a:t>
            </a:r>
            <a:r>
              <a:rPr lang="en-US" altLang="zh-CN" sz="2800" dirty="0"/>
              <a:t>,</a:t>
            </a:r>
            <a:r>
              <a:rPr lang="zh-CN" altLang="zh-CN" sz="2800" dirty="0"/>
              <a:t>如果会</a:t>
            </a:r>
            <a:r>
              <a:rPr lang="en-US" altLang="zh-CN" sz="2800" dirty="0"/>
              <a:t>,</a:t>
            </a:r>
            <a:r>
              <a:rPr lang="zh-CN" altLang="zh-CN" sz="2800" dirty="0"/>
              <a:t>在台风发生后多长时间它将侵袭到</a:t>
            </a:r>
            <a:r>
              <a:rPr lang="en-US" altLang="zh-CN" sz="2800" dirty="0"/>
              <a:t>N</a:t>
            </a:r>
            <a:r>
              <a:rPr lang="zh-CN" altLang="zh-CN" sz="2800" dirty="0"/>
              <a:t>城</a:t>
            </a:r>
            <a:r>
              <a:rPr lang="en-US" altLang="zh-CN" sz="2800" dirty="0"/>
              <a:t>?</a:t>
            </a:r>
            <a:r>
              <a:rPr lang="zh-CN" altLang="zh-CN" sz="2800" dirty="0"/>
              <a:t>如果不会</a:t>
            </a:r>
            <a:r>
              <a:rPr lang="en-US" altLang="zh-CN" sz="2800" dirty="0"/>
              <a:t>,</a:t>
            </a:r>
            <a:r>
              <a:rPr lang="zh-CN" altLang="zh-CN" sz="2800" dirty="0"/>
              <a:t>请说明理由</a:t>
            </a:r>
            <a:r>
              <a:rPr lang="en-US" altLang="zh-CN" sz="2800" dirty="0"/>
              <a:t>.</a:t>
            </a:r>
            <a:endParaRPr lang="zh-CN" altLang="zh-CN" sz="28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>
                <a:extLst/>
              </p:cNvPr>
              <p:cNvSpPr/>
              <p:nvPr/>
            </p:nvSpPr>
            <p:spPr>
              <a:xfrm>
                <a:off x="323850" y="306265"/>
                <a:ext cx="11723913" cy="568290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1.</a:t>
                </a:r>
                <a:r>
                  <a:rPr lang="en-US" altLang="zh-CN" sz="2800" dirty="0"/>
                  <a:t>(1)</a:t>
                </a:r>
                <a:r>
                  <a:rPr lang="zh-CN" altLang="zh-CN" sz="2800" dirty="0"/>
                  <a:t>由图象可知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直线</a:t>
                </a:r>
                <a:r>
                  <a:rPr lang="en-US" altLang="zh-CN" sz="2800" i="1" dirty="0"/>
                  <a:t>OA</a:t>
                </a:r>
                <a:r>
                  <a:rPr lang="zh-CN" altLang="zh-CN" sz="2800" dirty="0"/>
                  <a:t>的方程是</a:t>
                </a:r>
                <a:r>
                  <a:rPr lang="en-US" altLang="zh-CN" sz="2800" i="1" dirty="0"/>
                  <a:t>v=</a:t>
                </a:r>
                <a:r>
                  <a:rPr lang="en-US" altLang="zh-CN" sz="2800" dirty="0"/>
                  <a:t>3</a:t>
                </a:r>
                <a:r>
                  <a:rPr lang="en-US" altLang="zh-CN" sz="2800" i="1" dirty="0"/>
                  <a:t>t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直线</a:t>
                </a:r>
                <a:r>
                  <a:rPr lang="en-US" altLang="zh-CN" sz="2800" i="1" dirty="0"/>
                  <a:t>BC</a:t>
                </a:r>
                <a:r>
                  <a:rPr lang="zh-CN" altLang="zh-CN" sz="2800" dirty="0"/>
                  <a:t>的方程是</a:t>
                </a:r>
                <a:r>
                  <a:rPr lang="en-US" altLang="zh-CN" sz="2800" i="1" dirty="0"/>
                  <a:t>v=-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t+</a:t>
                </a:r>
                <a:r>
                  <a:rPr lang="en-US" altLang="zh-CN" sz="2800" dirty="0"/>
                  <a:t>70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当</a:t>
                </a:r>
                <a:r>
                  <a:rPr lang="en-US" altLang="zh-CN" sz="2800" i="1" dirty="0"/>
                  <a:t>t=</a:t>
                </a:r>
                <a:r>
                  <a:rPr lang="en-US" altLang="zh-CN" sz="2800" dirty="0"/>
                  <a:t>4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v=</a:t>
                </a:r>
                <a:r>
                  <a:rPr lang="en-US" altLang="zh-CN" sz="2800" dirty="0"/>
                  <a:t>12,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s=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dirty="0"/>
                  <a:t>×</a:t>
                </a:r>
                <a:r>
                  <a:rPr lang="en-US" altLang="zh-CN" sz="2800" dirty="0"/>
                  <a:t>4</a:t>
                </a:r>
                <a:r>
                  <a:rPr lang="en-US" altLang="zh-CN" sz="2800" i="1" dirty="0"/>
                  <a:t>×</a:t>
                </a:r>
                <a:r>
                  <a:rPr lang="en-US" altLang="zh-CN" sz="2800" dirty="0"/>
                  <a:t>12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24</a:t>
                </a:r>
                <a:r>
                  <a:rPr lang="en-US" altLang="zh-CN" sz="2800" i="1" dirty="0"/>
                  <a:t>.</a:t>
                </a:r>
                <a:r>
                  <a:rPr lang="en-US" altLang="zh-CN" sz="2800" dirty="0"/>
                  <a:t> 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当</a:t>
                </a:r>
                <a:r>
                  <a:rPr lang="en-US" altLang="zh-CN" sz="2800" dirty="0"/>
                  <a:t>0≤</a:t>
                </a:r>
                <a:r>
                  <a:rPr lang="en-US" altLang="zh-CN" sz="2800" i="1" dirty="0"/>
                  <a:t>t</a:t>
                </a:r>
                <a:r>
                  <a:rPr lang="en-US" altLang="zh-CN" sz="2800" dirty="0"/>
                  <a:t>≤10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s=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dirty="0"/>
                  <a:t>×t×</a:t>
                </a:r>
                <a:r>
                  <a:rPr lang="en-US" altLang="zh-CN" sz="2800" dirty="0"/>
                  <a:t>3</a:t>
                </a:r>
                <a:r>
                  <a:rPr lang="en-US" altLang="zh-CN" sz="2800" i="1" dirty="0"/>
                  <a:t>t=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dirty="0"/>
                  <a:t>t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; 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当</a:t>
                </a:r>
                <a:r>
                  <a:rPr lang="en-US" altLang="zh-CN" sz="2800" dirty="0"/>
                  <a:t>10</a:t>
                </a:r>
                <a:r>
                  <a:rPr lang="en-US" altLang="zh-CN" sz="2800" i="1" dirty="0"/>
                  <a:t>&lt;t</a:t>
                </a:r>
                <a:r>
                  <a:rPr lang="en-US" altLang="zh-CN" sz="2800" dirty="0"/>
                  <a:t>≤20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s=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dirty="0"/>
                  <a:t>×</a:t>
                </a:r>
                <a:r>
                  <a:rPr lang="en-US" altLang="zh-CN" sz="2800" dirty="0"/>
                  <a:t>10</a:t>
                </a:r>
                <a:r>
                  <a:rPr lang="en-US" altLang="zh-CN" sz="2800" i="1" dirty="0"/>
                  <a:t>×</a:t>
                </a:r>
                <a:r>
                  <a:rPr lang="en-US" altLang="zh-CN" sz="2800" dirty="0"/>
                  <a:t>30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t-</a:t>
                </a:r>
                <a:r>
                  <a:rPr lang="en-US" altLang="zh-CN" sz="2800" dirty="0"/>
                  <a:t>10)</a:t>
                </a:r>
                <a:r>
                  <a:rPr lang="en-US" altLang="zh-CN" sz="2800" i="1" dirty="0"/>
                  <a:t>×</a:t>
                </a:r>
                <a:r>
                  <a:rPr lang="en-US" altLang="zh-CN" sz="2800" dirty="0"/>
                  <a:t>30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30</a:t>
                </a:r>
                <a:r>
                  <a:rPr lang="en-US" altLang="zh-CN" sz="2800" i="1" dirty="0"/>
                  <a:t>t-</a:t>
                </a:r>
                <a:r>
                  <a:rPr lang="en-US" altLang="zh-CN" sz="2800" dirty="0"/>
                  <a:t>150;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当</a:t>
                </a:r>
                <a:r>
                  <a:rPr lang="en-US" altLang="zh-CN" sz="2800" dirty="0"/>
                  <a:t>20</a:t>
                </a:r>
                <a:r>
                  <a:rPr lang="en-US" altLang="zh-CN" sz="2800" i="1" dirty="0"/>
                  <a:t>&lt;t</a:t>
                </a:r>
                <a:r>
                  <a:rPr lang="en-US" altLang="zh-CN" sz="2800" dirty="0"/>
                  <a:t>≤35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i="1" dirty="0"/>
                  <a:t>s=</a:t>
                </a:r>
                <a:r>
                  <a:rPr lang="en-US" altLang="zh-CN" sz="2800" dirty="0"/>
                  <a:t>150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300</a:t>
                </a:r>
                <a:r>
                  <a:rPr lang="en-US" altLang="zh-CN" sz="2800" i="1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dirty="0"/>
                  <a:t>×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t-</a:t>
                </a:r>
                <a:r>
                  <a:rPr lang="en-US" altLang="zh-CN" sz="2800" dirty="0"/>
                  <a:t>20)</a:t>
                </a:r>
                <a:r>
                  <a:rPr lang="en-US" altLang="zh-CN" sz="2800" i="1" dirty="0"/>
                  <a:t>×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t+</a:t>
                </a:r>
                <a:r>
                  <a:rPr lang="en-US" altLang="zh-CN" sz="2800" dirty="0"/>
                  <a:t>70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30)</a:t>
                </a:r>
                <a:r>
                  <a:rPr lang="en-US" altLang="zh-CN" sz="2800" i="1" dirty="0"/>
                  <a:t>=-t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70</a:t>
                </a:r>
                <a:r>
                  <a:rPr lang="en-US" altLang="zh-CN" sz="2800" i="1" dirty="0"/>
                  <a:t>t-</a:t>
                </a:r>
                <a:r>
                  <a:rPr lang="en-US" altLang="zh-CN" sz="2800" dirty="0"/>
                  <a:t>550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endParaRPr lang="zh-CN" altLang="zh-CN" sz="2800" dirty="0"/>
              </a:p>
            </p:txBody>
          </p:sp>
        </mc:Choice>
        <mc:Fallback>
          <p:sp>
            <p:nvSpPr>
              <p:cNvPr id="2" name="矩形 1">
                <a:extLst>
                  <a:ext uri="{FF2B5EF4-FFF2-40B4-BE49-F238E27FC236}">
                    <a14:artisticCrisscrossEtching xmlns:a14="http://schemas.microsoft.com/office/drawing/2010/main" xmlns="" id="{3F919402-7672-467E-8927-2FB03C368AB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850" y="306265"/>
                <a:ext cx="11723913" cy="5682902"/>
              </a:xfrm>
              <a:prstGeom prst="rect">
                <a:avLst/>
              </a:prstGeom>
              <a:blipFill rotWithShape="0">
                <a:blip r:embed="rId2"/>
                <a:stretch>
                  <a:fillRect l="-1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7831015" y="1525"/>
            <a:ext cx="3305907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第二章：函数概念与基本初等函数</a:t>
            </a:r>
            <a:r>
              <a:rPr lang="en-US" altLang="zh-CN" sz="1200" dirty="0">
                <a:solidFill>
                  <a:srgbClr val="DA251C"/>
                </a:solidFill>
              </a:rPr>
              <a:t>Ⅰ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>
                <a:extLst/>
              </p:cNvPr>
              <p:cNvSpPr/>
              <p:nvPr/>
            </p:nvSpPr>
            <p:spPr>
              <a:xfrm>
                <a:off x="323850" y="439615"/>
                <a:ext cx="11723913" cy="52053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综上可知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s</a:t>
                </a:r>
                <a:r>
                  <a:rPr lang="zh-CN" altLang="zh-CN" sz="2800" dirty="0"/>
                  <a:t>随</a:t>
                </a:r>
                <a:r>
                  <a:rPr lang="en-US" altLang="zh-CN" sz="2800" i="1" dirty="0"/>
                  <a:t>t</a:t>
                </a:r>
                <a:r>
                  <a:rPr lang="zh-CN" altLang="zh-CN" sz="2800" dirty="0"/>
                  <a:t>变化的规律是</a:t>
                </a:r>
              </a:p>
              <a:p>
                <a:r>
                  <a:rPr lang="en-US" altLang="zh-CN" sz="2800" i="1" dirty="0"/>
                  <a:t>s=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f>
                                <m:f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sSup>
                                <m:sSup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e>
                                <m:sup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∈[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10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],</m:t>
                              </m:r>
                              <m:r>
                                <a:rPr lang="en-US" altLang="zh-CN" sz="2800" b="0" i="1" smtClean="0">
                                  <a:latin typeface="Cambria Math" panose="02040503050406030204" pitchFamily="18" charset="0"/>
                                </a:rPr>
                                <m:t>                           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30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150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∈(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10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20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],</m:t>
                              </m:r>
                              <m:r>
                                <a:rPr lang="en-US" altLang="zh-CN" sz="2800" b="0" i="1" smtClean="0">
                                  <a:latin typeface="Cambria Math" panose="02040503050406030204" pitchFamily="18" charset="0"/>
                                </a:rPr>
                                <m:t>              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sSup>
                                <m:sSup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e>
                                <m:sup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+70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550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∈(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20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35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].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(3)</a:t>
                </a:r>
                <a:r>
                  <a:rPr lang="zh-CN" altLang="zh-CN" sz="2800" dirty="0"/>
                  <a:t>当</a:t>
                </a:r>
                <a:r>
                  <a:rPr lang="en-US" altLang="zh-CN" sz="2800" i="1" dirty="0"/>
                  <a:t>t</a:t>
                </a:r>
                <a:r>
                  <a:rPr lang="en-US" altLang="zh-CN" sz="2800" dirty="0"/>
                  <a:t>∈[0,10]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 err="1"/>
                  <a:t>s</a:t>
                </a:r>
                <a:r>
                  <a:rPr lang="en-US" altLang="zh-CN" sz="2800" baseline="-25000" dirty="0" err="1"/>
                  <a:t>max</a:t>
                </a:r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dirty="0"/>
                  <a:t>×</a:t>
                </a:r>
                <a:r>
                  <a:rPr lang="en-US" altLang="zh-CN" sz="2800" dirty="0"/>
                  <a:t>10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150</a:t>
                </a:r>
                <a:r>
                  <a:rPr lang="en-US" altLang="zh-CN" sz="2800" i="1" dirty="0"/>
                  <a:t>&lt;</a:t>
                </a:r>
                <a:r>
                  <a:rPr lang="en-US" altLang="zh-CN" sz="2800" dirty="0"/>
                  <a:t>650,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当</a:t>
                </a:r>
                <a:r>
                  <a:rPr lang="en-US" altLang="zh-CN" sz="2800" i="1" dirty="0"/>
                  <a:t>t</a:t>
                </a:r>
                <a:r>
                  <a:rPr lang="en-US" altLang="zh-CN" sz="2800" dirty="0"/>
                  <a:t>∈(10,20]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 err="1"/>
                  <a:t>s</a:t>
                </a:r>
                <a:r>
                  <a:rPr lang="en-US" altLang="zh-CN" sz="2800" baseline="-25000" dirty="0" err="1"/>
                  <a:t>max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30</a:t>
                </a:r>
                <a:r>
                  <a:rPr lang="en-US" altLang="zh-CN" sz="2800" i="1" dirty="0"/>
                  <a:t>×</a:t>
                </a:r>
                <a:r>
                  <a:rPr lang="en-US" altLang="zh-CN" sz="2800" dirty="0"/>
                  <a:t>20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150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450</a:t>
                </a:r>
                <a:r>
                  <a:rPr lang="en-US" altLang="zh-CN" sz="2800" i="1" dirty="0"/>
                  <a:t>&lt;</a:t>
                </a:r>
                <a:r>
                  <a:rPr lang="en-US" altLang="zh-CN" sz="2800" dirty="0"/>
                  <a:t>650,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当</a:t>
                </a:r>
                <a:r>
                  <a:rPr lang="en-US" altLang="zh-CN" sz="2800" i="1" dirty="0"/>
                  <a:t>t</a:t>
                </a:r>
                <a:r>
                  <a:rPr lang="en-US" altLang="zh-CN" sz="2800" dirty="0"/>
                  <a:t>∈(20,35]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令</a:t>
                </a:r>
                <a:r>
                  <a:rPr lang="en-US" altLang="zh-CN" sz="2800" i="1" dirty="0"/>
                  <a:t>-t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70</a:t>
                </a:r>
                <a:r>
                  <a:rPr lang="en-US" altLang="zh-CN" sz="2800" i="1" dirty="0"/>
                  <a:t>t-</a:t>
                </a:r>
                <a:r>
                  <a:rPr lang="en-US" altLang="zh-CN" sz="2800" dirty="0"/>
                  <a:t>550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650,</a:t>
                </a:r>
                <a:r>
                  <a:rPr lang="zh-CN" altLang="zh-CN" sz="2800" dirty="0"/>
                  <a:t>解得</a:t>
                </a:r>
                <a:r>
                  <a:rPr lang="en-US" altLang="zh-CN" sz="2800" i="1" dirty="0"/>
                  <a:t>t=</a:t>
                </a:r>
                <a:r>
                  <a:rPr lang="en-US" altLang="zh-CN" sz="2800" dirty="0"/>
                  <a:t>30</a:t>
                </a:r>
                <a:r>
                  <a:rPr lang="zh-CN" altLang="zh-CN" sz="2800" dirty="0"/>
                  <a:t>或</a:t>
                </a:r>
                <a:r>
                  <a:rPr lang="en-US" altLang="zh-CN" sz="2800" i="1" dirty="0"/>
                  <a:t>t=</a:t>
                </a:r>
                <a:r>
                  <a:rPr lang="en-US" altLang="zh-CN" sz="2800" dirty="0"/>
                  <a:t>40(</a:t>
                </a:r>
                <a:r>
                  <a:rPr lang="zh-CN" altLang="zh-CN" sz="2800" dirty="0"/>
                  <a:t>舍去</a:t>
                </a:r>
                <a:r>
                  <a:rPr lang="en-US" altLang="zh-CN" sz="2800" dirty="0"/>
                  <a:t>),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即在台风发生</a:t>
                </a:r>
                <a:r>
                  <a:rPr lang="en-US" altLang="zh-CN" sz="2800" dirty="0"/>
                  <a:t>30</a:t>
                </a:r>
                <a:r>
                  <a:rPr lang="zh-CN" altLang="zh-CN" sz="2800" dirty="0"/>
                  <a:t>小时后将侵袭到</a:t>
                </a:r>
                <a:r>
                  <a:rPr lang="en-US" altLang="zh-CN" sz="2800" dirty="0"/>
                  <a:t>N</a:t>
                </a:r>
                <a:r>
                  <a:rPr lang="zh-CN" altLang="zh-CN" sz="2800" dirty="0"/>
                  <a:t>城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850" y="439615"/>
                <a:ext cx="11723913" cy="5205336"/>
              </a:xfrm>
              <a:prstGeom prst="rect">
                <a:avLst/>
              </a:prstGeom>
              <a:blipFill rotWithShape="1">
                <a:blip r:embed="rId2"/>
                <a:stretch>
                  <a:fillRect l="-1040" b="-23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7831015" y="1525"/>
            <a:ext cx="3305907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第二章：函数概念与基本初等函数</a:t>
            </a:r>
            <a:r>
              <a:rPr lang="en-US" altLang="zh-CN" sz="1200" dirty="0">
                <a:solidFill>
                  <a:srgbClr val="DA251C"/>
                </a:solidFill>
              </a:rPr>
              <a:t>Ⅰ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数学A6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96911" y="2034822"/>
            <a:ext cx="7620000" cy="2381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7" name="矩形 6"/>
              <p:cNvSpPr/>
              <p:nvPr/>
            </p:nvSpPr>
            <p:spPr>
              <a:xfrm>
                <a:off x="882579" y="0"/>
                <a:ext cx="5537272" cy="72934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solidFill>
                      <a:srgbClr val="DA251C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考法</a:t>
                </a:r>
                <a:r>
                  <a:rPr lang="en-US" altLang="zh-CN" sz="2800" dirty="0">
                    <a:solidFill>
                      <a:srgbClr val="DA251C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    </a:t>
                </a:r>
                <a:r>
                  <a:rPr lang="zh-CN" altLang="en-US" sz="2800" dirty="0">
                    <a:solidFill>
                      <a:srgbClr val="DA251C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构造</a:t>
                </a:r>
                <a14:m>
                  <m:oMath xmlns:m="http://schemas.openxmlformats.org/officeDocument/2006/math">
                    <m:r>
                      <a:rPr lang="en-US" altLang="zh-CN" sz="2800" b="0" i="1" dirty="0">
                        <a:solidFill>
                          <a:srgbClr val="DA251C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altLang="zh-CN" sz="2800" b="0" dirty="0">
                        <a:solidFill>
                          <a:srgbClr val="DA251C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zh-CN" sz="2800" b="0" i="1" dirty="0">
                        <a:solidFill>
                          <a:srgbClr val="DA251C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altLang="zh-CN" sz="2800" b="0" dirty="0">
                        <a:solidFill>
                          <a:srgbClr val="DA251C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DA251C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dirty="0">
                            <a:solidFill>
                              <a:srgbClr val="DA251C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800" b="0" i="1" dirty="0">
                            <a:solidFill>
                              <a:srgbClr val="DA251C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18" charset="0"/>
                          </a:rPr>
                          <m:t>𝑥</m:t>
                        </m:r>
                      </m:den>
                    </m:f>
                    <m:r>
                      <a:rPr lang="zh-CN" altLang="en-US" sz="2800" b="0" dirty="0">
                        <a:solidFill>
                          <a:srgbClr val="DA251C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rPr>
                      <m:t>模型</m:t>
                    </m:r>
                  </m:oMath>
                </a14:m>
                <a:endParaRPr lang="en-US" altLang="zh-CN" sz="2800" dirty="0">
                  <a:solidFill>
                    <a:srgbClr val="DA251C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2579" y="0"/>
                <a:ext cx="5537272" cy="729343"/>
              </a:xfrm>
              <a:prstGeom prst="rect">
                <a:avLst/>
              </a:prstGeom>
              <a:blipFill rotWithShape="0">
                <a:blip r:embed="rId3"/>
                <a:stretch>
                  <a:fillRect l="-2313" b="-1500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>
            <a:extLst/>
          </p:cNvPr>
          <p:cNvSpPr/>
          <p:nvPr/>
        </p:nvSpPr>
        <p:spPr>
          <a:xfrm>
            <a:off x="234043" y="729342"/>
            <a:ext cx="11723913" cy="3247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800" b="1" dirty="0">
                <a:solidFill>
                  <a:srgbClr val="DA25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    </a:t>
            </a:r>
            <a:r>
              <a:rPr lang="zh-CN" altLang="en-US" sz="2800" dirty="0"/>
              <a:t>某养殖场需定期购买饲料</a:t>
            </a:r>
            <a:r>
              <a:rPr lang="en-US" altLang="zh-CN" sz="2800" dirty="0"/>
              <a:t>,</a:t>
            </a:r>
            <a:r>
              <a:rPr lang="zh-CN" altLang="en-US" sz="2800" dirty="0"/>
              <a:t>已知该养殖场每天需要饲料</a:t>
            </a:r>
            <a:r>
              <a:rPr lang="en-US" altLang="zh-CN" sz="2800" dirty="0"/>
              <a:t>200</a:t>
            </a:r>
            <a:r>
              <a:rPr lang="zh-CN" altLang="en-US" sz="2800" dirty="0"/>
              <a:t>千克</a:t>
            </a:r>
            <a:r>
              <a:rPr lang="en-US" altLang="zh-CN" sz="2800" dirty="0"/>
              <a:t>,</a:t>
            </a:r>
            <a:r>
              <a:rPr lang="zh-CN" altLang="en-US" sz="2800" dirty="0"/>
              <a:t>每千克饲料的价格为</a:t>
            </a:r>
            <a:r>
              <a:rPr lang="en-US" altLang="zh-CN" sz="2800" dirty="0"/>
              <a:t>1.8</a:t>
            </a:r>
            <a:r>
              <a:rPr lang="zh-CN" altLang="en-US" sz="2800" dirty="0"/>
              <a:t>元</a:t>
            </a:r>
            <a:r>
              <a:rPr lang="en-US" altLang="zh-CN" sz="2800" dirty="0"/>
              <a:t>,</a:t>
            </a:r>
            <a:r>
              <a:rPr lang="zh-CN" altLang="en-US" sz="2800" dirty="0"/>
              <a:t>饲料的保管费与其他费用平均每千克每天</a:t>
            </a:r>
            <a:r>
              <a:rPr lang="en-US" altLang="zh-CN" sz="2800" dirty="0"/>
              <a:t>0.03</a:t>
            </a:r>
            <a:r>
              <a:rPr lang="zh-CN" altLang="en-US" sz="2800" dirty="0"/>
              <a:t>元</a:t>
            </a:r>
            <a:r>
              <a:rPr lang="en-US" altLang="zh-CN" sz="2800" dirty="0"/>
              <a:t>,</a:t>
            </a:r>
            <a:r>
              <a:rPr lang="zh-CN" altLang="en-US" sz="2800" dirty="0"/>
              <a:t>购买饲料每次支付运费</a:t>
            </a:r>
            <a:r>
              <a:rPr lang="en-US" altLang="zh-CN" sz="2800" dirty="0"/>
              <a:t>300</a:t>
            </a:r>
            <a:r>
              <a:rPr lang="zh-CN" altLang="en-US" sz="2800" dirty="0"/>
              <a:t>元</a:t>
            </a:r>
            <a:r>
              <a:rPr lang="en-US" altLang="zh-CN" sz="2800" dirty="0"/>
              <a:t>.</a:t>
            </a:r>
            <a:r>
              <a:rPr lang="zh-CN" altLang="en-US" sz="2800" dirty="0"/>
              <a:t>求该养殖场多少天购买一次饲料才能使平均每天支付的总费用最少</a:t>
            </a:r>
            <a:r>
              <a:rPr lang="en-US" altLang="zh-CN" sz="2800" dirty="0"/>
              <a:t>.</a:t>
            </a:r>
            <a:endParaRPr lang="zh-CN" altLang="en-US" sz="2800" dirty="0"/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思维导引</a:t>
            </a:r>
            <a:endParaRPr lang="zh-CN" altLang="zh-CN" sz="2800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31742860"/>
              </p:ext>
            </p:extLst>
          </p:nvPr>
        </p:nvGraphicFramePr>
        <p:xfrm>
          <a:off x="234043" y="3976962"/>
          <a:ext cx="11723912" cy="25445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017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92214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3198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dirty="0">
                          <a:effectLst/>
                          <a:latin typeface="+mj-lt"/>
                          <a:ea typeface="+mj-ea"/>
                        </a:rPr>
                        <a:t>题中信息</a:t>
                      </a:r>
                      <a:endParaRPr lang="zh-CN" altLang="en-US" sz="2400" dirty="0">
                        <a:solidFill>
                          <a:srgbClr val="000000"/>
                        </a:solidFill>
                        <a:effectLst/>
                        <a:latin typeface="+mj-lt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dirty="0">
                          <a:effectLst/>
                          <a:latin typeface="+mj-lt"/>
                          <a:ea typeface="+mj-ea"/>
                        </a:rPr>
                        <a:t>对接方法</a:t>
                      </a:r>
                      <a:endParaRPr lang="zh-CN" altLang="en-US" sz="2400" dirty="0">
                        <a:solidFill>
                          <a:srgbClr val="000000"/>
                        </a:solidFill>
                        <a:effectLst/>
                        <a:latin typeface="+mj-lt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4859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dirty="0">
                          <a:effectLst/>
                          <a:latin typeface="+mj-lt"/>
                          <a:ea typeface="+mj-ea"/>
                        </a:rPr>
                        <a:t>定期购买</a:t>
                      </a:r>
                      <a:r>
                        <a:rPr lang="en-US" altLang="zh-CN" sz="2400" dirty="0">
                          <a:effectLst/>
                          <a:latin typeface="+mj-lt"/>
                          <a:ea typeface="+mj-ea"/>
                        </a:rPr>
                        <a:t>,</a:t>
                      </a: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dirty="0">
                          <a:effectLst/>
                          <a:latin typeface="+mj-lt"/>
                          <a:ea typeface="+mj-ea"/>
                        </a:rPr>
                        <a:t>支付费用</a:t>
                      </a:r>
                      <a:endParaRPr lang="zh-CN" altLang="en-US" sz="2400" dirty="0">
                        <a:solidFill>
                          <a:srgbClr val="000000"/>
                        </a:solidFill>
                        <a:effectLst/>
                        <a:latin typeface="+mj-lt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dirty="0">
                          <a:effectLst/>
                          <a:latin typeface="+mj-lt"/>
                          <a:ea typeface="+mj-ea"/>
                        </a:rPr>
                        <a:t>想到设元</a:t>
                      </a:r>
                      <a:r>
                        <a:rPr lang="en-US" altLang="zh-CN" sz="2400" dirty="0">
                          <a:effectLst/>
                          <a:latin typeface="+mj-lt"/>
                          <a:ea typeface="+mj-ea"/>
                        </a:rPr>
                        <a:t>,</a:t>
                      </a:r>
                      <a:r>
                        <a:rPr lang="zh-CN" altLang="en-US" sz="2400" dirty="0">
                          <a:effectLst/>
                          <a:latin typeface="+mj-lt"/>
                          <a:ea typeface="+mj-ea"/>
                        </a:rPr>
                        <a:t>平均每天支付费用为</a:t>
                      </a:r>
                      <a:r>
                        <a:rPr lang="en-US" altLang="zh-CN" sz="2400" i="1" dirty="0">
                          <a:effectLst/>
                          <a:latin typeface="+mj-lt"/>
                          <a:ea typeface="+mj-ea"/>
                        </a:rPr>
                        <a:t>y</a:t>
                      </a:r>
                      <a:r>
                        <a:rPr lang="zh-CN" altLang="en-US" sz="2400" dirty="0">
                          <a:effectLst/>
                          <a:latin typeface="+mj-lt"/>
                          <a:ea typeface="+mj-ea"/>
                        </a:rPr>
                        <a:t>元</a:t>
                      </a:r>
                      <a:r>
                        <a:rPr lang="en-US" altLang="zh-CN" sz="2400" dirty="0">
                          <a:effectLst/>
                          <a:latin typeface="+mj-lt"/>
                          <a:ea typeface="+mj-ea"/>
                        </a:rPr>
                        <a:t>,</a:t>
                      </a:r>
                      <a:r>
                        <a:rPr lang="en-US" altLang="zh-CN" sz="2400" i="1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j-ea"/>
                          <a:cs typeface="+mn-cs"/>
                        </a:rPr>
                        <a:t>x</a:t>
                      </a:r>
                      <a:r>
                        <a:rPr lang="zh-CN" altLang="en-US" sz="2400" dirty="0">
                          <a:effectLst/>
                          <a:latin typeface="+mj-lt"/>
                          <a:ea typeface="+mj-ea"/>
                        </a:rPr>
                        <a:t>天购买一次</a:t>
                      </a:r>
                      <a:r>
                        <a:rPr lang="en-US" altLang="zh-CN" sz="2400" dirty="0">
                          <a:effectLst/>
                          <a:latin typeface="+mj-lt"/>
                          <a:ea typeface="+mj-ea"/>
                        </a:rPr>
                        <a:t>.</a:t>
                      </a:r>
                      <a:endParaRPr lang="zh-CN" altLang="en-US" sz="2400" dirty="0">
                        <a:solidFill>
                          <a:srgbClr val="000000"/>
                        </a:solidFill>
                        <a:effectLst/>
                        <a:latin typeface="+mj-lt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6675" marR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3198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>
                          <a:effectLst/>
                          <a:latin typeface="+mj-lt"/>
                          <a:ea typeface="+mj-ea"/>
                        </a:rPr>
                        <a:t>数据关系</a:t>
                      </a:r>
                      <a:endParaRPr lang="zh-CN" altLang="en-US" sz="2400">
                        <a:solidFill>
                          <a:srgbClr val="000000"/>
                        </a:solidFill>
                        <a:effectLst/>
                        <a:latin typeface="+mj-lt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dirty="0">
                          <a:effectLst/>
                          <a:latin typeface="+mj-lt"/>
                          <a:ea typeface="+mj-ea"/>
                        </a:rPr>
                        <a:t>想到构建函数模型</a:t>
                      </a:r>
                      <a:r>
                        <a:rPr lang="en-US" altLang="zh-CN" sz="2400" dirty="0">
                          <a:effectLst/>
                          <a:latin typeface="+mj-lt"/>
                          <a:ea typeface="+mj-ea"/>
                        </a:rPr>
                        <a:t>,</a:t>
                      </a:r>
                      <a:r>
                        <a:rPr lang="zh-CN" altLang="en-US" sz="2400" dirty="0">
                          <a:effectLst/>
                          <a:latin typeface="+mj-lt"/>
                          <a:ea typeface="+mj-ea"/>
                        </a:rPr>
                        <a:t>列出</a:t>
                      </a:r>
                      <a:r>
                        <a:rPr lang="en-US" altLang="zh-CN" sz="2400" i="1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j-ea"/>
                          <a:cs typeface="+mn-cs"/>
                        </a:rPr>
                        <a:t>y</a:t>
                      </a:r>
                      <a:r>
                        <a:rPr lang="zh-CN" altLang="en-US" sz="2400" dirty="0">
                          <a:effectLst/>
                          <a:latin typeface="+mj-lt"/>
                          <a:ea typeface="+mj-ea"/>
                        </a:rPr>
                        <a:t>与</a:t>
                      </a:r>
                      <a:r>
                        <a:rPr lang="en-US" altLang="zh-CN" sz="2400" i="1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j-ea"/>
                          <a:cs typeface="+mn-cs"/>
                        </a:rPr>
                        <a:t>x</a:t>
                      </a:r>
                      <a:r>
                        <a:rPr lang="zh-CN" altLang="en-US" sz="2400" dirty="0">
                          <a:effectLst/>
                          <a:latin typeface="+mj-lt"/>
                          <a:ea typeface="+mj-ea"/>
                        </a:rPr>
                        <a:t>的关系式</a:t>
                      </a:r>
                      <a:r>
                        <a:rPr lang="en-US" altLang="zh-CN" sz="2400" dirty="0">
                          <a:effectLst/>
                          <a:latin typeface="+mj-lt"/>
                          <a:ea typeface="+mj-ea"/>
                        </a:rPr>
                        <a:t>.</a:t>
                      </a:r>
                      <a:endParaRPr lang="zh-CN" altLang="en-US" sz="2400" dirty="0">
                        <a:solidFill>
                          <a:srgbClr val="000000"/>
                        </a:solidFill>
                        <a:effectLst/>
                        <a:latin typeface="+mj-lt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6675" marR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3198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>
                          <a:effectLst/>
                          <a:latin typeface="+mj-lt"/>
                          <a:ea typeface="+mj-ea"/>
                        </a:rPr>
                        <a:t>费用最少</a:t>
                      </a:r>
                      <a:endParaRPr lang="zh-CN" altLang="en-US" sz="2400">
                        <a:solidFill>
                          <a:srgbClr val="000000"/>
                        </a:solidFill>
                        <a:effectLst/>
                        <a:latin typeface="+mj-lt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dirty="0">
                          <a:effectLst/>
                          <a:latin typeface="+mj-lt"/>
                          <a:ea typeface="+mj-ea"/>
                        </a:rPr>
                        <a:t>想到解数学模型</a:t>
                      </a:r>
                      <a:r>
                        <a:rPr lang="en-US" altLang="zh-CN" sz="2400" dirty="0">
                          <a:effectLst/>
                          <a:latin typeface="+mj-lt"/>
                          <a:ea typeface="+mj-ea"/>
                        </a:rPr>
                        <a:t>,</a:t>
                      </a:r>
                      <a:r>
                        <a:rPr lang="zh-CN" altLang="en-US" sz="2400" dirty="0">
                          <a:effectLst/>
                          <a:latin typeface="+mj-lt"/>
                          <a:ea typeface="+mj-ea"/>
                        </a:rPr>
                        <a:t>利用基本不等式或函数性质求解</a:t>
                      </a:r>
                      <a:r>
                        <a:rPr lang="en-US" altLang="zh-CN" sz="2400" dirty="0">
                          <a:effectLst/>
                          <a:latin typeface="+mj-lt"/>
                          <a:ea typeface="+mj-ea"/>
                        </a:rPr>
                        <a:t>.</a:t>
                      </a:r>
                      <a:endParaRPr lang="zh-CN" altLang="en-US" sz="2400" dirty="0">
                        <a:solidFill>
                          <a:srgbClr val="000000"/>
                        </a:solidFill>
                        <a:effectLst/>
                        <a:latin typeface="+mj-lt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6675" marR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0405978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7831015" y="1525"/>
            <a:ext cx="3305907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第二章：函数概念与基本初等函数</a:t>
            </a:r>
            <a:r>
              <a:rPr lang="en-US" altLang="zh-CN" sz="1200" dirty="0">
                <a:solidFill>
                  <a:srgbClr val="DA251C"/>
                </a:solidFill>
              </a:rPr>
              <a:t>Ⅰ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Rectangle 1"/>
              <p:cNvSpPr>
                <a:spLocks noChangeArrowheads="1"/>
              </p:cNvSpPr>
              <p:nvPr/>
            </p:nvSpPr>
            <p:spPr bwMode="auto">
              <a:xfrm>
                <a:off x="175569" y="627823"/>
                <a:ext cx="11646137" cy="49264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zh-CN" altLang="en-US" sz="2800" b="1" dirty="0">
                    <a:solidFill>
                      <a:srgbClr val="DA251C"/>
                    </a:solidFill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解析</a:t>
                </a:r>
                <a:r>
                  <a:rPr kumimoji="0" lang="zh-CN" altLang="en-US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   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设该养殖场</a:t>
                </a:r>
                <a:r>
                  <a:rPr lang="zh-CN" altLang="zh-CN" sz="2800" i="1" dirty="0">
                    <a:solidFill>
                      <a:schemeClr val="dk1"/>
                    </a:solidFill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i="1" dirty="0">
                    <a:solidFill>
                      <a:schemeClr val="dk1"/>
                    </a:solidFill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∈N</a:t>
                </a:r>
                <a:r>
                  <a:rPr kumimoji="0" lang="zh-CN" altLang="zh-CN" sz="2800" b="0" i="0" u="none" strike="noStrike" cap="none" normalizeH="0" baseline="3000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*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)天购买一次饲料,平均每天支付的总费用为</a:t>
                </a:r>
                <a:r>
                  <a:rPr lang="zh-CN" altLang="zh-CN" sz="2800" i="1" dirty="0">
                    <a:solidFill>
                      <a:schemeClr val="dk1"/>
                    </a:solidFill>
                    <a:ea typeface="+mj-ea"/>
                  </a:rPr>
                  <a:t>y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元.</a:t>
                </a:r>
                <a:endParaRPr kumimoji="0" lang="zh-CN" altLang="zh-CN" sz="2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ea typeface="+mj-ea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因为饲料的保管费与其他费用每天比前一天少200×0.03=6(元),所以</a:t>
                </a:r>
                <a:r>
                  <a:rPr lang="zh-CN" altLang="zh-CN" sz="2800" i="1" dirty="0">
                    <a:solidFill>
                      <a:schemeClr val="dk1"/>
                    </a:solidFill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天饲</a:t>
                </a:r>
                <a:endParaRPr kumimoji="0" lang="en-US" altLang="zh-CN" sz="2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ea typeface="+mj-ea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料的保管费与其他费用共是6(</a:t>
                </a:r>
                <a:r>
                  <a:rPr lang="zh-CN" altLang="zh-CN" sz="2800" i="1" dirty="0">
                    <a:solidFill>
                      <a:schemeClr val="dk1"/>
                    </a:solidFill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-1)+6(</a:t>
                </a:r>
                <a:r>
                  <a:rPr lang="zh-CN" altLang="zh-CN" sz="2800" i="1" dirty="0">
                    <a:solidFill>
                      <a:schemeClr val="dk1"/>
                    </a:solidFill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-2)+…+6=(3</a:t>
                </a:r>
                <a:r>
                  <a:rPr lang="zh-CN" altLang="zh-CN" sz="2800" i="1" dirty="0">
                    <a:solidFill>
                      <a:schemeClr val="dk1"/>
                    </a:solidFill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3000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-3</a:t>
                </a:r>
                <a:r>
                  <a:rPr lang="zh-CN" altLang="zh-CN" sz="2800" i="1" dirty="0">
                    <a:solidFill>
                      <a:schemeClr val="dk1"/>
                    </a:solidFill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)(元).</a:t>
                </a:r>
                <a:endParaRPr kumimoji="0" lang="zh-CN" altLang="zh-CN" sz="2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ea typeface="+mj-ea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从而有</a:t>
                </a:r>
                <a:r>
                  <a:rPr lang="zh-CN" altLang="zh-CN" sz="2800" i="1" dirty="0">
                    <a:solidFill>
                      <a:schemeClr val="dk1"/>
                    </a:solidFill>
                    <a:ea typeface="+mj-ea"/>
                  </a:rPr>
                  <a:t>y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𝑥</m:t>
                        </m:r>
                      </m:den>
                    </m:f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(3</a:t>
                </a:r>
                <a:r>
                  <a:rPr lang="zh-CN" altLang="zh-CN" sz="2800" i="1" dirty="0">
                    <a:solidFill>
                      <a:schemeClr val="dk1"/>
                    </a:solidFill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3000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-3</a:t>
                </a:r>
                <a:r>
                  <a:rPr lang="zh-CN" altLang="zh-CN" sz="2800" i="1" dirty="0">
                    <a:solidFill>
                      <a:schemeClr val="dk1"/>
                    </a:solidFill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+300)+200×1.8=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300</m:t>
                        </m:r>
                      </m:num>
                      <m:den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𝑥</m:t>
                        </m:r>
                      </m:den>
                    </m:f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+3</a:t>
                </a:r>
                <a:r>
                  <a:rPr lang="zh-CN" altLang="zh-CN" sz="2800" i="1" dirty="0">
                    <a:solidFill>
                      <a:schemeClr val="dk1"/>
                    </a:solidFill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+357≥2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en-US" sz="2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300</m:t>
                            </m:r>
                          </m:num>
                          <m:den>
                            <m:r>
                              <a:rPr kumimoji="0" lang="en-US" altLang="zh-CN" sz="2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den>
                        </m:f>
                        <m:r>
                          <a:rPr kumimoji="0" lang="en-US" altLang="zh-CN" sz="2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∙</m:t>
                        </m:r>
                        <m:r>
                          <a:rPr kumimoji="0" lang="en-US" altLang="zh-CN" sz="2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kumimoji="0" lang="en-US" altLang="zh-CN" sz="2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  +357=417,</a:t>
                </a:r>
                <a:endParaRPr kumimoji="0" lang="zh-CN" altLang="zh-CN" sz="2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ea typeface="+mj-ea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当且仅当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300</m:t>
                        </m:r>
                      </m:num>
                      <m:den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=3</a:t>
                </a:r>
                <a:r>
                  <a:rPr lang="zh-CN" altLang="zh-CN" sz="2800" i="1" dirty="0">
                    <a:solidFill>
                      <a:schemeClr val="dk1"/>
                    </a:solidFill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,即</a:t>
                </a:r>
                <a:r>
                  <a:rPr lang="zh-CN" altLang="zh-CN" sz="2800" i="1" dirty="0">
                    <a:solidFill>
                      <a:schemeClr val="dk1"/>
                    </a:solidFill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=10时,</a:t>
                </a:r>
                <a:r>
                  <a:rPr lang="zh-CN" altLang="zh-CN" sz="2800" i="1" dirty="0">
                    <a:solidFill>
                      <a:schemeClr val="dk1"/>
                    </a:solidFill>
                    <a:ea typeface="+mj-ea"/>
                  </a:rPr>
                  <a:t>y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有最小值.故该养殖场10天购买一次饲料才能使</a:t>
                </a:r>
                <a:endParaRPr kumimoji="0" lang="en-US" altLang="zh-CN" sz="2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ea typeface="+mj-ea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平均每天支付的总费用最少.</a:t>
                </a:r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5569" y="627823"/>
                <a:ext cx="11646137" cy="4926477"/>
              </a:xfrm>
              <a:prstGeom prst="rect">
                <a:avLst/>
              </a:prstGeom>
              <a:blipFill rotWithShape="0">
                <a:blip r:embed="rId2"/>
                <a:stretch>
                  <a:fillRect l="-1099" b="-1485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4804564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7831015" y="1525"/>
            <a:ext cx="3305907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第二章：函数概念与基本初等函数</a:t>
            </a:r>
            <a:r>
              <a:rPr lang="en-US" altLang="zh-CN" sz="1200" dirty="0">
                <a:solidFill>
                  <a:srgbClr val="DA251C"/>
                </a:solidFill>
              </a:rPr>
              <a:t>Ⅰ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4043" y="297580"/>
            <a:ext cx="11723913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</a:rPr>
              <a:t>规律总结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1" name="矩形 10">
                <a:extLst/>
              </p:cNvPr>
              <p:cNvSpPr/>
              <p:nvPr/>
            </p:nvSpPr>
            <p:spPr>
              <a:xfrm>
                <a:off x="234043" y="837786"/>
                <a:ext cx="11723913" cy="29178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zh-CN" altLang="en-US" sz="2800" b="1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函数</m:t>
                    </m:r>
                    <m:r>
                      <a:rPr lang="en-US" altLang="zh-CN" sz="2800" b="1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𝒚</m:t>
                    </m:r>
                    <m:r>
                      <a:rPr lang="en-US" altLang="zh-CN" sz="2800" b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=</m:t>
                    </m:r>
                    <m:r>
                      <a:rPr lang="en-US" altLang="zh-CN" sz="2800" b="1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𝒙</m:t>
                    </m:r>
                    <m:r>
                      <a:rPr lang="en-US" altLang="zh-CN" sz="2800" b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+</m:t>
                    </m:r>
                    <m:f>
                      <m:fPr>
                        <m:ctrlPr>
                          <a:rPr lang="en-US" altLang="zh-CN" sz="2800" b="1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</m:ctrlPr>
                      </m:fPr>
                      <m:num>
                        <m:r>
                          <a:rPr lang="en-US" altLang="zh-CN" sz="2800" b="1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  <m:t>𝒂</m:t>
                        </m:r>
                      </m:num>
                      <m:den>
                        <m:r>
                          <a:rPr lang="en-US" altLang="zh-CN" sz="2800" b="1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chemeClr val="tx1"/>
                    </a:solidFill>
                  </a:rPr>
                  <a:t>（</a:t>
                </a:r>
                <a:r>
                  <a:rPr lang="en-US" altLang="zh-CN" sz="2800" b="1" i="1" dirty="0">
                    <a:solidFill>
                      <a:schemeClr val="tx1"/>
                    </a:solidFill>
                  </a:rPr>
                  <a:t>a</a:t>
                </a:r>
                <a:r>
                  <a:rPr lang="en-US" altLang="zh-CN" sz="2800" b="1" dirty="0">
                    <a:solidFill>
                      <a:schemeClr val="tx1"/>
                    </a:solidFill>
                  </a:rPr>
                  <a:t>&gt;0</a:t>
                </a:r>
                <a:r>
                  <a:rPr lang="zh-CN" altLang="en-US" sz="2800" b="1" dirty="0">
                    <a:solidFill>
                      <a:schemeClr val="tx1"/>
                    </a:solidFill>
                  </a:rPr>
                  <a:t>）</a:t>
                </a:r>
                <a:r>
                  <a:rPr lang="zh-CN" altLang="zh-CN" sz="2800" b="1" dirty="0">
                    <a:solidFill>
                      <a:schemeClr val="tx1"/>
                    </a:solidFill>
                  </a:rPr>
                  <a:t>的性质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(1)</a:t>
                </a:r>
                <a:r>
                  <a:rPr lang="zh-CN" altLang="zh-CN" sz="2800" dirty="0"/>
                  <a:t>该函数在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-∞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2800" dirty="0"/>
                  <a:t>]</a:t>
                </a:r>
                <a:r>
                  <a:rPr lang="zh-CN" altLang="zh-CN" sz="2800" dirty="0"/>
                  <a:t>和</a:t>
                </a:r>
                <a:r>
                  <a:rPr lang="en-US" altLang="zh-CN" sz="2800" dirty="0"/>
                  <a:t>[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+∞</a:t>
                </a:r>
                <a:r>
                  <a:rPr lang="en-US" altLang="zh-CN" sz="2800" dirty="0"/>
                  <a:t>)</a:t>
                </a:r>
                <a:r>
                  <a:rPr lang="zh-CN" altLang="zh-CN" sz="2800" dirty="0"/>
                  <a:t>上单调递增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在</a:t>
                </a:r>
                <a:r>
                  <a:rPr lang="en-US" altLang="zh-CN" sz="2800" dirty="0"/>
                  <a:t>[</a:t>
                </a:r>
                <a:r>
                  <a:rPr lang="en-US" altLang="zh-CN" sz="2800" i="1" dirty="0"/>
                  <a:t>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2800" dirty="0"/>
                  <a:t>,0)</a:t>
                </a:r>
                <a:r>
                  <a:rPr lang="zh-CN" altLang="zh-CN" sz="2800" dirty="0"/>
                  <a:t>和</a:t>
                </a:r>
                <a:r>
                  <a:rPr lang="en-US" altLang="zh-CN" sz="2800" dirty="0"/>
                  <a:t>(0,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2800" dirty="0"/>
                  <a:t>]</a:t>
                </a:r>
                <a:r>
                  <a:rPr lang="zh-CN" altLang="zh-CN" sz="2800" dirty="0"/>
                  <a:t>上单调递减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当</a:t>
                </a:r>
                <a:r>
                  <a:rPr lang="en-US" altLang="zh-CN" sz="2800" i="1" dirty="0"/>
                  <a:t>x&gt;</a:t>
                </a:r>
                <a:r>
                  <a:rPr lang="en-US" altLang="zh-CN" sz="2800" dirty="0"/>
                  <a:t>0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函数在</a:t>
                </a:r>
                <a:r>
                  <a:rPr lang="en-US" altLang="zh-CN" sz="2800" i="1" dirty="0"/>
                  <a:t>x=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800" dirty="0"/>
                  <a:t>时取得最小值</a:t>
                </a:r>
                <a:r>
                  <a:rPr lang="en-US" altLang="zh-CN" sz="2800" dirty="0"/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2800" dirty="0"/>
                  <a:t>;</a:t>
                </a:r>
                <a:r>
                  <a:rPr lang="zh-CN" altLang="zh-CN" sz="2800" dirty="0"/>
                  <a:t>当</a:t>
                </a:r>
                <a:r>
                  <a:rPr lang="en-US" altLang="zh-CN" sz="2800" i="1" dirty="0"/>
                  <a:t>x&lt;</a:t>
                </a:r>
                <a:r>
                  <a:rPr lang="en-US" altLang="zh-CN" sz="2800" dirty="0"/>
                  <a:t>0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函数在</a:t>
                </a:r>
                <a:r>
                  <a:rPr lang="en-US" altLang="zh-CN" sz="2800" i="1" dirty="0"/>
                  <a:t>x=-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800" dirty="0"/>
                  <a:t>时取得最大值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2800" i="1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11" name="矩形 10">
                <a:extLst>
                  <a:ext uri="{FF2B5EF4-FFF2-40B4-BE49-F238E27FC236}">
                    <a14:artisticCrisscrossEtching xmlns:a14="http://schemas.microsoft.com/office/drawing/2010/main" xmlns="" id="{1DB84691-C625-4CF0-A513-26B2CFD58F3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837786"/>
                <a:ext cx="11723913" cy="2917850"/>
              </a:xfrm>
              <a:prstGeom prst="rect">
                <a:avLst/>
              </a:prstGeom>
              <a:blipFill rotWithShape="0">
                <a:blip r:embed="rId2"/>
                <a:stretch>
                  <a:fillRect l="-1040" b="-20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Rectangle 1"/>
              <p:cNvSpPr>
                <a:spLocks noChangeArrowheads="1"/>
              </p:cNvSpPr>
              <p:nvPr/>
            </p:nvSpPr>
            <p:spPr bwMode="auto">
              <a:xfrm>
                <a:off x="234043" y="3633288"/>
                <a:ext cx="12667250" cy="23282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zh-CN" altLang="en-US" sz="2800" b="1" dirty="0">
                    <a:solidFill>
                      <a:srgbClr val="DA251C"/>
                    </a:solidFill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易</a:t>
                </a:r>
                <a:r>
                  <a:rPr lang="zh-CN" altLang="zh-CN" sz="2800" b="1" dirty="0">
                    <a:solidFill>
                      <a:srgbClr val="DA251C"/>
                    </a:solidFill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错警示</a:t>
                </a: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en-US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       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利用模型</a:t>
                </a:r>
                <a:r>
                  <a:rPr lang="zh-CN" altLang="zh-CN" sz="2800" i="1" dirty="0">
                    <a:solidFill>
                      <a:schemeClr val="dk1"/>
                    </a:solidFill>
                    <a:ea typeface="+mj-ea"/>
                  </a:rPr>
                  <a:t>f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i="1" dirty="0">
                    <a:solidFill>
                      <a:schemeClr val="dk1"/>
                    </a:solidFill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)=</a:t>
                </a:r>
                <a:r>
                  <a:rPr kumimoji="0" lang="zh-CN" altLang="zh-CN" sz="2800" b="0" i="1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ax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  <m:t>𝒃</m:t>
                        </m:r>
                      </m:num>
                      <m:den>
                        <m:r>
                          <a:rPr lang="en-US" altLang="zh-CN" sz="2800" b="1" i="1" dirty="0"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  <m:t>𝒙</m:t>
                        </m:r>
                      </m:den>
                    </m:f>
                  </m:oMath>
                </a14:m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求解最值时,要注意自变量的取值范围,及取得最值时等号</a:t>
                </a:r>
                <a:endParaRPr kumimoji="0" lang="en-US" altLang="zh-CN" sz="2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cs typeface="Times New Roman" panose="02020603050405020304" pitchFamily="18" charset="0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成立的条件.</a:t>
                </a:r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34043" y="3633288"/>
                <a:ext cx="12667250" cy="2328266"/>
              </a:xfrm>
              <a:prstGeom prst="rect">
                <a:avLst/>
              </a:prstGeom>
              <a:blipFill rotWithShape="0">
                <a:blip r:embed="rId3"/>
                <a:stretch>
                  <a:fillRect l="-962" b="-3665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4435903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7831015" y="1525"/>
            <a:ext cx="3305907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第二章：函数概念与基本初等函数</a:t>
            </a:r>
            <a:r>
              <a:rPr lang="en-US" altLang="zh-CN" sz="1200" dirty="0">
                <a:solidFill>
                  <a:srgbClr val="DA251C"/>
                </a:solidFill>
              </a:rPr>
              <a:t>Ⅰ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Rectangle 1"/>
              <p:cNvSpPr>
                <a:spLocks noChangeArrowheads="1"/>
              </p:cNvSpPr>
              <p:nvPr/>
            </p:nvSpPr>
            <p:spPr bwMode="auto">
              <a:xfrm>
                <a:off x="255719" y="214432"/>
                <a:ext cx="12037654" cy="33847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zh-CN" altLang="en-US" sz="2800" b="1" dirty="0">
                    <a:solidFill>
                      <a:srgbClr val="DA251C"/>
                    </a:solidFill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拓展变式</a:t>
                </a:r>
                <a:r>
                  <a:rPr lang="en-US" altLang="zh-CN" sz="2800" b="1" dirty="0">
                    <a:solidFill>
                      <a:srgbClr val="DA251C"/>
                    </a:solidFill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    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某地区要建造一条防洪堤,其横断面为等腰梯形,腰与底边夹角</a:t>
                </a:r>
                <a:endParaRPr kumimoji="0" lang="en-US" altLang="zh-CN" sz="2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ea typeface="+mj-ea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为60°(如图),考虑防洪堤的坚固性及石块用料等因素,设计其横断面要求面积</a:t>
                </a:r>
                <a:endParaRPr kumimoji="0" lang="en-US" altLang="zh-CN" sz="2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ea typeface="+mj-ea"/>
                  <a:cs typeface="Times New Roman" panose="02020603050405020304" pitchFamily="18" charset="0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为9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en-US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平方米,且高度不低于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米.记防洪堤横断面的腰长为</a:t>
                </a:r>
                <a:r>
                  <a:rPr lang="zh-CN" altLang="zh-CN" sz="2800" i="1" dirty="0">
                    <a:solidFill>
                      <a:schemeClr val="dk1"/>
                    </a:solidFill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米,外周长(梯形</a:t>
                </a:r>
                <a:endParaRPr kumimoji="0" lang="en-US" altLang="zh-CN" sz="2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ea typeface="+mj-ea"/>
                  <a:cs typeface="Times New Roman" panose="02020603050405020304" pitchFamily="18" charset="0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的上底线段</a:t>
                </a:r>
                <a:r>
                  <a:rPr lang="zh-CN" altLang="zh-CN" sz="2800" i="1" dirty="0">
                    <a:solidFill>
                      <a:schemeClr val="dk1"/>
                    </a:solidFill>
                    <a:ea typeface="+mj-ea"/>
                  </a:rPr>
                  <a:t>BC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与两腰长的和)为</a:t>
                </a:r>
                <a:r>
                  <a:rPr lang="zh-CN" altLang="zh-CN" sz="2800" i="1" dirty="0">
                    <a:solidFill>
                      <a:schemeClr val="dk1"/>
                    </a:solidFill>
                    <a:ea typeface="+mj-ea"/>
                  </a:rPr>
                  <a:t>y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米.要使防洪堤的上面与两侧面的水泥用料</a:t>
                </a:r>
                <a:endParaRPr kumimoji="0" lang="en-US" altLang="zh-CN" sz="2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ea typeface="+mj-ea"/>
                  <a:cs typeface="Times New Roman" panose="02020603050405020304" pitchFamily="18" charset="0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最省(即横断面的外周长最小),则防洪堤的腰长</a:t>
                </a:r>
                <a:r>
                  <a:rPr kumimoji="0" lang="zh-CN" altLang="zh-CN" sz="2800" b="0" i="1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=</a:t>
                </a:r>
                <a:r>
                  <a:rPr kumimoji="0" lang="zh-CN" altLang="zh-CN" sz="2800" b="0" i="0" u="sng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  </a:t>
                </a:r>
                <a:r>
                  <a:rPr kumimoji="0" lang="en-US" altLang="zh-CN" sz="2800" b="0" i="0" u="sng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   </a:t>
                </a:r>
                <a:r>
                  <a:rPr kumimoji="0" lang="zh-CN" altLang="zh-CN" sz="2800" b="0" i="0" u="sng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  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米. </a:t>
                </a:r>
              </a:p>
            </p:txBody>
          </p:sp>
        </mc:Choice>
        <mc:Fallback>
          <p:sp>
            <p:nvSpPr>
              <p:cNvPr id="3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55719" y="214432"/>
                <a:ext cx="12037654" cy="3384773"/>
              </a:xfrm>
              <a:prstGeom prst="rect">
                <a:avLst/>
              </a:prstGeom>
              <a:blipFill rotWithShape="0">
                <a:blip r:embed="rId2"/>
                <a:stretch>
                  <a:fillRect l="-1063" b="-2523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098" name="Picture 2" descr="C:\Users\l\AppData\Local\Temp\ksohtml6952\wps37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6531" y="690055"/>
            <a:ext cx="13335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l\AppData\Local\Temp\ksohtml6952\wps37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08581" y="690055"/>
            <a:ext cx="13335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7100" y="3812112"/>
            <a:ext cx="3922961" cy="2208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430506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7831015" y="1525"/>
            <a:ext cx="3305907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第二章：函数概念与基本初等函数</a:t>
            </a:r>
            <a:r>
              <a:rPr lang="en-US" altLang="zh-CN" sz="1200" dirty="0">
                <a:solidFill>
                  <a:srgbClr val="DA251C"/>
                </a:solidFill>
              </a:rPr>
              <a:t>Ⅰ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Rectangle 1"/>
              <p:cNvSpPr>
                <a:spLocks noChangeArrowheads="1"/>
              </p:cNvSpPr>
              <p:nvPr/>
            </p:nvSpPr>
            <p:spPr bwMode="auto">
              <a:xfrm>
                <a:off x="146304" y="878048"/>
                <a:ext cx="9918934" cy="510190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2.2   设横段面的高为</a:t>
                </a:r>
                <a:r>
                  <a:rPr lang="zh-CN" altLang="zh-CN" sz="2800" i="1" dirty="0">
                    <a:solidFill>
                      <a:schemeClr val="dk1"/>
                    </a:solidFill>
                    <a:latin typeface="+mj-lt"/>
                    <a:ea typeface="+mj-ea"/>
                  </a:rPr>
                  <a:t>h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.</a:t>
                </a:r>
                <a:endParaRPr kumimoji="0" lang="zh-CN" altLang="zh-CN" sz="2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j-lt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根据题意知,9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en-US" sz="2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 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i="1" dirty="0">
                    <a:solidFill>
                      <a:schemeClr val="dk1"/>
                    </a:solidFill>
                    <a:latin typeface="+mj-lt"/>
                    <a:ea typeface="+mj-ea"/>
                  </a:rPr>
                  <a:t>AD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+</a:t>
                </a:r>
                <a:r>
                  <a:rPr lang="zh-CN" altLang="zh-CN" sz="2800" i="1" dirty="0">
                    <a:solidFill>
                      <a:schemeClr val="dk1"/>
                    </a:solidFill>
                    <a:latin typeface="+mj-lt"/>
                    <a:ea typeface="+mj-ea"/>
                  </a:rPr>
                  <a:t>BC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i="1" dirty="0">
                    <a:solidFill>
                      <a:schemeClr val="dk1"/>
                    </a:solidFill>
                    <a:latin typeface="+mj-lt"/>
                    <a:ea typeface="+mj-ea"/>
                  </a:rPr>
                  <a:t>h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,其中</a:t>
                </a:r>
                <a:r>
                  <a:rPr lang="zh-CN" altLang="zh-CN" sz="2800" i="1" dirty="0">
                    <a:solidFill>
                      <a:schemeClr val="dk1"/>
                    </a:solidFill>
                    <a:latin typeface="+mj-lt"/>
                    <a:ea typeface="+mj-ea"/>
                  </a:rPr>
                  <a:t>AD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=</a:t>
                </a:r>
                <a:r>
                  <a:rPr lang="zh-CN" altLang="zh-CN" sz="2800" i="1" dirty="0">
                    <a:solidFill>
                      <a:schemeClr val="dk1"/>
                    </a:solidFill>
                    <a:latin typeface="+mj-lt"/>
                    <a:ea typeface="+mj-ea"/>
                  </a:rPr>
                  <a:t>BC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+2·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 =</a:t>
                </a:r>
                <a:r>
                  <a:rPr lang="zh-CN" altLang="zh-CN" sz="2800" i="1" dirty="0">
                    <a:solidFill>
                      <a:schemeClr val="dk1"/>
                    </a:solidFill>
                    <a:latin typeface="+mj-lt"/>
                    <a:ea typeface="+mj-ea"/>
                  </a:rPr>
                  <a:t>BC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+</a:t>
                </a:r>
                <a:r>
                  <a:rPr lang="zh-CN" altLang="zh-CN" sz="2800" i="1" dirty="0">
                    <a:solidFill>
                      <a:schemeClr val="dk1"/>
                    </a:solidFill>
                    <a:latin typeface="+mj-lt"/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i="1" dirty="0">
                    <a:solidFill>
                      <a:schemeClr val="dk1"/>
                    </a:solidFill>
                    <a:latin typeface="+mj-lt"/>
                    <a:ea typeface="+mj-ea"/>
                  </a:rPr>
                  <a:t>h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lang="zh-CN" altLang="zh-CN" sz="2800" i="1" dirty="0">
                    <a:solidFill>
                      <a:schemeClr val="dk1"/>
                    </a:solidFill>
                    <a:latin typeface="+mj-lt"/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,</a:t>
                </a:r>
                <a:endParaRPr kumimoji="0" lang="zh-CN" altLang="zh-CN" sz="2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j-lt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所以9</a:t>
                </a:r>
                <a:r>
                  <a:rPr lang="zh-CN" altLang="en-US" sz="2800" dirty="0">
                    <a:solidFill>
                      <a:srgbClr val="000000"/>
                    </a:solidFill>
                    <a:latin typeface="+mj-lt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 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altLang="zh-CN" sz="28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(2</a:t>
                </a:r>
                <a:r>
                  <a:rPr lang="zh-CN" altLang="zh-CN" sz="2800" i="1" dirty="0">
                    <a:solidFill>
                      <a:schemeClr val="dk1"/>
                    </a:solidFill>
                    <a:latin typeface="+mj-lt"/>
                    <a:ea typeface="+mj-ea"/>
                  </a:rPr>
                  <a:t>BC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+</a:t>
                </a:r>
                <a:r>
                  <a:rPr lang="zh-CN" altLang="zh-CN" sz="2800" i="1" dirty="0">
                    <a:solidFill>
                      <a:schemeClr val="dk1"/>
                    </a:solidFill>
                    <a:latin typeface="+mj-lt"/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)·  </a:t>
                </a:r>
                <a:r>
                  <a:rPr lang="zh-CN" altLang="zh-CN" sz="2800" i="1" dirty="0">
                    <a:solidFill>
                      <a:schemeClr val="dk1"/>
                    </a:solidFill>
                    <a:latin typeface="+mj-lt"/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,得</a:t>
                </a:r>
                <a:r>
                  <a:rPr lang="zh-CN" altLang="zh-CN" sz="2800" i="1" dirty="0">
                    <a:solidFill>
                      <a:schemeClr val="dk1"/>
                    </a:solidFill>
                    <a:latin typeface="+mj-lt"/>
                    <a:ea typeface="+mj-ea"/>
                  </a:rPr>
                  <a:t>BC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18</m:t>
                        </m:r>
                      </m:num>
                      <m:den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den>
                    </m:f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,</a:t>
                </a:r>
                <a:endParaRPr kumimoji="0" lang="zh-CN" altLang="zh-CN" sz="2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j-lt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由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h</m:t>
                            </m:r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altLang="zh-CN" sz="28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ad>
                                  <m:radPr>
                                    <m:degHide m:val="on"/>
                                    <m:ctrlPr>
                                      <a:rPr lang="en-US" altLang="zh-CN" sz="2800" i="1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altLang="zh-CN" sz="2800" i="1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</m:e>
                                </m:rad>
                              </m:num>
                              <m:den>
                                <m:r>
                                  <a:rPr lang="en-US" altLang="zh-CN" sz="28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zh-CN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  </m:t>
                            </m:r>
                            <m:r>
                              <m:rPr>
                                <m:nor/>
                              </m:rPr>
                              <a:rPr lang="zh-CN" altLang="zh-CN" sz="2800" dirty="0">
                                <a:solidFill>
                                  <a:srgbClr val="000000"/>
                                </a:solidFill>
                                <a:latin typeface="+mj-lt"/>
                                <a:cs typeface="Times New Roman" panose="02020603050405020304" pitchFamily="18" charset="0"/>
                              </a:rPr>
                              <m:t>x</m:t>
                            </m:r>
                            <m:r>
                              <a:rPr lang="zh-CN" altLang="en-US" sz="2800" i="1" dirty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≥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8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8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e>
                            </m:rad>
                            <m:r>
                              <a:rPr lang="en-US" altLang="zh-CN" sz="2800" b="0" i="1" dirty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</m:e>
                          <m:e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𝐵𝐶</m:t>
                            </m:r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altLang="zh-CN" sz="28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8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18</m:t>
                                </m:r>
                              </m:num>
                              <m:den>
                                <m:r>
                                  <a:rPr lang="en-US" altLang="zh-CN" sz="28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den>
                            </m:f>
                            <m:r>
                              <a:rPr lang="zh-CN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  </m:t>
                            </m:r>
                            <m:r>
                              <m:rPr>
                                <m:nor/>
                              </m:rPr>
                              <a:rPr lang="zh-CN" altLang="zh-CN" sz="2800" dirty="0">
                                <a:solidFill>
                                  <a:srgbClr val="000000"/>
                                </a:solidFill>
                                <a:latin typeface="+mj-lt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8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8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num>
                              <m:den>
                                <m:r>
                                  <a:rPr lang="en-US" altLang="zh-CN" sz="28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800" b="0" i="1" dirty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&gt;0,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得2≤</a:t>
                </a:r>
                <a:r>
                  <a:rPr lang="zh-CN" altLang="zh-CN" sz="2800" i="1" dirty="0">
                    <a:solidFill>
                      <a:schemeClr val="dk1"/>
                    </a:solidFill>
                    <a:latin typeface="+mj-lt"/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&lt;6.</a:t>
                </a:r>
                <a:endParaRPr kumimoji="0" lang="zh-CN" altLang="zh-CN" sz="2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j-lt"/>
                </a:endParaRPr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6304" y="878048"/>
                <a:ext cx="9918934" cy="5101909"/>
              </a:xfrm>
              <a:prstGeom prst="rect">
                <a:avLst/>
              </a:prstGeom>
              <a:blipFill rotWithShape="0">
                <a:blip r:embed="rId2"/>
                <a:stretch>
                  <a:fillRect l="-1229" r="-369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42930007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7831015" y="1525"/>
            <a:ext cx="3305907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第二章：函数概念与基本初等函数</a:t>
            </a:r>
            <a:r>
              <a:rPr lang="en-US" altLang="zh-CN" sz="1200" dirty="0">
                <a:solidFill>
                  <a:srgbClr val="DA251C"/>
                </a:solidFill>
              </a:rPr>
              <a:t>Ⅰ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Rectangle 1"/>
              <p:cNvSpPr>
                <a:spLocks noChangeArrowheads="1"/>
              </p:cNvSpPr>
              <p:nvPr/>
            </p:nvSpPr>
            <p:spPr bwMode="auto">
              <a:xfrm>
                <a:off x="182880" y="1018345"/>
                <a:ext cx="10554941" cy="29559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所以</a:t>
                </a:r>
                <a:r>
                  <a:rPr lang="zh-CN" altLang="zh-CN" sz="2800" i="1" dirty="0">
                    <a:solidFill>
                      <a:schemeClr val="dk1"/>
                    </a:solidFill>
                    <a:ea typeface="+mj-ea"/>
                  </a:rPr>
                  <a:t>y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=</a:t>
                </a:r>
                <a:r>
                  <a:rPr lang="zh-CN" altLang="zh-CN" sz="2800" i="1" dirty="0">
                    <a:solidFill>
                      <a:schemeClr val="dk1"/>
                    </a:solidFill>
                    <a:ea typeface="+mj-ea"/>
                  </a:rPr>
                  <a:t>BC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+2</a:t>
                </a:r>
                <a:r>
                  <a:rPr lang="zh-CN" altLang="zh-CN" sz="2800" i="1" dirty="0">
                    <a:solidFill>
                      <a:schemeClr val="dk1"/>
                    </a:solidFill>
                    <a:ea typeface="+mj-ea"/>
                  </a:rPr>
                  <a:t>x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18</m:t>
                        </m:r>
                      </m:num>
                      <m:den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den>
                    </m:f>
                    <m:r>
                      <a:rPr lang="zh-CN" altLang="zh-CN" sz="28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</m:t>
                    </m:r>
                    <m:r>
                      <m:rPr>
                        <m:nor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altLang="zh-CN" sz="28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(2≤</a:t>
                </a:r>
                <a:r>
                  <a:rPr lang="zh-CN" altLang="zh-CN" sz="2800" i="1" dirty="0">
                    <a:solidFill>
                      <a:schemeClr val="dk1"/>
                    </a:solidFill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&lt;6),</a:t>
                </a:r>
                <a:r>
                  <a:rPr lang="zh-CN" altLang="zh-CN" sz="2800" i="1" dirty="0">
                    <a:solidFill>
                      <a:schemeClr val="dk1"/>
                    </a:solidFill>
                    <a:ea typeface="+mj-ea"/>
                  </a:rPr>
                  <a:t>y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18</m:t>
                        </m:r>
                      </m:num>
                      <m:den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den>
                    </m:f>
                    <m:r>
                      <a:rPr lang="zh-CN" altLang="zh-CN" sz="28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</m:t>
                    </m:r>
                    <m:r>
                      <m:rPr>
                        <m:nor/>
                      </m:rPr>
                      <a:rPr lang="en-US" altLang="zh-CN" sz="2800" dirty="0">
                        <a:solidFill>
                          <a:srgbClr val="000000"/>
                        </a:solidFill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≥2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en-US" sz="2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18</m:t>
                            </m:r>
                          </m:num>
                          <m:den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den>
                        </m:f>
                        <m:r>
                          <a:rPr lang="zh-CN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  <m:r>
                          <a:rPr lang="en-US" altLang="zh-CN" sz="280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∙</m:t>
                        </m:r>
                        <m:f>
                          <m:fPr>
                            <m:ctrlP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num>
                          <m:den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  =6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 ,当且仅当</a:t>
                </a:r>
                <a:endParaRPr kumimoji="0" lang="en-US" altLang="zh-CN" sz="2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cs typeface="Times New Roman" panose="02020603050405020304" pitchFamily="18" charset="0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18</m:t>
                        </m:r>
                      </m:num>
                      <m:den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den>
                    </m:f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  ,即</a:t>
                </a:r>
                <a:r>
                  <a:rPr lang="zh-CN" altLang="zh-CN" sz="2800" i="1" dirty="0">
                    <a:solidFill>
                      <a:schemeClr val="dk1"/>
                    </a:solidFill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=2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  时取等号.</a:t>
                </a:r>
                <a:endParaRPr kumimoji="0" lang="zh-CN" altLang="zh-CN" sz="2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故所求防洪堤的腰长为2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 米.</a:t>
                </a:r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82880" y="1018345"/>
                <a:ext cx="10554941" cy="2955937"/>
              </a:xfrm>
              <a:prstGeom prst="rect">
                <a:avLst/>
              </a:prstGeom>
              <a:blipFill rotWithShape="0">
                <a:blip r:embed="rId2"/>
                <a:stretch>
                  <a:fillRect l="-1155" r="-173" b="-3711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3028186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82579" y="0"/>
            <a:ext cx="7657917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DA251C"/>
                </a:solidFill>
              </a:rPr>
              <a:t>考法</a:t>
            </a:r>
            <a:r>
              <a:rPr lang="en-US" altLang="zh-CN" sz="2800" dirty="0">
                <a:solidFill>
                  <a:srgbClr val="DA251C"/>
                </a:solidFill>
              </a:rPr>
              <a:t>3   </a:t>
            </a:r>
            <a:r>
              <a:rPr lang="zh-CN" altLang="en-US" sz="2800" dirty="0">
                <a:solidFill>
                  <a:srgbClr val="DA251C"/>
                </a:solidFill>
              </a:rPr>
              <a:t>构造</a:t>
            </a:r>
            <a:r>
              <a:rPr lang="zh-CN" altLang="zh-CN" sz="2800" dirty="0">
                <a:solidFill>
                  <a:srgbClr val="DA251C"/>
                </a:solidFill>
              </a:rPr>
              <a:t>指数函数、对数函数、幂函数模型</a:t>
            </a:r>
            <a:endParaRPr lang="en-US" altLang="zh-CN" sz="2800" dirty="0">
              <a:solidFill>
                <a:srgbClr val="DA251C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4042" y="4806043"/>
            <a:ext cx="11723913" cy="662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endParaRPr lang="zh-CN" altLang="zh-CN" sz="2800" dirty="0"/>
          </a:p>
        </p:txBody>
      </p:sp>
      <p:sp>
        <p:nvSpPr>
          <p:cNvPr id="10" name="矩形 9"/>
          <p:cNvSpPr/>
          <p:nvPr/>
        </p:nvSpPr>
        <p:spPr>
          <a:xfrm>
            <a:off x="234042" y="839298"/>
            <a:ext cx="11723913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800" b="1" dirty="0">
                <a:solidFill>
                  <a:srgbClr val="DA25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   </a:t>
            </a:r>
            <a:r>
              <a:rPr lang="en-US" altLang="zh-CN" sz="2800" dirty="0"/>
              <a:t>[2016</a:t>
            </a:r>
            <a:r>
              <a:rPr lang="zh-CN" altLang="zh-CN" sz="2800" dirty="0"/>
              <a:t>四川</a:t>
            </a:r>
            <a:r>
              <a:rPr lang="en-US" altLang="zh-CN" sz="2800" dirty="0"/>
              <a:t>,5,5</a:t>
            </a:r>
            <a:r>
              <a:rPr lang="zh-CN" altLang="zh-CN" sz="2800" dirty="0"/>
              <a:t>分</a:t>
            </a:r>
            <a:r>
              <a:rPr lang="en-US" altLang="zh-CN" sz="2800" dirty="0"/>
              <a:t>][</a:t>
            </a:r>
            <a:r>
              <a:rPr lang="zh-CN" altLang="zh-CN" sz="2800" dirty="0"/>
              <a:t>理</a:t>
            </a:r>
            <a:r>
              <a:rPr lang="en-US" altLang="zh-CN" sz="2800" dirty="0"/>
              <a:t>]</a:t>
            </a:r>
            <a:r>
              <a:rPr lang="zh-CN" altLang="zh-CN" sz="2800" dirty="0"/>
              <a:t>某公司为激励创新</a:t>
            </a:r>
            <a:r>
              <a:rPr lang="en-US" altLang="zh-CN" sz="2800" dirty="0"/>
              <a:t>,</a:t>
            </a:r>
            <a:r>
              <a:rPr lang="zh-CN" altLang="zh-CN" sz="2800" dirty="0"/>
              <a:t>计划逐年加大研发资金投入</a:t>
            </a:r>
            <a:r>
              <a:rPr lang="en-US" altLang="zh-CN" sz="2800" i="1" dirty="0"/>
              <a:t>.</a:t>
            </a:r>
            <a:r>
              <a:rPr lang="zh-CN" altLang="zh-CN" sz="2800" dirty="0"/>
              <a:t>若该公司</a:t>
            </a:r>
            <a:r>
              <a:rPr lang="en-US" altLang="zh-CN" sz="2800" dirty="0"/>
              <a:t>2015</a:t>
            </a:r>
            <a:r>
              <a:rPr lang="zh-CN" altLang="zh-CN" sz="2800" dirty="0"/>
              <a:t>年全年投入研发资金</a:t>
            </a:r>
            <a:r>
              <a:rPr lang="en-US" altLang="zh-CN" sz="2800" dirty="0"/>
              <a:t>130</a:t>
            </a:r>
            <a:r>
              <a:rPr lang="zh-CN" altLang="zh-CN" sz="2800" dirty="0"/>
              <a:t>万元</a:t>
            </a:r>
            <a:r>
              <a:rPr lang="en-US" altLang="zh-CN" sz="2800" i="1" dirty="0"/>
              <a:t>.</a:t>
            </a:r>
            <a:r>
              <a:rPr lang="zh-CN" altLang="zh-CN" sz="2800" dirty="0"/>
              <a:t>在此基础上</a:t>
            </a:r>
            <a:r>
              <a:rPr lang="en-US" altLang="zh-CN" sz="2800" dirty="0"/>
              <a:t>,</a:t>
            </a:r>
            <a:r>
              <a:rPr lang="zh-CN" altLang="zh-CN" sz="2800" dirty="0"/>
              <a:t>每年投入的研发资金比上一年增长</a:t>
            </a:r>
            <a:r>
              <a:rPr lang="en-US" altLang="zh-CN" sz="2800" dirty="0"/>
              <a:t>12</a:t>
            </a:r>
            <a:r>
              <a:rPr lang="en-US" altLang="zh-CN" sz="2800" i="1" dirty="0"/>
              <a:t>%</a:t>
            </a:r>
            <a:r>
              <a:rPr lang="en-US" altLang="zh-CN" sz="2800" dirty="0"/>
              <a:t>,</a:t>
            </a:r>
            <a:r>
              <a:rPr lang="zh-CN" altLang="zh-CN" sz="2800" dirty="0"/>
              <a:t>则该公司全年投入的研发资金开始超过</a:t>
            </a:r>
            <a:r>
              <a:rPr lang="en-US" altLang="zh-CN" sz="2800" dirty="0"/>
              <a:t>200</a:t>
            </a:r>
            <a:r>
              <a:rPr lang="zh-CN" altLang="zh-CN" sz="2800" dirty="0"/>
              <a:t>万元的年份是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(</a:t>
            </a:r>
            <a:r>
              <a:rPr lang="zh-CN" altLang="zh-CN" sz="2800" dirty="0"/>
              <a:t>参考数据</a:t>
            </a:r>
            <a:r>
              <a:rPr lang="en-US" altLang="zh-CN" sz="2800" dirty="0"/>
              <a:t>:</a:t>
            </a:r>
            <a:r>
              <a:rPr lang="en-US" altLang="zh-CN" sz="2800" dirty="0" err="1"/>
              <a:t>lg</a:t>
            </a:r>
            <a:r>
              <a:rPr lang="en-US" altLang="zh-CN" sz="2800" dirty="0"/>
              <a:t> 1</a:t>
            </a:r>
            <a:r>
              <a:rPr lang="en-US" altLang="zh-CN" sz="2800" i="1" dirty="0"/>
              <a:t>.</a:t>
            </a:r>
            <a:r>
              <a:rPr lang="en-US" altLang="zh-CN" sz="2800" dirty="0"/>
              <a:t>12≈0</a:t>
            </a:r>
            <a:r>
              <a:rPr lang="en-US" altLang="zh-CN" sz="2800" i="1" dirty="0"/>
              <a:t>.</a:t>
            </a:r>
            <a:r>
              <a:rPr lang="en-US" altLang="zh-CN" sz="2800" dirty="0"/>
              <a:t>05,lg 1</a:t>
            </a:r>
            <a:r>
              <a:rPr lang="en-US" altLang="zh-CN" sz="2800" i="1" dirty="0"/>
              <a:t>.</a:t>
            </a:r>
            <a:r>
              <a:rPr lang="en-US" altLang="zh-CN" sz="2800" dirty="0"/>
              <a:t>3≈0</a:t>
            </a:r>
            <a:r>
              <a:rPr lang="en-US" altLang="zh-CN" sz="2800" i="1" dirty="0"/>
              <a:t>.</a:t>
            </a:r>
            <a:r>
              <a:rPr lang="en-US" altLang="zh-CN" sz="2800" dirty="0"/>
              <a:t>11,lg 2≈0</a:t>
            </a:r>
            <a:r>
              <a:rPr lang="en-US" altLang="zh-CN" sz="2800" i="1" dirty="0"/>
              <a:t>.</a:t>
            </a:r>
            <a:r>
              <a:rPr lang="en-US" altLang="zh-CN" sz="2800" dirty="0"/>
              <a:t>30)</a:t>
            </a:r>
            <a:r>
              <a:rPr lang="zh-CN" altLang="en-US" sz="2800" dirty="0"/>
              <a:t> 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A.2018</a:t>
            </a:r>
            <a:r>
              <a:rPr lang="zh-CN" altLang="zh-CN" sz="2800" dirty="0"/>
              <a:t>年</a:t>
            </a:r>
            <a:r>
              <a:rPr lang="en-US" altLang="zh-CN" sz="2800" dirty="0"/>
              <a:t>	B.2019</a:t>
            </a:r>
            <a:r>
              <a:rPr lang="zh-CN" altLang="zh-CN" sz="2800" dirty="0"/>
              <a:t>年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C.2020</a:t>
            </a:r>
            <a:r>
              <a:rPr lang="zh-CN" altLang="zh-CN" sz="2800" dirty="0"/>
              <a:t>年</a:t>
            </a:r>
            <a:r>
              <a:rPr lang="en-US" altLang="zh-CN" sz="2800" dirty="0"/>
              <a:t>	D.2021</a:t>
            </a:r>
            <a:r>
              <a:rPr lang="zh-CN" altLang="zh-CN" sz="2800" dirty="0"/>
              <a:t>年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7831015" y="1525"/>
            <a:ext cx="3305907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第二章：函数概念与基本初等函数</a:t>
            </a:r>
            <a:r>
              <a:rPr lang="en-US" altLang="zh-CN" sz="1200" dirty="0">
                <a:solidFill>
                  <a:srgbClr val="DA251C"/>
                </a:solidFill>
              </a:rPr>
              <a:t>Ⅰ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8" name="Rectangle 1">
                <a:extLst/>
              </p:cNvPr>
              <p:cNvSpPr>
                <a:spLocks noChangeArrowheads="1"/>
              </p:cNvSpPr>
              <p:nvPr/>
            </p:nvSpPr>
            <p:spPr bwMode="auto">
              <a:xfrm>
                <a:off x="234043" y="1075772"/>
                <a:ext cx="11723913" cy="33031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解析    </a:t>
                </a:r>
                <a:r>
                  <a:rPr lang="zh-CN" altLang="zh-CN" sz="2800" dirty="0"/>
                  <a:t>设经过</a:t>
                </a:r>
                <a:r>
                  <a:rPr lang="en-US" altLang="zh-CN" sz="2800" i="1" dirty="0"/>
                  <a:t>x</a:t>
                </a:r>
                <a:r>
                  <a:rPr lang="zh-CN" altLang="zh-CN" sz="2800" dirty="0"/>
                  <a:t>年后该公司全年投入的研发资金开始超过</a:t>
                </a:r>
                <a:r>
                  <a:rPr lang="en-US" altLang="zh-CN" sz="2800" dirty="0"/>
                  <a:t>200</a:t>
                </a:r>
                <a:r>
                  <a:rPr lang="zh-CN" altLang="zh-CN" sz="2800" dirty="0"/>
                  <a:t>万元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</a:t>
                </a:r>
                <a:r>
                  <a:rPr lang="en-US" altLang="zh-CN" sz="2800" dirty="0"/>
                  <a:t>130(1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12</a:t>
                </a:r>
                <a:r>
                  <a:rPr lang="en-US" altLang="zh-CN" sz="2800" i="1" dirty="0"/>
                  <a:t>%</a:t>
                </a:r>
                <a:r>
                  <a:rPr lang="en-US" altLang="zh-CN" sz="2800" dirty="0"/>
                  <a:t>)</a:t>
                </a:r>
                <a:r>
                  <a:rPr lang="en-US" altLang="zh-CN" sz="2800" i="1" baseline="30000" dirty="0"/>
                  <a:t>x</a:t>
                </a:r>
                <a:r>
                  <a:rPr lang="en-US" altLang="zh-CN" sz="2800" i="1" dirty="0"/>
                  <a:t>&gt;</a:t>
                </a:r>
                <a:r>
                  <a:rPr lang="en-US" altLang="zh-CN" sz="2800" dirty="0"/>
                  <a:t>200,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即</a:t>
                </a:r>
                <a:r>
                  <a:rPr lang="en-US" altLang="zh-CN" sz="2800" dirty="0"/>
                  <a:t>1</a:t>
                </a:r>
                <a:r>
                  <a:rPr lang="en-US" altLang="zh-CN" sz="2800" i="1" dirty="0"/>
                  <a:t>.</a:t>
                </a:r>
                <a:r>
                  <a:rPr lang="en-US" altLang="zh-CN" sz="2800" dirty="0"/>
                  <a:t>12</a:t>
                </a:r>
                <a:r>
                  <a:rPr lang="en-US" altLang="zh-CN" sz="2800" i="1" baseline="30000" dirty="0"/>
                  <a:t>x</a:t>
                </a:r>
                <a:r>
                  <a:rPr lang="en-US" altLang="zh-CN" sz="2800" i="1" dirty="0"/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800"/>
                          <m:t>.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/>
                  <a:t>⇒</a:t>
                </a:r>
                <a:r>
                  <a:rPr lang="en-US" altLang="zh-CN" sz="2800" i="1" dirty="0"/>
                  <a:t>x&gt;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>
                            <a:latin typeface="Cambria Math" panose="02040503050406030204" pitchFamily="18" charset="0"/>
                          </a:rPr>
                          <m:t>lg</m:t>
                        </m:r>
                        <m:f>
                          <m:f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en-US" altLang="zh-CN" sz="2800"/>
                              <m:t>.</m:t>
                            </m:r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>
                            <a:latin typeface="Cambria Math" panose="02040503050406030204" pitchFamily="18" charset="0"/>
                          </a:rPr>
                          <m:t>lg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800"/>
                          <m:t>.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>
                            <a:latin typeface="Cambria Math" panose="02040503050406030204" pitchFamily="18" charset="0"/>
                          </a:rPr>
                          <m:t>lg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latin typeface="Cambria Math" panose="02040503050406030204" pitchFamily="18" charset="0"/>
                          </a:rPr>
                          <m:t>lg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800"/>
                          <m:t>.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>
                            <a:latin typeface="Cambria Math" panose="02040503050406030204" pitchFamily="18" charset="0"/>
                          </a:rPr>
                          <m:t>lg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800"/>
                          <m:t>.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2800" dirty="0"/>
                  <a:t>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800"/>
                          <m:t>.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800"/>
                          <m:t>.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800"/>
                          <m:t>.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05</m:t>
                        </m:r>
                      </m:den>
                    </m:f>
                  </m:oMath>
                </a14:m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3</a:t>
                </a:r>
                <a:r>
                  <a:rPr lang="en-US" altLang="zh-CN" sz="2800" i="1" dirty="0"/>
                  <a:t>.</a:t>
                </a:r>
                <a:r>
                  <a:rPr lang="en-US" altLang="zh-CN" sz="2800" dirty="0"/>
                  <a:t>8,</a:t>
                </a:r>
                <a:r>
                  <a:rPr lang="zh-CN" altLang="zh-CN" sz="2800" dirty="0"/>
                  <a:t>所以该公司全年投入的研发资金开始超过</a:t>
                </a:r>
                <a:r>
                  <a:rPr lang="en-US" altLang="zh-CN" sz="2800" dirty="0"/>
                  <a:t>200</a:t>
                </a:r>
                <a:r>
                  <a:rPr lang="zh-CN" altLang="zh-CN" sz="2800" dirty="0"/>
                  <a:t>万元的年份是</a:t>
                </a:r>
                <a:r>
                  <a:rPr lang="en-US" altLang="zh-CN" sz="2800" dirty="0"/>
                  <a:t>2019</a:t>
                </a:r>
                <a:r>
                  <a:rPr lang="zh-CN" altLang="zh-CN" sz="2800" dirty="0"/>
                  <a:t>年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18" name="Rectangle 1">
                <a:extLst>
                  <a:ext uri="{FF2B5EF4-FFF2-40B4-BE49-F238E27FC236}">
                    <a14:artisticCrisscrossEtching xmlns="" xmlns:a14="http://schemas.microsoft.com/office/drawing/2010/main" id="{A0D8E2A4-0646-4F60-BABF-8B6FF5CA34E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34043" y="1075772"/>
                <a:ext cx="11723913" cy="3303148"/>
              </a:xfrm>
              <a:prstGeom prst="rect">
                <a:avLst/>
              </a:prstGeom>
              <a:blipFill rotWithShape="1">
                <a:blip r:embed="rId2"/>
                <a:stretch>
                  <a:fillRect l="-1040" b="-2399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矩形 16"/>
          <p:cNvSpPr/>
          <p:nvPr/>
        </p:nvSpPr>
        <p:spPr>
          <a:xfrm>
            <a:off x="323850" y="4449844"/>
            <a:ext cx="11723913" cy="5653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en-US" altLang="zh-CN" sz="2800" b="1" dirty="0">
                <a:solidFill>
                  <a:srgbClr val="DA25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7831015" y="1525"/>
            <a:ext cx="3305907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第二章：函数概念与基本初等函数</a:t>
            </a:r>
            <a:r>
              <a:rPr lang="en-US" altLang="zh-CN" sz="1200" dirty="0">
                <a:solidFill>
                  <a:srgbClr val="DA251C"/>
                </a:solidFill>
              </a:rPr>
              <a:t>Ⅰ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1" name="矩形 20">
                <a:extLst/>
              </p:cNvPr>
              <p:cNvSpPr/>
              <p:nvPr/>
            </p:nvSpPr>
            <p:spPr>
              <a:xfrm>
                <a:off x="234043" y="491514"/>
                <a:ext cx="11723913" cy="489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示例</a:t>
                </a:r>
                <a:r>
                  <a:rPr lang="en-US" altLang="zh-CN" sz="2800" b="1" dirty="0">
                    <a:solidFill>
                      <a:srgbClr val="DA251C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4    </a:t>
                </a:r>
                <a:r>
                  <a:rPr lang="zh-CN" altLang="zh-CN" sz="2800" dirty="0"/>
                  <a:t>候鸟每年都要随季节的变化进行大规模的迁徙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研究某种鸟类的专家发现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该种鸟类的飞行速度</a:t>
                </a:r>
                <a:r>
                  <a:rPr lang="en-US" altLang="zh-CN" sz="2800" i="1" dirty="0"/>
                  <a:t>v</a:t>
                </a:r>
                <a:r>
                  <a:rPr lang="en-US" altLang="zh-CN" sz="2800" dirty="0"/>
                  <a:t>(</a:t>
                </a:r>
                <a:r>
                  <a:rPr lang="zh-CN" altLang="zh-CN" sz="2800" dirty="0"/>
                  <a:t>单位</a:t>
                </a:r>
                <a:r>
                  <a:rPr lang="en-US" altLang="zh-CN" sz="2800" dirty="0"/>
                  <a:t>:m/s)</a:t>
                </a:r>
                <a:r>
                  <a:rPr lang="zh-CN" altLang="zh-CN" sz="2800" dirty="0"/>
                  <a:t>与其耗氧量</a:t>
                </a:r>
                <a:r>
                  <a:rPr lang="en-US" altLang="zh-CN" sz="2800" i="1" dirty="0"/>
                  <a:t>Q</a:t>
                </a:r>
                <a:r>
                  <a:rPr lang="zh-CN" altLang="zh-CN" sz="2800" dirty="0"/>
                  <a:t>之间的关系为</a:t>
                </a:r>
                <a:r>
                  <a:rPr lang="en-US" altLang="zh-CN" sz="2800" dirty="0"/>
                  <a:t>:</a:t>
                </a:r>
                <a:r>
                  <a:rPr lang="en-US" altLang="zh-CN" sz="2800" i="1" dirty="0"/>
                  <a:t>v=a+b</a:t>
                </a:r>
                <a:r>
                  <a:rPr lang="en-US" altLang="zh-CN" sz="2800" dirty="0"/>
                  <a:t>log</a:t>
                </a:r>
                <a:r>
                  <a:rPr lang="en-US" altLang="zh-CN" sz="2800" baseline="-25000" dirty="0"/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𝑄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800" dirty="0"/>
                  <a:t>(</a:t>
                </a:r>
                <a:r>
                  <a:rPr lang="zh-CN" altLang="zh-CN" sz="2800" dirty="0"/>
                  <a:t>其中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dirty="0" err="1"/>
                  <a:t>,</a:t>
                </a:r>
                <a:r>
                  <a:rPr lang="en-US" altLang="zh-CN" sz="2800" i="1" dirty="0" err="1"/>
                  <a:t>b</a:t>
                </a:r>
                <a:r>
                  <a:rPr lang="zh-CN" altLang="zh-CN" sz="2800" dirty="0"/>
                  <a:t>是实数</a:t>
                </a:r>
                <a:r>
                  <a:rPr lang="en-US" altLang="zh-CN" sz="2800" dirty="0"/>
                  <a:t>)</a:t>
                </a:r>
                <a:r>
                  <a:rPr lang="en-US" altLang="zh-CN" sz="2800" i="1" dirty="0"/>
                  <a:t>.</a:t>
                </a:r>
                <a:r>
                  <a:rPr lang="zh-CN" altLang="zh-CN" sz="2800" dirty="0"/>
                  <a:t>据统计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该种鸟类在静止的时候其耗氧量为</a:t>
                </a:r>
                <a:r>
                  <a:rPr lang="en-US" altLang="zh-CN" sz="2800" dirty="0"/>
                  <a:t>30</a:t>
                </a:r>
                <a:r>
                  <a:rPr lang="zh-CN" altLang="zh-CN" sz="2800" dirty="0"/>
                  <a:t>个单位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而其耗氧量为</a:t>
                </a:r>
                <a:r>
                  <a:rPr lang="en-US" altLang="zh-CN" sz="2800" dirty="0"/>
                  <a:t>90</a:t>
                </a:r>
                <a:r>
                  <a:rPr lang="zh-CN" altLang="zh-CN" sz="2800" dirty="0"/>
                  <a:t>个单位时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其飞行速度为</a:t>
                </a:r>
                <a:r>
                  <a:rPr lang="en-US" altLang="zh-CN" sz="2800" dirty="0"/>
                  <a:t>1 m/s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(1)</a:t>
                </a:r>
                <a:r>
                  <a:rPr lang="zh-CN" altLang="zh-CN" sz="2800" dirty="0"/>
                  <a:t>求出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dirty="0" err="1"/>
                  <a:t>,</a:t>
                </a:r>
                <a:r>
                  <a:rPr lang="en-US" altLang="zh-CN" sz="2800" i="1" dirty="0" err="1"/>
                  <a:t>b</a:t>
                </a:r>
                <a:r>
                  <a:rPr lang="zh-CN" altLang="zh-CN" sz="2800" dirty="0"/>
                  <a:t>的值</a:t>
                </a:r>
                <a:r>
                  <a:rPr lang="en-US" altLang="zh-CN" sz="2800" dirty="0"/>
                  <a:t>;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若这种鸟类为赶路程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飞行的速度不能低于</a:t>
                </a:r>
                <a:r>
                  <a:rPr lang="en-US" altLang="zh-CN" sz="2800" dirty="0"/>
                  <a:t>2 m/s,</a:t>
                </a:r>
                <a:r>
                  <a:rPr lang="zh-CN" altLang="zh-CN" sz="2800" dirty="0"/>
                  <a:t>则其耗氧量至少要多少个单位</a:t>
                </a:r>
                <a:r>
                  <a:rPr lang="en-US" altLang="zh-CN" sz="2800" dirty="0"/>
                  <a:t>?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1" name="矩形 20">
                <a:extLst>
                  <a:ext uri="{FF2B5EF4-FFF2-40B4-BE49-F238E27FC236}">
                    <a14:artisticCrisscrossEtching xmlns:a14="http://schemas.microsoft.com/office/drawing/2010/main" xmlns="" id="{AFABF530-CF3B-4A43-AEE7-C7774ACDC2A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491514"/>
                <a:ext cx="11723913" cy="4892301"/>
              </a:xfrm>
              <a:prstGeom prst="rect">
                <a:avLst/>
              </a:prstGeom>
              <a:blipFill rotWithShape="0">
                <a:blip r:embed="rId2"/>
                <a:stretch>
                  <a:fillRect l="-1040" b="-11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7831015" y="1525"/>
            <a:ext cx="3305907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第二章：函数概念与基本初等函数</a:t>
            </a:r>
            <a:r>
              <a:rPr lang="en-US" altLang="zh-CN" sz="1200" dirty="0">
                <a:solidFill>
                  <a:srgbClr val="DA251C"/>
                </a:solidFill>
              </a:rPr>
              <a:t>Ⅰ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34043" y="571500"/>
            <a:ext cx="11723913" cy="5653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+mj-ea"/>
              </a:rPr>
              <a:t>思维导引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34043" y="1218182"/>
            <a:ext cx="11615937" cy="6612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/>
              <a:t>(1)</a:t>
            </a:r>
            <a:endParaRPr lang="zh-CN" altLang="zh-CN" sz="2800" dirty="0"/>
          </a:p>
        </p:txBody>
      </p:sp>
      <p:sp>
        <p:nvSpPr>
          <p:cNvPr id="3" name="矩形 2"/>
          <p:cNvSpPr/>
          <p:nvPr/>
        </p:nvSpPr>
        <p:spPr>
          <a:xfrm>
            <a:off x="659621" y="1960723"/>
            <a:ext cx="3416320" cy="66229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/>
              <a:t>根据已知列出方程组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5154167" y="1949629"/>
            <a:ext cx="3147015" cy="73866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解方程组求</a:t>
            </a:r>
            <a:r>
              <a:rPr lang="en-US" altLang="zh-CN" sz="2800" i="1" dirty="0" err="1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en-US" altLang="zh-CN" sz="2800" i="1" dirty="0" err="1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的值</a:t>
            </a:r>
            <a:endParaRPr lang="zh-CN" altLang="zh-CN" sz="2800" dirty="0">
              <a:solidFill>
                <a:srgbClr val="000000"/>
              </a:solidFill>
              <a:effectLst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34043" y="2767793"/>
            <a:ext cx="11615937" cy="6612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/>
              <a:t>(2)</a:t>
            </a:r>
            <a:endParaRPr lang="zh-CN" altLang="zh-CN" sz="2800" dirty="0"/>
          </a:p>
        </p:txBody>
      </p:sp>
      <p:sp>
        <p:nvSpPr>
          <p:cNvPr id="20" name="矩形 19"/>
          <p:cNvSpPr/>
          <p:nvPr/>
        </p:nvSpPr>
        <p:spPr>
          <a:xfrm>
            <a:off x="659621" y="3573773"/>
            <a:ext cx="2759089" cy="66229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/>
              <a:t>由</a:t>
            </a:r>
            <a:r>
              <a:rPr lang="en-US" altLang="zh-CN" sz="2800" dirty="0"/>
              <a:t>(1)</a:t>
            </a:r>
            <a:r>
              <a:rPr lang="zh-CN" altLang="zh-CN" sz="2800" dirty="0"/>
              <a:t>列出不等式</a:t>
            </a:r>
            <a:endParaRPr lang="zh-CN" altLang="en-US" sz="2800" dirty="0"/>
          </a:p>
        </p:txBody>
      </p:sp>
      <p:sp>
        <p:nvSpPr>
          <p:cNvPr id="22" name="矩形 21"/>
          <p:cNvSpPr/>
          <p:nvPr/>
        </p:nvSpPr>
        <p:spPr>
          <a:xfrm>
            <a:off x="4632202" y="3573773"/>
            <a:ext cx="3676006" cy="66229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/>
              <a:t>解不等式求</a:t>
            </a:r>
            <a:r>
              <a:rPr lang="en-US" altLang="zh-CN" sz="2800" i="1" dirty="0"/>
              <a:t>Q</a:t>
            </a:r>
            <a:r>
              <a:rPr lang="zh-CN" altLang="zh-CN" sz="2800" dirty="0"/>
              <a:t>的最小值</a:t>
            </a:r>
            <a:endParaRPr lang="zh-CN" altLang="en-US" sz="2800" dirty="0"/>
          </a:p>
        </p:txBody>
      </p:sp>
      <p:pic>
        <p:nvPicPr>
          <p:cNvPr id="23" name="图片 22"/>
          <p:cNvPicPr/>
          <p:nvPr/>
        </p:nvPicPr>
        <p:blipFill>
          <a:blip r:embed="rId2"/>
          <a:stretch>
            <a:fillRect/>
          </a:stretch>
        </p:blipFill>
        <p:spPr>
          <a:xfrm>
            <a:off x="4320255" y="2024162"/>
            <a:ext cx="589598" cy="589598"/>
          </a:xfrm>
          <a:prstGeom prst="rect">
            <a:avLst/>
          </a:prstGeom>
        </p:spPr>
      </p:pic>
      <p:pic>
        <p:nvPicPr>
          <p:cNvPr id="24" name="图片 23"/>
          <p:cNvPicPr/>
          <p:nvPr/>
        </p:nvPicPr>
        <p:blipFill>
          <a:blip r:embed="rId2"/>
          <a:stretch>
            <a:fillRect/>
          </a:stretch>
        </p:blipFill>
        <p:spPr>
          <a:xfrm>
            <a:off x="3730657" y="3610122"/>
            <a:ext cx="589598" cy="58959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120400"/>
            <a:ext cx="12192000" cy="2617200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zh-CN" sz="4000" b="1" dirty="0"/>
              <a:t>第八讲　函数模型及其应用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105164" y="1546119"/>
            <a:ext cx="79816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DA251C"/>
                </a:solidFill>
              </a:rPr>
              <a:t>【</a:t>
            </a:r>
            <a:r>
              <a:rPr lang="zh-CN" altLang="en-US" sz="2400" dirty="0">
                <a:solidFill>
                  <a:srgbClr val="DA251C"/>
                </a:solidFill>
              </a:rPr>
              <a:t>高考帮</a:t>
            </a:r>
            <a:r>
              <a:rPr lang="en-US" altLang="zh-CN" sz="2400" dirty="0">
                <a:solidFill>
                  <a:srgbClr val="DA251C"/>
                </a:solidFill>
              </a:rPr>
              <a:t>·</a:t>
            </a:r>
            <a:r>
              <a:rPr lang="zh-CN" altLang="en-US" sz="2400">
                <a:solidFill>
                  <a:srgbClr val="DA251C"/>
                </a:solidFill>
              </a:rPr>
              <a:t>理科</a:t>
            </a:r>
            <a:r>
              <a:rPr lang="zh-CN" altLang="en-US" sz="2400" dirty="0">
                <a:solidFill>
                  <a:srgbClr val="DA251C"/>
                </a:solidFill>
              </a:rPr>
              <a:t>数学</a:t>
            </a:r>
            <a:r>
              <a:rPr lang="en-US" altLang="zh-CN" sz="2400" dirty="0">
                <a:solidFill>
                  <a:srgbClr val="DA251C"/>
                </a:solidFill>
              </a:rPr>
              <a:t>】</a:t>
            </a:r>
            <a:r>
              <a:rPr lang="zh-CN" altLang="zh-CN" sz="2400" dirty="0">
                <a:solidFill>
                  <a:srgbClr val="DA251C"/>
                </a:solidFill>
              </a:rPr>
              <a:t>第二章　函数概念与基本初等函数</a:t>
            </a:r>
            <a:r>
              <a:rPr lang="en-US" altLang="zh-CN" sz="2400" dirty="0">
                <a:solidFill>
                  <a:srgbClr val="DA251C"/>
                </a:solidFill>
              </a:rPr>
              <a:t>Ⅰ</a:t>
            </a:r>
            <a:endParaRPr lang="zh-CN" altLang="zh-CN" sz="2400" dirty="0">
              <a:solidFill>
                <a:srgbClr val="DA251C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7831015" y="1525"/>
            <a:ext cx="3305907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第二章：函数概念与基本初等函数</a:t>
            </a:r>
            <a:r>
              <a:rPr lang="en-US" altLang="zh-CN" sz="1200" dirty="0">
                <a:solidFill>
                  <a:srgbClr val="DA251C"/>
                </a:solidFill>
              </a:rPr>
              <a:t>Ⅰ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8" name="Rectangle 1">
                <a:extLst/>
              </p:cNvPr>
              <p:cNvSpPr>
                <a:spLocks noChangeArrowheads="1"/>
              </p:cNvSpPr>
              <p:nvPr/>
            </p:nvSpPr>
            <p:spPr bwMode="auto">
              <a:xfrm>
                <a:off x="234043" y="256492"/>
                <a:ext cx="11723913" cy="63761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>
                  <a:lnSpc>
                    <a:spcPts val="49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解析    </a:t>
                </a:r>
                <a:r>
                  <a:rPr lang="en-US" altLang="zh-CN" sz="2800" dirty="0"/>
                  <a:t>(1)</a:t>
                </a:r>
                <a:r>
                  <a:rPr lang="zh-CN" altLang="zh-CN" sz="2800" dirty="0"/>
                  <a:t>由题意可知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当这种鸟类静止时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它的速度为</a:t>
                </a:r>
                <a:r>
                  <a:rPr lang="en-US" altLang="zh-CN" sz="2800" dirty="0"/>
                  <a:t>0 m/s,</a:t>
                </a:r>
                <a:r>
                  <a:rPr lang="zh-CN" altLang="zh-CN" sz="2800" dirty="0"/>
                  <a:t>此时耗氧量为</a:t>
                </a:r>
                <a:r>
                  <a:rPr lang="en-US" altLang="zh-CN" sz="2800" dirty="0"/>
                  <a:t>30</a:t>
                </a:r>
                <a:r>
                  <a:rPr lang="zh-CN" altLang="zh-CN" sz="2800" dirty="0"/>
                  <a:t>个单位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a+b</a:t>
                </a:r>
                <a:r>
                  <a:rPr lang="en-US" altLang="zh-CN" sz="2800" dirty="0"/>
                  <a:t>log</a:t>
                </a:r>
                <a:r>
                  <a:rPr lang="en-US" altLang="zh-CN" sz="2800" baseline="-25000" dirty="0"/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30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0,</a:t>
                </a:r>
                <a:r>
                  <a:rPr lang="zh-CN" altLang="zh-CN" sz="2800" dirty="0"/>
                  <a:t>即</a:t>
                </a:r>
                <a:r>
                  <a:rPr lang="en-US" altLang="zh-CN" sz="2800" i="1" dirty="0" err="1"/>
                  <a:t>a+b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0;</a:t>
                </a:r>
                <a:endParaRPr lang="zh-CN" altLang="zh-CN" sz="2800" dirty="0"/>
              </a:p>
              <a:p>
                <a:pPr>
                  <a:lnSpc>
                    <a:spcPts val="4900"/>
                  </a:lnSpc>
                </a:pPr>
                <a:r>
                  <a:rPr lang="zh-CN" altLang="zh-CN" sz="2800" dirty="0"/>
                  <a:t>当耗氧量为</a:t>
                </a:r>
                <a:r>
                  <a:rPr lang="en-US" altLang="zh-CN" sz="2800" dirty="0"/>
                  <a:t>90</a:t>
                </a:r>
                <a:r>
                  <a:rPr lang="zh-CN" altLang="zh-CN" sz="2800" dirty="0"/>
                  <a:t>个单位时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速度为</a:t>
                </a:r>
                <a:r>
                  <a:rPr lang="en-US" altLang="zh-CN" sz="2800" dirty="0"/>
                  <a:t>1 m/s,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a+b</a:t>
                </a:r>
                <a:r>
                  <a:rPr lang="en-US" altLang="zh-CN" sz="2800" dirty="0"/>
                  <a:t>log</a:t>
                </a:r>
                <a:r>
                  <a:rPr lang="en-US" altLang="zh-CN" sz="2800" baseline="-25000" dirty="0"/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90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1,</a:t>
                </a:r>
                <a:r>
                  <a:rPr lang="zh-CN" altLang="zh-CN" sz="2800" dirty="0"/>
                  <a:t>整理得</a:t>
                </a:r>
                <a:r>
                  <a:rPr lang="en-US" altLang="zh-CN" sz="2800" i="1" dirty="0"/>
                  <a:t>a+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b=</a:t>
                </a:r>
                <a:r>
                  <a:rPr lang="en-US" altLang="zh-CN" sz="2800" dirty="0"/>
                  <a:t>1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ts val="4900"/>
                  </a:lnSpc>
                </a:pPr>
                <a:endParaRPr lang="en-US" altLang="zh-CN" sz="2800" dirty="0"/>
              </a:p>
              <a:p>
                <a:pPr>
                  <a:lnSpc>
                    <a:spcPts val="4900"/>
                  </a:lnSpc>
                </a:pPr>
                <a:r>
                  <a:rPr lang="zh-CN" altLang="zh-CN" sz="2800" dirty="0"/>
                  <a:t>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+2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dirty="0"/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.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altLang="zh-CN" sz="2800" dirty="0"/>
              </a:p>
              <a:p>
                <a:pPr>
                  <a:lnSpc>
                    <a:spcPts val="49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由</a:t>
                </a:r>
                <a:r>
                  <a:rPr lang="en-US" altLang="zh-CN" sz="2800" dirty="0"/>
                  <a:t>(1)</a:t>
                </a:r>
                <a:r>
                  <a:rPr lang="zh-CN" altLang="zh-CN" sz="2800" dirty="0"/>
                  <a:t>知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v=a+b</a:t>
                </a:r>
                <a:r>
                  <a:rPr lang="en-US" altLang="zh-CN" sz="2800" dirty="0"/>
                  <a:t>log</a:t>
                </a:r>
                <a:r>
                  <a:rPr lang="en-US" altLang="zh-CN" sz="2800" baseline="-25000" dirty="0"/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𝑄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800" i="1" dirty="0"/>
                  <a:t>=-</a:t>
                </a:r>
                <a:r>
                  <a:rPr lang="en-US" altLang="zh-CN" sz="2800" dirty="0"/>
                  <a:t>1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log</a:t>
                </a:r>
                <a:r>
                  <a:rPr lang="en-US" altLang="zh-CN" sz="2800" baseline="-25000" dirty="0"/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𝑄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ts val="4900"/>
                  </a:lnSpc>
                </a:pPr>
                <a:r>
                  <a:rPr lang="zh-CN" altLang="zh-CN" sz="2800" dirty="0"/>
                  <a:t>所以要使飞行速度不低于</a:t>
                </a:r>
                <a:r>
                  <a:rPr lang="en-US" altLang="zh-CN" sz="2800" dirty="0"/>
                  <a:t>2 m/s,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v</a:t>
                </a:r>
                <a:r>
                  <a:rPr lang="en-US" altLang="zh-CN" sz="2800" dirty="0"/>
                  <a:t>≥2,</a:t>
                </a:r>
                <a:endParaRPr lang="zh-CN" altLang="zh-CN" sz="2800" dirty="0"/>
              </a:p>
              <a:p>
                <a:pPr>
                  <a:lnSpc>
                    <a:spcPts val="49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1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log</a:t>
                </a:r>
                <a:r>
                  <a:rPr lang="en-US" altLang="zh-CN" sz="2800" baseline="-25000" dirty="0"/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𝑄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800" dirty="0"/>
                  <a:t>≥2,</a:t>
                </a:r>
                <a:r>
                  <a:rPr lang="zh-CN" altLang="zh-CN" sz="2800" dirty="0"/>
                  <a:t>即</a:t>
                </a:r>
                <a:r>
                  <a:rPr lang="en-US" altLang="zh-CN" sz="2800" dirty="0"/>
                  <a:t>log</a:t>
                </a:r>
                <a:r>
                  <a:rPr lang="en-US" altLang="zh-CN" sz="2800" baseline="-25000" dirty="0"/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𝑄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800" dirty="0"/>
                  <a:t>≥3,</a:t>
                </a:r>
                <a:r>
                  <a:rPr lang="zh-CN" altLang="zh-CN" sz="2800" dirty="0"/>
                  <a:t>解得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𝑄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800" dirty="0"/>
                  <a:t>≥27,</a:t>
                </a:r>
                <a:r>
                  <a:rPr lang="zh-CN" altLang="zh-CN" sz="2800" dirty="0"/>
                  <a:t>即</a:t>
                </a:r>
                <a:r>
                  <a:rPr lang="en-US" altLang="zh-CN" sz="2800" i="1" dirty="0"/>
                  <a:t>Q</a:t>
                </a:r>
                <a:r>
                  <a:rPr lang="en-US" altLang="zh-CN" sz="2800" dirty="0"/>
                  <a:t>≥270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ts val="4900"/>
                  </a:lnSpc>
                </a:pPr>
                <a:r>
                  <a:rPr lang="zh-CN" altLang="zh-CN" sz="2800" dirty="0"/>
                  <a:t>所以若这种鸟类为赶路程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飞行的速度不能低于</a:t>
                </a:r>
                <a:r>
                  <a:rPr lang="en-US" altLang="zh-CN" sz="2800" dirty="0"/>
                  <a:t>2 m/s,</a:t>
                </a:r>
                <a:r>
                  <a:rPr lang="zh-CN" altLang="zh-CN" sz="2800" dirty="0"/>
                  <a:t>则其耗氧量至少要</a:t>
                </a:r>
                <a:r>
                  <a:rPr lang="en-US" altLang="zh-CN" sz="2800" dirty="0"/>
                  <a:t>270</a:t>
                </a:r>
                <a:r>
                  <a:rPr lang="zh-CN" altLang="zh-CN" sz="2800" dirty="0"/>
                  <a:t>个单位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18" name="Rectangle 1">
                <a:extLst>
                  <a:ext uri="{FF2B5EF4-FFF2-40B4-BE49-F238E27FC236}">
                    <a14:artisticCrisscrossEtching xmlns:a14="http://schemas.microsoft.com/office/drawing/2010/main" xmlns="" id="{A0D8E2A4-0646-4F60-BABF-8B6FF5CA34E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34043" y="256492"/>
                <a:ext cx="11723913" cy="6376104"/>
              </a:xfrm>
              <a:prstGeom prst="rect">
                <a:avLst/>
              </a:prstGeom>
              <a:blipFill rotWithShape="0">
                <a:blip r:embed="rId2"/>
                <a:stretch>
                  <a:fillRect l="-1040" b="-1052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7831015" y="1525"/>
            <a:ext cx="3305907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第二章：函数概念与基本初等函数</a:t>
            </a:r>
            <a:r>
              <a:rPr lang="en-US" altLang="zh-CN" sz="1200" dirty="0">
                <a:solidFill>
                  <a:srgbClr val="DA251C"/>
                </a:solidFill>
              </a:rPr>
              <a:t>Ⅰ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0208" y="627360"/>
            <a:ext cx="1181774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感悟升华</a:t>
            </a: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三种函数模型的应用技巧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(1)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与幂函数、指数函数、对数函数模型有关的实际问题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在求解时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要先学会合理选择模型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在三类模型中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指数函数模型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(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底数大于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1)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是增长速度越来越快的一类函数模型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与增长率、银行利率有关的问题都属于指数函数模型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.</a:t>
            </a:r>
            <a:endParaRPr lang="zh-CN" altLang="en-US" sz="2800" dirty="0">
              <a:solidFill>
                <a:srgbClr val="000000"/>
              </a:solidFill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(2)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在解决幂函数、指数函数、对数函数模型问题时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一般先需要通过待定系数法确定函数解析式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再借助函数的图象求解最值问题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必要时可借助导数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.</a:t>
            </a:r>
            <a:endParaRPr lang="zh-CN" altLang="en-US" sz="2800" dirty="0">
              <a:solidFill>
                <a:srgbClr val="000000"/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029536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7831015" y="1525"/>
            <a:ext cx="3305907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第二章：函数概念与基本初等函数</a:t>
            </a:r>
            <a:r>
              <a:rPr lang="en-US" altLang="zh-CN" sz="1200" dirty="0">
                <a:solidFill>
                  <a:srgbClr val="DA251C"/>
                </a:solidFill>
              </a:rPr>
              <a:t>Ⅰ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0208" y="312735"/>
            <a:ext cx="1181774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拓展变式</a:t>
            </a:r>
            <a:r>
              <a:rPr lang="en-US" altLang="zh-CN" sz="2800" b="1" dirty="0">
                <a:solidFill>
                  <a:srgbClr val="DA25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   </a:t>
            </a:r>
            <a:r>
              <a:rPr lang="zh-CN" altLang="en-US" sz="2800" dirty="0"/>
              <a:t>某医药研究所开发的一种新药</a:t>
            </a:r>
            <a:r>
              <a:rPr lang="en-US" altLang="zh-CN" sz="2800" dirty="0"/>
              <a:t>,</a:t>
            </a:r>
            <a:r>
              <a:rPr lang="zh-CN" altLang="en-US" sz="2800" dirty="0"/>
              <a:t>如果成年人按规定的剂量服用</a:t>
            </a:r>
            <a:r>
              <a:rPr lang="en-US" altLang="zh-CN" sz="2800" dirty="0"/>
              <a:t>,</a:t>
            </a:r>
            <a:r>
              <a:rPr lang="zh-CN" altLang="en-US" sz="2800" dirty="0"/>
              <a:t>据监测</a:t>
            </a:r>
            <a:r>
              <a:rPr lang="en-US" altLang="zh-CN" sz="2800" dirty="0"/>
              <a:t>,</a:t>
            </a:r>
            <a:r>
              <a:rPr lang="zh-CN" altLang="en-US" sz="2800" dirty="0"/>
              <a:t>服药后每毫升血液中的含药量</a:t>
            </a:r>
            <a:r>
              <a:rPr lang="en-US" altLang="zh-CN" sz="2800" i="1" dirty="0"/>
              <a:t>y</a:t>
            </a:r>
            <a:r>
              <a:rPr lang="en-US" altLang="zh-CN" sz="2800" dirty="0"/>
              <a:t>(</a:t>
            </a:r>
            <a:r>
              <a:rPr lang="zh-CN" altLang="en-US" sz="2800" dirty="0"/>
              <a:t>微克</a:t>
            </a:r>
            <a:r>
              <a:rPr lang="en-US" altLang="zh-CN" sz="2800" dirty="0"/>
              <a:t>)</a:t>
            </a:r>
            <a:r>
              <a:rPr lang="zh-CN" altLang="en-US" sz="2800" dirty="0"/>
              <a:t>与时间</a:t>
            </a:r>
            <a:r>
              <a:rPr lang="en-US" altLang="zh-CN" sz="2800" i="1" dirty="0"/>
              <a:t>t</a:t>
            </a:r>
            <a:r>
              <a:rPr lang="en-US" altLang="zh-CN" sz="2800" dirty="0"/>
              <a:t>(</a:t>
            </a:r>
            <a:r>
              <a:rPr lang="zh-CN" altLang="en-US" sz="2800" dirty="0"/>
              <a:t>时</a:t>
            </a:r>
            <a:r>
              <a:rPr lang="en-US" altLang="zh-CN" sz="2800" dirty="0"/>
              <a:t>)</a:t>
            </a:r>
            <a:r>
              <a:rPr lang="zh-CN" altLang="en-US" sz="2800" dirty="0"/>
              <a:t>之间近似满足如图所示的曲线</a:t>
            </a:r>
            <a:r>
              <a:rPr lang="en-US" altLang="zh-CN" sz="2800" dirty="0"/>
              <a:t>.</a:t>
            </a:r>
          </a:p>
          <a:p>
            <a:pPr algn="just">
              <a:lnSpc>
                <a:spcPct val="150000"/>
              </a:lnSpc>
            </a:pPr>
            <a:endParaRPr lang="en-US" altLang="zh-CN" sz="2800" dirty="0"/>
          </a:p>
          <a:p>
            <a:pPr algn="just">
              <a:lnSpc>
                <a:spcPct val="150000"/>
              </a:lnSpc>
            </a:pPr>
            <a:endParaRPr lang="en-US" altLang="zh-CN" sz="2800" dirty="0"/>
          </a:p>
          <a:p>
            <a:pPr algn="just">
              <a:lnSpc>
                <a:spcPct val="150000"/>
              </a:lnSpc>
            </a:pPr>
            <a:endParaRPr lang="zh-CN" altLang="en-US" sz="2800" dirty="0"/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+mj-ea"/>
                <a:ea typeface="+mj-ea"/>
              </a:rPr>
              <a:t>(1)</a:t>
            </a:r>
            <a:r>
              <a:rPr lang="zh-CN" altLang="en-US" sz="2800" dirty="0">
                <a:latin typeface="+mj-ea"/>
                <a:ea typeface="+mj-ea"/>
              </a:rPr>
              <a:t>写出第一次服药后</a:t>
            </a:r>
            <a:r>
              <a:rPr lang="en-US" altLang="zh-CN" sz="2800" i="1" dirty="0">
                <a:latin typeface="+mj-ea"/>
                <a:ea typeface="+mj-ea"/>
              </a:rPr>
              <a:t>y</a:t>
            </a:r>
            <a:r>
              <a:rPr lang="zh-CN" altLang="en-US" sz="2800" dirty="0">
                <a:latin typeface="+mj-ea"/>
                <a:ea typeface="+mj-ea"/>
              </a:rPr>
              <a:t>与</a:t>
            </a:r>
            <a:r>
              <a:rPr lang="en-US" altLang="zh-CN" sz="2800" i="1" dirty="0">
                <a:latin typeface="+mj-ea"/>
                <a:ea typeface="+mj-ea"/>
              </a:rPr>
              <a:t>t</a:t>
            </a:r>
            <a:r>
              <a:rPr lang="zh-CN" altLang="en-US" sz="2800" dirty="0">
                <a:latin typeface="+mj-ea"/>
                <a:ea typeface="+mj-ea"/>
              </a:rPr>
              <a:t>之间的函数关系式</a:t>
            </a:r>
            <a:r>
              <a:rPr lang="en-US" altLang="zh-CN" sz="2800" i="1" dirty="0">
                <a:latin typeface="+mj-ea"/>
                <a:ea typeface="+mj-ea"/>
              </a:rPr>
              <a:t>y</a:t>
            </a:r>
            <a:r>
              <a:rPr lang="en-US" altLang="zh-CN" sz="2800" dirty="0">
                <a:latin typeface="+mj-ea"/>
                <a:ea typeface="+mj-ea"/>
              </a:rPr>
              <a:t>=</a:t>
            </a:r>
            <a:r>
              <a:rPr lang="en-US" altLang="zh-CN" sz="2800" i="1" dirty="0">
                <a:latin typeface="+mj-ea"/>
                <a:ea typeface="+mj-ea"/>
              </a:rPr>
              <a:t>f</a:t>
            </a:r>
            <a:r>
              <a:rPr lang="en-US" altLang="zh-CN" sz="2800" dirty="0">
                <a:latin typeface="+mj-ea"/>
                <a:ea typeface="+mj-ea"/>
              </a:rPr>
              <a:t>(</a:t>
            </a:r>
            <a:r>
              <a:rPr lang="en-US" altLang="zh-CN" sz="2800" i="1" dirty="0">
                <a:latin typeface="+mj-ea"/>
                <a:ea typeface="+mj-ea"/>
              </a:rPr>
              <a:t>t</a:t>
            </a:r>
            <a:r>
              <a:rPr lang="en-US" altLang="zh-CN" sz="2800" dirty="0">
                <a:latin typeface="+mj-ea"/>
                <a:ea typeface="+mj-ea"/>
              </a:rPr>
              <a:t>);</a:t>
            </a:r>
            <a:endParaRPr lang="zh-CN" altLang="en-US" sz="28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+mj-ea"/>
                <a:ea typeface="+mj-ea"/>
              </a:rPr>
              <a:t>(2)</a:t>
            </a:r>
            <a:r>
              <a:rPr lang="zh-CN" altLang="en-US" sz="2800" dirty="0">
                <a:latin typeface="+mj-ea"/>
                <a:ea typeface="+mj-ea"/>
              </a:rPr>
              <a:t>据进一步测定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每毫升血液中含药量不少于</a:t>
            </a:r>
            <a:r>
              <a:rPr lang="en-US" altLang="zh-CN" sz="2800" dirty="0">
                <a:latin typeface="+mj-ea"/>
                <a:ea typeface="+mj-ea"/>
              </a:rPr>
              <a:t>0.25</a:t>
            </a:r>
            <a:r>
              <a:rPr lang="zh-CN" altLang="en-US" sz="2800" dirty="0">
                <a:latin typeface="+mj-ea"/>
                <a:ea typeface="+mj-ea"/>
              </a:rPr>
              <a:t>微克时治疗疾病有效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求服药一次后治疗疾病有效的时间</a:t>
            </a:r>
            <a:r>
              <a:rPr lang="en-US" altLang="zh-CN" sz="2800" dirty="0">
                <a:latin typeface="+mj-ea"/>
                <a:ea typeface="+mj-ea"/>
              </a:rPr>
              <a:t>.</a:t>
            </a:r>
            <a:endParaRPr lang="zh-CN" altLang="en-US" sz="2800" dirty="0">
              <a:latin typeface="+mj-ea"/>
              <a:ea typeface="+mj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7632" y="1779328"/>
            <a:ext cx="3025391" cy="2387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093856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7831015" y="1525"/>
            <a:ext cx="3305907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第二章：函数概念与基本初等函数</a:t>
            </a:r>
            <a:r>
              <a:rPr lang="en-US" altLang="zh-CN" sz="1200" dirty="0">
                <a:solidFill>
                  <a:srgbClr val="DA251C"/>
                </a:solidFill>
              </a:rPr>
              <a:t>Ⅰ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5" name="Rectangle 1"/>
              <p:cNvSpPr>
                <a:spLocks noChangeArrowheads="1"/>
              </p:cNvSpPr>
              <p:nvPr/>
            </p:nvSpPr>
            <p:spPr bwMode="auto">
              <a:xfrm>
                <a:off x="235159" y="-154442"/>
                <a:ext cx="11537505" cy="42192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3.(1)由题图,设</a:t>
                </a:r>
                <a:r>
                  <a:rPr kumimoji="0" lang="zh-CN" altLang="zh-CN" sz="2800" b="0" i="1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𝑘𝑡</m:t>
                            </m:r>
                            <m:r>
                              <a:rPr kumimoji="0" lang="en-US" altLang="zh-CN" sz="2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,0≤</m:t>
                            </m:r>
                            <m:r>
                              <a:rPr kumimoji="0" lang="en-US" altLang="zh-CN" sz="2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  <m:r>
                              <a:rPr kumimoji="0" lang="en-US" altLang="zh-CN" sz="2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≤1,</m:t>
                            </m:r>
                          </m:e>
                          <m:e>
                            <m:sSup>
                              <m:sSupPr>
                                <m:ctrlPr>
                                  <a:rPr kumimoji="0" lang="en-US" altLang="zh-CN" sz="2800" b="0" i="1" u="none" strike="noStrike" cap="none" normalizeH="0" baseline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j-ea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800" b="0" i="1" u="none" strike="noStrike" cap="none" normalizeH="0" baseline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j-ea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f>
                                  <m:fPr>
                                    <m:ctrlPr>
                                      <a:rPr kumimoji="0" lang="en-US" altLang="zh-CN" sz="2800" b="0" i="1" u="none" strike="noStrike" cap="none" normalizeH="0" baseline="0" smtClean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j-ea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kumimoji="0" lang="en-US" altLang="zh-CN" sz="2800" b="0" i="1" u="none" strike="noStrike" cap="none" normalizeH="0" baseline="0" smtClean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j-ea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kumimoji="0" lang="en-US" altLang="zh-CN" sz="2800" b="0" i="1" u="none" strike="noStrike" cap="none" normalizeH="0" baseline="0" smtClean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j-ea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kumimoji="0" lang="en-US" altLang="zh-CN" sz="2800" b="0" i="1" u="none" strike="noStrike" cap="none" normalizeH="0" baseline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j-ea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  <m:sup>
                                <m:r>
                                  <a:rPr kumimoji="0" lang="en-US" altLang="zh-CN" sz="2800" b="0" i="1" u="none" strike="noStrike" cap="none" normalizeH="0" baseline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j-ea"/>
                                    <a:cs typeface="Times New Roman" panose="02020603050405020304" pitchFamily="18" charset="0"/>
                                  </a:rPr>
                                  <m:t>𝑡</m:t>
                                </m:r>
                                <m:r>
                                  <a:rPr kumimoji="0" lang="en-US" altLang="zh-CN" sz="2800" b="0" i="1" u="none" strike="noStrike" cap="none" normalizeH="0" baseline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j-ea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r>
                                  <a:rPr kumimoji="0" lang="en-US" altLang="zh-CN" sz="2800" b="0" i="1" u="none" strike="noStrike" cap="none" normalizeH="0" baseline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j-ea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</m:sup>
                            </m:sSup>
                            <m:r>
                              <a:rPr kumimoji="0" lang="en-US" altLang="zh-CN" sz="2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kumimoji="0" lang="en-US" altLang="zh-CN" sz="2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𝑡</m:t>
                            </m:r>
                            <m:r>
                              <a:rPr kumimoji="0" lang="en-US" altLang="zh-CN" sz="2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&gt;1.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  当</a:t>
                </a:r>
                <a:r>
                  <a:rPr kumimoji="0" lang="zh-CN" altLang="zh-CN" sz="2800" b="0" i="1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t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=1时,由</a:t>
                </a:r>
                <a:r>
                  <a:rPr kumimoji="0" lang="zh-CN" altLang="zh-CN" sz="2800" b="0" i="1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=4,得</a:t>
                </a:r>
                <a:r>
                  <a:rPr kumimoji="0" lang="zh-CN" altLang="zh-CN" sz="2800" b="0" i="1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k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=4,</a:t>
                </a:r>
                <a:endParaRPr kumimoji="0" lang="zh-CN" altLang="zh-CN" sz="2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ea typeface="+mj-ea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由(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)</a:t>
                </a:r>
                <a:r>
                  <a:rPr kumimoji="0" lang="zh-CN" altLang="zh-CN" sz="2800" b="0" i="0" u="none" strike="noStrike" cap="none" normalizeH="0" baseline="3000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1-</a:t>
                </a:r>
                <a:r>
                  <a:rPr kumimoji="0" lang="zh-CN" altLang="zh-CN" sz="2800" b="0" i="1" u="none" strike="noStrike" cap="none" normalizeH="0" baseline="3000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=4,得</a:t>
                </a:r>
                <a:r>
                  <a:rPr kumimoji="0" lang="zh-CN" altLang="zh-CN" sz="2800" b="0" i="1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=3.所以</a:t>
                </a:r>
                <a:r>
                  <a:rPr kumimoji="0" lang="zh-CN" altLang="zh-CN" sz="2800" b="0" i="1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8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,0≤</m:t>
                            </m:r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≤1,</m:t>
                            </m:r>
                          </m:e>
                          <m:e>
                            <m:sSup>
                              <m:sSupPr>
                                <m:ctrlPr>
                                  <a:rPr lang="en-US" altLang="zh-CN" sz="2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f>
                                  <m:fPr>
                                    <m:ctrlPr>
                                      <a:rPr lang="en-US" altLang="zh-CN" sz="28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28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altLang="zh-CN" sz="28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en-US" altLang="zh-CN" sz="2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  <m:sup>
                                <m:r>
                                  <a:rPr lang="en-US" altLang="zh-CN" sz="2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𝑡</m:t>
                                </m:r>
                                <m:r>
                                  <a:rPr lang="en-US" altLang="zh-CN" sz="2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−3</m:t>
                                </m:r>
                              </m:sup>
                            </m:sSup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&gt;1.</m:t>
                            </m:r>
                          </m:e>
                        </m:eqArr>
                      </m:e>
                    </m:d>
                  </m:oMath>
                </a14:m>
                <a:endParaRPr lang="en-US" altLang="zh-CN" sz="2800" i="0" dirty="0">
                  <a:solidFill>
                    <a:srgbClr val="000000"/>
                  </a:solidFill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35159" y="-154442"/>
                <a:ext cx="11537505" cy="4219232"/>
              </a:xfrm>
              <a:prstGeom prst="rect">
                <a:avLst/>
              </a:prstGeom>
              <a:blipFill rotWithShape="0">
                <a:blip r:embed="rId2"/>
                <a:stretch>
                  <a:fillRect l="-111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3" name="Rectangle 1"/>
              <p:cNvSpPr>
                <a:spLocks noChangeArrowheads="1"/>
              </p:cNvSpPr>
              <p:nvPr/>
            </p:nvSpPr>
            <p:spPr bwMode="auto">
              <a:xfrm>
                <a:off x="158828" y="3036460"/>
                <a:ext cx="11537505" cy="37356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lang="en-US" altLang="zh-CN" sz="2800" i="0" dirty="0">
                  <a:solidFill>
                    <a:srgbClr val="000000"/>
                  </a:solidFill>
                  <a:cs typeface="Times New Roman" panose="02020603050405020304" pitchFamily="18" charset="0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(2)由</a:t>
                </a:r>
                <a:r>
                  <a:rPr kumimoji="0" lang="zh-CN" altLang="zh-CN" sz="2800" b="0" i="1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≥0.25得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0</m:t>
                            </m:r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≤</m:t>
                            </m:r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≤1,</m:t>
                            </m:r>
                          </m:e>
                          <m:e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4</m:t>
                            </m:r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𝑡</m:t>
                            </m:r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≥0.25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𝑡</m:t>
                            </m:r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&gt;1</m:t>
                            </m:r>
                          </m:e>
                          <m:e>
                            <m:sSup>
                              <m:sSupPr>
                                <m:ctrlPr>
                                  <a:rPr lang="en-US" altLang="zh-CN" sz="2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f>
                                  <m:fPr>
                                    <m:ctrlPr>
                                      <a:rPr lang="en-US" altLang="zh-CN" sz="28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28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altLang="zh-CN" sz="28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en-US" altLang="zh-CN" sz="2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  <m:sup>
                                <m:r>
                                  <a:rPr lang="en-US" altLang="zh-CN" sz="2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𝑡</m:t>
                                </m:r>
                                <m:r>
                                  <a:rPr lang="en-US" altLang="zh-CN" sz="2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−3</m:t>
                                </m:r>
                              </m:sup>
                            </m:sSup>
                            <m:r>
                              <a:rPr lang="en-US" altLang="zh-CN" sz="280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≥</m:t>
                            </m:r>
                            <m:r>
                              <a:rPr lang="en-US" altLang="zh-CN" sz="28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0.25.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  解得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16</m:t>
                        </m:r>
                      </m:den>
                    </m:f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≤</a:t>
                </a:r>
                <a:r>
                  <a:rPr kumimoji="0" lang="zh-CN" altLang="zh-CN" sz="2800" b="0" i="1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t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≤5.</a:t>
                </a:r>
                <a:endParaRPr kumimoji="0" lang="zh-CN" altLang="zh-CN" sz="2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ea typeface="+mj-ea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故服药一次后治疗疾病有效的时间是5-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79</m:t>
                        </m:r>
                      </m:num>
                      <m:den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16</m:t>
                        </m:r>
                      </m:den>
                    </m:f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(时).</a:t>
                </a:r>
              </a:p>
            </p:txBody>
          </p:sp>
        </mc:Choice>
        <mc:Fallback>
          <p:sp>
            <p:nvSpPr>
              <p:cNvPr id="13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8828" y="3036460"/>
                <a:ext cx="11537505" cy="3735638"/>
              </a:xfrm>
              <a:prstGeom prst="rect">
                <a:avLst/>
              </a:prstGeom>
              <a:blipFill rotWithShape="0">
                <a:blip r:embed="rId3"/>
                <a:stretch>
                  <a:fillRect l="-1057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19545290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方法帮</a:t>
            </a:r>
            <a:r>
              <a:rPr lang="zh-CN" altLang="en-US" sz="2800" b="1" dirty="0">
                <a:solidFill>
                  <a:schemeClr val="bg1"/>
                </a:solidFill>
                <a:ea typeface="微软雅黑" panose="020B0503020204020204" pitchFamily="34" charset="-122"/>
              </a:rPr>
              <a:t>∙素养大提升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4448774" y="1273629"/>
            <a:ext cx="7494814" cy="435428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易错  与增长率有关的实际问题</a:t>
            </a:r>
            <a:endParaRPr lang="zh-CN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31015" y="1525"/>
            <a:ext cx="3305907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第二章：函数概念与基本初等函数</a:t>
            </a:r>
            <a:r>
              <a:rPr lang="en-US" altLang="zh-CN" sz="1200" dirty="0">
                <a:solidFill>
                  <a:srgbClr val="DA251C"/>
                </a:solidFill>
              </a:rPr>
              <a:t>Ⅰ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26312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66800" y="0"/>
            <a:ext cx="7657917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DA25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易错  与增长率有关的实际问题</a:t>
            </a:r>
            <a:endParaRPr lang="zh-CN" altLang="zh-CN" sz="2800" dirty="0">
              <a:solidFill>
                <a:srgbClr val="DA251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4042" y="5341903"/>
            <a:ext cx="11723913" cy="662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endParaRPr lang="zh-CN" altLang="zh-CN" sz="2800" dirty="0"/>
          </a:p>
        </p:txBody>
      </p:sp>
      <p:sp>
        <p:nvSpPr>
          <p:cNvPr id="10" name="矩形 9"/>
          <p:cNvSpPr/>
          <p:nvPr/>
        </p:nvSpPr>
        <p:spPr>
          <a:xfrm>
            <a:off x="234042" y="839298"/>
            <a:ext cx="1172391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800" b="1" dirty="0">
                <a:solidFill>
                  <a:srgbClr val="DA25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 </a:t>
            </a:r>
            <a:r>
              <a:rPr lang="en-US" altLang="zh-CN" sz="2800" dirty="0"/>
              <a:t>  </a:t>
            </a:r>
            <a:r>
              <a:rPr lang="zh-CN" altLang="en-US" sz="2800" dirty="0"/>
              <a:t> 某厂两年内产值的月增长率都是</a:t>
            </a:r>
            <a:r>
              <a:rPr lang="en-US" altLang="zh-CN" sz="2800" i="1" dirty="0"/>
              <a:t>a</a:t>
            </a:r>
            <a:r>
              <a:rPr lang="en-US" altLang="zh-CN" sz="2800" dirty="0"/>
              <a:t>,</a:t>
            </a:r>
            <a:r>
              <a:rPr lang="zh-CN" altLang="en-US" sz="2800" dirty="0"/>
              <a:t>则这两年内第二年某月的产值比第一年相应月的产值增长了</a:t>
            </a:r>
            <a:r>
              <a:rPr lang="zh-CN" altLang="en-US" sz="2800" u="sng" dirty="0"/>
              <a:t>        </a:t>
            </a:r>
            <a:r>
              <a:rPr lang="en-US" altLang="zh-CN" sz="2800" dirty="0"/>
              <a:t>. 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易错分析   </a:t>
            </a:r>
            <a:r>
              <a:rPr lang="zh-CN" altLang="en-US" sz="2800" dirty="0"/>
              <a:t>对增长率问题的公式</a:t>
            </a:r>
            <a:r>
              <a:rPr lang="en-US" altLang="zh-CN" sz="2800" i="1" dirty="0"/>
              <a:t>y</a:t>
            </a:r>
            <a:r>
              <a:rPr lang="en-US" altLang="zh-CN" sz="2800" dirty="0"/>
              <a:t>=</a:t>
            </a:r>
            <a:r>
              <a:rPr lang="en-US" altLang="zh-CN" sz="2800" i="1" dirty="0"/>
              <a:t>N</a:t>
            </a:r>
            <a:r>
              <a:rPr lang="en-US" altLang="zh-CN" sz="2800" dirty="0"/>
              <a:t>(1+</a:t>
            </a:r>
            <a:r>
              <a:rPr lang="en-US" altLang="zh-CN" sz="2800" i="1" dirty="0"/>
              <a:t>p</a:t>
            </a:r>
            <a:r>
              <a:rPr lang="en-US" altLang="zh-CN" sz="2800" dirty="0"/>
              <a:t>)</a:t>
            </a:r>
            <a:r>
              <a:rPr lang="en-US" altLang="zh-CN" sz="2800" i="1" baseline="30000" dirty="0"/>
              <a:t>x</a:t>
            </a:r>
            <a:r>
              <a:rPr lang="zh-CN" altLang="en-US" sz="2800" dirty="0"/>
              <a:t>未能理解透彻</a:t>
            </a:r>
            <a:r>
              <a:rPr lang="en-US" altLang="zh-CN" sz="2800" dirty="0"/>
              <a:t>,</a:t>
            </a:r>
            <a:r>
              <a:rPr lang="zh-CN" altLang="en-US" sz="2800" dirty="0"/>
              <a:t>而造成指数写错</a:t>
            </a:r>
            <a:r>
              <a:rPr lang="en-US" altLang="zh-CN" sz="2800" dirty="0"/>
              <a:t>.</a:t>
            </a:r>
            <a:r>
              <a:rPr lang="zh-CN" altLang="en-US" sz="2800" dirty="0"/>
              <a:t>事实上</a:t>
            </a:r>
            <a:r>
              <a:rPr lang="en-US" altLang="zh-CN" sz="2800" dirty="0"/>
              <a:t>,</a:t>
            </a:r>
            <a:r>
              <a:rPr lang="zh-CN" altLang="en-US" sz="2800" dirty="0"/>
              <a:t>指数</a:t>
            </a:r>
            <a:r>
              <a:rPr lang="en-US" altLang="zh-CN" sz="2800" i="1" dirty="0"/>
              <a:t>x</a:t>
            </a:r>
            <a:r>
              <a:rPr lang="zh-CN" altLang="en-US" sz="2800" dirty="0"/>
              <a:t>是基数所在时间与所跨过的时间的间隔数</a:t>
            </a:r>
            <a:r>
              <a:rPr lang="en-US" altLang="zh-CN" sz="2800" dirty="0"/>
              <a:t>.</a:t>
            </a:r>
            <a:endParaRPr lang="zh-CN" altLang="en-US" sz="2800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Rectangle 1"/>
              <p:cNvSpPr>
                <a:spLocks noChangeArrowheads="1"/>
              </p:cNvSpPr>
              <p:nvPr/>
            </p:nvSpPr>
            <p:spPr bwMode="auto">
              <a:xfrm>
                <a:off x="234042" y="3541274"/>
                <a:ext cx="11849719" cy="239277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zh-CN" altLang="zh-CN" sz="2800" b="1" dirty="0">
                    <a:solidFill>
                      <a:srgbClr val="DA251C"/>
                    </a:solidFill>
                    <a:latin typeface="+mj-lt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解析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   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不妨设去年2月份的产值是</a:t>
                </a:r>
                <a:r>
                  <a:rPr kumimoji="0" lang="zh-CN" altLang="zh-CN" sz="2800" b="0" i="1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b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,则去年3月份的产值是</a:t>
                </a:r>
                <a:r>
                  <a:rPr kumimoji="0" lang="zh-CN" altLang="zh-CN" sz="2800" b="0" i="1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b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(1+</a:t>
                </a:r>
                <a:r>
                  <a:rPr kumimoji="0" lang="zh-CN" altLang="zh-CN" sz="2800" b="0" i="1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),去年4月</a:t>
                </a:r>
                <a:endParaRPr kumimoji="0" lang="en-US" altLang="zh-CN" sz="2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份的产值是</a:t>
                </a:r>
                <a:r>
                  <a:rPr kumimoji="0" lang="zh-CN" altLang="zh-CN" sz="2800" b="0" i="1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b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(1+</a:t>
                </a:r>
                <a:r>
                  <a:rPr kumimoji="0" lang="zh-CN" altLang="zh-CN" sz="2800" b="0" i="1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)</a:t>
                </a:r>
                <a:r>
                  <a:rPr kumimoji="0" lang="zh-CN" altLang="zh-CN" sz="2800" b="0" i="0" u="none" strike="noStrike" cap="none" normalizeH="0" baseline="3000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,……,故今年2月份的产值是</a:t>
                </a:r>
                <a:r>
                  <a:rPr kumimoji="0" lang="zh-CN" altLang="zh-CN" sz="2800" b="0" i="1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b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(1+</a:t>
                </a:r>
                <a:r>
                  <a:rPr kumimoji="0" lang="zh-CN" altLang="zh-CN" sz="2800" b="0" i="1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)</a:t>
                </a:r>
                <a:r>
                  <a:rPr kumimoji="0" lang="zh-CN" altLang="zh-CN" sz="2800" b="0" i="0" u="none" strike="noStrike" cap="none" normalizeH="0" baseline="3000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12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,所以这两年内第二</a:t>
                </a:r>
                <a:endParaRPr kumimoji="0" lang="en-US" altLang="zh-CN" sz="2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Times New Roman" panose="02020603050405020304" pitchFamily="18" charset="0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年某月的产值比第一年相应月的产值增长了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  <m:sSup>
                          <m:sSupPr>
                            <m:ctrlP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(1+</m:t>
                            </m:r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12</m:t>
                            </m:r>
                          </m:sup>
                        </m:sSup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=(1+</a:t>
                </a:r>
                <a:r>
                  <a:rPr kumimoji="0" lang="zh-CN" altLang="zh-CN" sz="2800" b="0" i="1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)</a:t>
                </a:r>
                <a:r>
                  <a:rPr kumimoji="0" lang="zh-CN" altLang="zh-CN" sz="2800" b="0" i="0" u="none" strike="noStrike" cap="none" normalizeH="0" baseline="3000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12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cs typeface="Times New Roman" panose="02020603050405020304" pitchFamily="18" charset="0"/>
                  </a:rPr>
                  <a:t>-1.</a:t>
                </a:r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34042" y="3541274"/>
                <a:ext cx="11849719" cy="2392771"/>
              </a:xfrm>
              <a:prstGeom prst="rect">
                <a:avLst/>
              </a:prstGeom>
              <a:blipFill rotWithShape="0">
                <a:blip r:embed="rId3"/>
                <a:stretch>
                  <a:fillRect l="-1029" b="-51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4213603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7831015" y="1525"/>
            <a:ext cx="3305907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第二章：函数概念与基本初等函数</a:t>
            </a:r>
            <a:r>
              <a:rPr lang="en-US" altLang="zh-CN" sz="1200" dirty="0">
                <a:solidFill>
                  <a:srgbClr val="DA251C"/>
                </a:solidFill>
              </a:rPr>
              <a:t>Ⅰ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93688" y="1049276"/>
            <a:ext cx="11537505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审题指导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+mj-ea"/>
                <a:ea typeface="+mj-ea"/>
              </a:rPr>
              <a:t>(1)</a:t>
            </a:r>
            <a:r>
              <a:rPr lang="zh-CN" altLang="en-US" sz="2800" dirty="0">
                <a:latin typeface="+mj-ea"/>
                <a:ea typeface="+mj-ea"/>
              </a:rPr>
              <a:t>明确“都是</a:t>
            </a:r>
            <a:r>
              <a:rPr lang="en-US" altLang="zh-CN" sz="2800" i="1" dirty="0">
                <a:latin typeface="+mj-ea"/>
                <a:ea typeface="+mj-ea"/>
              </a:rPr>
              <a:t>a</a:t>
            </a:r>
            <a:r>
              <a:rPr lang="zh-CN" altLang="en-US" sz="2800" dirty="0">
                <a:latin typeface="+mj-ea"/>
                <a:ea typeface="+mj-ea"/>
              </a:rPr>
              <a:t>”的含义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即</a:t>
            </a:r>
            <a:r>
              <a:rPr lang="en-US" altLang="zh-CN" sz="2800" i="1" dirty="0">
                <a:latin typeface="+mj-ea"/>
                <a:ea typeface="+mj-ea"/>
              </a:rPr>
              <a:t>a</a:t>
            </a:r>
            <a:r>
              <a:rPr lang="zh-CN" altLang="en-US" sz="2800" dirty="0">
                <a:latin typeface="+mj-ea"/>
                <a:ea typeface="+mj-ea"/>
              </a:rPr>
              <a:t>为平均增长率</a:t>
            </a:r>
            <a:r>
              <a:rPr lang="en-US" altLang="zh-CN" sz="2800" dirty="0">
                <a:latin typeface="+mj-ea"/>
                <a:ea typeface="+mj-ea"/>
              </a:rPr>
              <a:t>.</a:t>
            </a:r>
            <a:endParaRPr lang="zh-CN" altLang="en-US" sz="28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+mj-ea"/>
                <a:ea typeface="+mj-ea"/>
              </a:rPr>
              <a:t>(2)</a:t>
            </a:r>
            <a:r>
              <a:rPr lang="zh-CN" altLang="en-US" sz="2800" dirty="0">
                <a:latin typeface="+mj-ea"/>
                <a:ea typeface="+mj-ea"/>
              </a:rPr>
              <a:t>“某月”可用“不妨设”的方式处理</a:t>
            </a:r>
            <a:r>
              <a:rPr lang="en-US" altLang="zh-CN" sz="2800" dirty="0">
                <a:latin typeface="+mj-ea"/>
                <a:ea typeface="+mj-ea"/>
              </a:rPr>
              <a:t>.</a:t>
            </a:r>
            <a:endParaRPr lang="zh-CN" altLang="en-US" sz="28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+mj-ea"/>
                <a:ea typeface="+mj-ea"/>
              </a:rPr>
              <a:t>(3)</a:t>
            </a:r>
            <a:r>
              <a:rPr lang="zh-CN" altLang="en-US" sz="2800" dirty="0">
                <a:latin typeface="+mj-ea"/>
                <a:ea typeface="+mj-ea"/>
              </a:rPr>
              <a:t>从“相应”中明确间隔的月份数</a:t>
            </a:r>
            <a:r>
              <a:rPr lang="en-US" altLang="zh-CN" sz="2800" dirty="0">
                <a:latin typeface="+mj-ea"/>
                <a:ea typeface="+mj-ea"/>
              </a:rPr>
              <a:t>.</a:t>
            </a:r>
            <a:endParaRPr lang="zh-CN" altLang="en-US" sz="28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34864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1070450" y="1447799"/>
            <a:ext cx="10065636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考情精解读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70450" y="3226549"/>
            <a:ext cx="10065636" cy="54777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考点帮</a:t>
            </a:r>
            <a:r>
              <a:rPr lang="zh-CN" altLang="en-US" sz="2800" b="1" dirty="0">
                <a:solidFill>
                  <a:srgbClr val="DA251C"/>
                </a:solidFill>
                <a:ea typeface="微软雅黑" panose="020B0503020204020204" pitchFamily="34" charset="-122"/>
              </a:rPr>
              <a:t>∙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知识全通关</a:t>
            </a: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063182" y="0"/>
            <a:ext cx="10065636" cy="130426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1070450" y="2303179"/>
            <a:ext cx="2881065" cy="53451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命题规律</a:t>
            </a:r>
          </a:p>
        </p:txBody>
      </p:sp>
      <p:sp>
        <p:nvSpPr>
          <p:cNvPr id="15" name="矩形 14">
            <a:hlinkClick r:id="rId2" action="ppaction://hlinksldjump"/>
          </p:cNvPr>
          <p:cNvSpPr/>
          <p:nvPr/>
        </p:nvSpPr>
        <p:spPr>
          <a:xfrm>
            <a:off x="3951515" y="2289312"/>
            <a:ext cx="2881065" cy="53451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聚焦核心素养</a:t>
            </a:r>
          </a:p>
        </p:txBody>
      </p:sp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1070450" y="3808879"/>
            <a:ext cx="10065636" cy="1601322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指数、对数、幂</a:t>
            </a: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函数模型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的比较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函数模型的应用</a:t>
            </a:r>
          </a:p>
        </p:txBody>
      </p:sp>
      <p:sp>
        <p:nvSpPr>
          <p:cNvPr id="25" name="矩形 24">
            <a:hlinkClick r:id="rId2" action="ppaction://hlinksldjump"/>
          </p:cNvPr>
          <p:cNvSpPr/>
          <p:nvPr/>
        </p:nvSpPr>
        <p:spPr>
          <a:xfrm>
            <a:off x="1023379" y="7545597"/>
            <a:ext cx="10065636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6" name="矩形 5">
                <a:hlinkClick r:id="rId2" action="ppaction://hlinksldjump"/>
              </p:cNvPr>
              <p:cNvSpPr/>
              <p:nvPr/>
            </p:nvSpPr>
            <p:spPr>
              <a:xfrm>
                <a:off x="1071286" y="1459787"/>
                <a:ext cx="10065636" cy="16764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考法</a:t>
                </a:r>
                <a:r>
                  <a:rPr lang="en-US" altLang="zh-CN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   </a:t>
                </a:r>
                <a:r>
                  <a:rPr lang="zh-CN" altLang="en-US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构造</a:t>
                </a:r>
                <a:r>
                  <a:rPr lang="zh-CN" altLang="zh-CN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二次函数、分段函数模型</a:t>
                </a:r>
                <a:endParaRPr lang="en-US" altLang="zh-CN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考法</a:t>
                </a:r>
                <a:r>
                  <a:rPr lang="en-US" altLang="zh-CN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    </a:t>
                </a:r>
                <a:r>
                  <a:rPr lang="zh-CN" altLang="en-US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构造</a:t>
                </a:r>
                <a14:m>
                  <m:oMath xmlns:m="http://schemas.openxmlformats.org/officeDocument/2006/math">
                    <m:r>
                      <a:rPr lang="en-US" altLang="zh-CN" sz="2800" i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𝑦</m:t>
                    </m:r>
                    <m:r>
                      <a:rPr lang="en-US" altLang="zh-CN" sz="2800" b="0" i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=</m:t>
                    </m:r>
                    <m:r>
                      <a:rPr lang="en-US" altLang="zh-CN" sz="2800" b="0" i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𝑥</m:t>
                    </m:r>
                    <m:r>
                      <a:rPr lang="en-US" altLang="zh-CN" sz="2800" b="0" i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+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</m:ctrlPr>
                      </m:fPr>
                      <m:num>
                        <m:r>
                          <a:rPr lang="en-US" altLang="zh-CN" sz="2800" b="0" i="1" dirty="0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  <m:t>𝑎</m:t>
                        </m:r>
                      </m:num>
                      <m:den>
                        <m:r>
                          <a:rPr lang="en-US" altLang="zh-CN" sz="2800" b="0" i="1" dirty="0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  <m:t>𝑥</m:t>
                        </m:r>
                      </m:den>
                    </m:f>
                    <m:r>
                      <a:rPr lang="zh-CN" altLang="en-US" sz="2800" i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模型</m:t>
                    </m:r>
                  </m:oMath>
                </a14:m>
                <a:endParaRPr lang="en-US" altLang="zh-CN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考法</a:t>
                </a:r>
                <a:r>
                  <a:rPr lang="en-US" altLang="zh-CN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   </a:t>
                </a:r>
                <a:r>
                  <a:rPr lang="zh-CN" altLang="en-US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构造</a:t>
                </a:r>
                <a:r>
                  <a:rPr lang="zh-CN" altLang="zh-CN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指数函数、对数函数、幂函数模型</a:t>
                </a:r>
              </a:p>
            </p:txBody>
          </p:sp>
        </mc:Choice>
        <mc:Fallback>
          <p:sp>
            <p:nvSpPr>
              <p:cNvPr id="6" name="矩形 5">
                <a:hlinkClick r:id="rId2" action="ppaction://hlinksldjump"/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1286" y="1459787"/>
                <a:ext cx="10065636" cy="1676400"/>
              </a:xfrm>
              <a:prstGeom prst="rect">
                <a:avLst/>
              </a:prstGeom>
              <a:blipFill rotWithShape="0">
                <a:blip r:embed="rId3"/>
                <a:stretch>
                  <a:fillRect l="-1272" t="-11636" b="-22182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>
            <a:hlinkClick r:id="" action="ppaction://noaction"/>
          </p:cNvPr>
          <p:cNvSpPr/>
          <p:nvPr/>
        </p:nvSpPr>
        <p:spPr>
          <a:xfrm>
            <a:off x="1091390" y="583164"/>
            <a:ext cx="10087407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DA251C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B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考法帮</a:t>
            </a:r>
            <a:r>
              <a:rPr lang="zh-CN" altLang="en-US" sz="2800" b="1" dirty="0">
                <a:solidFill>
                  <a:srgbClr val="DA251C"/>
                </a:solidFill>
                <a:ea typeface="微软雅黑" panose="020B0503020204020204" pitchFamily="34" charset="-122"/>
              </a:rPr>
              <a:t>∙</a:t>
            </a:r>
            <a:r>
              <a:rPr lang="zh-CN" altLang="en-US" sz="2800" b="1" dirty="0">
                <a:solidFill>
                  <a:srgbClr val="DA251C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题型全突破</a:t>
            </a:r>
          </a:p>
        </p:txBody>
      </p:sp>
      <p:sp>
        <p:nvSpPr>
          <p:cNvPr id="5" name="矩形 4"/>
          <p:cNvSpPr/>
          <p:nvPr/>
        </p:nvSpPr>
        <p:spPr>
          <a:xfrm>
            <a:off x="7831015" y="1525"/>
            <a:ext cx="3305907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第二章：函数概念与基本初等函数</a:t>
            </a:r>
            <a:r>
              <a:rPr lang="en-US" altLang="zh-CN" sz="1200" dirty="0">
                <a:solidFill>
                  <a:srgbClr val="DA251C"/>
                </a:solidFill>
              </a:rPr>
              <a:t>Ⅰ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1071286" y="4189387"/>
            <a:ext cx="10065636" cy="87638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易错  与增长率有关的实际问题</a:t>
            </a:r>
            <a:endParaRPr lang="zh-CN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" action="ppaction://noaction"/>
          </p:cNvPr>
          <p:cNvSpPr/>
          <p:nvPr/>
        </p:nvSpPr>
        <p:spPr>
          <a:xfrm>
            <a:off x="1091390" y="3651103"/>
            <a:ext cx="10087407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DA251C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C </a:t>
            </a:r>
            <a:r>
              <a:rPr lang="zh-CN" altLang="en-US" sz="2800" b="1" dirty="0">
                <a:solidFill>
                  <a:srgbClr val="DA251C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方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法帮</a:t>
            </a:r>
            <a:r>
              <a:rPr lang="zh-CN" altLang="en-US" sz="2800" b="1" dirty="0">
                <a:solidFill>
                  <a:srgbClr val="DA251C"/>
                </a:solidFill>
                <a:ea typeface="微软雅黑" panose="020B0503020204020204" pitchFamily="34" charset="-122"/>
              </a:rPr>
              <a:t>∙素养大提升</a:t>
            </a:r>
            <a:endParaRPr lang="zh-CN" altLang="en-US" sz="2800" b="1" dirty="0">
              <a:solidFill>
                <a:srgbClr val="DA251C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考情精解读</a:t>
            </a: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4659086" y="1273628"/>
            <a:ext cx="6487885" cy="435428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命题规律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聚焦核心素养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31015" y="1525"/>
            <a:ext cx="3305907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第二章：函数概念与基本初等函数</a:t>
            </a:r>
            <a:r>
              <a:rPr lang="en-US" altLang="zh-CN" sz="1200" dirty="0">
                <a:solidFill>
                  <a:srgbClr val="DA251C"/>
                </a:solidFill>
              </a:rPr>
              <a:t>Ⅰ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0"/>
            <a:ext cx="27105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DA251C"/>
                </a:solidFill>
              </a:rPr>
              <a:t>命题规律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22420590"/>
              </p:ext>
            </p:extLst>
          </p:nvPr>
        </p:nvGraphicFramePr>
        <p:xfrm>
          <a:off x="298936" y="1507894"/>
          <a:ext cx="11277601" cy="2160512"/>
        </p:xfrm>
        <a:graphic>
          <a:graphicData uri="http://schemas.openxmlformats.org/drawingml/2006/table">
            <a:tbl>
              <a:tblPr firstRow="1" firstCol="1" bandRow="1"/>
              <a:tblGrid>
                <a:gridCol w="26189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8862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88622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88622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70454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800" b="0" dirty="0">
                          <a:solidFill>
                            <a:srgbClr val="DA251C"/>
                          </a:solidFill>
                          <a:latin typeface="+mj-ea"/>
                          <a:ea typeface="+mj-ea"/>
                        </a:rPr>
                        <a:t>考点内容</a:t>
                      </a: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8636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800" b="0" kern="1200" dirty="0">
                          <a:solidFill>
                            <a:srgbClr val="DA251C"/>
                          </a:solidFill>
                          <a:latin typeface="+mj-ea"/>
                          <a:ea typeface="+mj-ea"/>
                          <a:cs typeface="+mn-cs"/>
                        </a:rPr>
                        <a:t>考纲要求</a:t>
                      </a: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8636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800" b="0" kern="1200" dirty="0">
                          <a:solidFill>
                            <a:srgbClr val="DA251C"/>
                          </a:solidFill>
                          <a:latin typeface="+mj-ea"/>
                          <a:ea typeface="+mj-ea"/>
                        </a:rPr>
                        <a:t>考题取样</a:t>
                      </a:r>
                      <a:endParaRPr lang="zh-CN" altLang="en-US" sz="2800" b="0" kern="1200" dirty="0">
                        <a:solidFill>
                          <a:srgbClr val="DA251C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8636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800" b="0" kern="1200" dirty="0">
                          <a:solidFill>
                            <a:srgbClr val="DA251C"/>
                          </a:solidFill>
                          <a:latin typeface="+mj-ea"/>
                          <a:ea typeface="+mj-ea"/>
                        </a:rPr>
                        <a:t>对应考法</a:t>
                      </a:r>
                      <a:endParaRPr lang="zh-CN" altLang="en-US" sz="2800" b="0" kern="1200" dirty="0">
                        <a:solidFill>
                          <a:srgbClr val="DA251C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5115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函数模型及其应用</a:t>
                      </a:r>
                    </a:p>
                  </a:txBody>
                  <a:tcPr marL="66675" marR="66675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了解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8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2015</a:t>
                      </a:r>
                      <a:r>
                        <a:rPr lang="zh-CN" altLang="en-US" sz="28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四川</a:t>
                      </a:r>
                      <a:r>
                        <a:rPr lang="en-US" altLang="zh-CN" sz="28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T13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考法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4043" y="949904"/>
            <a:ext cx="1172391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j-ea"/>
                <a:ea typeface="+mj-ea"/>
              </a:rPr>
              <a:t>1.</a:t>
            </a:r>
            <a:r>
              <a:rPr lang="zh-CN" altLang="en-US" sz="2800" b="1" dirty="0">
                <a:latin typeface="+mj-ea"/>
                <a:ea typeface="+mj-ea"/>
              </a:rPr>
              <a:t>命题分析预测     </a:t>
            </a:r>
            <a:r>
              <a:rPr lang="zh-CN" altLang="en-US" sz="2800" dirty="0">
                <a:latin typeface="+mj-ea"/>
                <a:ea typeface="+mj-ea"/>
              </a:rPr>
              <a:t>该讲在近几年全国卷中未考查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但其作为高考考查的内容之一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常以社会实际生活为背景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以解决最优问题的形式出现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如现实中的生产经营、企业盈利与亏损等热点问题中的增长、减少问题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主要考查二次函数、指数函数、对数函数模型的应用</a:t>
            </a:r>
            <a:r>
              <a:rPr lang="en-US" altLang="zh-CN" sz="2800" dirty="0">
                <a:latin typeface="+mj-ea"/>
                <a:ea typeface="+mj-ea"/>
              </a:rPr>
              <a:t>.</a:t>
            </a:r>
            <a:endParaRPr lang="zh-CN" altLang="en-US" sz="28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j-ea"/>
                <a:ea typeface="+mj-ea"/>
              </a:rPr>
              <a:t>2.</a:t>
            </a:r>
            <a:r>
              <a:rPr lang="zh-CN" altLang="en-US" sz="2800" b="1" dirty="0">
                <a:latin typeface="+mj-ea"/>
                <a:ea typeface="+mj-ea"/>
              </a:rPr>
              <a:t>学科核心素养     </a:t>
            </a:r>
            <a:r>
              <a:rPr lang="zh-CN" altLang="en-US" sz="2800" dirty="0">
                <a:latin typeface="+mj-ea"/>
                <a:ea typeface="+mj-ea"/>
              </a:rPr>
              <a:t>该讲通过函数模型及其应用考查考生的数学建模、数学运算素养以及分析问题和解决问题的能力</a:t>
            </a:r>
            <a:r>
              <a:rPr lang="en-US" altLang="zh-CN" sz="2800" dirty="0">
                <a:latin typeface="+mj-ea"/>
                <a:ea typeface="+mj-ea"/>
              </a:rPr>
              <a:t>.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8457" y="0"/>
            <a:ext cx="27105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DA251C"/>
                </a:solidFill>
              </a:rPr>
              <a:t>聚焦核心素养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考点帮</a:t>
            </a:r>
            <a:r>
              <a:rPr lang="zh-CN" altLang="en-US" sz="2800" b="1" dirty="0">
                <a:solidFill>
                  <a:schemeClr val="bg1"/>
                </a:solidFill>
                <a:ea typeface="微软雅黑" panose="020B0503020204020204" pitchFamily="34" charset="-122"/>
              </a:rPr>
              <a:t>∙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知识全通关</a:t>
            </a: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4659086" y="1273628"/>
            <a:ext cx="6487885" cy="435428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指数、对数、幂</a:t>
            </a: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函数模型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的比较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函数模型的应用</a:t>
            </a:r>
          </a:p>
        </p:txBody>
      </p:sp>
      <p:sp>
        <p:nvSpPr>
          <p:cNvPr id="4" name="矩形 3"/>
          <p:cNvSpPr/>
          <p:nvPr/>
        </p:nvSpPr>
        <p:spPr>
          <a:xfrm>
            <a:off x="7831015" y="1525"/>
            <a:ext cx="3305907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第二章：函数概念与基本初等函数</a:t>
            </a:r>
            <a:r>
              <a:rPr lang="en-US" altLang="zh-CN" sz="1200" dirty="0">
                <a:solidFill>
                  <a:srgbClr val="DA251C"/>
                </a:solidFill>
              </a:rPr>
              <a:t>Ⅰ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罗马雅黑">
      <a:majorFont>
        <a:latin typeface="Times New Roman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1533</Words>
  <Application>Microsoft Office PowerPoint</Application>
  <PresentationFormat>自定义</PresentationFormat>
  <Paragraphs>177</Paragraphs>
  <Slides>36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creator>阳光数学网【http://www.eduy.net】搜集，仅供学习和研究使用！</dc:creator>
  <cp:keywords>阳光数学网【http:/www.eduy.net】搜集，仅供学习和研究使用！</cp:keywords>
  <cp:lastModifiedBy>Administrator</cp:lastModifiedBy>
  <cp:revision>325</cp:revision>
  <dcterms:created xsi:type="dcterms:W3CDTF">2018-02-01T09:53:00Z</dcterms:created>
  <dcterms:modified xsi:type="dcterms:W3CDTF">2019-11-10T07:06:26Z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