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40"/>
  </p:notesMasterIdLst>
  <p:sldIdLst>
    <p:sldId id="267" r:id="rId3"/>
    <p:sldId id="462" r:id="rId4"/>
    <p:sldId id="271" r:id="rId5"/>
    <p:sldId id="262" r:id="rId6"/>
    <p:sldId id="313" r:id="rId7"/>
    <p:sldId id="261" r:id="rId8"/>
    <p:sldId id="278" r:id="rId9"/>
    <p:sldId id="279" r:id="rId10"/>
    <p:sldId id="428" r:id="rId11"/>
    <p:sldId id="429" r:id="rId12"/>
    <p:sldId id="430" r:id="rId13"/>
    <p:sldId id="432" r:id="rId14"/>
    <p:sldId id="433" r:id="rId15"/>
    <p:sldId id="434" r:id="rId16"/>
    <p:sldId id="361" r:id="rId17"/>
    <p:sldId id="435" r:id="rId18"/>
    <p:sldId id="438" r:id="rId19"/>
    <p:sldId id="439" r:id="rId20"/>
    <p:sldId id="440" r:id="rId21"/>
    <p:sldId id="453" r:id="rId22"/>
    <p:sldId id="454" r:id="rId23"/>
    <p:sldId id="441" r:id="rId24"/>
    <p:sldId id="444" r:id="rId25"/>
    <p:sldId id="445" r:id="rId26"/>
    <p:sldId id="446" r:id="rId27"/>
    <p:sldId id="455" r:id="rId28"/>
    <p:sldId id="456" r:id="rId29"/>
    <p:sldId id="448" r:id="rId30"/>
    <p:sldId id="457" r:id="rId31"/>
    <p:sldId id="449" r:id="rId32"/>
    <p:sldId id="450" r:id="rId33"/>
    <p:sldId id="451" r:id="rId34"/>
    <p:sldId id="458" r:id="rId35"/>
    <p:sldId id="452" r:id="rId36"/>
    <p:sldId id="459" r:id="rId37"/>
    <p:sldId id="460" r:id="rId38"/>
    <p:sldId id="461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13"/>
          </p14:sldIdLst>
        </p14:section>
        <p14:section name="考情精解读" id="{E5B6AE4C-B16F-4E49-ACF6-1636DDCCFF7B}">
          <p14:sldIdLst>
            <p14:sldId id="261"/>
            <p14:sldId id="278"/>
            <p14:sldId id="279"/>
          </p14:sldIdLst>
        </p14:section>
        <p14:section name="A考点帮·知识全通关" id="{0696FE38-A922-4D75-AA25-7EF156A1C92B}">
          <p14:sldIdLst>
            <p14:sldId id="428"/>
            <p14:sldId id="429"/>
            <p14:sldId id="430"/>
            <p14:sldId id="432"/>
            <p14:sldId id="433"/>
            <p14:sldId id="434"/>
            <p14:sldId id="361"/>
          </p14:sldIdLst>
        </p14:section>
        <p14:section name="B考法帮·题型全突破" id="{EAE3448C-E808-4F1F-840E-365612D64D3F}">
          <p14:sldIdLst>
            <p14:sldId id="435"/>
            <p14:sldId id="438"/>
            <p14:sldId id="439"/>
            <p14:sldId id="440"/>
            <p14:sldId id="453"/>
            <p14:sldId id="454"/>
            <p14:sldId id="441"/>
            <p14:sldId id="444"/>
            <p14:sldId id="445"/>
            <p14:sldId id="446"/>
            <p14:sldId id="455"/>
            <p14:sldId id="456"/>
            <p14:sldId id="448"/>
            <p14:sldId id="457"/>
          </p14:sldIdLst>
        </p14:section>
        <p14:section name="C方法帮·素养大提升" id="{046B2290-AAAE-4256-8982-C823E5553F00}">
          <p14:sldIdLst>
            <p14:sldId id="449"/>
            <p14:sldId id="450"/>
            <p14:sldId id="451"/>
            <p14:sldId id="458"/>
            <p14:sldId id="452"/>
            <p14:sldId id="459"/>
            <p14:sldId id="460"/>
            <p14:sldId id="461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7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62" y="-7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CA81B-B0A0-44D5-9E27-DD786A82E201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AA3FA-8741-4BC6-B01B-F0039F9974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89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373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2938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6519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140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2083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388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12630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583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8013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12581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28007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34891" y="817701"/>
                <a:ext cx="11723913" cy="5290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en-US" altLang="zh-CN" sz="26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一般地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函数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y=f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x=x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处的瞬时变化率是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我们称它为函数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y=f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x=x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处的导数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记作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600" i="1">
                                <a:solidFill>
                                  <a:prstClr val="black"/>
                                </a:solidFill>
                              </a:rPr>
                              <m:t>′</m:t>
                            </m:r>
                          </m:e>
                        </m:d>
                      </m:e>
                      <m:sub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6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en-US" altLang="zh-CN" sz="26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由函数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x=x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处求导数的过程可以看到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→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是一个确定的数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这样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变化时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便是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的一个函数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我们称它为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的导函数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简称导数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即</a:t>
                </a:r>
                <a:endParaRPr lang="en-US" altLang="zh-CN" sz="26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600" i="1" dirty="0">
                    <a:solidFill>
                      <a:prstClr val="black"/>
                    </a:solidFill>
                  </a:rPr>
                  <a:t>f'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=y'=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lim</m:t>
                        </m:r>
                      </m:e>
                      <m:lim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</m:t>
                        </m:r>
                      </m:lim>
                    </m:limLow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Δ</m:t>
                        </m:r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6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891" y="817701"/>
                <a:ext cx="11723913" cy="5290679"/>
              </a:xfrm>
              <a:prstGeom prst="rect">
                <a:avLst/>
              </a:prstGeom>
              <a:blipFill rotWithShape="0">
                <a:blip r:embed="rId2"/>
                <a:stretch>
                  <a:fillRect l="-936" r="-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17128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导数的概念和几何意义（重点）</a:t>
            </a:r>
          </a:p>
        </p:txBody>
      </p:sp>
    </p:spTree>
    <p:extLst>
      <p:ext uri="{BB962C8B-B14F-4D97-AF65-F5344CB8AC3E}">
        <p14:creationId xmlns:p14="http://schemas.microsoft.com/office/powerpoint/2010/main" xmlns="" val="1740625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607823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注意     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与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的区别与联系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是一个函数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是函数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在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zh-CN" altLang="zh-CN" sz="2800" dirty="0">
                <a:solidFill>
                  <a:prstClr val="black"/>
                </a:solidFill>
              </a:rPr>
              <a:t>处的函数值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zh-CN" altLang="zh-CN" sz="2800" dirty="0">
                <a:solidFill>
                  <a:prstClr val="black"/>
                </a:solidFill>
              </a:rPr>
              <a:t>常数</a:t>
            </a:r>
            <a:r>
              <a:rPr lang="en-US" altLang="zh-CN" sz="2800" dirty="0">
                <a:solidFill>
                  <a:prstClr val="black"/>
                </a:solidFill>
              </a:rPr>
              <a:t>),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dirty="0">
                <a:solidFill>
                  <a:prstClr val="black"/>
                </a:solidFill>
              </a:rPr>
              <a:t>[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)]</a:t>
            </a:r>
            <a:r>
              <a:rPr lang="en-US" altLang="zh-CN" sz="2800" i="1" dirty="0">
                <a:solidFill>
                  <a:prstClr val="black"/>
                </a:solidFill>
              </a:rPr>
              <a:t>'=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y=f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在</a:t>
            </a:r>
            <a:r>
              <a:rPr lang="en-US" altLang="zh-CN" sz="2800" i="1" dirty="0">
                <a:solidFill>
                  <a:prstClr val="black"/>
                </a:solidFill>
              </a:rPr>
              <a:t>x=x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zh-CN" altLang="zh-CN" sz="2800" dirty="0">
                <a:solidFill>
                  <a:prstClr val="black"/>
                </a:solidFill>
              </a:rPr>
              <a:t>处的导数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的几何意义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就是曲线</a:t>
            </a:r>
            <a:r>
              <a:rPr lang="en-US" altLang="zh-CN" sz="2800" i="1" dirty="0">
                <a:solidFill>
                  <a:prstClr val="black"/>
                </a:solidFill>
              </a:rPr>
              <a:t>y=f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在点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))</a:t>
            </a:r>
            <a:r>
              <a:rPr lang="zh-CN" altLang="zh-CN" sz="2800" dirty="0">
                <a:solidFill>
                  <a:prstClr val="black"/>
                </a:solidFill>
              </a:rPr>
              <a:t>处的切线的斜率</a:t>
            </a:r>
            <a:r>
              <a:rPr lang="en-US" altLang="zh-CN" sz="2800" i="1" dirty="0">
                <a:solidFill>
                  <a:prstClr val="black"/>
                </a:solidFill>
              </a:rPr>
              <a:t>k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即</a:t>
            </a:r>
            <a:r>
              <a:rPr lang="en-US" altLang="zh-CN" sz="2800" i="1" dirty="0">
                <a:solidFill>
                  <a:prstClr val="black"/>
                </a:solidFill>
              </a:rPr>
              <a:t>k=f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相应地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切线方程为</a:t>
            </a:r>
            <a:r>
              <a:rPr lang="en-US" altLang="zh-CN" sz="2800" i="1" dirty="0">
                <a:solidFill>
                  <a:prstClr val="black"/>
                </a:solidFill>
              </a:rPr>
              <a:t>y-f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3" y="3186328"/>
            <a:ext cx="117239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/>
                <a:cs typeface="Times New Roman" panose="02020603050405020304" pitchFamily="18" charset="0"/>
              </a:rPr>
              <a:t>说明    </a:t>
            </a: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y=f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在某点处的导数、曲线</a:t>
            </a:r>
            <a:r>
              <a:rPr lang="en-US" altLang="zh-CN" sz="2800" i="1" dirty="0">
                <a:solidFill>
                  <a:prstClr val="black"/>
                </a:solidFill>
              </a:rPr>
              <a:t>y=f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在某点处切线的斜率和倾斜角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这三者是可以相互转化的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a typeface="方正书宋_GBK" panose="03000509000000000000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378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949904"/>
            <a:ext cx="1172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</a:rPr>
              <a:t>1.</a:t>
            </a:r>
            <a:r>
              <a:rPr lang="zh-CN" altLang="zh-CN" sz="2800" b="1" dirty="0">
                <a:solidFill>
                  <a:prstClr val="black"/>
                </a:solidFill>
              </a:rPr>
              <a:t>基本初等函数的导数公式</a:t>
            </a:r>
            <a:endParaRPr lang="en-US" altLang="zh-CN" sz="2800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95448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导数的运算（重点）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7039678"/>
                  </p:ext>
                </p:extLst>
              </p:nvPr>
            </p:nvGraphicFramePr>
            <p:xfrm>
              <a:off x="1306285" y="1640112"/>
              <a:ext cx="9231086" cy="4813305"/>
            </p:xfrm>
            <a:graphic>
              <a:graphicData uri="http://schemas.openxmlformats.org/drawingml/2006/table">
                <a:tbl>
                  <a:tblPr firstRow="1" firstCol="1" bandRow="1">
                    <a:tableStyleId>{F5AB1C69-6EDB-4FF4-983F-18BD219EF322}</a:tableStyleId>
                  </a:tblPr>
                  <a:tblGrid>
                    <a:gridCol w="45987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323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96312">
                    <a:tc>
                      <a:txBody>
                        <a:bodyPr/>
                        <a:lstStyle/>
                        <a:p>
                          <a:pPr marL="0" algn="ctr" defTabSz="8636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基本初等函数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8636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导函数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5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zh-CN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为常数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)=0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i="1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∈Q</a:t>
                          </a:r>
                          <a:r>
                            <a:rPr lang="en-US" sz="24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*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nx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-1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)=sin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cos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61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cos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)=-sin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0" dirty="0">
                              <a:solidFill>
                                <a:schemeClr val="tx1"/>
                              </a:solidFill>
                              <a:effectLst/>
                            </a:rPr>
                            <a:t>e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'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0" dirty="0">
                              <a:solidFill>
                                <a:schemeClr val="tx1"/>
                              </a:solidFill>
                              <a:effectLst/>
                            </a:rPr>
                            <a:t>e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&gt;0,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≠1)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845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'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845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log</a:t>
                          </a:r>
                          <a:r>
                            <a:rPr lang="en-US" sz="2400" i="1" baseline="-25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&gt;0,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≠1)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ln</m:t>
                                  </m:r>
                                  <m:r>
                                    <a:rPr lang="en-US" sz="2400" b="0" i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  </m:t>
                                  </m:r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087039678"/>
                  </p:ext>
                </p:extLst>
              </p:nvPr>
            </p:nvGraphicFramePr>
            <p:xfrm>
              <a:off x="1306285" y="1640112"/>
              <a:ext cx="9231086" cy="4813305"/>
            </p:xfrm>
            <a:graphic>
              <a:graphicData uri="http://schemas.openxmlformats.org/drawingml/2006/table">
                <a:tbl>
                  <a:tblPr firstRow="1" firstCol="1" bandRow="1">
                    <a:tableStyleId>{F5AB1C69-6EDB-4FF4-983F-18BD219EF322}</a:tableStyleId>
                  </a:tblPr>
                  <a:tblGrid>
                    <a:gridCol w="4598756"/>
                    <a:gridCol w="4632330"/>
                  </a:tblGrid>
                  <a:tr h="596312">
                    <a:tc>
                      <a:txBody>
                        <a:bodyPr/>
                        <a:lstStyle/>
                        <a:p>
                          <a:pPr marL="0" algn="ctr" defTabSz="8636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基本初等函数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863600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b="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导函数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95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zh-CN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为常数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)=0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i="1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dirty="0" err="1" smtClean="0">
                              <a:solidFill>
                                <a:schemeClr val="tx1"/>
                              </a:solidFill>
                              <a:effectLst/>
                            </a:rPr>
                            <a:t>∈Q</a:t>
                          </a:r>
                          <a:r>
                            <a:rPr lang="en-US" sz="2400" baseline="300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*</a:t>
                          </a:r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nx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US" sz="24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-1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)=sin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cos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5761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cos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)=-sin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0" dirty="0">
                              <a:solidFill>
                                <a:schemeClr val="tx1"/>
                              </a:solidFill>
                              <a:effectLst/>
                            </a:rPr>
                            <a:t>e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'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0" dirty="0">
                              <a:solidFill>
                                <a:schemeClr val="tx1"/>
                              </a:solidFill>
                              <a:effectLst/>
                            </a:rPr>
                            <a:t>e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4941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&gt;0,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≠1)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 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'(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5845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ln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endParaRPr lang="zh-CN" sz="2400" i="1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99474" t="-623958" r="-263" b="-102083"/>
                          </a:stretch>
                        </a:blipFill>
                      </a:tcPr>
                    </a:tc>
                  </a:tr>
                  <a:tr h="5845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9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f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)=</a:t>
                          </a:r>
                          <a:r>
                            <a:rPr lang="en-US" sz="2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log</a:t>
                          </a:r>
                          <a:r>
                            <a:rPr lang="en-US" sz="2400" i="1" baseline="-25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i="1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x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&gt;0,</a:t>
                          </a:r>
                          <a:r>
                            <a:rPr lang="en-US" sz="2400" i="1" dirty="0">
                              <a:solidFill>
                                <a:schemeClr val="tx1"/>
                              </a:solidFill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effectLst/>
                            </a:rPr>
                            <a:t>≠1)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NEU-BZ-S92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99474" t="-723958" r="-263" b="-208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310188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443127"/>
                <a:ext cx="11723913" cy="32916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prstClr val="black"/>
                    </a:solidFill>
                  </a:rPr>
                  <a:t>2.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导数的四则运算法则</a:t>
                </a:r>
                <a:endParaRPr lang="en-US" altLang="zh-CN" sz="2800" b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(1)[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);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(2)[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);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(3)[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𝑔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′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𝑔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𝑔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′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[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𝑔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g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)≠0)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43127"/>
                <a:ext cx="11723913" cy="3291670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4092752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180055" y="575330"/>
                <a:ext cx="11723913" cy="35936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规律总结</a:t>
                </a:r>
                <a:endParaRPr lang="en-US" altLang="zh-CN" sz="2800" b="1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①(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②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奇函数的导数是偶函数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偶函数的导数是奇函数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周期函数的导数还是周期函数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③ [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)±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bg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)±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bg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575330"/>
                <a:ext cx="11723913" cy="3593676"/>
              </a:xfrm>
              <a:prstGeom prst="rect">
                <a:avLst/>
              </a:prstGeom>
              <a:blipFill rotWithShape="0">
                <a:blip r:embed="rId2"/>
                <a:stretch>
                  <a:fillRect l="-1092" b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3531277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0C83BB-35D6-4DC0-B204-118D2F7D0A0B}"/>
              </a:ext>
            </a:extLst>
          </p:cNvPr>
          <p:cNvSpPr/>
          <p:nvPr/>
        </p:nvSpPr>
        <p:spPr>
          <a:xfrm>
            <a:off x="245060" y="520246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3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复合函数的导数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复合函数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g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))</a:t>
            </a:r>
            <a:r>
              <a:rPr lang="zh-CN" altLang="zh-CN" sz="2800" dirty="0"/>
              <a:t>的导数和函数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u</a:t>
            </a:r>
            <a:r>
              <a:rPr lang="en-US" altLang="zh-CN" sz="2800" dirty="0"/>
              <a:t>),</a:t>
            </a:r>
            <a:r>
              <a:rPr lang="en-US" altLang="zh-CN" sz="2800" i="1" dirty="0"/>
              <a:t>u</a:t>
            </a:r>
            <a:r>
              <a:rPr lang="en-US" altLang="zh-CN" sz="2800" dirty="0"/>
              <a:t>=</a:t>
            </a:r>
            <a:r>
              <a:rPr lang="en-US" altLang="zh-CN" sz="2800" i="1" dirty="0"/>
              <a:t>g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</a:t>
            </a:r>
            <a:r>
              <a:rPr lang="zh-CN" altLang="zh-CN" sz="2800" dirty="0"/>
              <a:t>的导数间的关系为</a:t>
            </a:r>
            <a:r>
              <a:rPr lang="en-US" altLang="zh-CN" sz="2800" i="1" dirty="0" err="1"/>
              <a:t>y</a:t>
            </a:r>
            <a:r>
              <a:rPr lang="en-US" altLang="zh-CN" sz="2800" dirty="0" err="1"/>
              <a:t>'</a:t>
            </a:r>
            <a:r>
              <a:rPr lang="en-US" altLang="zh-CN" sz="2800" i="1" baseline="-25000" dirty="0" err="1"/>
              <a:t>x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y</a:t>
            </a:r>
            <a:r>
              <a:rPr lang="en-US" altLang="zh-CN" sz="2800" dirty="0" err="1"/>
              <a:t>'</a:t>
            </a:r>
            <a:r>
              <a:rPr lang="en-US" altLang="zh-CN" sz="2800" i="1" baseline="-25000" dirty="0" err="1"/>
              <a:t>u</a:t>
            </a:r>
            <a:r>
              <a:rPr lang="en-US" altLang="zh-CN" sz="2800" dirty="0" err="1"/>
              <a:t>·</a:t>
            </a:r>
            <a:r>
              <a:rPr lang="en-US" altLang="zh-CN" sz="2800" i="1" dirty="0" err="1"/>
              <a:t>u</a:t>
            </a:r>
            <a:r>
              <a:rPr lang="en-US" altLang="zh-CN" sz="2800" dirty="0" err="1"/>
              <a:t>'</a:t>
            </a:r>
            <a:r>
              <a:rPr lang="en-US" altLang="zh-CN" sz="2800" i="1" baseline="-25000" dirty="0" err="1"/>
              <a:t>x</a:t>
            </a:r>
            <a:r>
              <a:rPr lang="en-US" altLang="zh-CN" sz="2800" dirty="0"/>
              <a:t>,</a:t>
            </a:r>
            <a:r>
              <a:rPr lang="zh-CN" altLang="zh-CN" sz="2800" dirty="0"/>
              <a:t>即</a:t>
            </a:r>
            <a:r>
              <a:rPr lang="en-US" altLang="zh-CN" sz="2800" i="1" dirty="0"/>
              <a:t>y</a:t>
            </a:r>
            <a:r>
              <a:rPr lang="zh-CN" altLang="zh-CN" sz="2800" dirty="0"/>
              <a:t>对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的导数等于</a:t>
            </a:r>
            <a:r>
              <a:rPr lang="en-US" altLang="zh-CN" sz="2800" i="1" dirty="0"/>
              <a:t>y</a:t>
            </a:r>
            <a:r>
              <a:rPr lang="zh-CN" altLang="zh-CN" sz="2800" dirty="0"/>
              <a:t>对</a:t>
            </a:r>
            <a:r>
              <a:rPr lang="en-US" altLang="zh-CN" sz="2800" i="1" dirty="0"/>
              <a:t>u</a:t>
            </a:r>
            <a:r>
              <a:rPr lang="zh-CN" altLang="zh-CN" sz="2800" dirty="0"/>
              <a:t>的导数与</a:t>
            </a:r>
            <a:r>
              <a:rPr lang="en-US" altLang="zh-CN" sz="2800" i="1" dirty="0"/>
              <a:t>u</a:t>
            </a:r>
            <a:r>
              <a:rPr lang="zh-CN" altLang="zh-CN" sz="2800" dirty="0"/>
              <a:t>对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的导数的乘积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01851C9-7BEE-4326-9D8C-06AEE85FCB3D}"/>
              </a:ext>
            </a:extLst>
          </p:cNvPr>
          <p:cNvSpPr/>
          <p:nvPr/>
        </p:nvSpPr>
        <p:spPr>
          <a:xfrm>
            <a:off x="8743950" y="1525"/>
            <a:ext cx="2392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</a:t>
            </a:r>
            <a:r>
              <a:rPr lang="zh-CN" altLang="zh-CN" sz="1200" dirty="0">
                <a:solidFill>
                  <a:srgbClr val="DA251C"/>
                </a:solidFill>
              </a:rPr>
              <a:t>第三章</a:t>
            </a:r>
            <a:r>
              <a:rPr lang="zh-CN" altLang="en-US" sz="1200" dirty="0">
                <a:solidFill>
                  <a:srgbClr val="DA251C"/>
                </a:solidFill>
              </a:rPr>
              <a:t>：</a:t>
            </a:r>
            <a:r>
              <a:rPr lang="zh-CN" altLang="zh-CN" sz="1200" dirty="0">
                <a:solidFill>
                  <a:srgbClr val="DA251C"/>
                </a:solidFill>
              </a:rPr>
              <a:t>导数及其应用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060" y="2551571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注意</a:t>
            </a:r>
            <a:r>
              <a:rPr lang="en-US" altLang="zh-CN" sz="2800" b="1" dirty="0">
                <a:solidFill>
                  <a:srgbClr val="DA251C"/>
                </a:solidFill>
              </a:rPr>
              <a:t>    </a:t>
            </a:r>
            <a:r>
              <a:rPr lang="zh-CN" altLang="zh-CN" sz="2800" dirty="0"/>
              <a:t>要分清每一步的求导是哪个变量对哪个变量的求导</a:t>
            </a:r>
            <a:r>
              <a:rPr lang="en-US" altLang="zh-CN" sz="2800" dirty="0"/>
              <a:t>,</a:t>
            </a:r>
            <a:r>
              <a:rPr lang="zh-CN" altLang="zh-CN" sz="2800" dirty="0"/>
              <a:t>不能混淆</a:t>
            </a:r>
            <a:r>
              <a:rPr lang="en-US" altLang="zh-CN" sz="2800" dirty="0"/>
              <a:t>,</a:t>
            </a:r>
            <a:r>
              <a:rPr lang="zh-CN" altLang="zh-CN" sz="2800" dirty="0"/>
              <a:t>常出现如下错误</a:t>
            </a:r>
            <a:r>
              <a:rPr lang="en-US" altLang="zh-CN" sz="2800" dirty="0"/>
              <a:t>:(cos 2</a:t>
            </a:r>
            <a:r>
              <a:rPr lang="en-US" altLang="zh-CN" sz="2800" i="1" dirty="0"/>
              <a:t>x</a:t>
            </a:r>
            <a:r>
              <a:rPr lang="en-US" altLang="zh-CN" sz="2800" dirty="0"/>
              <a:t>)'=-sin 2</a:t>
            </a:r>
            <a:r>
              <a:rPr lang="en-US" altLang="zh-CN" sz="2800" i="1" dirty="0"/>
              <a:t>x</a:t>
            </a:r>
            <a:r>
              <a:rPr lang="en-US" altLang="zh-CN" sz="2800" dirty="0"/>
              <a:t>,</a:t>
            </a:r>
            <a:r>
              <a:rPr lang="zh-CN" altLang="zh-CN" sz="2800" dirty="0"/>
              <a:t>实际上应是</a:t>
            </a:r>
            <a:r>
              <a:rPr lang="en-US" altLang="zh-CN" sz="2800" dirty="0"/>
              <a:t>(cos 2</a:t>
            </a:r>
            <a:r>
              <a:rPr lang="en-US" altLang="zh-CN" sz="2800" i="1" dirty="0"/>
              <a:t>x</a:t>
            </a:r>
            <a:r>
              <a:rPr lang="en-US" altLang="zh-CN" sz="2800" dirty="0"/>
              <a:t>)'=-2sin 2</a:t>
            </a:r>
            <a:r>
              <a:rPr lang="en-US" altLang="zh-CN" sz="2800" i="1" dirty="0"/>
              <a:t>x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190234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•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1  </a:t>
            </a:r>
            <a:r>
              <a:rPr lang="zh-CN" altLang="zh-CN" sz="2800" dirty="0">
                <a:solidFill>
                  <a:prstClr val="black"/>
                </a:solidFill>
              </a:rPr>
              <a:t>导数的运算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2  </a:t>
            </a:r>
            <a:r>
              <a:rPr lang="zh-CN" altLang="zh-CN" sz="2800" dirty="0">
                <a:solidFill>
                  <a:prstClr val="black"/>
                </a:solidFill>
              </a:rPr>
              <a:t>导数的几何意义的应用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3108598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2009" y="729566"/>
            <a:ext cx="11723913" cy="4549560"/>
            <a:chOff x="234043" y="244824"/>
            <a:chExt cx="11723913" cy="4549560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" name="矩形 1"/>
                <p:cNvSpPr/>
                <p:nvPr/>
              </p:nvSpPr>
              <p:spPr>
                <a:xfrm>
                  <a:off x="234043" y="244824"/>
                  <a:ext cx="11723913" cy="386381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b="1" dirty="0">
                      <a:solidFill>
                        <a:srgbClr val="DA251C"/>
                      </a:solidFill>
                      <a:cs typeface="Times New Roman" panose="02020603050405020304" pitchFamily="18" charset="0"/>
                    </a:rPr>
                    <a:t>示例</a:t>
                  </a:r>
                  <a:r>
                    <a:rPr lang="en-US" altLang="zh-CN" sz="2800" b="1" dirty="0">
                      <a:solidFill>
                        <a:srgbClr val="DA251C"/>
                      </a:solidFill>
                      <a:cs typeface="Times New Roman" panose="02020603050405020304" pitchFamily="18" charset="0"/>
                    </a:rPr>
                    <a:t>1</a:t>
                  </a:r>
                  <a:r>
                    <a:rPr lang="en-US" altLang="zh-CN" sz="2800" dirty="0">
                      <a:solidFill>
                        <a:srgbClr val="DA251C"/>
                      </a:solidFill>
                      <a:cs typeface="Times New Roman" panose="02020603050405020304" pitchFamily="18" charset="0"/>
                    </a:rPr>
                    <a:t>   </a:t>
                  </a:r>
                  <a:r>
                    <a:rPr lang="zh-CN" altLang="zh-CN" sz="2800" dirty="0">
                      <a:solidFill>
                        <a:prstClr val="black"/>
                      </a:solidFill>
                    </a:rPr>
                    <a:t>求下列函数的导数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:</a:t>
                  </a:r>
                  <a:endParaRPr lang="zh-CN" altLang="zh-CN" sz="2800" dirty="0">
                    <a:solidFill>
                      <a:prstClr val="black"/>
                    </a:solidFill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(1)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y=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(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x+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1)(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x+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2)(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x+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3);</a:t>
                  </a:r>
                  <a:endParaRPr lang="zh-CN" altLang="zh-CN" sz="2800" dirty="0">
                    <a:solidFill>
                      <a:prstClr val="black"/>
                    </a:solidFill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(2)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y=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sin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altLang="zh-CN" sz="2800" dirty="0">
                      <a:solidFill>
                        <a:prstClr val="black"/>
                      </a:solidFill>
                    </a:rPr>
                    <a:t>(1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-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2cos</a:t>
                  </a:r>
                  <a:r>
                    <a:rPr lang="en-US" altLang="zh-CN" sz="2800" baseline="30000" dirty="0">
                      <a:solidFill>
                        <a:prstClr val="black"/>
                      </a:solidFill>
                    </a:rPr>
                    <a:t>2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en-US" altLang="zh-CN" sz="2800" dirty="0">
                      <a:solidFill>
                        <a:prstClr val="black"/>
                      </a:solidFill>
                    </a:rPr>
                    <a:t>);</a:t>
                  </a:r>
                  <a:endParaRPr lang="zh-CN" altLang="zh-CN" sz="2800" dirty="0">
                    <a:solidFill>
                      <a:prstClr val="black"/>
                    </a:solidFill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(3)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y=</a:t>
                  </a:r>
                  <a:r>
                    <a:rPr lang="en-US" altLang="zh-CN" sz="2800" dirty="0" err="1">
                      <a:solidFill>
                        <a:prstClr val="black"/>
                      </a:solidFill>
                    </a:rPr>
                    <a:t>ln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en-US" altLang="zh-CN" sz="2800" i="1">
                              <a:solidFill>
                                <a:prstClr val="black"/>
                              </a:solidFill>
                            </a:rPr>
                            <m:t>−</m:t>
                          </m:r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sz="2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altLang="zh-CN" sz="2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+1</m:t>
                          </m:r>
                        </m:den>
                      </m:f>
                    </m:oMath>
                  </a14:m>
                  <a:r>
                    <a:rPr lang="zh-CN" altLang="en-US" sz="2800" dirty="0">
                      <a:solidFill>
                        <a:prstClr val="black"/>
                      </a:solidFill>
                    </a:rPr>
                    <a:t>（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x</a:t>
                  </a:r>
                  <a:r>
                    <a:rPr lang="en-US" altLang="zh-CN" sz="2800" dirty="0">
                      <a:solidFill>
                        <a:prstClr val="black"/>
                      </a:solidFill>
                    </a:rPr>
                    <a:t>˃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zh-CN" altLang="en-US" sz="2800" dirty="0">
                      <a:solidFill>
                        <a:prstClr val="black"/>
                      </a:solidFill>
                    </a:rPr>
                    <a:t>）</a:t>
                  </a:r>
                  <a:r>
                    <a:rPr lang="en-US" altLang="zh-CN" sz="2800" i="1" dirty="0">
                      <a:solidFill>
                        <a:prstClr val="black"/>
                      </a:solidFill>
                    </a:rPr>
                    <a:t>.</a:t>
                  </a:r>
                  <a:endPara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800" b="1" dirty="0">
                      <a:solidFill>
                        <a:srgbClr val="DA251C"/>
                      </a:solidFill>
                      <a:cs typeface="Times New Roman" panose="02020603050405020304" pitchFamily="18" charset="0"/>
                    </a:rPr>
                    <a:t>思维导引</a:t>
                  </a:r>
                  <a:endPara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043" y="244824"/>
                  <a:ext cx="11723913" cy="3863815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1092" b="-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矩形 4"/>
            <p:cNvSpPr/>
            <p:nvPr/>
          </p:nvSpPr>
          <p:spPr>
            <a:xfrm>
              <a:off x="622230" y="4257356"/>
              <a:ext cx="3933373" cy="537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rPr>
                <a:t>把已知函数式进行化简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26672" y="4257356"/>
              <a:ext cx="3860800" cy="537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rPr>
                <a:t>利用导数公式进行求导</a:t>
              </a:r>
              <a:endPara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6800" y="-2"/>
            <a:ext cx="47244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</a:t>
            </a:r>
            <a:r>
              <a:rPr lang="zh-CN" altLang="en-US" sz="2800" dirty="0">
                <a:solidFill>
                  <a:srgbClr val="DA251C"/>
                </a:solidFill>
              </a:rPr>
              <a:t>导数的运算</a:t>
            </a:r>
          </a:p>
        </p:txBody>
      </p:sp>
      <p:sp>
        <p:nvSpPr>
          <p:cNvPr id="18" name="矩形 17"/>
          <p:cNvSpPr/>
          <p:nvPr/>
        </p:nvSpPr>
        <p:spPr>
          <a:xfrm>
            <a:off x="4911354" y="482594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3653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80055" y="465161"/>
                <a:ext cx="11723913" cy="5044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   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 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2)(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6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6,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 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cos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 err="1">
                    <a:solidFill>
                      <a:prstClr val="black"/>
                    </a:solidFill>
                  </a:rPr>
                  <a:t>cos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·(2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·(2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465161"/>
                <a:ext cx="11723913" cy="5044843"/>
              </a:xfrm>
              <a:prstGeom prst="rect">
                <a:avLst/>
              </a:prstGeom>
              <a:blipFill rotWithShape="0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1748820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51560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zh-CN" altLang="zh-CN" sz="2800" i="1" u="sng" dirty="0">
                    <a:solidFill>
                      <a:prstClr val="black"/>
                    </a:solidFill>
                  </a:rPr>
                  <a:t>　　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800" b="1" i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思维导引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先求出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得出导函数的解析式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再把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代入导函数解析式得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800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求导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将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代入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可得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5156027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06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55" y="315187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感悟升华</a:t>
            </a:r>
            <a:r>
              <a:rPr lang="en-US" altLang="zh-CN" sz="2800" dirty="0">
                <a:solidFill>
                  <a:srgbClr val="DA251C"/>
                </a:solidFill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1.</a:t>
            </a:r>
            <a:r>
              <a:rPr lang="zh-CN" altLang="zh-CN" sz="2800" b="1" dirty="0">
                <a:latin typeface="+mn-ea"/>
              </a:rPr>
              <a:t>导数运算的原则</a:t>
            </a:r>
            <a:r>
              <a:rPr lang="en-US" altLang="zh-CN" sz="2800" b="1" dirty="0">
                <a:latin typeface="+mn-ea"/>
              </a:rPr>
              <a:t>: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+mn-ea"/>
              </a:rPr>
              <a:t>先化简解析式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.</a:t>
            </a:r>
            <a:endParaRPr lang="zh-CN" altLang="zh-CN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2.</a:t>
            </a:r>
            <a:r>
              <a:rPr lang="zh-CN" altLang="zh-CN" sz="2800" b="1" dirty="0">
                <a:latin typeface="+mn-ea"/>
              </a:rPr>
              <a:t>导数运算的</a:t>
            </a:r>
            <a:r>
              <a:rPr lang="en-US" altLang="zh-CN" sz="2800" b="1" dirty="0">
                <a:latin typeface="+mn-ea"/>
              </a:rPr>
              <a:t>6</a:t>
            </a:r>
            <a:r>
              <a:rPr lang="zh-CN" altLang="zh-CN" sz="2800" b="1" dirty="0">
                <a:latin typeface="+mn-ea"/>
              </a:rPr>
              <a:t>种形式及技巧</a:t>
            </a:r>
            <a:r>
              <a:rPr lang="en-US" altLang="zh-CN" sz="2800" dirty="0">
                <a:latin typeface="+mn-ea"/>
              </a:rPr>
              <a:t/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(1)</a:t>
            </a:r>
            <a:r>
              <a:rPr lang="zh-CN" altLang="zh-CN" sz="2800" dirty="0">
                <a:latin typeface="+mn-ea"/>
              </a:rPr>
              <a:t>连乘积形式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先展开化为多项式的形式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;</a:t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(2)</a:t>
            </a:r>
            <a:r>
              <a:rPr lang="zh-CN" altLang="zh-CN" sz="2800" dirty="0">
                <a:latin typeface="+mn-ea"/>
              </a:rPr>
              <a:t>分式形式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观察函数的结构特征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先化为整式函数或较为简单的分式函数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;</a:t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(3)</a:t>
            </a:r>
            <a:r>
              <a:rPr lang="zh-CN" altLang="zh-CN" sz="2800" dirty="0">
                <a:latin typeface="+mn-ea"/>
              </a:rPr>
              <a:t>对数形式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先化为和、差的形式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;</a:t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(4)</a:t>
            </a:r>
            <a:r>
              <a:rPr lang="zh-CN" altLang="zh-CN" sz="2800" dirty="0">
                <a:latin typeface="+mn-ea"/>
              </a:rPr>
              <a:t>根式形式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先化为分数指数幂的形式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;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2020578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55" y="56431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(5)</a:t>
            </a:r>
            <a:r>
              <a:rPr lang="zh-CN" altLang="zh-CN" sz="2800" dirty="0">
                <a:latin typeface="+mn-ea"/>
              </a:rPr>
              <a:t>三角形式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先利用三角函数公式转化为和或差的形式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再求导</a:t>
            </a:r>
            <a:r>
              <a:rPr lang="en-US" altLang="zh-CN" sz="2800" dirty="0">
                <a:latin typeface="+mn-ea"/>
              </a:rPr>
              <a:t>;</a:t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(6)</a:t>
            </a:r>
            <a:r>
              <a:rPr lang="zh-CN" altLang="zh-CN" sz="2800" dirty="0">
                <a:latin typeface="+mn-ea"/>
              </a:rPr>
              <a:t>复合函数求导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先确定复合关系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由外向内逐层求导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必要时可换元</a:t>
            </a:r>
            <a:r>
              <a:rPr lang="en-US" altLang="zh-CN" sz="2800" dirty="0">
                <a:latin typeface="+mn-ea"/>
              </a:rPr>
              <a:t>.</a:t>
            </a:r>
            <a:br>
              <a:rPr lang="en-US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3.</a:t>
            </a:r>
            <a:r>
              <a:rPr lang="zh-CN" altLang="zh-CN" sz="2800" dirty="0">
                <a:latin typeface="+mn-ea"/>
              </a:rPr>
              <a:t>对解析式中含有导数值的函数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即解析式类似</a:t>
            </a:r>
            <a:r>
              <a:rPr lang="en-US" altLang="zh-CN" sz="2800" i="1" dirty="0"/>
              <a:t>f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n-ea"/>
              </a:rPr>
              <a:t>)=</a:t>
            </a:r>
            <a:r>
              <a:rPr lang="en-US" altLang="zh-CN" sz="2800" i="1" dirty="0"/>
              <a:t>f</a:t>
            </a:r>
            <a:r>
              <a:rPr lang="en-US" altLang="zh-CN" sz="2800" dirty="0">
                <a:latin typeface="+mn-ea"/>
              </a:rPr>
              <a:t> '(</a:t>
            </a:r>
            <a:r>
              <a:rPr lang="en-US" altLang="zh-CN" sz="2800" i="1" dirty="0"/>
              <a:t>x</a:t>
            </a:r>
            <a:r>
              <a:rPr lang="en-US" altLang="zh-CN" sz="2800" baseline="-250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)</a:t>
            </a:r>
            <a:r>
              <a:rPr lang="en-US" altLang="zh-CN" sz="2800" i="1" dirty="0"/>
              <a:t>g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n-ea"/>
              </a:rPr>
              <a:t>)+</a:t>
            </a:r>
            <a:r>
              <a:rPr lang="en-US" altLang="zh-CN" sz="2800" i="1" dirty="0"/>
              <a:t>h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n-ea"/>
              </a:rPr>
              <a:t>)(</a:t>
            </a:r>
            <a:r>
              <a:rPr lang="en-US" altLang="zh-CN" sz="2800" i="1" dirty="0"/>
              <a:t>x</a:t>
            </a:r>
            <a:r>
              <a:rPr lang="en-US" altLang="zh-CN" sz="2800" baseline="-25000" dirty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为常数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的函数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解决这类问题的关键是明确</a:t>
            </a:r>
            <a:r>
              <a:rPr lang="en-US" altLang="zh-CN" sz="2800" i="1" dirty="0"/>
              <a:t>f</a:t>
            </a:r>
            <a:r>
              <a:rPr lang="en-US" altLang="zh-CN" sz="2800" dirty="0"/>
              <a:t> </a:t>
            </a:r>
            <a:r>
              <a:rPr lang="en-US" altLang="zh-CN" sz="2800" dirty="0">
                <a:latin typeface="+mn-ea"/>
              </a:rPr>
              <a:t>'(</a:t>
            </a:r>
            <a:r>
              <a:rPr lang="en-US" altLang="zh-CN" sz="2800" i="1" dirty="0"/>
              <a:t>x</a:t>
            </a:r>
            <a:r>
              <a:rPr lang="en-US" altLang="zh-CN" sz="2800" baseline="-250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是常数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其导数值为</a:t>
            </a:r>
            <a:r>
              <a:rPr lang="en-US" altLang="zh-CN" sz="2800" dirty="0">
                <a:latin typeface="+mn-ea"/>
              </a:rPr>
              <a:t>0.</a:t>
            </a:r>
            <a:r>
              <a:rPr lang="zh-CN" altLang="zh-CN" sz="2800" dirty="0">
                <a:latin typeface="+mn-ea"/>
              </a:rPr>
              <a:t>因此先求导数</a:t>
            </a:r>
            <a:r>
              <a:rPr lang="en-US" altLang="zh-CN" sz="2800" i="1" dirty="0"/>
              <a:t>f</a:t>
            </a:r>
            <a:r>
              <a:rPr lang="en-US" altLang="zh-CN" sz="2800" dirty="0">
                <a:latin typeface="+mn-ea"/>
              </a:rPr>
              <a:t> '(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n-ea"/>
              </a:rPr>
              <a:t>),</a:t>
            </a:r>
            <a:r>
              <a:rPr lang="zh-CN" altLang="zh-CN" sz="2800" dirty="0">
                <a:latin typeface="+mn-ea"/>
              </a:rPr>
              <a:t>令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n-ea"/>
              </a:rPr>
              <a:t>=</a:t>
            </a:r>
            <a:r>
              <a:rPr lang="en-US" altLang="zh-CN" sz="2800" i="1" dirty="0"/>
              <a:t>x</a:t>
            </a:r>
            <a:r>
              <a:rPr lang="en-US" altLang="zh-CN" sz="2800" baseline="-250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即可得到</a:t>
            </a:r>
            <a:r>
              <a:rPr lang="en-US" altLang="zh-CN" sz="2800" i="1" dirty="0"/>
              <a:t>f</a:t>
            </a:r>
            <a:r>
              <a:rPr lang="en-US" altLang="zh-CN" sz="2800" dirty="0">
                <a:latin typeface="+mn-ea"/>
              </a:rPr>
              <a:t> '(</a:t>
            </a:r>
            <a:r>
              <a:rPr lang="en-US" altLang="zh-CN" sz="2800" i="1" dirty="0"/>
              <a:t>x</a:t>
            </a:r>
            <a:r>
              <a:rPr lang="en-US" altLang="zh-CN" sz="2800" baseline="-250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的值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进而得到函数解析式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求得所求导数值</a:t>
            </a:r>
            <a:r>
              <a:rPr lang="en-US" altLang="zh-CN" sz="2800" i="1" dirty="0">
                <a:solidFill>
                  <a:prstClr val="black"/>
                </a:solidFill>
                <a:latin typeface="+mn-ea"/>
              </a:rPr>
              <a:t>.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702197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55" y="432111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DA251C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prstClr val="black"/>
                </a:solidFill>
              </a:rPr>
              <a:t>等比数列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}</a:t>
            </a:r>
            <a:r>
              <a:rPr lang="zh-CN" altLang="zh-CN" sz="2800" dirty="0">
                <a:solidFill>
                  <a:prstClr val="black"/>
                </a:solidFill>
              </a:rPr>
              <a:t>中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2,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4,</a:t>
            </a: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=x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(0)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A.2</a:t>
            </a:r>
            <a:r>
              <a:rPr lang="en-US" altLang="zh-CN" sz="2800" baseline="30000" dirty="0">
                <a:solidFill>
                  <a:prstClr val="black"/>
                </a:solidFill>
              </a:rPr>
              <a:t>6</a:t>
            </a:r>
            <a:r>
              <a:rPr lang="en-US" altLang="zh-CN" sz="2800" dirty="0">
                <a:solidFill>
                  <a:prstClr val="black"/>
                </a:solidFill>
              </a:rPr>
              <a:t>                            B.2</a:t>
            </a:r>
            <a:r>
              <a:rPr lang="en-US" altLang="zh-CN" sz="2800" baseline="30000" dirty="0">
                <a:solidFill>
                  <a:prstClr val="black"/>
                </a:solidFill>
              </a:rPr>
              <a:t>9</a:t>
            </a:r>
            <a:r>
              <a:rPr lang="en-US" altLang="zh-CN" sz="2800" dirty="0">
                <a:solidFill>
                  <a:prstClr val="black"/>
                </a:solidFill>
              </a:rPr>
              <a:t>                            C.2</a:t>
            </a:r>
            <a:r>
              <a:rPr lang="en-US" altLang="zh-CN" sz="2800" baseline="30000" dirty="0">
                <a:solidFill>
                  <a:prstClr val="black"/>
                </a:solidFill>
              </a:rPr>
              <a:t>12</a:t>
            </a:r>
            <a:r>
              <a:rPr lang="en-US" altLang="zh-CN" sz="2800" dirty="0">
                <a:solidFill>
                  <a:prstClr val="black"/>
                </a:solidFill>
              </a:rPr>
              <a:t>                            D.2</a:t>
            </a:r>
            <a:r>
              <a:rPr lang="en-US" altLang="zh-CN" sz="2800" baseline="30000" dirty="0">
                <a:solidFill>
                  <a:prstClr val="black"/>
                </a:solidFill>
              </a:rPr>
              <a:t>15</a:t>
            </a:r>
            <a:r>
              <a:rPr lang="en-US" altLang="zh-CN" sz="2800" i="1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180055" y="2732800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1.</a:t>
            </a:r>
            <a:r>
              <a:rPr lang="en-US" altLang="zh-CN" sz="2800" dirty="0">
                <a:solidFill>
                  <a:prstClr val="black"/>
                </a:solidFill>
              </a:rPr>
              <a:t>C  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prstClr val="black"/>
                </a:solidFill>
              </a:rPr>
              <a:t>因为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=x'</a:t>
            </a:r>
            <a:r>
              <a:rPr lang="en-US" altLang="zh-CN" sz="2800" dirty="0">
                <a:solidFill>
                  <a:prstClr val="black"/>
                </a:solidFill>
              </a:rPr>
              <a:t>·[(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)]</a:t>
            </a:r>
            <a:r>
              <a:rPr lang="en-US" altLang="zh-CN" sz="2800" i="1" dirty="0">
                <a:solidFill>
                  <a:prstClr val="black"/>
                </a:solidFill>
              </a:rPr>
              <a:t>+</a:t>
            </a:r>
            <a:r>
              <a:rPr lang="en-US" altLang="zh-CN" sz="2800" dirty="0">
                <a:solidFill>
                  <a:prstClr val="black"/>
                </a:solidFill>
              </a:rPr>
              <a:t>[(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)·(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)]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·</a:t>
            </a:r>
            <a:r>
              <a:rPr lang="en-US" altLang="zh-CN" sz="2800" i="1" dirty="0">
                <a:solidFill>
                  <a:prstClr val="black"/>
                </a:solidFill>
              </a:rPr>
              <a:t>x=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+</a:t>
            </a:r>
            <a:r>
              <a:rPr lang="en-US" altLang="zh-CN" sz="2800" dirty="0">
                <a:solidFill>
                  <a:prstClr val="black"/>
                </a:solidFill>
              </a:rPr>
              <a:t>[(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)]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·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(0)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(0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)(0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)…(0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+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=a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…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因为数列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}</a:t>
            </a:r>
            <a:r>
              <a:rPr lang="zh-CN" altLang="zh-CN" sz="2800" dirty="0">
                <a:solidFill>
                  <a:prstClr val="black"/>
                </a:solidFill>
              </a:rPr>
              <a:t>为等比数列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7</a:t>
            </a:r>
            <a:r>
              <a:rPr lang="en-US" altLang="zh-CN" sz="2800" i="1" dirty="0">
                <a:solidFill>
                  <a:prstClr val="black"/>
                </a:solidFill>
              </a:rPr>
              <a:t>=a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3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6</a:t>
            </a:r>
            <a:r>
              <a:rPr lang="en-US" altLang="zh-CN" sz="2800" i="1" dirty="0">
                <a:solidFill>
                  <a:prstClr val="black"/>
                </a:solidFill>
              </a:rPr>
              <a:t>=a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4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5</a:t>
            </a:r>
            <a:r>
              <a:rPr lang="en-US" altLang="zh-CN" sz="2800" i="1" dirty="0">
                <a:solidFill>
                  <a:prstClr val="black"/>
                </a:solidFill>
              </a:rPr>
              <a:t>=a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8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8,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(0)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8</a:t>
            </a:r>
            <a:r>
              <a:rPr lang="en-US" altLang="zh-CN" sz="2800" baseline="30000" dirty="0">
                <a:solidFill>
                  <a:prstClr val="black"/>
                </a:solidFill>
              </a:rPr>
              <a:t>4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baseline="30000" dirty="0">
                <a:solidFill>
                  <a:prstClr val="black"/>
                </a:solidFill>
              </a:rPr>
              <a:t>12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故选</a:t>
            </a:r>
            <a:r>
              <a:rPr lang="en-US" altLang="zh-CN" sz="2800" dirty="0">
                <a:solidFill>
                  <a:prstClr val="black"/>
                </a:solidFill>
              </a:rPr>
              <a:t>C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62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26067" y="797254"/>
                <a:ext cx="11723913" cy="5180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6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6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已知点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018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在函数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600" dirty="0" err="1">
                    <a:solidFill>
                      <a:prstClr val="black"/>
                    </a:solidFill>
                  </a:rPr>
                  <a:t>cos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的图象上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则该函数图象在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600" dirty="0">
                    <a:solidFill>
                      <a:prstClr val="black"/>
                    </a:solidFill>
                  </a:rPr>
                  <a:t>处的切线方程是</a:t>
                </a:r>
                <a:endParaRPr lang="en-US" altLang="zh-CN" sz="26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600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	                                       B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600" dirty="0">
                    <a:solidFill>
                      <a:prstClr val="black"/>
                    </a:solidFill>
                  </a:rPr>
                  <a:t>C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y-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                                          D.2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y-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 </a:t>
                </a:r>
                <a:endParaRPr lang="en-US" altLang="zh-CN" sz="26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6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思维导引   </a:t>
                </a:r>
                <a:r>
                  <a:rPr lang="zh-CN" altLang="zh-CN" sz="2800" dirty="0"/>
                  <a:t>先根据函数图象上点的坐标求解函数解析式中的参数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然后求出切点坐标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并求出函数在该点处的导函数值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即切点处的切线斜率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代入直线方程的点斜式即可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67" y="797254"/>
                <a:ext cx="11723913" cy="5180649"/>
              </a:xfrm>
              <a:prstGeom prst="rect">
                <a:avLst/>
              </a:prstGeom>
              <a:blipFill rotWithShape="0">
                <a:blip r:embed="rId2"/>
                <a:stretch>
                  <a:fillRect l="-1092" r="-728" b="-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1098" y="-1"/>
            <a:ext cx="492495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zh-CN" sz="2800" dirty="0">
                <a:solidFill>
                  <a:srgbClr val="DA251C"/>
                </a:solidFill>
              </a:rPr>
              <a:t>导数的几何意义的应用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8107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5649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6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6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由点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在函数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600" dirty="0" err="1">
                    <a:solidFill>
                      <a:prstClr val="black"/>
                    </a:solidFill>
                  </a:rPr>
                  <a:t>cos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的图象上可得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018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6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600" dirty="0" err="1">
                    <a:solidFill>
                      <a:prstClr val="black"/>
                    </a:solidFill>
                  </a:rPr>
                  <a:t>cos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6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018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600" dirty="0" err="1">
                    <a:solidFill>
                      <a:prstClr val="black"/>
                    </a:solidFill>
                  </a:rPr>
                  <a:t>cos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(672π+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2cos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2cos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2sin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由导数的几何意义可知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该函数图象在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600" dirty="0">
                    <a:solidFill>
                      <a:prstClr val="black"/>
                    </a:solidFill>
                  </a:rPr>
                  <a:t>处的切线斜率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k=f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所以切线方程为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y-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 err="1">
                    <a:solidFill>
                      <a:prstClr val="black"/>
                    </a:solidFill>
                  </a:rPr>
                  <a:t>x+y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6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6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6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6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6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答案   </a:t>
                </a:r>
                <a:r>
                  <a:rPr lang="en-US" altLang="zh-CN" sz="26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A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5649816"/>
              </a:xfrm>
              <a:prstGeom prst="rect">
                <a:avLst/>
              </a:prstGeom>
              <a:blipFill rotWithShape="1">
                <a:blip r:embed="rId2"/>
                <a:stretch>
                  <a:fillRect l="-884" b="-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3241398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DA251C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prstClr val="black"/>
                </a:solidFill>
              </a:rPr>
              <a:t>已知直线</a:t>
            </a:r>
            <a:r>
              <a:rPr lang="en-US" altLang="zh-CN" sz="2800" i="1" dirty="0">
                <a:solidFill>
                  <a:prstClr val="black"/>
                </a:solidFill>
              </a:rPr>
              <a:t>y=x+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与曲线</a:t>
            </a:r>
            <a:r>
              <a:rPr lang="en-US" altLang="zh-CN" sz="2800" i="1" dirty="0">
                <a:solidFill>
                  <a:prstClr val="black"/>
                </a:solidFill>
              </a:rPr>
              <a:t>y=</a:t>
            </a:r>
            <a:r>
              <a:rPr lang="en-US" altLang="zh-CN" sz="2800" dirty="0" err="1">
                <a:solidFill>
                  <a:prstClr val="black"/>
                </a:solidFill>
              </a:rPr>
              <a:t>ln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 err="1">
                <a:solidFill>
                  <a:prstClr val="black"/>
                </a:solidFill>
              </a:rPr>
              <a:t>x+a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相切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的值为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1                                B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2                                C</a:t>
            </a:r>
            <a:r>
              <a:rPr lang="en-US" altLang="zh-CN" sz="2800" i="1" dirty="0">
                <a:solidFill>
                  <a:prstClr val="black"/>
                </a:solidFill>
              </a:rPr>
              <a:t>.-</a:t>
            </a:r>
            <a:r>
              <a:rPr lang="en-US" altLang="zh-CN" sz="2800" dirty="0">
                <a:solidFill>
                  <a:prstClr val="black"/>
                </a:solidFill>
              </a:rPr>
              <a:t>1                                D</a:t>
            </a:r>
            <a:r>
              <a:rPr lang="en-US" altLang="zh-CN" sz="2800" i="1" dirty="0">
                <a:solidFill>
                  <a:prstClr val="black"/>
                </a:solidFill>
              </a:rPr>
              <a:t>.-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prstClr val="black">
                  <a:lumMod val="95000"/>
                  <a:lumOff val="5000"/>
                </a:prstClr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思维导引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sz="2800" dirty="0">
                <a:solidFill>
                  <a:prstClr val="black"/>
                </a:solidFill>
              </a:rPr>
              <a:t>设出切点再求导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利用导数的几何意义求解即可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/>
              <p:cNvSpPr/>
              <p:nvPr/>
            </p:nvSpPr>
            <p:spPr>
              <a:xfrm>
                <a:off x="234043" y="3252428"/>
                <a:ext cx="11723913" cy="30276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设直线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与曲线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的切点为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因为曲线的导函数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000" dirty="0">
                    <a:solidFill>
                      <a:prstClr val="black"/>
                    </a:solidFill>
                  </a:rPr>
                  <a:t>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</m:e>
                      <m:sub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答案   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</a:t>
                </a: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252428"/>
                <a:ext cx="11723913" cy="3027688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479533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4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方法总结</a:t>
            </a:r>
            <a:endParaRPr lang="en-US" altLang="zh-CN" sz="2800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2841639" y="815733"/>
            <a:ext cx="5929828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  <a:cs typeface="Times New Roman" panose="02020603050405020304" pitchFamily="18" charset="0"/>
              </a:rPr>
              <a:t>导数几何意义的应用类型及解题策略</a:t>
            </a:r>
            <a:endParaRPr lang="zh-CN" altLang="en-US" sz="2800" b="1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7162979"/>
                  </p:ext>
                </p:extLst>
              </p:nvPr>
            </p:nvGraphicFramePr>
            <p:xfrm>
              <a:off x="444461" y="1708633"/>
              <a:ext cx="11193000" cy="3793554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2474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455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8659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求切线方程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(1)</a:t>
                          </a:r>
                          <a:r>
                            <a:rPr lang="zh-CN" sz="2800" dirty="0">
                              <a:effectLst/>
                            </a:rPr>
                            <a:t>已知切点</a:t>
                          </a: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)),</a:t>
                          </a:r>
                          <a:r>
                            <a:rPr lang="zh-CN" sz="2800" dirty="0">
                              <a:effectLst/>
                            </a:rPr>
                            <a:t>则切线方程为</a:t>
                          </a:r>
                          <a:r>
                            <a:rPr lang="en-US" sz="2800" i="1" dirty="0">
                              <a:effectLst/>
                            </a:rPr>
                            <a:t>y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y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 '(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)(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).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(2)</a:t>
                          </a:r>
                          <a:r>
                            <a:rPr lang="zh-CN" sz="2800" dirty="0">
                              <a:effectLst/>
                            </a:rPr>
                            <a:t>已知过点</a:t>
                          </a:r>
                          <a:r>
                            <a:rPr lang="en-US" sz="2800" i="1" dirty="0">
                              <a:effectLst/>
                            </a:rPr>
                            <a:t>P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en-US" sz="2800" i="1" dirty="0">
                              <a:effectLst/>
                            </a:rPr>
                            <a:t>y</a:t>
                          </a:r>
                          <a:r>
                            <a:rPr lang="en-US" sz="2800" baseline="-25000" dirty="0">
                              <a:effectLst/>
                            </a:rPr>
                            <a:t>0</a:t>
                          </a:r>
                          <a:r>
                            <a:rPr lang="en-US" sz="2800" dirty="0">
                              <a:effectLst/>
                            </a:rPr>
                            <a:t>)(</a:t>
                          </a:r>
                          <a:r>
                            <a:rPr lang="zh-CN" sz="2800" dirty="0">
                              <a:effectLst/>
                            </a:rPr>
                            <a:t>非切点</a:t>
                          </a:r>
                          <a:r>
                            <a:rPr lang="en-US" sz="2800" dirty="0">
                              <a:effectLst/>
                            </a:rPr>
                            <a:t>),</a:t>
                          </a:r>
                          <a:r>
                            <a:rPr lang="zh-CN" sz="2800" dirty="0">
                              <a:effectLst/>
                            </a:rPr>
                            <a:t>可设切点为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en-US" sz="2800" i="1" dirty="0">
                              <a:effectLst/>
                            </a:rPr>
                            <a:t>y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),</a:t>
                          </a:r>
                          <a:r>
                            <a:rPr lang="zh-CN" sz="2800" dirty="0">
                              <a:effectLst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80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y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1</m:t>
                                      </m:r>
                                      <m:r>
                                        <a:rPr lang="en-US" altLang="zh-CN" sz="2800" b="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800" b="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altLang="zh-CN" sz="2800" b="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1</m:t>
                                      </m:r>
                                      <m:r>
                                        <a:rPr lang="en-US" altLang="zh-CN" sz="2800" b="0" i="1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y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0</m:t>
                                      </m:r>
                                      <m: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y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1</m:t>
                                      </m:r>
                                      <m: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f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dirty="0" smtClean="0">
                                          <a:effectLst/>
                                        </a:rPr>
                                        <m:t> ′(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dirty="0" smtClean="0">
                                          <a:effectLst/>
                                        </a:rPr>
                                        <m:t>)</m:t>
                                      </m:r>
                                      <m:r>
                                        <a:rPr lang="en-US" altLang="zh-CN" sz="2800" b="0" i="1" dirty="0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0</m:t>
                                      </m:r>
                                      <m:r>
                                        <a:rPr lang="en-US" altLang="zh-CN" sz="2800" b="0" i="1" dirty="0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i="1" dirty="0" smtClean="0">
                                          <a:effectLst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800" baseline="-25000" dirty="0" smtClean="0">
                                          <a:effectLst/>
                                        </a:rPr>
                                        <m:t>1</m:t>
                                      </m:r>
                                      <m:r>
                                        <a:rPr lang="en-US" altLang="zh-CN" sz="2800" b="0" i="1" dirty="0" smtClean="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</a:t>
                          </a:r>
                          <a:r>
                            <a:rPr lang="zh-CN" sz="2800" dirty="0">
                              <a:effectLst/>
                            </a:rPr>
                            <a:t>求解即可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已知斜率</a:t>
                          </a:r>
                          <a:r>
                            <a:rPr lang="en-US" sz="2800" i="1" dirty="0">
                              <a:effectLst/>
                            </a:rPr>
                            <a:t>k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求切点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应先解方程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 '(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)=</a:t>
                          </a:r>
                          <a:r>
                            <a:rPr lang="en-US" sz="2800" i="1" dirty="0">
                              <a:effectLst/>
                            </a:rPr>
                            <a:t>k</a:t>
                          </a:r>
                          <a:r>
                            <a:rPr lang="zh-CN" sz="2800" dirty="0">
                              <a:effectLst/>
                            </a:rPr>
                            <a:t>得出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然后求出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</a:rPr>
                            <a:t>即可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197162979"/>
                  </p:ext>
                </p:extLst>
              </p:nvPr>
            </p:nvGraphicFramePr>
            <p:xfrm>
              <a:off x="444461" y="1708633"/>
              <a:ext cx="11193000" cy="386918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247440"/>
                    <a:gridCol w="8945560"/>
                  </a:tblGrid>
                  <a:tr h="258902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求切线方程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25187" t="-235" r="-136" b="-54824"/>
                          </a:stretch>
                        </a:blipFill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已知斜率</a:t>
                          </a:r>
                          <a:r>
                            <a:rPr lang="en-US" sz="2800" i="1" dirty="0">
                              <a:effectLst/>
                            </a:rPr>
                            <a:t>k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求切点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应先解方程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 '(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)=</a:t>
                          </a:r>
                          <a:r>
                            <a:rPr lang="en-US" sz="2800" i="1" dirty="0">
                              <a:effectLst/>
                            </a:rPr>
                            <a:t>k</a:t>
                          </a:r>
                          <a:r>
                            <a:rPr lang="zh-CN" sz="2800" dirty="0">
                              <a:effectLst/>
                            </a:rPr>
                            <a:t>得出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然后求出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x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</a:rPr>
                            <a:t>即可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2599340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10182760" y="491343"/>
            <a:ext cx="902811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续表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26794"/>
              </p:ext>
            </p:extLst>
          </p:nvPr>
        </p:nvGraphicFramePr>
        <p:xfrm>
          <a:off x="521135" y="1230758"/>
          <a:ext cx="11193000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90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639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求切线倾斜角的取值范围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先求导数的取值范围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即确定切线斜率的取值范围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然后利用正切函数的单调性求解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求参数值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取值范围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利用切点的坐标、切线的斜率、切线方程等得到关于参数的方程或者参数满足的不等式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注意 </a:t>
                      </a:r>
                      <a:r>
                        <a:rPr lang="zh-CN" altLang="en-US" sz="2800" dirty="0">
                          <a:effectLst/>
                        </a:rPr>
                        <a:t>  </a:t>
                      </a:r>
                      <a:r>
                        <a:rPr lang="zh-CN" sz="2800" dirty="0">
                          <a:effectLst/>
                        </a:rPr>
                        <a:t>不要忽略曲线上横坐标的取值范围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r>
                        <a:rPr lang="zh-CN" sz="2800" dirty="0">
                          <a:effectLst/>
                        </a:rPr>
                        <a:t>切点既在切线上又在曲线上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9506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409946"/>
                <a:ext cx="11723913" cy="30937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）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已知曲线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的一条切线的斜率为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则切点的横坐标为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r>
                  <a:rPr lang="en-US" altLang="zh-CN" sz="2800" dirty="0">
                    <a:solidFill>
                      <a:prstClr val="black"/>
                    </a:solidFill>
                  </a:rPr>
                  <a:t>A.3                           B.2                           C.1       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(2)[2016</a:t>
                </a:r>
                <a:r>
                  <a:rPr lang="zh-CN" altLang="zh-CN" sz="2800" dirty="0"/>
                  <a:t>全国卷</a:t>
                </a:r>
                <a:r>
                  <a:rPr lang="en-US" altLang="zh-CN" sz="2800" dirty="0"/>
                  <a:t>Ⅱ,16,5</a:t>
                </a:r>
                <a:r>
                  <a:rPr lang="zh-CN" altLang="zh-CN" sz="2800" dirty="0"/>
                  <a:t>分</a:t>
                </a:r>
                <a:r>
                  <a:rPr lang="en-US" altLang="zh-CN" sz="2800" dirty="0"/>
                  <a:t>][</a:t>
                </a:r>
                <a:r>
                  <a:rPr lang="zh-CN" altLang="zh-CN" sz="2800" dirty="0"/>
                  <a:t>理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若直线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kx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是曲线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+2</a:t>
                </a:r>
                <a:r>
                  <a:rPr lang="zh-CN" altLang="zh-CN" sz="2800" dirty="0"/>
                  <a:t>的切线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也是曲线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</a:t>
                </a:r>
                <a:r>
                  <a:rPr lang="zh-CN" altLang="zh-CN" sz="2800" dirty="0"/>
                  <a:t>的切线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09946"/>
                <a:ext cx="11723913" cy="3093796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/>
              <p:cNvSpPr/>
              <p:nvPr/>
            </p:nvSpPr>
            <p:spPr>
              <a:xfrm>
                <a:off x="234043" y="3807180"/>
                <a:ext cx="11723913" cy="16236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2.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 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再由导数的几何意义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舍去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endParaRPr lang="en-US" altLang="zh-CN" sz="2800" b="1" i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807180"/>
                <a:ext cx="11723913" cy="1623650"/>
              </a:xfrm>
              <a:prstGeom prst="rect">
                <a:avLst/>
              </a:prstGeom>
              <a:blipFill rotWithShape="0">
                <a:blip r:embed="rId3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4597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/>
              <p:cNvSpPr/>
              <p:nvPr/>
            </p:nvSpPr>
            <p:spPr>
              <a:xfrm>
                <a:off x="180055" y="579237"/>
                <a:ext cx="11723913" cy="53967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(2)1-ln 2 </a:t>
                </a:r>
                <a:r>
                  <a:rPr lang="zh-CN" altLang="zh-CN" sz="2800" dirty="0"/>
                  <a:t>　设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kx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+2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</a:t>
                </a:r>
                <a:r>
                  <a:rPr lang="zh-CN" altLang="zh-CN" sz="2800" dirty="0"/>
                  <a:t>的切点分别为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,ln 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+2)</a:t>
                </a:r>
                <a:r>
                  <a:rPr lang="zh-CN" altLang="zh-CN" sz="2800" dirty="0"/>
                  <a:t>和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,ln(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+1)).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则切线分别为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-ln 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-ln(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+1)=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化简得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+ln(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+1),</a:t>
                </a:r>
                <a:endParaRPr lang="zh-CN" altLang="zh-CN" sz="2800" dirty="0"/>
              </a:p>
              <a:p>
                <a:r>
                  <a:rPr lang="zh-CN" altLang="zh-CN" sz="2800" dirty="0"/>
                  <a:t>依题意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+1),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r>
                  <a:rPr lang="zh-CN" altLang="zh-CN" sz="2800" dirty="0"/>
                  <a:t>从而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=ln 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+1=1-ln 2.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579237"/>
                <a:ext cx="11723913" cy="5396798"/>
              </a:xfrm>
              <a:prstGeom prst="rect">
                <a:avLst/>
              </a:prstGeom>
              <a:blipFill rotWithShape="0">
                <a:blip r:embed="rId2"/>
                <a:stretch>
                  <a:fillRect l="-1092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0670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 dirty="0"/>
              <a:t>第一讲　导数的概念及运算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28493" y="1546119"/>
            <a:ext cx="613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zh-CN" sz="2400" dirty="0">
                <a:solidFill>
                  <a:srgbClr val="DA251C"/>
                </a:solidFill>
              </a:rPr>
              <a:t>第三章</a:t>
            </a:r>
            <a:r>
              <a:rPr lang="zh-CN" altLang="en-US" sz="2400" dirty="0">
                <a:solidFill>
                  <a:srgbClr val="DA251C"/>
                </a:solidFill>
              </a:rPr>
              <a:t>：</a:t>
            </a:r>
            <a:r>
              <a:rPr lang="zh-CN" altLang="zh-CN" sz="2400" dirty="0">
                <a:solidFill>
                  <a:srgbClr val="DA251C"/>
                </a:solidFill>
              </a:rPr>
              <a:t>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3613475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方法帮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•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素养大提升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易错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1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混淆“在某点处的切线”与“过某点的切线”致误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易错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2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复合函数的求导中错用法则致误</a:t>
            </a:r>
          </a:p>
        </p:txBody>
      </p:sp>
      <p:sp>
        <p:nvSpPr>
          <p:cNvPr id="4" name="矩形 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6397260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5942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5   </a:t>
                </a:r>
                <a:r>
                  <a:rPr lang="zh-CN" altLang="zh-CN" sz="2800" dirty="0"/>
                  <a:t>若存在过点</a:t>
                </a:r>
                <a:r>
                  <a:rPr lang="en-US" altLang="zh-CN" sz="2800" i="1" dirty="0"/>
                  <a:t>O</a:t>
                </a:r>
                <a:r>
                  <a:rPr lang="en-US" altLang="zh-CN" sz="2800" dirty="0"/>
                  <a:t>(0,0)</a:t>
                </a:r>
                <a:r>
                  <a:rPr lang="zh-CN" altLang="zh-CN" sz="2800" dirty="0"/>
                  <a:t>的直线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与曲线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都相切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的值为</a:t>
                </a:r>
                <a:r>
                  <a:rPr lang="zh-CN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　　　　　　　　　　　</a:t>
                </a:r>
                <a:endParaRPr lang="zh-CN" altLang="zh-CN" sz="1400" dirty="0">
                  <a:solidFill>
                    <a:srgbClr val="000000"/>
                  </a:solidFill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A.1</a:t>
                </a:r>
                <a14:m>
                  <m:oMath xmlns:m="http://schemas.openxmlformats.org/officeDocument/2006/math">
                    <m:r>
                      <a:rPr lang="en-US" altLang="zh-CN" sz="2800" smtClean="0">
                        <a:solidFill>
                          <a:prstClr val="black"/>
                        </a:solidFill>
                        <a:latin typeface="Cambria Math"/>
                      </a:rPr>
                      <m:t>      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      C.1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64</m:t>
                        </m:r>
                      </m:den>
                    </m:f>
                    <m:r>
                      <a:rPr lang="en-US" altLang="zh-CN" sz="2800" smtClean="0">
                        <a:solidFill>
                          <a:prstClr val="black"/>
                        </a:solidFill>
                        <a:latin typeface="Cambria Math"/>
                      </a:rPr>
                      <m:t>      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D.1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 </a:t>
                </a:r>
                <a:endParaRPr lang="zh-CN" altLang="zh-CN" sz="2800" i="1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易错分析</a:t>
                </a:r>
                <a:r>
                  <a:rPr lang="zh-CN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没有对点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(0,0)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是否为切点进行分析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误认为是切点而出错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endParaRPr lang="zh-CN" altLang="zh-CN" sz="1400" dirty="0">
                  <a:solidFill>
                    <a:srgbClr val="000000"/>
                  </a:solidFill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594254"/>
              </a:xfrm>
              <a:prstGeom prst="rect">
                <a:avLst/>
              </a:prstGeom>
              <a:blipFill rotWithShape="0">
                <a:blip r:embed="rId2"/>
                <a:stretch>
                  <a:fillRect l="-1040" r="-780" b="-1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-3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2627" y="-3"/>
            <a:ext cx="857086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DA251C"/>
                </a:solidFill>
              </a:rPr>
              <a:t>易错</a:t>
            </a:r>
            <a:r>
              <a:rPr lang="en-US" altLang="zh-CN" sz="2800" dirty="0">
                <a:solidFill>
                  <a:srgbClr val="DA251C"/>
                </a:solidFill>
              </a:rPr>
              <a:t>1</a:t>
            </a:r>
            <a:r>
              <a:rPr lang="zh-CN" altLang="en-US" sz="2800" dirty="0">
                <a:solidFill>
                  <a:srgbClr val="DA251C"/>
                </a:solidFill>
              </a:rPr>
              <a:t>    </a:t>
            </a:r>
            <a:r>
              <a:rPr lang="zh-CN" altLang="zh-CN" sz="2800" dirty="0">
                <a:solidFill>
                  <a:srgbClr val="DA251C"/>
                </a:solidFill>
              </a:rPr>
              <a:t>混淆</a:t>
            </a:r>
            <a:r>
              <a:rPr lang="en-US" altLang="zh-CN" sz="2800" dirty="0">
                <a:solidFill>
                  <a:srgbClr val="DA251C"/>
                </a:solidFill>
              </a:rPr>
              <a:t>“</a:t>
            </a:r>
            <a:r>
              <a:rPr lang="zh-CN" altLang="zh-CN" sz="2800" dirty="0">
                <a:solidFill>
                  <a:srgbClr val="DA251C"/>
                </a:solidFill>
              </a:rPr>
              <a:t>在某点处的切线</a:t>
            </a:r>
            <a:r>
              <a:rPr lang="en-US" altLang="zh-CN" sz="2800" dirty="0">
                <a:solidFill>
                  <a:srgbClr val="DA251C"/>
                </a:solidFill>
              </a:rPr>
              <a:t>”</a:t>
            </a:r>
            <a:r>
              <a:rPr lang="zh-CN" altLang="zh-CN" sz="2800" dirty="0">
                <a:solidFill>
                  <a:srgbClr val="DA251C"/>
                </a:solidFill>
              </a:rPr>
              <a:t>与</a:t>
            </a:r>
            <a:r>
              <a:rPr lang="en-US" altLang="zh-CN" sz="2800" dirty="0">
                <a:solidFill>
                  <a:srgbClr val="DA251C"/>
                </a:solidFill>
              </a:rPr>
              <a:t>“</a:t>
            </a:r>
            <a:r>
              <a:rPr lang="zh-CN" altLang="zh-CN" sz="2800" dirty="0">
                <a:solidFill>
                  <a:srgbClr val="DA251C"/>
                </a:solidFill>
              </a:rPr>
              <a:t>过某点的切线</a:t>
            </a:r>
            <a:r>
              <a:rPr lang="en-US" altLang="zh-CN" sz="2800" dirty="0">
                <a:solidFill>
                  <a:srgbClr val="DA251C"/>
                </a:solidFill>
              </a:rPr>
              <a:t>”</a:t>
            </a:r>
            <a:r>
              <a:rPr lang="zh-CN" altLang="zh-CN" sz="2800" dirty="0">
                <a:solidFill>
                  <a:srgbClr val="DA251C"/>
                </a:solidFill>
              </a:rPr>
              <a:t>致误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265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80055" y="191032"/>
                <a:ext cx="11723913" cy="670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4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/>
                  <a:t>易知点</a:t>
                </a:r>
                <a:r>
                  <a:rPr lang="en-US" altLang="zh-CN" sz="2800" i="1" dirty="0"/>
                  <a:t>O</a:t>
                </a:r>
                <a:r>
                  <a:rPr lang="en-US" altLang="zh-CN" sz="2800" dirty="0"/>
                  <a:t>(0,0)</a:t>
                </a:r>
                <a:r>
                  <a:rPr lang="zh-CN" altLang="zh-CN" sz="2800" dirty="0"/>
                  <a:t>在曲线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上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O</a:t>
                </a:r>
                <a:r>
                  <a:rPr lang="en-US" altLang="zh-CN" sz="2800" dirty="0"/>
                  <a:t>(0,0)</a:t>
                </a:r>
                <a:r>
                  <a:rPr lang="zh-CN" altLang="zh-CN" sz="2800" dirty="0"/>
                  <a:t>是切点时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'=3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+2,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 err="1"/>
                  <a:t>'|</a:t>
                </a:r>
                <a:r>
                  <a:rPr lang="en-US" altLang="zh-CN" sz="2800" i="1" baseline="-25000" dirty="0" err="1"/>
                  <a:t>x</a:t>
                </a:r>
                <a:r>
                  <a:rPr lang="en-US" altLang="zh-CN" sz="2800" baseline="-25000" dirty="0"/>
                  <a:t>=0</a:t>
                </a:r>
                <a:r>
                  <a:rPr lang="en-US" altLang="zh-CN" sz="2800" dirty="0"/>
                  <a:t>=2,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的斜率为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故直线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/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30000" dirty="0"/>
                              <m:t>2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800" dirty="0"/>
                  <a:t>，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依题意知</a:t>
                </a:r>
                <a:r>
                  <a:rPr lang="en-US" altLang="zh-CN" sz="2800" i="1" dirty="0"/>
                  <a:t>Δ</a:t>
                </a:r>
                <a:r>
                  <a:rPr lang="en-US" altLang="zh-CN" sz="2800" dirty="0"/>
                  <a:t>=4-4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O</a:t>
                </a:r>
                <a:r>
                  <a:rPr lang="en-US" altLang="zh-CN" sz="2800" dirty="0"/>
                  <a:t>(0,0)</a:t>
                </a:r>
                <a:r>
                  <a:rPr lang="zh-CN" altLang="zh-CN" sz="2800" dirty="0"/>
                  <a:t>不是切点时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与曲线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相切于点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 err="1"/>
                  <a:t>'|</a:t>
                </a:r>
                <a:r>
                  <a:rPr lang="en-US" altLang="zh-CN" sz="2800" i="1" baseline="-25000" dirty="0" err="1"/>
                  <a:t>x</a:t>
                </a:r>
                <a:r>
                  <a:rPr lang="en-US" altLang="zh-CN" sz="2800" baseline="-25000" dirty="0"/>
                  <a:t>=</a:t>
                </a:r>
                <a:r>
                  <a:rPr lang="en-US" altLang="zh-CN" sz="2800" i="1" baseline="-25000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=3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+2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①,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191032"/>
                <a:ext cx="11723913" cy="6704721"/>
              </a:xfrm>
              <a:prstGeom prst="rect">
                <a:avLst/>
              </a:prstGeom>
              <a:blipFill rotWithShape="0">
                <a:blip r:embed="rId2"/>
                <a:stretch>
                  <a:fillRect l="-1092" b="-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8" name="任意多边形 7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1" name="任意多边形 10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2386244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80055" y="487195"/>
                <a:ext cx="11723913" cy="6249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y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/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0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+2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②,</a:t>
                </a:r>
                <a:endParaRPr lang="zh-CN" altLang="zh-CN" sz="2800" dirty="0"/>
              </a:p>
              <a:p>
                <a:r>
                  <a:rPr lang="zh-CN" altLang="zh-CN" sz="2800" dirty="0"/>
                  <a:t>所以联立</a:t>
                </a:r>
                <a:r>
                  <a:rPr lang="en-US" altLang="zh-CN" sz="2800" dirty="0"/>
                  <a:t>①②,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dirty="0" smtClean="0"/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舍去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dirty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dirty="0" smtClean="0"/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r>
                  <a:rPr lang="zh-CN" altLang="zh-CN" sz="2800" dirty="0"/>
                  <a:t>故直线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dirty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dirty="0" smtClean="0"/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800" dirty="0"/>
                              <m:t>=−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2800" dirty="0"/>
                                  <m:t>1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2800" dirty="0"/>
                                  <m:t>4</m:t>
                                </m:r>
                              </m:den>
                            </m:f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/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30000" dirty="0"/>
                              <m:t>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dirty="0"/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endParaRPr lang="zh-CN" altLang="zh-CN" sz="2800" dirty="0"/>
              </a:p>
              <a:p>
                <a:r>
                  <a:rPr lang="zh-CN" altLang="zh-CN" sz="2800" dirty="0"/>
                  <a:t>依题意知</a:t>
                </a:r>
                <a:r>
                  <a:rPr lang="en-US" altLang="zh-CN" sz="2800" dirty="0"/>
                  <a:t>Δ=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dirty="0" smtClean="0"/>
                          <m:t>16</m:t>
                        </m:r>
                      </m:den>
                    </m:f>
                  </m:oMath>
                </a14:m>
                <a:r>
                  <a:rPr lang="en-US" altLang="zh-CN" sz="2800" dirty="0"/>
                  <a:t>-4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dirty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r>
                  <a:rPr lang="zh-CN" altLang="zh-CN" sz="2800" dirty="0"/>
                  <a:t>综上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endParaRPr lang="en-US" altLang="zh-CN" sz="2800" b="1" dirty="0">
                  <a:solidFill>
                    <a:srgbClr val="DA251C"/>
                  </a:solidFill>
                </a:endParaRPr>
              </a:p>
              <a:p>
                <a:r>
                  <a:rPr lang="zh-CN" altLang="en-US" sz="2800" b="1" dirty="0">
                    <a:solidFill>
                      <a:srgbClr val="DA251C"/>
                    </a:solidFill>
                  </a:rPr>
                  <a:t>答案  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C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i="1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487195"/>
                <a:ext cx="11723913" cy="6249531"/>
              </a:xfrm>
              <a:prstGeom prst="rect">
                <a:avLst/>
              </a:prstGeom>
              <a:blipFill rotWithShape="0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8" name="任意多边形 7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1" name="任意多边形 10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5" name="矩形 14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3652492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4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cs typeface="Times New Roman" panose="02020603050405020304"/>
              </a:rPr>
              <a:t>易错警示</a:t>
            </a: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对于曲线的切线方程问题的求解</a:t>
            </a:r>
            <a:r>
              <a:rPr lang="en-US" altLang="zh-CN" sz="2800" dirty="0"/>
              <a:t>,</a:t>
            </a:r>
            <a:r>
              <a:rPr lang="zh-CN" altLang="zh-CN" sz="2800" dirty="0"/>
              <a:t>对曲线的求导是一个关键点</a:t>
            </a:r>
            <a:r>
              <a:rPr lang="en-US" altLang="zh-CN" sz="2800" dirty="0"/>
              <a:t>,</a:t>
            </a:r>
            <a:r>
              <a:rPr lang="zh-CN" altLang="zh-CN" sz="2800" dirty="0"/>
              <a:t>因此求导公式、求导法则及导数的计算原则要熟练掌握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对于已知的点</a:t>
            </a:r>
            <a:r>
              <a:rPr lang="en-US" altLang="zh-CN" sz="2800" dirty="0"/>
              <a:t>,</a:t>
            </a:r>
            <a:r>
              <a:rPr lang="zh-CN" altLang="zh-CN" sz="2800" dirty="0"/>
              <a:t>应先确定其是不是曲线的切点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(1)“</a:t>
            </a:r>
            <a:r>
              <a:rPr lang="zh-CN" altLang="zh-CN" sz="2800" dirty="0"/>
              <a:t>过点</a:t>
            </a:r>
            <a:r>
              <a:rPr lang="en-US" altLang="zh-CN" sz="2800" dirty="0"/>
              <a:t>A</a:t>
            </a:r>
            <a:r>
              <a:rPr lang="zh-CN" altLang="zh-CN" sz="2800" dirty="0"/>
              <a:t>的曲线的切线方程</a:t>
            </a:r>
            <a:r>
              <a:rPr lang="en-US" altLang="zh-CN" sz="2800" dirty="0"/>
              <a:t>”</a:t>
            </a:r>
            <a:r>
              <a:rPr lang="zh-CN" altLang="zh-CN" sz="2800" dirty="0"/>
              <a:t>与</a:t>
            </a:r>
            <a:r>
              <a:rPr lang="en-US" altLang="zh-CN" sz="2800" dirty="0"/>
              <a:t>“</a:t>
            </a:r>
            <a:r>
              <a:rPr lang="zh-CN" altLang="zh-CN" sz="2800" dirty="0"/>
              <a:t>在点</a:t>
            </a:r>
            <a:r>
              <a:rPr lang="en-US" altLang="zh-CN" sz="2800" dirty="0"/>
              <a:t>A</a:t>
            </a:r>
            <a:r>
              <a:rPr lang="zh-CN" altLang="zh-CN" sz="2800" dirty="0"/>
              <a:t>处的曲线的切线方程</a:t>
            </a:r>
            <a:r>
              <a:rPr lang="en-US" altLang="zh-CN" sz="2800" dirty="0"/>
              <a:t>”</a:t>
            </a:r>
            <a:r>
              <a:rPr lang="zh-CN" altLang="zh-CN" sz="2800" dirty="0"/>
              <a:t>是不相同的</a:t>
            </a:r>
            <a:r>
              <a:rPr lang="en-US" altLang="zh-CN" sz="2800" dirty="0"/>
              <a:t>,</a:t>
            </a:r>
            <a:r>
              <a:rPr lang="zh-CN" altLang="zh-CN" sz="2800" dirty="0"/>
              <a:t>后者</a:t>
            </a:r>
            <a:r>
              <a:rPr lang="en-US" altLang="zh-CN" sz="2800" dirty="0"/>
              <a:t>A</a:t>
            </a:r>
            <a:r>
              <a:rPr lang="zh-CN" altLang="zh-CN" sz="2800" dirty="0"/>
              <a:t>必为切点</a:t>
            </a:r>
            <a:r>
              <a:rPr lang="en-US" altLang="zh-CN" sz="2800" dirty="0"/>
              <a:t>,</a:t>
            </a:r>
            <a:r>
              <a:rPr lang="zh-CN" altLang="zh-CN" sz="2800" dirty="0"/>
              <a:t>前者</a:t>
            </a:r>
            <a:r>
              <a:rPr lang="en-US" altLang="zh-CN" sz="2800" dirty="0"/>
              <a:t>A</a:t>
            </a:r>
            <a:r>
              <a:rPr lang="zh-CN" altLang="zh-CN" sz="2800" dirty="0"/>
              <a:t>未必是切点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曲线在某点处的切线若有则只有一条</a:t>
            </a:r>
            <a:r>
              <a:rPr lang="en-US" altLang="zh-CN" sz="2800" dirty="0"/>
              <a:t>,</a:t>
            </a:r>
            <a:r>
              <a:rPr lang="zh-CN" altLang="zh-CN" sz="2800" dirty="0"/>
              <a:t>曲线过某点的切线往往不止一条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切线与曲线的公共点不一定只有一个</a:t>
            </a:r>
            <a:r>
              <a:rPr lang="en-US" altLang="zh-CN" sz="2800" dirty="0"/>
              <a:t>.</a:t>
            </a:r>
            <a:endParaRPr lang="zh-CN" altLang="zh-CN" sz="2800" dirty="0">
              <a:solidFill>
                <a:srgbClr val="000000"/>
              </a:solidFill>
              <a:latin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9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14" name="矩形 1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1636772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170241"/>
                <a:ext cx="11723913" cy="24914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6  </a:t>
                </a:r>
                <a:r>
                  <a:rPr lang="zh-CN" altLang="zh-CN" sz="2800" dirty="0"/>
                  <a:t>设函数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)=cos(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φ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其中常数</a:t>
                </a:r>
                <a:r>
                  <a:rPr lang="en-US" altLang="zh-CN" sz="2800" i="1" dirty="0"/>
                  <a:t>φ</a:t>
                </a:r>
                <a:r>
                  <a:rPr lang="zh-CN" altLang="zh-CN" sz="2800" dirty="0"/>
                  <a:t>满足</a:t>
                </a:r>
                <a:r>
                  <a:rPr lang="en-US" altLang="zh-CN" sz="2800" dirty="0"/>
                  <a:t>-π&lt;</a:t>
                </a:r>
                <a:r>
                  <a:rPr lang="en-US" altLang="zh-CN" sz="2800" i="1" dirty="0"/>
                  <a:t>φ</a:t>
                </a:r>
                <a:r>
                  <a:rPr lang="en-US" altLang="zh-CN" sz="2800" dirty="0"/>
                  <a:t>&lt;0.</a:t>
                </a:r>
                <a:r>
                  <a:rPr lang="zh-CN" altLang="zh-CN" sz="2800" dirty="0"/>
                  <a:t>若函数</a:t>
                </a:r>
                <a:r>
                  <a:rPr lang="en-US" altLang="zh-CN" sz="2800" i="1" dirty="0"/>
                  <a:t>g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)+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是函数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的导数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是偶函数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φ</a:t>
                </a:r>
                <a:r>
                  <a:rPr lang="zh-CN" altLang="zh-CN" sz="2800" dirty="0"/>
                  <a:t>等于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A.-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2800" smtClean="0">
                        <a:solidFill>
                          <a:prstClr val="black"/>
                        </a:solidFill>
                        <a:latin typeface="Cambria Math"/>
                      </a:rPr>
                      <m:t>      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 B.-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sz="28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      C .-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sz="2800" smtClean="0">
                        <a:solidFill>
                          <a:prstClr val="black"/>
                        </a:solidFill>
                        <a:latin typeface="Cambria Math"/>
                      </a:rPr>
                      <m:t>         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 D. -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170241"/>
                <a:ext cx="11723913" cy="2491451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-3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699335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DA251C"/>
                </a:solidFill>
              </a:rPr>
              <a:t>易错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复合函数的求导中错用法则致误</a:t>
            </a:r>
          </a:p>
        </p:txBody>
      </p:sp>
    </p:spTree>
    <p:extLst>
      <p:ext uri="{BB962C8B-B14F-4D97-AF65-F5344CB8AC3E}">
        <p14:creationId xmlns:p14="http://schemas.microsoft.com/office/powerpoint/2010/main" xmlns="" val="2860738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00992" y="658611"/>
                <a:ext cx="11723913" cy="4174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解析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由题意得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)+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'(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)=cos(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)-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sin(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)=2cos(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注意两角和的余弦公式的应用</a:t>
                </a:r>
                <a:r>
                  <a:rPr lang="en-US" altLang="zh-CN" sz="2800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  <a:latin typeface="NEU-BZ-S92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因为函数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为偶函数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π,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∈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Z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π-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∈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Z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.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+mn-ea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dirty="0">
                    <a:cs typeface="Times New Roman" panose="02020603050405020304" pitchFamily="18" charset="0"/>
                  </a:rPr>
                  <a:t>-π&lt;</a:t>
                </a:r>
                <a:r>
                  <a:rPr lang="en-US" altLang="zh-CN" sz="2800" i="1" dirty="0"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cs typeface="Times New Roman" panose="02020603050405020304" pitchFamily="18" charset="0"/>
                  </a:rPr>
                  <a:t>&lt;0</a:t>
                </a:r>
                <a:r>
                  <a:rPr lang="en-US" altLang="zh-CN" sz="2800" dirty="0"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latin typeface="+mn-ea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cs typeface="Times New Roman" panose="02020603050405020304" pitchFamily="18" charset="0"/>
                  </a:rPr>
                  <a:t>φ</a:t>
                </a:r>
                <a:r>
                  <a:rPr lang="en-US" altLang="zh-CN" sz="2800" dirty="0"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/>
                          <m:t>π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cs typeface="Times New Roman" panose="02020603050405020304" pitchFamily="18" charset="0"/>
                  </a:rPr>
                  <a:t>.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92" y="658611"/>
                <a:ext cx="11723913" cy="4174220"/>
              </a:xfrm>
              <a:prstGeom prst="rect">
                <a:avLst/>
              </a:prstGeom>
              <a:blipFill rotWithShape="0">
                <a:blip r:embed="rId2"/>
                <a:stretch>
                  <a:fillRect l="-1092" r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  <p:sp>
        <p:nvSpPr>
          <p:cNvPr id="9" name="矩形 8"/>
          <p:cNvSpPr/>
          <p:nvPr/>
        </p:nvSpPr>
        <p:spPr>
          <a:xfrm>
            <a:off x="200993" y="4909949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>
                <a:solidFill>
                  <a:srgbClr val="DA251C"/>
                </a:solidFill>
                <a:latin typeface="NEU-BZ-S92"/>
                <a:cs typeface="Times New Roman"/>
              </a:rPr>
              <a:t>答案  </a:t>
            </a:r>
            <a:r>
              <a:rPr lang="en-US" altLang="zh-CN" sz="2800" dirty="0">
                <a:latin typeface="+mn-ea"/>
                <a:cs typeface="Times New Roman"/>
              </a:rPr>
              <a:t>A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4813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0992" y="658611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>
                <a:solidFill>
                  <a:srgbClr val="DA251C"/>
                </a:solidFill>
                <a:latin typeface="NEU-BZ-S92"/>
                <a:cs typeface="Times New Roman"/>
              </a:rPr>
              <a:t>易错警示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       </a:t>
            </a:r>
            <a:r>
              <a:rPr lang="zh-CN" altLang="zh-CN" sz="2800" dirty="0"/>
              <a:t>本题在对复合函数求导时</a:t>
            </a:r>
            <a:r>
              <a:rPr lang="en-US" altLang="zh-CN" sz="2800" dirty="0"/>
              <a:t>,</a:t>
            </a:r>
            <a:r>
              <a:rPr lang="zh-CN" altLang="zh-CN" sz="2800" dirty="0"/>
              <a:t>易错用导数的运算法则而致误</a:t>
            </a:r>
            <a:r>
              <a:rPr lang="en-US" altLang="zh-CN" sz="2800" dirty="0"/>
              <a:t>,</a:t>
            </a:r>
            <a:r>
              <a:rPr lang="zh-CN" altLang="zh-CN" sz="2800" dirty="0"/>
              <a:t>避开易错点的关键是选择中间变量</a:t>
            </a:r>
            <a:r>
              <a:rPr lang="en-US" altLang="zh-CN" sz="2800" dirty="0"/>
              <a:t>,</a:t>
            </a:r>
            <a:r>
              <a:rPr lang="zh-CN" altLang="zh-CN" sz="2800" dirty="0"/>
              <a:t>复合函数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g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))</a:t>
            </a:r>
            <a:r>
              <a:rPr lang="zh-CN" altLang="zh-CN" sz="2800" dirty="0"/>
              <a:t>的导数和函数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u</a:t>
            </a:r>
            <a:r>
              <a:rPr lang="en-US" altLang="zh-CN" sz="2800" dirty="0"/>
              <a:t>),</a:t>
            </a:r>
            <a:r>
              <a:rPr lang="en-US" altLang="zh-CN" sz="2800" i="1" dirty="0"/>
              <a:t>u</a:t>
            </a:r>
            <a:r>
              <a:rPr lang="en-US" altLang="zh-CN" sz="2800" dirty="0"/>
              <a:t>=</a:t>
            </a:r>
            <a:r>
              <a:rPr lang="en-US" altLang="zh-CN" sz="2800" i="1" dirty="0"/>
              <a:t>g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</a:t>
            </a:r>
            <a:r>
              <a:rPr lang="zh-CN" altLang="zh-CN" sz="2800" dirty="0"/>
              <a:t>的导数间的关系为</a:t>
            </a:r>
            <a:r>
              <a:rPr lang="en-US" altLang="zh-CN" sz="2800" i="1" dirty="0"/>
              <a:t>y</a:t>
            </a:r>
            <a:r>
              <a:rPr lang="en-US" altLang="zh-CN" sz="2800" dirty="0"/>
              <a:t>'=</a:t>
            </a:r>
            <a:r>
              <a:rPr lang="en-US" altLang="zh-CN" sz="2800" i="1" dirty="0" err="1"/>
              <a:t>y</a:t>
            </a:r>
            <a:r>
              <a:rPr lang="en-US" altLang="zh-CN" sz="2800" i="1" baseline="-25000" dirty="0" err="1"/>
              <a:t>u</a:t>
            </a:r>
            <a:r>
              <a:rPr lang="en-US" altLang="zh-CN" sz="2800" dirty="0"/>
              <a:t>'·</a:t>
            </a:r>
            <a:r>
              <a:rPr lang="en-US" altLang="zh-CN" sz="2800" i="1" dirty="0" err="1"/>
              <a:t>u</a:t>
            </a:r>
            <a:r>
              <a:rPr lang="en-US" altLang="zh-CN" sz="2800" i="1" baseline="-25000" dirty="0" err="1"/>
              <a:t>x</a:t>
            </a:r>
            <a:r>
              <a:rPr lang="en-US" altLang="zh-CN" sz="2800" dirty="0"/>
              <a:t>'=</a:t>
            </a:r>
            <a:r>
              <a:rPr lang="en-US" altLang="zh-CN" sz="2800" i="1" dirty="0"/>
              <a:t>f</a:t>
            </a:r>
            <a:r>
              <a:rPr lang="en-US" altLang="zh-CN" sz="2800" dirty="0"/>
              <a:t> '(</a:t>
            </a:r>
            <a:r>
              <a:rPr lang="en-US" altLang="zh-CN" sz="2800" i="1" dirty="0"/>
              <a:t>u</a:t>
            </a:r>
            <a:r>
              <a:rPr lang="en-US" altLang="zh-CN" sz="2800" dirty="0"/>
              <a:t>)·</a:t>
            </a:r>
            <a:r>
              <a:rPr lang="en-US" altLang="zh-CN" sz="2800" i="1" dirty="0"/>
              <a:t>g</a:t>
            </a:r>
            <a:r>
              <a:rPr lang="en-US" altLang="zh-CN" sz="2800" dirty="0"/>
              <a:t>'(</a:t>
            </a:r>
            <a:r>
              <a:rPr lang="en-US" altLang="zh-CN" sz="2800" i="1" dirty="0"/>
              <a:t>x</a:t>
            </a:r>
            <a:r>
              <a:rPr lang="en-US" altLang="zh-CN" sz="2800" dirty="0"/>
              <a:t>),</a:t>
            </a:r>
            <a:r>
              <a:rPr lang="zh-CN" altLang="zh-CN" sz="2800" dirty="0"/>
              <a:t>即</a:t>
            </a:r>
            <a:r>
              <a:rPr lang="en-US" altLang="zh-CN" sz="2800" i="1" dirty="0"/>
              <a:t>y</a:t>
            </a:r>
            <a:r>
              <a:rPr lang="zh-CN" altLang="zh-CN" sz="2800" dirty="0"/>
              <a:t>对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的导数等于</a:t>
            </a:r>
            <a:r>
              <a:rPr lang="en-US" altLang="zh-CN" sz="2800" i="1" dirty="0"/>
              <a:t>y</a:t>
            </a:r>
            <a:r>
              <a:rPr lang="zh-CN" altLang="zh-CN" sz="2800" dirty="0"/>
              <a:t>对</a:t>
            </a:r>
            <a:r>
              <a:rPr lang="en-US" altLang="zh-CN" sz="2800" i="1" dirty="0"/>
              <a:t>u</a:t>
            </a:r>
            <a:r>
              <a:rPr lang="zh-CN" altLang="zh-CN" sz="2800" dirty="0"/>
              <a:t>的导数与</a:t>
            </a:r>
            <a:r>
              <a:rPr lang="en-US" altLang="zh-CN" sz="2800" i="1" dirty="0"/>
              <a:t>u</a:t>
            </a:r>
            <a:r>
              <a:rPr lang="zh-CN" altLang="zh-CN" sz="2800" dirty="0"/>
              <a:t>对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的导数的乘积</a:t>
            </a:r>
            <a:r>
              <a:rPr lang="en-US" altLang="zh-CN" sz="2800" dirty="0"/>
              <a:t>.</a:t>
            </a:r>
            <a:r>
              <a:rPr lang="zh-CN" altLang="zh-CN" sz="2800" dirty="0"/>
              <a:t>求导时需要记住中间变量</a:t>
            </a:r>
            <a:r>
              <a:rPr lang="en-US" altLang="zh-CN" sz="2800" dirty="0"/>
              <a:t>,</a:t>
            </a:r>
            <a:r>
              <a:rPr lang="zh-CN" altLang="zh-CN" sz="2800" dirty="0"/>
              <a:t>注意从外层开始由外及里逐层求导</a:t>
            </a:r>
            <a:r>
              <a:rPr lang="en-US" altLang="zh-CN" sz="2800" dirty="0"/>
              <a:t>.</a:t>
            </a:r>
            <a:endParaRPr lang="en-US" altLang="zh-CN" sz="2800" b="1" dirty="0">
              <a:solidFill>
                <a:srgbClr val="DA251C"/>
              </a:solidFill>
              <a:latin typeface="NEU-BZ-S92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63782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3226549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170991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816492" y="2184466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808879"/>
            <a:ext cx="10065636" cy="160132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导数的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概念和几何意义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导数的运算</a:t>
            </a: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1023379" y="75455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466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81338" y="1091294"/>
            <a:ext cx="10065636" cy="1498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导数的运算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导数的几何意义的应用</a:t>
            </a: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1081338" y="550288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062FEC8-38FF-4DC2-98BB-93EC3447E6EA}"/>
              </a:ext>
            </a:extLst>
          </p:cNvPr>
          <p:cNvSpPr/>
          <p:nvPr/>
        </p:nvSpPr>
        <p:spPr>
          <a:xfrm>
            <a:off x="1081338" y="3263576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方法帮∙素养大提升</a:t>
            </a:r>
          </a:p>
        </p:txBody>
      </p:sp>
      <p:sp>
        <p:nvSpPr>
          <p:cNvPr id="5" name="矩形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963ED8D6-9A01-4991-A95D-899D26698BEA}"/>
              </a:ext>
            </a:extLst>
          </p:cNvPr>
          <p:cNvSpPr/>
          <p:nvPr/>
        </p:nvSpPr>
        <p:spPr>
          <a:xfrm>
            <a:off x="1081338" y="4051006"/>
            <a:ext cx="10065636" cy="81859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混淆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在某点处的切线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过某点的切线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致误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复合函数的求导中错用法则致误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94101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462961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B6FF207E-468B-4FF2-B6F3-C0554023F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0698617"/>
              </p:ext>
            </p:extLst>
          </p:nvPr>
        </p:nvGraphicFramePr>
        <p:xfrm>
          <a:off x="457199" y="1383637"/>
          <a:ext cx="11277601" cy="1794752"/>
        </p:xfrm>
        <a:graphic>
          <a:graphicData uri="http://schemas.openxmlformats.org/drawingml/2006/table">
            <a:tbl>
              <a:tblPr firstRow="1" firstCol="1" bandRow="1"/>
              <a:tblGrid>
                <a:gridCol w="2941860">
                  <a:extLst>
                    <a:ext uri="{9D8B030D-6E8A-4147-A177-3AD203B41FA5}">
                      <a16:colId xmlns:a16="http://schemas.microsoft.com/office/drawing/2014/main" xmlns="" val="1132325080"/>
                    </a:ext>
                  </a:extLst>
                </a:gridCol>
                <a:gridCol w="25632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6228">
                  <a:extLst>
                    <a:ext uri="{9D8B030D-6E8A-4147-A177-3AD203B41FA5}">
                      <a16:colId xmlns:a16="http://schemas.microsoft.com/office/drawing/2014/main" xmlns="" val="2450094266"/>
                    </a:ext>
                  </a:extLst>
                </a:gridCol>
                <a:gridCol w="2886228">
                  <a:extLst>
                    <a:ext uri="{9D8B030D-6E8A-4147-A177-3AD203B41FA5}">
                      <a16:colId xmlns:a16="http://schemas.microsoft.com/office/drawing/2014/main" xmlns="" val="6278530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kern="12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kern="1200" dirty="0">
                          <a:solidFill>
                            <a:srgbClr val="DA251C"/>
                          </a:solidFill>
                        </a:rPr>
                        <a:t>考题取样</a:t>
                      </a:r>
                      <a:endParaRPr lang="zh-CN" altLang="en-US" sz="2400" b="1" kern="1200" dirty="0">
                        <a:solidFill>
                          <a:srgbClr val="DA251C"/>
                        </a:solidFill>
                        <a:latin typeface="微软雅黑" panose="020B0503020204020204" pitchFamily="82" charset="2"/>
                        <a:ea typeface="微软雅黑" panose="020B0503020204020204" pitchFamily="82" charset="2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kern="1200" dirty="0">
                          <a:solidFill>
                            <a:srgbClr val="DA251C"/>
                          </a:solidFill>
                        </a:rPr>
                        <a:t>对应考法</a:t>
                      </a:r>
                      <a:endParaRPr lang="zh-CN" altLang="en-US" sz="2400" b="1" kern="1200" dirty="0">
                        <a:solidFill>
                          <a:srgbClr val="DA251C"/>
                        </a:solidFill>
                        <a:latin typeface="微软雅黑" panose="020B0503020204020204" pitchFamily="82" charset="2"/>
                        <a:ea typeface="微软雅黑" panose="020B0503020204020204" pitchFamily="82" charset="2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04106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导数的几何意义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Ⅰ,T5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2416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导数的运算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浙江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,T20(Ⅰ)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2923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123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850753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命题</a:t>
            </a:r>
            <a:r>
              <a:rPr lang="zh-CN" altLang="zh-CN" sz="2800" b="1" dirty="0"/>
              <a:t>分析预测</a:t>
            </a:r>
            <a:r>
              <a:rPr lang="zh-CN" altLang="zh-CN" sz="2800" dirty="0"/>
              <a:t>　从近五年的考查情况来看</a:t>
            </a:r>
            <a:r>
              <a:rPr lang="en-US" altLang="zh-CN" sz="2800" dirty="0"/>
              <a:t>,</a:t>
            </a:r>
            <a:r>
              <a:rPr lang="zh-CN" altLang="zh-CN" sz="2800" dirty="0"/>
              <a:t>本讲一直是高考的热点</a:t>
            </a:r>
            <a:r>
              <a:rPr lang="en-US" altLang="zh-CN" sz="2800" dirty="0"/>
              <a:t>,</a:t>
            </a:r>
            <a:r>
              <a:rPr lang="zh-CN" altLang="zh-CN" sz="2800" dirty="0"/>
              <a:t>主要考查导数的运算、求导法则以及导数的几何意义</a:t>
            </a:r>
            <a:r>
              <a:rPr lang="en-US" altLang="zh-CN" sz="2800" dirty="0"/>
              <a:t>.</a:t>
            </a:r>
            <a:r>
              <a:rPr lang="zh-CN" altLang="zh-CN" sz="2800" dirty="0"/>
              <a:t>导数的运算一般不单独考查</a:t>
            </a:r>
            <a:r>
              <a:rPr lang="en-US" altLang="zh-CN" sz="2800" dirty="0"/>
              <a:t>,</a:t>
            </a:r>
            <a:r>
              <a:rPr lang="zh-CN" altLang="zh-CN" sz="2800" dirty="0"/>
              <a:t>而是在考查导数的应用时与单调性、极值与最值综合考查</a:t>
            </a:r>
            <a:r>
              <a:rPr lang="en-US" altLang="zh-CN" sz="2800" dirty="0"/>
              <a:t>,</a:t>
            </a:r>
            <a:r>
              <a:rPr lang="zh-CN" altLang="zh-CN" sz="2800" dirty="0"/>
              <a:t>导数的几何意义最常见的是求切线方程和已知切线方程求参数值</a:t>
            </a:r>
            <a:r>
              <a:rPr lang="en-US" altLang="zh-CN" sz="2800" dirty="0"/>
              <a:t>,</a:t>
            </a:r>
            <a:r>
              <a:rPr lang="zh-CN" altLang="zh-CN" sz="2800" dirty="0"/>
              <a:t>常以选择题、填空题的形式出现</a:t>
            </a:r>
            <a:r>
              <a:rPr lang="en-US" altLang="zh-CN" sz="2800" dirty="0"/>
              <a:t>,</a:t>
            </a:r>
            <a:r>
              <a:rPr lang="zh-CN" altLang="zh-CN" sz="2800" dirty="0"/>
              <a:t>有时也出现在解答题的第一问</a:t>
            </a:r>
            <a:r>
              <a:rPr lang="en-US" altLang="zh-CN" sz="2800" dirty="0"/>
              <a:t>,</a:t>
            </a:r>
            <a:r>
              <a:rPr lang="zh-CN" altLang="zh-CN" sz="2800" dirty="0"/>
              <a:t>难度中等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zh-CN" sz="2800" b="1" dirty="0"/>
              <a:t>学科</a:t>
            </a:r>
            <a:r>
              <a:rPr lang="zh-CN" altLang="en-US" sz="2800" b="1" dirty="0"/>
              <a:t>核心</a:t>
            </a:r>
            <a:r>
              <a:rPr lang="zh-CN" altLang="zh-CN" sz="2800" b="1" dirty="0"/>
              <a:t>素养</a:t>
            </a:r>
            <a:r>
              <a:rPr lang="zh-CN" altLang="zh-CN" sz="2800" dirty="0"/>
              <a:t>　本讲通过导数的运算及其几何意义考查考生的数学运算、逻辑推理、直观想象素养</a:t>
            </a:r>
            <a:r>
              <a:rPr lang="en-US" altLang="zh-CN" sz="2800" dirty="0"/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  <p:extLst>
      <p:ext uri="{BB962C8B-B14F-4D97-AF65-F5344CB8AC3E}">
        <p14:creationId xmlns:p14="http://schemas.microsoft.com/office/powerpoint/2010/main" xmlns="" val="1720224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•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</a:rPr>
              <a:t>1  </a:t>
            </a:r>
            <a:r>
              <a:rPr lang="zh-CN" altLang="zh-CN" sz="2800" dirty="0">
                <a:solidFill>
                  <a:prstClr val="black"/>
                </a:solidFill>
                <a:latin typeface="微软雅黑" pitchFamily="34" charset="-122"/>
              </a:rPr>
              <a:t>导数的</a:t>
            </a:r>
            <a:r>
              <a:rPr lang="zh-CN" altLang="en-US" sz="2800" dirty="0">
                <a:solidFill>
                  <a:prstClr val="black"/>
                </a:solidFill>
                <a:latin typeface="微软雅黑" pitchFamily="34" charset="-122"/>
              </a:rPr>
              <a:t>概念和几何意义</a:t>
            </a:r>
            <a:endParaRPr lang="en-US" altLang="zh-CN" sz="2800" dirty="0">
              <a:solidFill>
                <a:prstClr val="black"/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</a:rPr>
              <a:t>2  </a:t>
            </a:r>
            <a:r>
              <a:rPr lang="zh-CN" altLang="zh-CN" sz="2800" dirty="0">
                <a:solidFill>
                  <a:prstClr val="black"/>
                </a:solidFill>
                <a:latin typeface="微软雅黑" pitchFamily="34" charset="-122"/>
              </a:rPr>
              <a:t>导数的运算</a:t>
            </a:r>
            <a:endParaRPr lang="zh-CN" altLang="en-US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1467" y="0"/>
            <a:ext cx="2441483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第三章：导数及其应用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27507380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3805ce032f63d1e6cf97beb6a1a3070e4c864b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</TotalTime>
  <Words>1505</Words>
  <Application>Microsoft Office PowerPoint</Application>
  <PresentationFormat>自定义</PresentationFormat>
  <Paragraphs>169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323</cp:revision>
  <dcterms:created xsi:type="dcterms:W3CDTF">2018-02-01T09:53:21Z</dcterms:created>
  <dcterms:modified xsi:type="dcterms:W3CDTF">2019-11-10T07:06:12Z</dcterms:modified>
</cp:coreProperties>
</file>