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sldIdLst>
    <p:sldId id="271" r:id="rId2"/>
    <p:sldId id="470" r:id="rId3"/>
    <p:sldId id="262" r:id="rId4"/>
    <p:sldId id="378" r:id="rId5"/>
    <p:sldId id="379" r:id="rId6"/>
    <p:sldId id="377" r:id="rId7"/>
    <p:sldId id="279" r:id="rId8"/>
    <p:sldId id="380" r:id="rId9"/>
    <p:sldId id="263" r:id="rId10"/>
    <p:sldId id="381" r:id="rId11"/>
    <p:sldId id="291" r:id="rId12"/>
    <p:sldId id="274" r:id="rId13"/>
    <p:sldId id="281" r:id="rId14"/>
    <p:sldId id="386" r:id="rId15"/>
    <p:sldId id="435" r:id="rId16"/>
    <p:sldId id="436" r:id="rId17"/>
    <p:sldId id="460" r:id="rId18"/>
    <p:sldId id="388" r:id="rId19"/>
    <p:sldId id="461" r:id="rId20"/>
    <p:sldId id="462" r:id="rId21"/>
    <p:sldId id="466" r:id="rId22"/>
    <p:sldId id="463" r:id="rId23"/>
    <p:sldId id="467" r:id="rId24"/>
    <p:sldId id="438" r:id="rId25"/>
    <p:sldId id="390" r:id="rId26"/>
    <p:sldId id="439" r:id="rId27"/>
    <p:sldId id="468" r:id="rId28"/>
    <p:sldId id="327" r:id="rId29"/>
    <p:sldId id="392" r:id="rId30"/>
    <p:sldId id="440" r:id="rId31"/>
    <p:sldId id="469" r:id="rId32"/>
    <p:sldId id="427" r:id="rId33"/>
    <p:sldId id="429" r:id="rId34"/>
    <p:sldId id="398" r:id="rId35"/>
    <p:sldId id="399" r:id="rId36"/>
    <p:sldId id="431" r:id="rId37"/>
    <p:sldId id="432" r:id="rId38"/>
    <p:sldId id="448" r:id="rId39"/>
    <p:sldId id="416" r:id="rId40"/>
    <p:sldId id="406" r:id="rId41"/>
    <p:sldId id="367" r:id="rId42"/>
    <p:sldId id="370" r:id="rId43"/>
    <p:sldId id="421" r:id="rId44"/>
    <p:sldId id="434" r:id="rId45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377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291"/>
          </p14:sldIdLst>
        </p14:section>
        <p14:section name="B考法帮·题型全突破" id="{EAE3448C-E808-4F1F-840E-365612D64D3F}">
          <p14:sldIdLst>
            <p14:sldId id="274"/>
            <p14:sldId id="281"/>
            <p14:sldId id="386"/>
            <p14:sldId id="435"/>
            <p14:sldId id="436"/>
            <p14:sldId id="460"/>
            <p14:sldId id="388"/>
            <p14:sldId id="461"/>
            <p14:sldId id="462"/>
            <p14:sldId id="466"/>
            <p14:sldId id="463"/>
            <p14:sldId id="467"/>
            <p14:sldId id="438"/>
            <p14:sldId id="390"/>
            <p14:sldId id="439"/>
            <p14:sldId id="468"/>
            <p14:sldId id="327"/>
            <p14:sldId id="392"/>
            <p14:sldId id="440"/>
            <p14:sldId id="469"/>
            <p14:sldId id="427"/>
            <p14:sldId id="429"/>
            <p14:sldId id="398"/>
            <p14:sldId id="399"/>
            <p14:sldId id="431"/>
            <p14:sldId id="432"/>
            <p14:sldId id="448"/>
            <p14:sldId id="416"/>
            <p14:sldId id="406"/>
          </p14:sldIdLst>
        </p14:section>
        <p14:section name="C方法帮·素养大提升" id="{C8D129F6-420B-47E8-9577-A84C8752F9E5}">
          <p14:sldIdLst>
            <p14:sldId id="367"/>
            <p14:sldId id="370"/>
            <p14:sldId id="421"/>
            <p14:sldId id="434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DA251C"/>
                </a:solidFill>
              </a:rPr>
              <a:t>理科数学 第七章：不等式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</a:t>
            </a:r>
            <a:r>
              <a:rPr lang="en-US" altLang="zh-CN" sz="4000" b="1" dirty="0">
                <a:solidFill>
                  <a:schemeClr val="bg1"/>
                </a:solidFill>
              </a:rPr>
              <a:t>3</a:t>
            </a:r>
            <a:r>
              <a:rPr lang="zh-CN" altLang="en-US" sz="4000" b="1" dirty="0">
                <a:solidFill>
                  <a:schemeClr val="bg1"/>
                </a:solidFill>
              </a:rPr>
              <a:t>讲  基本不等式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7104" y="1546119"/>
            <a:ext cx="50577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第七</a:t>
            </a:r>
            <a:r>
              <a:rPr lang="zh-CN" altLang="zh-CN" sz="2400" dirty="0">
                <a:solidFill>
                  <a:srgbClr val="DA251C"/>
                </a:solidFill>
              </a:rPr>
              <a:t>章 </a:t>
            </a:r>
            <a:r>
              <a:rPr lang="en-US" altLang="zh-CN" sz="2400" dirty="0">
                <a:solidFill>
                  <a:srgbClr val="DA251C"/>
                </a:solidFill>
              </a:rPr>
              <a:t> </a:t>
            </a:r>
            <a:r>
              <a:rPr lang="zh-CN" altLang="en-US" sz="2400" dirty="0">
                <a:solidFill>
                  <a:srgbClr val="DA251C"/>
                </a:solidFill>
              </a:rPr>
              <a:t>不等式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81528" y="453137"/>
                <a:ext cx="11723913" cy="3900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(4)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≥2(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=1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);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≤-2(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&lt;0,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=-1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(5)</a:t>
                </a:r>
                <a:r>
                  <a:rPr lang="en-US" altLang="zh-CN" sz="2800" i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≥2(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同号且不为</a:t>
                </a:r>
                <a:r>
                  <a:rPr lang="en-US" altLang="zh-CN" sz="2800" dirty="0"/>
                  <a:t>0,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(6)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800" dirty="0"/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注意</a:t>
                </a:r>
                <a:r>
                  <a:rPr lang="zh-CN" altLang="en-US" sz="2800" dirty="0"/>
                  <a:t>   在运用基本不等式及其变形时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一定要验证等号是否成立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528" y="453137"/>
                <a:ext cx="11723913" cy="3900811"/>
              </a:xfrm>
              <a:prstGeom prst="rect">
                <a:avLst/>
              </a:prstGeom>
              <a:blipFill>
                <a:blip r:embed="rId2"/>
                <a:stretch>
                  <a:fillRect l="-1092" b="-14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476372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基本不等式与最值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234043" y="861413"/>
                <a:ext cx="11723913" cy="49746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最值定理</a:t>
                </a:r>
                <a:r>
                  <a:rPr lang="en-US" altLang="zh-CN" sz="2800" b="1" dirty="0"/>
                  <a:t>:</a:t>
                </a:r>
                <a:endParaRPr lang="zh-CN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&gt;0.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s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和为定值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积</a:t>
                </a:r>
                <a:r>
                  <a:rPr lang="en-US" altLang="zh-CN" sz="2800" i="1" dirty="0" err="1"/>
                  <a:t>xy</a:t>
                </a:r>
                <a:r>
                  <a:rPr lang="zh-CN" altLang="zh-CN" sz="2800" dirty="0"/>
                  <a:t>取得最大值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/>
                  <a:t> 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简记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和定积最大</a:t>
                </a:r>
                <a:r>
                  <a:rPr lang="en-US" altLang="zh-CN" sz="2800" dirty="0"/>
                  <a:t>);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 err="1"/>
                  <a:t>xy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p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积为定值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则当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和</a:t>
                </a:r>
                <a:r>
                  <a:rPr lang="en-US" altLang="zh-CN" sz="2800" i="1" dirty="0" err="1"/>
                  <a:t>x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y</a:t>
                </a:r>
                <a:r>
                  <a:rPr lang="zh-CN" altLang="zh-CN" sz="2800" dirty="0"/>
                  <a:t>取得最小值 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e>
                    </m:rad>
                  </m:oMath>
                </a14:m>
                <a:r>
                  <a:rPr lang="en-US" altLang="zh-CN" sz="2800" dirty="0"/>
                  <a:t> (</a:t>
                </a:r>
                <a:r>
                  <a:rPr lang="zh-CN" altLang="zh-CN" sz="2800" dirty="0"/>
                  <a:t>简记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积定和最小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注意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此结论应用的前提是</a:t>
                </a:r>
                <a:r>
                  <a:rPr lang="en-US" altLang="zh-CN" sz="2800" dirty="0"/>
                  <a:t>“</a:t>
                </a:r>
                <a:r>
                  <a:rPr lang="zh-CN" altLang="zh-CN" sz="2800" dirty="0"/>
                  <a:t>一正</a:t>
                </a:r>
                <a:r>
                  <a:rPr lang="en-US" altLang="zh-CN" sz="2800" dirty="0"/>
                  <a:t>”“</a:t>
                </a:r>
                <a:r>
                  <a:rPr lang="zh-CN" altLang="zh-CN" sz="2800" dirty="0"/>
                  <a:t>二定</a:t>
                </a:r>
                <a:r>
                  <a:rPr lang="en-US" altLang="zh-CN" sz="2800" dirty="0"/>
                  <a:t>”“</a:t>
                </a:r>
                <a:r>
                  <a:rPr lang="zh-CN" altLang="zh-CN" sz="2800" dirty="0"/>
                  <a:t>三相等</a:t>
                </a:r>
                <a:r>
                  <a:rPr lang="en-US" altLang="zh-CN" sz="2800" dirty="0"/>
                  <a:t>”.“</a:t>
                </a:r>
                <a:r>
                  <a:rPr lang="zh-CN" altLang="zh-CN" sz="2800" dirty="0"/>
                  <a:t>一正</a:t>
                </a:r>
                <a:r>
                  <a:rPr lang="en-US" altLang="zh-CN" sz="2800" dirty="0"/>
                  <a:t>”</a:t>
                </a:r>
                <a:r>
                  <a:rPr lang="zh-CN" altLang="zh-CN" sz="2800" dirty="0"/>
                  <a:t>指正数</a:t>
                </a:r>
                <a:r>
                  <a:rPr lang="en-US" altLang="zh-CN" sz="2800" dirty="0"/>
                  <a:t>,“</a:t>
                </a:r>
                <a:r>
                  <a:rPr lang="zh-CN" altLang="zh-CN" sz="2800" dirty="0"/>
                  <a:t>二定</a:t>
                </a:r>
                <a:r>
                  <a:rPr lang="en-US" altLang="zh-CN" sz="2800" dirty="0"/>
                  <a:t>”</a:t>
                </a:r>
                <a:r>
                  <a:rPr lang="zh-CN" altLang="zh-CN" sz="2800" dirty="0"/>
                  <a:t>指求最值时和或积为定值</a:t>
                </a:r>
                <a:r>
                  <a:rPr lang="en-US" altLang="zh-CN" sz="2800" dirty="0"/>
                  <a:t>,“</a:t>
                </a:r>
                <a:r>
                  <a:rPr lang="zh-CN" altLang="zh-CN" sz="2800" dirty="0"/>
                  <a:t>三相等</a:t>
                </a:r>
                <a:r>
                  <a:rPr lang="en-US" altLang="zh-CN" sz="2800" dirty="0"/>
                  <a:t>”</a:t>
                </a:r>
                <a:r>
                  <a:rPr lang="zh-CN" altLang="zh-CN" sz="2800" dirty="0"/>
                  <a:t>指等号成立</a:t>
                </a:r>
                <a:r>
                  <a:rPr lang="en-US" altLang="zh-CN" sz="2800" dirty="0"/>
                  <a:t>.(2)</a:t>
                </a:r>
                <a:r>
                  <a:rPr lang="zh-CN" altLang="zh-CN" sz="2800" dirty="0"/>
                  <a:t>连续使用基本不等式时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牢记等号要同时成立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861413"/>
                <a:ext cx="11723913" cy="4974632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3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235441" y="1"/>
            <a:ext cx="1977510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第七章：不等式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1769806"/>
            <a:ext cx="7158094" cy="345112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利用基本不等式求最值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利用基本不等式解决实际问题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利用基本不等式证明不等式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576693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利用基本不等式求最值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881078"/>
                <a:ext cx="11723913" cy="37101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+mj-lt"/>
                  </a:rPr>
                  <a:t>1.</a:t>
                </a:r>
                <a:r>
                  <a:rPr lang="zh-CN" altLang="zh-CN" sz="2800" b="1" dirty="0">
                    <a:latin typeface="+mj-lt"/>
                  </a:rPr>
                  <a:t>代数式最值的求解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(1)[2018</a:t>
                </a:r>
                <a:r>
                  <a:rPr lang="zh-CN" altLang="zh-CN" sz="2800" dirty="0"/>
                  <a:t>辽宁两校联考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　　　　</a:t>
                </a:r>
                <a:r>
                  <a:rPr lang="en-US" altLang="zh-CN" sz="2800" dirty="0"/>
                  <a:t>B.4</a:t>
                </a:r>
                <a:r>
                  <a:rPr lang="zh-CN" altLang="zh-CN" sz="2800" dirty="0"/>
                  <a:t>　　　　</a:t>
                </a:r>
                <a:r>
                  <a:rPr lang="en-US" altLang="zh-CN" sz="2800" dirty="0"/>
                  <a:t>C.2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800" dirty="0"/>
                  <a:t>　　　　</a:t>
                </a:r>
                <a:r>
                  <a:rPr lang="en-US" altLang="zh-CN" sz="2800" dirty="0"/>
                  <a:t>D.3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</a:t>
                </a:r>
                <a:r>
                  <a:rPr lang="en-US" altLang="zh-CN" sz="2800" dirty="0"/>
                  <a:t>0&lt;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=4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(3-2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的最大值为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881078"/>
                <a:ext cx="11723913" cy="3710118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4043" y="791320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zh-CN" sz="2800" dirty="0"/>
              <a:t>　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en-US" sz="2800" dirty="0"/>
              <a:t>观察式子结构特征→将</a:t>
            </a:r>
            <a:r>
              <a:rPr lang="en-US" altLang="zh-CN" sz="2800" i="1" dirty="0"/>
              <a:t>a</a:t>
            </a:r>
            <a:r>
              <a:rPr lang="zh-CN" altLang="en-US" sz="2800" dirty="0"/>
              <a:t>用后面两个式子的分母表示</a:t>
            </a:r>
            <a:r>
              <a:rPr lang="en-US" altLang="zh-CN" sz="2800" dirty="0"/>
              <a:t>,</a:t>
            </a:r>
            <a:r>
              <a:rPr lang="zh-CN" altLang="en-US" sz="2800" dirty="0"/>
              <a:t>凑出积为定值的形式→利用基本不等式求最值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en-US" sz="2800" dirty="0"/>
              <a:t>观察式子结构特征→拼系数</a:t>
            </a:r>
            <a:r>
              <a:rPr lang="en-US" altLang="zh-CN" sz="2800" dirty="0"/>
              <a:t>,</a:t>
            </a:r>
            <a:r>
              <a:rPr lang="zh-CN" altLang="en-US" sz="2800" dirty="0"/>
              <a:t>凑出和为定值的形式→利用基本不等式求最值</a:t>
            </a:r>
          </a:p>
        </p:txBody>
      </p:sp>
    </p:spTree>
    <p:extLst>
      <p:ext uri="{BB962C8B-B14F-4D97-AF65-F5344CB8AC3E}">
        <p14:creationId xmlns:p14="http://schemas.microsoft.com/office/powerpoint/2010/main" xmlns="" val="2358591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31204"/>
                <a:ext cx="11139948" cy="61125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/>
                  <a:t>(1) 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[(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)],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+b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.(</a:t>
                </a:r>
                <a:r>
                  <a:rPr lang="zh-CN" altLang="zh-CN" sz="2800" dirty="0"/>
                  <a:t>变形凑成积为定值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由基本不等式可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dirty="0" err="1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dirty="0" err="1"/>
                          <m:t>+</m:t>
                        </m:r>
                        <m:r>
                          <m:rPr>
                            <m:nor/>
                          </m:rPr>
                          <a:rPr lang="en-US" altLang="zh-CN" sz="2800" i="1" dirty="0" err="1"/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)+</m:t>
                        </m:r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①,</a:t>
                </a:r>
                <a:r>
                  <a:rPr lang="zh-CN" altLang="zh-CN" sz="2800" dirty="0"/>
                  <a:t>当且仅当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800" dirty="0"/>
                  <a:t>即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/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等号成立</a:t>
                </a:r>
                <a:r>
                  <a:rPr lang="en-US" altLang="zh-CN" sz="2800" dirty="0"/>
                  <a:t>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i="1" dirty="0" err="1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b="0" i="0" dirty="0" smtClean="0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 i="1" dirty="0" err="1"/>
                          <m:t>b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)+</m:t>
                        </m:r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②,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31204"/>
                <a:ext cx="11139948" cy="6112507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32000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0"/>
                <a:ext cx="11139948" cy="67109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800" dirty="0"/>
                      <m:t>(</m:t>
                    </m:r>
                    <m:r>
                      <m:rPr>
                        <m:nor/>
                      </m:rPr>
                      <a:rPr lang="en-US" altLang="zh-CN" sz="2800" i="1" dirty="0" err="1"/>
                      <m:t>a</m:t>
                    </m:r>
                    <m:r>
                      <m:rPr>
                        <m:nor/>
                      </m:rPr>
                      <a:rPr lang="en-US" altLang="zh-CN" sz="2800" dirty="0"/>
                      <m:t>−</m:t>
                    </m:r>
                    <m:r>
                      <m:rPr>
                        <m:nor/>
                      </m:rPr>
                      <a:rPr lang="en-US" altLang="zh-CN" sz="2800" i="1" dirty="0" err="1"/>
                      <m:t>b</m:t>
                    </m:r>
                    <m:r>
                      <m:rPr>
                        <m:nor/>
                      </m:rPr>
                      <a:rPr lang="en-US" altLang="zh-CN" sz="2800" dirty="0"/>
                      <m:t>)=</m:t>
                    </m:r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  <m:r>
                      <a:rPr lang="en-US" altLang="zh-CN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zh-CN" altLang="zh-CN" sz="2800" dirty="0"/>
                  <a:t>检验等号成立的条件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800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,①②</a:t>
                </a:r>
                <a:r>
                  <a:rPr lang="zh-CN" altLang="zh-CN" sz="2800" dirty="0"/>
                  <a:t>中的等号同时成立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  <a:r>
                  <a:rPr lang="en-US" altLang="zh-CN" sz="2800" dirty="0"/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=3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D.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0"/>
                <a:ext cx="11139948" cy="6710940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0048907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32509"/>
                <a:ext cx="11139948" cy="35091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=4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(3-2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)=2[2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(3-2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)]≤2[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+(3−2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]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=3-2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∈(0,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所以函数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=4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(3-2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)(0&lt;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zh-CN" altLang="zh-CN" sz="2800" dirty="0"/>
                  <a:t>的最大值为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32509"/>
                <a:ext cx="11139948" cy="3509166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32594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76274998"/>
              </p:ext>
            </p:extLst>
          </p:nvPr>
        </p:nvGraphicFramePr>
        <p:xfrm>
          <a:off x="383458" y="393290"/>
          <a:ext cx="11474245" cy="452161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74245">
                  <a:extLst>
                    <a:ext uri="{9D8B030D-6E8A-4147-A177-3AD203B41FA5}">
                      <a16:colId xmlns:a16="http://schemas.microsoft.com/office/drawing/2014/main" xmlns="" val="2069081641"/>
                    </a:ext>
                  </a:extLst>
                </a:gridCol>
              </a:tblGrid>
              <a:tr h="452161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方法总结</a:t>
                      </a:r>
                      <a:endParaRPr lang="en-US" altLang="zh-CN" sz="2800" b="1" kern="1200" dirty="0">
                        <a:solidFill>
                          <a:srgbClr val="DA251C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代数式最值的求解方法</a:t>
                      </a:r>
                      <a:r>
                        <a:rPr lang="en-US" altLang="zh-CN" sz="2800" dirty="0">
                          <a:effectLst/>
                        </a:rPr>
                        <a:t>——</a:t>
                      </a:r>
                      <a:r>
                        <a:rPr lang="zh-CN" altLang="en-US" sz="2800" dirty="0">
                          <a:effectLst/>
                        </a:rPr>
                        <a:t>拼凑法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　　拼凑法就是将相关代数式进行适当的变形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通过添项、拆项、变系数、凑因子等方法凑成和为定值或积为定值的形式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然后利用基本不等式求解最值的方法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  <a:r>
                        <a:rPr lang="zh-CN" altLang="en-US" sz="2800" dirty="0">
                          <a:effectLst/>
                        </a:rPr>
                        <a:t>拼凑法的实质在于代数式的灵活变形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拼系数、凑常数是关键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en-US" altLang="zh-CN" sz="2800" dirty="0">
                          <a:effectLst/>
                        </a:rPr>
                        <a:t> </a:t>
                      </a:r>
                      <a:r>
                        <a:rPr lang="zh-CN" altLang="en-US" sz="2800" dirty="0">
                          <a:effectLst/>
                        </a:rPr>
                        <a:t>　注意变形的等价性及基本不等式应用的前提条件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34465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07122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448420"/>
                <a:ext cx="11139948" cy="23652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zh-CN" sz="2800" b="1" dirty="0"/>
                  <a:t>条件最值的求解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 </a:t>
                </a: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/>
                  <a:t>　若直线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ny</a:t>
                </a:r>
                <a:r>
                  <a:rPr lang="en-US" altLang="zh-CN" sz="2800" dirty="0"/>
                  <a:t>-2=0(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&gt;0)</a:t>
                </a:r>
                <a:r>
                  <a:rPr lang="zh-CN" altLang="zh-CN" sz="2800" dirty="0"/>
                  <a:t>过点</a:t>
                </a:r>
                <a:r>
                  <a:rPr lang="en-US" altLang="zh-CN" sz="2800" dirty="0"/>
                  <a:t>(1,-2),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A.2	    B.6	       C.12	  D.3+2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448420"/>
                <a:ext cx="11139948" cy="2365263"/>
              </a:xfrm>
              <a:prstGeom prst="rect">
                <a:avLst/>
              </a:prstGeom>
              <a:blipFill rotWithShape="0">
                <a:blip r:embed="rId2"/>
                <a:stretch>
                  <a:fillRect l="-1094" b="-2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/>
              <p:cNvSpPr/>
              <p:nvPr/>
            </p:nvSpPr>
            <p:spPr>
              <a:xfrm>
                <a:off x="234043" y="3763120"/>
                <a:ext cx="11139948" cy="23023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</a:t>
                </a:r>
                <a:r>
                  <a:rPr lang="zh-CN" altLang="en-US" sz="2800" dirty="0"/>
                  <a:t>　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dirty="0"/>
                  <a:t>把点的坐标代入直线的方程得</a:t>
                </a:r>
                <a:r>
                  <a:rPr lang="en-US" altLang="zh-CN" sz="2800" i="1" dirty="0"/>
                  <a:t>m</a:t>
                </a:r>
                <a:r>
                  <a:rPr lang="zh-CN" altLang="en-US" sz="2800" dirty="0"/>
                  <a:t>与</a:t>
                </a:r>
                <a:r>
                  <a:rPr lang="en-US" altLang="zh-CN" sz="2800" i="1" dirty="0"/>
                  <a:t>n</a:t>
                </a:r>
                <a:r>
                  <a:rPr lang="zh-CN" altLang="en-US" sz="2800" dirty="0"/>
                  <a:t>的关系式→把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en-US" sz="2800" dirty="0"/>
                  <a:t>变换后进行“</a:t>
                </a:r>
                <a:r>
                  <a:rPr lang="en-US" altLang="zh-CN" sz="2800" dirty="0"/>
                  <a:t>1”</a:t>
                </a:r>
                <a:r>
                  <a:rPr lang="zh-CN" altLang="en-US" sz="2800" dirty="0"/>
                  <a:t>的代换→利用基本不等式求最值 </a:t>
                </a: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763120"/>
                <a:ext cx="11139948" cy="2302362"/>
              </a:xfrm>
              <a:prstGeom prst="rect">
                <a:avLst/>
              </a:prstGeom>
              <a:blipFill>
                <a:blip r:embed="rId3"/>
                <a:stretch>
                  <a:fillRect l="-109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533107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31204"/>
                <a:ext cx="11139948" cy="4783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zh-CN" altLang="zh-CN" sz="2800" dirty="0"/>
                  <a:t>因为直线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ny</a:t>
                </a:r>
                <a:r>
                  <a:rPr lang="en-US" altLang="zh-CN" sz="2800" dirty="0"/>
                  <a:t>-2=0(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&gt;0)</a:t>
                </a:r>
                <a:r>
                  <a:rPr lang="zh-CN" altLang="zh-CN" sz="2800" dirty="0"/>
                  <a:t>过点</a:t>
                </a:r>
                <a:r>
                  <a:rPr lang="en-US" altLang="zh-CN" sz="2800" dirty="0"/>
                  <a:t>(1,-2),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-2=0,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=1,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)(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)=3+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≥3+2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,(</a:t>
                </a:r>
                <a:r>
                  <a:rPr lang="zh-CN" altLang="zh-CN" sz="2800" dirty="0"/>
                  <a:t>运用</a:t>
                </a:r>
                <a:r>
                  <a:rPr lang="en-US" altLang="zh-CN" sz="2800" dirty="0"/>
                  <a:t>“1”</a:t>
                </a:r>
                <a:r>
                  <a:rPr lang="zh-CN" altLang="zh-CN" sz="2800" dirty="0"/>
                  <a:t>的代换求解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  <a:r>
                  <a:rPr lang="en-US" altLang="zh-CN" sz="2800" dirty="0"/>
                  <a:t>3+2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D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31204"/>
                <a:ext cx="11139948" cy="4783425"/>
              </a:xfrm>
              <a:prstGeom prst="rect">
                <a:avLst/>
              </a:prstGeom>
              <a:blipFill>
                <a:blip r:embed="rId2"/>
                <a:stretch>
                  <a:fillRect l="-1149" b="-1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723491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0391946"/>
              </p:ext>
            </p:extLst>
          </p:nvPr>
        </p:nvGraphicFramePr>
        <p:xfrm>
          <a:off x="332510" y="322118"/>
          <a:ext cx="11481954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81954">
                  <a:extLst>
                    <a:ext uri="{9D8B030D-6E8A-4147-A177-3AD203B41FA5}">
                      <a16:colId xmlns:a16="http://schemas.microsoft.com/office/drawing/2014/main" xmlns="" val="1641922968"/>
                    </a:ext>
                  </a:extLst>
                </a:gridCol>
              </a:tblGrid>
              <a:tr h="515964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方法总结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条件最值的求解方法</a:t>
                      </a:r>
                      <a:r>
                        <a:rPr lang="en-US" sz="2800" b="1" dirty="0">
                          <a:effectLst/>
                        </a:rPr>
                        <a:t>——</a:t>
                      </a:r>
                      <a:r>
                        <a:rPr lang="zh-CN" sz="2800" b="1" dirty="0">
                          <a:effectLst/>
                        </a:rPr>
                        <a:t>常数代换法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1.</a:t>
                      </a:r>
                      <a:r>
                        <a:rPr lang="zh-CN" sz="2800" b="1" dirty="0">
                          <a:effectLst/>
                        </a:rPr>
                        <a:t>常数代换法求最值的步骤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(1)</a:t>
                      </a:r>
                      <a:r>
                        <a:rPr lang="zh-CN" sz="2800" dirty="0">
                          <a:effectLst/>
                        </a:rPr>
                        <a:t>根据已知条件或其变形确定定值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常数</a:t>
                      </a:r>
                      <a:r>
                        <a:rPr lang="en-US" sz="2800" dirty="0">
                          <a:effectLst/>
                        </a:rPr>
                        <a:t>);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(2)</a:t>
                      </a:r>
                      <a:r>
                        <a:rPr lang="zh-CN" sz="2800" dirty="0">
                          <a:effectLst/>
                        </a:rPr>
                        <a:t>把确定的定值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常数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变形为</a:t>
                      </a:r>
                      <a:r>
                        <a:rPr lang="en-US" sz="2800" dirty="0">
                          <a:effectLst/>
                        </a:rPr>
                        <a:t>1;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(3)</a:t>
                      </a:r>
                      <a:r>
                        <a:rPr lang="zh-CN" sz="2800" dirty="0">
                          <a:effectLst/>
                        </a:rPr>
                        <a:t>把</a:t>
                      </a:r>
                      <a:r>
                        <a:rPr lang="en-US" sz="2800" dirty="0">
                          <a:effectLst/>
                        </a:rPr>
                        <a:t>“1”</a:t>
                      </a:r>
                      <a:r>
                        <a:rPr lang="zh-CN" sz="2800" dirty="0">
                          <a:effectLst/>
                        </a:rPr>
                        <a:t>的表达式与所求最值的表达式相乘或相除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进而构造和或积为定值的形式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(4)</a:t>
                      </a:r>
                      <a:r>
                        <a:rPr lang="zh-CN" sz="2800" dirty="0">
                          <a:effectLst/>
                        </a:rPr>
                        <a:t>利用基本不等式求解最值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2.</a:t>
                      </a:r>
                      <a:r>
                        <a:rPr lang="zh-CN" sz="2800" b="1" dirty="0">
                          <a:effectLst/>
                        </a:rPr>
                        <a:t>常数代换法求最值适用的题型及解题通法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当式子中含有两个变量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且条件和所求的式子分别为整式和分式时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常构造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21054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390361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9266371"/>
                  </p:ext>
                </p:extLst>
              </p:nvPr>
            </p:nvGraphicFramePr>
            <p:xfrm>
              <a:off x="332510" y="405245"/>
              <a:ext cx="11481954" cy="51596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481954">
                      <a:extLst>
                        <a:ext uri="{9D8B030D-6E8A-4147-A177-3AD203B41FA5}">
                          <a16:colId xmlns:a16="http://schemas.microsoft.com/office/drawing/2014/main" val="1641922968"/>
                        </a:ext>
                      </a:extLst>
                    </a:gridCol>
                  </a:tblGrid>
                  <a:tr h="5159647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800" dirty="0">
                              <a:effectLst/>
                            </a:rPr>
                            <a:t>出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 err="1">
                              <a:effectLst/>
                            </a:rPr>
                            <a:t>ax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dirty="0" err="1">
                              <a:effectLst/>
                            </a:rPr>
                            <a:t>by</a:t>
                          </a:r>
                          <a:r>
                            <a:rPr lang="en-US" sz="2800" dirty="0">
                              <a:effectLst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/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)(</a:t>
                          </a:r>
                          <a:r>
                            <a:rPr lang="en-US" sz="2800" i="1" dirty="0" err="1">
                              <a:effectLst/>
                            </a:rPr>
                            <a:t>a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b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m</a:t>
                          </a:r>
                          <a:r>
                            <a:rPr lang="en-US" sz="2800" dirty="0" err="1">
                              <a:effectLst/>
                            </a:rPr>
                            <a:t>,</a:t>
                          </a:r>
                          <a:r>
                            <a:rPr lang="en-US" sz="2800" i="1" dirty="0" err="1">
                              <a:effectLst/>
                            </a:rPr>
                            <a:t>n</a:t>
                          </a:r>
                          <a:r>
                            <a:rPr lang="zh-CN" sz="2800" dirty="0">
                              <a:effectLst/>
                            </a:rPr>
                            <a:t>为常数</a:t>
                          </a:r>
                          <a:r>
                            <a:rPr lang="en-US" sz="2800" dirty="0">
                              <a:effectLst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</a:rPr>
                            <a:t>的形式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利用</a:t>
                          </a:r>
                          <a:r>
                            <a:rPr lang="en-US" sz="2800" dirty="0">
                              <a:effectLst/>
                            </a:rPr>
                            <a:t>(</a:t>
                          </a:r>
                          <a:r>
                            <a:rPr lang="en-US" sz="2800" i="1" dirty="0" err="1">
                              <a:effectLst/>
                            </a:rPr>
                            <a:t>ax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dirty="0" err="1">
                              <a:effectLst/>
                            </a:rPr>
                            <a:t>by</a:t>
                          </a:r>
                          <a:r>
                            <a:rPr lang="en-US" sz="2800" dirty="0">
                              <a:effectLst/>
                            </a:rPr>
                            <a:t>)(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/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)=</a:t>
                          </a:r>
                          <a:r>
                            <a:rPr lang="en-US" sz="2800" i="1" dirty="0" err="1">
                              <a:effectLst/>
                            </a:rPr>
                            <a:t>am</a:t>
                          </a:r>
                          <a:r>
                            <a:rPr lang="en-US" sz="2800" dirty="0" err="1">
                              <a:effectLst/>
                            </a:rPr>
                            <a:t>+</a:t>
                          </a:r>
                          <a:r>
                            <a:rPr lang="en-US" sz="2800" i="1" dirty="0" err="1">
                              <a:effectLst/>
                            </a:rPr>
                            <a:t>bn</a:t>
                          </a:r>
                          <a:r>
                            <a:rPr lang="en-US" sz="2800" dirty="0">
                              <a:effectLst/>
                            </a:rPr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𝑏𝑚𝑦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/>
                            <a:t>+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𝑎𝑛𝑥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≥</a:t>
                          </a:r>
                          <a:r>
                            <a:rPr lang="en-US" sz="2800" i="1" dirty="0">
                              <a:effectLst/>
                            </a:rPr>
                            <a:t>am</a:t>
                          </a:r>
                          <a:r>
                            <a:rPr lang="en-US" sz="2800" dirty="0">
                              <a:effectLst/>
                            </a:rPr>
                            <a:t>+</a:t>
                          </a:r>
                          <a:r>
                            <a:rPr lang="en-US" sz="2800" i="1" dirty="0">
                              <a:effectLst/>
                            </a:rPr>
                            <a:t>bn</a:t>
                          </a:r>
                          <a:r>
                            <a:rPr lang="en-US" sz="2800" dirty="0">
                              <a:effectLst/>
                            </a:rPr>
                            <a:t>+2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80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800" b="0" i="1" smtClean="0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𝑎𝑏𝑚𝑛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sz="2800" dirty="0">
                              <a:effectLst/>
                            </a:rPr>
                            <a:t> (</a:t>
                          </a:r>
                          <a:r>
                            <a:rPr lang="zh-CN" sz="2800" dirty="0">
                              <a:effectLst/>
                            </a:rPr>
                            <a:t>当且仅当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𝑏𝑚𝑦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800" dirty="0"/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𝑎𝑛𝑥</m:t>
                                  </m:r>
                                </m:num>
                                <m:den>
                                  <m:r>
                                    <a:rPr lang="en-US" altLang="zh-CN" sz="28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sz="2800" dirty="0">
                              <a:effectLst/>
                            </a:rPr>
                            <a:t>时等号成立</a:t>
                          </a:r>
                          <a:r>
                            <a:rPr lang="en-US" sz="2800" dirty="0">
                              <a:effectLst/>
                            </a:rPr>
                            <a:t>)</a:t>
                          </a:r>
                          <a:r>
                            <a:rPr lang="zh-CN" sz="2800" dirty="0">
                              <a:effectLst/>
                            </a:rPr>
                            <a:t>得到结果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b="1" dirty="0">
                              <a:effectLst/>
                            </a:rPr>
                            <a:t>3.</a:t>
                          </a:r>
                          <a:r>
                            <a:rPr lang="zh-CN" sz="2800" b="1" dirty="0">
                              <a:effectLst/>
                            </a:rPr>
                            <a:t>常数代换法求解最值应注意的问题</a:t>
                          </a: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(1)</a:t>
                          </a:r>
                          <a:r>
                            <a:rPr lang="zh-CN" sz="2800" dirty="0">
                              <a:effectLst/>
                            </a:rPr>
                            <a:t>条件的灵活变形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确定或分离出常数是基础</a:t>
                          </a:r>
                          <a:r>
                            <a:rPr lang="en-US" sz="2800" dirty="0">
                              <a:effectLst/>
                            </a:rPr>
                            <a:t>;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(2)</a:t>
                          </a:r>
                          <a:r>
                            <a:rPr lang="zh-CN" sz="2800" dirty="0">
                              <a:effectLst/>
                            </a:rPr>
                            <a:t>已知等式化成</a:t>
                          </a:r>
                          <a:r>
                            <a:rPr lang="en-US" sz="2800" dirty="0">
                              <a:effectLst/>
                            </a:rPr>
                            <a:t>“1”</a:t>
                          </a:r>
                          <a:r>
                            <a:rPr lang="zh-CN" sz="2800" dirty="0">
                              <a:effectLst/>
                            </a:rPr>
                            <a:t>的表达式</a:t>
                          </a:r>
                          <a:r>
                            <a:rPr lang="en-US" sz="2800" dirty="0">
                              <a:effectLst/>
                            </a:rPr>
                            <a:t>,</a:t>
                          </a:r>
                          <a:r>
                            <a:rPr lang="zh-CN" sz="2800" dirty="0">
                              <a:effectLst/>
                            </a:rPr>
                            <a:t>是代数式等价变形的关键</a:t>
                          </a:r>
                          <a:r>
                            <a:rPr lang="en-US" sz="2800" dirty="0">
                              <a:effectLst/>
                            </a:rPr>
                            <a:t>;</a:t>
                          </a:r>
                          <a:endParaRPr lang="zh-CN" sz="2800" dirty="0">
                            <a:effectLst/>
                          </a:endParaRPr>
                        </a:p>
                        <a:p>
                          <a:pPr>
                            <a:lnSpc>
                              <a:spcPct val="15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800" dirty="0">
                              <a:effectLst/>
                            </a:rPr>
                            <a:t>(3)</a:t>
                          </a:r>
                          <a:r>
                            <a:rPr lang="zh-CN" sz="2800" dirty="0">
                              <a:effectLst/>
                            </a:rPr>
                            <a:t>利用基本不等式求最值时注意基本不等式的前提条件</a:t>
                          </a:r>
                          <a:r>
                            <a:rPr lang="en-US" sz="2800" dirty="0">
                              <a:effectLst/>
                            </a:rPr>
                            <a:t>.</a:t>
                          </a:r>
                          <a:endParaRPr lang="zh-CN" sz="2800" dirty="0">
                            <a:solidFill>
                              <a:srgbClr val="000000"/>
                            </a:solidFill>
                            <a:effectLst/>
                            <a:latin typeface="NEU-BZ"/>
                            <a:ea typeface="方正书宋_GBK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52105415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19266371"/>
                  </p:ext>
                </p:extLst>
              </p:nvPr>
            </p:nvGraphicFramePr>
            <p:xfrm>
              <a:off x="332510" y="405245"/>
              <a:ext cx="11481954" cy="515964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1481954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41922968"/>
                        </a:ext>
                      </a:extLst>
                    </a:gridCol>
                  </a:tblGrid>
                  <a:tr h="515964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>
                        <a:blipFill rotWithShape="0">
                          <a:blip r:embed="rId2"/>
                          <a:stretch>
                            <a:fillRect l="-53" t="-118" r="-106" b="-7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152105415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21377380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2596053"/>
              </p:ext>
            </p:extLst>
          </p:nvPr>
        </p:nvGraphicFramePr>
        <p:xfrm>
          <a:off x="332510" y="405245"/>
          <a:ext cx="11481954" cy="19202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81954">
                  <a:extLst>
                    <a:ext uri="{9D8B030D-6E8A-4147-A177-3AD203B41FA5}">
                      <a16:colId xmlns:a16="http://schemas.microsoft.com/office/drawing/2014/main" xmlns="" val="1641922968"/>
                    </a:ext>
                  </a:extLst>
                </a:gridCol>
              </a:tblGrid>
              <a:tr h="107489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归纳总结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利用基本不等式求最值的关键是构造和为定值或积为定值的形式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r>
                        <a:rPr lang="zh-CN" sz="2800" dirty="0">
                          <a:effectLst/>
                        </a:rPr>
                        <a:t>变换的过程中常用的方法还有消元法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常用于多元问题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和整体代换法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11771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9973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41928"/>
                <a:ext cx="11139948" cy="45286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[2018</a:t>
                </a:r>
                <a:r>
                  <a:rPr lang="zh-CN" altLang="zh-CN" sz="2800" dirty="0"/>
                  <a:t>山东、湖北部分重点中学冲刺模拟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分别是</a:t>
                </a:r>
                <a:r>
                  <a:rPr lang="en-US" altLang="zh-CN" sz="2800" dirty="0"/>
                  <a:t>△</a:t>
                </a:r>
                <a:r>
                  <a:rPr lang="en-US" altLang="zh-CN" sz="2800" i="1" dirty="0"/>
                  <a:t>ABC</a:t>
                </a:r>
                <a:r>
                  <a:rPr lang="zh-CN" altLang="zh-CN" sz="2800" dirty="0"/>
                  <a:t>的边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AC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是线段</a:t>
                </a:r>
                <a:r>
                  <a:rPr lang="en-US" altLang="zh-CN" sz="2800" i="1" dirty="0"/>
                  <a:t>DE</a:t>
                </a:r>
                <a:r>
                  <a:rPr lang="zh-CN" altLang="zh-CN" sz="2800" dirty="0"/>
                  <a:t>上的一动点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不包含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两点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且满足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en-US" sz="2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altLang="zh-CN" sz="2800" dirty="0"/>
                  <a:t>=α</a:t>
                </a:r>
                <a:r>
                  <a:rPr lang="zh-CN" altLang="en-US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</m:acc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+β</a:t>
                </a:r>
                <a:r>
                  <a:rPr lang="zh-CN" altLang="en-US" sz="28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en-US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i="1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zh-CN" altLang="en-US" sz="2800" i="1" smtClean="0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        B.8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C.6-4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        D.6+4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41928"/>
                <a:ext cx="11139948" cy="4528612"/>
              </a:xfrm>
              <a:prstGeom prst="rect">
                <a:avLst/>
              </a:prstGeom>
              <a:blipFill rotWithShape="0">
                <a:blip r:embed="rId2"/>
                <a:stretch>
                  <a:fillRect l="-1149" b="-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363020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58247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1.D</a:t>
                </a:r>
                <a:r>
                  <a:rPr lang="zh-CN" altLang="zh-CN" sz="2800" dirty="0"/>
                  <a:t>　由于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是线段</a:t>
                </a:r>
                <a:r>
                  <a:rPr lang="en-US" altLang="zh-CN" sz="2800" i="1" dirty="0"/>
                  <a:t>DE</a:t>
                </a:r>
                <a:r>
                  <a:rPr lang="zh-CN" altLang="zh-CN" sz="2800" dirty="0"/>
                  <a:t>上的一动点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不包含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两点</a:t>
                </a:r>
                <a:r>
                  <a:rPr lang="en-US" altLang="zh-CN" sz="2800" dirty="0"/>
                  <a:t>),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E</a:t>
                </a:r>
                <a:r>
                  <a:rPr lang="zh-CN" altLang="zh-CN" sz="2800" dirty="0"/>
                  <a:t>分别是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AC</a:t>
                </a:r>
                <a:r>
                  <a:rPr lang="zh-CN" altLang="zh-CN" sz="2800" dirty="0"/>
                  <a:t>的中点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𝐴𝑀</m:t>
                        </m:r>
                      </m:e>
                    </m:acc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α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𝐴𝐵</m:t>
                        </m:r>
                      </m:e>
                    </m:acc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β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𝐴𝐶</m:t>
                        </m:r>
                      </m:e>
                    </m:acc>
                  </m:oMath>
                </a14:m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α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𝐴𝐷</m:t>
                        </m:r>
                      </m:e>
                    </m:acc>
                  </m:oMath>
                </a14:m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β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𝐴𝐸</m:t>
                        </m:r>
                      </m:e>
                    </m:acc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β</a:t>
                </a:r>
                <a:r>
                  <a:rPr lang="en-US" altLang="zh-CN" sz="2800" dirty="0"/>
                  <a:t>&gt;0</a:t>
                </a:r>
                <a:r>
                  <a:rPr lang="zh-CN" altLang="zh-CN" sz="2800" dirty="0"/>
                  <a:t>且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β</a:t>
                </a:r>
                <a:r>
                  <a:rPr lang="en-US" altLang="zh-CN" sz="2800" dirty="0"/>
                  <a:t>=1.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解法一　由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+2β=1,</a:t>
                </a:r>
                <a:r>
                  <a:rPr lang="zh-CN" altLang="zh-CN" sz="2800" dirty="0"/>
                  <a:t>得</a:t>
                </a:r>
                <a:r>
                  <a:rPr lang="en-US" altLang="zh-CN" sz="2800" i="1" dirty="0"/>
                  <a:t>β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β&gt;0,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0&lt;α&lt;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+4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=1+2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∈(1,2),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5824736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2359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42900"/>
                <a:ext cx="11139948" cy="54160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1+2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m:rPr>
                                <m:nor/>
                              </m:rPr>
                              <a:rPr lang="en-US" altLang="zh-CN" sz="2800" i="1"/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/>
                              <m:t>1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/>
                          <m:t>(2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1)(2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+3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)+3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由基本不等式可得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(</a:t>
                </a: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t=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∈(1,2),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&lt;3.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0&lt;-(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t</a:t>
                </a:r>
                <a:r>
                  <a:rPr lang="en-US" altLang="zh-CN" sz="2800" dirty="0"/>
                  <a:t>)+3≤3-2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)+3</m:t>
                        </m:r>
                      </m:den>
                    </m:f>
                  </m:oMath>
                </a14:m>
                <a:r>
                  <a:rPr lang="en-US" altLang="zh-CN" sz="2800" dirty="0"/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800" dirty="0"/>
                  <a:t>=6+4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  <a:r>
                  <a:rPr lang="en-US" altLang="zh-CN" sz="2800" dirty="0"/>
                  <a:t>6+4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选</a:t>
                </a:r>
                <a:r>
                  <a:rPr lang="en-US" altLang="zh-CN" sz="2800" dirty="0"/>
                  <a:t>D.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42900"/>
                <a:ext cx="11139948" cy="541609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4414729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42900"/>
                <a:ext cx="11139948" cy="27645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2800" dirty="0"/>
                  <a:t>=(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2800" dirty="0"/>
                  <a:t>)(2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+2</a:t>
                </a:r>
                <a:r>
                  <a:rPr lang="en-US" altLang="zh-CN" sz="2800" i="1" dirty="0"/>
                  <a:t>β</a:t>
                </a:r>
                <a:r>
                  <a:rPr lang="en-US" altLang="zh-CN" sz="2800" dirty="0"/>
                  <a:t>)=6+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2800" dirty="0"/>
                  <a:t>≥6+4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(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α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β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zh-CN" altLang="zh-CN" sz="2800" dirty="0"/>
                  <a:t>的最小值为</a:t>
                </a:r>
                <a:r>
                  <a:rPr lang="en-US" altLang="zh-CN" sz="2800" dirty="0"/>
                  <a:t>6+4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选</a:t>
                </a:r>
                <a:r>
                  <a:rPr lang="en-US" altLang="zh-CN" sz="2800" dirty="0"/>
                  <a:t>D.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42900"/>
                <a:ext cx="11139948" cy="2764539"/>
              </a:xfrm>
              <a:prstGeom prst="rect">
                <a:avLst/>
              </a:prstGeom>
              <a:blipFill rotWithShape="0">
                <a:blip r:embed="rId2"/>
                <a:stretch>
                  <a:fillRect l="-1149" r="-5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560439" y="3321119"/>
            <a:ext cx="11139948" cy="332398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【解后反思】　该题由已知得到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α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+2</a:t>
            </a:r>
            <a:r>
              <a:rPr lang="en-US" altLang="zh-CN" sz="2800" i="1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β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=1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之后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解法一利用了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消元代换法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”,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即将问题转化为一个变元的问题求解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然后通过换元变形构造基本不等式求解最值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而解法二则是利用常数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“1”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的代换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将目标代数式进行等价变形整理得到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积为常数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的形式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从而利用基本不等式求解最值</a:t>
            </a:r>
            <a:r>
              <a:rPr lang="en-US" altLang="zh-CN" sz="2800" dirty="0">
                <a:solidFill>
                  <a:srgbClr val="000000"/>
                </a:solidFill>
                <a:latin typeface="+mn-ea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29089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6" y="-2"/>
            <a:ext cx="618110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利用基本不等式解决实际问题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14634" y="940072"/>
                <a:ext cx="11723913" cy="49011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800" dirty="0"/>
                  <a:t>　经调查测算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某产品的年销售量</a:t>
                </a:r>
                <a:r>
                  <a:rPr lang="en-US" altLang="zh-CN" sz="2800" dirty="0"/>
                  <a:t>(</a:t>
                </a:r>
                <a:r>
                  <a:rPr lang="zh-CN" altLang="en-US" sz="2800" dirty="0"/>
                  <a:t>即该厂的年产量</a:t>
                </a:r>
                <a:r>
                  <a:rPr lang="en-US" altLang="zh-CN" sz="2800" dirty="0"/>
                  <a:t>)x</a:t>
                </a:r>
                <a:r>
                  <a:rPr lang="zh-CN" altLang="en-US" sz="2800" dirty="0"/>
                  <a:t>万件与年促销费用</a:t>
                </a:r>
                <a:r>
                  <a:rPr lang="en-US" altLang="zh-CN" sz="2800" i="1" dirty="0"/>
                  <a:t>m</a:t>
                </a:r>
                <a:r>
                  <a:rPr lang="zh-CN" altLang="en-US" sz="2800" dirty="0"/>
                  <a:t>万元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≥0)</a:t>
                </a:r>
                <a:r>
                  <a:rPr lang="zh-CN" altLang="en-US" sz="2800" dirty="0"/>
                  <a:t>满足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=3-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  <m:r>
                      <a:rPr lang="en-US" altLang="zh-CN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k</a:t>
                </a:r>
                <a:r>
                  <a:rPr lang="zh-CN" altLang="en-US" sz="2800" dirty="0"/>
                  <a:t>为常数</a:t>
                </a:r>
                <a:r>
                  <a:rPr lang="en-US" altLang="zh-CN" sz="2800" dirty="0"/>
                  <a:t>),</a:t>
                </a:r>
                <a:r>
                  <a:rPr lang="zh-CN" altLang="en-US" sz="2800" dirty="0"/>
                  <a:t>若不搞促销活动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则该产品的年销售量只能是</a:t>
                </a:r>
                <a:r>
                  <a:rPr lang="en-US" altLang="zh-CN" sz="2800" dirty="0"/>
                  <a:t>1</a:t>
                </a:r>
                <a:r>
                  <a:rPr lang="zh-CN" altLang="en-US" sz="2800" dirty="0"/>
                  <a:t>万件</a:t>
                </a:r>
                <a:r>
                  <a:rPr lang="en-US" altLang="zh-CN" sz="2800" dirty="0"/>
                  <a:t>.</a:t>
                </a:r>
                <a:r>
                  <a:rPr lang="zh-CN" altLang="en-US" sz="2800" dirty="0"/>
                  <a:t>已知</a:t>
                </a:r>
                <a:r>
                  <a:rPr lang="en-US" altLang="zh-CN" sz="2800" dirty="0"/>
                  <a:t>2018</a:t>
                </a:r>
                <a:r>
                  <a:rPr lang="zh-CN" altLang="en-US" sz="2800" dirty="0"/>
                  <a:t>年生产该产品的固定投入为</a:t>
                </a:r>
                <a:r>
                  <a:rPr lang="en-US" altLang="zh-CN" sz="2800" dirty="0"/>
                  <a:t>8</a:t>
                </a:r>
                <a:r>
                  <a:rPr lang="zh-CN" altLang="en-US" sz="2800" dirty="0"/>
                  <a:t>万元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每生产</a:t>
                </a:r>
                <a:r>
                  <a:rPr lang="en-US" altLang="zh-CN" sz="2800" dirty="0"/>
                  <a:t>1</a:t>
                </a:r>
                <a:r>
                  <a:rPr lang="zh-CN" altLang="en-US" sz="2800" dirty="0"/>
                  <a:t>万件该产品需要再投入</a:t>
                </a:r>
                <a:r>
                  <a:rPr lang="en-US" altLang="zh-CN" sz="2800" dirty="0"/>
                  <a:t>16</a:t>
                </a:r>
                <a:r>
                  <a:rPr lang="zh-CN" altLang="en-US" sz="2800" dirty="0"/>
                  <a:t>万元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厂家将每件产品的销售价格定为每件产品平均成本的</a:t>
                </a:r>
                <a:r>
                  <a:rPr lang="en-US" altLang="zh-CN" sz="2800" dirty="0"/>
                  <a:t>1.5</a:t>
                </a:r>
                <a:r>
                  <a:rPr lang="zh-CN" altLang="en-US" sz="2800" dirty="0"/>
                  <a:t>倍</a:t>
                </a:r>
                <a:r>
                  <a:rPr lang="en-US" altLang="zh-CN" sz="2800" dirty="0"/>
                  <a:t>(</a:t>
                </a:r>
                <a:r>
                  <a:rPr lang="zh-CN" altLang="en-US" sz="2800" dirty="0"/>
                  <a:t>产品生产包括固定投入和再投入两部分资金</a:t>
                </a:r>
                <a:r>
                  <a:rPr lang="en-US" altLang="zh-CN" sz="2800" dirty="0"/>
                  <a:t>).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en-US" sz="2800" dirty="0"/>
                  <a:t>将</a:t>
                </a:r>
                <a:r>
                  <a:rPr lang="en-US" altLang="zh-CN" sz="2800" dirty="0"/>
                  <a:t>2018</a:t>
                </a:r>
                <a:r>
                  <a:rPr lang="zh-CN" altLang="en-US" sz="2800" dirty="0"/>
                  <a:t>年该产品的利润</a:t>
                </a:r>
                <a:r>
                  <a:rPr lang="en-US" altLang="zh-CN" sz="2800" i="1" dirty="0"/>
                  <a:t>y</a:t>
                </a:r>
                <a:r>
                  <a:rPr lang="zh-CN" altLang="en-US" sz="2800" dirty="0"/>
                  <a:t>万元表示为年促销费用</a:t>
                </a:r>
                <a:r>
                  <a:rPr lang="en-US" altLang="zh-CN" sz="2800" i="1" dirty="0"/>
                  <a:t>m</a:t>
                </a:r>
                <a:r>
                  <a:rPr lang="zh-CN" altLang="en-US" sz="2800" dirty="0"/>
                  <a:t>万元的函数</a:t>
                </a:r>
                <a:r>
                  <a:rPr lang="en-US" altLang="zh-CN" sz="2800" dirty="0"/>
                  <a:t>;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en-US" sz="2800" dirty="0"/>
                  <a:t>该厂家</a:t>
                </a:r>
                <a:r>
                  <a:rPr lang="en-US" altLang="zh-CN" sz="2800" dirty="0"/>
                  <a:t>2018</a:t>
                </a:r>
                <a:r>
                  <a:rPr lang="zh-CN" altLang="en-US" sz="2800" dirty="0"/>
                  <a:t>年的促销费用投入多少万元时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厂家的利润最大</a:t>
                </a:r>
                <a:r>
                  <a:rPr lang="en-US" altLang="zh-CN" sz="2800" dirty="0"/>
                  <a:t>?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634" y="940072"/>
                <a:ext cx="11723913" cy="4901150"/>
              </a:xfrm>
              <a:prstGeom prst="rect">
                <a:avLst/>
              </a:prstGeom>
              <a:blipFill rotWithShape="0">
                <a:blip r:embed="rId2"/>
                <a:stretch>
                  <a:fillRect l="-1092" r="-156" b="-9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60439" y="546507"/>
            <a:ext cx="11139948" cy="662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思维导引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zh-CN" altLang="zh-CN" sz="28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7617524"/>
              </p:ext>
            </p:extLst>
          </p:nvPr>
        </p:nvGraphicFramePr>
        <p:xfrm>
          <a:off x="688259" y="1533831"/>
          <a:ext cx="10844980" cy="384441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979173">
                  <a:extLst>
                    <a:ext uri="{9D8B030D-6E8A-4147-A177-3AD203B41FA5}">
                      <a16:colId xmlns:a16="http://schemas.microsoft.com/office/drawing/2014/main" xmlns="" val="1255121546"/>
                    </a:ext>
                  </a:extLst>
                </a:gridCol>
                <a:gridCol w="7865807">
                  <a:extLst>
                    <a:ext uri="{9D8B030D-6E8A-4147-A177-3AD203B41FA5}">
                      <a16:colId xmlns:a16="http://schemas.microsoft.com/office/drawing/2014/main" xmlns="" val="2369659518"/>
                    </a:ext>
                  </a:extLst>
                </a:gridCol>
              </a:tblGrid>
              <a:tr h="750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题中信息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对接方法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436536847"/>
                  </a:ext>
                </a:extLst>
              </a:tr>
              <a:tr h="750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销售量、促销费用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由题中信息确定</a:t>
                      </a:r>
                      <a:r>
                        <a:rPr lang="en-US" sz="2800" dirty="0">
                          <a:effectLst/>
                        </a:rPr>
                        <a:t>k</a:t>
                      </a:r>
                      <a:r>
                        <a:rPr lang="zh-CN" sz="2800" dirty="0">
                          <a:effectLst/>
                        </a:rPr>
                        <a:t>值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进而明确两者关系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1807986648"/>
                  </a:ext>
                </a:extLst>
              </a:tr>
              <a:tr h="15942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销售价格、成本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售价、成本用销售量</a:t>
                      </a:r>
                      <a:r>
                        <a:rPr lang="en-US" sz="2800" i="1" dirty="0">
                          <a:effectLst/>
                        </a:rPr>
                        <a:t>x</a:t>
                      </a:r>
                      <a:r>
                        <a:rPr lang="zh-CN" sz="2800" dirty="0">
                          <a:effectLst/>
                        </a:rPr>
                        <a:t>与促销费用</a:t>
                      </a:r>
                      <a:r>
                        <a:rPr lang="en-US" sz="2800" i="1" dirty="0">
                          <a:effectLst/>
                        </a:rPr>
                        <a:t>m</a:t>
                      </a:r>
                      <a:r>
                        <a:rPr lang="zh-CN" sz="2800" dirty="0">
                          <a:effectLst/>
                        </a:rPr>
                        <a:t>表示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构建关于</a:t>
                      </a:r>
                      <a:r>
                        <a:rPr lang="en-US" sz="2800" i="1" dirty="0">
                          <a:effectLst/>
                        </a:rPr>
                        <a:t>m</a:t>
                      </a:r>
                      <a:r>
                        <a:rPr lang="zh-CN" sz="2800" dirty="0">
                          <a:effectLst/>
                        </a:rPr>
                        <a:t>的关系式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3324705116"/>
                  </a:ext>
                </a:extLst>
              </a:tr>
              <a:tr h="750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</a:rPr>
                        <a:t>利润最大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利用基本不等式求解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/>
                </a:tc>
                <a:extLst>
                  <a:ext uri="{0D108BD9-81ED-4DB2-BD59-A6C34878D82A}">
                    <a16:rowId xmlns:a16="http://schemas.microsoft.com/office/drawing/2014/main" xmlns="" val="32256225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774823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065636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44246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基本不等式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基本不等式与最值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12210"/>
                <a:ext cx="11139948" cy="66181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由题意可知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∴1=3-</a:t>
                </a:r>
                <a:r>
                  <a:rPr lang="en-US" altLang="zh-CN" sz="2800" i="1" dirty="0"/>
                  <a:t>k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k=2,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=3-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,(</a:t>
                </a:r>
                <a:r>
                  <a:rPr lang="zh-CN" altLang="zh-CN" sz="2800" dirty="0"/>
                  <a:t>代值定参数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每</a:t>
                </a:r>
                <a:r>
                  <a:rPr lang="en-US" altLang="zh-CN" sz="2800" dirty="0"/>
                  <a:t>1</a:t>
                </a:r>
                <a:r>
                  <a:rPr lang="zh-CN" altLang="zh-CN" sz="2800" dirty="0"/>
                  <a:t>万件产品的销售价格为</a:t>
                </a:r>
                <a:r>
                  <a:rPr lang="en-US" altLang="zh-CN" sz="2800" dirty="0"/>
                  <a:t>1.5×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8+16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 (</a:t>
                </a:r>
                <a:r>
                  <a:rPr lang="zh-CN" altLang="zh-CN" sz="2800" dirty="0"/>
                  <a:t>万元</a:t>
                </a:r>
                <a:r>
                  <a:rPr lang="en-US" altLang="zh-CN" sz="2800" dirty="0"/>
                  <a:t>),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∴2018</a:t>
                </a:r>
                <a:r>
                  <a:rPr lang="zh-CN" altLang="zh-CN" sz="2800" dirty="0"/>
                  <a:t>年的利润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(1.5×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8+16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)-(8+16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)(</a:t>
                </a:r>
                <a:r>
                  <a:rPr lang="zh-CN" altLang="zh-CN" sz="2800" dirty="0"/>
                  <a:t>建模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利润</a:t>
                </a:r>
                <a:r>
                  <a:rPr lang="en-US" altLang="zh-CN" sz="2800" dirty="0"/>
                  <a:t>=</a:t>
                </a:r>
                <a:r>
                  <a:rPr lang="zh-CN" altLang="zh-CN" sz="2800" dirty="0"/>
                  <a:t>总收入</a:t>
                </a:r>
                <a:r>
                  <a:rPr lang="en-US" altLang="zh-CN" sz="2800" dirty="0"/>
                  <a:t>-</a:t>
                </a:r>
                <a:r>
                  <a:rPr lang="zh-CN" altLang="zh-CN" sz="2800" dirty="0"/>
                  <a:t>总投入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=4+8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endParaRPr lang="zh-CN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=4+8(3-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)-</a:t>
                </a:r>
                <a:r>
                  <a:rPr lang="en-US" altLang="zh-CN" sz="2800" i="1" dirty="0"/>
                  <a:t>m</a:t>
                </a:r>
                <a:endParaRPr lang="zh-CN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=28-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≥0).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12210"/>
                <a:ext cx="11139948" cy="661815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63603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12210"/>
                <a:ext cx="11139948" cy="67450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与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之间的函数关系式是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=28-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≥0).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知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=-[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+1)]+29(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≥0).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∵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≥0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+1)≥2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16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den>
                        </m:f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e>
                    </m:rad>
                  </m:oMath>
                </a14:m>
                <a:r>
                  <a:rPr lang="en-US" altLang="zh-CN" sz="2800" dirty="0"/>
                  <a:t>=8,(</a:t>
                </a:r>
                <a:r>
                  <a:rPr lang="zh-CN" altLang="zh-CN" sz="2800" dirty="0"/>
                  <a:t>利用基本不等式求最值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+1,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=3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≤-8+29=21,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即当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=3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取得最大值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为</a:t>
                </a:r>
                <a:r>
                  <a:rPr lang="en-US" altLang="zh-CN" sz="2800" dirty="0"/>
                  <a:t>21.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:r>
                  <a:rPr lang="zh-CN" altLang="zh-CN" sz="2800" dirty="0"/>
                  <a:t>当该厂家</a:t>
                </a:r>
                <a:r>
                  <a:rPr lang="en-US" altLang="zh-CN" sz="2800" dirty="0"/>
                  <a:t>2018</a:t>
                </a:r>
                <a:r>
                  <a:rPr lang="zh-CN" altLang="zh-CN" sz="2800" dirty="0"/>
                  <a:t>年的促销费用投入</a:t>
                </a:r>
                <a:r>
                  <a:rPr lang="en-US" altLang="zh-CN" sz="2800" dirty="0"/>
                  <a:t>3</a:t>
                </a:r>
                <a:r>
                  <a:rPr lang="zh-CN" altLang="zh-CN" sz="2800" dirty="0"/>
                  <a:t>万元时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厂家获得的利润最大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为</a:t>
                </a:r>
                <a:r>
                  <a:rPr lang="en-US" altLang="zh-CN" sz="2800" dirty="0"/>
                  <a:t>21</a:t>
                </a:r>
                <a:r>
                  <a:rPr lang="zh-CN" altLang="zh-CN" sz="2800" dirty="0"/>
                  <a:t>万元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12210"/>
                <a:ext cx="11139948" cy="6745052"/>
              </a:xfrm>
              <a:prstGeom prst="rect">
                <a:avLst/>
              </a:prstGeom>
              <a:blipFill>
                <a:blip r:embed="rId2"/>
                <a:stretch>
                  <a:fillRect l="-1149" b="-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521512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94776879"/>
              </p:ext>
            </p:extLst>
          </p:nvPr>
        </p:nvGraphicFramePr>
        <p:xfrm>
          <a:off x="550606" y="363794"/>
          <a:ext cx="11169446" cy="64008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69446">
                  <a:extLst>
                    <a:ext uri="{9D8B030D-6E8A-4147-A177-3AD203B41FA5}">
                      <a16:colId xmlns:a16="http://schemas.microsoft.com/office/drawing/2014/main" xmlns="" val="829890648"/>
                    </a:ext>
                  </a:extLst>
                </a:gridCol>
              </a:tblGrid>
              <a:tr h="49652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应用基本不等式解决实际问题的基本步骤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(1)</a:t>
                      </a:r>
                      <a:r>
                        <a:rPr lang="zh-CN" sz="2800" dirty="0">
                          <a:effectLst/>
                        </a:rPr>
                        <a:t>理解题意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设出变量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建立相应的函数关系式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把实际问题抽象为函数的最值问题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(2)</a:t>
                      </a:r>
                      <a:r>
                        <a:rPr lang="zh-CN" sz="2800" dirty="0">
                          <a:effectLst/>
                        </a:rPr>
                        <a:t>在定义域内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利用基本不等式求出函数的最值</a:t>
                      </a:r>
                      <a:r>
                        <a:rPr lang="en-US" sz="2800" dirty="0">
                          <a:effectLst/>
                        </a:rPr>
                        <a:t>;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(3)</a:t>
                      </a:r>
                      <a:r>
                        <a:rPr lang="zh-CN" sz="2800" dirty="0">
                          <a:effectLst/>
                        </a:rPr>
                        <a:t>还原为实际问题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写出答案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注意</a:t>
                      </a:r>
                      <a:r>
                        <a:rPr lang="zh-CN" sz="2800" dirty="0">
                          <a:effectLst/>
                        </a:rPr>
                        <a:t>　</a:t>
                      </a:r>
                      <a:r>
                        <a:rPr lang="en-US" sz="2800" dirty="0">
                          <a:effectLst/>
                        </a:rPr>
                        <a:t>(1)</a:t>
                      </a:r>
                      <a:r>
                        <a:rPr lang="zh-CN" sz="2800" dirty="0">
                          <a:effectLst/>
                        </a:rPr>
                        <a:t>当运用基本不等式求最值时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若等号成立的自变量不在定义域内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则不能使用基本不等式求解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此时应根据变量的取值范围利用对应函数的单调性求解</a:t>
                      </a:r>
                      <a:r>
                        <a:rPr lang="en-US" sz="2800" dirty="0">
                          <a:effectLst/>
                        </a:rPr>
                        <a:t>.(2)</a:t>
                      </a:r>
                      <a:r>
                        <a:rPr lang="zh-CN" sz="2800" dirty="0">
                          <a:effectLst/>
                        </a:rPr>
                        <a:t>注意某些实际问题中的隐含条件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如变量为整数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单位换算等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74424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553979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57324"/>
                <a:ext cx="11139948" cy="55949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 </a:t>
                </a:r>
                <a:r>
                  <a:rPr lang="zh-CN" altLang="zh-CN" sz="2800" dirty="0"/>
                  <a:t>随着社会的发展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汽车逐步成为人们的代步工具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家庭轿车的持有量逐年上升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交通堵塞现象时有发生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据调查某段公路在某时段内的车流量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单位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千辆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与汽车的平均速度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单位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千米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之间有函数关系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0" smtClean="0">
                            <a:latin typeface="Cambria Math" panose="02040503050406030204" pitchFamily="18" charset="0"/>
                          </a:rPr>
                          <m:t>900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altLang="zh-CN" sz="2800" b="0" i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 b="0" i="0" smtClean="0">
                            <a:latin typeface="Cambria Math" panose="02040503050406030204" pitchFamily="18" charset="0"/>
                          </a:rPr>
                          <m:t>+8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altLang="zh-CN" sz="2800" b="0" i="0" smtClean="0">
                            <a:latin typeface="Cambria Math" panose="02040503050406030204" pitchFamily="18" charset="0"/>
                          </a:rPr>
                          <m:t>+1600</m:t>
                        </m:r>
                      </m:den>
                    </m:f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&gt;0).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在该时段内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当汽车的平均速度</a:t>
                </a:r>
                <a:r>
                  <a:rPr lang="en-US" altLang="zh-CN" sz="2800" i="1" dirty="0"/>
                  <a:t>v</a:t>
                </a:r>
                <a:r>
                  <a:rPr lang="zh-CN" altLang="zh-CN" sz="2800" dirty="0"/>
                  <a:t>为多少时车流量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最大</a:t>
                </a:r>
                <a:r>
                  <a:rPr lang="en-US" altLang="zh-CN" sz="2800" dirty="0"/>
                  <a:t>?</a:t>
                </a:r>
                <a:r>
                  <a:rPr lang="zh-CN" altLang="zh-CN" sz="2800" dirty="0"/>
                  <a:t>最大车流量约为多少</a:t>
                </a:r>
                <a:r>
                  <a:rPr lang="en-US" altLang="zh-CN" sz="2800" dirty="0"/>
                  <a:t>?(</a:t>
                </a:r>
                <a:r>
                  <a:rPr lang="zh-CN" altLang="zh-CN" sz="2800" dirty="0"/>
                  <a:t>结果保留两位小数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为保证在该时段内车流量至少为</a:t>
                </a:r>
                <a:r>
                  <a:rPr lang="en-US" altLang="zh-CN" sz="2800" dirty="0"/>
                  <a:t>10</a:t>
                </a:r>
                <a:r>
                  <a:rPr lang="zh-CN" altLang="zh-CN" sz="2800" dirty="0"/>
                  <a:t>千辆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则汽车的平均速度应控制在什么范围内</a:t>
                </a:r>
                <a:r>
                  <a:rPr lang="en-US" altLang="zh-CN" sz="2800" dirty="0"/>
                  <a:t>?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57324"/>
                <a:ext cx="11139948" cy="5594930"/>
              </a:xfrm>
              <a:prstGeom prst="rect">
                <a:avLst/>
              </a:prstGeom>
              <a:blipFill rotWithShape="0">
                <a:blip r:embed="rId2"/>
                <a:stretch>
                  <a:fillRect l="-1149" r="-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115327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93289" y="192546"/>
                <a:ext cx="11375922" cy="6411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2.(1)</a:t>
                </a:r>
                <a:r>
                  <a:rPr lang="zh-CN" altLang="zh-CN" sz="2800" dirty="0"/>
                  <a:t>由题意知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900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+8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+1600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1600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den>
                        </m:f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+8</m:t>
                        </m:r>
                      </m:den>
                    </m:f>
                  </m:oMath>
                </a14:m>
                <a:r>
                  <a:rPr lang="en-US" altLang="zh-CN" sz="2800" dirty="0"/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80+8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900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88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1600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=40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 err="1"/>
                  <a:t>y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a</a:t>
                </a:r>
                <a:r>
                  <a:rPr lang="en-US" altLang="zh-CN" sz="2800" i="1" baseline="-25000" dirty="0" err="1"/>
                  <a:t>x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225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2800" dirty="0"/>
                  <a:t>≈10.23.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故当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=40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车流量</a:t>
                </a:r>
                <a:r>
                  <a:rPr lang="en-US" altLang="zh-CN" sz="2800" i="1" dirty="0"/>
                  <a:t>y</a:t>
                </a:r>
                <a:r>
                  <a:rPr lang="zh-CN" altLang="zh-CN" sz="2800" dirty="0"/>
                  <a:t>最大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最大约为</a:t>
                </a:r>
                <a:r>
                  <a:rPr lang="en-US" altLang="zh-CN" sz="2800" dirty="0"/>
                  <a:t>10.23</a:t>
                </a:r>
                <a:r>
                  <a:rPr lang="zh-CN" altLang="zh-CN" sz="2800" dirty="0"/>
                  <a:t>千辆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y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900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+8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+1600</m:t>
                        </m:r>
                      </m:den>
                    </m:f>
                  </m:oMath>
                </a14:m>
                <a:r>
                  <a:rPr lang="en-US" altLang="zh-CN" sz="2800" dirty="0"/>
                  <a:t>≥10,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90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𝑣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+8</m:t>
                        </m:r>
                        <m:r>
                          <m:rPr>
                            <m:sty m:val="p"/>
                          </m:rPr>
                          <a:rPr lang="en-US" altLang="zh-CN" sz="2800">
                            <a:latin typeface="Cambria Math" panose="02040503050406030204" pitchFamily="18" charset="0"/>
                          </a:rPr>
                          <m:t>v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+1600</m:t>
                        </m:r>
                      </m:den>
                    </m:f>
                  </m:oMath>
                </a14:m>
                <a:r>
                  <a:rPr lang="en-US" altLang="zh-CN" sz="2800" dirty="0"/>
                  <a:t>≥1,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90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≥</a:t>
                </a:r>
                <a:r>
                  <a:rPr lang="en-US" altLang="zh-CN" sz="2800" i="1" dirty="0"/>
                  <a:t>v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+1 600,</a:t>
                </a:r>
                <a:r>
                  <a:rPr lang="zh-CN" altLang="zh-CN" sz="2800" dirty="0"/>
                  <a:t>整理得</a:t>
                </a:r>
                <a:r>
                  <a:rPr lang="en-US" altLang="zh-CN" sz="2800" i="1" dirty="0"/>
                  <a:t>v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-82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+1 600≤0,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-32)(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-50)≤0,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32≤</a:t>
                </a:r>
                <a:r>
                  <a:rPr lang="en-US" altLang="zh-CN" sz="2800" i="1" dirty="0"/>
                  <a:t>v</a:t>
                </a:r>
                <a:r>
                  <a:rPr lang="en-US" altLang="zh-CN" sz="2800" dirty="0"/>
                  <a:t>≤50.</a:t>
                </a:r>
                <a:r>
                  <a:rPr lang="zh-CN" altLang="zh-CN" sz="2800" dirty="0"/>
                  <a:t>所以为保证在该时段内车流量至少为</a:t>
                </a:r>
                <a:r>
                  <a:rPr lang="en-US" altLang="zh-CN" sz="2800" dirty="0"/>
                  <a:t>10</a:t>
                </a:r>
                <a:r>
                  <a:rPr lang="zh-CN" altLang="zh-CN" sz="2800" dirty="0"/>
                  <a:t>千辆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汽车的平均速度应大于等于</a:t>
                </a:r>
                <a:r>
                  <a:rPr lang="en-US" altLang="zh-CN" sz="2800" dirty="0"/>
                  <a:t>32</a:t>
                </a:r>
                <a:r>
                  <a:rPr lang="zh-CN" altLang="zh-CN" sz="2800" dirty="0"/>
                  <a:t>千米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时且小于等于</a:t>
                </a:r>
                <a:r>
                  <a:rPr lang="en-US" altLang="zh-CN" sz="2800" dirty="0"/>
                  <a:t>50</a:t>
                </a:r>
                <a:r>
                  <a:rPr lang="zh-CN" altLang="zh-CN" sz="2800" dirty="0"/>
                  <a:t>千米</a:t>
                </a:r>
                <a:r>
                  <a:rPr lang="en-US" altLang="zh-CN" sz="2800" dirty="0"/>
                  <a:t>/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89" y="192546"/>
                <a:ext cx="11375922" cy="6411627"/>
              </a:xfrm>
              <a:prstGeom prst="rect">
                <a:avLst/>
              </a:prstGeom>
              <a:blipFill rotWithShape="0">
                <a:blip r:embed="rId2"/>
                <a:stretch>
                  <a:fillRect l="-1125" r="-1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594781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利用基本不等式证明不等式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949904"/>
                <a:ext cx="11723913" cy="2301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 err="1"/>
                  <a:t>∈R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求证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30000" dirty="0"/>
                  <a:t>4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30000" dirty="0"/>
                  <a:t>4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30000" dirty="0"/>
                  <a:t>4</a:t>
                </a:r>
                <a:r>
                  <a:rPr lang="en-US" altLang="zh-CN" sz="2800" dirty="0"/>
                  <a:t>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c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≥</a:t>
                </a:r>
                <a:r>
                  <a:rPr lang="en-US" altLang="zh-CN" sz="2800" i="1" dirty="0"/>
                  <a:t>abc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c</a:t>
                </a:r>
                <a:r>
                  <a:rPr lang="en-US" altLang="zh-CN" sz="2800" dirty="0"/>
                  <a:t>);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均为正实数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求证</a:t>
                </a:r>
                <a:r>
                  <a:rPr lang="en-US" altLang="zh-CN" sz="2800" dirty="0"/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949904"/>
                <a:ext cx="11723913" cy="2301015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281036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endParaRPr lang="en-US" altLang="zh-CN" sz="2800" dirty="0">
              <a:solidFill>
                <a:prstClr val="black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/>
              <a:t>(1)∵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,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,</a:t>
            </a:r>
            <a:r>
              <a:rPr lang="zh-CN" altLang="zh-CN" sz="2800" dirty="0"/>
              <a:t>当且仅当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=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=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zh-CN" altLang="zh-CN" sz="2800" dirty="0"/>
              <a:t>时取等号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∴2(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)≥2(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),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即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≥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又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ab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dirty="0"/>
              <a:t>,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abc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,</a:t>
            </a:r>
            <a:r>
              <a:rPr lang="zh-CN" altLang="zh-CN" sz="2800" dirty="0"/>
              <a:t>当且仅当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=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=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zh-CN" altLang="zh-CN" sz="2800" dirty="0"/>
              <a:t>时取等号</a:t>
            </a:r>
            <a:r>
              <a:rPr lang="en-US" altLang="zh-CN" sz="2800" dirty="0"/>
              <a:t>,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≥2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bc</a:t>
            </a:r>
            <a:r>
              <a:rPr lang="en-US" altLang="zh-CN" sz="2800" dirty="0"/>
              <a:t>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∴2(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)≥2(</a:t>
            </a:r>
            <a:r>
              <a:rPr lang="en-US" altLang="zh-CN" sz="2800" i="1" dirty="0"/>
              <a:t>ab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dirty="0"/>
              <a:t>+</a:t>
            </a:r>
            <a:r>
              <a:rPr lang="en-US" altLang="zh-CN" sz="2800" i="1" dirty="0"/>
              <a:t>abc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bc</a:t>
            </a:r>
            <a:r>
              <a:rPr lang="en-US" altLang="zh-CN" sz="2800" dirty="0"/>
              <a:t>),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即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≥</a:t>
            </a:r>
            <a:r>
              <a:rPr lang="en-US" altLang="zh-CN" sz="2800" i="1" dirty="0"/>
              <a:t>ab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dirty="0"/>
              <a:t>+</a:t>
            </a:r>
            <a:r>
              <a:rPr lang="en-US" altLang="zh-CN" sz="2800" i="1" dirty="0"/>
              <a:t>abc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bc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abc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c</a:t>
            </a:r>
            <a:r>
              <a:rPr lang="en-US" altLang="zh-CN" sz="2800" dirty="0"/>
              <a:t>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∴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4</a:t>
            </a:r>
            <a:r>
              <a:rPr lang="en-US" altLang="zh-CN" sz="2800" dirty="0"/>
              <a:t>≥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c</a:t>
            </a:r>
            <a:r>
              <a:rPr lang="en-US" altLang="zh-CN" sz="2800" baseline="30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≥</a:t>
            </a:r>
            <a:r>
              <a:rPr lang="en-US" altLang="zh-CN" sz="2800" i="1" dirty="0"/>
              <a:t>abc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b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c</a:t>
            </a:r>
            <a:r>
              <a:rPr lang="en-US" altLang="zh-CN" sz="2800" dirty="0"/>
              <a:t>).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41967685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3500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(2)∵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均为正实数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kern="0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sSup>
                              <m:sSupPr>
                                <m:ctrlP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kern="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𝑎𝑏</m:t>
                            </m:r>
                          </m:den>
                        </m:f>
                        <m:r>
                          <a:rPr lang="en-US" altLang="zh-CN" sz="2800" i="1" smtClean="0">
                            <a:latin typeface="Cambria Math" panose="02040503050406030204" pitchFamily="18" charset="0"/>
                          </a:rPr>
                          <m:t>·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800" dirty="0"/>
                  <a:t>=2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kern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ab</a:t>
                </a:r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kern="0" dirty="0">
                    <a:solidFill>
                      <a:prstClr val="black"/>
                    </a:solidFill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800" i="1" ker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800" kern="0" dirty="0">
                                <a:solidFill>
                                  <a:prstClr val="black"/>
                                </a:solidFill>
                              </a:rPr>
                              <m:t>=</m:t>
                            </m:r>
                            <m:f>
                              <m:fPr>
                                <m:ctrlP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 kern="0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lang="en-US" altLang="zh-CN" sz="2800" i="1" kern="0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  <m:e>
                            <m:f>
                              <m:f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𝑎𝑏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800" dirty="0"/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800" i="1" dirty="0"/>
                              <m:t>ab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.(</a:t>
                </a:r>
                <a:r>
                  <a:rPr lang="zh-CN" altLang="zh-CN" sz="2800" dirty="0"/>
                  <a:t>多次使用不等式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等号要同时成立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350072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5779004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6326774"/>
              </p:ext>
            </p:extLst>
          </p:nvPr>
        </p:nvGraphicFramePr>
        <p:xfrm>
          <a:off x="550606" y="452282"/>
          <a:ext cx="11110452" cy="585019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10452">
                  <a:extLst>
                    <a:ext uri="{9D8B030D-6E8A-4147-A177-3AD203B41FA5}">
                      <a16:colId xmlns:a16="http://schemas.microsoft.com/office/drawing/2014/main" xmlns="" val="827965076"/>
                    </a:ext>
                  </a:extLst>
                </a:gridCol>
              </a:tblGrid>
              <a:tr h="29250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解后反思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本题先局部运用基本不等式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然后利用不等式的性质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通过不等式相加</a:t>
                      </a:r>
                      <a:r>
                        <a:rPr lang="en-US" sz="2800" dirty="0">
                          <a:effectLst/>
                        </a:rPr>
                        <a:t>(</a:t>
                      </a:r>
                      <a:r>
                        <a:rPr lang="zh-CN" sz="2800" dirty="0">
                          <a:effectLst/>
                        </a:rPr>
                        <a:t>有时相乘</a:t>
                      </a:r>
                      <a:r>
                        <a:rPr lang="en-US" sz="2800" dirty="0">
                          <a:effectLst/>
                        </a:rPr>
                        <a:t>)</a:t>
                      </a:r>
                      <a:r>
                        <a:rPr lang="zh-CN" sz="2800" dirty="0">
                          <a:effectLst/>
                        </a:rPr>
                        <a:t>综合推出待证的不等式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这种证明方法是证明这类轮换对称不等式的常用方法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00077207"/>
                  </a:ext>
                </a:extLst>
              </a:tr>
              <a:tr h="292509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感悟升华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dirty="0">
                          <a:effectLst/>
                        </a:rPr>
                        <a:t>利用基本不等式证明不等式的基本策略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</a:rPr>
                        <a:t>　　证明不等式时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可依据待证式两端的式子结构</a:t>
                      </a:r>
                      <a:r>
                        <a:rPr lang="en-US" sz="2800" dirty="0">
                          <a:effectLst/>
                        </a:rPr>
                        <a:t>,</a:t>
                      </a:r>
                      <a:r>
                        <a:rPr lang="zh-CN" sz="2800" dirty="0">
                          <a:effectLst/>
                        </a:rPr>
                        <a:t>合理选择基本不等式及其变形不等式来证</a:t>
                      </a:r>
                      <a:r>
                        <a:rPr lang="en-US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218473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925931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2297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800" dirty="0"/>
                  <a:t>　</a:t>
                </a: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求证</a:t>
                </a:r>
                <a:r>
                  <a:rPr lang="en-US" altLang="zh-CN" sz="2800" dirty="0"/>
                  <a:t>:(1+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)≥9.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2297552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560439" y="3335777"/>
                <a:ext cx="11002296" cy="25855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3.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解法一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∵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&gt;0,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=1,∴1+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同理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335777"/>
                <a:ext cx="11002296" cy="2585516"/>
              </a:xfrm>
              <a:prstGeom prst="rect">
                <a:avLst/>
              </a:prstGeom>
              <a:blipFill>
                <a:blip r:embed="rId3"/>
                <a:stretch>
                  <a:fillRect l="-11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4121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81338" y="1005636"/>
            <a:ext cx="10065636" cy="25339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利用基本不等式求最值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利用基本不等式解决实际问题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利用基本不等式证明不等式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1081338" y="550288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题型全突破</a:t>
            </a:r>
          </a:p>
        </p:txBody>
      </p:sp>
      <p:sp>
        <p:nvSpPr>
          <p:cNvPr id="4" name="矩形 4">
            <a:hlinkClick r:id="" action="ppaction://noaction"/>
          </p:cNvPr>
          <p:cNvSpPr/>
          <p:nvPr/>
        </p:nvSpPr>
        <p:spPr>
          <a:xfrm>
            <a:off x="1081343" y="3986761"/>
            <a:ext cx="10087402" cy="53828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C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方法帮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素养大提升</a:t>
            </a:r>
          </a:p>
        </p:txBody>
      </p:sp>
      <p:sp>
        <p:nvSpPr>
          <p:cNvPr id="5" name="矩形 11">
            <a:hlinkClick r:id="rId2" action="ppaction://hlinksldjump"/>
          </p:cNvPr>
          <p:cNvSpPr/>
          <p:nvPr/>
        </p:nvSpPr>
        <p:spPr>
          <a:xfrm>
            <a:off x="1081338" y="4532304"/>
            <a:ext cx="10065636" cy="84594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忽略应用基本不等式的前提条件致误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92546"/>
                <a:ext cx="11139948" cy="62771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)=(2+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)(2+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)=5+2(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)≥5+4=9,</a:t>
                </a: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时取</a:t>
                </a:r>
                <a:r>
                  <a:rPr lang="en-US" altLang="zh-CN" sz="2800" dirty="0"/>
                  <a:t>“=”.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)≥9,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</a:t>
                </a:r>
                <a:r>
                  <a:rPr lang="en-US" altLang="zh-CN" sz="2800" dirty="0"/>
                  <a:t>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=1+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∵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=1,∴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≤(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时取</a:t>
                </a:r>
                <a:r>
                  <a:rPr lang="en-US" altLang="zh-CN" sz="2800" dirty="0"/>
                  <a:t>“=”.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≥4,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2800" dirty="0"/>
                  <a:t>≥8,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时取</a:t>
                </a:r>
                <a:r>
                  <a:rPr lang="en-US" altLang="zh-CN" sz="2800" dirty="0"/>
                  <a:t>“=”.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800" dirty="0"/>
                  <a:t>)(1+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2800" dirty="0"/>
                  <a:t>)≥1+8=9,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92546"/>
                <a:ext cx="11139948" cy="6277103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0491835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方法帮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素养大提升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7695042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易错  忽略应用基本不等式的前提条件致误</a:t>
            </a:r>
          </a:p>
        </p:txBody>
      </p:sp>
    </p:spTree>
    <p:extLst>
      <p:ext uri="{BB962C8B-B14F-4D97-AF65-F5344CB8AC3E}">
        <p14:creationId xmlns:p14="http://schemas.microsoft.com/office/powerpoint/2010/main" xmlns="" val="4667124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729341"/>
                <a:ext cx="11723913" cy="4365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5</a:t>
                </a:r>
                <a:r>
                  <a:rPr lang="zh-CN" altLang="zh-CN" sz="2800" i="1" dirty="0">
                    <a:solidFill>
                      <a:srgbClr val="000000"/>
                    </a:solidFill>
                    <a:latin typeface="NEU-BZ-S92"/>
                    <a:cs typeface="Times New Roman"/>
                  </a:rPr>
                  <a:t>　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+4</a:t>
                </a:r>
                <a:r>
                  <a:rPr lang="en-US" altLang="zh-CN" sz="2800" i="1" dirty="0"/>
                  <a:t>x</a:t>
                </a:r>
                <a:endParaRPr lang="zh-CN" altLang="zh-CN" sz="2800" i="1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</a:t>
                </a:r>
                <a:r>
                  <a:rPr lang="zh-CN" altLang="zh-CN" sz="2800" dirty="0"/>
                  <a:t>有最小值</a:t>
                </a:r>
                <a:r>
                  <a:rPr lang="en-US" altLang="zh-CN" sz="2800" dirty="0"/>
                  <a:t>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B.</a:t>
                </a:r>
                <a:r>
                  <a:rPr lang="zh-CN" altLang="zh-CN" sz="2800" dirty="0"/>
                  <a:t>有最大值</a:t>
                </a:r>
                <a:r>
                  <a:rPr lang="en-US" altLang="zh-CN" sz="2800" dirty="0"/>
                  <a:t>2+2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C.</a:t>
                </a:r>
                <a:r>
                  <a:rPr lang="zh-CN" altLang="zh-CN" sz="2800" dirty="0"/>
                  <a:t>有最小值</a:t>
                </a:r>
                <a:r>
                  <a:rPr lang="en-US" altLang="zh-CN" sz="2800" dirty="0"/>
                  <a:t>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	D.</a:t>
                </a:r>
                <a:r>
                  <a:rPr lang="zh-CN" altLang="zh-CN" sz="2800" dirty="0"/>
                  <a:t>有最大值</a:t>
                </a:r>
                <a:r>
                  <a:rPr lang="en-US" altLang="zh-CN" sz="2800" dirty="0"/>
                  <a:t>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NEU-BZ-S92"/>
                    <a:cs typeface="Times New Roman"/>
                  </a:rPr>
                  <a:t>易错分析</a:t>
                </a:r>
                <a:r>
                  <a:rPr lang="zh-CN" altLang="zh-CN" sz="2800" dirty="0"/>
                  <a:t>　本题有两个易错点</a:t>
                </a:r>
                <a:r>
                  <a:rPr lang="en-US" altLang="zh-CN" sz="2800" dirty="0"/>
                  <a:t>:</a:t>
                </a:r>
                <a:r>
                  <a:rPr lang="zh-CN" altLang="zh-CN" sz="2800" dirty="0"/>
                  <a:t>一是不会将</a:t>
                </a:r>
                <a:r>
                  <a:rPr lang="en-US" altLang="zh-CN" sz="2800" dirty="0"/>
                  <a:t>4</a:t>
                </a:r>
                <a:r>
                  <a:rPr lang="en-US" altLang="zh-CN" sz="2800" i="1" dirty="0"/>
                  <a:t>x</a:t>
                </a:r>
                <a:r>
                  <a:rPr lang="zh-CN" altLang="zh-CN" sz="2800" dirty="0"/>
                  <a:t>变为</a:t>
                </a:r>
                <a:r>
                  <a:rPr lang="en-US" altLang="zh-CN" sz="2800" dirty="0"/>
                  <a:t>2(2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-1)+2,</a:t>
                </a:r>
                <a:r>
                  <a:rPr lang="zh-CN" altLang="zh-CN" sz="2800" dirty="0"/>
                  <a:t>导致错误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二是忽略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-1&lt;0,</a:t>
                </a:r>
                <a:r>
                  <a:rPr lang="zh-CN" altLang="zh-CN" sz="2800" dirty="0"/>
                  <a:t>直接利用基本不等式求解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导致错误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29341"/>
                <a:ext cx="11723913" cy="4365811"/>
              </a:xfrm>
              <a:prstGeom prst="rect">
                <a:avLst/>
              </a:prstGeom>
              <a:blipFill rotWithShape="0">
                <a:blip r:embed="rId2"/>
                <a:stretch>
                  <a:fillRect l="-1040" b="-1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6800" y="1"/>
            <a:ext cx="7004756" cy="812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zh-CN" altLang="en-US" sz="2800" dirty="0">
                <a:solidFill>
                  <a:srgbClr val="FF0000"/>
                </a:solidFill>
              </a:rPr>
              <a:t>易错　忽略应用基本不等式的前提条件致误</a:t>
            </a:r>
            <a:endParaRPr lang="en-US" altLang="zh-CN" sz="2800" dirty="0">
              <a:solidFill>
                <a:srgbClr val="FF0000"/>
              </a:solidFill>
            </a:endParaRPr>
          </a:p>
          <a:p>
            <a:endParaRPr lang="zh-CN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18400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153218"/>
                <a:ext cx="11139948" cy="62678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endParaRPr lang="en-US" altLang="zh-CN" sz="2800" dirty="0">
                  <a:solidFill>
                    <a:prstClr val="black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由题意可知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+2(2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-1)+2.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-1&lt;0.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+2(2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-1)=-[2(1-2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800" dirty="0"/>
                  <a:t>]≤-2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dirty="0"/>
                          <m:t>2(1−2</m:t>
                        </m:r>
                        <m:r>
                          <m:rPr>
                            <m:nor/>
                          </m:rPr>
                          <a:rPr lang="en-US" altLang="zh-CN" sz="2800" i="1" dirty="0"/>
                          <m:t>x</m:t>
                        </m:r>
                        <m:r>
                          <m:rPr>
                            <m:nor/>
                          </m:rPr>
                          <a:rPr lang="en-US" altLang="zh-CN" sz="2800" dirty="0"/>
                          <m:t>)+</m:t>
                        </m:r>
                        <m:f>
                          <m:f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1−2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2800" dirty="0"/>
                  <a:t>=-2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/>
                  <a:t>=2(2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-1),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2−</m:t>
                        </m:r>
                        <m:rad>
                          <m:radPr>
                            <m:degHide m:val="on"/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/>
                  <a:t>时等号成立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)≤2-2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f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x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有最大值</a:t>
                </a:r>
                <a:r>
                  <a:rPr lang="en-US" altLang="zh-CN" sz="2800" dirty="0"/>
                  <a:t>2-2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D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153218"/>
                <a:ext cx="11139948" cy="6267806"/>
              </a:xfrm>
              <a:prstGeom prst="rect">
                <a:avLst/>
              </a:prstGeom>
              <a:blipFill>
                <a:blip r:embed="rId2"/>
                <a:stretch>
                  <a:fillRect l="-1149" b="-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3814197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0784399"/>
              </p:ext>
            </p:extLst>
          </p:nvPr>
        </p:nvGraphicFramePr>
        <p:xfrm>
          <a:off x="580103" y="698090"/>
          <a:ext cx="11051457" cy="32004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051457">
                  <a:extLst>
                    <a:ext uri="{9D8B030D-6E8A-4147-A177-3AD203B41FA5}">
                      <a16:colId xmlns:a16="http://schemas.microsoft.com/office/drawing/2014/main" xmlns="" val="1104823649"/>
                    </a:ext>
                  </a:extLst>
                </a:gridCol>
              </a:tblGrid>
              <a:tr h="24482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200" dirty="0">
                          <a:solidFill>
                            <a:srgbClr val="DA251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素养提升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dirty="0">
                          <a:effectLst/>
                        </a:rPr>
                        <a:t>本题主要体现了数学运算和逻辑推理素养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运算中存在易错点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运用基本不等式时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注意负号和不等号的方向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推理中要注意基本不等式应用的前提条件“一正、二定、三相等”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注意前后推理的严谨性</a:t>
                      </a:r>
                      <a:r>
                        <a:rPr lang="en-US" altLang="zh-CN" sz="2800" dirty="0">
                          <a:effectLst/>
                        </a:rPr>
                        <a:t>,</a:t>
                      </a:r>
                      <a:r>
                        <a:rPr lang="zh-CN" altLang="en-US" sz="2800" dirty="0">
                          <a:effectLst/>
                        </a:rPr>
                        <a:t>整体具有一定的数学思维训练性</a:t>
                      </a:r>
                      <a:r>
                        <a:rPr lang="en-US" altLang="zh-CN" sz="2800" dirty="0">
                          <a:effectLst/>
                        </a:rPr>
                        <a:t>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855019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84969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9391916"/>
              </p:ext>
            </p:extLst>
          </p:nvPr>
        </p:nvGraphicFramePr>
        <p:xfrm>
          <a:off x="309967" y="1202427"/>
          <a:ext cx="11334917" cy="478541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4665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66545">
                  <a:extLst>
                    <a:ext uri="{9D8B030D-6E8A-4147-A177-3AD203B41FA5}">
                      <a16:colId xmlns:a16="http://schemas.microsoft.com/office/drawing/2014/main" xmlns="" val="811279717"/>
                    </a:ext>
                  </a:extLst>
                </a:gridCol>
                <a:gridCol w="2636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65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504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4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1" kern="12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400" b="1" kern="1200" dirty="0">
                          <a:solidFill>
                            <a:srgbClr val="DA251C"/>
                          </a:solidFill>
                          <a:latin typeface="微软雅黑" panose="020B0503020204020204" pitchFamily="82" charset="2"/>
                          <a:ea typeface="微软雅黑" panose="020B0503020204020204" pitchFamily="82" charset="2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286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基本不等式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天津</a:t>
                      </a: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,T13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1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基本不等式的应用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2017</a:t>
                      </a:r>
                      <a:r>
                        <a:rPr lang="zh-CN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江苏</a:t>
                      </a:r>
                      <a:r>
                        <a:rPr lang="en-US" sz="2800" b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,T10</a:t>
                      </a:r>
                      <a:endParaRPr lang="zh-CN" sz="2800" b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b="0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b="0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541158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2601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命题分析预测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本讲是高考的热点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主要考查利用基本不等式求最值、证明不等式、求参数的取值范围等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常与函数结合命题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解题时要注意应用基本不等式的三个前提条件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学科核心素养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本讲通过基本不等式及其应用考查考生的数学运算素养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495098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基本不等式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基本不等式与最值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1" y="-2"/>
            <a:ext cx="358385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基本不等式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234043" y="733177"/>
                <a:ext cx="11723913" cy="68196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1.</a:t>
                </a:r>
                <a:r>
                  <a:rPr lang="zh-CN" altLang="zh-CN" sz="2800" dirty="0"/>
                  <a:t>基本不等式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如果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那么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800" dirty="0"/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等号成立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其中</a:t>
                </a:r>
                <a:r>
                  <a:rPr lang="en-US" altLang="zh-CN" sz="2800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叫作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的算术平均数</a:t>
                </a:r>
                <a:r>
                  <a:rPr lang="en-US" altLang="zh-CN" sz="2800" dirty="0"/>
                  <a:t>,</a:t>
                </a:r>
                <a:r>
                  <a:rPr lang="en-US" altLang="zh-CN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zh-CN" altLang="zh-CN" sz="2800" dirty="0"/>
                  <a:t>叫作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的几何平均数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即正数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/>
                  <a:t>的算术平均数不小于它们的几何平均数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2.</a:t>
                </a:r>
                <a:r>
                  <a:rPr lang="zh-CN" altLang="zh-CN" sz="2800" dirty="0"/>
                  <a:t>几个常用的重要结论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≥2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𝑎𝑏</m:t>
                        </m:r>
                      </m:e>
                    </m:rad>
                  </m:oMath>
                </a14:m>
                <a:r>
                  <a:rPr lang="en-US" altLang="zh-CN" sz="2800" dirty="0"/>
                  <a:t> (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en-US" altLang="zh-CN" sz="2800" i="1" dirty="0"/>
                  <a:t>ab</a:t>
                </a:r>
                <a:r>
                  <a:rPr lang="en-US" altLang="zh-CN" sz="2800" dirty="0"/>
                  <a:t>≤(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dirty="0" err="1"/>
                  <a:t>∈</a:t>
                </a:r>
                <a:r>
                  <a:rPr lang="en-US" altLang="zh-CN" sz="2800" b="1" dirty="0" err="1"/>
                  <a:t>R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当且仅当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/>
                  <a:t>时取等号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endParaRPr lang="zh-CN" altLang="zh-CN" sz="2800" dirty="0"/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733177"/>
                <a:ext cx="11723913" cy="6819687"/>
              </a:xfrm>
              <a:prstGeom prst="rect">
                <a:avLst/>
              </a:prstGeom>
              <a:blipFill rotWithShape="0">
                <a:blip r:embed="rId2"/>
                <a:stretch>
                  <a:fillRect l="-1040" r="-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9" name="图片 103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图片 103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103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103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103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6648" y="3035880"/>
            <a:ext cx="115745" cy="1274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</TotalTime>
  <Words>698</Words>
  <Application>Microsoft Office PowerPoint</Application>
  <PresentationFormat>自定义</PresentationFormat>
  <Paragraphs>127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227</cp:revision>
  <dcterms:created xsi:type="dcterms:W3CDTF">2018-02-01T09:53:00Z</dcterms:created>
  <dcterms:modified xsi:type="dcterms:W3CDTF">2019-11-10T07:02:22Z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