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sldIdLst>
    <p:sldId id="271" r:id="rId2"/>
    <p:sldId id="460" r:id="rId3"/>
    <p:sldId id="262" r:id="rId4"/>
    <p:sldId id="378" r:id="rId5"/>
    <p:sldId id="379" r:id="rId6"/>
    <p:sldId id="377" r:id="rId7"/>
    <p:sldId id="279" r:id="rId8"/>
    <p:sldId id="380" r:id="rId9"/>
    <p:sldId id="263" r:id="rId10"/>
    <p:sldId id="381" r:id="rId11"/>
    <p:sldId id="291" r:id="rId12"/>
    <p:sldId id="424" r:id="rId13"/>
    <p:sldId id="274" r:id="rId14"/>
    <p:sldId id="281" r:id="rId15"/>
    <p:sldId id="386" r:id="rId16"/>
    <p:sldId id="435" r:id="rId17"/>
    <p:sldId id="436" r:id="rId18"/>
    <p:sldId id="388" r:id="rId19"/>
    <p:sldId id="437" r:id="rId20"/>
    <p:sldId id="438" r:id="rId21"/>
    <p:sldId id="391" r:id="rId22"/>
    <p:sldId id="390" r:id="rId23"/>
    <p:sldId id="439" r:id="rId24"/>
    <p:sldId id="327" r:id="rId25"/>
    <p:sldId id="392" r:id="rId26"/>
    <p:sldId id="440" r:id="rId27"/>
    <p:sldId id="394" r:id="rId28"/>
    <p:sldId id="427" r:id="rId29"/>
    <p:sldId id="441" r:id="rId30"/>
    <p:sldId id="442" r:id="rId31"/>
    <p:sldId id="395" r:id="rId32"/>
    <p:sldId id="397" r:id="rId33"/>
    <p:sldId id="443" r:id="rId34"/>
    <p:sldId id="429" r:id="rId35"/>
    <p:sldId id="398" r:id="rId36"/>
    <p:sldId id="444" r:id="rId37"/>
    <p:sldId id="445" r:id="rId38"/>
    <p:sldId id="446" r:id="rId39"/>
    <p:sldId id="447" r:id="rId40"/>
    <p:sldId id="399" r:id="rId41"/>
    <p:sldId id="401" r:id="rId42"/>
    <p:sldId id="431" r:id="rId43"/>
    <p:sldId id="432" r:id="rId44"/>
    <p:sldId id="448" r:id="rId45"/>
    <p:sldId id="449" r:id="rId46"/>
    <p:sldId id="416" r:id="rId47"/>
    <p:sldId id="406" r:id="rId48"/>
    <p:sldId id="450" r:id="rId49"/>
    <p:sldId id="451" r:id="rId50"/>
    <p:sldId id="452" r:id="rId51"/>
    <p:sldId id="453" r:id="rId52"/>
    <p:sldId id="458" r:id="rId53"/>
    <p:sldId id="454" r:id="rId54"/>
    <p:sldId id="455" r:id="rId55"/>
    <p:sldId id="456" r:id="rId56"/>
    <p:sldId id="457" r:id="rId57"/>
    <p:sldId id="459" r:id="rId58"/>
    <p:sldId id="367" r:id="rId59"/>
    <p:sldId id="370" r:id="rId60"/>
    <p:sldId id="421" r:id="rId61"/>
    <p:sldId id="422" r:id="rId62"/>
    <p:sldId id="434" r:id="rId63"/>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章节标题" id="{F5EEC428-8706-4C59-AEE4-161BB92701F7}">
          <p14:sldIdLst>
            <p14:sldId id="271"/>
          </p14:sldIdLst>
        </p14:section>
        <p14:section name="目录" id="{62B0F58D-E21A-4849-85F8-F0658C934CDC}">
          <p14:sldIdLst>
            <p14:sldId id="262"/>
            <p14:sldId id="378"/>
          </p14:sldIdLst>
        </p14:section>
        <p14:section name="考情精解读" id="{E5B6AE4C-B16F-4E49-ACF6-1636DDCCFF7B}">
          <p14:sldIdLst>
            <p14:sldId id="379"/>
            <p14:sldId id="377"/>
            <p14:sldId id="279"/>
          </p14:sldIdLst>
        </p14:section>
        <p14:section name="A考点帮·知识全通关" id="{0696FE38-A922-4D75-AA25-7EF156A1C92B}">
          <p14:sldIdLst>
            <p14:sldId id="380"/>
            <p14:sldId id="263"/>
            <p14:sldId id="381"/>
            <p14:sldId id="291"/>
            <p14:sldId id="424"/>
          </p14:sldIdLst>
        </p14:section>
        <p14:section name="B考法帮·题型全突破" id="{EAE3448C-E808-4F1F-840E-365612D64D3F}">
          <p14:sldIdLst>
            <p14:sldId id="274"/>
            <p14:sldId id="281"/>
            <p14:sldId id="386"/>
            <p14:sldId id="435"/>
            <p14:sldId id="436"/>
            <p14:sldId id="388"/>
            <p14:sldId id="437"/>
            <p14:sldId id="438"/>
            <p14:sldId id="391"/>
            <p14:sldId id="390"/>
            <p14:sldId id="439"/>
            <p14:sldId id="327"/>
            <p14:sldId id="392"/>
            <p14:sldId id="440"/>
            <p14:sldId id="394"/>
            <p14:sldId id="427"/>
            <p14:sldId id="441"/>
            <p14:sldId id="442"/>
            <p14:sldId id="395"/>
            <p14:sldId id="397"/>
            <p14:sldId id="443"/>
            <p14:sldId id="429"/>
            <p14:sldId id="398"/>
            <p14:sldId id="444"/>
            <p14:sldId id="445"/>
            <p14:sldId id="446"/>
            <p14:sldId id="447"/>
            <p14:sldId id="399"/>
            <p14:sldId id="401"/>
            <p14:sldId id="431"/>
            <p14:sldId id="432"/>
            <p14:sldId id="448"/>
            <p14:sldId id="449"/>
            <p14:sldId id="416"/>
            <p14:sldId id="406"/>
            <p14:sldId id="450"/>
            <p14:sldId id="451"/>
            <p14:sldId id="452"/>
            <p14:sldId id="453"/>
            <p14:sldId id="458"/>
            <p14:sldId id="454"/>
            <p14:sldId id="455"/>
            <p14:sldId id="456"/>
            <p14:sldId id="457"/>
            <p14:sldId id="459"/>
          </p14:sldIdLst>
        </p14:section>
        <p14:section name="C方法帮·素养大提升" id="{C8D129F6-420B-47E8-9577-A84C8752F9E5}">
          <p14:sldIdLst>
            <p14:sldId id="367"/>
            <p14:sldId id="370"/>
            <p14:sldId id="421"/>
            <p14:sldId id="422"/>
            <p14:sldId id="434"/>
          </p14:sldIdLst>
        </p14:section>
        <p14:section name="尾片" id="{185A69EE-4998-4242-976C-7169DE9C7BAE}">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2843" autoAdjust="0"/>
  </p:normalViewPr>
  <p:slideViewPr>
    <p:cSldViewPr snapToGrid="0" showGuides="1">
      <p:cViewPr varScale="1">
        <p:scale>
          <a:sx n="82" d="100"/>
          <a:sy n="82" d="100"/>
        </p:scale>
        <p:origin x="-828" y="-90"/>
      </p:cViewPr>
      <p:guideLst>
        <p:guide orient="horz" pos="2160"/>
        <p:guide pos="3840"/>
      </p:guideLst>
    </p:cSldViewPr>
  </p:slideViewPr>
  <p:notesTextViewPr>
    <p:cViewPr>
      <p:scale>
        <a:sx n="1" d="1"/>
        <a:sy n="1" d="1"/>
      </p:scale>
      <p:origin x="0" y="0"/>
    </p:cViewPr>
  </p:notesTextViewPr>
  <p:sorterViewPr>
    <p:cViewPr>
      <p:scale>
        <a:sx n="100" d="100"/>
        <a:sy n="100" d="100"/>
      </p:scale>
      <p:origin x="0" y="135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DB0D6A-794E-4E85-8B64-A15024D7634C}" type="datetimeFigureOut">
              <a:rPr lang="zh-CN" altLang="en-US" smtClean="0"/>
              <a:pPr/>
              <a:t>2019/11/10</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B43786-6BDE-4483-B1E9-7996642CDFB7}" type="slidenum">
              <a:rPr lang="zh-CN" altLang="en-US" smtClean="0"/>
              <a:pPr/>
              <a:t>‹#›</a:t>
            </a:fld>
            <a:endParaRPr lang="zh-CN" altLang="en-US"/>
          </a:p>
        </p:txBody>
      </p:sp>
    </p:spTree>
    <p:extLst>
      <p:ext uri="{BB962C8B-B14F-4D97-AF65-F5344CB8AC3E}">
        <p14:creationId xmlns:p14="http://schemas.microsoft.com/office/powerpoint/2010/main" xmlns="" val="36188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A251C"/>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5312723" y="0"/>
            <a:ext cx="1566554" cy="3412757"/>
            <a:chOff x="5320236" y="0"/>
            <a:chExt cx="1566554" cy="3412757"/>
          </a:xfrm>
        </p:grpSpPr>
        <p:sp>
          <p:nvSpPr>
            <p:cNvPr id="4"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6" name="文本框 5"/>
          <p:cNvSpPr txBox="1"/>
          <p:nvPr userDrawn="1"/>
        </p:nvSpPr>
        <p:spPr>
          <a:xfrm>
            <a:off x="3822855" y="6019800"/>
            <a:ext cx="4538422" cy="461665"/>
          </a:xfrm>
          <a:prstGeom prst="rect">
            <a:avLst/>
          </a:prstGeom>
          <a:noFill/>
        </p:spPr>
        <p:txBody>
          <a:bodyPr wrap="none" rtlCol="0">
            <a:spAutoFit/>
          </a:bodyPr>
          <a:lstStyle/>
          <a:p>
            <a:r>
              <a:rPr lang="en-US" altLang="zh-CN" sz="2400" dirty="0">
                <a:solidFill>
                  <a:schemeClr val="bg1"/>
                </a:solidFill>
                <a:latin typeface="+mn-ea"/>
              </a:rPr>
              <a:t>2020</a:t>
            </a:r>
            <a:r>
              <a:rPr lang="zh-CN" altLang="en-US" sz="2400" dirty="0">
                <a:solidFill>
                  <a:schemeClr val="bg1"/>
                </a:solidFill>
                <a:latin typeface="+mn-ea"/>
              </a:rPr>
              <a:t>版</a:t>
            </a:r>
            <a:r>
              <a:rPr lang="en-US" altLang="zh-CN" sz="2400" dirty="0">
                <a:solidFill>
                  <a:schemeClr val="bg1"/>
                </a:solidFill>
                <a:latin typeface="+mn-ea"/>
              </a:rPr>
              <a:t>《</a:t>
            </a:r>
            <a:r>
              <a:rPr lang="zh-CN" altLang="en-US" sz="2400" dirty="0">
                <a:solidFill>
                  <a:schemeClr val="bg1"/>
                </a:solidFill>
                <a:latin typeface="+mn-ea"/>
              </a:rPr>
              <a:t>高考帮</a:t>
            </a:r>
            <a:r>
              <a:rPr lang="en-US" altLang="zh-CN" sz="2400" dirty="0">
                <a:solidFill>
                  <a:schemeClr val="bg1"/>
                </a:solidFill>
                <a:latin typeface="+mn-ea"/>
              </a:rPr>
              <a:t>》</a:t>
            </a:r>
            <a:r>
              <a:rPr lang="zh-CN" altLang="en-US" sz="2400" dirty="0">
                <a:solidFill>
                  <a:schemeClr val="bg1"/>
                </a:solidFill>
                <a:latin typeface="+mn-ea"/>
              </a:rPr>
              <a:t>配套</a:t>
            </a:r>
            <a:r>
              <a:rPr lang="en-US" altLang="zh-CN" sz="2400" dirty="0">
                <a:solidFill>
                  <a:schemeClr val="bg1"/>
                </a:solidFill>
                <a:latin typeface="+mn-ea"/>
              </a:rPr>
              <a:t>PPT</a:t>
            </a:r>
            <a:r>
              <a:rPr lang="zh-CN" altLang="en-US" sz="2400" dirty="0">
                <a:solidFill>
                  <a:schemeClr val="bg1"/>
                </a:solidFill>
                <a:latin typeface="+mn-ea"/>
              </a:rPr>
              <a:t>课件</a:t>
            </a:r>
          </a:p>
        </p:txBody>
      </p:sp>
      <p:grpSp>
        <p:nvGrpSpPr>
          <p:cNvPr id="7" name="组合 6"/>
          <p:cNvGrpSpPr/>
          <p:nvPr userDrawn="1"/>
        </p:nvGrpSpPr>
        <p:grpSpPr>
          <a:xfrm>
            <a:off x="3931714" y="4631739"/>
            <a:ext cx="4297888" cy="1311862"/>
            <a:chOff x="2452571" y="1771159"/>
            <a:chExt cx="7813430" cy="2384926"/>
          </a:xfrm>
          <a:solidFill>
            <a:schemeClr val="bg1"/>
          </a:solidFill>
        </p:grpSpPr>
        <p:sp>
          <p:nvSpPr>
            <p:cNvPr id="8"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单元">
    <p:spTree>
      <p:nvGrpSpPr>
        <p:cNvPr id="1" name=""/>
        <p:cNvGrpSpPr/>
        <p:nvPr/>
      </p:nvGrpSpPr>
      <p:grpSpPr>
        <a:xfrm>
          <a:off x="0" y="0"/>
          <a:ext cx="0" cy="0"/>
          <a:chOff x="0" y="0"/>
          <a:chExt cx="0" cy="0"/>
        </a:xfrm>
      </p:grpSpPr>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
          <p:cNvSpPr/>
          <p:nvPr userDrawn="1"/>
        </p:nvSpPr>
        <p:spPr>
          <a:xfrm>
            <a:off x="9281161" y="0"/>
            <a:ext cx="1931790"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DA251C"/>
                </a:solidFill>
              </a:rPr>
              <a:t>理科数学 第七章：不等式</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www.mzwhz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20400"/>
            <a:ext cx="12192000" cy="2617200"/>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4000" b="1" dirty="0">
                <a:solidFill>
                  <a:schemeClr val="bg1"/>
                </a:solidFill>
              </a:rPr>
              <a:t>第</a:t>
            </a:r>
            <a:r>
              <a:rPr lang="en-US" altLang="zh-CN" sz="4000" b="1" dirty="0">
                <a:solidFill>
                  <a:schemeClr val="bg1"/>
                </a:solidFill>
              </a:rPr>
              <a:t>2</a:t>
            </a:r>
            <a:r>
              <a:rPr lang="zh-CN" altLang="en-US" sz="4000" b="1" dirty="0">
                <a:solidFill>
                  <a:schemeClr val="bg1"/>
                </a:solidFill>
              </a:rPr>
              <a:t>讲  二元一次不等式（组）与简单的线性规划问题</a:t>
            </a:r>
            <a:endParaRPr lang="en-US" altLang="zh-CN" sz="4000" b="1" dirty="0">
              <a:solidFill>
                <a:schemeClr val="bg1"/>
              </a:solidFill>
            </a:endParaRPr>
          </a:p>
        </p:txBody>
      </p:sp>
      <p:sp>
        <p:nvSpPr>
          <p:cNvPr id="11" name="文本框 10"/>
          <p:cNvSpPr txBox="1"/>
          <p:nvPr/>
        </p:nvSpPr>
        <p:spPr>
          <a:xfrm>
            <a:off x="3567104" y="1546119"/>
            <a:ext cx="5057795" cy="461665"/>
          </a:xfrm>
          <a:prstGeom prst="rect">
            <a:avLst/>
          </a:prstGeom>
          <a:noFill/>
        </p:spPr>
        <p:txBody>
          <a:bodyPr wrap="none" rtlCol="0">
            <a:spAutoFit/>
          </a:bodyPr>
          <a:lstStyle/>
          <a:p>
            <a:pPr algn="ctr"/>
            <a:r>
              <a:rPr lang="en-US" altLang="zh-CN" sz="2400" dirty="0">
                <a:solidFill>
                  <a:srgbClr val="DA251C"/>
                </a:solidFill>
              </a:rPr>
              <a:t>【</a:t>
            </a:r>
            <a:r>
              <a:rPr lang="zh-CN" altLang="en-US" sz="2400" dirty="0">
                <a:solidFill>
                  <a:srgbClr val="DA251C"/>
                </a:solidFill>
              </a:rPr>
              <a:t>高考帮</a:t>
            </a:r>
            <a:r>
              <a:rPr lang="en-US" altLang="zh-CN" sz="2400" dirty="0">
                <a:solidFill>
                  <a:srgbClr val="DA251C"/>
                </a:solidFill>
              </a:rPr>
              <a:t>·</a:t>
            </a:r>
            <a:r>
              <a:rPr lang="zh-CN" altLang="en-US" sz="2400" dirty="0">
                <a:solidFill>
                  <a:srgbClr val="DA251C"/>
                </a:solidFill>
              </a:rPr>
              <a:t>理科数学</a:t>
            </a:r>
            <a:r>
              <a:rPr lang="en-US" altLang="zh-CN" sz="2400" dirty="0">
                <a:solidFill>
                  <a:srgbClr val="DA251C"/>
                </a:solidFill>
              </a:rPr>
              <a:t>】</a:t>
            </a:r>
            <a:r>
              <a:rPr lang="zh-CN" altLang="en-US" sz="2400" dirty="0">
                <a:solidFill>
                  <a:srgbClr val="DA251C"/>
                </a:solidFill>
              </a:rPr>
              <a:t>第七</a:t>
            </a:r>
            <a:r>
              <a:rPr lang="zh-CN" altLang="zh-CN" sz="2400" dirty="0">
                <a:solidFill>
                  <a:srgbClr val="DA251C"/>
                </a:solidFill>
              </a:rPr>
              <a:t>章 </a:t>
            </a:r>
            <a:r>
              <a:rPr lang="en-US" altLang="zh-CN" sz="2400" dirty="0">
                <a:solidFill>
                  <a:srgbClr val="DA251C"/>
                </a:solidFill>
              </a:rPr>
              <a:t> </a:t>
            </a:r>
            <a:r>
              <a:rPr lang="zh-CN" altLang="en-US" sz="2400" dirty="0">
                <a:solidFill>
                  <a:srgbClr val="DA251C"/>
                </a:solidFill>
              </a:rPr>
              <a:t>不等式</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1528" y="453137"/>
            <a:ext cx="11723913" cy="1308628"/>
          </a:xfrm>
          <a:prstGeom prst="rect">
            <a:avLst/>
          </a:prstGeom>
        </p:spPr>
        <p:txBody>
          <a:bodyPr wrap="square">
            <a:spAutoFit/>
          </a:bodyPr>
          <a:lstStyle/>
          <a:p>
            <a:pPr>
              <a:lnSpc>
                <a:spcPct val="150000"/>
              </a:lnSpc>
            </a:pPr>
            <a:r>
              <a:rPr lang="en-US" altLang="zh-CN" sz="2800" dirty="0"/>
              <a:t>2.</a:t>
            </a:r>
            <a:r>
              <a:rPr lang="zh-CN" altLang="en-US" sz="2800" dirty="0"/>
              <a:t>画二元一次不等式</a:t>
            </a:r>
            <a:r>
              <a:rPr lang="en-US" altLang="zh-CN" sz="2800" dirty="0"/>
              <a:t>(</a:t>
            </a:r>
            <a:r>
              <a:rPr lang="zh-CN" altLang="en-US" sz="2800" dirty="0"/>
              <a:t>组</a:t>
            </a:r>
            <a:r>
              <a:rPr lang="en-US" altLang="zh-CN" sz="2800" dirty="0"/>
              <a:t>)</a:t>
            </a:r>
            <a:r>
              <a:rPr lang="zh-CN" altLang="en-US" sz="2800" dirty="0"/>
              <a:t>表示的平面区域的步骤可简记为</a:t>
            </a:r>
            <a:r>
              <a:rPr lang="en-US" altLang="zh-CN" sz="2800" dirty="0"/>
              <a:t>:</a:t>
            </a:r>
            <a:r>
              <a:rPr lang="zh-CN" altLang="en-US" sz="2800" dirty="0"/>
              <a:t>直线定界</a:t>
            </a:r>
            <a:r>
              <a:rPr lang="en-US" altLang="zh-CN" sz="2800" dirty="0"/>
              <a:t>,</a:t>
            </a:r>
            <a:r>
              <a:rPr lang="zh-CN" altLang="en-US" sz="2800" dirty="0"/>
              <a:t>虚实分明</a:t>
            </a:r>
            <a:r>
              <a:rPr lang="en-US" altLang="zh-CN" sz="2800" dirty="0"/>
              <a:t>;</a:t>
            </a:r>
            <a:r>
              <a:rPr lang="zh-CN" altLang="en-US" sz="2800" dirty="0"/>
              <a:t>特殊点定域</a:t>
            </a:r>
            <a:r>
              <a:rPr lang="en-US" altLang="zh-CN" sz="2800" dirty="0"/>
              <a:t>,</a:t>
            </a:r>
            <a:r>
              <a:rPr lang="zh-CN" altLang="en-US" sz="2800" dirty="0"/>
              <a:t>优选原点</a:t>
            </a:r>
            <a:r>
              <a:rPr lang="en-US" altLang="zh-CN" sz="2800" dirty="0"/>
              <a:t>;</a:t>
            </a:r>
            <a:r>
              <a:rPr lang="zh-CN" altLang="en-US" sz="2800" dirty="0"/>
              <a:t>阴影表示</a:t>
            </a:r>
            <a:r>
              <a:rPr lang="en-US" altLang="zh-CN" sz="2800" dirty="0"/>
              <a:t>.</a:t>
            </a:r>
            <a:r>
              <a:rPr lang="zh-CN" altLang="en-US" sz="2800" dirty="0"/>
              <a:t>注意不等式中有无等号</a:t>
            </a:r>
            <a:r>
              <a:rPr lang="en-US" altLang="zh-CN" sz="2800" dirty="0"/>
              <a:t>.</a:t>
            </a:r>
            <a:endParaRPr lang="zh-CN" altLang="zh-CN" sz="2800" dirty="0"/>
          </a:p>
        </p:txBody>
      </p:sp>
    </p:spTree>
    <p:extLst>
      <p:ext uri="{BB962C8B-B14F-4D97-AF65-F5344CB8AC3E}">
        <p14:creationId xmlns:p14="http://schemas.microsoft.com/office/powerpoint/2010/main" xmlns="" val="339966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5029199"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2  </a:t>
            </a:r>
            <a:r>
              <a:rPr lang="zh-CN" altLang="en-US" sz="2800" dirty="0">
                <a:solidFill>
                  <a:srgbClr val="DA251C"/>
                </a:solidFill>
              </a:rPr>
              <a:t>简单的线性规划问题</a:t>
            </a:r>
            <a:endParaRPr lang="en-US" altLang="zh-CN" sz="2800" dirty="0">
              <a:solidFill>
                <a:srgbClr val="DA251C"/>
              </a:solidFill>
            </a:endParaRPr>
          </a:p>
        </p:txBody>
      </p:sp>
      <p:sp>
        <p:nvSpPr>
          <p:cNvPr id="5" name="矩形 1"/>
          <p:cNvSpPr/>
          <p:nvPr/>
        </p:nvSpPr>
        <p:spPr>
          <a:xfrm>
            <a:off x="234043" y="729341"/>
            <a:ext cx="11723913" cy="662297"/>
          </a:xfrm>
          <a:prstGeom prst="rect">
            <a:avLst/>
          </a:prstGeom>
        </p:spPr>
        <p:txBody>
          <a:bodyPr wrap="square">
            <a:spAutoFit/>
          </a:bodyPr>
          <a:lstStyle/>
          <a:p>
            <a:pPr>
              <a:lnSpc>
                <a:spcPct val="150000"/>
              </a:lnSpc>
            </a:pPr>
            <a:r>
              <a:rPr lang="zh-CN" altLang="en-US" sz="2800" dirty="0"/>
              <a:t>线性规划的有关概念</a:t>
            </a:r>
            <a:endParaRPr lang="zh-CN" altLang="zh-CN" sz="2800" dirty="0"/>
          </a:p>
        </p:txBody>
      </p:sp>
      <p:graphicFrame>
        <p:nvGraphicFramePr>
          <p:cNvPr id="2" name="表格 1"/>
          <p:cNvGraphicFramePr>
            <a:graphicFrameLocks noGrp="1"/>
          </p:cNvGraphicFramePr>
          <p:nvPr>
            <p:extLst>
              <p:ext uri="{D42A27DB-BD31-4B8C-83A1-F6EECF244321}">
                <p14:modId xmlns:p14="http://schemas.microsoft.com/office/powerpoint/2010/main" xmlns="" val="2946641125"/>
              </p:ext>
            </p:extLst>
          </p:nvPr>
        </p:nvGraphicFramePr>
        <p:xfrm>
          <a:off x="234044" y="1655780"/>
          <a:ext cx="11723912" cy="5126241"/>
        </p:xfrm>
        <a:graphic>
          <a:graphicData uri="http://schemas.openxmlformats.org/drawingml/2006/table">
            <a:tbl>
              <a:tblPr>
                <a:tableStyleId>{5940675A-B579-460E-94D1-54222C63F5DA}</a:tableStyleId>
              </a:tblPr>
              <a:tblGrid>
                <a:gridCol w="1323534">
                  <a:extLst>
                    <a:ext uri="{9D8B030D-6E8A-4147-A177-3AD203B41FA5}">
                      <a16:colId xmlns:a16="http://schemas.microsoft.com/office/drawing/2014/main" xmlns="" val="4081631160"/>
                    </a:ext>
                  </a:extLst>
                </a:gridCol>
                <a:gridCol w="10400378">
                  <a:extLst>
                    <a:ext uri="{9D8B030D-6E8A-4147-A177-3AD203B41FA5}">
                      <a16:colId xmlns:a16="http://schemas.microsoft.com/office/drawing/2014/main" xmlns="" val="1659356534"/>
                    </a:ext>
                  </a:extLst>
                </a:gridCol>
              </a:tblGrid>
              <a:tr h="554889">
                <a:tc>
                  <a:txBody>
                    <a:bodyPr/>
                    <a:lstStyle/>
                    <a:p>
                      <a:pPr algn="ctr">
                        <a:lnSpc>
                          <a:spcPts val="2500"/>
                        </a:lnSpc>
                        <a:spcAft>
                          <a:spcPts val="0"/>
                        </a:spcAft>
                      </a:pPr>
                      <a:r>
                        <a:rPr lang="zh-CN" sz="1800" b="1" dirty="0">
                          <a:effectLst/>
                        </a:rPr>
                        <a:t>名称</a:t>
                      </a:r>
                      <a:endParaRPr lang="zh-CN" sz="1800" b="1"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b="1" dirty="0">
                          <a:effectLst/>
                        </a:rPr>
                        <a:t>意义</a:t>
                      </a:r>
                      <a:endParaRPr lang="zh-CN" sz="1800" b="1"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548746805"/>
                  </a:ext>
                </a:extLst>
              </a:tr>
              <a:tr h="554889">
                <a:tc>
                  <a:txBody>
                    <a:bodyPr/>
                    <a:lstStyle/>
                    <a:p>
                      <a:pPr algn="ctr">
                        <a:lnSpc>
                          <a:spcPts val="2500"/>
                        </a:lnSpc>
                        <a:spcAft>
                          <a:spcPts val="0"/>
                        </a:spcAft>
                      </a:pPr>
                      <a:r>
                        <a:rPr lang="zh-CN" sz="1800">
                          <a:effectLst/>
                        </a:rPr>
                        <a:t>约束条件</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由变量</a:t>
                      </a:r>
                      <a:r>
                        <a:rPr lang="en-US" sz="1800" i="1" dirty="0" err="1">
                          <a:effectLst/>
                        </a:rPr>
                        <a:t>x</a:t>
                      </a:r>
                      <a:r>
                        <a:rPr lang="en-US" sz="1800" dirty="0" err="1">
                          <a:effectLst/>
                        </a:rPr>
                        <a:t>,</a:t>
                      </a:r>
                      <a:r>
                        <a:rPr lang="en-US" sz="1800" i="1" dirty="0" err="1">
                          <a:effectLst/>
                        </a:rPr>
                        <a:t>y</a:t>
                      </a:r>
                      <a:r>
                        <a:rPr lang="zh-CN" sz="1800" dirty="0">
                          <a:effectLst/>
                        </a:rPr>
                        <a:t>组成的不等式</a:t>
                      </a:r>
                      <a:r>
                        <a:rPr lang="en-US" sz="1800" dirty="0">
                          <a:effectLst/>
                        </a:rPr>
                        <a:t>(</a:t>
                      </a:r>
                      <a:r>
                        <a:rPr lang="zh-CN" sz="1800" dirty="0">
                          <a:effectLst/>
                        </a:rPr>
                        <a:t>组</a:t>
                      </a:r>
                      <a:r>
                        <a:rPr lang="en-US" sz="1800" dirty="0">
                          <a:effectLst/>
                        </a:rPr>
                        <a:t>)</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324264989"/>
                  </a:ext>
                </a:extLst>
              </a:tr>
              <a:tr h="554889">
                <a:tc>
                  <a:txBody>
                    <a:bodyPr/>
                    <a:lstStyle/>
                    <a:p>
                      <a:pPr algn="ctr">
                        <a:lnSpc>
                          <a:spcPts val="2500"/>
                        </a:lnSpc>
                        <a:spcAft>
                          <a:spcPts val="0"/>
                        </a:spcAft>
                      </a:pPr>
                      <a:r>
                        <a:rPr lang="zh-CN" sz="1800">
                          <a:effectLst/>
                        </a:rPr>
                        <a:t>线性约束条件</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由变量</a:t>
                      </a:r>
                      <a:r>
                        <a:rPr lang="en-US" sz="1800" i="1" dirty="0" err="1">
                          <a:effectLst/>
                        </a:rPr>
                        <a:t>x</a:t>
                      </a:r>
                      <a:r>
                        <a:rPr lang="en-US" sz="1800" dirty="0" err="1">
                          <a:effectLst/>
                        </a:rPr>
                        <a:t>,</a:t>
                      </a:r>
                      <a:r>
                        <a:rPr lang="en-US" sz="1800" i="1" dirty="0" err="1">
                          <a:effectLst/>
                        </a:rPr>
                        <a:t>y</a:t>
                      </a:r>
                      <a:r>
                        <a:rPr lang="zh-CN" sz="1800" dirty="0">
                          <a:effectLst/>
                        </a:rPr>
                        <a:t>组成的一次不等式</a:t>
                      </a:r>
                      <a:r>
                        <a:rPr lang="en-US" sz="1800" dirty="0">
                          <a:effectLst/>
                        </a:rPr>
                        <a:t>(</a:t>
                      </a:r>
                      <a:r>
                        <a:rPr lang="zh-CN" sz="1800" dirty="0">
                          <a:effectLst/>
                        </a:rPr>
                        <a:t>组</a:t>
                      </a:r>
                      <a:r>
                        <a:rPr lang="en-US" sz="1800" dirty="0">
                          <a:effectLst/>
                        </a:rPr>
                        <a:t>)</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93744834"/>
                  </a:ext>
                </a:extLst>
              </a:tr>
              <a:tr h="554889">
                <a:tc>
                  <a:txBody>
                    <a:bodyPr/>
                    <a:lstStyle/>
                    <a:p>
                      <a:pPr algn="ctr">
                        <a:lnSpc>
                          <a:spcPts val="2500"/>
                        </a:lnSpc>
                        <a:spcAft>
                          <a:spcPts val="0"/>
                        </a:spcAft>
                      </a:pPr>
                      <a:r>
                        <a:rPr lang="zh-CN" sz="1800">
                          <a:effectLst/>
                        </a:rPr>
                        <a:t>目标函数</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关于</a:t>
                      </a:r>
                      <a:r>
                        <a:rPr lang="en-US" sz="1800" i="1" dirty="0" err="1">
                          <a:effectLst/>
                        </a:rPr>
                        <a:t>x</a:t>
                      </a:r>
                      <a:r>
                        <a:rPr lang="en-US" sz="1800" dirty="0" err="1">
                          <a:effectLst/>
                        </a:rPr>
                        <a:t>,</a:t>
                      </a:r>
                      <a:r>
                        <a:rPr lang="en-US" sz="1800" i="1" dirty="0" err="1">
                          <a:effectLst/>
                        </a:rPr>
                        <a:t>y</a:t>
                      </a:r>
                      <a:r>
                        <a:rPr lang="zh-CN" sz="1800" dirty="0">
                          <a:effectLst/>
                        </a:rPr>
                        <a:t>的函数解析式</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2753035748"/>
                  </a:ext>
                </a:extLst>
              </a:tr>
              <a:tr h="518858">
                <a:tc>
                  <a:txBody>
                    <a:bodyPr/>
                    <a:lstStyle/>
                    <a:p>
                      <a:pPr algn="ctr">
                        <a:lnSpc>
                          <a:spcPts val="2500"/>
                        </a:lnSpc>
                        <a:spcAft>
                          <a:spcPts val="0"/>
                        </a:spcAft>
                      </a:pPr>
                      <a:r>
                        <a:rPr lang="zh-CN" sz="1800">
                          <a:effectLst/>
                        </a:rPr>
                        <a:t>线性目标函数</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关于</a:t>
                      </a:r>
                      <a:r>
                        <a:rPr lang="en-US" sz="1800" i="1" dirty="0" err="1">
                          <a:effectLst/>
                        </a:rPr>
                        <a:t>x</a:t>
                      </a:r>
                      <a:r>
                        <a:rPr lang="en-US" sz="1800" dirty="0" err="1">
                          <a:effectLst/>
                        </a:rPr>
                        <a:t>,</a:t>
                      </a:r>
                      <a:r>
                        <a:rPr lang="en-US" sz="1800" i="1" dirty="0" err="1">
                          <a:effectLst/>
                        </a:rPr>
                        <a:t>y</a:t>
                      </a:r>
                      <a:r>
                        <a:rPr lang="zh-CN" sz="1800" dirty="0">
                          <a:effectLst/>
                        </a:rPr>
                        <a:t>的一次函数解析式</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412366484"/>
                  </a:ext>
                </a:extLst>
              </a:tr>
              <a:tr h="518858">
                <a:tc>
                  <a:txBody>
                    <a:bodyPr/>
                    <a:lstStyle/>
                    <a:p>
                      <a:pPr algn="ctr">
                        <a:lnSpc>
                          <a:spcPts val="2500"/>
                        </a:lnSpc>
                        <a:spcAft>
                          <a:spcPts val="0"/>
                        </a:spcAft>
                      </a:pPr>
                      <a:r>
                        <a:rPr lang="zh-CN" sz="1800">
                          <a:effectLst/>
                        </a:rPr>
                        <a:t>可行解</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满足约束条件的解</a:t>
                      </a:r>
                      <a:r>
                        <a:rPr lang="en-US" sz="1800" dirty="0">
                          <a:effectLst/>
                        </a:rPr>
                        <a:t>(</a:t>
                      </a:r>
                      <a:r>
                        <a:rPr lang="en-US" sz="1800" i="1" dirty="0" err="1">
                          <a:effectLst/>
                        </a:rPr>
                        <a:t>x</a:t>
                      </a:r>
                      <a:r>
                        <a:rPr lang="en-US" sz="1800" dirty="0" err="1">
                          <a:effectLst/>
                        </a:rPr>
                        <a:t>,</a:t>
                      </a:r>
                      <a:r>
                        <a:rPr lang="en-US" sz="1800" i="1" dirty="0" err="1">
                          <a:effectLst/>
                        </a:rPr>
                        <a:t>y</a:t>
                      </a:r>
                      <a:r>
                        <a:rPr lang="en-US" sz="1800" dirty="0">
                          <a:effectLst/>
                        </a:rPr>
                        <a:t>)</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984089435"/>
                  </a:ext>
                </a:extLst>
              </a:tr>
              <a:tr h="518858">
                <a:tc>
                  <a:txBody>
                    <a:bodyPr/>
                    <a:lstStyle/>
                    <a:p>
                      <a:pPr algn="ctr">
                        <a:lnSpc>
                          <a:spcPts val="2500"/>
                        </a:lnSpc>
                        <a:spcAft>
                          <a:spcPts val="0"/>
                        </a:spcAft>
                      </a:pPr>
                      <a:r>
                        <a:rPr lang="zh-CN" sz="1800">
                          <a:effectLst/>
                        </a:rPr>
                        <a:t>可行域</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a:effectLst/>
                        </a:rPr>
                        <a:t>所有可行解组成的集合</a:t>
                      </a:r>
                      <a:endParaRPr lang="zh-CN" sz="180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059897820"/>
                  </a:ext>
                </a:extLst>
              </a:tr>
              <a:tr h="518858">
                <a:tc>
                  <a:txBody>
                    <a:bodyPr/>
                    <a:lstStyle/>
                    <a:p>
                      <a:pPr algn="ctr">
                        <a:lnSpc>
                          <a:spcPts val="2500"/>
                        </a:lnSpc>
                        <a:spcAft>
                          <a:spcPts val="0"/>
                        </a:spcAft>
                      </a:pPr>
                      <a:r>
                        <a:rPr lang="zh-CN" sz="1800">
                          <a:effectLst/>
                        </a:rPr>
                        <a:t>最优解</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a:effectLst/>
                        </a:rPr>
                        <a:t>使目标函数取得最值的可行解</a:t>
                      </a:r>
                      <a:endParaRPr lang="zh-CN" sz="180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3073781617"/>
                  </a:ext>
                </a:extLst>
              </a:tr>
              <a:tr h="518858">
                <a:tc>
                  <a:txBody>
                    <a:bodyPr/>
                    <a:lstStyle/>
                    <a:p>
                      <a:pPr algn="ctr">
                        <a:lnSpc>
                          <a:spcPts val="2500"/>
                        </a:lnSpc>
                        <a:spcAft>
                          <a:spcPts val="0"/>
                        </a:spcAft>
                      </a:pPr>
                      <a:r>
                        <a:rPr lang="zh-CN" sz="1800">
                          <a:effectLst/>
                        </a:rPr>
                        <a:t>线性规划问题</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求线性目标函数在线性约束条件下的最值问题</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47323146"/>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812252"/>
            <a:ext cx="11723913" cy="3247620"/>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说明</a:t>
            </a:r>
            <a:r>
              <a:rPr lang="zh-CN" altLang="en-US" sz="2800" dirty="0"/>
              <a:t>  如果目标函数存在一个最优解</a:t>
            </a:r>
            <a:r>
              <a:rPr lang="en-US" altLang="zh-CN" sz="2800" dirty="0"/>
              <a:t>,</a:t>
            </a:r>
            <a:r>
              <a:rPr lang="zh-CN" altLang="en-US" sz="2800" dirty="0"/>
              <a:t>那么最优解通常在可行域的顶点处取得</a:t>
            </a:r>
            <a:r>
              <a:rPr lang="en-US" altLang="zh-CN" sz="2800" dirty="0"/>
              <a:t>;</a:t>
            </a:r>
            <a:r>
              <a:rPr lang="zh-CN" altLang="en-US" sz="2800" dirty="0"/>
              <a:t>如果目标函数存在多个最优解</a:t>
            </a:r>
            <a:r>
              <a:rPr lang="en-US" altLang="zh-CN" sz="2800" dirty="0"/>
              <a:t>,</a:t>
            </a:r>
            <a:r>
              <a:rPr lang="zh-CN" altLang="en-US" sz="2800" dirty="0"/>
              <a:t>那么最优解一般在可行域的边界上取得</a:t>
            </a:r>
            <a:r>
              <a:rPr lang="en-US" altLang="zh-CN" sz="2800" dirty="0"/>
              <a:t>.</a:t>
            </a:r>
          </a:p>
          <a:p>
            <a:pPr>
              <a:lnSpc>
                <a:spcPct val="150000"/>
              </a:lnSpc>
            </a:pPr>
            <a:endParaRPr lang="en-US" altLang="zh-CN" sz="2800" dirty="0"/>
          </a:p>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注意</a:t>
            </a:r>
            <a:r>
              <a:rPr lang="zh-CN" altLang="en-US" sz="2800" dirty="0"/>
              <a:t>  最优解必定是可行解</a:t>
            </a:r>
            <a:r>
              <a:rPr lang="en-US" altLang="zh-CN" sz="2800" dirty="0"/>
              <a:t>,</a:t>
            </a:r>
            <a:r>
              <a:rPr lang="zh-CN" altLang="en-US" sz="2800" dirty="0"/>
              <a:t>但可行解不一定是最优解</a:t>
            </a:r>
            <a:r>
              <a:rPr lang="en-US" altLang="zh-CN" sz="2800" dirty="0"/>
              <a:t>.</a:t>
            </a:r>
            <a:r>
              <a:rPr lang="zh-CN" altLang="en-US" sz="2800" dirty="0"/>
              <a:t>最优解不一定唯一</a:t>
            </a:r>
            <a:r>
              <a:rPr lang="en-US" altLang="zh-CN" sz="2800" dirty="0"/>
              <a:t>,</a:t>
            </a:r>
            <a:r>
              <a:rPr lang="zh-CN" altLang="en-US" sz="2800" dirty="0"/>
              <a:t>有时有多个</a:t>
            </a:r>
            <a:r>
              <a:rPr lang="en-US" altLang="zh-CN" sz="2800" dirty="0"/>
              <a:t>.</a:t>
            </a:r>
            <a:endParaRPr lang="zh-CN" altLang="zh-CN" sz="2800" dirty="0"/>
          </a:p>
        </p:txBody>
      </p:sp>
    </p:spTree>
    <p:extLst>
      <p:ext uri="{BB962C8B-B14F-4D97-AF65-F5344CB8AC3E}">
        <p14:creationId xmlns:p14="http://schemas.microsoft.com/office/powerpoint/2010/main" xmlns="" val="1251094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B</a:t>
            </a:r>
            <a:r>
              <a:rPr lang="zh-CN" altLang="en-US" sz="2800" b="1" dirty="0">
                <a:solidFill>
                  <a:schemeClr val="bg1"/>
                </a:solidFill>
                <a:latin typeface="微软雅黑" panose="020B0503020204020204" pitchFamily="34" charset="-122"/>
                <a:ea typeface="微软雅黑" panose="020B0503020204020204" pitchFamily="34" charset="-122"/>
              </a:rPr>
              <a:t>考法帮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Calibri" panose="020F0502020204030204" pitchFamily="34" charset="0"/>
                <a:ea typeface="微软雅黑" panose="020B0503020204020204" pitchFamily="34" charset="-122"/>
              </a:rPr>
              <a:t>题型全突破</a:t>
            </a:r>
          </a:p>
          <a:p>
            <a:pPr algn="ct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 name="矩形 1"/>
          <p:cNvSpPr/>
          <p:nvPr/>
        </p:nvSpPr>
        <p:spPr>
          <a:xfrm>
            <a:off x="9235441" y="1"/>
            <a:ext cx="1977510" cy="2448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第七章：不等式</a:t>
            </a:r>
          </a:p>
        </p:txBody>
      </p:sp>
      <p:sp>
        <p:nvSpPr>
          <p:cNvPr id="8" name="矩形 7">
            <a:hlinkClick r:id="rId2" action="ppaction://hlinksldjump"/>
          </p:cNvPr>
          <p:cNvSpPr/>
          <p:nvPr/>
        </p:nvSpPr>
        <p:spPr>
          <a:xfrm>
            <a:off x="4227661" y="1769806"/>
            <a:ext cx="7158094" cy="345112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平面区域问题</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求目标函数的最值（范围）</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solidFill>
                <a:latin typeface="微软雅黑" panose="020B0503020204020204" pitchFamily="34" charset="-122"/>
                <a:ea typeface="微软雅黑" panose="020B0503020204020204" pitchFamily="34" charset="-122"/>
              </a:rPr>
              <a:t>3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含参线性规划问题</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4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线性规划的实际应用</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486383" y="-2"/>
            <a:ext cx="4233101"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考法</a:t>
            </a:r>
            <a:r>
              <a:rPr lang="en-US" altLang="zh-CN" sz="2800" dirty="0">
                <a:solidFill>
                  <a:srgbClr val="DA251C"/>
                </a:solidFill>
              </a:rPr>
              <a:t>1   </a:t>
            </a:r>
            <a:r>
              <a:rPr lang="zh-CN" altLang="en-US" sz="2800" dirty="0">
                <a:solidFill>
                  <a:srgbClr val="DA251C"/>
                </a:solidFill>
              </a:rPr>
              <a:t>平面区域问题</a:t>
            </a:r>
          </a:p>
        </p:txBody>
      </p:sp>
      <mc:AlternateContent xmlns:mc="http://schemas.openxmlformats.org/markup-compatibility/2006">
        <mc:Choice xmlns:a14="http://schemas.microsoft.com/office/drawing/2010/main" xmlns="" Requires="a14">
          <p:sp>
            <p:nvSpPr>
              <p:cNvPr id="2" name="矩形 1"/>
              <p:cNvSpPr/>
              <p:nvPr/>
            </p:nvSpPr>
            <p:spPr>
              <a:xfrm>
                <a:off x="234043" y="-72651"/>
                <a:ext cx="11723913" cy="5481309"/>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dirty="0"/>
                  <a:t>　若不等式组</a:t>
                </a:r>
                <a14:m>
                  <m:oMath xmlns:m="http://schemas.openxmlformats.org/officeDocument/2006/math">
                    <m:d>
                      <m:dPr>
                        <m:begChr m:val="{"/>
                        <m:endChr m:val=""/>
                        <m:ctrlPr>
                          <a:rPr lang="en-US" altLang="zh-CN" sz="2800" i="1" smtClean="0">
                            <a:latin typeface="Cambria Math" panose="02040503050406030204" pitchFamily="18" charset="0"/>
                          </a:rPr>
                        </m:ctrlPr>
                      </m:dPr>
                      <m:e>
                        <m:eqArr>
                          <m:eqArrPr>
                            <m:ctrlPr>
                              <a:rPr lang="en-US" altLang="zh-CN" sz="2800" i="1" smtClean="0">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r>
                              <a:rPr lang="zh-CN" altLang="en-US"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≤2</m:t>
                            </m:r>
                            <m:r>
                              <a:rPr lang="zh-CN" altLang="en-US"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r>
                              <a:rPr lang="zh-CN" altLang="en-US"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𝑎</m:t>
                            </m:r>
                          </m:e>
                        </m:eqArr>
                      </m:e>
                    </m:d>
                  </m:oMath>
                </a14:m>
                <a:r>
                  <a:rPr lang="zh-CN" altLang="zh-CN" sz="2800" dirty="0"/>
                  <a:t>表示的平面区域是一个三角形</a:t>
                </a:r>
                <a:r>
                  <a:rPr lang="en-US" altLang="zh-CN" sz="2800" dirty="0"/>
                  <a:t>,</a:t>
                </a:r>
                <a:r>
                  <a:rPr lang="zh-CN" altLang="zh-CN" sz="2800" dirty="0"/>
                  <a:t>则</a:t>
                </a:r>
                <a:r>
                  <a:rPr lang="en-US" altLang="zh-CN" sz="2800" i="1" dirty="0"/>
                  <a:t>a</a:t>
                </a:r>
                <a:r>
                  <a:rPr lang="zh-CN" altLang="zh-CN" sz="2800" dirty="0"/>
                  <a:t>的取值范围是　　　　　　　　　　　　　　　　</a:t>
                </a:r>
              </a:p>
              <a:p>
                <a:pPr>
                  <a:lnSpc>
                    <a:spcPct val="150000"/>
                  </a:lnSpc>
                </a:pPr>
                <a:r>
                  <a:rPr lang="en-US" altLang="zh-CN" sz="2800" dirty="0" err="1"/>
                  <a:t>A.</a:t>
                </a:r>
                <a:r>
                  <a:rPr lang="en-US" altLang="zh-CN" sz="2800" i="1" dirty="0" err="1"/>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b="0" i="1" smtClean="0">
                            <a:latin typeface="Cambria Math" panose="02040503050406030204" pitchFamily="18" charset="0"/>
                          </a:rPr>
                          <m:t>3</m:t>
                        </m:r>
                      </m:den>
                    </m:f>
                  </m:oMath>
                </a14:m>
                <a:r>
                  <a:rPr lang="en-US" altLang="zh-CN" sz="2800" dirty="0"/>
                  <a:t>           B.0&lt;</a:t>
                </a:r>
                <a:r>
                  <a:rPr lang="en-US" altLang="zh-CN" sz="2800" i="1" dirty="0"/>
                  <a:t>a</a:t>
                </a:r>
                <a:r>
                  <a:rPr lang="en-US" altLang="zh-CN" sz="2800" dirty="0"/>
                  <a:t>≤1</a:t>
                </a:r>
                <a:endParaRPr lang="zh-CN" altLang="zh-CN" sz="2800" dirty="0"/>
              </a:p>
              <a:p>
                <a:pPr>
                  <a:lnSpc>
                    <a:spcPct val="150000"/>
                  </a:lnSpc>
                </a:pPr>
                <a:r>
                  <a:rPr lang="en-US" altLang="zh-CN" sz="2800" dirty="0"/>
                  <a:t>C.1≤</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	D.0&lt;</a:t>
                </a:r>
                <a:r>
                  <a:rPr lang="en-US" altLang="zh-CN" sz="2800" i="1" dirty="0"/>
                  <a:t>a</a:t>
                </a:r>
                <a:r>
                  <a:rPr lang="en-US" altLang="zh-CN" sz="2800" dirty="0"/>
                  <a:t>≤1</a:t>
                </a:r>
                <a:r>
                  <a:rPr lang="zh-CN" altLang="zh-CN" sz="2800" dirty="0"/>
                  <a:t>或</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234043" y="-72651"/>
                <a:ext cx="11723913" cy="5481309"/>
              </a:xfrm>
              <a:prstGeom prst="rect">
                <a:avLst/>
              </a:prstGeom>
              <a:blipFill rotWithShape="0">
                <a:blip r:embed="rId2"/>
                <a:stretch>
                  <a:fillRect l="-1040"/>
                </a:stretch>
              </a:blipFill>
            </p:spPr>
            <p:txBody>
              <a:bodyPr/>
              <a:lstStyle/>
              <a:p>
                <a:r>
                  <a:rPr lang="zh-CN" altLang="en-US">
                    <a:noFill/>
                  </a:rPr>
                  <a:t> </a:t>
                </a:r>
              </a:p>
            </p:txBody>
          </p:sp>
        </mc:Fallback>
      </mc:AlternateContent>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4043" y="791320"/>
            <a:ext cx="11139948" cy="2677656"/>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endParaRPr lang="en-US" altLang="zh-CN" sz="2800" dirty="0"/>
          </a:p>
          <a:p>
            <a:pPr>
              <a:lnSpc>
                <a:spcPct val="150000"/>
              </a:lnSpc>
            </a:pPr>
            <a:r>
              <a:rPr lang="zh-CN" altLang="en-US" sz="2800" dirty="0"/>
              <a:t>先正确作出不含参数</a:t>
            </a:r>
            <a:r>
              <a:rPr lang="en-US" altLang="zh-CN" sz="2800" i="1" dirty="0"/>
              <a:t>a</a:t>
            </a:r>
            <a:r>
              <a:rPr lang="zh-CN" altLang="en-US" sz="2800" dirty="0"/>
              <a:t>的不等式构成的二元一次不等式组所表示的平面区域</a:t>
            </a:r>
            <a:r>
              <a:rPr lang="en-US" altLang="zh-CN" sz="2800" dirty="0"/>
              <a:t>,</a:t>
            </a:r>
            <a:r>
              <a:rPr lang="zh-CN" altLang="en-US" sz="2800" dirty="0"/>
              <a:t>然后通过平移直线</a:t>
            </a:r>
            <a:r>
              <a:rPr lang="en-US" altLang="zh-CN" sz="2800" i="1" dirty="0" err="1"/>
              <a:t>x</a:t>
            </a:r>
            <a:r>
              <a:rPr lang="en-US" altLang="zh-CN" sz="2800" dirty="0" err="1"/>
              <a:t>+</a:t>
            </a:r>
            <a:r>
              <a:rPr lang="en-US" altLang="zh-CN" sz="2800" i="1" dirty="0" err="1"/>
              <a:t>y</a:t>
            </a:r>
            <a:r>
              <a:rPr lang="en-US" altLang="zh-CN" sz="2800" dirty="0"/>
              <a:t>=0</a:t>
            </a:r>
            <a:r>
              <a:rPr lang="zh-CN" altLang="en-US" sz="2800" dirty="0"/>
              <a:t>来观察原不等式组所围成平面区域的形状是否为三角形</a:t>
            </a:r>
            <a:r>
              <a:rPr lang="en-US" altLang="zh-CN" sz="2800" dirty="0"/>
              <a:t>,</a:t>
            </a:r>
            <a:r>
              <a:rPr lang="zh-CN" altLang="en-US" sz="2800" dirty="0"/>
              <a:t>从而得出参数</a:t>
            </a:r>
            <a:r>
              <a:rPr lang="en-US" altLang="zh-CN" sz="2800" i="1" dirty="0"/>
              <a:t>a</a:t>
            </a:r>
            <a:r>
              <a:rPr lang="zh-CN" altLang="en-US" sz="2800" dirty="0"/>
              <a:t>的取值范围</a:t>
            </a:r>
            <a:r>
              <a:rPr lang="en-US" altLang="zh-CN" sz="2800" dirty="0"/>
              <a:t>.</a:t>
            </a:r>
            <a:endParaRPr lang="zh-CN" altLang="zh-CN" sz="2800" dirty="0"/>
          </a:p>
        </p:txBody>
      </p:sp>
    </p:spTree>
    <p:extLst>
      <p:ext uri="{BB962C8B-B14F-4D97-AF65-F5344CB8AC3E}">
        <p14:creationId xmlns:p14="http://schemas.microsoft.com/office/powerpoint/2010/main" xmlns="" val="2358591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22087"/>
                <a:ext cx="11139948" cy="2725746"/>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r>
                  <a:rPr lang="zh-CN" altLang="en-US" sz="2800" dirty="0"/>
                  <a:t>不等式组</a:t>
                </a:r>
                <a14:m>
                  <m:oMath xmlns:m="http://schemas.openxmlformats.org/officeDocument/2006/math">
                    <m:d>
                      <m:dPr>
                        <m:begChr m:val="{"/>
                        <m:endChr m:val=""/>
                        <m:ctrlPr>
                          <a:rPr lang="en-US" altLang="zh-CN" sz="2800" i="1" smtClean="0">
                            <a:latin typeface="Cambria Math" panose="02040503050406030204" pitchFamily="18" charset="0"/>
                          </a:rPr>
                        </m:ctrlPr>
                      </m:dPr>
                      <m:e>
                        <m:eqArr>
                          <m:eqArrPr>
                            <m:ctrlPr>
                              <a:rPr lang="en-US" altLang="zh-CN" sz="2800" i="1" smtClean="0">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e>
                          <m:e>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≤2</m:t>
                            </m:r>
                          </m:e>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e>
                        </m:eqArr>
                      </m:e>
                    </m:d>
                  </m:oMath>
                </a14:m>
                <a:r>
                  <a:rPr lang="zh-CN" altLang="en-US" sz="2800" dirty="0"/>
                  <a:t>所表示的平面区域如图</a:t>
                </a:r>
                <a:r>
                  <a:rPr lang="en-US" altLang="zh-CN" sz="2800" dirty="0"/>
                  <a:t>7-2-1</a:t>
                </a:r>
                <a:r>
                  <a:rPr lang="zh-CN" altLang="en-US" sz="2800" dirty="0"/>
                  <a:t>所示</a:t>
                </a:r>
                <a:r>
                  <a:rPr lang="en-US" altLang="zh-CN" sz="2800" dirty="0"/>
                  <a:t>(</a:t>
                </a:r>
                <a:r>
                  <a:rPr lang="zh-CN" altLang="en-US" sz="2800" dirty="0"/>
                  <a:t>阴影部分</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22087"/>
                <a:ext cx="11139948" cy="2725746"/>
              </a:xfrm>
              <a:prstGeom prst="rect">
                <a:avLst/>
              </a:prstGeom>
              <a:blipFill>
                <a:blip r:embed="rId2"/>
                <a:stretch>
                  <a:fillRect l="-1149" b="-5369"/>
                </a:stretch>
              </a:blipFill>
            </p:spPr>
            <p:txBody>
              <a:bodyPr/>
              <a:lstStyle/>
              <a:p>
                <a:r>
                  <a:rPr lang="zh-CN" altLang="en-US">
                    <a:noFill/>
                  </a:rPr>
                  <a:t> </a:t>
                </a:r>
              </a:p>
            </p:txBody>
          </p:sp>
        </mc:Fallback>
      </mc:AlternateContent>
      <p:sp>
        <p:nvSpPr>
          <p:cNvPr id="3" name="矩形 2"/>
          <p:cNvSpPr/>
          <p:nvPr/>
        </p:nvSpPr>
        <p:spPr>
          <a:xfrm>
            <a:off x="560439" y="5682392"/>
            <a:ext cx="11139948" cy="662297"/>
          </a:xfrm>
          <a:prstGeom prst="rect">
            <a:avLst/>
          </a:prstGeom>
        </p:spPr>
        <p:txBody>
          <a:bodyPr wrap="square">
            <a:spAutoFit/>
          </a:bodyPr>
          <a:lstStyle/>
          <a:p>
            <a:pPr algn="ctr">
              <a:lnSpc>
                <a:spcPct val="150000"/>
              </a:lnSpc>
            </a:pPr>
            <a:r>
              <a:rPr lang="zh-CN" altLang="en-US" sz="2800" dirty="0"/>
              <a:t>图</a:t>
            </a:r>
            <a:r>
              <a:rPr lang="en-US" altLang="zh-CN" sz="2800" dirty="0"/>
              <a:t>7-2-1</a:t>
            </a:r>
            <a:endParaRPr lang="zh-CN" altLang="zh-CN" sz="2800" dirty="0"/>
          </a:p>
        </p:txBody>
      </p:sp>
      <p:pic>
        <p:nvPicPr>
          <p:cNvPr id="3074" name="SXL-16.jpg" descr="id:2147528715;FounderC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96516" y="2257409"/>
            <a:ext cx="2894166" cy="3277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32000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634997"/>
                <a:ext cx="11139948" cy="4536627"/>
              </a:xfrm>
              <a:prstGeom prst="rect">
                <a:avLst/>
              </a:prstGeom>
            </p:spPr>
            <p:txBody>
              <a:bodyPr wrap="square">
                <a:spAutoFit/>
              </a:bodyPr>
              <a:lstStyle/>
              <a:p>
                <a:pPr>
                  <a:lnSpc>
                    <a:spcPct val="150000"/>
                  </a:lnSpc>
                </a:pP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          </m:t>
                            </m:r>
                          </m:e>
                          <m:e>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=2</m:t>
                            </m:r>
                          </m:e>
                        </m:eqArr>
                      </m:e>
                    </m:d>
                  </m:oMath>
                </a14:m>
                <a:r>
                  <a:rPr lang="zh-CN" altLang="zh-CN" sz="2800" dirty="0"/>
                  <a:t>得</a:t>
                </a:r>
                <a:r>
                  <a:rPr lang="en-US" altLang="zh-CN" sz="2800" dirty="0"/>
                  <a:t>A(</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3</m:t>
                        </m:r>
                      </m:den>
                    </m:f>
                  </m:oMath>
                </a14:m>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2</m:t>
                        </m:r>
                      </m:num>
                      <m:den>
                        <m:r>
                          <a:rPr lang="en-US" altLang="zh-CN" sz="2800" i="1">
                            <a:latin typeface="Cambria Math" panose="02040503050406030204" pitchFamily="18" charset="0"/>
                          </a:rPr>
                          <m:t>3</m:t>
                        </m:r>
                      </m:den>
                    </m:f>
                  </m:oMath>
                </a14:m>
                <a:r>
                  <a:rPr lang="en-US" altLang="zh-CN" sz="2800" dirty="0"/>
                  <a:t>);</a:t>
                </a:r>
                <a:endParaRPr lang="zh-CN" altLang="zh-CN" sz="2800" dirty="0"/>
              </a:p>
              <a:p>
                <a:pPr>
                  <a:lnSpc>
                    <a:spcPct val="150000"/>
                  </a:lnSpc>
                </a:pP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𝑦</m:t>
                            </m:r>
                            <m:r>
                              <a:rPr lang="en-US" altLang="zh-CN" sz="2800" i="1">
                                <a:latin typeface="Cambria Math" panose="02040503050406030204" pitchFamily="18" charset="0"/>
                              </a:rPr>
                              <m:t>=0          </m:t>
                            </m:r>
                          </m:e>
                          <m:e>
                            <m:r>
                              <a:rPr lang="en-US" altLang="zh-CN" sz="2800" i="1">
                                <a:latin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rPr>
                              <m:t>=2</m:t>
                            </m:r>
                          </m:e>
                        </m:eqArr>
                      </m:e>
                    </m:d>
                  </m:oMath>
                </a14:m>
                <a:r>
                  <a:rPr lang="zh-CN" altLang="zh-CN" sz="2800" dirty="0"/>
                  <a:t>得</a:t>
                </a:r>
                <a:r>
                  <a:rPr lang="en-US" altLang="zh-CN" sz="2800" dirty="0"/>
                  <a:t>B(1,0).</a:t>
                </a:r>
                <a:r>
                  <a:rPr lang="zh-CN" altLang="zh-CN" sz="2800" dirty="0"/>
                  <a:t>若原不等式组表示的平面区域是一个三角形</a:t>
                </a:r>
                <a:r>
                  <a:rPr lang="en-US" altLang="zh-CN" sz="2800" dirty="0"/>
                  <a:t>,</a:t>
                </a:r>
                <a:r>
                  <a:rPr lang="zh-CN" altLang="zh-CN" sz="2800" dirty="0"/>
                  <a:t>则直线</a:t>
                </a:r>
                <a:r>
                  <a:rPr lang="en-US" altLang="zh-CN" sz="2800" i="1" dirty="0" err="1"/>
                  <a:t>x</a:t>
                </a:r>
                <a:r>
                  <a:rPr lang="en-US" altLang="zh-CN" sz="2800" dirty="0" err="1"/>
                  <a:t>+</a:t>
                </a:r>
                <a:r>
                  <a:rPr lang="en-US" altLang="zh-CN" sz="2800" i="1" dirty="0" err="1"/>
                  <a:t>y</a:t>
                </a:r>
                <a:r>
                  <a:rPr lang="en-US" altLang="zh-CN" sz="2800" dirty="0"/>
                  <a:t>=</a:t>
                </a:r>
                <a:r>
                  <a:rPr lang="en-US" altLang="zh-CN" sz="2800" i="1" dirty="0"/>
                  <a:t>a</a:t>
                </a:r>
                <a:r>
                  <a:rPr lang="zh-CN" altLang="zh-CN" sz="2800" dirty="0"/>
                  <a:t>中的</a:t>
                </a:r>
                <a:r>
                  <a:rPr lang="en-US" altLang="zh-CN" sz="2800" i="1" dirty="0"/>
                  <a:t>a</a:t>
                </a:r>
                <a:r>
                  <a:rPr lang="zh-CN" altLang="zh-CN" sz="2800" dirty="0"/>
                  <a:t>的取值范围是</a:t>
                </a:r>
                <a:r>
                  <a:rPr lang="en-US" altLang="zh-CN" sz="2800" dirty="0"/>
                  <a:t>0&lt;</a:t>
                </a:r>
                <a:r>
                  <a:rPr lang="en-US" altLang="zh-CN" sz="2800" i="1" dirty="0"/>
                  <a:t>a</a:t>
                </a:r>
                <a:r>
                  <a:rPr lang="en-US" altLang="zh-CN" sz="2800" dirty="0"/>
                  <a:t>≤1</a:t>
                </a:r>
                <a:r>
                  <a:rPr lang="zh-CN" altLang="zh-CN" sz="2800" dirty="0"/>
                  <a:t>或</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a:t>
                </a:r>
              </a:p>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en-US" sz="2800" dirty="0"/>
                  <a:t>　</a:t>
                </a:r>
                <a:r>
                  <a:rPr lang="en-US" altLang="zh-CN" sz="2800" dirty="0"/>
                  <a:t>D</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634997"/>
                <a:ext cx="11139948" cy="4536627"/>
              </a:xfrm>
              <a:prstGeom prst="rect">
                <a:avLst/>
              </a:prstGeom>
              <a:blipFill>
                <a:blip r:embed="rId2"/>
                <a:stretch>
                  <a:fillRect l="-1149" b="-121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0048907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348178010"/>
              </p:ext>
            </p:extLst>
          </p:nvPr>
        </p:nvGraphicFramePr>
        <p:xfrm>
          <a:off x="383458" y="393290"/>
          <a:ext cx="11474245" cy="6325172"/>
        </p:xfrm>
        <a:graphic>
          <a:graphicData uri="http://schemas.openxmlformats.org/drawingml/2006/table">
            <a:tbl>
              <a:tblPr>
                <a:tableStyleId>{5940675A-B579-460E-94D1-54222C63F5DA}</a:tableStyleId>
              </a:tblPr>
              <a:tblGrid>
                <a:gridCol w="11474245">
                  <a:extLst>
                    <a:ext uri="{9D8B030D-6E8A-4147-A177-3AD203B41FA5}">
                      <a16:colId xmlns:a16="http://schemas.microsoft.com/office/drawing/2014/main" xmlns="" val="2069081641"/>
                    </a:ext>
                  </a:extLst>
                </a:gridCol>
              </a:tblGrid>
              <a:tr h="5491551">
                <a:tc>
                  <a:txBody>
                    <a:bodyPr/>
                    <a:lstStyle/>
                    <a:p>
                      <a:pPr algn="just">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感悟升华</a:t>
                      </a:r>
                    </a:p>
                    <a:p>
                      <a:pPr>
                        <a:lnSpc>
                          <a:spcPct val="150000"/>
                        </a:lnSpc>
                        <a:spcAft>
                          <a:spcPts val="0"/>
                        </a:spcAft>
                      </a:pPr>
                      <a:r>
                        <a:rPr lang="en-US" sz="2800" b="1" dirty="0">
                          <a:effectLst/>
                        </a:rPr>
                        <a:t>1.</a:t>
                      </a:r>
                      <a:r>
                        <a:rPr lang="zh-CN" sz="2800" b="1" dirty="0">
                          <a:effectLst/>
                        </a:rPr>
                        <a:t>确定二元一次不等式</a:t>
                      </a:r>
                      <a:r>
                        <a:rPr lang="en-US" sz="2800" b="1" dirty="0">
                          <a:effectLst/>
                        </a:rPr>
                        <a:t>(</a:t>
                      </a:r>
                      <a:r>
                        <a:rPr lang="zh-CN" sz="2800" b="1" dirty="0">
                          <a:effectLst/>
                        </a:rPr>
                        <a:t>组</a:t>
                      </a:r>
                      <a:r>
                        <a:rPr lang="en-US" sz="2800" b="1" dirty="0">
                          <a:effectLst/>
                        </a:rPr>
                        <a:t>)</a:t>
                      </a:r>
                      <a:r>
                        <a:rPr lang="zh-CN" sz="2800" b="1" dirty="0">
                          <a:effectLst/>
                        </a:rPr>
                        <a:t>表示的平面区域的方法</a:t>
                      </a:r>
                    </a:p>
                    <a:p>
                      <a:pPr>
                        <a:lnSpc>
                          <a:spcPct val="150000"/>
                        </a:lnSpc>
                        <a:spcAft>
                          <a:spcPts val="0"/>
                        </a:spcAft>
                      </a:pPr>
                      <a:r>
                        <a:rPr lang="zh-CN" sz="2800" b="1" dirty="0">
                          <a:effectLst/>
                        </a:rPr>
                        <a:t>方法</a:t>
                      </a:r>
                      <a:r>
                        <a:rPr lang="en-US" sz="2800" b="1" dirty="0">
                          <a:effectLst/>
                        </a:rPr>
                        <a:t>1</a:t>
                      </a:r>
                      <a:r>
                        <a:rPr lang="zh-CN" sz="2800" b="1" dirty="0">
                          <a:effectLst/>
                        </a:rPr>
                        <a:t>　特殊点法</a:t>
                      </a:r>
                    </a:p>
                    <a:p>
                      <a:pPr algn="l">
                        <a:lnSpc>
                          <a:spcPct val="150000"/>
                        </a:lnSpc>
                        <a:spcAft>
                          <a:spcPts val="0"/>
                        </a:spcAft>
                      </a:pPr>
                      <a:r>
                        <a:rPr lang="zh-CN" sz="2800" dirty="0">
                          <a:effectLst/>
                        </a:rPr>
                        <a:t>只需在直线的某一侧任取一点</a:t>
                      </a:r>
                      <a:r>
                        <a:rPr lang="en-US" sz="2800" dirty="0">
                          <a:effectLst/>
                        </a:rPr>
                        <a:t>(</a:t>
                      </a:r>
                      <a:r>
                        <a:rPr lang="en-US" sz="2800" i="1" dirty="0">
                          <a:effectLst/>
                        </a:rPr>
                        <a:t>x</a:t>
                      </a:r>
                      <a:r>
                        <a:rPr lang="en-US" sz="2800" baseline="-25000" dirty="0">
                          <a:effectLst/>
                        </a:rPr>
                        <a:t>0</a:t>
                      </a:r>
                      <a:r>
                        <a:rPr lang="en-US" sz="2800" dirty="0">
                          <a:effectLst/>
                        </a:rPr>
                        <a:t>,</a:t>
                      </a:r>
                      <a:r>
                        <a:rPr lang="en-US" sz="2800" i="1" dirty="0">
                          <a:effectLst/>
                        </a:rPr>
                        <a:t>y</a:t>
                      </a:r>
                      <a:r>
                        <a:rPr lang="en-US" sz="2800" baseline="-25000" dirty="0">
                          <a:effectLst/>
                        </a:rPr>
                        <a:t>0</a:t>
                      </a:r>
                      <a:r>
                        <a:rPr lang="en-US" sz="2800" dirty="0">
                          <a:effectLst/>
                        </a:rPr>
                        <a:t>),</a:t>
                      </a:r>
                      <a:r>
                        <a:rPr lang="zh-CN" sz="2800" dirty="0">
                          <a:effectLst/>
                        </a:rPr>
                        <a:t>根据</a:t>
                      </a:r>
                      <a:r>
                        <a:rPr lang="en-US" sz="2800" i="1" dirty="0">
                          <a:effectLst/>
                        </a:rPr>
                        <a:t>A</a:t>
                      </a:r>
                      <a:r>
                        <a:rPr lang="en-US" sz="2800" dirty="0">
                          <a:effectLst/>
                        </a:rPr>
                        <a:t>x</a:t>
                      </a:r>
                      <a:r>
                        <a:rPr lang="en-US" sz="2800" baseline="-25000" dirty="0">
                          <a:effectLst/>
                        </a:rPr>
                        <a:t>0</a:t>
                      </a:r>
                      <a:r>
                        <a:rPr lang="en-US" sz="2800" dirty="0">
                          <a:effectLst/>
                        </a:rPr>
                        <a:t>+</a:t>
                      </a:r>
                      <a:r>
                        <a:rPr lang="en-US" sz="2800" i="1" dirty="0">
                          <a:effectLst/>
                        </a:rPr>
                        <a:t>By</a:t>
                      </a:r>
                      <a:r>
                        <a:rPr lang="en-US" sz="2800" baseline="-25000" dirty="0">
                          <a:effectLst/>
                        </a:rPr>
                        <a:t>0</a:t>
                      </a:r>
                      <a:r>
                        <a:rPr lang="en-US" sz="2800" dirty="0">
                          <a:effectLst/>
                        </a:rPr>
                        <a:t>+</a:t>
                      </a:r>
                      <a:r>
                        <a:rPr lang="en-US" sz="2800" i="1" dirty="0">
                          <a:effectLst/>
                        </a:rPr>
                        <a:t>C</a:t>
                      </a:r>
                      <a:r>
                        <a:rPr lang="zh-CN" sz="2800" dirty="0">
                          <a:effectLst/>
                        </a:rPr>
                        <a:t>的正负即可判断</a:t>
                      </a:r>
                      <a:r>
                        <a:rPr lang="en-US" sz="2800" i="1" dirty="0" err="1">
                          <a:effectLst/>
                        </a:rPr>
                        <a:t>Ax</a:t>
                      </a:r>
                      <a:r>
                        <a:rPr lang="en-US" sz="2800" dirty="0" err="1">
                          <a:effectLst/>
                        </a:rPr>
                        <a:t>+</a:t>
                      </a:r>
                      <a:r>
                        <a:rPr lang="en-US" sz="2800" i="1" dirty="0" err="1">
                          <a:effectLst/>
                        </a:rPr>
                        <a:t>By</a:t>
                      </a:r>
                      <a:r>
                        <a:rPr lang="en-US" sz="2800" dirty="0" err="1">
                          <a:effectLst/>
                        </a:rPr>
                        <a:t>+</a:t>
                      </a:r>
                      <a:r>
                        <a:rPr lang="en-US" sz="2800" i="1" dirty="0" err="1">
                          <a:effectLst/>
                        </a:rPr>
                        <a:t>C</a:t>
                      </a:r>
                      <a:r>
                        <a:rPr lang="en-US" sz="2800" dirty="0">
                          <a:effectLst/>
                        </a:rPr>
                        <a:t>&gt;0(</a:t>
                      </a:r>
                      <a:r>
                        <a:rPr lang="zh-CN" sz="2800" dirty="0">
                          <a:effectLst/>
                        </a:rPr>
                        <a:t>或</a:t>
                      </a:r>
                      <a:r>
                        <a:rPr lang="en-US" sz="2800" dirty="0">
                          <a:effectLst/>
                        </a:rPr>
                        <a:t>&lt;0)</a:t>
                      </a:r>
                      <a:r>
                        <a:rPr lang="zh-CN" sz="2800" dirty="0">
                          <a:effectLst/>
                        </a:rPr>
                        <a:t>表示直线的哪一侧区域</a:t>
                      </a:r>
                      <a:r>
                        <a:rPr lang="en-US" sz="2800" dirty="0">
                          <a:effectLst/>
                        </a:rPr>
                        <a:t>.</a:t>
                      </a:r>
                      <a:r>
                        <a:rPr lang="zh-CN" sz="2800" dirty="0">
                          <a:effectLst/>
                        </a:rPr>
                        <a:t>若直线不过原点</a:t>
                      </a:r>
                      <a:r>
                        <a:rPr lang="en-US" sz="2800" dirty="0">
                          <a:effectLst/>
                        </a:rPr>
                        <a:t>(</a:t>
                      </a:r>
                      <a:r>
                        <a:rPr lang="zh-CN" sz="2800" dirty="0">
                          <a:effectLst/>
                        </a:rPr>
                        <a:t>即</a:t>
                      </a:r>
                      <a:r>
                        <a:rPr lang="en-US" sz="2800" i="1" dirty="0">
                          <a:effectLst/>
                        </a:rPr>
                        <a:t>C</a:t>
                      </a:r>
                      <a:r>
                        <a:rPr lang="en-US" sz="2800" dirty="0">
                          <a:effectLst/>
                        </a:rPr>
                        <a:t>≠0),</a:t>
                      </a:r>
                      <a:r>
                        <a:rPr lang="zh-CN" sz="2800" dirty="0">
                          <a:effectLst/>
                        </a:rPr>
                        <a:t>常把原点</a:t>
                      </a:r>
                      <a:r>
                        <a:rPr lang="en-US" sz="2800" dirty="0">
                          <a:effectLst/>
                        </a:rPr>
                        <a:t>(0,0)</a:t>
                      </a:r>
                      <a:r>
                        <a:rPr lang="zh-CN" sz="2800" dirty="0">
                          <a:effectLst/>
                        </a:rPr>
                        <a:t>作为特殊点</a:t>
                      </a:r>
                      <a:r>
                        <a:rPr lang="en-US" sz="2800" dirty="0">
                          <a:effectLst/>
                        </a:rPr>
                        <a:t>.</a:t>
                      </a:r>
                      <a:r>
                        <a:rPr lang="zh-CN" sz="2800" dirty="0">
                          <a:effectLst/>
                        </a:rPr>
                        <a:t>若直线经过原点</a:t>
                      </a:r>
                      <a:r>
                        <a:rPr lang="en-US" sz="2800" dirty="0">
                          <a:effectLst/>
                        </a:rPr>
                        <a:t>(</a:t>
                      </a:r>
                      <a:r>
                        <a:rPr lang="zh-CN" sz="2800" dirty="0">
                          <a:effectLst/>
                        </a:rPr>
                        <a:t>即</a:t>
                      </a:r>
                      <a:r>
                        <a:rPr lang="en-US" sz="2800" i="1" dirty="0">
                          <a:effectLst/>
                        </a:rPr>
                        <a:t>C</a:t>
                      </a:r>
                      <a:r>
                        <a:rPr lang="en-US" sz="2800" dirty="0">
                          <a:effectLst/>
                        </a:rPr>
                        <a:t>=0),</a:t>
                      </a:r>
                      <a:r>
                        <a:rPr lang="zh-CN" sz="2800" dirty="0">
                          <a:effectLst/>
                        </a:rPr>
                        <a:t>常选</a:t>
                      </a:r>
                      <a:r>
                        <a:rPr lang="en-US" sz="2800" dirty="0">
                          <a:effectLst/>
                        </a:rPr>
                        <a:t>(1,0),(-1,0),(0,1),(0,-1)</a:t>
                      </a:r>
                      <a:r>
                        <a:rPr lang="zh-CN" sz="2800" dirty="0">
                          <a:effectLst/>
                        </a:rPr>
                        <a:t>等特殊点代入判断</a:t>
                      </a:r>
                      <a:r>
                        <a:rPr lang="en-US" sz="2800" dirty="0">
                          <a:effectLst/>
                        </a:rPr>
                        <a:t>.</a:t>
                      </a:r>
                      <a:endParaRPr lang="zh-CN" sz="2800" dirty="0">
                        <a:effectLst/>
                      </a:endParaRPr>
                    </a:p>
                    <a:p>
                      <a:pPr>
                        <a:lnSpc>
                          <a:spcPct val="150000"/>
                        </a:lnSpc>
                        <a:spcAft>
                          <a:spcPts val="0"/>
                        </a:spcAft>
                      </a:pPr>
                      <a:r>
                        <a:rPr lang="zh-CN" sz="2800" dirty="0">
                          <a:effectLst/>
                        </a:rPr>
                        <a:t>方法</a:t>
                      </a:r>
                      <a:r>
                        <a:rPr lang="en-US" sz="2800" dirty="0">
                          <a:effectLst/>
                        </a:rPr>
                        <a:t>2</a:t>
                      </a:r>
                      <a:r>
                        <a:rPr lang="zh-CN" sz="2800" dirty="0">
                          <a:effectLst/>
                        </a:rPr>
                        <a:t>　一般式</a:t>
                      </a:r>
                      <a:r>
                        <a:rPr lang="en-US" sz="2800" dirty="0">
                          <a:effectLst/>
                        </a:rPr>
                        <a:t>(</a:t>
                      </a:r>
                      <a:r>
                        <a:rPr lang="en-US" sz="2800" i="1" dirty="0">
                          <a:effectLst/>
                        </a:rPr>
                        <a:t>A</a:t>
                      </a:r>
                      <a:r>
                        <a:rPr lang="en-US" sz="2800" dirty="0">
                          <a:effectLst/>
                        </a:rPr>
                        <a:t>&gt;0),</a:t>
                      </a:r>
                      <a:r>
                        <a:rPr lang="zh-CN" sz="2800" dirty="0">
                          <a:effectLst/>
                        </a:rPr>
                        <a:t>大为右</a:t>
                      </a:r>
                      <a:r>
                        <a:rPr lang="en-US" sz="2800" dirty="0">
                          <a:effectLst/>
                        </a:rPr>
                        <a:t>,</a:t>
                      </a:r>
                      <a:r>
                        <a:rPr lang="zh-CN" sz="2800" dirty="0">
                          <a:effectLst/>
                        </a:rPr>
                        <a:t>小为左</a:t>
                      </a:r>
                    </a:p>
                    <a:p>
                      <a:pPr>
                        <a:lnSpc>
                          <a:spcPct val="150000"/>
                        </a:lnSpc>
                        <a:spcAft>
                          <a:spcPts val="0"/>
                        </a:spcAft>
                      </a:pPr>
                      <a:r>
                        <a:rPr lang="zh-CN" sz="2800" dirty="0">
                          <a:effectLst/>
                        </a:rPr>
                        <a:t>当</a:t>
                      </a:r>
                      <a:r>
                        <a:rPr lang="en-US" sz="2800" i="1" dirty="0">
                          <a:effectLst/>
                        </a:rPr>
                        <a:t>A</a:t>
                      </a:r>
                      <a:r>
                        <a:rPr lang="en-US" sz="2800" dirty="0">
                          <a:effectLst/>
                        </a:rPr>
                        <a:t>&gt;0</a:t>
                      </a:r>
                      <a:r>
                        <a:rPr lang="zh-CN" sz="2800" dirty="0">
                          <a:effectLst/>
                        </a:rPr>
                        <a:t>时</a:t>
                      </a:r>
                      <a:r>
                        <a:rPr lang="en-US" sz="2800" dirty="0">
                          <a:effectLst/>
                        </a:rPr>
                        <a:t>,</a:t>
                      </a:r>
                      <a:r>
                        <a:rPr lang="en-US" sz="2800" i="1" dirty="0" err="1">
                          <a:effectLst/>
                        </a:rPr>
                        <a:t>Ax</a:t>
                      </a:r>
                      <a:r>
                        <a:rPr lang="en-US" sz="2800" dirty="0" err="1">
                          <a:effectLst/>
                        </a:rPr>
                        <a:t>+</a:t>
                      </a:r>
                      <a:r>
                        <a:rPr lang="en-US" sz="2800" i="1" dirty="0" err="1">
                          <a:effectLst/>
                        </a:rPr>
                        <a:t>By</a:t>
                      </a:r>
                      <a:r>
                        <a:rPr lang="en-US" sz="2800" dirty="0" err="1">
                          <a:effectLst/>
                        </a:rPr>
                        <a:t>+</a:t>
                      </a:r>
                      <a:r>
                        <a:rPr lang="en-US" sz="2800" i="1" dirty="0" err="1">
                          <a:effectLst/>
                        </a:rPr>
                        <a:t>C</a:t>
                      </a:r>
                      <a:r>
                        <a:rPr lang="en-US" sz="2800" dirty="0">
                          <a:effectLst/>
                        </a:rPr>
                        <a:t>&gt;0</a:t>
                      </a:r>
                      <a:r>
                        <a:rPr lang="zh-CN" sz="2800" dirty="0">
                          <a:effectLst/>
                        </a:rPr>
                        <a:t>表示直线右方区域</a:t>
                      </a:r>
                      <a:r>
                        <a:rPr lang="en-US" sz="2800" dirty="0">
                          <a:effectLst/>
                        </a:rPr>
                        <a:t>;</a:t>
                      </a:r>
                      <a:r>
                        <a:rPr lang="en-US" sz="2800" i="1" dirty="0" err="1">
                          <a:effectLst/>
                        </a:rPr>
                        <a:t>Ax</a:t>
                      </a:r>
                      <a:r>
                        <a:rPr lang="en-US" sz="2800" dirty="0" err="1">
                          <a:effectLst/>
                        </a:rPr>
                        <a:t>+</a:t>
                      </a:r>
                      <a:r>
                        <a:rPr lang="en-US" sz="2800" i="1" dirty="0" err="1">
                          <a:effectLst/>
                        </a:rPr>
                        <a:t>By</a:t>
                      </a:r>
                      <a:r>
                        <a:rPr lang="en-US" sz="2800" dirty="0" err="1">
                          <a:effectLst/>
                        </a:rPr>
                        <a:t>+</a:t>
                      </a:r>
                      <a:r>
                        <a:rPr lang="en-US" sz="2800" i="1" dirty="0" err="1">
                          <a:effectLst/>
                        </a:rPr>
                        <a:t>C</a:t>
                      </a:r>
                      <a:r>
                        <a:rPr lang="en-US" sz="2800" dirty="0">
                          <a:effectLst/>
                        </a:rPr>
                        <a:t>&lt;0</a:t>
                      </a:r>
                      <a:r>
                        <a:rPr lang="zh-CN" sz="2800" dirty="0">
                          <a:effectLst/>
                        </a:rPr>
                        <a:t>表示直线左方区域</a:t>
                      </a:r>
                      <a:r>
                        <a:rPr lang="en-US" sz="2800" dirty="0">
                          <a:effectLst/>
                        </a:rPr>
                        <a:t>.</a:t>
                      </a:r>
                      <a:endParaRPr lang="zh-CN" sz="2800" dirty="0">
                        <a:effectLst/>
                      </a:endParaRPr>
                    </a:p>
                    <a:p>
                      <a:pPr>
                        <a:lnSpc>
                          <a:spcPct val="150000"/>
                        </a:lnSpc>
                        <a:spcAft>
                          <a:spcPts val="0"/>
                        </a:spcAft>
                      </a:pPr>
                      <a:r>
                        <a:rPr lang="zh-CN" sz="2800" dirty="0">
                          <a:effectLst/>
                        </a:rPr>
                        <a:t>方法</a:t>
                      </a:r>
                      <a:r>
                        <a:rPr lang="en-US" sz="2800" dirty="0">
                          <a:effectLst/>
                        </a:rPr>
                        <a:t>3</a:t>
                      </a:r>
                      <a:r>
                        <a:rPr lang="zh-CN" sz="2800" dirty="0">
                          <a:effectLst/>
                        </a:rPr>
                        <a:t>　一般式</a:t>
                      </a:r>
                      <a:r>
                        <a:rPr lang="en-US" sz="2800" dirty="0">
                          <a:effectLst/>
                        </a:rPr>
                        <a:t>,“</a:t>
                      </a:r>
                      <a:r>
                        <a:rPr lang="zh-CN" sz="2800" dirty="0">
                          <a:effectLst/>
                        </a:rPr>
                        <a:t>同</a:t>
                      </a:r>
                      <a:r>
                        <a:rPr lang="en-US" sz="2800" dirty="0">
                          <a:effectLst/>
                        </a:rPr>
                        <a:t>”</a:t>
                      </a:r>
                      <a:r>
                        <a:rPr lang="zh-CN" sz="2800" dirty="0">
                          <a:effectLst/>
                        </a:rPr>
                        <a:t>为上</a:t>
                      </a:r>
                      <a:r>
                        <a:rPr lang="en-US" sz="2800" dirty="0">
                          <a:effectLst/>
                        </a:rPr>
                        <a:t>,“</a:t>
                      </a:r>
                      <a:r>
                        <a:rPr lang="zh-CN" sz="2800" dirty="0">
                          <a:effectLst/>
                        </a:rPr>
                        <a:t>异</a:t>
                      </a:r>
                      <a:r>
                        <a:rPr lang="en-US" sz="2800" dirty="0">
                          <a:effectLst/>
                        </a:rPr>
                        <a:t>”</a:t>
                      </a:r>
                      <a:r>
                        <a:rPr lang="zh-CN" sz="2800" dirty="0">
                          <a:effectLst/>
                        </a:rPr>
                        <a:t>为下</a:t>
                      </a:r>
                    </a:p>
                  </a:txBody>
                  <a:tcPr marL="68580" marR="68580" marT="0" marB="0"/>
                </a:tc>
                <a:extLst>
                  <a:ext uri="{0D108BD9-81ED-4DB2-BD59-A6C34878D82A}">
                    <a16:rowId xmlns:a16="http://schemas.microsoft.com/office/drawing/2014/main" xmlns="" val="734465240"/>
                  </a:ext>
                </a:extLst>
              </a:tr>
            </a:tbl>
          </a:graphicData>
        </a:graphic>
      </p:graphicFrame>
    </p:spTree>
    <p:extLst>
      <p:ext uri="{BB962C8B-B14F-4D97-AF65-F5344CB8AC3E}">
        <p14:creationId xmlns:p14="http://schemas.microsoft.com/office/powerpoint/2010/main" xmlns="" val="1007122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4882044"/>
              </p:ext>
            </p:extLst>
          </p:nvPr>
        </p:nvGraphicFramePr>
        <p:xfrm>
          <a:off x="383458" y="393290"/>
          <a:ext cx="11474245" cy="5744989"/>
        </p:xfrm>
        <a:graphic>
          <a:graphicData uri="http://schemas.openxmlformats.org/drawingml/2006/table">
            <a:tbl>
              <a:tblPr>
                <a:tableStyleId>{5940675A-B579-460E-94D1-54222C63F5DA}</a:tableStyleId>
              </a:tblPr>
              <a:tblGrid>
                <a:gridCol w="11474245">
                  <a:extLst>
                    <a:ext uri="{9D8B030D-6E8A-4147-A177-3AD203B41FA5}">
                      <a16:colId xmlns:a16="http://schemas.microsoft.com/office/drawing/2014/main" xmlns="" val="2069081641"/>
                    </a:ext>
                  </a:extLst>
                </a:gridCol>
              </a:tblGrid>
              <a:tr h="3824749">
                <a:tc>
                  <a:txBody>
                    <a:bodyPr/>
                    <a:lstStyle/>
                    <a:p>
                      <a:pPr>
                        <a:lnSpc>
                          <a:spcPct val="150000"/>
                        </a:lnSpc>
                        <a:spcAft>
                          <a:spcPts val="0"/>
                        </a:spcAft>
                      </a:pPr>
                      <a:r>
                        <a:rPr lang="zh-CN" sz="2800" dirty="0">
                          <a:effectLst/>
                        </a:rPr>
                        <a:t>观察</a:t>
                      </a:r>
                      <a:r>
                        <a:rPr lang="en-US" sz="2800" i="1" dirty="0">
                          <a:effectLst/>
                        </a:rPr>
                        <a:t>B</a:t>
                      </a:r>
                      <a:r>
                        <a:rPr lang="zh-CN" sz="2800" dirty="0">
                          <a:effectLst/>
                        </a:rPr>
                        <a:t>的符号与不等式的符号</a:t>
                      </a:r>
                      <a:r>
                        <a:rPr lang="en-US" sz="2800" dirty="0">
                          <a:effectLst/>
                        </a:rPr>
                        <a:t>,</a:t>
                      </a:r>
                      <a:r>
                        <a:rPr lang="zh-CN" sz="2800" dirty="0">
                          <a:effectLst/>
                        </a:rPr>
                        <a:t>若</a:t>
                      </a:r>
                      <a:r>
                        <a:rPr lang="en-US" sz="2800" dirty="0">
                          <a:effectLst/>
                        </a:rPr>
                        <a:t>B</a:t>
                      </a:r>
                      <a:r>
                        <a:rPr lang="zh-CN" sz="2800" dirty="0">
                          <a:effectLst/>
                        </a:rPr>
                        <a:t>的符号与不等式的符号</a:t>
                      </a:r>
                      <a:r>
                        <a:rPr lang="en-US" sz="2800" dirty="0">
                          <a:effectLst/>
                        </a:rPr>
                        <a:t>“</a:t>
                      </a:r>
                      <a:r>
                        <a:rPr lang="zh-CN" sz="2800" dirty="0">
                          <a:effectLst/>
                        </a:rPr>
                        <a:t>相同</a:t>
                      </a:r>
                      <a:r>
                        <a:rPr lang="en-US" sz="2800" dirty="0">
                          <a:effectLst/>
                        </a:rPr>
                        <a:t>”,</a:t>
                      </a:r>
                      <a:r>
                        <a:rPr lang="zh-CN" sz="2800" dirty="0">
                          <a:effectLst/>
                        </a:rPr>
                        <a:t>则表示直线上方的区域</a:t>
                      </a:r>
                      <a:r>
                        <a:rPr lang="en-US" sz="2800" dirty="0">
                          <a:effectLst/>
                        </a:rPr>
                        <a:t>;</a:t>
                      </a:r>
                      <a:r>
                        <a:rPr lang="zh-CN" sz="2800" dirty="0">
                          <a:effectLst/>
                        </a:rPr>
                        <a:t>若</a:t>
                      </a:r>
                      <a:r>
                        <a:rPr lang="en-US" sz="2800" i="1" dirty="0">
                          <a:effectLst/>
                        </a:rPr>
                        <a:t>B</a:t>
                      </a:r>
                      <a:r>
                        <a:rPr lang="zh-CN" sz="2800" dirty="0">
                          <a:effectLst/>
                        </a:rPr>
                        <a:t>的符号与不等式的符号</a:t>
                      </a:r>
                      <a:r>
                        <a:rPr lang="en-US" sz="2800" dirty="0">
                          <a:effectLst/>
                        </a:rPr>
                        <a:t>“</a:t>
                      </a:r>
                      <a:r>
                        <a:rPr lang="zh-CN" sz="2800" dirty="0">
                          <a:effectLst/>
                        </a:rPr>
                        <a:t>相异</a:t>
                      </a:r>
                      <a:r>
                        <a:rPr lang="en-US" sz="2800" dirty="0">
                          <a:effectLst/>
                        </a:rPr>
                        <a:t>”,</a:t>
                      </a:r>
                      <a:r>
                        <a:rPr lang="zh-CN" sz="2800" dirty="0">
                          <a:effectLst/>
                        </a:rPr>
                        <a:t>则表示直线下方的区域</a:t>
                      </a:r>
                      <a:r>
                        <a:rPr lang="en-US" sz="2800" dirty="0">
                          <a:effectLst/>
                        </a:rPr>
                        <a:t>.</a:t>
                      </a:r>
                      <a:endParaRPr lang="zh-CN" sz="2800" dirty="0">
                        <a:effectLst/>
                      </a:endParaRPr>
                    </a:p>
                    <a:p>
                      <a:pPr>
                        <a:lnSpc>
                          <a:spcPct val="150000"/>
                        </a:lnSpc>
                        <a:spcAft>
                          <a:spcPts val="0"/>
                        </a:spcAft>
                      </a:pPr>
                      <a:r>
                        <a:rPr lang="en-US" sz="2800" dirty="0">
                          <a:effectLst/>
                        </a:rPr>
                        <a:t>2.</a:t>
                      </a:r>
                      <a:r>
                        <a:rPr lang="zh-CN" sz="2800" dirty="0">
                          <a:effectLst/>
                        </a:rPr>
                        <a:t>求平面区域的面积</a:t>
                      </a:r>
                    </a:p>
                    <a:p>
                      <a:pPr>
                        <a:lnSpc>
                          <a:spcPct val="150000"/>
                        </a:lnSpc>
                        <a:spcAft>
                          <a:spcPts val="0"/>
                        </a:spcAft>
                      </a:pPr>
                      <a:r>
                        <a:rPr lang="zh-CN" sz="2800" dirty="0">
                          <a:effectLst/>
                        </a:rPr>
                        <a:t>对平面区域进行分析</a:t>
                      </a:r>
                      <a:r>
                        <a:rPr lang="en-US" sz="2800" dirty="0">
                          <a:effectLst/>
                        </a:rPr>
                        <a:t>,</a:t>
                      </a:r>
                      <a:r>
                        <a:rPr lang="zh-CN" sz="2800" dirty="0">
                          <a:effectLst/>
                        </a:rPr>
                        <a:t>若为三角形</a:t>
                      </a:r>
                      <a:r>
                        <a:rPr lang="en-US" sz="2800" dirty="0">
                          <a:effectLst/>
                        </a:rPr>
                        <a:t>,</a:t>
                      </a:r>
                      <a:r>
                        <a:rPr lang="zh-CN" sz="2800" dirty="0">
                          <a:effectLst/>
                        </a:rPr>
                        <a:t>应确定底与高</a:t>
                      </a:r>
                      <a:r>
                        <a:rPr lang="en-US" sz="2800" dirty="0">
                          <a:effectLst/>
                        </a:rPr>
                        <a:t>,</a:t>
                      </a:r>
                      <a:r>
                        <a:rPr lang="zh-CN" sz="2800" dirty="0">
                          <a:effectLst/>
                        </a:rPr>
                        <a:t>若为规则四边形</a:t>
                      </a:r>
                      <a:r>
                        <a:rPr lang="en-US" sz="2800" dirty="0">
                          <a:effectLst/>
                        </a:rPr>
                        <a:t>(</a:t>
                      </a:r>
                      <a:r>
                        <a:rPr lang="zh-CN" sz="2800" dirty="0">
                          <a:effectLst/>
                        </a:rPr>
                        <a:t>如平行四边形或梯形</a:t>
                      </a:r>
                      <a:r>
                        <a:rPr lang="en-US" sz="2800" dirty="0">
                          <a:effectLst/>
                        </a:rPr>
                        <a:t>),</a:t>
                      </a:r>
                      <a:r>
                        <a:rPr lang="zh-CN" sz="2800" dirty="0">
                          <a:effectLst/>
                        </a:rPr>
                        <a:t>可利用面积公式直接求解</a:t>
                      </a:r>
                      <a:r>
                        <a:rPr lang="en-US" sz="2800" dirty="0">
                          <a:effectLst/>
                        </a:rPr>
                        <a:t>,</a:t>
                      </a:r>
                      <a:r>
                        <a:rPr lang="zh-CN" sz="2800" dirty="0">
                          <a:effectLst/>
                        </a:rPr>
                        <a:t>若为不规则四边形</a:t>
                      </a:r>
                      <a:r>
                        <a:rPr lang="en-US" sz="2800" dirty="0">
                          <a:effectLst/>
                        </a:rPr>
                        <a:t>,</a:t>
                      </a:r>
                      <a:r>
                        <a:rPr lang="zh-CN" sz="2800" dirty="0">
                          <a:effectLst/>
                        </a:rPr>
                        <a:t>可分割成几个三角形</a:t>
                      </a:r>
                      <a:r>
                        <a:rPr lang="en-US" sz="2800" dirty="0">
                          <a:effectLst/>
                        </a:rPr>
                        <a:t>,</a:t>
                      </a:r>
                      <a:r>
                        <a:rPr lang="zh-CN" sz="2800" dirty="0">
                          <a:effectLst/>
                        </a:rPr>
                        <a:t>分别求解再求和即可</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734465240"/>
                  </a:ext>
                </a:extLst>
              </a:tr>
              <a:tr h="810927">
                <a:tc>
                  <a:txBody>
                    <a:bodyPr/>
                    <a:lstStyle/>
                    <a:p>
                      <a:pPr>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易错点拨</a:t>
                      </a:r>
                    </a:p>
                    <a:p>
                      <a:pPr>
                        <a:lnSpc>
                          <a:spcPct val="150000"/>
                        </a:lnSpc>
                        <a:spcAft>
                          <a:spcPts val="0"/>
                        </a:spcAft>
                      </a:pPr>
                      <a:r>
                        <a:rPr lang="zh-CN" sz="2800" dirty="0">
                          <a:effectLst/>
                        </a:rPr>
                        <a:t>在画二元一次不等式</a:t>
                      </a:r>
                      <a:r>
                        <a:rPr lang="en-US" sz="2800" dirty="0">
                          <a:effectLst/>
                        </a:rPr>
                        <a:t>(</a:t>
                      </a:r>
                      <a:r>
                        <a:rPr lang="zh-CN" sz="2800" dirty="0">
                          <a:effectLst/>
                        </a:rPr>
                        <a:t>组</a:t>
                      </a:r>
                      <a:r>
                        <a:rPr lang="en-US" sz="2800" dirty="0">
                          <a:effectLst/>
                        </a:rPr>
                        <a:t>)</a:t>
                      </a:r>
                      <a:r>
                        <a:rPr lang="zh-CN" sz="2800" dirty="0">
                          <a:effectLst/>
                        </a:rPr>
                        <a:t>表示的平面区域时</a:t>
                      </a:r>
                      <a:r>
                        <a:rPr lang="en-US" sz="2800" dirty="0">
                          <a:effectLst/>
                        </a:rPr>
                        <a:t>,</a:t>
                      </a:r>
                      <a:r>
                        <a:rPr lang="zh-CN" sz="2800" dirty="0">
                          <a:effectLst/>
                        </a:rPr>
                        <a:t>要注意以下两个问题</a:t>
                      </a:r>
                      <a:r>
                        <a:rPr lang="en-US" sz="2800" dirty="0">
                          <a:effectLst/>
                        </a:rPr>
                        <a:t>:(1)</a:t>
                      </a:r>
                      <a:r>
                        <a:rPr lang="zh-CN" sz="2800" dirty="0">
                          <a:effectLst/>
                        </a:rPr>
                        <a:t>边界线是虚线还是实线</a:t>
                      </a:r>
                      <a:r>
                        <a:rPr lang="en-US" sz="2800" dirty="0">
                          <a:effectLst/>
                        </a:rPr>
                        <a:t>;(2)</a:t>
                      </a:r>
                      <a:r>
                        <a:rPr lang="zh-CN" sz="2800" dirty="0">
                          <a:effectLst/>
                        </a:rPr>
                        <a:t>选取的平面区域在直线的哪一侧</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2227493610"/>
                  </a:ext>
                </a:extLst>
              </a:tr>
            </a:tbl>
          </a:graphicData>
        </a:graphic>
      </p:graphicFrame>
    </p:spTree>
    <p:extLst>
      <p:ext uri="{BB962C8B-B14F-4D97-AF65-F5344CB8AC3E}">
        <p14:creationId xmlns:p14="http://schemas.microsoft.com/office/powerpoint/2010/main" xmlns="" val="605711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098" name="Picture 2" descr="数学A6">
            <a:hlinkClick r:id="rId3"/>
          </p:cNvPr>
          <p:cNvPicPr>
            <a:picLocks noChangeAspect="1" noChangeArrowheads="1"/>
          </p:cNvPicPr>
          <p:nvPr/>
        </p:nvPicPr>
        <p:blipFill>
          <a:blip r:embed="rId4" cstate="print"/>
          <a:srcRect/>
          <a:stretch>
            <a:fillRect/>
          </a:stretch>
        </p:blipFill>
        <p:spPr bwMode="auto">
          <a:xfrm>
            <a:off x="2096911" y="2034822"/>
            <a:ext cx="7620000" cy="238125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92546"/>
                <a:ext cx="11139948" cy="6572761"/>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800" dirty="0">
                    <a:solidFill>
                      <a:prstClr val="black"/>
                    </a:solidFill>
                  </a:rPr>
                  <a:t>　</a:t>
                </a:r>
                <a:endParaRPr lang="en-US" altLang="zh-CN" sz="2800" dirty="0">
                  <a:solidFill>
                    <a:prstClr val="black"/>
                  </a:solidFill>
                </a:endParaRPr>
              </a:p>
              <a:p>
                <a:pPr>
                  <a:lnSpc>
                    <a:spcPct val="150000"/>
                  </a:lnSpc>
                </a:pPr>
                <a:r>
                  <a:rPr lang="en-US" altLang="zh-CN" sz="2800" dirty="0"/>
                  <a:t>(1)</a:t>
                </a:r>
                <a:r>
                  <a:rPr lang="zh-CN" altLang="zh-CN" sz="2800" dirty="0"/>
                  <a:t>已知不等式</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𝑦</m:t>
                            </m:r>
                            <m:r>
                              <a:rPr lang="en-US" altLang="zh-CN" sz="2800" i="1">
                                <a:latin typeface="Cambria Math" panose="02040503050406030204" pitchFamily="18" charset="0"/>
                              </a:rPr>
                              <m:t>≥0,</m:t>
                            </m:r>
                            <m:r>
                              <a:rPr lang="en-US" altLang="zh-CN" sz="2800" b="0" i="1" smtClean="0">
                                <a:latin typeface="Cambria Math" panose="02040503050406030204" pitchFamily="18" charset="0"/>
                              </a:rPr>
                              <m:t>             </m:t>
                            </m:r>
                          </m:e>
                        </m:eqArr>
                      </m:e>
                    </m:d>
                  </m:oMath>
                </a14:m>
                <a:r>
                  <a:rPr lang="zh-CN" altLang="zh-CN" sz="2800" dirty="0"/>
                  <a:t>组所表示的平面区域为</a:t>
                </a:r>
                <a:r>
                  <a:rPr lang="en-US" altLang="zh-CN" sz="2800" i="1" dirty="0"/>
                  <a:t>D</a:t>
                </a:r>
                <a:r>
                  <a:rPr lang="en-US" altLang="zh-CN" sz="2800" dirty="0"/>
                  <a:t>,</a:t>
                </a:r>
                <a:r>
                  <a:rPr lang="zh-CN" altLang="zh-CN" sz="2800" dirty="0"/>
                  <a:t>若直线</a:t>
                </a:r>
                <a:r>
                  <a:rPr lang="en-US" altLang="zh-CN" sz="2800" i="1" dirty="0"/>
                  <a:t>y</a:t>
                </a:r>
                <a:r>
                  <a:rPr lang="en-US" altLang="zh-CN" sz="2800" dirty="0"/>
                  <a:t>=</a:t>
                </a:r>
                <a:r>
                  <a:rPr lang="en-US" altLang="zh-CN" sz="2800" i="1" dirty="0"/>
                  <a:t>kx</a:t>
                </a:r>
                <a:r>
                  <a:rPr lang="en-US" altLang="zh-CN" sz="2800" dirty="0"/>
                  <a:t>-3</a:t>
                </a:r>
                <a:r>
                  <a:rPr lang="zh-CN" altLang="zh-CN" sz="2800" dirty="0"/>
                  <a:t>与平面区域</a:t>
                </a:r>
                <a:r>
                  <a:rPr lang="en-US" altLang="zh-CN" sz="2800" i="1" dirty="0"/>
                  <a:t>D</a:t>
                </a:r>
                <a:r>
                  <a:rPr lang="zh-CN" altLang="zh-CN" sz="2800" dirty="0"/>
                  <a:t>有公共点</a:t>
                </a:r>
                <a:r>
                  <a:rPr lang="en-US" altLang="zh-CN" sz="2800" dirty="0"/>
                  <a:t>,</a:t>
                </a:r>
                <a:r>
                  <a:rPr lang="zh-CN" altLang="zh-CN" sz="2800" dirty="0"/>
                  <a:t>则</a:t>
                </a:r>
                <a:r>
                  <a:rPr lang="en-US" altLang="zh-CN" sz="2800" i="1" dirty="0"/>
                  <a:t>k</a:t>
                </a:r>
                <a:r>
                  <a:rPr lang="zh-CN" altLang="zh-CN" sz="2800" dirty="0"/>
                  <a:t>的取值范围为</a:t>
                </a:r>
                <a:r>
                  <a:rPr lang="en-US" altLang="zh-CN" sz="2800" dirty="0"/>
                  <a:t>(</a:t>
                </a:r>
                <a:r>
                  <a:rPr lang="zh-CN" altLang="zh-CN" sz="2800" dirty="0"/>
                  <a:t>　　</a:t>
                </a:r>
                <a:r>
                  <a:rPr lang="en-US" altLang="zh-CN" sz="2800" dirty="0"/>
                  <a:t>)</a:t>
                </a:r>
                <a:endParaRPr lang="zh-CN" altLang="zh-CN" sz="2800" dirty="0"/>
              </a:p>
              <a:p>
                <a:pPr>
                  <a:lnSpc>
                    <a:spcPct val="150000"/>
                  </a:lnSpc>
                </a:pPr>
                <a:r>
                  <a:rPr lang="en-US" altLang="zh-CN" sz="2800" dirty="0"/>
                  <a:t>A.[-3,3]	</a:t>
                </a:r>
                <a:endParaRPr lang="zh-CN" altLang="zh-CN" sz="2800" dirty="0"/>
              </a:p>
              <a:p>
                <a:pPr>
                  <a:lnSpc>
                    <a:spcPct val="150000"/>
                  </a:lnSpc>
                </a:pPr>
                <a:r>
                  <a:rPr lang="en-US" altLang="zh-CN" sz="2800" dirty="0"/>
                  <a:t>B.(-∞,-</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3</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3</m:t>
                        </m:r>
                      </m:den>
                    </m:f>
                  </m:oMath>
                </a14:m>
                <a:r>
                  <a:rPr lang="en-US" altLang="zh-CN" sz="2800" dirty="0"/>
                  <a:t>,+∞)</a:t>
                </a:r>
                <a:endParaRPr lang="zh-CN" altLang="zh-CN" sz="2800" dirty="0"/>
              </a:p>
              <a:p>
                <a:pPr>
                  <a:lnSpc>
                    <a:spcPct val="150000"/>
                  </a:lnSpc>
                </a:pPr>
                <a:r>
                  <a:rPr lang="en-US" altLang="zh-CN" sz="2800" dirty="0"/>
                  <a:t>C.(-∞,-3]∪[3,+∞)	</a:t>
                </a:r>
                <a:endParaRPr lang="zh-CN" altLang="zh-CN" sz="2800" dirty="0"/>
              </a:p>
              <a:p>
                <a:pPr>
                  <a:lnSpc>
                    <a:spcPct val="150000"/>
                  </a:lnSpc>
                </a:pPr>
                <a:r>
                  <a:rPr lang="en-US" altLang="zh-CN" sz="2800" dirty="0"/>
                  <a:t>D.[-</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3</m:t>
                        </m:r>
                      </m:den>
                    </m:f>
                  </m:oMath>
                </a14:m>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3</m:t>
                        </m:r>
                      </m:den>
                    </m:f>
                  </m:oMath>
                </a14:m>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92546"/>
                <a:ext cx="11139948" cy="6572761"/>
              </a:xfrm>
              <a:prstGeom prst="rect">
                <a:avLst/>
              </a:prstGeom>
              <a:blipFill rotWithShape="0">
                <a:blip r:embed="rId2"/>
                <a:stretch>
                  <a:fillRect l="-1149" r="-1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363020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458017"/>
                <a:ext cx="11139948" cy="2725746"/>
              </a:xfrm>
              <a:prstGeom prst="rect">
                <a:avLst/>
              </a:prstGeom>
            </p:spPr>
            <p:txBody>
              <a:bodyPr wrap="square">
                <a:spAutoFit/>
              </a:bodyPr>
              <a:lstStyle/>
              <a:p>
                <a:pPr>
                  <a:lnSpc>
                    <a:spcPct val="150000"/>
                  </a:lnSpc>
                </a:pPr>
                <a:r>
                  <a:rPr lang="en-US" altLang="zh-CN" sz="2800" dirty="0"/>
                  <a:t>(2)</a:t>
                </a:r>
                <a:r>
                  <a:rPr lang="zh-CN" altLang="zh-CN" sz="2800" dirty="0"/>
                  <a:t>不等式组</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2</m:t>
                            </m:r>
                            <m:r>
                              <a:rPr lang="en-US" altLang="zh-CN" sz="2800" i="1">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−6≤0, </m:t>
                            </m:r>
                          </m:e>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rPr>
                              <m:t>−3≥0,     </m:t>
                            </m:r>
                          </m:e>
                          <m:e>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                     </m:t>
                            </m:r>
                          </m:e>
                        </m:eqArr>
                      </m:e>
                    </m:d>
                  </m:oMath>
                </a14:m>
                <a:r>
                  <a:rPr lang="zh-CN" altLang="zh-CN" sz="2800" dirty="0"/>
                  <a:t>表示的平面区域的面积为</a:t>
                </a:r>
                <a:r>
                  <a:rPr lang="en-US" altLang="zh-CN" sz="2800" dirty="0"/>
                  <a:t>(</a:t>
                </a:r>
                <a:r>
                  <a:rPr lang="zh-CN" altLang="zh-CN" sz="2800" dirty="0"/>
                  <a:t>　　</a:t>
                </a:r>
                <a:r>
                  <a:rPr lang="en-US" altLang="zh-CN" sz="2800" dirty="0"/>
                  <a:t>)</a:t>
                </a:r>
                <a:endParaRPr lang="zh-CN" altLang="zh-CN" sz="2800" dirty="0"/>
              </a:p>
              <a:p>
                <a:pPr>
                  <a:lnSpc>
                    <a:spcPct val="150000"/>
                  </a:lnSpc>
                </a:pPr>
                <a:r>
                  <a:rPr lang="en-US" altLang="zh-CN" sz="2800" dirty="0"/>
                  <a:t>A.4	B.1	C.5	D.</a:t>
                </a:r>
                <a:r>
                  <a:rPr lang="zh-CN" altLang="zh-CN" sz="2800" dirty="0"/>
                  <a:t>无穷大</a:t>
                </a:r>
              </a:p>
            </p:txBody>
          </p:sp>
        </mc:Choice>
        <mc:Fallback>
          <p:sp>
            <p:nvSpPr>
              <p:cNvPr id="2" name="矩形 1"/>
              <p:cNvSpPr>
                <a:spLocks noRot="1" noChangeAspect="1" noMove="1" noResize="1" noEditPoints="1" noAdjustHandles="1" noChangeArrowheads="1" noChangeShapeType="1" noTextEdit="1"/>
              </p:cNvSpPr>
              <p:nvPr/>
            </p:nvSpPr>
            <p:spPr>
              <a:xfrm>
                <a:off x="560439" y="458017"/>
                <a:ext cx="11139948" cy="2725746"/>
              </a:xfrm>
              <a:prstGeom prst="rect">
                <a:avLst/>
              </a:prstGeom>
              <a:blipFill>
                <a:blip r:embed="rId2"/>
                <a:stretch>
                  <a:fillRect l="-1149" b="-536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753836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439" y="458017"/>
            <a:ext cx="11139948" cy="3323987"/>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a:solidFill>
                <a:prstClr val="black"/>
              </a:solidFill>
            </a:endParaRPr>
          </a:p>
          <a:p>
            <a:pPr>
              <a:lnSpc>
                <a:spcPct val="150000"/>
              </a:lnSpc>
            </a:pPr>
            <a:r>
              <a:rPr lang="en-US" altLang="zh-CN" sz="2800" dirty="0"/>
              <a:t>1.(1)C</a:t>
            </a:r>
            <a:r>
              <a:rPr lang="zh-CN" altLang="zh-CN" sz="2800" dirty="0"/>
              <a:t>　满足约束条件的平面区域如图</a:t>
            </a:r>
            <a:r>
              <a:rPr lang="en-US" altLang="zh-CN" sz="2800" dirty="0"/>
              <a:t>D 7-2-3</a:t>
            </a:r>
            <a:r>
              <a:rPr lang="zh-CN" altLang="zh-CN" sz="2800" dirty="0"/>
              <a:t>中阴影部分所示</a:t>
            </a:r>
            <a:r>
              <a:rPr lang="en-US" altLang="zh-CN" sz="2800" dirty="0"/>
              <a:t>.</a:t>
            </a:r>
            <a:r>
              <a:rPr lang="zh-CN" altLang="zh-CN" sz="2800" dirty="0"/>
              <a:t>因为直线</a:t>
            </a:r>
            <a:r>
              <a:rPr lang="en-US" altLang="zh-CN" sz="2800" i="1" dirty="0"/>
              <a:t>y</a:t>
            </a:r>
            <a:r>
              <a:rPr lang="en-US" altLang="zh-CN" sz="2800" dirty="0"/>
              <a:t>=</a:t>
            </a:r>
            <a:r>
              <a:rPr lang="en-US" altLang="zh-CN" sz="2800" i="1" dirty="0"/>
              <a:t>kx</a:t>
            </a:r>
            <a:r>
              <a:rPr lang="en-US" altLang="zh-CN" sz="2800" dirty="0"/>
              <a:t>-3</a:t>
            </a:r>
            <a:r>
              <a:rPr lang="zh-CN" altLang="zh-CN" sz="2800" dirty="0"/>
              <a:t>过定点</a:t>
            </a:r>
            <a:r>
              <a:rPr lang="en-US" altLang="zh-CN" sz="2800" dirty="0"/>
              <a:t>(0,-3),</a:t>
            </a:r>
            <a:r>
              <a:rPr lang="zh-CN" altLang="zh-CN" sz="2800" dirty="0"/>
              <a:t>所以当</a:t>
            </a:r>
            <a:r>
              <a:rPr lang="en-US" altLang="zh-CN" sz="2800" i="1" dirty="0"/>
              <a:t>y</a:t>
            </a:r>
            <a:r>
              <a:rPr lang="en-US" altLang="zh-CN" sz="2800" dirty="0"/>
              <a:t>=</a:t>
            </a:r>
            <a:r>
              <a:rPr lang="en-US" altLang="zh-CN" sz="2800" i="1" dirty="0"/>
              <a:t>kx</a:t>
            </a:r>
            <a:r>
              <a:rPr lang="en-US" altLang="zh-CN" sz="2800" dirty="0"/>
              <a:t>-3</a:t>
            </a:r>
            <a:r>
              <a:rPr lang="zh-CN" altLang="zh-CN" sz="2800" dirty="0"/>
              <a:t>过点</a:t>
            </a:r>
            <a:r>
              <a:rPr lang="en-US" altLang="zh-CN" sz="2800" dirty="0"/>
              <a:t>C(1,0)</a:t>
            </a:r>
            <a:r>
              <a:rPr lang="zh-CN" altLang="zh-CN" sz="2800" dirty="0"/>
              <a:t>时</a:t>
            </a:r>
            <a:r>
              <a:rPr lang="en-US" altLang="zh-CN" sz="2800" dirty="0"/>
              <a:t>,</a:t>
            </a:r>
            <a:r>
              <a:rPr lang="en-US" altLang="zh-CN" sz="2800" i="1" dirty="0"/>
              <a:t>k</a:t>
            </a:r>
            <a:r>
              <a:rPr lang="en-US" altLang="zh-CN" sz="2800" dirty="0"/>
              <a:t>=3;</a:t>
            </a:r>
            <a:r>
              <a:rPr lang="zh-CN" altLang="zh-CN" sz="2800" dirty="0"/>
              <a:t>当</a:t>
            </a:r>
            <a:r>
              <a:rPr lang="en-US" altLang="zh-CN" sz="2800" i="1" dirty="0"/>
              <a:t>y</a:t>
            </a:r>
            <a:r>
              <a:rPr lang="en-US" altLang="zh-CN" sz="2800" dirty="0"/>
              <a:t>=</a:t>
            </a:r>
            <a:r>
              <a:rPr lang="en-US" altLang="zh-CN" sz="2800" i="1" dirty="0"/>
              <a:t>kx</a:t>
            </a:r>
            <a:r>
              <a:rPr lang="en-US" altLang="zh-CN" sz="2800" dirty="0"/>
              <a:t>-3</a:t>
            </a:r>
            <a:r>
              <a:rPr lang="zh-CN" altLang="zh-CN" sz="2800" dirty="0"/>
              <a:t>过点</a:t>
            </a:r>
            <a:r>
              <a:rPr lang="en-US" altLang="zh-CN" sz="2800" dirty="0"/>
              <a:t>B(-1,0)</a:t>
            </a:r>
            <a:r>
              <a:rPr lang="zh-CN" altLang="zh-CN" sz="2800" dirty="0"/>
              <a:t>时</a:t>
            </a:r>
            <a:r>
              <a:rPr lang="en-US" altLang="zh-CN" sz="2800" dirty="0"/>
              <a:t>,</a:t>
            </a:r>
            <a:r>
              <a:rPr lang="en-US" altLang="zh-CN" sz="2800" i="1" dirty="0"/>
              <a:t>k</a:t>
            </a:r>
            <a:r>
              <a:rPr lang="en-US" altLang="zh-CN" sz="2800" dirty="0"/>
              <a:t>=-3,</a:t>
            </a:r>
            <a:r>
              <a:rPr lang="zh-CN" altLang="zh-CN" sz="2800" dirty="0"/>
              <a:t>所以当</a:t>
            </a:r>
            <a:r>
              <a:rPr lang="en-US" altLang="zh-CN" sz="2800" i="1" dirty="0"/>
              <a:t>k</a:t>
            </a:r>
            <a:r>
              <a:rPr lang="en-US" altLang="zh-CN" sz="2800" dirty="0"/>
              <a:t>≤-3</a:t>
            </a:r>
            <a:r>
              <a:rPr lang="zh-CN" altLang="zh-CN" sz="2800" dirty="0"/>
              <a:t>或</a:t>
            </a:r>
            <a:r>
              <a:rPr lang="en-US" altLang="zh-CN" sz="2800" i="1" dirty="0"/>
              <a:t>k</a:t>
            </a:r>
            <a:r>
              <a:rPr lang="en-US" altLang="zh-CN" sz="2800" dirty="0"/>
              <a:t>≥3</a:t>
            </a:r>
            <a:r>
              <a:rPr lang="zh-CN" altLang="zh-CN" sz="2800" dirty="0"/>
              <a:t>时</a:t>
            </a:r>
            <a:r>
              <a:rPr lang="en-US" altLang="zh-CN" sz="2800" dirty="0"/>
              <a:t>,</a:t>
            </a:r>
            <a:r>
              <a:rPr lang="zh-CN" altLang="zh-CN" sz="2800" dirty="0"/>
              <a:t>直线</a:t>
            </a:r>
            <a:r>
              <a:rPr lang="en-US" altLang="zh-CN" sz="2800" i="1" dirty="0"/>
              <a:t>y</a:t>
            </a:r>
            <a:r>
              <a:rPr lang="en-US" altLang="zh-CN" sz="2800" dirty="0"/>
              <a:t>=</a:t>
            </a:r>
            <a:r>
              <a:rPr lang="en-US" altLang="zh-CN" sz="2800" i="1" dirty="0"/>
              <a:t>kx</a:t>
            </a:r>
            <a:r>
              <a:rPr lang="en-US" altLang="zh-CN" sz="2800" dirty="0"/>
              <a:t>-3</a:t>
            </a:r>
            <a:r>
              <a:rPr lang="zh-CN" altLang="zh-CN" sz="2800" dirty="0"/>
              <a:t>与平面区域</a:t>
            </a:r>
            <a:r>
              <a:rPr lang="en-US" altLang="zh-CN" sz="2800" i="1" dirty="0"/>
              <a:t>D</a:t>
            </a:r>
            <a:r>
              <a:rPr lang="zh-CN" altLang="zh-CN" sz="2800" dirty="0"/>
              <a:t>有公共点</a:t>
            </a:r>
            <a:r>
              <a:rPr lang="en-US" altLang="zh-CN" sz="2800" dirty="0"/>
              <a:t>.</a:t>
            </a:r>
            <a:r>
              <a:rPr lang="zh-CN" altLang="zh-CN" sz="2800" dirty="0"/>
              <a:t>故选</a:t>
            </a:r>
            <a:r>
              <a:rPr lang="en-US" altLang="zh-CN" sz="2800" dirty="0"/>
              <a:t>C.</a:t>
            </a:r>
            <a:endParaRPr lang="zh-CN" altLang="zh-CN" sz="2800" dirty="0"/>
          </a:p>
        </p:txBody>
      </p:sp>
      <p:pic>
        <p:nvPicPr>
          <p:cNvPr id="3" name="c15n7qsx-20.jpg" descr="id:2147509410;FounderCES"/>
          <p:cNvPicPr/>
          <p:nvPr/>
        </p:nvPicPr>
        <p:blipFill>
          <a:blip r:embed="rId2"/>
          <a:stretch>
            <a:fillRect/>
          </a:stretch>
        </p:blipFill>
        <p:spPr>
          <a:xfrm>
            <a:off x="2426960" y="3052946"/>
            <a:ext cx="2803801" cy="2932209"/>
          </a:xfrm>
          <a:prstGeom prst="rect">
            <a:avLst/>
          </a:prstGeom>
        </p:spPr>
      </p:pic>
      <p:pic>
        <p:nvPicPr>
          <p:cNvPr id="4" name="BXW3-1.jpg" descr="id:2147509417;FounderCES"/>
          <p:cNvPicPr/>
          <p:nvPr/>
        </p:nvPicPr>
        <p:blipFill>
          <a:blip r:embed="rId3"/>
          <a:stretch>
            <a:fillRect/>
          </a:stretch>
        </p:blipFill>
        <p:spPr>
          <a:xfrm>
            <a:off x="6291098" y="3238661"/>
            <a:ext cx="3098708" cy="2706423"/>
          </a:xfrm>
          <a:prstGeom prst="rect">
            <a:avLst/>
          </a:prstGeom>
        </p:spPr>
      </p:pic>
      <p:sp>
        <p:nvSpPr>
          <p:cNvPr id="5" name="矩形 4"/>
          <p:cNvSpPr/>
          <p:nvPr/>
        </p:nvSpPr>
        <p:spPr>
          <a:xfrm>
            <a:off x="471949" y="6071760"/>
            <a:ext cx="11139948" cy="662297"/>
          </a:xfrm>
          <a:prstGeom prst="rect">
            <a:avLst/>
          </a:prstGeom>
        </p:spPr>
        <p:txBody>
          <a:bodyPr wrap="square">
            <a:spAutoFit/>
          </a:bodyPr>
          <a:lstStyle/>
          <a:p>
            <a:pPr lvl="0" algn="ctr">
              <a:lnSpc>
                <a:spcPct val="150000"/>
              </a:lnSpc>
            </a:pPr>
            <a:r>
              <a:rPr lang="zh-CN" altLang="en-US" sz="2800" dirty="0"/>
              <a:t>图</a:t>
            </a:r>
            <a:r>
              <a:rPr lang="en-US" altLang="zh-CN" sz="2800" dirty="0"/>
              <a:t>D 7-2-3                              </a:t>
            </a:r>
            <a:r>
              <a:rPr lang="zh-CN" altLang="en-US" sz="2800" dirty="0"/>
              <a:t>图</a:t>
            </a:r>
            <a:r>
              <a:rPr lang="en-US" altLang="zh-CN" sz="2800" dirty="0"/>
              <a:t>D 7-2-4</a:t>
            </a:r>
            <a:endParaRPr lang="zh-CN" altLang="zh-CN" sz="2800" dirty="0"/>
          </a:p>
        </p:txBody>
      </p:sp>
    </p:spTree>
    <p:extLst>
      <p:ext uri="{BB962C8B-B14F-4D97-AF65-F5344CB8AC3E}">
        <p14:creationId xmlns:p14="http://schemas.microsoft.com/office/powerpoint/2010/main" xmlns="" val="8923593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458017"/>
                <a:ext cx="11139948" cy="3714671"/>
              </a:xfrm>
              <a:prstGeom prst="rect">
                <a:avLst/>
              </a:prstGeom>
            </p:spPr>
            <p:txBody>
              <a:bodyPr wrap="square">
                <a:spAutoFit/>
              </a:bodyPr>
              <a:lstStyle/>
              <a:p>
                <a:pPr>
                  <a:lnSpc>
                    <a:spcPct val="150000"/>
                  </a:lnSpc>
                </a:pPr>
                <a:r>
                  <a:rPr lang="en-US" altLang="zh-CN" sz="2800" dirty="0"/>
                  <a:t>(2)B</a:t>
                </a:r>
                <a:r>
                  <a:rPr lang="zh-CN" altLang="zh-CN" sz="2800" dirty="0"/>
                  <a:t>　不等式组</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a:latin typeface="Cambria Math" panose="02040503050406030204" pitchFamily="18" charset="0"/>
                                </a:rPr>
                                <m:t>2</m:t>
                              </m:r>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m:rPr>
                                  <m:nor/>
                                </m:rPr>
                                <a:rPr lang="en-US" altLang="zh-CN" sz="2800" i="1"/>
                                <m:t>−</m:t>
                              </m:r>
                              <m:r>
                                <m:rPr>
                                  <m:nor/>
                                </m:rPr>
                                <a:rPr lang="en-US" altLang="zh-CN" sz="2800"/>
                                <m:t>6≤0,</m:t>
                              </m:r>
                            </m:e>
                          </m:mr>
                          <m:mr>
                            <m:e>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m:rPr>
                                  <m:nor/>
                                </m:rPr>
                                <a:rPr lang="en-US" altLang="zh-CN" sz="2800" i="1"/>
                                <m:t>−</m:t>
                              </m:r>
                              <m:r>
                                <m:rPr>
                                  <m:nor/>
                                </m:rPr>
                                <a:rPr lang="en-US" altLang="zh-CN" sz="2800"/>
                                <m:t>3≥0,</m:t>
                              </m:r>
                            </m:e>
                          </m:mr>
                          <m:mr>
                            <m:e>
                              <m:r>
                                <a:rPr lang="en-US" altLang="zh-CN" sz="2800" i="1">
                                  <a:latin typeface="Cambria Math" panose="02040503050406030204" pitchFamily="18" charset="0"/>
                                </a:rPr>
                                <m:t>𝑦</m:t>
                              </m:r>
                              <m:r>
                                <a:rPr lang="en-US" altLang="zh-CN" sz="2800">
                                  <a:latin typeface="Cambria Math" panose="02040503050406030204" pitchFamily="18" charset="0"/>
                                </a:rPr>
                                <m:t>≤2</m:t>
                              </m:r>
                              <m:r>
                                <a:rPr lang="en-US" altLang="zh-CN" sz="2800" b="0" i="1" smtClean="0">
                                  <a:latin typeface="Cambria Math" panose="02040503050406030204" pitchFamily="18" charset="0"/>
                                </a:rPr>
                                <m:t>            ,</m:t>
                              </m:r>
                            </m:e>
                          </m:mr>
                        </m:m>
                      </m:e>
                    </m:d>
                  </m:oMath>
                </a14:m>
                <a:r>
                  <a:rPr lang="zh-CN" altLang="zh-CN" sz="2800" dirty="0"/>
                  <a:t>表示的平面区域如图</a:t>
                </a:r>
                <a:r>
                  <a:rPr lang="en-US" altLang="zh-CN" sz="2800" dirty="0"/>
                  <a:t>D 7-2-4</a:t>
                </a:r>
                <a:r>
                  <a:rPr lang="zh-CN" altLang="zh-CN" sz="2800" dirty="0"/>
                  <a:t>所示</a:t>
                </a:r>
                <a:r>
                  <a:rPr lang="en-US" altLang="zh-CN" sz="2800" dirty="0"/>
                  <a:t>(</a:t>
                </a:r>
                <a:r>
                  <a:rPr lang="zh-CN" altLang="zh-CN" sz="2800" dirty="0"/>
                  <a:t>阴影部分</a:t>
                </a:r>
                <a:r>
                  <a:rPr lang="en-US" altLang="zh-CN" sz="2800" dirty="0"/>
                  <a:t>),△</a:t>
                </a:r>
                <a:r>
                  <a:rPr lang="en-US" altLang="zh-CN" sz="2800" i="1" dirty="0"/>
                  <a:t>ABC</a:t>
                </a:r>
                <a:r>
                  <a:rPr lang="zh-CN" altLang="zh-CN" sz="2800" dirty="0"/>
                  <a:t>的面积为所求</a:t>
                </a:r>
                <a:r>
                  <a:rPr lang="en-US" altLang="zh-CN" sz="2800" dirty="0"/>
                  <a:t>.</a:t>
                </a:r>
                <a:r>
                  <a:rPr lang="zh-CN" altLang="zh-CN" sz="2800" dirty="0"/>
                  <a:t>求出点</a:t>
                </a:r>
                <a:r>
                  <a:rPr lang="en-US" altLang="zh-CN" sz="2800" i="1" dirty="0"/>
                  <a:t>A</a:t>
                </a:r>
                <a:r>
                  <a:rPr lang="en-US" altLang="zh-CN" sz="2800" dirty="0"/>
                  <a:t>,</a:t>
                </a:r>
                <a:r>
                  <a:rPr lang="en-US" altLang="zh-CN" sz="2800" i="1" dirty="0"/>
                  <a:t>B</a:t>
                </a:r>
                <a:r>
                  <a:rPr lang="en-US" altLang="zh-CN" sz="2800" dirty="0"/>
                  <a:t>,</a:t>
                </a:r>
                <a:r>
                  <a:rPr lang="en-US" altLang="zh-CN" sz="2800" i="1" dirty="0"/>
                  <a:t>C</a:t>
                </a:r>
                <a:r>
                  <a:rPr lang="zh-CN" altLang="zh-CN" sz="2800" dirty="0"/>
                  <a:t>的坐标</a:t>
                </a:r>
                <a:r>
                  <a:rPr lang="en-US" altLang="zh-CN" sz="2800" dirty="0"/>
                  <a:t>,</a:t>
                </a:r>
                <a:r>
                  <a:rPr lang="zh-CN" altLang="zh-CN" sz="2800" dirty="0"/>
                  <a:t>分别为</a:t>
                </a:r>
                <a:r>
                  <a:rPr lang="en-US" altLang="zh-CN" sz="2800" i="1" dirty="0"/>
                  <a:t>A</a:t>
                </a:r>
                <a:r>
                  <a:rPr lang="en-US" altLang="zh-CN" sz="2800" dirty="0"/>
                  <a:t>(1,2),</a:t>
                </a:r>
                <a:r>
                  <a:rPr lang="en-US" altLang="zh-CN" sz="2800" i="1" dirty="0"/>
                  <a:t>B</a:t>
                </a:r>
                <a:r>
                  <a:rPr lang="en-US" altLang="zh-CN" sz="2800" dirty="0"/>
                  <a:t>(2,2),</a:t>
                </a:r>
                <a:r>
                  <a:rPr lang="en-US" altLang="zh-CN" sz="2800" i="1" dirty="0"/>
                  <a:t>C</a:t>
                </a:r>
                <a:r>
                  <a:rPr lang="en-US" altLang="zh-CN" sz="2800" dirty="0"/>
                  <a:t>(3,0),</a:t>
                </a:r>
                <a:r>
                  <a:rPr lang="zh-CN" altLang="zh-CN" sz="2800" dirty="0"/>
                  <a:t>则</a:t>
                </a:r>
                <a:r>
                  <a:rPr lang="en-US" altLang="zh-CN" sz="2800" dirty="0"/>
                  <a:t>△</a:t>
                </a:r>
                <a:r>
                  <a:rPr lang="en-US" altLang="zh-CN" sz="2800" i="1" dirty="0"/>
                  <a:t>ABC</a:t>
                </a:r>
                <a:r>
                  <a:rPr lang="zh-CN" altLang="zh-CN" sz="2800" dirty="0"/>
                  <a:t>的面积为</a:t>
                </a:r>
                <a:r>
                  <a:rPr lang="en-US" altLang="zh-CN" sz="2800" i="1" dirty="0"/>
                  <a:t>S</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×(2-1)×2=1.</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458017"/>
                <a:ext cx="11139948" cy="3714671"/>
              </a:xfrm>
              <a:prstGeom prst="rect">
                <a:avLst/>
              </a:prstGeom>
              <a:blipFill rotWithShape="0">
                <a:blip r:embed="rId2"/>
                <a:stretch>
                  <a:fillRect l="-11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441472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6" y="-2"/>
            <a:ext cx="5869157"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考法</a:t>
            </a:r>
            <a:r>
              <a:rPr lang="en-US" altLang="zh-CN" sz="2800" dirty="0">
                <a:solidFill>
                  <a:srgbClr val="DA251C"/>
                </a:solidFill>
              </a:rPr>
              <a:t>2  </a:t>
            </a:r>
            <a:r>
              <a:rPr lang="zh-CN" altLang="en-US" sz="2800" dirty="0">
                <a:solidFill>
                  <a:srgbClr val="DA251C"/>
                </a:solidFill>
              </a:rPr>
              <a:t>求目标函数的最值（范围）</a:t>
            </a:r>
            <a:endParaRPr lang="en-US" altLang="zh-CN" sz="2800" dirty="0">
              <a:solidFill>
                <a:srgbClr val="DA251C"/>
              </a:solidFill>
            </a:endParaRPr>
          </a:p>
        </p:txBody>
      </p:sp>
      <mc:AlternateContent xmlns:mc="http://schemas.openxmlformats.org/markup-compatibility/2006">
        <mc:Choice xmlns:a14="http://schemas.microsoft.com/office/drawing/2010/main" xmlns="" Requires="a14">
          <p:sp>
            <p:nvSpPr>
              <p:cNvPr id="2" name="矩形 1"/>
              <p:cNvSpPr/>
              <p:nvPr/>
            </p:nvSpPr>
            <p:spPr>
              <a:xfrm>
                <a:off x="560439" y="949904"/>
                <a:ext cx="11723913" cy="4094775"/>
              </a:xfrm>
              <a:prstGeom prst="rect">
                <a:avLst/>
              </a:prstGeom>
            </p:spPr>
            <p:txBody>
              <a:bodyPr wrap="square">
                <a:spAutoFit/>
              </a:bodyPr>
              <a:lstStyle/>
              <a:p>
                <a:pPr>
                  <a:lnSpc>
                    <a:spcPct val="150000"/>
                  </a:lnSpc>
                </a:pPr>
                <a:r>
                  <a:rPr lang="en-US" altLang="zh-CN" sz="2800" dirty="0"/>
                  <a:t>1.</a:t>
                </a:r>
                <a:r>
                  <a:rPr lang="zh-CN" altLang="zh-CN" sz="2800" dirty="0"/>
                  <a:t>求线性目标函数的最值</a:t>
                </a:r>
              </a:p>
              <a:p>
                <a:pPr>
                  <a:lnSpc>
                    <a:spcPct val="150000"/>
                  </a:lnSpc>
                </a:pPr>
                <a:r>
                  <a:rPr lang="en-US" altLang="zh-CN" sz="2800" dirty="0"/>
                  <a:t> </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800" dirty="0"/>
                  <a:t>　</a:t>
                </a:r>
                <a:r>
                  <a:rPr lang="en-US" altLang="zh-CN" sz="2800" dirty="0"/>
                  <a:t>[2016</a:t>
                </a:r>
                <a:r>
                  <a:rPr lang="zh-CN" altLang="zh-CN" sz="2800" dirty="0"/>
                  <a:t>天津</a:t>
                </a:r>
                <a:r>
                  <a:rPr lang="en-US" altLang="zh-CN" sz="2800" dirty="0"/>
                  <a:t>,2,5</a:t>
                </a:r>
                <a:r>
                  <a:rPr lang="zh-CN" altLang="zh-CN" sz="2800" dirty="0"/>
                  <a:t>分</a:t>
                </a:r>
                <a:r>
                  <a:rPr lang="en-US" altLang="zh-CN" sz="2800" dirty="0"/>
                  <a:t>][</a:t>
                </a:r>
                <a:r>
                  <a:rPr lang="zh-CN" altLang="zh-CN" sz="2800" dirty="0"/>
                  <a:t>理</a:t>
                </a:r>
                <a:r>
                  <a:rPr lang="en-US" altLang="zh-CN" sz="2800" dirty="0"/>
                  <a:t>]</a:t>
                </a:r>
                <a:r>
                  <a:rPr lang="zh-CN" altLang="zh-CN" sz="2800" dirty="0"/>
                  <a:t>设变量</a:t>
                </a:r>
                <a:r>
                  <a:rPr lang="en-US" altLang="zh-CN" sz="2800" i="1" dirty="0" err="1"/>
                  <a:t>x</a:t>
                </a:r>
                <a:r>
                  <a:rPr lang="en-US" altLang="zh-CN" sz="2800" dirty="0" err="1"/>
                  <a:t>,</a:t>
                </a:r>
                <a:r>
                  <a:rPr lang="en-US" altLang="zh-CN" sz="2800" i="1" dirty="0" err="1"/>
                  <a:t>y</a:t>
                </a:r>
                <a:r>
                  <a:rPr lang="zh-CN" altLang="zh-CN" sz="2800" dirty="0"/>
                  <a:t>满足约束条件</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+2</m:t>
                            </m:r>
                            <m:r>
                              <a:rPr lang="en-US" altLang="zh-CN" sz="280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0, </m:t>
                            </m:r>
                            <m:r>
                              <a:rPr lang="en-US" altLang="zh-CN" sz="2800" b="0" i="1" smtClean="0">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+3</m:t>
                            </m:r>
                            <m:r>
                              <a:rPr lang="en-US" altLang="zh-CN" sz="2800" i="1">
                                <a:latin typeface="Cambria Math" panose="02040503050406030204" pitchFamily="18" charset="0"/>
                              </a:rPr>
                              <m:t>𝑦</m:t>
                            </m:r>
                            <m:r>
                              <a:rPr lang="en-US" altLang="zh-CN" sz="2800" i="1">
                                <a:latin typeface="Cambria Math" panose="02040503050406030204" pitchFamily="18" charset="0"/>
                              </a:rPr>
                              <m:t>−6≥0, </m:t>
                            </m:r>
                          </m:e>
                          <m:e>
                            <m:r>
                              <a:rPr lang="en-US" altLang="zh-CN" sz="2800" b="0" i="1" smtClean="0">
                                <a:latin typeface="Cambria Math" panose="02040503050406030204" pitchFamily="18" charset="0"/>
                              </a:rPr>
                              <m:t>3</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−9≤0, </m:t>
                            </m:r>
                          </m:e>
                        </m:eqArr>
                      </m:e>
                    </m:d>
                  </m:oMath>
                </a14:m>
                <a:r>
                  <a:rPr lang="zh-CN" altLang="zh-CN" sz="2800" dirty="0"/>
                  <a:t>则目标函数</a:t>
                </a:r>
                <a:r>
                  <a:rPr lang="en-US" altLang="zh-CN" sz="2800" i="1" dirty="0"/>
                  <a:t>z</a:t>
                </a:r>
                <a:r>
                  <a:rPr lang="en-US" altLang="zh-CN" sz="2800" dirty="0"/>
                  <a:t>=2</a:t>
                </a:r>
                <a:r>
                  <a:rPr lang="en-US" altLang="zh-CN" sz="2800" i="1" dirty="0"/>
                  <a:t>x</a:t>
                </a:r>
                <a:r>
                  <a:rPr lang="en-US" altLang="zh-CN" sz="2800" dirty="0"/>
                  <a:t>+5</a:t>
                </a:r>
                <a:r>
                  <a:rPr lang="en-US" altLang="zh-CN" sz="2800" i="1" dirty="0"/>
                  <a:t>y</a:t>
                </a:r>
                <a:r>
                  <a:rPr lang="zh-CN" altLang="zh-CN" sz="2800" dirty="0"/>
                  <a:t>的最小值为</a:t>
                </a:r>
              </a:p>
              <a:p>
                <a:pPr>
                  <a:lnSpc>
                    <a:spcPct val="150000"/>
                  </a:lnSpc>
                </a:pPr>
                <a:r>
                  <a:rPr lang="en-US" altLang="zh-CN" sz="2800" dirty="0"/>
                  <a:t>A.-4	B.6	C.10	 D.17</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949904"/>
                <a:ext cx="11723913" cy="4094775"/>
              </a:xfrm>
              <a:prstGeom prst="rect">
                <a:avLst/>
              </a:prstGeom>
              <a:blipFill rotWithShape="0">
                <a:blip r:embed="rId2"/>
                <a:stretch>
                  <a:fillRect l="-1092" b="-13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084050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439" y="546507"/>
            <a:ext cx="11139948" cy="3323987"/>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en-US" sz="2800" dirty="0">
                <a:solidFill>
                  <a:prstClr val="black"/>
                </a:solidFill>
              </a:rPr>
              <a:t>　</a:t>
            </a:r>
            <a:endParaRPr lang="zh-CN" altLang="zh-CN" sz="2800" dirty="0"/>
          </a:p>
          <a:p>
            <a:pPr>
              <a:lnSpc>
                <a:spcPct val="150000"/>
              </a:lnSpc>
            </a:pPr>
            <a:r>
              <a:rPr lang="zh-CN" altLang="en-US" sz="2800" dirty="0"/>
              <a:t>思路一　先根据不等式组画出可行域</a:t>
            </a:r>
            <a:r>
              <a:rPr lang="en-US" altLang="zh-CN" sz="2800" dirty="0"/>
              <a:t>,</a:t>
            </a:r>
            <a:r>
              <a:rPr lang="zh-CN" altLang="en-US" sz="2800" dirty="0"/>
              <a:t>然后平移直线</a:t>
            </a:r>
            <a:r>
              <a:rPr lang="en-US" altLang="zh-CN" sz="2800" dirty="0"/>
              <a:t>2</a:t>
            </a:r>
            <a:r>
              <a:rPr lang="en-US" altLang="zh-CN" sz="2800" i="1" dirty="0"/>
              <a:t>x</a:t>
            </a:r>
            <a:r>
              <a:rPr lang="en-US" altLang="zh-CN" sz="2800" dirty="0"/>
              <a:t>+5</a:t>
            </a:r>
            <a:r>
              <a:rPr lang="en-US" altLang="zh-CN" sz="2800" i="1" dirty="0"/>
              <a:t>y</a:t>
            </a:r>
            <a:r>
              <a:rPr lang="en-US" altLang="zh-CN" sz="2800" dirty="0"/>
              <a:t>=0,</a:t>
            </a:r>
            <a:r>
              <a:rPr lang="zh-CN" altLang="en-US" sz="2800" dirty="0"/>
              <a:t>再根据目标函数的几何意义确定出其最小值</a:t>
            </a:r>
            <a:r>
              <a:rPr lang="en-US" altLang="zh-CN" sz="2800" dirty="0"/>
              <a:t>.</a:t>
            </a:r>
          </a:p>
          <a:p>
            <a:pPr>
              <a:lnSpc>
                <a:spcPct val="150000"/>
              </a:lnSpc>
            </a:pPr>
            <a:r>
              <a:rPr lang="zh-CN" altLang="en-US" sz="2800" dirty="0"/>
              <a:t>思路二　先求出可行域各顶点的坐标</a:t>
            </a:r>
            <a:r>
              <a:rPr lang="en-US" altLang="zh-CN" sz="2800" dirty="0"/>
              <a:t>,</a:t>
            </a:r>
            <a:r>
              <a:rPr lang="zh-CN" altLang="en-US" sz="2800" dirty="0"/>
              <a:t>然后分别计算出各顶点处的目标函数值</a:t>
            </a:r>
            <a:r>
              <a:rPr lang="en-US" altLang="zh-CN" sz="2800" dirty="0"/>
              <a:t>,</a:t>
            </a:r>
            <a:r>
              <a:rPr lang="zh-CN" altLang="en-US" sz="2800" dirty="0"/>
              <a:t>再找出最小值</a:t>
            </a:r>
            <a:r>
              <a:rPr lang="en-US" altLang="zh-CN" sz="2800" dirty="0"/>
              <a:t>.</a:t>
            </a:r>
          </a:p>
        </p:txBody>
      </p:sp>
    </p:spTree>
    <p:extLst>
      <p:ext uri="{BB962C8B-B14F-4D97-AF65-F5344CB8AC3E}">
        <p14:creationId xmlns:p14="http://schemas.microsoft.com/office/powerpoint/2010/main" xmlns="" val="777482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458017"/>
                <a:ext cx="11139948" cy="5007333"/>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a:solidFill>
                    <a:prstClr val="black"/>
                  </a:solidFill>
                </a:endParaRPr>
              </a:p>
              <a:p>
                <a:pPr>
                  <a:lnSpc>
                    <a:spcPct val="150000"/>
                  </a:lnSpc>
                </a:pPr>
                <a:r>
                  <a:rPr lang="zh-CN" altLang="zh-CN" sz="2800" dirty="0"/>
                  <a:t>解法一　</a:t>
                </a:r>
                <a:r>
                  <a:rPr lang="en-US" altLang="zh-CN" sz="2800" dirty="0">
                    <a:solidFill>
                      <a:srgbClr val="FF0000"/>
                    </a:solidFill>
                  </a:rPr>
                  <a:t>(</a:t>
                </a:r>
                <a:r>
                  <a:rPr lang="zh-CN" altLang="zh-CN" sz="2800" dirty="0">
                    <a:solidFill>
                      <a:srgbClr val="FF0000"/>
                    </a:solidFill>
                  </a:rPr>
                  <a:t>图解法</a:t>
                </a:r>
                <a:r>
                  <a:rPr lang="en-US" altLang="zh-CN" sz="2800" dirty="0">
                    <a:solidFill>
                      <a:srgbClr val="FF0000"/>
                    </a:solidFill>
                  </a:rPr>
                  <a:t>)</a:t>
                </a:r>
                <a:r>
                  <a:rPr lang="zh-CN" altLang="zh-CN" sz="2800" dirty="0"/>
                  <a:t>已知约束条件</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+2≥0,       </m:t>
                            </m:r>
                          </m:e>
                          <m:e>
                            <m:r>
                              <a:rPr lang="en-US" altLang="zh-CN" sz="2800" i="1">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+3</m:t>
                            </m:r>
                            <m:r>
                              <a:rPr lang="en-US" altLang="zh-CN" sz="2800" i="1">
                                <a:latin typeface="Cambria Math" panose="02040503050406030204" pitchFamily="18" charset="0"/>
                              </a:rPr>
                              <m:t>𝑦</m:t>
                            </m:r>
                            <m:r>
                              <a:rPr lang="en-US" altLang="zh-CN" sz="2800" i="1">
                                <a:latin typeface="Cambria Math" panose="02040503050406030204" pitchFamily="18" charset="0"/>
                              </a:rPr>
                              <m:t>−6≥0, </m:t>
                            </m:r>
                          </m:e>
                          <m:e>
                            <m:r>
                              <a:rPr lang="en-US" altLang="zh-CN" sz="2800" i="1">
                                <a:latin typeface="Cambria Math" panose="02040503050406030204" pitchFamily="18" charset="0"/>
                              </a:rPr>
                              <m:t>3</m:t>
                            </m:r>
                            <m:r>
                              <a:rPr lang="en-US" altLang="zh-CN" sz="2800" i="1">
                                <a:latin typeface="Cambria Math" panose="02040503050406030204" pitchFamily="18" charset="0"/>
                              </a:rPr>
                              <m:t>𝑥</m:t>
                            </m:r>
                            <m:r>
                              <a:rPr lang="en-US" altLang="zh-CN" sz="2800" i="1">
                                <a:latin typeface="Cambria Math" panose="02040503050406030204" pitchFamily="18" charset="0"/>
                              </a:rPr>
                              <m:t>+2</m:t>
                            </m:r>
                            <m:r>
                              <a:rPr lang="en-US" altLang="zh-CN" sz="2800" i="1">
                                <a:latin typeface="Cambria Math" panose="02040503050406030204" pitchFamily="18" charset="0"/>
                              </a:rPr>
                              <m:t>𝑦</m:t>
                            </m:r>
                            <m:r>
                              <a:rPr lang="en-US" altLang="zh-CN" sz="2800" i="1">
                                <a:latin typeface="Cambria Math" panose="02040503050406030204" pitchFamily="18" charset="0"/>
                              </a:rPr>
                              <m:t>−9≤0, </m:t>
                            </m:r>
                          </m:e>
                        </m:eqArr>
                      </m:e>
                    </m:d>
                  </m:oMath>
                </a14:m>
                <a:r>
                  <a:rPr lang="zh-CN" altLang="zh-CN" sz="2800" dirty="0"/>
                  <a:t>所表示的平面区域为图</a:t>
                </a:r>
                <a:r>
                  <a:rPr lang="en-US" altLang="zh-CN" sz="2800" dirty="0"/>
                  <a:t>7-2-2</a:t>
                </a:r>
                <a:r>
                  <a:rPr lang="zh-CN" altLang="zh-CN" sz="2800" dirty="0"/>
                  <a:t>中的阴影部分</a:t>
                </a:r>
                <a:r>
                  <a:rPr lang="en-US" altLang="zh-CN" sz="2800" dirty="0"/>
                  <a:t>(</a:t>
                </a:r>
                <a:r>
                  <a:rPr lang="zh-CN" altLang="zh-CN" sz="2800" dirty="0"/>
                  <a:t>包含边界</a:t>
                </a:r>
                <a:r>
                  <a:rPr lang="en-US" altLang="zh-CN" sz="2800" dirty="0"/>
                  <a:t>),</a:t>
                </a:r>
                <a:r>
                  <a:rPr lang="zh-CN" altLang="zh-CN" sz="2800" dirty="0"/>
                  <a:t>其中</a:t>
                </a:r>
                <a:r>
                  <a:rPr lang="en-US" altLang="zh-CN" sz="2800" i="1" dirty="0"/>
                  <a:t>A</a:t>
                </a:r>
                <a:r>
                  <a:rPr lang="en-US" altLang="zh-CN" sz="2800" dirty="0"/>
                  <a:t>(0,2),</a:t>
                </a:r>
                <a:r>
                  <a:rPr lang="en-US" altLang="zh-CN" sz="2800" i="1" dirty="0"/>
                  <a:t>B</a:t>
                </a:r>
                <a:r>
                  <a:rPr lang="en-US" altLang="zh-CN" sz="2800" dirty="0"/>
                  <a:t>(3,0),</a:t>
                </a:r>
                <a:r>
                  <a:rPr lang="en-US" altLang="zh-CN" sz="2800" i="1" dirty="0"/>
                  <a:t>C</a:t>
                </a:r>
                <a:r>
                  <a:rPr lang="en-US" altLang="zh-CN" sz="2800" dirty="0"/>
                  <a:t>(1,3).</a:t>
                </a:r>
                <a:r>
                  <a:rPr lang="zh-CN" altLang="zh-CN" sz="2800" dirty="0"/>
                  <a:t>根据目标函数的几何意义</a:t>
                </a:r>
                <a:r>
                  <a:rPr lang="en-US" altLang="zh-CN" sz="2800" dirty="0"/>
                  <a:t>,</a:t>
                </a:r>
                <a:r>
                  <a:rPr lang="zh-CN" altLang="zh-CN" sz="2800" dirty="0"/>
                  <a:t>可知当直线</a:t>
                </a:r>
                <a:r>
                  <a:rPr lang="en-US" altLang="zh-CN" sz="2800" i="1" dirty="0"/>
                  <a:t>y</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5</m:t>
                        </m:r>
                      </m:den>
                    </m:f>
                  </m:oMath>
                </a14:m>
                <a:r>
                  <a:rPr lang="en-US" altLang="zh-CN" sz="2800" i="1" dirty="0"/>
                  <a:t>x</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5</m:t>
                        </m:r>
                      </m:den>
                    </m:f>
                  </m:oMath>
                </a14:m>
                <a:r>
                  <a:rPr lang="zh-CN" altLang="zh-CN" sz="2800" dirty="0"/>
                  <a:t>过点</a:t>
                </a:r>
                <a:r>
                  <a:rPr lang="en-US" altLang="zh-CN" sz="2800" i="1" dirty="0"/>
                  <a:t>B</a:t>
                </a:r>
                <a:r>
                  <a:rPr lang="en-US" altLang="zh-CN" sz="2800" dirty="0"/>
                  <a:t>(3,0)</a:t>
                </a:r>
                <a:r>
                  <a:rPr lang="zh-CN" altLang="zh-CN" sz="2800" dirty="0"/>
                  <a:t>时</a:t>
                </a:r>
                <a:r>
                  <a:rPr lang="en-US" altLang="zh-CN" sz="2800" dirty="0"/>
                  <a:t>,</a:t>
                </a:r>
                <a:r>
                  <a:rPr lang="en-US" altLang="zh-CN" sz="2800" i="1" dirty="0"/>
                  <a:t>z</a:t>
                </a:r>
                <a:r>
                  <a:rPr lang="zh-CN" altLang="zh-CN" sz="2800" dirty="0"/>
                  <a:t>取得最小值</a:t>
                </a:r>
                <a:r>
                  <a:rPr lang="en-US" altLang="zh-CN" sz="2800" dirty="0"/>
                  <a:t>2×3+5×0=6.</a:t>
                </a:r>
                <a:r>
                  <a:rPr lang="en-US" altLang="zh-CN" sz="2800" dirty="0">
                    <a:solidFill>
                      <a:srgbClr val="FF0000"/>
                    </a:solidFill>
                  </a:rPr>
                  <a:t>(</a:t>
                </a:r>
                <a:r>
                  <a:rPr lang="zh-CN" altLang="zh-CN" sz="2800" dirty="0">
                    <a:solidFill>
                      <a:srgbClr val="FF0000"/>
                    </a:solidFill>
                  </a:rPr>
                  <a:t>由截距定最优解</a:t>
                </a:r>
                <a:r>
                  <a:rPr lang="en-US" altLang="zh-CN" sz="2800" dirty="0">
                    <a:solidFill>
                      <a:srgbClr val="FF0000"/>
                    </a:solidFill>
                  </a:rPr>
                  <a:t>)</a:t>
                </a:r>
                <a:endParaRPr lang="zh-CN" altLang="zh-CN" sz="2800" dirty="0">
                  <a:solidFill>
                    <a:srgbClr val="FF0000"/>
                  </a:solidFill>
                </a:endParaRPr>
              </a:p>
            </p:txBody>
          </p:sp>
        </mc:Choice>
        <mc:Fallback>
          <p:sp>
            <p:nvSpPr>
              <p:cNvPr id="2" name="矩形 1"/>
              <p:cNvSpPr>
                <a:spLocks noRot="1" noChangeAspect="1" noMove="1" noResize="1" noEditPoints="1" noAdjustHandles="1" noChangeArrowheads="1" noChangeShapeType="1" noTextEdit="1"/>
              </p:cNvSpPr>
              <p:nvPr/>
            </p:nvSpPr>
            <p:spPr>
              <a:xfrm>
                <a:off x="560439" y="458017"/>
                <a:ext cx="11139948" cy="5007333"/>
              </a:xfrm>
              <a:prstGeom prst="rect">
                <a:avLst/>
              </a:prstGeom>
              <a:blipFill rotWithShape="0">
                <a:blip r:embed="rId2"/>
                <a:stretch>
                  <a:fillRect l="-1149" r="-547" b="-97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6636037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9935" y="5193567"/>
            <a:ext cx="11139948" cy="662297"/>
          </a:xfrm>
          <a:prstGeom prst="rect">
            <a:avLst/>
          </a:prstGeom>
        </p:spPr>
        <p:txBody>
          <a:bodyPr wrap="square">
            <a:spAutoFit/>
          </a:bodyPr>
          <a:lstStyle/>
          <a:p>
            <a:pPr algn="ctr">
              <a:lnSpc>
                <a:spcPct val="150000"/>
              </a:lnSpc>
            </a:pPr>
            <a:r>
              <a:rPr lang="zh-CN" altLang="en-US" sz="2800" dirty="0"/>
              <a:t>图</a:t>
            </a:r>
            <a:r>
              <a:rPr lang="en-US" altLang="zh-CN" sz="2800" dirty="0"/>
              <a:t>7-2-2</a:t>
            </a:r>
          </a:p>
        </p:txBody>
      </p:sp>
      <p:pic>
        <p:nvPicPr>
          <p:cNvPr id="7170" name="16TJLXCMDA2.jpg" descr="id:2147528828;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72516" y="747916"/>
            <a:ext cx="5797857" cy="40621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118046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267606"/>
                <a:ext cx="11139948" cy="4094775"/>
              </a:xfrm>
              <a:prstGeom prst="rect">
                <a:avLst/>
              </a:prstGeom>
            </p:spPr>
            <p:txBody>
              <a:bodyPr wrap="square">
                <a:spAutoFit/>
              </a:bodyPr>
              <a:lstStyle/>
              <a:p>
                <a:pPr>
                  <a:lnSpc>
                    <a:spcPct val="150000"/>
                  </a:lnSpc>
                </a:pPr>
                <a:r>
                  <a:rPr lang="zh-CN" altLang="zh-CN" sz="2800" dirty="0"/>
                  <a:t>解法二　</a:t>
                </a:r>
                <a:r>
                  <a:rPr lang="en-US" altLang="zh-CN" sz="2800" dirty="0"/>
                  <a:t>(</a:t>
                </a:r>
                <a:r>
                  <a:rPr lang="zh-CN" altLang="zh-CN" sz="2800" dirty="0"/>
                  <a:t>界点定值法</a:t>
                </a:r>
                <a:r>
                  <a:rPr lang="en-US" altLang="zh-CN" sz="2800" dirty="0"/>
                  <a:t>)</a:t>
                </a:r>
                <a:r>
                  <a:rPr lang="zh-CN" altLang="zh-CN" sz="2800" dirty="0"/>
                  <a:t>由题意知</a:t>
                </a:r>
                <a:r>
                  <a:rPr lang="en-US" altLang="zh-CN" sz="2800" dirty="0"/>
                  <a:t>,</a:t>
                </a:r>
                <a:r>
                  <a:rPr lang="zh-CN" altLang="zh-CN" sz="2800" dirty="0"/>
                  <a:t>约束条件</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+2≥0,       </m:t>
                            </m:r>
                          </m:e>
                          <m:e>
                            <m:r>
                              <a:rPr lang="en-US" altLang="zh-CN" sz="2800" i="1">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+3</m:t>
                            </m:r>
                            <m:r>
                              <a:rPr lang="en-US" altLang="zh-CN" sz="2800" i="1">
                                <a:latin typeface="Cambria Math" panose="02040503050406030204" pitchFamily="18" charset="0"/>
                              </a:rPr>
                              <m:t>𝑦</m:t>
                            </m:r>
                            <m:r>
                              <a:rPr lang="en-US" altLang="zh-CN" sz="2800" i="1">
                                <a:latin typeface="Cambria Math" panose="02040503050406030204" pitchFamily="18" charset="0"/>
                              </a:rPr>
                              <m:t>−6≥0, </m:t>
                            </m:r>
                          </m:e>
                          <m:e>
                            <m:r>
                              <a:rPr lang="en-US" altLang="zh-CN" sz="2800" i="1">
                                <a:latin typeface="Cambria Math" panose="02040503050406030204" pitchFamily="18" charset="0"/>
                              </a:rPr>
                              <m:t>3</m:t>
                            </m:r>
                            <m:r>
                              <a:rPr lang="en-US" altLang="zh-CN" sz="2800" i="1">
                                <a:latin typeface="Cambria Math" panose="02040503050406030204" pitchFamily="18" charset="0"/>
                              </a:rPr>
                              <m:t>𝑥</m:t>
                            </m:r>
                            <m:r>
                              <a:rPr lang="en-US" altLang="zh-CN" sz="2800" i="1">
                                <a:latin typeface="Cambria Math" panose="02040503050406030204" pitchFamily="18" charset="0"/>
                              </a:rPr>
                              <m:t>+2</m:t>
                            </m:r>
                            <m:r>
                              <a:rPr lang="en-US" altLang="zh-CN" sz="2800" i="1">
                                <a:latin typeface="Cambria Math" panose="02040503050406030204" pitchFamily="18" charset="0"/>
                              </a:rPr>
                              <m:t>𝑦</m:t>
                            </m:r>
                            <m:r>
                              <a:rPr lang="en-US" altLang="zh-CN" sz="2800" i="1">
                                <a:latin typeface="Cambria Math" panose="02040503050406030204" pitchFamily="18" charset="0"/>
                              </a:rPr>
                              <m:t>−9≤0, </m:t>
                            </m:r>
                          </m:e>
                        </m:eqArr>
                      </m:e>
                    </m:d>
                  </m:oMath>
                </a14:m>
                <a:r>
                  <a:rPr lang="zh-CN" altLang="zh-CN" sz="2800" dirty="0"/>
                  <a:t>所表示的平面区域的顶点分别为</a:t>
                </a:r>
                <a:r>
                  <a:rPr lang="en-US" altLang="zh-CN" sz="2800" i="1" dirty="0"/>
                  <a:t>A</a:t>
                </a:r>
                <a:r>
                  <a:rPr lang="en-US" altLang="zh-CN" sz="2800" dirty="0"/>
                  <a:t>(0,2),</a:t>
                </a:r>
                <a:r>
                  <a:rPr lang="en-US" altLang="zh-CN" sz="2800" i="1" dirty="0"/>
                  <a:t>B</a:t>
                </a:r>
                <a:r>
                  <a:rPr lang="en-US" altLang="zh-CN" sz="2800" dirty="0"/>
                  <a:t>(3,0),</a:t>
                </a:r>
                <a:r>
                  <a:rPr lang="en-US" altLang="zh-CN" sz="2800" i="1" dirty="0"/>
                  <a:t>C</a:t>
                </a:r>
                <a:r>
                  <a:rPr lang="en-US" altLang="zh-CN" sz="2800" dirty="0"/>
                  <a:t>(1,3).</a:t>
                </a:r>
                <a:r>
                  <a:rPr lang="zh-CN" altLang="zh-CN" sz="2800" dirty="0"/>
                  <a:t>将</a:t>
                </a:r>
                <a:r>
                  <a:rPr lang="en-US" altLang="zh-CN" sz="2800" i="1" dirty="0"/>
                  <a:t>A</a:t>
                </a:r>
                <a:r>
                  <a:rPr lang="en-US" altLang="zh-CN" sz="2800" dirty="0"/>
                  <a:t>,</a:t>
                </a:r>
                <a:r>
                  <a:rPr lang="en-US" altLang="zh-CN" sz="2800" i="1" dirty="0"/>
                  <a:t>B</a:t>
                </a:r>
                <a:r>
                  <a:rPr lang="en-US" altLang="zh-CN" sz="2800" dirty="0"/>
                  <a:t>,</a:t>
                </a:r>
                <a:r>
                  <a:rPr lang="en-US" altLang="zh-CN" sz="2800" i="1" dirty="0"/>
                  <a:t>C</a:t>
                </a:r>
                <a:r>
                  <a:rPr lang="zh-CN" altLang="zh-CN" sz="2800" dirty="0"/>
                  <a:t>三点的坐标分别代入</a:t>
                </a:r>
                <a:r>
                  <a:rPr lang="en-US" altLang="zh-CN" sz="2800" i="1" dirty="0"/>
                  <a:t>z</a:t>
                </a:r>
                <a:r>
                  <a:rPr lang="en-US" altLang="zh-CN" sz="2800" dirty="0"/>
                  <a:t>=2x+5</a:t>
                </a:r>
                <a:r>
                  <a:rPr lang="en-US" altLang="zh-CN" sz="2800" i="1" dirty="0"/>
                  <a:t>y</a:t>
                </a:r>
                <a:r>
                  <a:rPr lang="en-US" altLang="zh-CN" sz="2800" dirty="0"/>
                  <a:t>,</a:t>
                </a:r>
                <a:r>
                  <a:rPr lang="zh-CN" altLang="zh-CN" sz="2800" dirty="0"/>
                  <a:t>得</a:t>
                </a:r>
                <a:r>
                  <a:rPr lang="en-US" altLang="zh-CN" sz="2800" i="1" dirty="0"/>
                  <a:t>z</a:t>
                </a:r>
                <a:r>
                  <a:rPr lang="en-US" altLang="zh-CN" sz="2800" dirty="0"/>
                  <a:t>=10,6,17,</a:t>
                </a:r>
                <a:r>
                  <a:rPr lang="zh-CN" altLang="zh-CN" sz="2800" dirty="0"/>
                  <a:t>故</a:t>
                </a:r>
                <a:r>
                  <a:rPr lang="en-US" altLang="zh-CN" sz="2800" i="1" dirty="0"/>
                  <a:t>z</a:t>
                </a:r>
                <a:r>
                  <a:rPr lang="zh-CN" altLang="zh-CN" sz="2800" dirty="0"/>
                  <a:t>的最小值为</a:t>
                </a:r>
                <a:r>
                  <a:rPr lang="en-US" altLang="zh-CN" sz="2800" dirty="0"/>
                  <a:t>6.</a:t>
                </a:r>
              </a:p>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en-US" sz="2800" dirty="0"/>
                  <a:t>　</a:t>
                </a:r>
                <a:r>
                  <a:rPr lang="en-US" altLang="zh-CN" sz="2800" dirty="0"/>
                  <a:t>B</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267606"/>
                <a:ext cx="11139948" cy="4094775"/>
              </a:xfrm>
              <a:prstGeom prst="rect">
                <a:avLst/>
              </a:prstGeom>
              <a:blipFill rotWithShape="0">
                <a:blip r:embed="rId2"/>
                <a:stretch>
                  <a:fillRect l="-1149" r="-766" b="-13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855397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00023068"/>
              </p:ext>
            </p:extLst>
          </p:nvPr>
        </p:nvGraphicFramePr>
        <p:xfrm>
          <a:off x="521110" y="462116"/>
          <a:ext cx="11130116" cy="6007510"/>
        </p:xfrm>
        <a:graphic>
          <a:graphicData uri="http://schemas.openxmlformats.org/drawingml/2006/table">
            <a:tbl>
              <a:tblPr>
                <a:tableStyleId>{5940675A-B579-460E-94D1-54222C63F5DA}</a:tableStyleId>
              </a:tblPr>
              <a:tblGrid>
                <a:gridCol w="11130116">
                  <a:extLst>
                    <a:ext uri="{9D8B030D-6E8A-4147-A177-3AD203B41FA5}">
                      <a16:colId xmlns:a16="http://schemas.microsoft.com/office/drawing/2014/main" xmlns="" val="2922553013"/>
                    </a:ext>
                  </a:extLst>
                </a:gridCol>
              </a:tblGrid>
              <a:tr h="6007510">
                <a:tc>
                  <a:txBody>
                    <a:bodyPr/>
                    <a:lstStyle/>
                    <a:p>
                      <a:pPr algn="just">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方法总结</a:t>
                      </a:r>
                    </a:p>
                    <a:p>
                      <a:pPr algn="ctr">
                        <a:lnSpc>
                          <a:spcPct val="150000"/>
                        </a:lnSpc>
                        <a:spcAft>
                          <a:spcPts val="0"/>
                        </a:spcAft>
                      </a:pPr>
                      <a:r>
                        <a:rPr lang="zh-CN" sz="2800" dirty="0">
                          <a:effectLst/>
                        </a:rPr>
                        <a:t>求线性目标函数的最值的方法</a:t>
                      </a:r>
                    </a:p>
                    <a:p>
                      <a:pPr>
                        <a:lnSpc>
                          <a:spcPct val="150000"/>
                        </a:lnSpc>
                        <a:spcAft>
                          <a:spcPts val="0"/>
                        </a:spcAft>
                      </a:pPr>
                      <a:r>
                        <a:rPr lang="zh-CN" sz="2800" dirty="0">
                          <a:effectLst/>
                        </a:rPr>
                        <a:t>方法</a:t>
                      </a:r>
                      <a:r>
                        <a:rPr lang="en-US" sz="2800" dirty="0">
                          <a:effectLst/>
                        </a:rPr>
                        <a:t>1</a:t>
                      </a:r>
                      <a:r>
                        <a:rPr lang="zh-CN" sz="2800" dirty="0">
                          <a:effectLst/>
                        </a:rPr>
                        <a:t>　图解法</a:t>
                      </a:r>
                      <a:r>
                        <a:rPr lang="en-US" sz="2800" dirty="0">
                          <a:effectLst/>
                        </a:rPr>
                        <a:t>(</a:t>
                      </a:r>
                      <a:r>
                        <a:rPr lang="zh-CN" sz="2800" dirty="0">
                          <a:effectLst/>
                        </a:rPr>
                        <a:t>常用方法</a:t>
                      </a:r>
                      <a:r>
                        <a:rPr lang="en-US" sz="2800" dirty="0">
                          <a:effectLst/>
                        </a:rPr>
                        <a:t>)</a:t>
                      </a:r>
                      <a:endParaRPr lang="zh-CN" sz="2800" dirty="0">
                        <a:effectLst/>
                      </a:endParaRPr>
                    </a:p>
                    <a:p>
                      <a:pPr>
                        <a:lnSpc>
                          <a:spcPct val="150000"/>
                        </a:lnSpc>
                        <a:spcAft>
                          <a:spcPts val="0"/>
                        </a:spcAft>
                      </a:pPr>
                      <a:r>
                        <a:rPr lang="zh-CN" sz="2800" dirty="0">
                          <a:effectLst/>
                        </a:rPr>
                        <a:t>用图解法求目标函数</a:t>
                      </a:r>
                      <a:r>
                        <a:rPr lang="en-US" sz="2800" i="1" dirty="0">
                          <a:effectLst/>
                        </a:rPr>
                        <a:t>z</a:t>
                      </a:r>
                      <a:r>
                        <a:rPr lang="en-US" sz="2800" dirty="0">
                          <a:effectLst/>
                        </a:rPr>
                        <a:t>=</a:t>
                      </a:r>
                      <a:r>
                        <a:rPr lang="en-US" sz="2800" i="1" dirty="0" err="1">
                          <a:effectLst/>
                        </a:rPr>
                        <a:t>ax</a:t>
                      </a:r>
                      <a:r>
                        <a:rPr lang="en-US" sz="2800" dirty="0" err="1">
                          <a:effectLst/>
                        </a:rPr>
                        <a:t>+</a:t>
                      </a:r>
                      <a:r>
                        <a:rPr lang="en-US" sz="2800" i="1" dirty="0" err="1">
                          <a:effectLst/>
                        </a:rPr>
                        <a:t>by</a:t>
                      </a:r>
                      <a:r>
                        <a:rPr lang="zh-CN" sz="2800" dirty="0">
                          <a:effectLst/>
                        </a:rPr>
                        <a:t>的最值的步骤</a:t>
                      </a:r>
                      <a:r>
                        <a:rPr lang="en-US" sz="2800" dirty="0">
                          <a:effectLst/>
                        </a:rPr>
                        <a:t>:</a:t>
                      </a:r>
                      <a:endParaRPr lang="zh-CN" sz="2800" dirty="0">
                        <a:effectLst/>
                      </a:endParaRPr>
                    </a:p>
                    <a:p>
                      <a:pPr>
                        <a:lnSpc>
                          <a:spcPct val="150000"/>
                        </a:lnSpc>
                        <a:spcAft>
                          <a:spcPts val="0"/>
                        </a:spcAft>
                      </a:pPr>
                      <a:r>
                        <a:rPr lang="en-US" sz="2800" dirty="0">
                          <a:effectLst/>
                        </a:rPr>
                        <a:t> </a:t>
                      </a:r>
                      <a:endParaRPr lang="zh-CN" sz="2800" dirty="0">
                        <a:effectLst/>
                      </a:endParaRPr>
                    </a:p>
                  </a:txBody>
                  <a:tcPr marL="68580" marR="68580" marT="0" marB="0"/>
                </a:tc>
                <a:extLst>
                  <a:ext uri="{0D108BD9-81ED-4DB2-BD59-A6C34878D82A}">
                    <a16:rowId xmlns:a16="http://schemas.microsoft.com/office/drawing/2014/main" xmlns="" val="928801716"/>
                  </a:ext>
                </a:extLst>
              </a:tr>
            </a:tbl>
          </a:graphicData>
        </a:graphic>
      </p:graphicFrame>
      <p:pic>
        <p:nvPicPr>
          <p:cNvPr id="8193" name="19GKBLX1-74.jpg" descr="id:2147528863;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49728" y="3348294"/>
            <a:ext cx="7399219" cy="28755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86477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70450" y="1447799"/>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pitchFamily="34" charset="-122"/>
                <a:ea typeface="微软雅黑" panose="020B0503020204020204" pitchFamily="34" charset="-122"/>
              </a:rPr>
              <a:t>考情精解读</a:t>
            </a:r>
          </a:p>
        </p:txBody>
      </p:sp>
      <p:sp>
        <p:nvSpPr>
          <p:cNvPr id="3" name="矩形 2">
            <a:hlinkClick r:id="rId3" action="ppaction://hlinksldjump"/>
          </p:cNvPr>
          <p:cNvSpPr/>
          <p:nvPr/>
        </p:nvSpPr>
        <p:spPr>
          <a:xfrm>
            <a:off x="1070450" y="2911502"/>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a:solidFill>
                  <a:srgbClr val="DA251C"/>
                </a:solidFill>
                <a:latin typeface="微软雅黑" panose="020B0503020204020204" pitchFamily="34" charset="-122"/>
                <a:ea typeface="微软雅黑" panose="020B0503020204020204" pitchFamily="34" charset="-122"/>
              </a:rPr>
              <a:t>A</a:t>
            </a:r>
            <a:r>
              <a:rPr lang="zh-CN" altLang="en-US" sz="2800" b="1" dirty="0">
                <a:solidFill>
                  <a:srgbClr val="DA251C"/>
                </a:solidFill>
                <a:latin typeface="微软雅黑" panose="020B0503020204020204" pitchFamily="34" charset="-122"/>
                <a:ea typeface="微软雅黑" panose="020B0503020204020204" pitchFamily="34" charset="-122"/>
              </a:rPr>
              <a:t>考点帮</a:t>
            </a:r>
            <a:r>
              <a:rPr lang="en-US" altLang="zh-CN" sz="2800" b="1" dirty="0">
                <a:solidFill>
                  <a:srgbClr val="DA251C"/>
                </a:solidFill>
                <a:latin typeface="微软雅黑" panose="020B0503020204020204" pitchFamily="34" charset="-122"/>
                <a:ea typeface="微软雅黑" panose="020B0503020204020204" pitchFamily="34" charset="-122"/>
              </a:rPr>
              <a:t>·</a:t>
            </a:r>
            <a:r>
              <a:rPr lang="zh-CN" altLang="en-US" sz="2800" b="1" dirty="0">
                <a:solidFill>
                  <a:srgbClr val="DA251C"/>
                </a:solidFill>
                <a:latin typeface="微软雅黑" panose="020B0503020204020204" pitchFamily="34" charset="-122"/>
                <a:ea typeface="微软雅黑" panose="020B0503020204020204" pitchFamily="34" charset="-122"/>
              </a:rPr>
              <a:t>知识全通关</a:t>
            </a:r>
          </a:p>
        </p:txBody>
      </p:sp>
      <p:sp>
        <p:nvSpPr>
          <p:cNvPr id="6" name="矩形 5">
            <a:hlinkClick r:id="rId2" action="ppaction://hlinksldjump"/>
          </p:cNvPr>
          <p:cNvSpPr/>
          <p:nvPr/>
        </p:nvSpPr>
        <p:spPr>
          <a:xfrm>
            <a:off x="1063182" y="0"/>
            <a:ext cx="10065636" cy="1304263"/>
          </a:xfrm>
          <a:prstGeom prst="rect">
            <a:avLst/>
          </a:prstGeom>
          <a:solidFill>
            <a:srgbClr val="DA251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rPr>
              <a:t>目录</a:t>
            </a:r>
            <a:endParaRPr lang="en-US" altLang="zh-CN" sz="4000" b="1" dirty="0">
              <a:solidFill>
                <a:schemeClr val="bg1"/>
              </a:solidFill>
              <a:latin typeface="微软雅黑" panose="020B0503020204020204" pitchFamily="34" charset="-122"/>
              <a:ea typeface="微软雅黑" panose="020B0503020204020204" pitchFamily="34" charset="-122"/>
            </a:endParaRPr>
          </a:p>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2" action="ppaction://hlinksldjump"/>
          </p:cNvPr>
          <p:cNvSpPr/>
          <p:nvPr/>
        </p:nvSpPr>
        <p:spPr>
          <a:xfrm>
            <a:off x="1063182" y="1997597"/>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p>
        </p:txBody>
      </p:sp>
      <p:sp>
        <p:nvSpPr>
          <p:cNvPr id="15" name="矩形 14">
            <a:hlinkClick r:id="rId2" action="ppaction://hlinksldjump"/>
          </p:cNvPr>
          <p:cNvSpPr/>
          <p:nvPr/>
        </p:nvSpPr>
        <p:spPr>
          <a:xfrm>
            <a:off x="3944246" y="1997597"/>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聚焦核心素养</a:t>
            </a:r>
          </a:p>
        </p:txBody>
      </p:sp>
      <p:sp>
        <p:nvSpPr>
          <p:cNvPr id="17" name="矩形 16">
            <a:hlinkClick r:id="rId2" action="ppaction://hlinksldjump"/>
          </p:cNvPr>
          <p:cNvSpPr/>
          <p:nvPr/>
        </p:nvSpPr>
        <p:spPr>
          <a:xfrm>
            <a:off x="1070450" y="3459416"/>
            <a:ext cx="10065636" cy="193016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solidFill>
              </a:rPr>
              <a:t>二元一次不等式（组）与平面区域</a:t>
            </a:r>
            <a:endParaRPr lang="en-US" altLang="zh-CN" sz="2800" dirty="0">
              <a:solidFill>
                <a:schemeClr val="tx1"/>
              </a:solidFill>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solidFill>
              </a:rPr>
              <a:t>简单的线性规划问题</a:t>
            </a:r>
            <a:endParaRPr lang="en-US" altLang="zh-CN" sz="2800" dirty="0">
              <a:solidFill>
                <a:schemeClr val="tx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4080440808"/>
              </p:ext>
            </p:extLst>
          </p:nvPr>
        </p:nvGraphicFramePr>
        <p:xfrm>
          <a:off x="521110" y="462116"/>
          <a:ext cx="11130116" cy="6007510"/>
        </p:xfrm>
        <a:graphic>
          <a:graphicData uri="http://schemas.openxmlformats.org/drawingml/2006/table">
            <a:tbl>
              <a:tblPr>
                <a:tableStyleId>{5940675A-B579-460E-94D1-54222C63F5DA}</a:tableStyleId>
              </a:tblPr>
              <a:tblGrid>
                <a:gridCol w="11130116">
                  <a:extLst>
                    <a:ext uri="{9D8B030D-6E8A-4147-A177-3AD203B41FA5}">
                      <a16:colId xmlns:a16="http://schemas.microsoft.com/office/drawing/2014/main" xmlns="" val="2922553013"/>
                    </a:ext>
                  </a:extLst>
                </a:gridCol>
              </a:tblGrid>
              <a:tr h="6007510">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DA251C"/>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注意</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　当</a:t>
                      </a:r>
                      <a:r>
                        <a:rPr kumimoji="0" lang="en-US" altLang="zh-CN" sz="2800" b="0" i="1" u="none" strike="noStrike" kern="1200" cap="none" spc="0" normalizeH="0" baseline="0" noProof="0" dirty="0">
                          <a:ln>
                            <a:noFill/>
                          </a:ln>
                          <a:solidFill>
                            <a:prstClr val="black"/>
                          </a:solidFill>
                          <a:effectLst/>
                          <a:uLnTx/>
                          <a:uFillTx/>
                          <a:latin typeface="+mn-lt"/>
                          <a:ea typeface="+mn-ea"/>
                          <a:cs typeface="+mn-cs"/>
                        </a:rPr>
                        <a:t>b</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&gt;0</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时</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直线</a:t>
                      </a:r>
                      <a:r>
                        <a:rPr kumimoji="0" lang="en-US" altLang="zh-CN" sz="2800" b="0" i="1" u="none" strike="noStrike" kern="1200" cap="none" spc="0" normalizeH="0" baseline="0" noProof="0" dirty="0">
                          <a:ln>
                            <a:noFill/>
                          </a:ln>
                          <a:solidFill>
                            <a:prstClr val="black"/>
                          </a:solidFill>
                          <a:effectLst/>
                          <a:uLnTx/>
                          <a:uFillTx/>
                          <a:latin typeface="+mn-lt"/>
                          <a:ea typeface="+mn-ea"/>
                          <a:cs typeface="+mn-cs"/>
                        </a:rPr>
                        <a:t>l</a:t>
                      </a:r>
                      <a:r>
                        <a:rPr kumimoji="0" lang="en-US" altLang="zh-CN" sz="2800" b="0" i="0" u="none" strike="noStrike" kern="1200" cap="none" spc="0" normalizeH="0" baseline="-25000" noProof="0" dirty="0">
                          <a:ln>
                            <a:noFill/>
                          </a:ln>
                          <a:solidFill>
                            <a:prstClr val="black"/>
                          </a:solidFill>
                          <a:effectLst/>
                          <a:uLnTx/>
                          <a:uFillTx/>
                          <a:latin typeface="+mn-lt"/>
                          <a:ea typeface="+mn-ea"/>
                          <a:cs typeface="+mn-cs"/>
                        </a:rPr>
                        <a:t>0</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向上平移</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en-US" altLang="zh-CN" sz="2800" b="0" i="1" u="none" strike="noStrike" kern="1200" cap="none" spc="0" normalizeH="0" baseline="0" noProof="0" dirty="0">
                          <a:ln>
                            <a:noFill/>
                          </a:ln>
                          <a:solidFill>
                            <a:prstClr val="black"/>
                          </a:solidFill>
                          <a:effectLst/>
                          <a:uLnTx/>
                          <a:uFillTx/>
                          <a:latin typeface="+mn-lt"/>
                          <a:ea typeface="+mn-ea"/>
                          <a:cs typeface="+mn-cs"/>
                        </a:rPr>
                        <a:t>z</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变大</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向下平移</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en-US" altLang="zh-CN" sz="2800" b="0" i="1" u="none" strike="noStrike" kern="1200" cap="none" spc="0" normalizeH="0" baseline="0" noProof="0" dirty="0">
                          <a:ln>
                            <a:noFill/>
                          </a:ln>
                          <a:solidFill>
                            <a:prstClr val="black"/>
                          </a:solidFill>
                          <a:effectLst/>
                          <a:uLnTx/>
                          <a:uFillTx/>
                          <a:latin typeface="+mn-lt"/>
                          <a:ea typeface="+mn-ea"/>
                          <a:cs typeface="+mn-cs"/>
                        </a:rPr>
                        <a:t>z</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变小</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当</a:t>
                      </a:r>
                      <a:r>
                        <a:rPr kumimoji="0" lang="en-US" altLang="zh-CN" sz="2800" b="0" i="1" u="none" strike="noStrike" kern="1200" cap="none" spc="0" normalizeH="0" baseline="0" noProof="0" dirty="0">
                          <a:ln>
                            <a:noFill/>
                          </a:ln>
                          <a:solidFill>
                            <a:prstClr val="black"/>
                          </a:solidFill>
                          <a:effectLst/>
                          <a:uLnTx/>
                          <a:uFillTx/>
                          <a:latin typeface="+mn-lt"/>
                          <a:ea typeface="+mn-ea"/>
                          <a:cs typeface="+mn-cs"/>
                        </a:rPr>
                        <a:t>b</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&lt;0</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时</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直线</a:t>
                      </a:r>
                      <a:r>
                        <a:rPr kumimoji="0" lang="en-US" altLang="zh-CN" sz="2800" b="0" i="1" u="none" strike="noStrike" kern="1200" cap="none" spc="0" normalizeH="0" baseline="0" noProof="0" dirty="0">
                          <a:ln>
                            <a:noFill/>
                          </a:ln>
                          <a:solidFill>
                            <a:prstClr val="black"/>
                          </a:solidFill>
                          <a:effectLst/>
                          <a:uLnTx/>
                          <a:uFillTx/>
                          <a:latin typeface="+mn-lt"/>
                          <a:ea typeface="+mn-ea"/>
                          <a:cs typeface="+mn-cs"/>
                        </a:rPr>
                        <a:t>l</a:t>
                      </a:r>
                      <a:r>
                        <a:rPr kumimoji="0" lang="en-US" altLang="zh-CN" sz="2800" b="0" i="0" u="none" strike="noStrike" kern="1200" cap="none" spc="0" normalizeH="0" baseline="-25000" noProof="0" dirty="0">
                          <a:ln>
                            <a:noFill/>
                          </a:ln>
                          <a:solidFill>
                            <a:prstClr val="black"/>
                          </a:solidFill>
                          <a:effectLst/>
                          <a:uLnTx/>
                          <a:uFillTx/>
                          <a:latin typeface="+mn-lt"/>
                          <a:ea typeface="+mn-ea"/>
                          <a:cs typeface="+mn-cs"/>
                        </a:rPr>
                        <a:t>0</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向上平移</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en-US" altLang="zh-CN" sz="2800" b="0" i="1" u="none" strike="noStrike" kern="1200" cap="none" spc="0" normalizeH="0" baseline="0" noProof="0" dirty="0">
                          <a:ln>
                            <a:noFill/>
                          </a:ln>
                          <a:solidFill>
                            <a:prstClr val="black"/>
                          </a:solidFill>
                          <a:effectLst/>
                          <a:uLnTx/>
                          <a:uFillTx/>
                          <a:latin typeface="+mn-lt"/>
                          <a:ea typeface="+mn-ea"/>
                          <a:cs typeface="+mn-cs"/>
                        </a:rPr>
                        <a:t>z</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变小</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向下平移</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en-US" altLang="zh-CN" sz="2800" b="0" i="1" u="none" strike="noStrike" kern="1200" cap="none" spc="0" normalizeH="0" baseline="0" noProof="0" dirty="0">
                          <a:ln>
                            <a:noFill/>
                          </a:ln>
                          <a:solidFill>
                            <a:prstClr val="black"/>
                          </a:solidFill>
                          <a:effectLst/>
                          <a:uLnTx/>
                          <a:uFillTx/>
                          <a:latin typeface="+mn-lt"/>
                          <a:ea typeface="+mn-ea"/>
                          <a:cs typeface="+mn-cs"/>
                        </a:rPr>
                        <a:t>z</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变大</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endParaRPr kumimoji="0" lang="zh-CN" altLang="en-US" sz="2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mn-lt"/>
                          <a:ea typeface="+mn-ea"/>
                          <a:cs typeface="+mn-cs"/>
                        </a:rPr>
                        <a:t>方法</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2</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　界点定值法</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快捷方法</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endParaRPr kumimoji="0" lang="zh-CN" altLang="en-US" sz="2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当目标函数和约束条件都是线性的</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且对应目标函数的最优解是可行域所对应图形的边界或顶点</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这时要求目标函数的最值只要把可行域的几个顶点代入</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通过对比目标函数的对应取值</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a:ln>
                            <a:noFill/>
                          </a:ln>
                          <a:solidFill>
                            <a:prstClr val="black"/>
                          </a:solidFill>
                          <a:effectLst/>
                          <a:uLnTx/>
                          <a:uFillTx/>
                          <a:latin typeface="+mn-lt"/>
                          <a:ea typeface="+mn-ea"/>
                          <a:cs typeface="+mn-cs"/>
                        </a:rPr>
                        <a:t>即可得到最优解</a:t>
                      </a:r>
                      <a:r>
                        <a:rPr kumimoji="0" lang="en-US" altLang="zh-CN" sz="2800" b="0" i="0" u="none" strike="noStrike" kern="1200" cap="none" spc="0" normalizeH="0" baseline="0" noProof="0" dirty="0">
                          <a:ln>
                            <a:noFill/>
                          </a:ln>
                          <a:solidFill>
                            <a:prstClr val="black"/>
                          </a:solidFill>
                          <a:effectLst/>
                          <a:uLnTx/>
                          <a:uFillTx/>
                          <a:latin typeface="+mn-lt"/>
                          <a:ea typeface="+mn-ea"/>
                          <a:cs typeface="+mn-cs"/>
                        </a:rPr>
                        <a:t>.</a:t>
                      </a:r>
                      <a:endParaRPr kumimoji="0" lang="zh-CN" altLang="en-US" sz="2800" b="0" i="0" u="none" strike="noStrike" kern="1200" cap="none" spc="0" normalizeH="0" baseline="0" noProof="0" dirty="0">
                        <a:ln>
                          <a:noFill/>
                        </a:ln>
                        <a:solidFill>
                          <a:srgbClr val="000000"/>
                        </a:solidFill>
                        <a:effectLst/>
                        <a:uLnTx/>
                        <a:uFillTx/>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928801716"/>
                  </a:ext>
                </a:extLst>
              </a:tr>
            </a:tbl>
          </a:graphicData>
        </a:graphic>
      </p:graphicFrame>
    </p:spTree>
    <p:extLst>
      <p:ext uri="{BB962C8B-B14F-4D97-AF65-F5344CB8AC3E}">
        <p14:creationId xmlns:p14="http://schemas.microsoft.com/office/powerpoint/2010/main" xmlns="" val="3833813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369526"/>
                <a:ext cx="11139948" cy="4361002"/>
              </a:xfrm>
              <a:prstGeom prst="rect">
                <a:avLst/>
              </a:prstGeom>
            </p:spPr>
            <p:txBody>
              <a:bodyPr wrap="square">
                <a:spAutoFit/>
              </a:bodyPr>
              <a:lstStyle/>
              <a:p>
                <a:pPr>
                  <a:lnSpc>
                    <a:spcPct val="150000"/>
                  </a:lnSpc>
                </a:pPr>
                <a:r>
                  <a:rPr lang="en-US" altLang="zh-CN" sz="2800" b="1" dirty="0"/>
                  <a:t>2.</a:t>
                </a:r>
                <a:r>
                  <a:rPr lang="zh-CN" altLang="zh-CN" sz="2800" b="1" dirty="0"/>
                  <a:t>求非线性目标函数的最值</a:t>
                </a:r>
              </a:p>
              <a:p>
                <a:pPr>
                  <a:lnSpc>
                    <a:spcPct val="150000"/>
                  </a:lnSpc>
                </a:pPr>
                <a:r>
                  <a:rPr lang="en-US" altLang="zh-CN" sz="2800" dirty="0"/>
                  <a:t> </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800" dirty="0"/>
                  <a:t>　</a:t>
                </a:r>
                <a:r>
                  <a:rPr lang="en-US" altLang="zh-CN" sz="2800" dirty="0"/>
                  <a:t>[2019</a:t>
                </a:r>
                <a:r>
                  <a:rPr lang="zh-CN" altLang="zh-CN" sz="2800" dirty="0"/>
                  <a:t>洛阳市联考</a:t>
                </a:r>
                <a:r>
                  <a:rPr lang="en-US" altLang="zh-CN" sz="2800" dirty="0"/>
                  <a:t>]</a:t>
                </a:r>
                <a:r>
                  <a:rPr lang="zh-CN" altLang="zh-CN" sz="2800" dirty="0"/>
                  <a:t>若实数</a:t>
                </a:r>
                <a:r>
                  <a:rPr lang="en-US" altLang="zh-CN" sz="2800" i="1" dirty="0" err="1"/>
                  <a:t>x</a:t>
                </a:r>
                <a:r>
                  <a:rPr lang="en-US" altLang="zh-CN" sz="2800" dirty="0" err="1"/>
                  <a:t>,</a:t>
                </a:r>
                <a:r>
                  <a:rPr lang="en-US" altLang="zh-CN" sz="2800" i="1" dirty="0" err="1"/>
                  <a:t>y</a:t>
                </a:r>
                <a:r>
                  <a:rPr lang="zh-CN" altLang="zh-CN" sz="2800" dirty="0"/>
                  <a:t>满足</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ea typeface="Cambria Math" panose="02040503050406030204" pitchFamily="18" charset="0"/>
                              </a:rPr>
                              <m:t>≤0, </m:t>
                            </m:r>
                          </m:e>
                          <m:e>
                            <m:r>
                              <a:rPr lang="en-US" altLang="zh-CN" sz="2800" i="1">
                                <a:latin typeface="Cambria Math" panose="02040503050406030204" pitchFamily="18" charset="0"/>
                              </a:rPr>
                              <m:t>𝑥</m:t>
                            </m:r>
                            <m:r>
                              <a:rPr lang="en-US" altLang="zh-CN" sz="2800" i="1" smtClean="0">
                                <a:latin typeface="Cambria Math" panose="02040503050406030204" pitchFamily="18" charset="0"/>
                                <a:ea typeface="Cambria Math" panose="02040503050406030204" pitchFamily="18" charset="0"/>
                              </a:rPr>
                              <m:t>&gt;</m:t>
                            </m:r>
                            <m:r>
                              <a:rPr lang="en-US" altLang="zh-CN" sz="2800" i="1">
                                <a:latin typeface="Cambria Math" panose="02040503050406030204" pitchFamily="18" charset="0"/>
                                <a:ea typeface="Cambria Math" panose="02040503050406030204" pitchFamily="18" charset="0"/>
                              </a:rPr>
                              <m:t>0,   </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                     </m:t>
                            </m:r>
                          </m:e>
                        </m:eqArr>
                      </m:e>
                    </m:d>
                  </m:oMath>
                </a14:m>
                <a:r>
                  <a:rPr lang="zh-CN" altLang="zh-CN" sz="2800" dirty="0"/>
                  <a:t>则</a:t>
                </a:r>
                <a:r>
                  <a:rPr lang="en-US" altLang="zh-CN" sz="2800" i="1" dirty="0"/>
                  <a:t>z</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𝑦</m:t>
                        </m:r>
                      </m:num>
                      <m:den>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+1</m:t>
                        </m:r>
                      </m:den>
                    </m:f>
                  </m:oMath>
                </a14:m>
                <a:r>
                  <a:rPr lang="zh-CN" altLang="zh-CN" sz="2800" dirty="0"/>
                  <a:t>的取值范围是</a:t>
                </a:r>
              </a:p>
              <a:p>
                <a:pPr>
                  <a:lnSpc>
                    <a:spcPct val="150000"/>
                  </a:lnSpc>
                </a:pPr>
                <a:r>
                  <a:rPr lang="en-US" altLang="zh-CN" sz="2800" dirty="0"/>
                  <a:t>A.[</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b="0" i="1" smtClean="0">
                            <a:latin typeface="Cambria Math" panose="02040503050406030204" pitchFamily="18" charset="0"/>
                          </a:rPr>
                          <m:t>3</m:t>
                        </m:r>
                      </m:den>
                    </m:f>
                  </m:oMath>
                </a14:m>
                <a:r>
                  <a:rPr lang="en-US" altLang="zh-CN" sz="2800" dirty="0"/>
                  <a:t>,4]	B.[</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,4)	C.[2,4]	D.(2,4]</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369526"/>
                <a:ext cx="11139948" cy="4361002"/>
              </a:xfrm>
              <a:prstGeom prst="rect">
                <a:avLst/>
              </a:prstGeom>
              <a:blipFill rotWithShape="0">
                <a:blip r:embed="rId2"/>
                <a:stretch>
                  <a:fillRect l="-1149"/>
                </a:stretch>
              </a:blipFill>
            </p:spPr>
            <p:txBody>
              <a:bodyPr/>
              <a:lstStyle/>
              <a:p>
                <a:r>
                  <a:rPr lang="zh-CN" altLang="en-US">
                    <a:noFill/>
                  </a:rPr>
                  <a:t> </a:t>
                </a:r>
              </a:p>
            </p:txBody>
          </p:sp>
        </mc:Fallback>
      </mc:AlternateContent>
      <p:sp>
        <p:nvSpPr>
          <p:cNvPr id="3" name="矩形 2"/>
          <p:cNvSpPr/>
          <p:nvPr/>
        </p:nvSpPr>
        <p:spPr>
          <a:xfrm>
            <a:off x="560439" y="5034809"/>
            <a:ext cx="11139948" cy="1384995"/>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en-US" sz="2800" dirty="0"/>
              <a:t>　作出不等式组对应的平面区域</a:t>
            </a:r>
            <a:r>
              <a:rPr lang="en-US" altLang="zh-CN" sz="2800" dirty="0"/>
              <a:t>,</a:t>
            </a:r>
            <a:r>
              <a:rPr lang="zh-CN" altLang="en-US" sz="2800" dirty="0"/>
              <a:t>将目标函数化简变形</a:t>
            </a:r>
            <a:r>
              <a:rPr lang="en-US" altLang="zh-CN" sz="2800" dirty="0"/>
              <a:t>,</a:t>
            </a:r>
            <a:r>
              <a:rPr lang="zh-CN" altLang="en-US" sz="2800" dirty="0"/>
              <a:t>利用目标函数的几何意义</a:t>
            </a:r>
            <a:r>
              <a:rPr lang="en-US" altLang="zh-CN" sz="2800" dirty="0"/>
              <a:t>,</a:t>
            </a:r>
            <a:r>
              <a:rPr lang="zh-CN" altLang="en-US" sz="2800" dirty="0"/>
              <a:t>进而可得目标函数的取值范围</a:t>
            </a:r>
            <a:r>
              <a:rPr lang="en-US" altLang="zh-CN" sz="2800" dirty="0"/>
              <a:t>.</a:t>
            </a:r>
            <a:endParaRPr lang="zh-CN" altLang="zh-CN" sz="2800" dirty="0"/>
          </a:p>
        </p:txBody>
      </p:sp>
    </p:spTree>
    <p:extLst>
      <p:ext uri="{BB962C8B-B14F-4D97-AF65-F5344CB8AC3E}">
        <p14:creationId xmlns:p14="http://schemas.microsoft.com/office/powerpoint/2010/main" xmlns="" val="1758122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439" y="267157"/>
            <a:ext cx="11139948" cy="2031325"/>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zh-CN" sz="2800" dirty="0"/>
              <a:t>　</a:t>
            </a:r>
            <a:endParaRPr lang="en-US" altLang="zh-CN" sz="2800" dirty="0"/>
          </a:p>
          <a:p>
            <a:pPr>
              <a:lnSpc>
                <a:spcPct val="150000"/>
              </a:lnSpc>
            </a:pPr>
            <a:r>
              <a:rPr lang="zh-CN" altLang="en-US" sz="2800" dirty="0"/>
              <a:t>作出不等式组对应的平面区域如图中阴影部分</a:t>
            </a:r>
            <a:r>
              <a:rPr lang="en-US" altLang="zh-CN" sz="2800" dirty="0"/>
              <a:t>(</a:t>
            </a:r>
            <a:r>
              <a:rPr lang="zh-CN" altLang="en-US" sz="2800" dirty="0"/>
              <a:t>不包括边界</a:t>
            </a:r>
            <a:r>
              <a:rPr lang="en-US" altLang="zh-CN" sz="2800" i="1" dirty="0"/>
              <a:t>OB</a:t>
            </a:r>
            <a:r>
              <a:rPr lang="en-US" altLang="zh-CN" sz="2800" dirty="0"/>
              <a:t>)</a:t>
            </a:r>
            <a:r>
              <a:rPr lang="zh-CN" altLang="en-US" sz="2800" dirty="0"/>
              <a:t>所示</a:t>
            </a:r>
            <a:r>
              <a:rPr lang="en-US" altLang="zh-CN" sz="2800" dirty="0"/>
              <a:t>,</a:t>
            </a:r>
            <a:r>
              <a:rPr lang="zh-CN" altLang="en-US" sz="2800" dirty="0"/>
              <a:t>其中</a:t>
            </a:r>
            <a:r>
              <a:rPr lang="en-US" altLang="zh-CN" sz="2800" i="1" dirty="0"/>
              <a:t>A</a:t>
            </a:r>
            <a:r>
              <a:rPr lang="en-US" altLang="zh-CN" sz="2800" dirty="0"/>
              <a:t>(1,2),</a:t>
            </a:r>
            <a:r>
              <a:rPr lang="en-US" altLang="zh-CN" sz="2800" i="1" dirty="0"/>
              <a:t>B</a:t>
            </a:r>
            <a:r>
              <a:rPr lang="en-US" altLang="zh-CN" sz="2800" dirty="0"/>
              <a:t>(0,2).</a:t>
            </a:r>
            <a:endParaRPr lang="zh-CN" altLang="zh-CN" sz="2800" dirty="0"/>
          </a:p>
        </p:txBody>
      </p:sp>
      <p:pic>
        <p:nvPicPr>
          <p:cNvPr id="10242" name="dgutudtgdusidw题-5.jpg" descr="id:2147528919;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07874" y="2489809"/>
            <a:ext cx="4323018" cy="3520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6905026" y="3602815"/>
            <a:ext cx="3895618" cy="523220"/>
          </a:xfrm>
          <a:prstGeom prst="rect">
            <a:avLst/>
          </a:prstGeom>
        </p:spPr>
        <p:txBody>
          <a:bodyPr wrap="none">
            <a:spAutoFit/>
          </a:bodyPr>
          <a:lstStyle/>
          <a:p>
            <a:r>
              <a:rPr lang="en-US" altLang="zh-CN" sz="2800" dirty="0">
                <a:solidFill>
                  <a:srgbClr val="FF0000"/>
                </a:solidFill>
              </a:rPr>
              <a:t>(……</a:t>
            </a:r>
            <a:r>
              <a:rPr lang="zh-CN" altLang="zh-CN" sz="2800" dirty="0">
                <a:solidFill>
                  <a:srgbClr val="FF0000"/>
                </a:solidFill>
              </a:rPr>
              <a:t>注意点</a:t>
            </a:r>
            <a:r>
              <a:rPr lang="en-US" altLang="zh-CN" sz="2800" i="1" dirty="0">
                <a:solidFill>
                  <a:srgbClr val="FF0000"/>
                </a:solidFill>
              </a:rPr>
              <a:t>B</a:t>
            </a:r>
            <a:r>
              <a:rPr lang="zh-CN" altLang="zh-CN" sz="2800" dirty="0">
                <a:solidFill>
                  <a:srgbClr val="FF0000"/>
                </a:solidFill>
              </a:rPr>
              <a:t>是空心点</a:t>
            </a:r>
            <a:r>
              <a:rPr lang="en-US" altLang="zh-CN" sz="2800" dirty="0">
                <a:solidFill>
                  <a:srgbClr val="FF0000"/>
                </a:solidFill>
              </a:rPr>
              <a:t>)</a:t>
            </a:r>
            <a:endParaRPr lang="zh-CN" altLang="en-US" sz="2800" dirty="0">
              <a:solidFill>
                <a:srgbClr val="FF0000"/>
              </a:solidFill>
            </a:endParaRPr>
          </a:p>
        </p:txBody>
      </p:sp>
    </p:spTree>
    <p:extLst>
      <p:ext uri="{BB962C8B-B14F-4D97-AF65-F5344CB8AC3E}">
        <p14:creationId xmlns:p14="http://schemas.microsoft.com/office/powerpoint/2010/main" xmlns="" val="17997730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42460"/>
                <a:ext cx="11139948" cy="4625369"/>
              </a:xfrm>
              <a:prstGeom prst="rect">
                <a:avLst/>
              </a:prstGeom>
            </p:spPr>
            <p:txBody>
              <a:bodyPr wrap="square">
                <a:spAutoFit/>
              </a:bodyPr>
              <a:lstStyle/>
              <a:p>
                <a:pPr>
                  <a:lnSpc>
                    <a:spcPct val="150000"/>
                  </a:lnSpc>
                </a:pPr>
                <a:r>
                  <a:rPr lang="en-US" altLang="zh-CN" sz="2800" i="1" dirty="0"/>
                  <a:t>z</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𝑦</m:t>
                        </m:r>
                      </m:num>
                      <m:den>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𝑦</m:t>
                        </m:r>
                      </m:num>
                      <m:den>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−0</m:t>
                        </m:r>
                      </m:num>
                      <m:den>
                        <m:r>
                          <a:rPr lang="en-US" altLang="zh-CN" sz="2800" i="1">
                            <a:latin typeface="Cambria Math" panose="02040503050406030204" pitchFamily="18" charset="0"/>
                          </a:rPr>
                          <m:t>𝑥</m:t>
                        </m:r>
                        <m:r>
                          <a:rPr lang="en-US" altLang="zh-CN" sz="2800" b="0" i="1" smtClean="0">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r>
                          <a:rPr lang="en-US" altLang="zh-CN" sz="2800" b="0" i="1" smtClean="0">
                            <a:latin typeface="Cambria Math" panose="02040503050406030204" pitchFamily="18" charset="0"/>
                          </a:rPr>
                          <m:t>)</m:t>
                        </m:r>
                      </m:den>
                    </m:f>
                  </m:oMath>
                </a14:m>
                <a:r>
                  <a:rPr lang="en-US" altLang="zh-CN" sz="2800" dirty="0"/>
                  <a:t>,</a:t>
                </a:r>
                <a:r>
                  <a:rPr lang="zh-CN" altLang="zh-CN" sz="2800" dirty="0"/>
                  <a:t>则</a:t>
                </a:r>
                <a:r>
                  <a:rPr lang="en-US" altLang="zh-CN" sz="2800" i="1" dirty="0"/>
                  <a:t>z</a:t>
                </a:r>
                <a:r>
                  <a:rPr lang="zh-CN" altLang="zh-CN" sz="2800" dirty="0"/>
                  <a:t>的几何意义是可行域内的点</a:t>
                </a:r>
                <a:r>
                  <a:rPr lang="en-US" altLang="zh-CN" sz="2800" i="1" dirty="0"/>
                  <a:t>P</a:t>
                </a:r>
                <a:r>
                  <a:rPr lang="en-US" altLang="zh-CN" sz="2800" dirty="0"/>
                  <a:t>(</a:t>
                </a:r>
                <a:r>
                  <a:rPr lang="en-US" altLang="zh-CN" sz="2800" i="1" dirty="0" err="1"/>
                  <a:t>x</a:t>
                </a:r>
                <a:r>
                  <a:rPr lang="en-US" altLang="zh-CN" sz="2800" dirty="0" err="1"/>
                  <a:t>,</a:t>
                </a:r>
                <a:r>
                  <a:rPr lang="en-US" altLang="zh-CN" sz="2800" i="1" dirty="0" err="1"/>
                  <a:t>y</a:t>
                </a:r>
                <a:r>
                  <a:rPr lang="en-US" altLang="zh-CN" sz="2800" dirty="0"/>
                  <a:t>)</a:t>
                </a:r>
                <a:r>
                  <a:rPr lang="zh-CN" altLang="zh-CN" sz="2800" dirty="0"/>
                  <a:t>与点</a:t>
                </a:r>
                <a:r>
                  <a:rPr lang="en-US" altLang="zh-CN" sz="2800" i="1" dirty="0"/>
                  <a:t>M</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dirty="0"/>
                  <a:t>,0)</a:t>
                </a:r>
                <a:r>
                  <a:rPr lang="zh-CN" altLang="zh-CN" sz="2800" dirty="0"/>
                  <a:t>所连直线的斜率</a:t>
                </a:r>
                <a:r>
                  <a:rPr lang="en-US" altLang="zh-CN" sz="2800" dirty="0"/>
                  <a:t>.</a:t>
                </a:r>
                <a:r>
                  <a:rPr lang="en-US" altLang="zh-CN" sz="2800" dirty="0">
                    <a:solidFill>
                      <a:srgbClr val="FF0000"/>
                    </a:solidFill>
                  </a:rPr>
                  <a:t>(</a:t>
                </a:r>
                <a:r>
                  <a:rPr lang="zh-CN" altLang="zh-CN" sz="2800" dirty="0">
                    <a:solidFill>
                      <a:srgbClr val="FF0000"/>
                    </a:solidFill>
                  </a:rPr>
                  <a:t>斜率型</a:t>
                </a:r>
                <a:r>
                  <a:rPr lang="en-US" altLang="zh-CN" sz="2800" dirty="0">
                    <a:solidFill>
                      <a:srgbClr val="FF0000"/>
                    </a:solidFill>
                  </a:rPr>
                  <a:t>)</a:t>
                </a:r>
                <a:endParaRPr lang="zh-CN" altLang="zh-CN" sz="2800" dirty="0">
                  <a:solidFill>
                    <a:srgbClr val="FF0000"/>
                  </a:solidFill>
                </a:endParaRPr>
              </a:p>
              <a:p>
                <a:pPr>
                  <a:lnSpc>
                    <a:spcPct val="150000"/>
                  </a:lnSpc>
                </a:pPr>
                <a:r>
                  <a:rPr lang="zh-CN" altLang="zh-CN" sz="2800" dirty="0"/>
                  <a:t>可知</a:t>
                </a:r>
                <a:r>
                  <a:rPr lang="en-US" altLang="zh-CN" sz="2800" i="1" dirty="0" err="1"/>
                  <a:t>k</a:t>
                </a:r>
                <a:r>
                  <a:rPr lang="en-US" altLang="zh-CN" sz="2800" i="1" baseline="-25000" dirty="0" err="1"/>
                  <a:t>MA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i="1">
                            <a:latin typeface="Cambria Math" panose="02040503050406030204" pitchFamily="18" charset="0"/>
                          </a:rPr>
                          <m:t>−0</m:t>
                        </m:r>
                      </m:num>
                      <m:den>
                        <m:r>
                          <a:rPr lang="en-US" altLang="zh-CN" sz="2800" b="0" i="1" smtClean="0">
                            <a:latin typeface="Cambria Math" panose="02040503050406030204" pitchFamily="18" charset="0"/>
                          </a:rPr>
                          <m:t>1</m:t>
                        </m:r>
                        <m:r>
                          <a:rPr lang="en-US" altLang="zh-CN" sz="2800" i="1">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r>
                          <a:rPr lang="en-US" altLang="zh-CN" sz="2800" i="1">
                            <a:latin typeface="Cambria Math" panose="02040503050406030204" pitchFamily="18" charset="0"/>
                          </a:rPr>
                          <m:t>)</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b="0" i="1" smtClean="0">
                            <a:latin typeface="Cambria Math" panose="02040503050406030204" pitchFamily="18" charset="0"/>
                          </a:rPr>
                          <m:t>3</m:t>
                        </m:r>
                      </m:den>
                    </m:f>
                  </m:oMath>
                </a14:m>
                <a:r>
                  <a:rPr lang="en-US" altLang="zh-CN" sz="2800" dirty="0"/>
                  <a:t>,</a:t>
                </a:r>
                <a:r>
                  <a:rPr lang="en-US" altLang="zh-CN" sz="2800" i="1" dirty="0" err="1"/>
                  <a:t>k</a:t>
                </a:r>
                <a:r>
                  <a:rPr lang="en-US" altLang="zh-CN" sz="2800" i="1" baseline="-25000" dirty="0" err="1"/>
                  <a:t>MB</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i="1">
                            <a:latin typeface="Cambria Math" panose="02040503050406030204" pitchFamily="18" charset="0"/>
                          </a:rPr>
                          <m:t>−0</m:t>
                        </m:r>
                      </m:num>
                      <m:den>
                        <m:r>
                          <a:rPr lang="en-US" altLang="zh-CN" sz="2800" b="0" i="1" smtClean="0">
                            <a:latin typeface="Cambria Math" panose="02040503050406030204" pitchFamily="18" charset="0"/>
                          </a:rPr>
                          <m:t>0</m:t>
                        </m:r>
                        <m:r>
                          <a:rPr lang="en-US" altLang="zh-CN" sz="2800" i="1">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r>
                          <a:rPr lang="en-US" altLang="zh-CN" sz="2800" i="1">
                            <a:latin typeface="Cambria Math" panose="02040503050406030204" pitchFamily="18" charset="0"/>
                          </a:rPr>
                          <m:t>)</m:t>
                        </m:r>
                      </m:den>
                    </m:f>
                  </m:oMath>
                </a14:m>
                <a:r>
                  <a:rPr lang="en-US" altLang="zh-CN" sz="2800" dirty="0"/>
                  <a:t>=4,</a:t>
                </a:r>
                <a:r>
                  <a:rPr lang="zh-CN" altLang="zh-CN" sz="2800" dirty="0"/>
                  <a:t>结合图形可得</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a:t>
                </a:r>
                <a:r>
                  <a:rPr lang="en-US" altLang="zh-CN" sz="2800" i="1" dirty="0"/>
                  <a:t>z</a:t>
                </a:r>
                <a:r>
                  <a:rPr lang="en-US" altLang="zh-CN" sz="2800" dirty="0"/>
                  <a:t>&lt;4. </a:t>
                </a:r>
                <a:endParaRPr lang="zh-CN" altLang="zh-CN" sz="2800" dirty="0"/>
              </a:p>
              <a:p>
                <a:pPr>
                  <a:lnSpc>
                    <a:spcPct val="150000"/>
                  </a:lnSpc>
                </a:pPr>
                <a:r>
                  <a:rPr lang="zh-CN" altLang="zh-CN" sz="2800" dirty="0"/>
                  <a:t>故</a:t>
                </a:r>
                <a:r>
                  <a:rPr lang="en-US" altLang="zh-CN" sz="2800" i="1" dirty="0"/>
                  <a:t>z</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2</m:t>
                        </m:r>
                        <m:r>
                          <a:rPr lang="en-US" altLang="zh-CN" sz="2800" i="1">
                            <a:latin typeface="Cambria Math" panose="02040503050406030204" pitchFamily="18" charset="0"/>
                          </a:rPr>
                          <m:t>𝑦</m:t>
                        </m:r>
                      </m:num>
                      <m:den>
                        <m:r>
                          <a:rPr lang="en-US" altLang="zh-CN" sz="2800" i="1">
                            <a:latin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+1</m:t>
                        </m:r>
                      </m:den>
                    </m:f>
                  </m:oMath>
                </a14:m>
                <a:r>
                  <a:rPr lang="zh-CN" altLang="zh-CN" sz="2800" dirty="0"/>
                  <a:t>的取值范围是</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,4).</a:t>
                </a:r>
              </a:p>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en-US" sz="2800" dirty="0"/>
                  <a:t>　</a:t>
                </a:r>
                <a:r>
                  <a:rPr lang="en-US" altLang="zh-CN" sz="2800" dirty="0"/>
                  <a:t>B</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42460"/>
                <a:ext cx="11139948" cy="4625369"/>
              </a:xfrm>
              <a:prstGeom prst="rect">
                <a:avLst/>
              </a:prstGeom>
              <a:blipFill rotWithShape="0">
                <a:blip r:embed="rId2"/>
                <a:stretch>
                  <a:fillRect l="-1149" r="-821" b="-11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9439274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68834"/>
                <a:ext cx="11139948" cy="3448445"/>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2</a:t>
                </a:r>
              </a:p>
              <a:p>
                <a:pPr>
                  <a:lnSpc>
                    <a:spcPct val="150000"/>
                  </a:lnSpc>
                </a:pPr>
                <a:r>
                  <a:rPr lang="en-US" altLang="zh-CN" sz="2800" dirty="0"/>
                  <a:t>[2019</a:t>
                </a:r>
                <a:r>
                  <a:rPr lang="zh-CN" altLang="zh-CN" sz="2800" dirty="0"/>
                  <a:t>江西名校高三质检</a:t>
                </a:r>
                <a:r>
                  <a:rPr lang="en-US" altLang="zh-CN" sz="2800" dirty="0"/>
                  <a:t>(</a:t>
                </a:r>
                <a:r>
                  <a:rPr lang="zh-CN" altLang="zh-CN" sz="2800" dirty="0"/>
                  <a:t>一</a:t>
                </a:r>
                <a:r>
                  <a:rPr lang="en-US" altLang="zh-CN" sz="2800" dirty="0"/>
                  <a:t>)]</a:t>
                </a:r>
                <a:r>
                  <a:rPr lang="zh-CN" altLang="zh-CN" sz="2800" dirty="0"/>
                  <a:t>已知实数</a:t>
                </a:r>
                <a:r>
                  <a:rPr lang="en-US" altLang="zh-CN" sz="2800" i="1" dirty="0" err="1"/>
                  <a:t>x</a:t>
                </a:r>
                <a:r>
                  <a:rPr lang="en-US" altLang="zh-CN" sz="2800" dirty="0" err="1"/>
                  <a:t>,</a:t>
                </a:r>
                <a:r>
                  <a:rPr lang="en-US" altLang="zh-CN" sz="2800" i="1" dirty="0" err="1"/>
                  <a:t>y</a:t>
                </a:r>
                <a:r>
                  <a:rPr lang="zh-CN" altLang="zh-CN" sz="2800" dirty="0"/>
                  <a:t>满足</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2</m:t>
                            </m:r>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≤5,    </m:t>
                            </m:r>
                          </m:e>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≥0,   </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3</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−4</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r>
                              <a:rPr lang="en-US" altLang="zh-CN" sz="2800" i="1">
                                <a:latin typeface="Cambria Math" panose="02040503050406030204" pitchFamily="18" charset="0"/>
                              </a:rPr>
                              <m:t>, </m:t>
                            </m:r>
                          </m:e>
                        </m:eqArr>
                      </m:e>
                    </m:d>
                  </m:oMath>
                </a14:m>
                <a:r>
                  <a:rPr lang="zh-CN" altLang="zh-CN" sz="2800" dirty="0"/>
                  <a:t>则</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zh-CN" altLang="zh-CN" sz="2800" dirty="0"/>
                  <a:t>的最大值为</a:t>
                </a:r>
                <a:r>
                  <a:rPr lang="zh-CN" altLang="zh-CN" sz="2800" u="sng" dirty="0"/>
                  <a:t>　　　　</a:t>
                </a:r>
                <a:r>
                  <a:rPr lang="en-US" altLang="zh-CN" sz="2800" dirty="0"/>
                  <a:t>. </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68834"/>
                <a:ext cx="11139948" cy="3448445"/>
              </a:xfrm>
              <a:prstGeom prst="rect">
                <a:avLst/>
              </a:prstGeom>
              <a:blipFill>
                <a:blip r:embed="rId2"/>
                <a:stretch>
                  <a:fillRect l="-1149" b="-194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0115327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92546"/>
                <a:ext cx="11139948" cy="2328073"/>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a:solidFill>
                    <a:prstClr val="black"/>
                  </a:solidFill>
                </a:endParaRPr>
              </a:p>
              <a:p>
                <a:pPr>
                  <a:lnSpc>
                    <a:spcPct val="150000"/>
                  </a:lnSpc>
                </a:pPr>
                <a:r>
                  <a:rPr lang="en-US" altLang="zh-CN" sz="2800" dirty="0"/>
                  <a:t>2.5</a:t>
                </a:r>
                <a:r>
                  <a:rPr lang="zh-CN" altLang="zh-CN" sz="2800" dirty="0"/>
                  <a:t>　作出不等式组所表示的平面区域如图</a:t>
                </a:r>
                <a:r>
                  <a:rPr lang="en-US" altLang="zh-CN" sz="2800" dirty="0"/>
                  <a:t>D 7-2-5</a:t>
                </a:r>
                <a:r>
                  <a:rPr lang="zh-CN" altLang="zh-CN" sz="2800" dirty="0"/>
                  <a:t>中阴影部分所示</a:t>
                </a:r>
                <a:r>
                  <a:rPr lang="en-US" altLang="zh-CN" sz="2800" dirty="0"/>
                  <a:t>,</a:t>
                </a:r>
                <a:r>
                  <a:rPr lang="zh-CN" altLang="zh-CN" sz="2800" dirty="0"/>
                  <a:t>观察可知</a:t>
                </a:r>
                <a:r>
                  <a:rPr lang="en-US" altLang="zh-CN" sz="2800" dirty="0"/>
                  <a:t>,</a:t>
                </a:r>
                <a:r>
                  <a:rPr lang="zh-CN" altLang="zh-CN" sz="2800" dirty="0"/>
                  <a:t>当直线</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zh-CN" altLang="zh-CN" sz="2800" dirty="0"/>
                  <a:t>过点</a:t>
                </a:r>
                <a:r>
                  <a:rPr lang="en-US" altLang="zh-CN" sz="2800" dirty="0"/>
                  <a:t>A(</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5</m:t>
                        </m:r>
                      </m:num>
                      <m:den>
                        <m:r>
                          <a:rPr lang="en-US" altLang="zh-CN" sz="2800">
                            <a:latin typeface="Cambria Math" panose="02040503050406030204" pitchFamily="18" charset="0"/>
                          </a:rPr>
                          <m:t>3</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5</m:t>
                        </m:r>
                      </m:num>
                      <m:den>
                        <m:r>
                          <a:rPr lang="en-US" altLang="zh-CN" sz="2800">
                            <a:latin typeface="Cambria Math" panose="02040503050406030204" pitchFamily="18" charset="0"/>
                          </a:rPr>
                          <m:t>3</m:t>
                        </m:r>
                      </m:den>
                    </m:f>
                  </m:oMath>
                </a14:m>
                <a:r>
                  <a:rPr lang="en-US" altLang="zh-CN" sz="2800" dirty="0"/>
                  <a:t>)</a:t>
                </a:r>
                <a:r>
                  <a:rPr lang="zh-CN" altLang="zh-CN" sz="2800" dirty="0"/>
                  <a:t>时</a:t>
                </a:r>
                <a:r>
                  <a:rPr lang="en-US" altLang="zh-CN" sz="2800" dirty="0"/>
                  <a:t>,</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zh-CN" altLang="zh-CN" sz="2800" dirty="0"/>
                  <a:t>取得最大值</a:t>
                </a:r>
                <a:r>
                  <a:rPr lang="en-US" altLang="zh-CN" sz="2800" dirty="0"/>
                  <a:t>,</a:t>
                </a:r>
                <a:r>
                  <a:rPr lang="zh-CN" altLang="zh-CN" sz="2800" dirty="0"/>
                  <a:t>最大值为</a:t>
                </a:r>
                <a:r>
                  <a:rPr lang="en-US" altLang="zh-CN" sz="2800" dirty="0"/>
                  <a:t>5.</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92546"/>
                <a:ext cx="11139948" cy="2328073"/>
              </a:xfrm>
              <a:prstGeom prst="rect">
                <a:avLst/>
              </a:prstGeom>
              <a:blipFill>
                <a:blip r:embed="rId2"/>
                <a:stretch>
                  <a:fillRect l="-1149" r="-328"/>
                </a:stretch>
              </a:blipFill>
            </p:spPr>
            <p:txBody>
              <a:bodyPr/>
              <a:lstStyle/>
              <a:p>
                <a:r>
                  <a:rPr lang="zh-CN" altLang="en-US">
                    <a:noFill/>
                  </a:rPr>
                  <a:t> </a:t>
                </a:r>
              </a:p>
            </p:txBody>
          </p:sp>
        </mc:Fallback>
      </mc:AlternateContent>
      <p:pic>
        <p:nvPicPr>
          <p:cNvPr id="3" name="第七章第二讲答案换3-1.jpg" descr="id:2147509424;FounderCES"/>
          <p:cNvPicPr/>
          <p:nvPr/>
        </p:nvPicPr>
        <p:blipFill>
          <a:blip r:embed="rId3"/>
          <a:stretch>
            <a:fillRect/>
          </a:stretch>
        </p:blipFill>
        <p:spPr>
          <a:xfrm>
            <a:off x="1921561" y="2391037"/>
            <a:ext cx="3730594" cy="2855062"/>
          </a:xfrm>
          <a:prstGeom prst="rect">
            <a:avLst/>
          </a:prstGeom>
        </p:spPr>
      </p:pic>
      <p:pic>
        <p:nvPicPr>
          <p:cNvPr id="4" name="BXW3D-6.jpg" descr="id:2147509431;FounderCES"/>
          <p:cNvPicPr/>
          <p:nvPr/>
        </p:nvPicPr>
        <p:blipFill>
          <a:blip r:embed="rId4"/>
          <a:stretch>
            <a:fillRect/>
          </a:stretch>
        </p:blipFill>
        <p:spPr>
          <a:xfrm>
            <a:off x="6659694" y="2391037"/>
            <a:ext cx="3172565" cy="2962037"/>
          </a:xfrm>
          <a:prstGeom prst="rect">
            <a:avLst/>
          </a:prstGeom>
        </p:spPr>
      </p:pic>
      <p:sp>
        <p:nvSpPr>
          <p:cNvPr id="5" name="矩形 4"/>
          <p:cNvSpPr/>
          <p:nvPr/>
        </p:nvSpPr>
        <p:spPr>
          <a:xfrm>
            <a:off x="560439" y="5669008"/>
            <a:ext cx="11139948" cy="662297"/>
          </a:xfrm>
          <a:prstGeom prst="rect">
            <a:avLst/>
          </a:prstGeom>
        </p:spPr>
        <p:txBody>
          <a:bodyPr wrap="square">
            <a:spAutoFit/>
          </a:bodyPr>
          <a:lstStyle/>
          <a:p>
            <a:pPr lvl="0" algn="ctr">
              <a:lnSpc>
                <a:spcPct val="150000"/>
              </a:lnSpc>
            </a:pPr>
            <a:r>
              <a:rPr lang="zh-CN" altLang="en-US" sz="2800" dirty="0"/>
              <a:t>图</a:t>
            </a:r>
            <a:r>
              <a:rPr lang="en-US" altLang="zh-CN" sz="2800" dirty="0"/>
              <a:t>D 7-2-5                              </a:t>
            </a:r>
            <a:r>
              <a:rPr lang="zh-CN" altLang="en-US" sz="2800" dirty="0"/>
              <a:t>图</a:t>
            </a:r>
            <a:r>
              <a:rPr lang="en-US" altLang="zh-CN" sz="2800" dirty="0"/>
              <a:t>D 7-2-6</a:t>
            </a:r>
            <a:endParaRPr lang="zh-CN" altLang="zh-CN" sz="2800" dirty="0"/>
          </a:p>
        </p:txBody>
      </p:sp>
    </p:spTree>
    <p:extLst>
      <p:ext uri="{BB962C8B-B14F-4D97-AF65-F5344CB8AC3E}">
        <p14:creationId xmlns:p14="http://schemas.microsoft.com/office/powerpoint/2010/main" xmlns="" val="16113834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68834"/>
                <a:ext cx="11139948" cy="6424451"/>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3</a:t>
                </a:r>
              </a:p>
              <a:p>
                <a:pPr>
                  <a:lnSpc>
                    <a:spcPct val="150000"/>
                  </a:lnSpc>
                </a:pPr>
                <a:r>
                  <a:rPr lang="en-US" altLang="zh-CN" sz="2800" dirty="0"/>
                  <a:t>(1)</a:t>
                </a:r>
                <a:r>
                  <a:rPr lang="zh-CN" altLang="zh-CN" sz="2800" dirty="0"/>
                  <a:t>设</a:t>
                </a:r>
                <a:r>
                  <a:rPr lang="en-US" altLang="zh-CN" sz="2800" i="1" dirty="0" err="1"/>
                  <a:t>x</a:t>
                </a:r>
                <a:r>
                  <a:rPr lang="en-US" altLang="zh-CN" sz="2800" dirty="0" err="1"/>
                  <a:t>,</a:t>
                </a:r>
                <a:r>
                  <a:rPr lang="en-US" altLang="zh-CN" sz="2800" i="1" dirty="0" err="1"/>
                  <a:t>y</a:t>
                </a:r>
                <a:r>
                  <a:rPr lang="zh-CN" altLang="zh-CN" sz="2800" dirty="0"/>
                  <a:t>满足约束条件</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+5</m:t>
                            </m:r>
                            <m:r>
                              <a:rPr lang="en-US" altLang="zh-CN" sz="280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0, </m:t>
                            </m:r>
                          </m:e>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≥0,   </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3</m:t>
                            </m:r>
                            <m:r>
                              <a:rPr lang="en-US" altLang="zh-CN" sz="2800" i="1">
                                <a:latin typeface="Cambria Math" panose="02040503050406030204" pitchFamily="18" charset="0"/>
                              </a:rPr>
                              <m:t>, </m:t>
                            </m:r>
                            <m:r>
                              <a:rPr lang="en-US" altLang="zh-CN" sz="2800" b="0" i="1" smtClean="0">
                                <a:latin typeface="Cambria Math" panose="02040503050406030204" pitchFamily="18" charset="0"/>
                              </a:rPr>
                              <m:t>                 </m:t>
                            </m:r>
                          </m:e>
                        </m:eqArr>
                      </m:e>
                    </m:d>
                  </m:oMath>
                </a14:m>
                <a:r>
                  <a:rPr lang="zh-CN" altLang="zh-CN" sz="2800" dirty="0"/>
                  <a:t>则</a:t>
                </a:r>
                <a:r>
                  <a:rPr lang="en-US" altLang="zh-CN" sz="2800" i="1" dirty="0"/>
                  <a:t>z</a:t>
                </a:r>
                <a:r>
                  <a:rPr lang="en-US" altLang="zh-CN" sz="2800" dirty="0"/>
                  <a:t>=(</a:t>
                </a:r>
                <a:r>
                  <a:rPr lang="en-US" altLang="zh-CN" sz="2800" i="1" dirty="0"/>
                  <a:t>x</a:t>
                </a:r>
                <a:r>
                  <a:rPr lang="en-US" altLang="zh-CN" sz="2800" dirty="0"/>
                  <a:t>+1)</a:t>
                </a:r>
                <a:r>
                  <a:rPr lang="en-US" altLang="zh-CN" sz="2800" baseline="30000" dirty="0"/>
                  <a:t>2</a:t>
                </a:r>
                <a:r>
                  <a:rPr lang="en-US" altLang="zh-CN" sz="2800" dirty="0"/>
                  <a:t>+</a:t>
                </a:r>
                <a:r>
                  <a:rPr lang="en-US" altLang="zh-CN" sz="2800" i="1" dirty="0"/>
                  <a:t>y</a:t>
                </a:r>
                <a:r>
                  <a:rPr lang="en-US" altLang="zh-CN" sz="2800" baseline="30000" dirty="0"/>
                  <a:t>2</a:t>
                </a:r>
                <a:r>
                  <a:rPr lang="zh-CN" altLang="zh-CN" sz="2800" dirty="0"/>
                  <a:t>的最大值为</a:t>
                </a:r>
                <a:r>
                  <a:rPr lang="en-US" altLang="zh-CN" sz="2800" dirty="0"/>
                  <a:t>(</a:t>
                </a:r>
                <a:r>
                  <a:rPr lang="zh-CN" altLang="zh-CN" sz="2800" dirty="0"/>
                  <a:t>　　</a:t>
                </a:r>
                <a:r>
                  <a:rPr lang="en-US" altLang="zh-CN" sz="2800" dirty="0"/>
                  <a:t>)</a:t>
                </a:r>
                <a:endParaRPr lang="zh-CN" altLang="zh-CN" sz="2800" dirty="0"/>
              </a:p>
              <a:p>
                <a:pPr>
                  <a:lnSpc>
                    <a:spcPct val="150000"/>
                  </a:lnSpc>
                </a:pPr>
                <a:r>
                  <a:rPr lang="en-US" altLang="zh-CN" sz="2800" dirty="0"/>
                  <a:t>A.80	B.4</a:t>
                </a:r>
                <a14:m>
                  <m:oMath xmlns:m="http://schemas.openxmlformats.org/officeDocument/2006/math">
                    <m:rad>
                      <m:radPr>
                        <m:degHide m:val="on"/>
                        <m:ctrlPr>
                          <a:rPr lang="en-US" altLang="zh-CN" sz="2800" i="1">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5</m:t>
                        </m:r>
                      </m:e>
                    </m:rad>
                  </m:oMath>
                </a14:m>
                <a:r>
                  <a:rPr lang="en-US" altLang="zh-CN" sz="2800" dirty="0"/>
                  <a:t>	C.25	D.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17</m:t>
                        </m:r>
                      </m:num>
                      <m:den>
                        <m:r>
                          <a:rPr lang="en-US" altLang="zh-CN" sz="2800" i="1">
                            <a:latin typeface="Cambria Math" panose="02040503050406030204" pitchFamily="18" charset="0"/>
                          </a:rPr>
                          <m:t>2</m:t>
                        </m:r>
                      </m:den>
                    </m:f>
                  </m:oMath>
                </a14:m>
                <a:endParaRPr lang="zh-CN" altLang="zh-CN" sz="2800" dirty="0"/>
              </a:p>
              <a:p>
                <a:pPr>
                  <a:lnSpc>
                    <a:spcPct val="150000"/>
                  </a:lnSpc>
                </a:pPr>
                <a:r>
                  <a:rPr lang="en-US" altLang="zh-CN" sz="2800" dirty="0"/>
                  <a:t>(2)</a:t>
                </a:r>
                <a:r>
                  <a:rPr lang="zh-CN" altLang="zh-CN" sz="2800" dirty="0"/>
                  <a:t>实数</a:t>
                </a:r>
                <a:r>
                  <a:rPr lang="en-US" altLang="zh-CN" sz="2800" i="1" dirty="0" err="1"/>
                  <a:t>x</a:t>
                </a:r>
                <a:r>
                  <a:rPr lang="en-US" altLang="zh-CN" sz="2800" dirty="0" err="1"/>
                  <a:t>,</a:t>
                </a:r>
                <a:r>
                  <a:rPr lang="en-US" altLang="zh-CN" sz="2800" i="1" dirty="0" err="1"/>
                  <a:t>y</a:t>
                </a:r>
                <a:r>
                  <a:rPr lang="zh-CN" altLang="zh-CN" sz="2800" dirty="0"/>
                  <a:t>满足不等式组</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+2</m:t>
                            </m:r>
                            <m:r>
                              <a:rPr lang="en-US" altLang="zh-CN" sz="280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0,</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𝑥</m:t>
                            </m:r>
                            <m:r>
                              <a:rPr lang="en-US" altLang="zh-CN" sz="2800" b="0" i="1" smtClean="0">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rPr>
                              <m:t>−5≤0,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−4≥0,      </m:t>
                            </m:r>
                          </m:e>
                        </m:eqArr>
                      </m:e>
                    </m:d>
                  </m:oMath>
                </a14:m>
                <a:r>
                  <a:rPr lang="zh-CN" altLang="zh-CN" sz="2800" dirty="0"/>
                  <a:t>则</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en-US" altLang="zh-CN" sz="2800" dirty="0"/>
                  <a:t>-4|</a:t>
                </a:r>
                <a:r>
                  <a:rPr lang="zh-CN" altLang="zh-CN" sz="2800" dirty="0"/>
                  <a:t>的最大值为</a:t>
                </a:r>
                <a:r>
                  <a:rPr lang="zh-CN" altLang="zh-CN" sz="2800" u="sng" dirty="0"/>
                  <a:t>　　　　</a:t>
                </a:r>
                <a:r>
                  <a:rPr lang="en-US" altLang="zh-CN" sz="2800" dirty="0"/>
                  <a:t>. </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68834"/>
                <a:ext cx="11139948" cy="6424451"/>
              </a:xfrm>
              <a:prstGeom prst="rect">
                <a:avLst/>
              </a:prstGeom>
              <a:blipFill>
                <a:blip r:embed="rId2"/>
                <a:stretch>
                  <a:fillRect l="-1149" b="-47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387504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92546"/>
                <a:ext cx="11139948" cy="6182846"/>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a:solidFill>
                    <a:prstClr val="black"/>
                  </a:solidFill>
                </a:endParaRPr>
              </a:p>
              <a:p>
                <a:pPr>
                  <a:lnSpc>
                    <a:spcPct val="150000"/>
                  </a:lnSpc>
                </a:pPr>
                <a:r>
                  <a:rPr lang="en-US" altLang="zh-CN" sz="2800" dirty="0"/>
                  <a:t>3.(1)A</a:t>
                </a:r>
                <a:r>
                  <a:rPr lang="zh-CN" altLang="zh-CN" sz="2800" dirty="0"/>
                  <a:t>　作出不等式组</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m:rPr>
                                  <m:nor/>
                                </m:rPr>
                                <a:rPr lang="en-US" altLang="zh-CN" sz="2800" i="1"/>
                                <m:t>−</m:t>
                              </m:r>
                              <m:r>
                                <a:rPr lang="en-US" altLang="zh-CN" sz="2800" i="1">
                                  <a:latin typeface="Cambria Math" panose="02040503050406030204" pitchFamily="18" charset="0"/>
                                </a:rPr>
                                <m:t>𝑦</m:t>
                              </m:r>
                              <m:r>
                                <a:rPr lang="en-US" altLang="zh-CN" sz="2800">
                                  <a:latin typeface="Cambria Math" panose="02040503050406030204" pitchFamily="18" charset="0"/>
                                </a:rPr>
                                <m:t>+5≥0,</m:t>
                              </m:r>
                            </m:e>
                          </m:mr>
                          <m:mr>
                            <m:e>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a:rPr lang="en-US" altLang="zh-CN" sz="2800">
                                  <a:latin typeface="Cambria Math" panose="02040503050406030204" pitchFamily="18" charset="0"/>
                                </a:rPr>
                                <m:t>≥0,</m:t>
                              </m:r>
                            </m:e>
                          </m:mr>
                          <m:mr>
                            <m:e>
                              <m:r>
                                <a:rPr lang="en-US" altLang="zh-CN" sz="2800" i="1">
                                  <a:latin typeface="Cambria Math" panose="02040503050406030204" pitchFamily="18" charset="0"/>
                                </a:rPr>
                                <m:t>𝑥</m:t>
                              </m:r>
                              <m:r>
                                <a:rPr lang="en-US" altLang="zh-CN" sz="2800">
                                  <a:latin typeface="Cambria Math" panose="02040503050406030204" pitchFamily="18" charset="0"/>
                                </a:rPr>
                                <m:t>≤3</m:t>
                              </m:r>
                            </m:e>
                          </m:mr>
                        </m:m>
                      </m:e>
                    </m:d>
                  </m:oMath>
                </a14:m>
                <a:r>
                  <a:rPr lang="zh-CN" altLang="zh-CN" sz="2800" dirty="0"/>
                  <a:t>表示的平面区域</a:t>
                </a:r>
                <a:r>
                  <a:rPr lang="en-US" altLang="zh-CN" sz="2800" dirty="0"/>
                  <a:t>,</a:t>
                </a:r>
                <a:r>
                  <a:rPr lang="zh-CN" altLang="zh-CN" sz="2800" dirty="0"/>
                  <a:t>如图</a:t>
                </a:r>
                <a:r>
                  <a:rPr lang="en-US" altLang="zh-CN" sz="2800" dirty="0"/>
                  <a:t>D 7-2-6</a:t>
                </a:r>
                <a:r>
                  <a:rPr lang="zh-CN" altLang="zh-CN" sz="2800" dirty="0"/>
                  <a:t>中阴影部分所示</a:t>
                </a:r>
                <a:r>
                  <a:rPr lang="en-US" altLang="zh-CN" sz="2800" dirty="0"/>
                  <a:t>.(</a:t>
                </a:r>
                <a:r>
                  <a:rPr lang="en-US" altLang="zh-CN" sz="2800" i="1" dirty="0"/>
                  <a:t>x</a:t>
                </a:r>
                <a:r>
                  <a:rPr lang="en-US" altLang="zh-CN" sz="2800" dirty="0"/>
                  <a:t>+1)</a:t>
                </a:r>
                <a:r>
                  <a:rPr lang="en-US" altLang="zh-CN" sz="2800" baseline="30000" dirty="0"/>
                  <a:t>2</a:t>
                </a:r>
                <a:r>
                  <a:rPr lang="en-US" altLang="zh-CN" sz="2800" dirty="0"/>
                  <a:t>+</a:t>
                </a:r>
                <a:r>
                  <a:rPr lang="en-US" altLang="zh-CN" sz="2800" i="1" dirty="0"/>
                  <a:t>y</a:t>
                </a:r>
                <a:r>
                  <a:rPr lang="en-US" altLang="zh-CN" sz="2800" baseline="30000" dirty="0"/>
                  <a:t>2</a:t>
                </a:r>
                <a:r>
                  <a:rPr lang="zh-CN" altLang="zh-CN" sz="2800" dirty="0"/>
                  <a:t>可看作可行域内的点</a:t>
                </a:r>
                <a:r>
                  <a:rPr lang="en-US" altLang="zh-CN" sz="2800" dirty="0"/>
                  <a:t>(</a:t>
                </a:r>
                <a:r>
                  <a:rPr lang="en-US" altLang="zh-CN" sz="2800" i="1" dirty="0" err="1"/>
                  <a:t>x</a:t>
                </a:r>
                <a:r>
                  <a:rPr lang="en-US" altLang="zh-CN" sz="2800" dirty="0" err="1"/>
                  <a:t>,</a:t>
                </a:r>
                <a:r>
                  <a:rPr lang="en-US" altLang="zh-CN" sz="2800" i="1" dirty="0" err="1"/>
                  <a:t>y</a:t>
                </a:r>
                <a:r>
                  <a:rPr lang="en-US" altLang="zh-CN" sz="2800" dirty="0"/>
                  <a:t>)</a:t>
                </a:r>
                <a:r>
                  <a:rPr lang="zh-CN" altLang="zh-CN" sz="2800" dirty="0"/>
                  <a:t>到点</a:t>
                </a:r>
                <a:r>
                  <a:rPr lang="en-US" altLang="zh-CN" sz="2800" dirty="0"/>
                  <a:t>P(-1,0)</a:t>
                </a:r>
                <a:r>
                  <a:rPr lang="zh-CN" altLang="zh-CN" sz="2800" dirty="0"/>
                  <a:t>的距离的平方</a:t>
                </a:r>
                <a:r>
                  <a:rPr lang="en-US" altLang="zh-CN" sz="2800" dirty="0"/>
                  <a:t>,</a:t>
                </a:r>
                <a:r>
                  <a:rPr lang="zh-CN" altLang="zh-CN" sz="2800" dirty="0"/>
                  <a:t>由图可知可行域内的点</a:t>
                </a:r>
                <a:r>
                  <a:rPr lang="en-US" altLang="zh-CN" sz="2800" dirty="0"/>
                  <a:t>A</a:t>
                </a:r>
                <a:r>
                  <a:rPr lang="zh-CN" altLang="zh-CN" sz="2800" dirty="0"/>
                  <a:t>到点</a:t>
                </a:r>
                <a:r>
                  <a:rPr lang="en-US" altLang="zh-CN" sz="2800" dirty="0"/>
                  <a:t>P(-1,0)</a:t>
                </a:r>
                <a:r>
                  <a:rPr lang="zh-CN" altLang="zh-CN" sz="2800" dirty="0"/>
                  <a:t>的距离最大</a:t>
                </a:r>
                <a:r>
                  <a:rPr lang="en-US" altLang="zh-CN" sz="2800" dirty="0"/>
                  <a:t>.</a:t>
                </a:r>
                <a:endParaRPr lang="zh-CN" altLang="zh-CN" sz="2800" dirty="0"/>
              </a:p>
              <a:p>
                <a:pPr>
                  <a:lnSpc>
                    <a:spcPct val="150000"/>
                  </a:lnSpc>
                </a:pPr>
                <a:r>
                  <a:rPr lang="zh-CN" altLang="zh-CN" sz="2800" dirty="0"/>
                  <a:t>解方程组</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=3,</m:t>
                              </m:r>
                            </m:e>
                          </m:mr>
                          <m:mr>
                            <m:e>
                              <m:r>
                                <a:rPr lang="en-US" altLang="zh-CN" sz="2800" i="1">
                                  <a:latin typeface="Cambria Math" panose="02040503050406030204" pitchFamily="18" charset="0"/>
                                </a:rPr>
                                <m:t>𝑥</m:t>
                              </m:r>
                              <m:r>
                                <m:rPr>
                                  <m:nor/>
                                </m:rPr>
                                <a:rPr lang="en-US" altLang="zh-CN" sz="2800" i="1"/>
                                <m:t>−</m:t>
                              </m:r>
                              <m:r>
                                <a:rPr lang="en-US" altLang="zh-CN" sz="2800" i="1">
                                  <a:latin typeface="Cambria Math" panose="02040503050406030204" pitchFamily="18" charset="0"/>
                                </a:rPr>
                                <m:t>𝑦</m:t>
                              </m:r>
                              <m:r>
                                <a:rPr lang="en-US" altLang="zh-CN" sz="2800">
                                  <a:latin typeface="Cambria Math" panose="02040503050406030204" pitchFamily="18" charset="0"/>
                                </a:rPr>
                                <m:t>+5=0,</m:t>
                              </m:r>
                            </m:e>
                          </m:mr>
                        </m:m>
                      </m:e>
                    </m:d>
                  </m:oMath>
                </a14:m>
                <a:r>
                  <a:rPr lang="zh-CN" altLang="zh-CN" sz="2800" dirty="0"/>
                  <a:t>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=3,</m:t>
                              </m:r>
                            </m:e>
                          </m:mr>
                          <m:mr>
                            <m:e>
                              <m:r>
                                <a:rPr lang="en-US" altLang="zh-CN" sz="2800" i="1">
                                  <a:latin typeface="Cambria Math" panose="02040503050406030204" pitchFamily="18" charset="0"/>
                                </a:rPr>
                                <m:t>𝑦</m:t>
                              </m:r>
                              <m:r>
                                <a:rPr lang="en-US" altLang="zh-CN" sz="2800">
                                  <a:latin typeface="Cambria Math" panose="02040503050406030204" pitchFamily="18" charset="0"/>
                                </a:rPr>
                                <m:t>=8,</m:t>
                              </m:r>
                            </m:e>
                          </m:mr>
                        </m:m>
                      </m:e>
                    </m:d>
                  </m:oMath>
                </a14:m>
                <a:r>
                  <a:rPr lang="zh-CN" altLang="zh-CN" sz="2800" dirty="0"/>
                  <a:t>即点</a:t>
                </a:r>
                <a:r>
                  <a:rPr lang="en-US" altLang="zh-CN" sz="2800" dirty="0"/>
                  <a:t>A</a:t>
                </a:r>
                <a:r>
                  <a:rPr lang="zh-CN" altLang="zh-CN" sz="2800" dirty="0"/>
                  <a:t>的坐标为</a:t>
                </a:r>
                <a:r>
                  <a:rPr lang="en-US" altLang="zh-CN" sz="2800" dirty="0"/>
                  <a:t>(3,8),</a:t>
                </a:r>
                <a:r>
                  <a:rPr lang="zh-CN" altLang="zh-CN" sz="2800" dirty="0"/>
                  <a:t>代入</a:t>
                </a:r>
                <a:r>
                  <a:rPr lang="en-US" altLang="zh-CN" sz="2800" i="1" dirty="0"/>
                  <a:t>z</a:t>
                </a:r>
                <a:r>
                  <a:rPr lang="en-US" altLang="zh-CN" sz="2800" dirty="0"/>
                  <a:t>=(</a:t>
                </a:r>
                <a:r>
                  <a:rPr lang="en-US" altLang="zh-CN" sz="2800" i="1" dirty="0"/>
                  <a:t>x</a:t>
                </a:r>
                <a:r>
                  <a:rPr lang="en-US" altLang="zh-CN" sz="2800" dirty="0"/>
                  <a:t>+1)</a:t>
                </a:r>
                <a:r>
                  <a:rPr lang="en-US" altLang="zh-CN" sz="2800" baseline="30000" dirty="0"/>
                  <a:t>2</a:t>
                </a:r>
                <a:r>
                  <a:rPr lang="en-US" altLang="zh-CN" sz="2800" dirty="0"/>
                  <a:t>+</a:t>
                </a:r>
                <a:r>
                  <a:rPr lang="en-US" altLang="zh-CN" sz="2800" i="1" dirty="0"/>
                  <a:t>y</a:t>
                </a:r>
                <a:r>
                  <a:rPr lang="en-US" altLang="zh-CN" sz="2800" baseline="30000" dirty="0"/>
                  <a:t>2</a:t>
                </a:r>
                <a:r>
                  <a:rPr lang="en-US" altLang="zh-CN" sz="2800" dirty="0"/>
                  <a:t>,</a:t>
                </a:r>
                <a:r>
                  <a:rPr lang="zh-CN" altLang="zh-CN" sz="2800" dirty="0"/>
                  <a:t>得</a:t>
                </a:r>
                <a:r>
                  <a:rPr lang="en-US" altLang="zh-CN" sz="2800" i="1" dirty="0" err="1"/>
                  <a:t>z</a:t>
                </a:r>
                <a:r>
                  <a:rPr lang="en-US" altLang="zh-CN" sz="2800" i="1" baseline="-25000" dirty="0" err="1"/>
                  <a:t>max</a:t>
                </a:r>
                <a:r>
                  <a:rPr lang="en-US" altLang="zh-CN" sz="2800" dirty="0"/>
                  <a:t>=(3+1)</a:t>
                </a:r>
                <a:r>
                  <a:rPr lang="en-US" altLang="zh-CN" sz="2800" baseline="30000" dirty="0"/>
                  <a:t>2</a:t>
                </a:r>
                <a:r>
                  <a:rPr lang="en-US" altLang="zh-CN" sz="2800" dirty="0"/>
                  <a:t>+8</a:t>
                </a:r>
                <a:r>
                  <a:rPr lang="en-US" altLang="zh-CN" sz="2800" baseline="30000" dirty="0"/>
                  <a:t>2</a:t>
                </a:r>
                <a:r>
                  <a:rPr lang="en-US" altLang="zh-CN" sz="2800" dirty="0"/>
                  <a:t>=80.</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92546"/>
                <a:ext cx="11139948" cy="6182846"/>
              </a:xfrm>
              <a:prstGeom prst="rect">
                <a:avLst/>
              </a:prstGeom>
              <a:blipFill>
                <a:blip r:embed="rId2"/>
                <a:stretch>
                  <a:fillRect l="-1149" r="-1587" b="-5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0049633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76004"/>
                <a:ext cx="11139948" cy="3909917"/>
              </a:xfrm>
              <a:prstGeom prst="rect">
                <a:avLst/>
              </a:prstGeom>
            </p:spPr>
            <p:txBody>
              <a:bodyPr wrap="square">
                <a:spAutoFit/>
              </a:bodyPr>
              <a:lstStyle/>
              <a:p>
                <a:pPr>
                  <a:lnSpc>
                    <a:spcPct val="150000"/>
                  </a:lnSpc>
                </a:pPr>
                <a:r>
                  <a:rPr lang="en-US" altLang="zh-CN" sz="2800" dirty="0"/>
                  <a:t>(2)21</a:t>
                </a:r>
                <a:r>
                  <a:rPr lang="zh-CN" altLang="zh-CN" sz="2800" dirty="0"/>
                  <a:t>　解法一　作出不等式组表示的平面区域</a:t>
                </a:r>
                <a:r>
                  <a:rPr lang="en-US" altLang="zh-CN" sz="2800" dirty="0"/>
                  <a:t>,</a:t>
                </a:r>
                <a:r>
                  <a:rPr lang="zh-CN" altLang="zh-CN" sz="2800" dirty="0"/>
                  <a:t>如图</a:t>
                </a:r>
                <a:r>
                  <a:rPr lang="en-US" altLang="zh-CN" sz="2800" dirty="0"/>
                  <a:t>D 7-2-7</a:t>
                </a:r>
                <a:r>
                  <a:rPr lang="zh-CN" altLang="zh-CN" sz="2800" dirty="0"/>
                  <a:t>中阴影部分所示</a:t>
                </a:r>
                <a:r>
                  <a:rPr lang="en-US" altLang="zh-CN" sz="2800" dirty="0"/>
                  <a:t>.</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en-US" altLang="zh-CN" sz="2800" dirty="0"/>
                  <a:t>-4|=</a:t>
                </a:r>
                <a14:m>
                  <m:oMath xmlns:m="http://schemas.openxmlformats.org/officeDocument/2006/math">
                    <m:f>
                      <m:fPr>
                        <m:ctrlPr>
                          <a:rPr lang="zh-CN" altLang="zh-CN" sz="2800" i="1">
                            <a:latin typeface="Cambria Math" panose="02040503050406030204" pitchFamily="18" charset="0"/>
                          </a:rPr>
                        </m:ctrlPr>
                      </m:fPr>
                      <m:num>
                        <m:r>
                          <m:rPr>
                            <m:nor/>
                          </m:rPr>
                          <a:rPr lang="en-US" altLang="zh-CN" sz="2800"/>
                          <m:t>|</m:t>
                        </m:r>
                        <m:r>
                          <a:rPr lang="en-US" altLang="zh-CN" sz="2800" i="1">
                            <a:latin typeface="Cambria Math" panose="02040503050406030204" pitchFamily="18" charset="0"/>
                          </a:rPr>
                          <m:t>𝑥</m:t>
                        </m:r>
                        <m:r>
                          <a:rPr lang="en-US" altLang="zh-CN" sz="2800">
                            <a:latin typeface="Cambria Math" panose="02040503050406030204" pitchFamily="18" charset="0"/>
                          </a:rPr>
                          <m:t>+2</m:t>
                        </m:r>
                        <m:r>
                          <a:rPr lang="en-US" altLang="zh-CN" sz="2800" i="1">
                            <a:latin typeface="Cambria Math" panose="02040503050406030204" pitchFamily="18" charset="0"/>
                          </a:rPr>
                          <m:t>𝑦</m:t>
                        </m:r>
                        <m:r>
                          <m:rPr>
                            <m:nor/>
                          </m:rPr>
                          <a:rPr lang="en-US" altLang="zh-CN" sz="2800" i="1"/>
                          <m:t>−</m:t>
                        </m:r>
                        <m:r>
                          <m:rPr>
                            <m:nor/>
                          </m:rPr>
                          <a:rPr lang="en-US" altLang="zh-CN" sz="2800"/>
                          <m:t>4|</m:t>
                        </m:r>
                      </m:num>
                      <m:den>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5</m:t>
                            </m:r>
                          </m:e>
                        </m:rad>
                      </m:den>
                    </m:f>
                  </m:oMath>
                </a14:m>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5</m:t>
                        </m:r>
                      </m:e>
                    </m:rad>
                  </m:oMath>
                </a14:m>
                <a:r>
                  <a:rPr lang="en-US" altLang="zh-CN" sz="2800" dirty="0"/>
                  <a:t>,</a:t>
                </a:r>
                <a:r>
                  <a:rPr lang="zh-CN" altLang="zh-CN" sz="2800" dirty="0"/>
                  <a:t>其几何意义为阴影区域内的点到直线</a:t>
                </a:r>
                <a:r>
                  <a:rPr lang="en-US" altLang="zh-CN" sz="2800" i="1" dirty="0"/>
                  <a:t>x</a:t>
                </a:r>
                <a:r>
                  <a:rPr lang="en-US" altLang="zh-CN" sz="2800" dirty="0"/>
                  <a:t>+2</a:t>
                </a:r>
                <a:r>
                  <a:rPr lang="en-US" altLang="zh-CN" sz="2800" i="1" dirty="0"/>
                  <a:t>y</a:t>
                </a:r>
                <a:r>
                  <a:rPr lang="en-US" altLang="zh-CN" sz="2800" dirty="0"/>
                  <a:t>-4=0</a:t>
                </a:r>
                <a:r>
                  <a:rPr lang="zh-CN" altLang="zh-CN" sz="2800" dirty="0"/>
                  <a:t>的距离的</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5</m:t>
                        </m:r>
                      </m:e>
                    </m:rad>
                  </m:oMath>
                </a14:m>
                <a:r>
                  <a:rPr lang="zh-CN" altLang="zh-CN" sz="2800" dirty="0"/>
                  <a:t>倍</a:t>
                </a:r>
                <a:r>
                  <a:rPr lang="en-US" altLang="zh-CN" sz="2800" dirty="0"/>
                  <a:t>.</a:t>
                </a:r>
                <a:r>
                  <a:rPr lang="zh-CN" altLang="zh-CN" sz="2800" dirty="0"/>
                  <a:t>由</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m:rPr>
                                  <m:nor/>
                                </m:rPr>
                                <a:rPr lang="en-US" altLang="zh-CN" sz="2800" i="1"/>
                                <m:t>−</m:t>
                              </m:r>
                              <m:r>
                                <a:rPr lang="en-US" altLang="zh-CN" sz="2800" i="1">
                                  <a:latin typeface="Cambria Math" panose="02040503050406030204" pitchFamily="18" charset="0"/>
                                </a:rPr>
                                <m:t>𝑦</m:t>
                              </m:r>
                              <m:r>
                                <a:rPr lang="en-US" altLang="zh-CN" sz="2800">
                                  <a:latin typeface="Cambria Math" panose="02040503050406030204" pitchFamily="18" charset="0"/>
                                </a:rPr>
                                <m:t>+2=0,</m:t>
                              </m:r>
                            </m:e>
                          </m:mr>
                          <m:mr>
                            <m:e>
                              <m:r>
                                <a:rPr lang="en-US" altLang="zh-CN" sz="2800">
                                  <a:latin typeface="Cambria Math" panose="02040503050406030204" pitchFamily="18" charset="0"/>
                                </a:rPr>
                                <m:t>2</m:t>
                              </m:r>
                              <m:r>
                                <a:rPr lang="en-US" altLang="zh-CN" sz="2800" i="1">
                                  <a:latin typeface="Cambria Math" panose="02040503050406030204" pitchFamily="18" charset="0"/>
                                </a:rPr>
                                <m:t>𝑥</m:t>
                              </m:r>
                              <m:r>
                                <m:rPr>
                                  <m:nor/>
                                </m:rPr>
                                <a:rPr lang="en-US" altLang="zh-CN" sz="2800" i="1"/>
                                <m:t>−</m:t>
                              </m:r>
                              <m:r>
                                <a:rPr lang="en-US" altLang="zh-CN" sz="2800" i="1">
                                  <a:latin typeface="Cambria Math" panose="02040503050406030204" pitchFamily="18" charset="0"/>
                                </a:rPr>
                                <m:t>𝑦</m:t>
                              </m:r>
                              <m:r>
                                <m:rPr>
                                  <m:nor/>
                                </m:rPr>
                                <a:rPr lang="en-US" altLang="zh-CN" sz="2800" i="1"/>
                                <m:t>−</m:t>
                              </m:r>
                              <m:r>
                                <m:rPr>
                                  <m:nor/>
                                </m:rPr>
                                <a:rPr lang="en-US" altLang="zh-CN" sz="2800"/>
                                <m:t>5=0,</m:t>
                              </m:r>
                            </m:e>
                          </m:mr>
                        </m:m>
                      </m:e>
                    </m:d>
                  </m:oMath>
                </a14:m>
                <a:r>
                  <a:rPr lang="zh-CN" altLang="zh-CN" sz="2800" dirty="0"/>
                  <a:t>得点</a:t>
                </a:r>
                <a:r>
                  <a:rPr lang="en-US" altLang="zh-CN" sz="2800" dirty="0"/>
                  <a:t>B</a:t>
                </a:r>
                <a:r>
                  <a:rPr lang="zh-CN" altLang="zh-CN" sz="2800" dirty="0"/>
                  <a:t>的坐标为</a:t>
                </a:r>
                <a:r>
                  <a:rPr lang="en-US" altLang="zh-CN" sz="2800" dirty="0"/>
                  <a:t>(7,9),</a:t>
                </a:r>
                <a:r>
                  <a:rPr lang="zh-CN" altLang="zh-CN" sz="2800" dirty="0"/>
                  <a:t>显然点</a:t>
                </a:r>
                <a:r>
                  <a:rPr lang="en-US" altLang="zh-CN" sz="2800" i="1" dirty="0"/>
                  <a:t>B</a:t>
                </a:r>
                <a:r>
                  <a:rPr lang="zh-CN" altLang="zh-CN" sz="2800" dirty="0"/>
                  <a:t>到直线</a:t>
                </a:r>
                <a:r>
                  <a:rPr lang="en-US" altLang="zh-CN" sz="2800" i="1" dirty="0"/>
                  <a:t>x</a:t>
                </a:r>
                <a:r>
                  <a:rPr lang="en-US" altLang="zh-CN" sz="2800" dirty="0"/>
                  <a:t>+2</a:t>
                </a:r>
                <a:r>
                  <a:rPr lang="en-US" altLang="zh-CN" sz="2800" i="1" dirty="0"/>
                  <a:t>y</a:t>
                </a:r>
                <a:r>
                  <a:rPr lang="en-US" altLang="zh-CN" sz="2800" dirty="0"/>
                  <a:t>-4=0</a:t>
                </a:r>
                <a:r>
                  <a:rPr lang="zh-CN" altLang="zh-CN" sz="2800" dirty="0"/>
                  <a:t>的距离最大</a:t>
                </a:r>
                <a:r>
                  <a:rPr lang="en-US" altLang="zh-CN" sz="2800" dirty="0"/>
                  <a:t>,</a:t>
                </a:r>
                <a:r>
                  <a:rPr lang="zh-CN" altLang="zh-CN" sz="2800" dirty="0"/>
                  <a:t>此时</a:t>
                </a:r>
                <a:r>
                  <a:rPr lang="en-US" altLang="zh-CN" sz="2800" i="1" dirty="0" err="1"/>
                  <a:t>z</a:t>
                </a:r>
                <a:r>
                  <a:rPr lang="en-US" altLang="zh-CN" sz="2800" i="1" baseline="-25000" dirty="0" err="1"/>
                  <a:t>max</a:t>
                </a:r>
                <a:r>
                  <a:rPr lang="en-US" altLang="zh-CN" sz="2800" dirty="0"/>
                  <a:t>=21.</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76004"/>
                <a:ext cx="11139948" cy="3909917"/>
              </a:xfrm>
              <a:prstGeom prst="rect">
                <a:avLst/>
              </a:prstGeom>
              <a:blipFill rotWithShape="0">
                <a:blip r:embed="rId2"/>
                <a:stretch>
                  <a:fillRect l="-1149" r="-164" b="-14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50971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439" y="3348701"/>
            <a:ext cx="11139948" cy="3323987"/>
          </a:xfrm>
          <a:prstGeom prst="rect">
            <a:avLst/>
          </a:prstGeom>
        </p:spPr>
        <p:txBody>
          <a:bodyPr wrap="square">
            <a:spAutoFit/>
          </a:bodyPr>
          <a:lstStyle/>
          <a:p>
            <a:pPr algn="ctr">
              <a:lnSpc>
                <a:spcPct val="150000"/>
              </a:lnSpc>
            </a:pPr>
            <a:r>
              <a:rPr lang="zh-CN" altLang="zh-CN" sz="2800" dirty="0"/>
              <a:t>图</a:t>
            </a:r>
            <a:r>
              <a:rPr lang="en-US" altLang="zh-CN" sz="2800" dirty="0"/>
              <a:t>D 7-2-7</a:t>
            </a:r>
            <a:endParaRPr lang="zh-CN" altLang="zh-CN" sz="2800" dirty="0"/>
          </a:p>
          <a:p>
            <a:pPr>
              <a:lnSpc>
                <a:spcPct val="150000"/>
              </a:lnSpc>
            </a:pPr>
            <a:r>
              <a:rPr lang="zh-CN" altLang="zh-CN" sz="2800" dirty="0"/>
              <a:t>解法二　作出可行域如图</a:t>
            </a:r>
            <a:r>
              <a:rPr lang="en-US" altLang="zh-CN" sz="2800" dirty="0"/>
              <a:t>D 7-2-7</a:t>
            </a:r>
            <a:r>
              <a:rPr lang="zh-CN" altLang="zh-CN" sz="2800" dirty="0"/>
              <a:t>所示</a:t>
            </a:r>
            <a:r>
              <a:rPr lang="en-US" altLang="zh-CN" sz="2800" dirty="0"/>
              <a:t>,</a:t>
            </a:r>
            <a:r>
              <a:rPr lang="zh-CN" altLang="zh-CN" sz="2800" dirty="0"/>
              <a:t>由图可知</a:t>
            </a:r>
            <a:r>
              <a:rPr lang="en-US" altLang="zh-CN" sz="2800" dirty="0"/>
              <a:t>,</a:t>
            </a:r>
            <a:r>
              <a:rPr lang="zh-CN" altLang="zh-CN" sz="2800" dirty="0"/>
              <a:t>阴影区域内的点都在直线</a:t>
            </a:r>
            <a:r>
              <a:rPr lang="en-US" altLang="zh-CN" sz="2800" i="1" dirty="0"/>
              <a:t>x</a:t>
            </a:r>
            <a:r>
              <a:rPr lang="en-US" altLang="zh-CN" sz="2800" dirty="0"/>
              <a:t>+2</a:t>
            </a:r>
            <a:r>
              <a:rPr lang="en-US" altLang="zh-CN" sz="2800" i="1" dirty="0"/>
              <a:t>y</a:t>
            </a:r>
            <a:r>
              <a:rPr lang="en-US" altLang="zh-CN" sz="2800" dirty="0"/>
              <a:t>-4=0</a:t>
            </a:r>
            <a:r>
              <a:rPr lang="zh-CN" altLang="zh-CN" sz="2800" dirty="0"/>
              <a:t>的上方</a:t>
            </a:r>
            <a:r>
              <a:rPr lang="en-US" altLang="zh-CN" sz="2800" dirty="0"/>
              <a:t>,</a:t>
            </a:r>
            <a:r>
              <a:rPr lang="zh-CN" altLang="zh-CN" sz="2800" dirty="0"/>
              <a:t>显然此时有</a:t>
            </a:r>
            <a:r>
              <a:rPr lang="en-US" altLang="zh-CN" sz="2800" i="1" dirty="0"/>
              <a:t>x</a:t>
            </a:r>
            <a:r>
              <a:rPr lang="en-US" altLang="zh-CN" sz="2800" dirty="0"/>
              <a:t>+2</a:t>
            </a:r>
            <a:r>
              <a:rPr lang="en-US" altLang="zh-CN" sz="2800" i="1" dirty="0"/>
              <a:t>y</a:t>
            </a:r>
            <a:r>
              <a:rPr lang="en-US" altLang="zh-CN" sz="2800" dirty="0"/>
              <a:t>-4&gt;0,</a:t>
            </a:r>
            <a:r>
              <a:rPr lang="zh-CN" altLang="zh-CN" sz="2800" dirty="0"/>
              <a:t>于是目标函数等价于</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en-US" altLang="zh-CN" sz="2800" dirty="0"/>
              <a:t>-4,</a:t>
            </a:r>
            <a:r>
              <a:rPr lang="zh-CN" altLang="zh-CN" sz="2800" dirty="0"/>
              <a:t>即转化为简单的线性规划问题</a:t>
            </a:r>
            <a:r>
              <a:rPr lang="en-US" altLang="zh-CN" sz="2800" dirty="0"/>
              <a:t>.</a:t>
            </a:r>
            <a:r>
              <a:rPr lang="zh-CN" altLang="zh-CN" sz="2800" dirty="0"/>
              <a:t>显然当直线经过点</a:t>
            </a:r>
            <a:r>
              <a:rPr lang="en-US" altLang="zh-CN" sz="2800" dirty="0"/>
              <a:t>B</a:t>
            </a:r>
            <a:r>
              <a:rPr lang="zh-CN" altLang="zh-CN" sz="2800" dirty="0"/>
              <a:t>时</a:t>
            </a:r>
            <a:r>
              <a:rPr lang="en-US" altLang="zh-CN" sz="2800" dirty="0"/>
              <a:t>,</a:t>
            </a:r>
            <a:r>
              <a:rPr lang="zh-CN" altLang="zh-CN" sz="2800" dirty="0"/>
              <a:t>目标函数取得最大值</a:t>
            </a:r>
            <a:r>
              <a:rPr lang="en-US" altLang="zh-CN" sz="2800" dirty="0"/>
              <a:t>,</a:t>
            </a:r>
            <a:r>
              <a:rPr lang="zh-CN" altLang="zh-CN" sz="2800" dirty="0"/>
              <a:t>此时</a:t>
            </a:r>
            <a:r>
              <a:rPr lang="en-US" altLang="zh-CN" sz="2800" i="1" dirty="0" err="1"/>
              <a:t>z</a:t>
            </a:r>
            <a:r>
              <a:rPr lang="en-US" altLang="zh-CN" sz="2800" i="1" baseline="-25000" dirty="0" err="1"/>
              <a:t>max</a:t>
            </a:r>
            <a:r>
              <a:rPr lang="en-US" altLang="zh-CN" sz="2800" dirty="0"/>
              <a:t>=21.</a:t>
            </a:r>
            <a:endParaRPr lang="zh-CN" altLang="zh-CN" sz="2800" dirty="0"/>
          </a:p>
        </p:txBody>
      </p:sp>
      <p:pic>
        <p:nvPicPr>
          <p:cNvPr id="4" name="0335.jpg" descr="id:2147509438;FounderCES"/>
          <p:cNvPicPr/>
          <p:nvPr/>
        </p:nvPicPr>
        <p:blipFill>
          <a:blip r:embed="rId2"/>
          <a:stretch>
            <a:fillRect/>
          </a:stretch>
        </p:blipFill>
        <p:spPr>
          <a:xfrm>
            <a:off x="4270303" y="302382"/>
            <a:ext cx="3153052" cy="3046319"/>
          </a:xfrm>
          <a:prstGeom prst="rect">
            <a:avLst/>
          </a:prstGeom>
        </p:spPr>
      </p:pic>
    </p:spTree>
    <p:extLst>
      <p:ext uri="{BB962C8B-B14F-4D97-AF65-F5344CB8AC3E}">
        <p14:creationId xmlns:p14="http://schemas.microsoft.com/office/powerpoint/2010/main" xmlns="" val="37253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81338" y="1005636"/>
            <a:ext cx="10065636" cy="25339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平面区域问题</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求目标函数的最值（范围）</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solidFill>
                <a:latin typeface="微软雅黑" panose="020B0503020204020204" pitchFamily="34" charset="-122"/>
                <a:ea typeface="微软雅黑" panose="020B0503020204020204" pitchFamily="34" charset="-122"/>
              </a:rPr>
              <a:t>3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含参线性规划问题</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4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线性规划的实际应用</a:t>
            </a:r>
          </a:p>
        </p:txBody>
      </p:sp>
      <p:sp>
        <p:nvSpPr>
          <p:cNvPr id="3" name="矩形 2">
            <a:hlinkClick r:id="" action="ppaction://noaction"/>
          </p:cNvPr>
          <p:cNvSpPr/>
          <p:nvPr/>
        </p:nvSpPr>
        <p:spPr>
          <a:xfrm>
            <a:off x="1081338" y="550288"/>
            <a:ext cx="10087407"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a:solidFill>
                  <a:srgbClr val="DA251C"/>
                </a:solidFill>
                <a:latin typeface="+mn-ea"/>
              </a:rPr>
              <a:t>B</a:t>
            </a:r>
            <a:r>
              <a:rPr lang="zh-CN" altLang="en-US" sz="2800" b="1" dirty="0">
                <a:solidFill>
                  <a:srgbClr val="DA251C"/>
                </a:solidFill>
                <a:latin typeface="+mn-ea"/>
              </a:rPr>
              <a:t>考法帮</a:t>
            </a:r>
            <a:r>
              <a:rPr lang="en-US" altLang="zh-CN" sz="2800" b="1" dirty="0">
                <a:solidFill>
                  <a:srgbClr val="DA251C"/>
                </a:solidFill>
                <a:latin typeface="+mn-ea"/>
              </a:rPr>
              <a:t>·</a:t>
            </a:r>
            <a:r>
              <a:rPr lang="zh-CN" altLang="en-US" sz="2800" b="1" dirty="0">
                <a:solidFill>
                  <a:srgbClr val="DA251C"/>
                </a:solidFill>
                <a:latin typeface="+mn-ea"/>
              </a:rPr>
              <a:t>题型全突破</a:t>
            </a:r>
          </a:p>
        </p:txBody>
      </p:sp>
      <p:sp>
        <p:nvSpPr>
          <p:cNvPr id="4" name="矩形 4">
            <a:hlinkClick r:id="" action="ppaction://noaction"/>
          </p:cNvPr>
          <p:cNvSpPr/>
          <p:nvPr/>
        </p:nvSpPr>
        <p:spPr>
          <a:xfrm>
            <a:off x="1081343" y="3986761"/>
            <a:ext cx="10087402" cy="538284"/>
          </a:xfrm>
          <a:prstGeom prst="rect">
            <a:avLst/>
          </a:prstGeom>
          <a:noFill/>
          <a:ln>
            <a:noFill/>
          </a:ln>
        </p:spPr>
        <p:style>
          <a:lnRef idx="1">
            <a:schemeClr val="accent5"/>
          </a:lnRef>
          <a:fillRef idx="3">
            <a:schemeClr val="accent5"/>
          </a:fillRef>
          <a:effectRef idx="2">
            <a:schemeClr val="accent5"/>
          </a:effectRef>
          <a:fontRef idx="minor">
            <a:schemeClr val="lt1"/>
          </a:fontRef>
        </p:style>
        <p:txBody>
          <a:bodyPr rtlCol="0" anchor="ctr"/>
          <a:lstStyle/>
          <a:p>
            <a:r>
              <a:rPr lang="en-US" altLang="zh-CN" sz="2800" b="1" dirty="0">
                <a:solidFill>
                  <a:srgbClr val="DA251C"/>
                </a:solidFill>
                <a:latin typeface="+mn-ea"/>
              </a:rPr>
              <a:t>C</a:t>
            </a:r>
            <a:r>
              <a:rPr lang="zh-CN" altLang="en-US" sz="2800" b="1" dirty="0">
                <a:solidFill>
                  <a:srgbClr val="DA251C"/>
                </a:solidFill>
                <a:latin typeface="+mn-ea"/>
              </a:rPr>
              <a:t>方法帮</a:t>
            </a:r>
            <a:r>
              <a:rPr lang="en-US" altLang="zh-CN" sz="2800" b="1" dirty="0">
                <a:solidFill>
                  <a:srgbClr val="DA251C"/>
                </a:solidFill>
                <a:latin typeface="+mn-ea"/>
              </a:rPr>
              <a:t>·</a:t>
            </a:r>
            <a:r>
              <a:rPr lang="zh-CN" altLang="en-US" sz="2800" b="1" dirty="0">
                <a:solidFill>
                  <a:srgbClr val="DA251C"/>
                </a:solidFill>
                <a:latin typeface="+mn-ea"/>
              </a:rPr>
              <a:t>素养大提升</a:t>
            </a:r>
          </a:p>
        </p:txBody>
      </p:sp>
      <p:sp>
        <p:nvSpPr>
          <p:cNvPr id="5" name="矩形 11">
            <a:hlinkClick r:id="rId2" action="ppaction://hlinksldjump"/>
          </p:cNvPr>
          <p:cNvSpPr/>
          <p:nvPr/>
        </p:nvSpPr>
        <p:spPr>
          <a:xfrm>
            <a:off x="1081338" y="4532304"/>
            <a:ext cx="10065636" cy="845942"/>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易混易错   对目标函数中的参数把握不准致误</a:t>
            </a:r>
            <a:endPar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821060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7" y="-2"/>
            <a:ext cx="504324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考法</a:t>
            </a:r>
            <a:r>
              <a:rPr lang="en-US" altLang="zh-CN" sz="2800" dirty="0">
                <a:solidFill>
                  <a:srgbClr val="DA251C"/>
                </a:solidFill>
              </a:rPr>
              <a:t>3   </a:t>
            </a:r>
            <a:r>
              <a:rPr lang="zh-CN" altLang="en-US" sz="2800" dirty="0">
                <a:solidFill>
                  <a:srgbClr val="DA251C"/>
                </a:solidFill>
              </a:rPr>
              <a:t>含参线性规划问题</a:t>
            </a:r>
          </a:p>
        </p:txBody>
      </p:sp>
      <mc:AlternateContent xmlns:mc="http://schemas.openxmlformats.org/markup-compatibility/2006">
        <mc:Choice xmlns:a14="http://schemas.microsoft.com/office/drawing/2010/main" xmlns="" Requires="a14">
          <p:sp>
            <p:nvSpPr>
              <p:cNvPr id="2" name="矩形 1"/>
              <p:cNvSpPr/>
              <p:nvPr/>
            </p:nvSpPr>
            <p:spPr>
              <a:xfrm>
                <a:off x="234043" y="949904"/>
                <a:ext cx="11723913" cy="5655010"/>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4</a:t>
                </a:r>
                <a:endParaRPr lang="en-US" altLang="zh-CN" sz="2800" b="1" dirty="0"/>
              </a:p>
              <a:p>
                <a:pPr>
                  <a:lnSpc>
                    <a:spcPct val="150000"/>
                  </a:lnSpc>
                </a:pPr>
                <a:r>
                  <a:rPr lang="zh-CN" altLang="zh-CN" sz="2800" dirty="0"/>
                  <a:t>已知</a:t>
                </a:r>
                <a:r>
                  <a:rPr lang="en-US" altLang="zh-CN" sz="2800" i="1" dirty="0"/>
                  <a:t>z</a:t>
                </a:r>
                <a:r>
                  <a:rPr lang="en-US" altLang="zh-CN" sz="2800" dirty="0"/>
                  <a:t>=2</a:t>
                </a:r>
                <a:r>
                  <a:rPr lang="en-US" altLang="zh-CN" sz="2800" i="1" dirty="0"/>
                  <a:t>x</a:t>
                </a:r>
                <a:r>
                  <a:rPr lang="en-US" altLang="zh-CN" sz="2800" dirty="0"/>
                  <a:t>+</a:t>
                </a:r>
                <a:r>
                  <a:rPr lang="en-US" altLang="zh-CN" sz="2800" i="1" dirty="0"/>
                  <a:t>y</a:t>
                </a:r>
                <a:r>
                  <a:rPr lang="en-US" altLang="zh-CN" sz="2800" dirty="0"/>
                  <a:t>,</a:t>
                </a:r>
                <a:r>
                  <a:rPr lang="zh-CN" altLang="zh-CN" sz="2800" dirty="0"/>
                  <a:t>其中实数</a:t>
                </a:r>
                <a:r>
                  <a:rPr lang="en-US" altLang="zh-CN" sz="2800" i="1" dirty="0" err="1"/>
                  <a:t>x</a:t>
                </a:r>
                <a:r>
                  <a:rPr lang="en-US" altLang="zh-CN" sz="2800" dirty="0" err="1"/>
                  <a:t>,</a:t>
                </a:r>
                <a:r>
                  <a:rPr lang="en-US" altLang="zh-CN" sz="2800" i="1" dirty="0" err="1"/>
                  <a:t>y</a:t>
                </a:r>
                <a:r>
                  <a:rPr lang="zh-CN" altLang="zh-CN" sz="2800" dirty="0"/>
                  <a:t>满足</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 </m:t>
                            </m:r>
                            <m:r>
                              <a:rPr lang="en-US" altLang="zh-CN" sz="2800" b="0" i="1" smtClean="0">
                                <a:latin typeface="Cambria Math" panose="02040503050406030204" pitchFamily="18" charset="0"/>
                                <a:ea typeface="Cambria Math" panose="02040503050406030204" pitchFamily="18" charset="0"/>
                              </a:rPr>
                              <m:t>          </m:t>
                            </m:r>
                          </m:e>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𝑎</m:t>
                            </m:r>
                            <m:r>
                              <a:rPr lang="en-US" altLang="zh-CN" sz="2800" i="1">
                                <a:latin typeface="Cambria Math" panose="02040503050406030204" pitchFamily="18" charset="0"/>
                              </a:rPr>
                              <m:t>, </m:t>
                            </m:r>
                            <m:r>
                              <a:rPr lang="en-US" altLang="zh-CN" sz="2800" b="0" i="1" smtClean="0">
                                <a:latin typeface="Cambria Math" panose="02040503050406030204" pitchFamily="18" charset="0"/>
                              </a:rPr>
                              <m:t>          </m:t>
                            </m:r>
                          </m:e>
                        </m:eqArr>
                      </m:e>
                    </m:d>
                  </m:oMath>
                </a14:m>
                <a:r>
                  <a:rPr lang="zh-CN" altLang="zh-CN" sz="2800" dirty="0"/>
                  <a:t>且</a:t>
                </a:r>
                <a:r>
                  <a:rPr lang="en-US" altLang="zh-CN" sz="2800" i="1" dirty="0"/>
                  <a:t>z</a:t>
                </a:r>
                <a:r>
                  <a:rPr lang="zh-CN" altLang="zh-CN" sz="2800" dirty="0"/>
                  <a:t>的最大值是最小值的</a:t>
                </a:r>
                <a:r>
                  <a:rPr lang="en-US" altLang="zh-CN" sz="2800" dirty="0"/>
                  <a:t>4</a:t>
                </a:r>
                <a:r>
                  <a:rPr lang="zh-CN" altLang="zh-CN" sz="2800" dirty="0"/>
                  <a:t>倍</a:t>
                </a:r>
                <a:r>
                  <a:rPr lang="en-US" altLang="zh-CN" sz="2800" dirty="0"/>
                  <a:t>,</a:t>
                </a:r>
                <a:r>
                  <a:rPr lang="zh-CN" altLang="zh-CN" sz="2800" dirty="0"/>
                  <a:t>则</a:t>
                </a:r>
                <a:r>
                  <a:rPr lang="en-US" altLang="zh-CN" sz="2800" i="1" dirty="0"/>
                  <a:t>a</a:t>
                </a:r>
                <a:r>
                  <a:rPr lang="zh-CN" altLang="zh-CN" sz="2800" dirty="0"/>
                  <a:t>的值是</a:t>
                </a:r>
              </a:p>
              <a:p>
                <a:pPr>
                  <a:lnSpc>
                    <a:spcPct val="150000"/>
                  </a:lnSpc>
                </a:pPr>
                <a:r>
                  <a:rPr lang="zh-CN" altLang="zh-CN" sz="2800" dirty="0"/>
                  <a:t>　　　　　　　　　　　　　　　　　　　</a:t>
                </a:r>
              </a:p>
              <a:p>
                <a:pPr>
                  <a:lnSpc>
                    <a:spcPct val="150000"/>
                  </a:lnSpc>
                </a:pPr>
                <a:r>
                  <a:rPr lang="en-US" altLang="zh-CN" sz="2800" dirty="0"/>
                  <a:t>A.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11</m:t>
                        </m:r>
                      </m:den>
                    </m:f>
                  </m:oMath>
                </a14:m>
                <a:r>
                  <a:rPr lang="en-US" altLang="zh-CN" sz="2800" dirty="0"/>
                  <a:t>	        B. </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4</m:t>
                        </m:r>
                      </m:den>
                    </m:f>
                  </m:oMath>
                </a14:m>
                <a:r>
                  <a:rPr lang="en-US" altLang="zh-CN" sz="2800" dirty="0"/>
                  <a:t>	C.4	  D.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11</m:t>
                        </m:r>
                      </m:num>
                      <m:den>
                        <m:r>
                          <a:rPr lang="en-US" altLang="zh-CN" sz="2800" i="1">
                            <a:latin typeface="Cambria Math" panose="02040503050406030204" pitchFamily="18" charset="0"/>
                          </a:rPr>
                          <m:t>2</m:t>
                        </m:r>
                      </m:den>
                    </m:f>
                  </m:oMath>
                </a14:m>
                <a:endParaRPr lang="zh-CN" altLang="zh-CN" sz="2800" dirty="0"/>
              </a:p>
              <a:p>
                <a:pPr>
                  <a:lnSpc>
                    <a:spcPct val="150000"/>
                  </a:lnSpc>
                </a:pPr>
                <a:endParaRPr lang="en-US"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234043" y="949904"/>
                <a:ext cx="11723913" cy="5655010"/>
              </a:xfrm>
              <a:prstGeom prst="rect">
                <a:avLst/>
              </a:prstGeom>
              <a:blipFill>
                <a:blip r:embed="rId2"/>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078379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34043" y="470985"/>
            <a:ext cx="11139948" cy="2677656"/>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endParaRPr lang="en-US" altLang="zh-CN" sz="2800" dirty="0"/>
          </a:p>
          <a:p>
            <a:pPr>
              <a:lnSpc>
                <a:spcPct val="150000"/>
              </a:lnSpc>
            </a:pPr>
            <a:r>
              <a:rPr lang="zh-CN" altLang="zh-CN" sz="2800" dirty="0"/>
              <a:t>作出不等式组对应的平面区域</a:t>
            </a:r>
            <a:r>
              <a:rPr lang="en-US" altLang="zh-CN" sz="2800" dirty="0"/>
              <a:t>,</a:t>
            </a:r>
            <a:r>
              <a:rPr lang="zh-CN" altLang="zh-CN" sz="2800" dirty="0"/>
              <a:t>利用</a:t>
            </a:r>
            <a:r>
              <a:rPr lang="en-US" altLang="zh-CN" sz="2800" i="1" dirty="0"/>
              <a:t>z</a:t>
            </a:r>
            <a:r>
              <a:rPr lang="zh-CN" altLang="zh-CN" sz="2800" dirty="0"/>
              <a:t>的几何意义</a:t>
            </a:r>
            <a:r>
              <a:rPr lang="en-US" altLang="zh-CN" sz="2800" dirty="0"/>
              <a:t>,</a:t>
            </a:r>
            <a:r>
              <a:rPr lang="zh-CN" altLang="zh-CN" sz="2800" dirty="0"/>
              <a:t>结合</a:t>
            </a:r>
            <a:r>
              <a:rPr lang="en-US" altLang="zh-CN" sz="2800" i="1" dirty="0"/>
              <a:t>z</a:t>
            </a:r>
            <a:r>
              <a:rPr lang="zh-CN" altLang="zh-CN" sz="2800" dirty="0"/>
              <a:t>的最大值是最小值的</a:t>
            </a:r>
            <a:r>
              <a:rPr lang="en-US" altLang="zh-CN" sz="2800" dirty="0"/>
              <a:t>4</a:t>
            </a:r>
            <a:r>
              <a:rPr lang="zh-CN" altLang="zh-CN" sz="2800" dirty="0"/>
              <a:t>倍建立方程</a:t>
            </a:r>
            <a:r>
              <a:rPr lang="en-US" altLang="zh-CN" sz="2800" dirty="0"/>
              <a:t>,</a:t>
            </a:r>
            <a:r>
              <a:rPr lang="zh-CN" altLang="zh-CN" sz="2800" dirty="0"/>
              <a:t>即可得出结果</a:t>
            </a:r>
            <a:r>
              <a:rPr lang="en-US" altLang="zh-CN" sz="2800" dirty="0"/>
              <a:t>.</a:t>
            </a:r>
            <a:endParaRPr lang="zh-CN" altLang="zh-CN" sz="2800" dirty="0"/>
          </a:p>
          <a:p>
            <a:pPr>
              <a:lnSpc>
                <a:spcPct val="150000"/>
              </a:lnSpc>
            </a:pPr>
            <a:endParaRPr lang="zh-CN" altLang="zh-CN" sz="2800" dirty="0"/>
          </a:p>
        </p:txBody>
      </p:sp>
    </p:spTree>
    <p:extLst>
      <p:ext uri="{BB962C8B-B14F-4D97-AF65-F5344CB8AC3E}">
        <p14:creationId xmlns:p14="http://schemas.microsoft.com/office/powerpoint/2010/main" xmlns="" val="96643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439" y="281036"/>
            <a:ext cx="11139948" cy="2031325"/>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a:solidFill>
                <a:prstClr val="black"/>
              </a:solidFill>
            </a:endParaRPr>
          </a:p>
          <a:p>
            <a:pPr>
              <a:lnSpc>
                <a:spcPct val="150000"/>
              </a:lnSpc>
            </a:pPr>
            <a:r>
              <a:rPr lang="zh-CN" altLang="en-US" sz="2800" dirty="0"/>
              <a:t>作出不等式组对应的平面区域如图</a:t>
            </a:r>
            <a:r>
              <a:rPr lang="en-US" altLang="zh-CN" sz="2800" dirty="0"/>
              <a:t>7-2-4</a:t>
            </a:r>
            <a:r>
              <a:rPr lang="zh-CN" altLang="en-US" sz="2800" dirty="0"/>
              <a:t>中阴影部分</a:t>
            </a:r>
            <a:r>
              <a:rPr lang="en-US" altLang="zh-CN" sz="2800" dirty="0"/>
              <a:t>(</a:t>
            </a:r>
            <a:r>
              <a:rPr lang="zh-CN" altLang="en-US" sz="2800" dirty="0"/>
              <a:t>包括边界</a:t>
            </a:r>
            <a:r>
              <a:rPr lang="en-US" altLang="zh-CN" sz="2800" dirty="0"/>
              <a:t>)</a:t>
            </a:r>
            <a:r>
              <a:rPr lang="zh-CN" altLang="en-US" sz="2800" dirty="0"/>
              <a:t>所示</a:t>
            </a:r>
            <a:r>
              <a:rPr lang="en-US" altLang="zh-CN" sz="2800" dirty="0"/>
              <a:t>. (</a:t>
            </a:r>
            <a:r>
              <a:rPr lang="zh-CN" altLang="en-US" sz="2800" dirty="0"/>
              <a:t>把参数当成常数</a:t>
            </a:r>
            <a:r>
              <a:rPr lang="en-US" altLang="zh-CN" sz="2800" dirty="0"/>
              <a:t>)</a:t>
            </a:r>
            <a:endParaRPr lang="zh-CN" altLang="zh-CN" sz="2800" dirty="0"/>
          </a:p>
        </p:txBody>
      </p:sp>
      <p:pic>
        <p:nvPicPr>
          <p:cNvPr id="11266" name="dgutudtgdusidw题-7.jpg" descr="id:2147528976;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11886" y="2007561"/>
            <a:ext cx="3637054" cy="3429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560439" y="5600287"/>
            <a:ext cx="11139948" cy="662297"/>
          </a:xfrm>
          <a:prstGeom prst="rect">
            <a:avLst/>
          </a:prstGeom>
        </p:spPr>
        <p:txBody>
          <a:bodyPr wrap="square">
            <a:spAutoFit/>
          </a:bodyPr>
          <a:lstStyle/>
          <a:p>
            <a:pPr lvl="0" algn="ctr">
              <a:lnSpc>
                <a:spcPct val="150000"/>
              </a:lnSpc>
            </a:pPr>
            <a:r>
              <a:rPr lang="zh-CN" altLang="en-US" sz="2800" dirty="0"/>
              <a:t>图</a:t>
            </a:r>
            <a:r>
              <a:rPr lang="en-US" altLang="zh-CN" sz="2800" dirty="0"/>
              <a:t>7-2-4</a:t>
            </a:r>
            <a:endParaRPr lang="zh-CN" altLang="zh-CN" sz="2800" dirty="0"/>
          </a:p>
        </p:txBody>
      </p:sp>
    </p:spTree>
    <p:extLst>
      <p:ext uri="{BB962C8B-B14F-4D97-AF65-F5344CB8AC3E}">
        <p14:creationId xmlns:p14="http://schemas.microsoft.com/office/powerpoint/2010/main" xmlns="" val="41967685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281036"/>
                <a:ext cx="11139948" cy="6207469"/>
              </a:xfrm>
              <a:prstGeom prst="rect">
                <a:avLst/>
              </a:prstGeom>
            </p:spPr>
            <p:txBody>
              <a:bodyPr wrap="square">
                <a:spAutoFit/>
              </a:bodyPr>
              <a:lstStyle/>
              <a:p>
                <a:pPr>
                  <a:lnSpc>
                    <a:spcPct val="150000"/>
                  </a:lnSpc>
                </a:pPr>
                <a:r>
                  <a:rPr lang="zh-CN" altLang="zh-CN" sz="2800" dirty="0"/>
                  <a:t>由</a:t>
                </a:r>
                <a:r>
                  <a:rPr lang="en-US" altLang="zh-CN" sz="2800" i="1" dirty="0"/>
                  <a:t>z</a:t>
                </a:r>
                <a:r>
                  <a:rPr lang="en-US" altLang="zh-CN" sz="2800" dirty="0"/>
                  <a:t>=2</a:t>
                </a:r>
                <a:r>
                  <a:rPr lang="en-US" altLang="zh-CN" sz="2800" i="1" dirty="0"/>
                  <a:t>x</a:t>
                </a:r>
                <a:r>
                  <a:rPr lang="en-US" altLang="zh-CN" sz="2800" dirty="0"/>
                  <a:t>+</a:t>
                </a:r>
                <a:r>
                  <a:rPr lang="en-US" altLang="zh-CN" sz="2800" i="1" dirty="0"/>
                  <a:t>y</a:t>
                </a:r>
                <a:r>
                  <a:rPr lang="en-US" altLang="zh-CN" sz="2800" dirty="0"/>
                  <a:t>,</a:t>
                </a:r>
                <a:r>
                  <a:rPr lang="zh-CN" altLang="zh-CN" sz="2800" dirty="0"/>
                  <a:t>得</a:t>
                </a:r>
                <a:r>
                  <a:rPr lang="en-US" altLang="zh-CN" sz="2800" i="1" dirty="0"/>
                  <a:t>y</a:t>
                </a:r>
                <a:r>
                  <a:rPr lang="en-US" altLang="zh-CN" sz="2800" dirty="0"/>
                  <a:t>=-2</a:t>
                </a:r>
                <a:r>
                  <a:rPr lang="en-US" altLang="zh-CN" sz="2800" i="1" dirty="0"/>
                  <a:t>x</a:t>
                </a:r>
                <a:r>
                  <a:rPr lang="en-US" altLang="zh-CN" sz="2800" dirty="0"/>
                  <a:t>+</a:t>
                </a:r>
                <a:r>
                  <a:rPr lang="en-US" altLang="zh-CN" sz="2800" i="1" dirty="0"/>
                  <a:t>z</a:t>
                </a:r>
                <a:r>
                  <a:rPr lang="en-US" altLang="zh-CN" sz="2800" dirty="0"/>
                  <a:t>.</a:t>
                </a:r>
                <a:endParaRPr lang="zh-CN" altLang="zh-CN" sz="2800" dirty="0"/>
              </a:p>
              <a:p>
                <a:pPr>
                  <a:lnSpc>
                    <a:spcPct val="150000"/>
                  </a:lnSpc>
                </a:pPr>
                <a:r>
                  <a:rPr lang="zh-CN" altLang="zh-CN" sz="2800" dirty="0"/>
                  <a:t>由图象可知当直线</a:t>
                </a:r>
                <a:r>
                  <a:rPr lang="en-US" altLang="zh-CN" sz="2800" i="1" dirty="0"/>
                  <a:t>y</a:t>
                </a:r>
                <a:r>
                  <a:rPr lang="en-US" altLang="zh-CN" sz="2800" dirty="0"/>
                  <a:t>=-2</a:t>
                </a:r>
                <a:r>
                  <a:rPr lang="en-US" altLang="zh-CN" sz="2800" i="1" dirty="0"/>
                  <a:t>x</a:t>
                </a:r>
                <a:r>
                  <a:rPr lang="en-US" altLang="zh-CN" sz="2800" dirty="0"/>
                  <a:t>+z</a:t>
                </a:r>
                <a:r>
                  <a:rPr lang="zh-CN" altLang="zh-CN" sz="2800" dirty="0"/>
                  <a:t>经过点</a:t>
                </a:r>
                <a:r>
                  <a:rPr lang="en-US" altLang="zh-CN" sz="2800" i="1" dirty="0"/>
                  <a:t>A</a:t>
                </a:r>
                <a:r>
                  <a:rPr lang="zh-CN" altLang="zh-CN" sz="2800" dirty="0"/>
                  <a:t>时</a:t>
                </a:r>
                <a:r>
                  <a:rPr lang="en-US" altLang="zh-CN" sz="2800" dirty="0"/>
                  <a:t>,</a:t>
                </a:r>
                <a:r>
                  <a:rPr lang="zh-CN" altLang="zh-CN" sz="2800" dirty="0"/>
                  <a:t>直线在</a:t>
                </a:r>
                <a:r>
                  <a:rPr lang="en-US" altLang="zh-CN" sz="2800" i="1" dirty="0"/>
                  <a:t>y</a:t>
                </a:r>
                <a:r>
                  <a:rPr lang="zh-CN" altLang="zh-CN" sz="2800" dirty="0"/>
                  <a:t>轴上的截距最大</a:t>
                </a:r>
                <a:r>
                  <a:rPr lang="en-US" altLang="zh-CN" sz="2800" dirty="0"/>
                  <a:t>,</a:t>
                </a:r>
                <a:r>
                  <a:rPr lang="zh-CN" altLang="zh-CN" sz="2800" dirty="0"/>
                  <a:t>此时</a:t>
                </a:r>
                <a:r>
                  <a:rPr lang="en-US" altLang="zh-CN" sz="2800" i="1" dirty="0"/>
                  <a:t>z</a:t>
                </a:r>
                <a:r>
                  <a:rPr lang="zh-CN" altLang="zh-CN" sz="2800" dirty="0"/>
                  <a:t>最大</a:t>
                </a:r>
                <a:r>
                  <a:rPr lang="en-US" altLang="zh-CN" sz="2800" dirty="0"/>
                  <a:t>.</a:t>
                </a:r>
                <a:endParaRPr lang="zh-CN" altLang="zh-CN" sz="2800" dirty="0"/>
              </a:p>
              <a:p>
                <a:pPr>
                  <a:lnSpc>
                    <a:spcPct val="150000"/>
                  </a:lnSpc>
                </a:pP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=2, </m:t>
                            </m:r>
                          </m:e>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𝑥</m:t>
                            </m:r>
                            <m:r>
                              <a:rPr lang="en-US" altLang="zh-CN" sz="2800" i="1">
                                <a:latin typeface="Cambria Math" panose="02040503050406030204" pitchFamily="18" charset="0"/>
                              </a:rPr>
                              <m:t>.</m:t>
                            </m:r>
                            <m:r>
                              <a:rPr lang="en-US" altLang="zh-CN" sz="2800" b="0" i="1" smtClean="0">
                                <a:latin typeface="Cambria Math" panose="02040503050406030204" pitchFamily="18" charset="0"/>
                              </a:rPr>
                              <m:t>          </m:t>
                            </m:r>
                          </m:e>
                        </m:eqArr>
                      </m:e>
                    </m:d>
                  </m:oMath>
                </a14:m>
                <a:r>
                  <a:rPr lang="zh-CN" altLang="zh-CN" sz="2800" dirty="0"/>
                  <a:t>解得</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𝑥</m:t>
                            </m:r>
                            <m:r>
                              <a:rPr lang="en-US" altLang="zh-CN" sz="2800" i="1">
                                <a:latin typeface="Cambria Math" panose="02040503050406030204" pitchFamily="18" charset="0"/>
                              </a:rPr>
                              <m:t>=1, </m:t>
                            </m:r>
                          </m:e>
                          <m:e>
                            <m:r>
                              <a:rPr lang="en-US" altLang="zh-CN" sz="2800" i="1">
                                <a:latin typeface="Cambria Math" panose="02040503050406030204" pitchFamily="18" charset="0"/>
                              </a:rPr>
                              <m:t>𝑦</m:t>
                            </m:r>
                            <m:r>
                              <a:rPr lang="en-US" altLang="zh-CN" sz="2800" i="1">
                                <a:latin typeface="Cambria Math" panose="02040503050406030204" pitchFamily="18" charset="0"/>
                              </a:rPr>
                              <m:t>=1. </m:t>
                            </m:r>
                          </m:e>
                        </m:eqArr>
                      </m:e>
                    </m:d>
                  </m:oMath>
                </a14:m>
                <a:r>
                  <a:rPr lang="zh-CN" altLang="zh-CN" sz="2800" dirty="0"/>
                  <a:t>即</a:t>
                </a:r>
                <a:r>
                  <a:rPr lang="en-US" altLang="zh-CN" sz="2800" i="1" dirty="0"/>
                  <a:t>A</a:t>
                </a:r>
                <a:r>
                  <a:rPr lang="en-US" altLang="zh-CN" sz="2800" dirty="0"/>
                  <a:t>(1,1),</a:t>
                </a:r>
                <a:r>
                  <a:rPr lang="zh-CN" altLang="zh-CN" sz="2800" dirty="0"/>
                  <a:t>故</a:t>
                </a:r>
                <a:r>
                  <a:rPr lang="en-US" altLang="zh-CN" sz="2800" i="1" dirty="0" err="1"/>
                  <a:t>z</a:t>
                </a:r>
                <a:r>
                  <a:rPr lang="en-US" altLang="zh-CN" sz="2800" i="1" baseline="-25000" dirty="0" err="1"/>
                  <a:t>max</a:t>
                </a:r>
                <a:r>
                  <a:rPr lang="en-US" altLang="zh-CN" sz="2800" dirty="0"/>
                  <a:t>=2×1+1=3,</a:t>
                </a:r>
                <a:endParaRPr lang="zh-CN" altLang="zh-CN" sz="2800" dirty="0"/>
              </a:p>
              <a:p>
                <a:pPr>
                  <a:lnSpc>
                    <a:spcPct val="150000"/>
                  </a:lnSpc>
                </a:pPr>
                <a:r>
                  <a:rPr lang="zh-CN" altLang="zh-CN" sz="2800" dirty="0"/>
                  <a:t>当直线</a:t>
                </a:r>
                <a:r>
                  <a:rPr lang="en-US" altLang="zh-CN" sz="2800" i="1" dirty="0"/>
                  <a:t>y</a:t>
                </a:r>
                <a:r>
                  <a:rPr lang="en-US" altLang="zh-CN" sz="2800" dirty="0"/>
                  <a:t>=-2</a:t>
                </a:r>
                <a:r>
                  <a:rPr lang="en-US" altLang="zh-CN" sz="2800" i="1" dirty="0"/>
                  <a:t>x</a:t>
                </a:r>
                <a:r>
                  <a:rPr lang="en-US" altLang="zh-CN" sz="2800" dirty="0"/>
                  <a:t>+</a:t>
                </a:r>
                <a:r>
                  <a:rPr lang="en-US" altLang="zh-CN" sz="2800" i="1" dirty="0"/>
                  <a:t>z</a:t>
                </a:r>
                <a:r>
                  <a:rPr lang="zh-CN" altLang="zh-CN" sz="2800" dirty="0"/>
                  <a:t>经过点</a:t>
                </a:r>
                <a:r>
                  <a:rPr lang="en-US" altLang="zh-CN" sz="2800" dirty="0"/>
                  <a:t>B</a:t>
                </a:r>
                <a:r>
                  <a:rPr lang="zh-CN" altLang="zh-CN" sz="2800" dirty="0"/>
                  <a:t>时</a:t>
                </a:r>
                <a:r>
                  <a:rPr lang="en-US" altLang="zh-CN" sz="2800" dirty="0"/>
                  <a:t>,</a:t>
                </a:r>
                <a:r>
                  <a:rPr lang="zh-CN" altLang="zh-CN" sz="2800" dirty="0"/>
                  <a:t>直线在</a:t>
                </a:r>
                <a:r>
                  <a:rPr lang="en-US" altLang="zh-CN" sz="2800" i="1" dirty="0"/>
                  <a:t>y</a:t>
                </a:r>
                <a:r>
                  <a:rPr lang="zh-CN" altLang="zh-CN" sz="2800" dirty="0"/>
                  <a:t>轴上的截距最小</a:t>
                </a:r>
                <a:r>
                  <a:rPr lang="en-US" altLang="zh-CN" sz="2800" dirty="0"/>
                  <a:t>,</a:t>
                </a:r>
                <a:r>
                  <a:rPr lang="zh-CN" altLang="zh-CN" sz="2800" dirty="0"/>
                  <a:t>此时</a:t>
                </a:r>
                <a:r>
                  <a:rPr lang="en-US" altLang="zh-CN" sz="2800" i="1" dirty="0"/>
                  <a:t>z</a:t>
                </a:r>
                <a:r>
                  <a:rPr lang="zh-CN" altLang="zh-CN" sz="2800" dirty="0"/>
                  <a:t>最小</a:t>
                </a:r>
                <a:r>
                  <a:rPr lang="en-US" altLang="zh-CN" sz="2800" dirty="0"/>
                  <a:t>.</a:t>
                </a:r>
                <a:endParaRPr lang="zh-CN" altLang="zh-CN" sz="2800" dirty="0"/>
              </a:p>
              <a:p>
                <a:pPr>
                  <a:lnSpc>
                    <a:spcPct val="150000"/>
                  </a:lnSpc>
                </a:pP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b="0" i="1" smtClean="0">
                                <a:latin typeface="Cambria Math" panose="02040503050406030204" pitchFamily="18" charset="0"/>
                              </a:rPr>
                              <m:t>𝑎</m:t>
                            </m:r>
                            <m:r>
                              <a:rPr lang="en-US" altLang="zh-CN" sz="2800" i="1">
                                <a:latin typeface="Cambria Math" panose="02040503050406030204" pitchFamily="18" charset="0"/>
                              </a:rPr>
                              <m:t> </m:t>
                            </m:r>
                          </m:e>
                          <m:e>
                            <m:r>
                              <a:rPr lang="en-US" altLang="zh-CN" sz="2800" i="1">
                                <a:latin typeface="Cambria Math" panose="02040503050406030204" pitchFamily="18" charset="0"/>
                              </a:rPr>
                              <m:t>𝑦</m:t>
                            </m:r>
                            <m:r>
                              <a:rPr lang="en-US" altLang="zh-CN" sz="2800" i="1">
                                <a:latin typeface="Cambria Math" panose="02040503050406030204" pitchFamily="18" charset="0"/>
                              </a:rPr>
                              <m:t>=</m:t>
                            </m:r>
                            <m:r>
                              <a:rPr lang="en-US" altLang="zh-CN" sz="2800" b="0" i="1" smtClean="0">
                                <a:latin typeface="Cambria Math" panose="02040503050406030204" pitchFamily="18" charset="0"/>
                              </a:rPr>
                              <m:t>𝑥</m:t>
                            </m:r>
                            <m:r>
                              <a:rPr lang="en-US" altLang="zh-CN" sz="2800" i="1">
                                <a:latin typeface="Cambria Math" panose="02040503050406030204" pitchFamily="18" charset="0"/>
                              </a:rPr>
                              <m:t> </m:t>
                            </m:r>
                          </m:e>
                        </m:eqArr>
                      </m:e>
                    </m:d>
                  </m:oMath>
                </a14:m>
                <a:r>
                  <a:rPr lang="zh-CN" altLang="zh-CN" sz="2800" dirty="0"/>
                  <a:t>解得</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𝑎</m:t>
                            </m:r>
                            <m:r>
                              <a:rPr lang="en-US" altLang="zh-CN" sz="2800" i="1">
                                <a:latin typeface="Cambria Math" panose="02040503050406030204" pitchFamily="18" charset="0"/>
                              </a:rPr>
                              <m:t> </m:t>
                            </m:r>
                          </m:e>
                          <m:e>
                            <m:r>
                              <a:rPr lang="en-US" altLang="zh-CN" sz="2800" i="1">
                                <a:latin typeface="Cambria Math" panose="02040503050406030204" pitchFamily="18" charset="0"/>
                              </a:rPr>
                              <m:t>𝑦</m:t>
                            </m:r>
                            <m:r>
                              <a:rPr lang="en-US" altLang="zh-CN" sz="2800" i="1">
                                <a:latin typeface="Cambria Math" panose="02040503050406030204" pitchFamily="18" charset="0"/>
                              </a:rPr>
                              <m:t>=</m:t>
                            </m:r>
                            <m:r>
                              <a:rPr lang="en-US" altLang="zh-CN" sz="2800" b="0" i="1" smtClean="0">
                                <a:latin typeface="Cambria Math" panose="02040503050406030204" pitchFamily="18" charset="0"/>
                              </a:rPr>
                              <m:t>𝑎</m:t>
                            </m:r>
                            <m:r>
                              <a:rPr lang="en-US" altLang="zh-CN" sz="2800" i="1">
                                <a:latin typeface="Cambria Math" panose="02040503050406030204" pitchFamily="18" charset="0"/>
                              </a:rPr>
                              <m:t> </m:t>
                            </m:r>
                          </m:e>
                        </m:eqArr>
                      </m:e>
                    </m:d>
                  </m:oMath>
                </a14:m>
                <a:r>
                  <a:rPr lang="zh-CN" altLang="zh-CN" sz="2800" dirty="0"/>
                  <a:t>即</a:t>
                </a:r>
                <a:r>
                  <a:rPr lang="en-US" altLang="zh-CN" sz="2800" dirty="0"/>
                  <a:t>B(</a:t>
                </a:r>
                <a:r>
                  <a:rPr lang="en-US" altLang="zh-CN" sz="2800" i="1" dirty="0" err="1"/>
                  <a:t>a</a:t>
                </a:r>
                <a:r>
                  <a:rPr lang="en-US" altLang="zh-CN" sz="2800" dirty="0" err="1"/>
                  <a:t>,</a:t>
                </a:r>
                <a:r>
                  <a:rPr lang="en-US" altLang="zh-CN" sz="2800" i="1" dirty="0" err="1"/>
                  <a:t>a</a:t>
                </a:r>
                <a:r>
                  <a:rPr lang="en-US" altLang="zh-CN" sz="2800" dirty="0"/>
                  <a:t>),</a:t>
                </a:r>
                <a:r>
                  <a:rPr lang="zh-CN" altLang="zh-CN" sz="2800" dirty="0"/>
                  <a:t>故</a:t>
                </a:r>
                <a:r>
                  <a:rPr lang="en-US" altLang="zh-CN" sz="2800" i="1" dirty="0" err="1"/>
                  <a:t>z</a:t>
                </a:r>
                <a:r>
                  <a:rPr lang="en-US" altLang="zh-CN" sz="2800" baseline="-25000" dirty="0" err="1"/>
                  <a:t>min</a:t>
                </a:r>
                <a:r>
                  <a:rPr lang="en-US" altLang="zh-CN" sz="2800" dirty="0"/>
                  <a:t>=2×</a:t>
                </a:r>
                <a:r>
                  <a:rPr lang="en-US" altLang="zh-CN" sz="2800" i="1" dirty="0"/>
                  <a:t>a</a:t>
                </a:r>
                <a:r>
                  <a:rPr lang="en-US" altLang="zh-CN" sz="2800" dirty="0"/>
                  <a:t>+</a:t>
                </a:r>
                <a:r>
                  <a:rPr lang="en-US" altLang="zh-CN" sz="2800" i="1" dirty="0"/>
                  <a:t>a</a:t>
                </a:r>
                <a:r>
                  <a:rPr lang="en-US" altLang="zh-CN" sz="2800" dirty="0"/>
                  <a:t>=3</a:t>
                </a:r>
                <a:r>
                  <a:rPr lang="en-US" altLang="zh-CN" sz="2800" i="1" dirty="0"/>
                  <a:t>a</a:t>
                </a:r>
                <a:r>
                  <a:rPr lang="en-US" altLang="zh-CN" sz="2800" dirty="0"/>
                  <a:t>. (</a:t>
                </a:r>
                <a:r>
                  <a:rPr lang="zh-CN" altLang="zh-CN" sz="2800" dirty="0"/>
                  <a:t>求线性目标函数的最值</a:t>
                </a:r>
                <a:r>
                  <a:rPr lang="en-US" altLang="zh-CN" sz="2800" dirty="0"/>
                  <a:t>)</a:t>
                </a:r>
                <a:r>
                  <a:rPr lang="zh-CN" altLang="zh-CN" sz="2800" dirty="0"/>
                  <a:t>由</a:t>
                </a:r>
              </a:p>
            </p:txBody>
          </p:sp>
        </mc:Choice>
        <mc:Fallback>
          <p:sp>
            <p:nvSpPr>
              <p:cNvPr id="2" name="矩形 1"/>
              <p:cNvSpPr>
                <a:spLocks noRot="1" noChangeAspect="1" noMove="1" noResize="1" noEditPoints="1" noAdjustHandles="1" noChangeArrowheads="1" noChangeShapeType="1" noTextEdit="1"/>
              </p:cNvSpPr>
              <p:nvPr/>
            </p:nvSpPr>
            <p:spPr>
              <a:xfrm>
                <a:off x="560439" y="281036"/>
                <a:ext cx="11139948" cy="6207469"/>
              </a:xfrm>
              <a:prstGeom prst="rect">
                <a:avLst/>
              </a:prstGeom>
              <a:blipFill rotWithShape="0">
                <a:blip r:embed="rId2"/>
                <a:stretch>
                  <a:fillRect l="-1149" b="-5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1577900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26842"/>
                <a:ext cx="11139948" cy="1651221"/>
              </a:xfrm>
              <a:prstGeom prst="rect">
                <a:avLst/>
              </a:prstGeom>
            </p:spPr>
            <p:txBody>
              <a:bodyPr wrap="square">
                <a:spAutoFit/>
              </a:bodyPr>
              <a:lstStyle/>
              <a:p>
                <a:pPr>
                  <a:lnSpc>
                    <a:spcPct val="150000"/>
                  </a:lnSpc>
                </a:pPr>
                <a:r>
                  <a:rPr lang="en-US" altLang="zh-CN" sz="2800" i="1" dirty="0"/>
                  <a:t>z</a:t>
                </a:r>
                <a:r>
                  <a:rPr lang="zh-CN" altLang="zh-CN" sz="2800" dirty="0"/>
                  <a:t>的最大值是最小值的</a:t>
                </a:r>
                <a:r>
                  <a:rPr lang="en-US" altLang="zh-CN" sz="2800" dirty="0"/>
                  <a:t>4</a:t>
                </a:r>
                <a:r>
                  <a:rPr lang="zh-CN" altLang="zh-CN" sz="2800" dirty="0"/>
                  <a:t>倍</a:t>
                </a:r>
                <a:r>
                  <a:rPr lang="en-US" altLang="zh-CN" sz="2800" dirty="0"/>
                  <a:t>,</a:t>
                </a:r>
                <a:r>
                  <a:rPr lang="zh-CN" altLang="zh-CN" sz="2800" dirty="0"/>
                  <a:t>得</a:t>
                </a:r>
                <a:r>
                  <a:rPr lang="en-US" altLang="zh-CN" sz="2800" dirty="0"/>
                  <a:t>3=4×3</a:t>
                </a:r>
                <a:r>
                  <a:rPr lang="en-US" altLang="zh-CN" sz="2800" i="1" dirty="0"/>
                  <a:t>a</a:t>
                </a:r>
                <a:r>
                  <a:rPr lang="en-US" altLang="zh-CN" sz="2800" dirty="0"/>
                  <a:t>,</a:t>
                </a:r>
                <a:r>
                  <a:rPr lang="zh-CN" altLang="zh-CN" sz="2800" dirty="0"/>
                  <a:t>即</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4</m:t>
                        </m:r>
                      </m:den>
                    </m:f>
                  </m:oMath>
                </a14:m>
                <a:r>
                  <a:rPr lang="en-US" altLang="zh-CN" sz="2800" dirty="0"/>
                  <a:t>. (</a:t>
                </a:r>
                <a:r>
                  <a:rPr lang="zh-CN" altLang="zh-CN" sz="2800" dirty="0"/>
                  <a:t>构造方程求参数</a:t>
                </a:r>
                <a:r>
                  <a:rPr lang="en-US" altLang="zh-CN" sz="2800" dirty="0"/>
                  <a:t>)</a:t>
                </a:r>
                <a:endParaRPr lang="zh-CN" altLang="zh-CN" sz="2800" dirty="0"/>
              </a:p>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zh-CN" sz="2800" dirty="0"/>
                  <a:t>　</a:t>
                </a:r>
                <a:r>
                  <a:rPr lang="en-US" altLang="zh-CN" sz="2800" dirty="0"/>
                  <a:t>B</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26842"/>
                <a:ext cx="11139948" cy="1651221"/>
              </a:xfrm>
              <a:prstGeom prst="rect">
                <a:avLst/>
              </a:prstGeom>
              <a:blipFill>
                <a:blip r:embed="rId2"/>
                <a:stretch>
                  <a:fillRect l="-1149" b="-4797"/>
                </a:stretch>
              </a:blipFill>
            </p:spPr>
            <p:txBody>
              <a:bodyPr/>
              <a:lstStyle/>
              <a:p>
                <a:r>
                  <a:rPr lang="zh-CN" altLang="en-US">
                    <a:noFill/>
                  </a:rPr>
                  <a:t> </a:t>
                </a:r>
              </a:p>
            </p:txBody>
          </p:sp>
        </mc:Fallback>
      </mc:AlternateContent>
      <p:sp>
        <p:nvSpPr>
          <p:cNvPr id="4" name="矩形 3"/>
          <p:cNvSpPr/>
          <p:nvPr/>
        </p:nvSpPr>
        <p:spPr>
          <a:xfrm>
            <a:off x="639097" y="3754422"/>
            <a:ext cx="10913806" cy="2677656"/>
          </a:xfrm>
          <a:prstGeom prst="rect">
            <a:avLst/>
          </a:prstGeom>
          <a:ln>
            <a:solidFill>
              <a:schemeClr val="tx1"/>
            </a:solidFill>
          </a:ln>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方法总结</a:t>
            </a:r>
          </a:p>
          <a:p>
            <a:pPr lvl="0" algn="ctr">
              <a:lnSpc>
                <a:spcPct val="150000"/>
              </a:lnSpc>
            </a:pPr>
            <a:r>
              <a:rPr lang="zh-CN" altLang="en-US" sz="2800" b="1" dirty="0">
                <a:solidFill>
                  <a:prstClr val="black"/>
                </a:solidFill>
              </a:rPr>
              <a:t>由目标函数的最值求参数的方法</a:t>
            </a:r>
          </a:p>
          <a:p>
            <a:pPr lvl="0">
              <a:lnSpc>
                <a:spcPct val="150000"/>
              </a:lnSpc>
            </a:pPr>
            <a:r>
              <a:rPr lang="en-US" altLang="zh-CN" sz="2800" dirty="0">
                <a:solidFill>
                  <a:prstClr val="black"/>
                </a:solidFill>
              </a:rPr>
              <a:t>1.</a:t>
            </a:r>
            <a:r>
              <a:rPr lang="zh-CN" altLang="en-US" sz="2800" dirty="0">
                <a:solidFill>
                  <a:prstClr val="black"/>
                </a:solidFill>
              </a:rPr>
              <a:t>把参数当常数用</a:t>
            </a:r>
            <a:r>
              <a:rPr lang="en-US" altLang="zh-CN" sz="2800" dirty="0">
                <a:solidFill>
                  <a:prstClr val="black"/>
                </a:solidFill>
              </a:rPr>
              <a:t>,</a:t>
            </a:r>
            <a:r>
              <a:rPr lang="zh-CN" altLang="en-US" sz="2800" dirty="0">
                <a:solidFill>
                  <a:prstClr val="black"/>
                </a:solidFill>
              </a:rPr>
              <a:t>根据线性规划问题的求解方法求出最优解</a:t>
            </a:r>
            <a:r>
              <a:rPr lang="en-US" altLang="zh-CN" sz="2800" dirty="0">
                <a:solidFill>
                  <a:prstClr val="black"/>
                </a:solidFill>
              </a:rPr>
              <a:t>,</a:t>
            </a:r>
            <a:r>
              <a:rPr lang="zh-CN" altLang="en-US" sz="2800" dirty="0">
                <a:solidFill>
                  <a:prstClr val="black"/>
                </a:solidFill>
              </a:rPr>
              <a:t>代入目标函数求出最值</a:t>
            </a:r>
            <a:r>
              <a:rPr lang="en-US" altLang="zh-CN" sz="2800" dirty="0">
                <a:solidFill>
                  <a:prstClr val="black"/>
                </a:solidFill>
              </a:rPr>
              <a:t>,</a:t>
            </a:r>
            <a:r>
              <a:rPr lang="zh-CN" altLang="en-US" sz="2800" dirty="0">
                <a:solidFill>
                  <a:prstClr val="black"/>
                </a:solidFill>
              </a:rPr>
              <a:t>通过构造方程或不等式求出参数的值或取值范围</a:t>
            </a:r>
            <a:r>
              <a:rPr lang="en-US" altLang="zh-CN" sz="2800" dirty="0">
                <a:solidFill>
                  <a:prstClr val="black"/>
                </a:solidFill>
              </a:rPr>
              <a:t>.</a:t>
            </a:r>
            <a:endParaRPr lang="zh-CN" altLang="en-US" sz="2800" dirty="0">
              <a:solidFill>
                <a:prstClr val="black"/>
              </a:solidFill>
            </a:endParaRPr>
          </a:p>
        </p:txBody>
      </p:sp>
    </p:spTree>
    <p:extLst>
      <p:ext uri="{BB962C8B-B14F-4D97-AF65-F5344CB8AC3E}">
        <p14:creationId xmlns:p14="http://schemas.microsoft.com/office/powerpoint/2010/main" xmlns="" val="31925931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1434473611"/>
              </p:ext>
            </p:extLst>
          </p:nvPr>
        </p:nvGraphicFramePr>
        <p:xfrm>
          <a:off x="481782" y="462116"/>
          <a:ext cx="11248102" cy="5292705"/>
        </p:xfrm>
        <a:graphic>
          <a:graphicData uri="http://schemas.openxmlformats.org/drawingml/2006/table">
            <a:tbl>
              <a:tblPr>
                <a:tableStyleId>{5940675A-B579-460E-94D1-54222C63F5DA}</a:tableStyleId>
              </a:tblPr>
              <a:tblGrid>
                <a:gridCol w="11248102">
                  <a:extLst>
                    <a:ext uri="{9D8B030D-6E8A-4147-A177-3AD203B41FA5}">
                      <a16:colId xmlns:a16="http://schemas.microsoft.com/office/drawing/2014/main" xmlns="" val="2700981057"/>
                    </a:ext>
                  </a:extLst>
                </a:gridCol>
              </a:tblGrid>
              <a:tr h="3372465">
                <a:tc>
                  <a:txBody>
                    <a:bodyPr/>
                    <a:lstStyle/>
                    <a:p>
                      <a:pPr>
                        <a:lnSpc>
                          <a:spcPct val="150000"/>
                        </a:lnSpc>
                        <a:spcAft>
                          <a:spcPts val="0"/>
                        </a:spcAft>
                      </a:pPr>
                      <a:r>
                        <a:rPr lang="en-US" sz="2800" dirty="0">
                          <a:effectLst/>
                        </a:rPr>
                        <a:t>2.</a:t>
                      </a:r>
                      <a:r>
                        <a:rPr lang="zh-CN" sz="2800" dirty="0">
                          <a:effectLst/>
                        </a:rPr>
                        <a:t>先分离含有参数的式子</a:t>
                      </a:r>
                      <a:r>
                        <a:rPr lang="en-US" sz="2800" dirty="0">
                          <a:effectLst/>
                        </a:rPr>
                        <a:t>,</a:t>
                      </a:r>
                      <a:r>
                        <a:rPr lang="zh-CN" sz="2800" dirty="0">
                          <a:effectLst/>
                        </a:rPr>
                        <a:t>数形结合确定含参数的式子所满足的条件</a:t>
                      </a:r>
                      <a:r>
                        <a:rPr lang="en-US" sz="2800" dirty="0">
                          <a:effectLst/>
                        </a:rPr>
                        <a:t>,</a:t>
                      </a:r>
                      <a:r>
                        <a:rPr lang="zh-CN" sz="2800" dirty="0">
                          <a:effectLst/>
                        </a:rPr>
                        <a:t>确定最优解的位置</a:t>
                      </a:r>
                      <a:r>
                        <a:rPr lang="en-US" sz="2800" dirty="0">
                          <a:effectLst/>
                        </a:rPr>
                        <a:t>,</a:t>
                      </a:r>
                      <a:r>
                        <a:rPr lang="zh-CN" sz="2800" dirty="0">
                          <a:effectLst/>
                        </a:rPr>
                        <a:t>从而求出参数</a:t>
                      </a:r>
                      <a:r>
                        <a:rPr lang="en-US" sz="2800" dirty="0">
                          <a:effectLst/>
                        </a:rPr>
                        <a:t>.</a:t>
                      </a:r>
                      <a:endParaRPr lang="zh-CN" sz="2800" dirty="0">
                        <a:effectLst/>
                      </a:endParaRPr>
                    </a:p>
                    <a:p>
                      <a:pPr>
                        <a:lnSpc>
                          <a:spcPct val="150000"/>
                        </a:lnSpc>
                        <a:spcAft>
                          <a:spcPts val="0"/>
                        </a:spcAft>
                      </a:pPr>
                      <a:r>
                        <a:rPr lang="zh-CN" sz="2800" dirty="0">
                          <a:effectLst/>
                        </a:rPr>
                        <a:t>参数可能在表示可行域的不等式中</a:t>
                      </a:r>
                      <a:r>
                        <a:rPr lang="en-US" sz="2800" dirty="0">
                          <a:effectLst/>
                        </a:rPr>
                        <a:t>(</a:t>
                      </a:r>
                      <a:r>
                        <a:rPr lang="zh-CN" sz="2800" dirty="0">
                          <a:effectLst/>
                        </a:rPr>
                        <a:t>影响可行域的形状</a:t>
                      </a:r>
                      <a:r>
                        <a:rPr lang="en-US" sz="2800" dirty="0">
                          <a:effectLst/>
                        </a:rPr>
                        <a:t>),</a:t>
                      </a:r>
                      <a:r>
                        <a:rPr lang="zh-CN" sz="2800" dirty="0">
                          <a:effectLst/>
                        </a:rPr>
                        <a:t>也可能在目标函数中</a:t>
                      </a:r>
                      <a:r>
                        <a:rPr lang="en-US" sz="2800" dirty="0">
                          <a:effectLst/>
                        </a:rPr>
                        <a:t>(</a:t>
                      </a:r>
                      <a:r>
                        <a:rPr lang="zh-CN" sz="2800" dirty="0">
                          <a:effectLst/>
                        </a:rPr>
                        <a:t>影响最优解的位置</a:t>
                      </a:r>
                      <a:r>
                        <a:rPr lang="en-US" sz="2800" dirty="0">
                          <a:effectLst/>
                        </a:rPr>
                        <a:t>),</a:t>
                      </a:r>
                      <a:r>
                        <a:rPr lang="zh-CN" sz="2800" dirty="0">
                          <a:effectLst/>
                        </a:rPr>
                        <a:t>求解时注意参数的影响</a:t>
                      </a:r>
                      <a:r>
                        <a:rPr lang="en-US" sz="2800" dirty="0">
                          <a:effectLst/>
                        </a:rPr>
                        <a:t>,</a:t>
                      </a:r>
                      <a:r>
                        <a:rPr lang="zh-CN" sz="2800" dirty="0">
                          <a:effectLst/>
                        </a:rPr>
                        <a:t>有时需要对参数进行分类讨论</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188161967"/>
                  </a:ext>
                </a:extLst>
              </a:tr>
              <a:tr h="1297116">
                <a:tc>
                  <a:txBody>
                    <a:bodyPr/>
                    <a:lstStyle/>
                    <a:p>
                      <a:pPr>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技巧点拨</a:t>
                      </a:r>
                    </a:p>
                    <a:p>
                      <a:pPr>
                        <a:lnSpc>
                          <a:spcPct val="150000"/>
                        </a:lnSpc>
                        <a:spcAft>
                          <a:spcPts val="0"/>
                        </a:spcAft>
                      </a:pPr>
                      <a:r>
                        <a:rPr lang="zh-CN" sz="2800" dirty="0">
                          <a:effectLst/>
                        </a:rPr>
                        <a:t>常用目标函数表示的直线的斜率与可行域边界直线的斜率之间的关系列方程或不等式</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717252124"/>
                  </a:ext>
                </a:extLst>
              </a:tr>
            </a:tbl>
          </a:graphicData>
        </a:graphic>
      </p:graphicFrame>
    </p:spTree>
    <p:extLst>
      <p:ext uri="{BB962C8B-B14F-4D97-AF65-F5344CB8AC3E}">
        <p14:creationId xmlns:p14="http://schemas.microsoft.com/office/powerpoint/2010/main" xmlns="" val="17525197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458017"/>
                <a:ext cx="11139948" cy="3448445"/>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800" dirty="0"/>
                  <a:t>　</a:t>
                </a:r>
                <a:endParaRPr lang="en-US" altLang="zh-CN" sz="2800" dirty="0"/>
              </a:p>
              <a:p>
                <a:pPr>
                  <a:lnSpc>
                    <a:spcPct val="150000"/>
                  </a:lnSpc>
                </a:pPr>
                <a:r>
                  <a:rPr lang="en-US" altLang="zh-CN" sz="2800" dirty="0"/>
                  <a:t>[2018</a:t>
                </a:r>
                <a:r>
                  <a:rPr lang="zh-CN" altLang="zh-CN" sz="2800" dirty="0"/>
                  <a:t>山西省八校第一次联考</a:t>
                </a:r>
                <a:r>
                  <a:rPr lang="en-US" altLang="zh-CN" sz="2800" dirty="0"/>
                  <a:t>]</a:t>
                </a:r>
                <a:r>
                  <a:rPr lang="zh-CN" altLang="zh-CN" sz="2800" dirty="0"/>
                  <a:t>若实数</a:t>
                </a:r>
                <a:r>
                  <a:rPr lang="en-US" altLang="zh-CN" sz="2800" i="1" dirty="0" err="1"/>
                  <a:t>x</a:t>
                </a:r>
                <a:r>
                  <a:rPr lang="en-US" altLang="zh-CN" sz="2800" dirty="0" err="1"/>
                  <a:t>,</a:t>
                </a:r>
                <a:r>
                  <a:rPr lang="en-US" altLang="zh-CN" sz="2800" i="1" dirty="0" err="1"/>
                  <a:t>y</a:t>
                </a:r>
                <a:r>
                  <a:rPr lang="zh-CN" altLang="zh-CN" sz="2800" dirty="0"/>
                  <a:t>满足不等式组</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+2≥0,</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−4≥0,</m:t>
                            </m:r>
                          </m:e>
                          <m:e>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−5≤0,</m:t>
                            </m:r>
                          </m:e>
                        </m:eqArr>
                      </m:e>
                    </m:d>
                  </m:oMath>
                </a14:m>
                <a:r>
                  <a:rPr lang="zh-CN" altLang="zh-CN" sz="2800" dirty="0"/>
                  <a:t>且</a:t>
                </a:r>
                <a:r>
                  <a:rPr lang="en-US" altLang="zh-CN" sz="2800" dirty="0"/>
                  <a:t>3(</a:t>
                </a:r>
                <a:r>
                  <a:rPr lang="en-US" altLang="zh-CN" sz="2800" i="1" dirty="0"/>
                  <a:t>x</a:t>
                </a:r>
                <a:r>
                  <a:rPr lang="en-US" altLang="zh-CN" sz="2800" dirty="0"/>
                  <a:t>-</a:t>
                </a:r>
                <a:r>
                  <a:rPr lang="en-US" altLang="zh-CN" sz="2800" i="1" dirty="0"/>
                  <a:t>a</a:t>
                </a:r>
                <a:r>
                  <a:rPr lang="en-US" altLang="zh-CN" sz="2800" dirty="0"/>
                  <a:t>)+2(</a:t>
                </a:r>
                <a:r>
                  <a:rPr lang="en-US" altLang="zh-CN" sz="2800" i="1" dirty="0"/>
                  <a:t>y</a:t>
                </a:r>
                <a:r>
                  <a:rPr lang="en-US" altLang="zh-CN" sz="2800" dirty="0"/>
                  <a:t>+1)</a:t>
                </a:r>
                <a:r>
                  <a:rPr lang="zh-CN" altLang="zh-CN" sz="2800" dirty="0"/>
                  <a:t>的最大值为</a:t>
                </a:r>
                <a:r>
                  <a:rPr lang="en-US" altLang="zh-CN" sz="2800" dirty="0"/>
                  <a:t>5,</a:t>
                </a:r>
                <a:r>
                  <a:rPr lang="zh-CN" altLang="zh-CN" sz="2800" dirty="0"/>
                  <a:t>则</a:t>
                </a:r>
                <a:r>
                  <a:rPr lang="en-US" altLang="zh-CN" sz="2800" i="1" dirty="0"/>
                  <a:t>a</a:t>
                </a:r>
                <a:r>
                  <a:rPr lang="en-US" altLang="zh-CN" sz="2800" dirty="0"/>
                  <a:t>=</a:t>
                </a:r>
                <a:r>
                  <a:rPr lang="zh-CN" altLang="zh-CN" sz="2800" u="sng" dirty="0"/>
                  <a:t>　　　　</a:t>
                </a:r>
                <a:r>
                  <a:rPr lang="en-US" altLang="zh-CN" sz="2800" dirty="0"/>
                  <a:t>. </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458017"/>
                <a:ext cx="11139948" cy="3448445"/>
              </a:xfrm>
              <a:prstGeom prst="rect">
                <a:avLst/>
              </a:prstGeom>
              <a:blipFill rotWithShape="0">
                <a:blip r:embed="rId2"/>
                <a:stretch>
                  <a:fillRect l="-1149" b="-17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4412194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92546"/>
                <a:ext cx="11139948" cy="3060581"/>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r>
                  <a:rPr lang="en-US" altLang="zh-CN" sz="2800" dirty="0"/>
                  <a:t>4.2</a:t>
                </a:r>
                <a:r>
                  <a:rPr lang="zh-CN" altLang="zh-CN" sz="2800" dirty="0"/>
                  <a:t>　设</a:t>
                </a:r>
                <a:r>
                  <a:rPr lang="en-US" altLang="zh-CN" sz="2800" i="1" dirty="0"/>
                  <a:t>z</a:t>
                </a:r>
                <a:r>
                  <a:rPr lang="en-US" altLang="zh-CN" sz="2800" dirty="0"/>
                  <a:t>=3(</a:t>
                </a:r>
                <a:r>
                  <a:rPr lang="en-US" altLang="zh-CN" sz="2800" i="1" dirty="0"/>
                  <a:t>x</a:t>
                </a:r>
                <a:r>
                  <a:rPr lang="en-US" altLang="zh-CN" sz="2800" dirty="0"/>
                  <a:t>-</a:t>
                </a:r>
                <a:r>
                  <a:rPr lang="en-US" altLang="zh-CN" sz="2800" i="1" dirty="0"/>
                  <a:t>a</a:t>
                </a:r>
                <a:r>
                  <a:rPr lang="en-US" altLang="zh-CN" sz="2800" dirty="0"/>
                  <a:t>)+2(</a:t>
                </a:r>
                <a:r>
                  <a:rPr lang="en-US" altLang="zh-CN" sz="2800" i="1" dirty="0"/>
                  <a:t>y</a:t>
                </a:r>
                <a:r>
                  <a:rPr lang="en-US" altLang="zh-CN" sz="2800" dirty="0"/>
                  <a:t>+1),</a:t>
                </a:r>
                <a:r>
                  <a:rPr lang="zh-CN" altLang="zh-CN" sz="2800" dirty="0"/>
                  <a:t>作出不等式组表示的平面区域如图</a:t>
                </a:r>
                <a:r>
                  <a:rPr lang="en-US" altLang="zh-CN" sz="2800" dirty="0"/>
                  <a:t>D 7-2-8</a:t>
                </a:r>
                <a:r>
                  <a:rPr lang="zh-CN" altLang="zh-CN" sz="2800" dirty="0"/>
                  <a:t>中阴影部分所示</a:t>
                </a:r>
                <a:r>
                  <a:rPr lang="en-US" altLang="zh-CN" sz="2800" dirty="0"/>
                  <a:t>.</a:t>
                </a:r>
                <a:r>
                  <a:rPr lang="zh-CN" altLang="zh-CN" sz="2800" dirty="0"/>
                  <a:t>由</a:t>
                </a:r>
                <a:r>
                  <a:rPr lang="en-US" altLang="zh-CN" sz="2800" i="1" dirty="0"/>
                  <a:t>z</a:t>
                </a:r>
                <a:r>
                  <a:rPr lang="en-US" altLang="zh-CN" sz="2800" dirty="0"/>
                  <a:t>=3(</a:t>
                </a:r>
                <a:r>
                  <a:rPr lang="en-US" altLang="zh-CN" sz="2800" i="1" dirty="0"/>
                  <a:t>x</a:t>
                </a:r>
                <a:r>
                  <a:rPr lang="en-US" altLang="zh-CN" sz="2800" dirty="0"/>
                  <a:t>-</a:t>
                </a:r>
                <a:r>
                  <a:rPr lang="en-US" altLang="zh-CN" sz="2800" i="1" dirty="0"/>
                  <a:t>a</a:t>
                </a:r>
                <a:r>
                  <a:rPr lang="en-US" altLang="zh-CN" sz="2800" dirty="0"/>
                  <a:t>)+2(</a:t>
                </a:r>
                <a:r>
                  <a:rPr lang="en-US" altLang="zh-CN" sz="2800" i="1" dirty="0"/>
                  <a:t>y</a:t>
                </a:r>
                <a:r>
                  <a:rPr lang="en-US" altLang="zh-CN" sz="2800" dirty="0"/>
                  <a:t>+1),</a:t>
                </a:r>
                <a:r>
                  <a:rPr lang="zh-CN" altLang="zh-CN" sz="2800" dirty="0"/>
                  <a:t>得</a:t>
                </a:r>
                <a:r>
                  <a:rPr lang="en-US" altLang="zh-CN" sz="2800" i="1" dirty="0"/>
                  <a:t>y</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i="1" dirty="0"/>
                  <a:t>x</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r>
                          <a:rPr lang="en-US" altLang="zh-CN" sz="2800" i="1">
                            <a:latin typeface="Cambria Math" panose="02040503050406030204" pitchFamily="18" charset="0"/>
                          </a:rPr>
                          <m:t>𝑎</m:t>
                        </m:r>
                        <m:r>
                          <m:rPr>
                            <m:nor/>
                          </m:rPr>
                          <a:rPr lang="en-US" altLang="zh-CN" sz="2800" i="1"/>
                          <m:t>−</m:t>
                        </m:r>
                        <m:r>
                          <m:rPr>
                            <m:nor/>
                          </m:rPr>
                          <a:rPr lang="en-US" altLang="zh-CN" sz="2800"/>
                          <m:t>2+</m:t>
                        </m:r>
                        <m:r>
                          <a:rPr lang="en-US" altLang="zh-CN" sz="2800" i="1">
                            <a:latin typeface="Cambria Math" panose="02040503050406030204" pitchFamily="18" charset="0"/>
                          </a:rPr>
                          <m:t>𝑧</m:t>
                        </m:r>
                      </m:num>
                      <m:den>
                        <m:r>
                          <a:rPr lang="en-US" altLang="zh-CN" sz="2800">
                            <a:latin typeface="Cambria Math" panose="02040503050406030204" pitchFamily="18" charset="0"/>
                          </a:rPr>
                          <m:t>2</m:t>
                        </m:r>
                      </m:den>
                    </m:f>
                  </m:oMath>
                </a14:m>
                <a:r>
                  <a:rPr lang="en-US" altLang="zh-CN" sz="2800" dirty="0"/>
                  <a:t>,</a:t>
                </a:r>
                <a:r>
                  <a:rPr lang="zh-CN" altLang="zh-CN" sz="2800" dirty="0"/>
                  <a:t>作出直线</a:t>
                </a:r>
                <a:r>
                  <a:rPr lang="en-US" altLang="zh-CN" sz="2800" dirty="0"/>
                  <a:t>y=-</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i="1" dirty="0"/>
                  <a:t>x</a:t>
                </a:r>
                <a:r>
                  <a:rPr lang="en-US" altLang="zh-CN" sz="2800" dirty="0"/>
                  <a:t>,</a:t>
                </a:r>
                <a:r>
                  <a:rPr lang="zh-CN" altLang="zh-CN" sz="2800" dirty="0"/>
                  <a:t>平移该直线</a:t>
                </a:r>
                <a:r>
                  <a:rPr lang="en-US" altLang="zh-CN" sz="2800" dirty="0"/>
                  <a:t>,</a:t>
                </a:r>
                <a:r>
                  <a:rPr lang="zh-CN" altLang="zh-CN" sz="2800" dirty="0"/>
                  <a:t>易知当直线过点</a:t>
                </a:r>
                <a:r>
                  <a:rPr lang="en-US" altLang="zh-CN" sz="2800" dirty="0"/>
                  <a:t>A(1,3)</a:t>
                </a:r>
                <a:r>
                  <a:rPr lang="zh-CN" altLang="zh-CN" sz="2800" dirty="0"/>
                  <a:t>时</a:t>
                </a:r>
                <a:r>
                  <a:rPr lang="en-US" altLang="zh-CN" sz="2800" dirty="0"/>
                  <a:t>,</a:t>
                </a:r>
                <a:r>
                  <a:rPr lang="en-US" altLang="zh-CN" sz="2800" i="1" dirty="0"/>
                  <a:t>z</a:t>
                </a:r>
                <a:r>
                  <a:rPr lang="zh-CN" altLang="zh-CN" sz="2800" dirty="0"/>
                  <a:t>取得最大值</a:t>
                </a:r>
                <a:r>
                  <a:rPr lang="en-US" altLang="zh-CN" sz="2800" dirty="0"/>
                  <a:t>,</a:t>
                </a:r>
                <a:r>
                  <a:rPr lang="zh-CN" altLang="zh-CN" sz="2800" dirty="0"/>
                  <a:t>又目标函数的最大值为</a:t>
                </a:r>
                <a:r>
                  <a:rPr lang="en-US" altLang="zh-CN" sz="2800" dirty="0"/>
                  <a:t>5,</a:t>
                </a:r>
                <a:r>
                  <a:rPr lang="zh-CN" altLang="zh-CN" sz="2800" dirty="0"/>
                  <a:t>所以</a:t>
                </a:r>
                <a:r>
                  <a:rPr lang="en-US" altLang="zh-CN" sz="2800" dirty="0"/>
                  <a:t>3(1-</a:t>
                </a:r>
                <a:r>
                  <a:rPr lang="en-US" altLang="zh-CN" sz="2800" i="1" dirty="0"/>
                  <a:t>a</a:t>
                </a:r>
                <a:r>
                  <a:rPr lang="en-US" altLang="zh-CN" sz="2800" dirty="0"/>
                  <a:t>)+2(3+1)=5,</a:t>
                </a:r>
                <a:r>
                  <a:rPr lang="zh-CN" altLang="zh-CN" sz="2800" dirty="0"/>
                  <a:t>解得</a:t>
                </a:r>
                <a:r>
                  <a:rPr lang="en-US" altLang="zh-CN" sz="2800" i="1" dirty="0"/>
                  <a:t>a</a:t>
                </a:r>
                <a:r>
                  <a:rPr lang="en-US" altLang="zh-CN" sz="2800" dirty="0"/>
                  <a:t>=2.</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92546"/>
                <a:ext cx="11139948" cy="3060581"/>
              </a:xfrm>
              <a:prstGeom prst="rect">
                <a:avLst/>
              </a:prstGeom>
              <a:blipFill>
                <a:blip r:embed="rId2"/>
                <a:stretch>
                  <a:fillRect l="-1149" r="-930" b="-2191"/>
                </a:stretch>
              </a:blipFill>
            </p:spPr>
            <p:txBody>
              <a:bodyPr/>
              <a:lstStyle/>
              <a:p>
                <a:r>
                  <a:rPr lang="zh-CN" altLang="en-US">
                    <a:noFill/>
                  </a:rPr>
                  <a:t> </a:t>
                </a:r>
              </a:p>
            </p:txBody>
          </p:sp>
        </mc:Fallback>
      </mc:AlternateContent>
      <p:pic>
        <p:nvPicPr>
          <p:cNvPr id="3" name="5qsclczy15.EPS" descr="id:2147509445;FounderCES"/>
          <p:cNvPicPr/>
          <p:nvPr/>
        </p:nvPicPr>
        <p:blipFill>
          <a:blip r:embed="rId3"/>
          <a:stretch>
            <a:fillRect/>
          </a:stretch>
        </p:blipFill>
        <p:spPr>
          <a:xfrm>
            <a:off x="4454867" y="3176761"/>
            <a:ext cx="3351091" cy="3320298"/>
          </a:xfrm>
          <a:prstGeom prst="rect">
            <a:avLst/>
          </a:prstGeom>
        </p:spPr>
      </p:pic>
      <p:sp>
        <p:nvSpPr>
          <p:cNvPr id="4" name="矩形 3"/>
          <p:cNvSpPr/>
          <p:nvPr/>
        </p:nvSpPr>
        <p:spPr>
          <a:xfrm>
            <a:off x="3055726" y="5879379"/>
            <a:ext cx="1672253" cy="523220"/>
          </a:xfrm>
          <a:prstGeom prst="rect">
            <a:avLst/>
          </a:prstGeom>
        </p:spPr>
        <p:txBody>
          <a:bodyPr wrap="none">
            <a:spAutoFit/>
          </a:bodyPr>
          <a:lstStyle/>
          <a:p>
            <a:r>
              <a:rPr lang="zh-CN" altLang="zh-CN" sz="2800" dirty="0"/>
              <a:t>图</a:t>
            </a:r>
            <a:r>
              <a:rPr lang="en-US" altLang="zh-CN" sz="2800" dirty="0"/>
              <a:t>D 7-2-8</a:t>
            </a:r>
            <a:endParaRPr lang="zh-CN" altLang="en-US" sz="2800" dirty="0"/>
          </a:p>
        </p:txBody>
      </p:sp>
    </p:spTree>
    <p:extLst>
      <p:ext uri="{BB962C8B-B14F-4D97-AF65-F5344CB8AC3E}">
        <p14:creationId xmlns:p14="http://schemas.microsoft.com/office/powerpoint/2010/main" xmlns="" val="30491835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7" y="-2"/>
            <a:ext cx="504324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考法</a:t>
            </a:r>
            <a:r>
              <a:rPr lang="en-US" altLang="zh-CN" sz="2800" dirty="0">
                <a:solidFill>
                  <a:srgbClr val="DA251C"/>
                </a:solidFill>
              </a:rPr>
              <a:t>4   </a:t>
            </a:r>
            <a:r>
              <a:rPr lang="zh-CN" altLang="en-US" sz="2800" dirty="0">
                <a:solidFill>
                  <a:srgbClr val="DA251C"/>
                </a:solidFill>
              </a:rPr>
              <a:t>线性规划的实际应用</a:t>
            </a:r>
          </a:p>
        </p:txBody>
      </p:sp>
      <p:sp>
        <p:nvSpPr>
          <p:cNvPr id="2" name="矩形 1"/>
          <p:cNvSpPr/>
          <p:nvPr/>
        </p:nvSpPr>
        <p:spPr>
          <a:xfrm>
            <a:off x="234043" y="906322"/>
            <a:ext cx="11723913" cy="5262979"/>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4</a:t>
            </a:r>
            <a:endParaRPr lang="en-US" altLang="zh-CN" sz="2800" b="1" dirty="0"/>
          </a:p>
          <a:p>
            <a:pPr indent="720000">
              <a:lnSpc>
                <a:spcPct val="150000"/>
              </a:lnSpc>
            </a:pPr>
            <a:r>
              <a:rPr lang="zh-CN" altLang="zh-CN" sz="2800" dirty="0"/>
              <a:t>某共享汽车品牌在某市投放</a:t>
            </a:r>
            <a:r>
              <a:rPr lang="en-US" altLang="zh-CN" sz="2800" dirty="0"/>
              <a:t>1 500</a:t>
            </a:r>
            <a:r>
              <a:rPr lang="zh-CN" altLang="zh-CN" sz="2800" dirty="0"/>
              <a:t>辆宝马轿车</a:t>
            </a:r>
            <a:r>
              <a:rPr lang="en-US" altLang="zh-CN" sz="2800" dirty="0"/>
              <a:t>,</a:t>
            </a:r>
            <a:r>
              <a:rPr lang="zh-CN" altLang="zh-CN" sz="2800" dirty="0"/>
              <a:t>为人们的出行提供了一种新的交通方式</a:t>
            </a:r>
            <a:r>
              <a:rPr lang="en-US" altLang="zh-CN" sz="2800" dirty="0"/>
              <a:t>.</a:t>
            </a:r>
            <a:r>
              <a:rPr lang="zh-CN" altLang="zh-CN" sz="2800" dirty="0"/>
              <a:t>该市的市民小王喜欢自驾游</a:t>
            </a:r>
            <a:r>
              <a:rPr lang="en-US" altLang="zh-CN" sz="2800" dirty="0"/>
              <a:t>,</a:t>
            </a:r>
            <a:r>
              <a:rPr lang="zh-CN" altLang="zh-CN" sz="2800" dirty="0"/>
              <a:t>他在该市通过网络组织了一场</a:t>
            </a:r>
            <a:r>
              <a:rPr lang="en-US" altLang="zh-CN" sz="2800" dirty="0"/>
              <a:t>“</a:t>
            </a:r>
            <a:r>
              <a:rPr lang="zh-CN" altLang="zh-CN" sz="2800" dirty="0"/>
              <a:t>周日租车游</a:t>
            </a:r>
            <a:r>
              <a:rPr lang="en-US" altLang="zh-CN" sz="2800" dirty="0"/>
              <a:t>”</a:t>
            </a:r>
            <a:r>
              <a:rPr lang="zh-CN" altLang="zh-CN" sz="2800" dirty="0"/>
              <a:t>活动</a:t>
            </a:r>
            <a:r>
              <a:rPr lang="en-US" altLang="zh-CN" sz="2800" dirty="0"/>
              <a:t>,</a:t>
            </a:r>
            <a:r>
              <a:rPr lang="zh-CN" altLang="zh-CN" sz="2800" dirty="0"/>
              <a:t>招募了</a:t>
            </a:r>
            <a:r>
              <a:rPr lang="en-US" altLang="zh-CN" sz="2800" dirty="0"/>
              <a:t>30</a:t>
            </a:r>
            <a:r>
              <a:rPr lang="zh-CN" altLang="zh-CN" sz="2800" dirty="0"/>
              <a:t>名自驾游爱好者租车旅游</a:t>
            </a:r>
            <a:r>
              <a:rPr lang="en-US" altLang="zh-CN" sz="2800" dirty="0"/>
              <a:t>,</a:t>
            </a:r>
            <a:r>
              <a:rPr lang="zh-CN" altLang="zh-CN" sz="2800" dirty="0"/>
              <a:t>他们计划租用</a:t>
            </a:r>
            <a:r>
              <a:rPr lang="en-US" altLang="zh-CN" sz="2800" i="1" dirty="0"/>
              <a:t>A</a:t>
            </a:r>
            <a:r>
              <a:rPr lang="en-US" altLang="zh-CN" sz="2800" dirty="0"/>
              <a:t>,</a:t>
            </a:r>
            <a:r>
              <a:rPr lang="en-US" altLang="zh-CN" sz="2800" i="1" dirty="0"/>
              <a:t>B</a:t>
            </a:r>
            <a:r>
              <a:rPr lang="zh-CN" altLang="zh-CN" sz="2800" dirty="0"/>
              <a:t>两种型号的宝马轿车</a:t>
            </a:r>
            <a:r>
              <a:rPr lang="en-US" altLang="zh-CN" sz="2800" dirty="0"/>
              <a:t>,</a:t>
            </a:r>
            <a:r>
              <a:rPr lang="zh-CN" altLang="zh-CN" sz="2800" dirty="0"/>
              <a:t>已知</a:t>
            </a:r>
            <a:r>
              <a:rPr lang="en-US" altLang="zh-CN" sz="2800" i="1" dirty="0"/>
              <a:t>A</a:t>
            </a:r>
            <a:r>
              <a:rPr lang="en-US" altLang="zh-CN" sz="2800" dirty="0"/>
              <a:t>,</a:t>
            </a:r>
            <a:r>
              <a:rPr lang="en-US" altLang="zh-CN" sz="2800" i="1" dirty="0"/>
              <a:t>B</a:t>
            </a:r>
            <a:r>
              <a:rPr lang="zh-CN" altLang="zh-CN" sz="2800" dirty="0"/>
              <a:t>两种型号的宝马轿车每辆的载客量都是</a:t>
            </a:r>
            <a:r>
              <a:rPr lang="en-US" altLang="zh-CN" sz="2800" dirty="0"/>
              <a:t>5</a:t>
            </a:r>
            <a:r>
              <a:rPr lang="zh-CN" altLang="zh-CN" sz="2800" dirty="0"/>
              <a:t>人</a:t>
            </a:r>
            <a:r>
              <a:rPr lang="en-US" altLang="zh-CN" sz="2800" dirty="0"/>
              <a:t>,</a:t>
            </a:r>
            <a:r>
              <a:rPr lang="zh-CN" altLang="zh-CN" sz="2800" dirty="0"/>
              <a:t>每天的租金分别为</a:t>
            </a:r>
            <a:r>
              <a:rPr lang="en-US" altLang="zh-CN" sz="2800" dirty="0"/>
              <a:t>600</a:t>
            </a:r>
            <a:r>
              <a:rPr lang="zh-CN" altLang="zh-CN" sz="2800" dirty="0"/>
              <a:t>元</a:t>
            </a:r>
            <a:r>
              <a:rPr lang="en-US" altLang="zh-CN" sz="2800" dirty="0"/>
              <a:t>/</a:t>
            </a:r>
            <a:r>
              <a:rPr lang="zh-CN" altLang="zh-CN" sz="2800" dirty="0"/>
              <a:t>辆和</a:t>
            </a:r>
            <a:r>
              <a:rPr lang="en-US" altLang="zh-CN" sz="2800" dirty="0"/>
              <a:t>1 000</a:t>
            </a:r>
            <a:r>
              <a:rPr lang="zh-CN" altLang="zh-CN" sz="2800" dirty="0"/>
              <a:t>元</a:t>
            </a:r>
            <a:r>
              <a:rPr lang="en-US" altLang="zh-CN" sz="2800" dirty="0"/>
              <a:t>/</a:t>
            </a:r>
            <a:r>
              <a:rPr lang="zh-CN" altLang="zh-CN" sz="2800" dirty="0"/>
              <a:t>辆</a:t>
            </a:r>
            <a:r>
              <a:rPr lang="en-US" altLang="zh-CN" sz="2800" dirty="0"/>
              <a:t>,</a:t>
            </a:r>
            <a:r>
              <a:rPr lang="zh-CN" altLang="zh-CN" sz="2800" dirty="0"/>
              <a:t>根据要求租车总数不超过</a:t>
            </a:r>
            <a:r>
              <a:rPr lang="en-US" altLang="zh-CN" sz="2800" dirty="0"/>
              <a:t>12</a:t>
            </a:r>
            <a:r>
              <a:rPr lang="zh-CN" altLang="zh-CN" sz="2800" dirty="0"/>
              <a:t>辆且不少于</a:t>
            </a:r>
            <a:r>
              <a:rPr lang="en-US" altLang="zh-CN" sz="2800" dirty="0"/>
              <a:t>6</a:t>
            </a:r>
            <a:r>
              <a:rPr lang="zh-CN" altLang="zh-CN" sz="2800" dirty="0"/>
              <a:t>辆</a:t>
            </a:r>
            <a:r>
              <a:rPr lang="en-US" altLang="zh-CN" sz="2800" dirty="0"/>
              <a:t>,</a:t>
            </a:r>
            <a:r>
              <a:rPr lang="zh-CN" altLang="zh-CN" sz="2800" dirty="0"/>
              <a:t>且</a:t>
            </a:r>
            <a:r>
              <a:rPr lang="en-US" altLang="zh-CN" sz="2800" i="1" dirty="0"/>
              <a:t>A</a:t>
            </a:r>
            <a:r>
              <a:rPr lang="en-US" altLang="zh-CN" sz="2800" dirty="0"/>
              <a:t>,</a:t>
            </a:r>
            <a:r>
              <a:rPr lang="en-US" altLang="zh-CN" sz="2800" i="1" dirty="0"/>
              <a:t>B</a:t>
            </a:r>
            <a:r>
              <a:rPr lang="zh-CN" altLang="zh-CN" sz="2800" dirty="0"/>
              <a:t>两种型号的宝马轿车至少各租用</a:t>
            </a:r>
            <a:r>
              <a:rPr lang="en-US" altLang="zh-CN" sz="2800" dirty="0"/>
              <a:t>1</a:t>
            </a:r>
            <a:r>
              <a:rPr lang="zh-CN" altLang="zh-CN" sz="2800" dirty="0"/>
              <a:t>辆</a:t>
            </a:r>
            <a:r>
              <a:rPr lang="en-US" altLang="zh-CN" sz="2800" dirty="0"/>
              <a:t>,</a:t>
            </a:r>
            <a:r>
              <a:rPr lang="zh-CN" altLang="zh-CN" sz="2800" dirty="0"/>
              <a:t>则租车所需的租金最少为</a:t>
            </a:r>
            <a:r>
              <a:rPr lang="zh-CN" altLang="zh-CN" sz="2800" u="sng" dirty="0"/>
              <a:t>　　　　　</a:t>
            </a:r>
            <a:r>
              <a:rPr lang="zh-CN" altLang="zh-CN" sz="2800" dirty="0"/>
              <a:t>元</a:t>
            </a:r>
            <a:r>
              <a:rPr lang="en-US" altLang="zh-CN" sz="2800" dirty="0"/>
              <a:t>. </a:t>
            </a:r>
            <a:endParaRPr lang="zh-CN" altLang="zh-CN" sz="2800" dirty="0"/>
          </a:p>
        </p:txBody>
      </p:sp>
    </p:spTree>
    <p:extLst>
      <p:ext uri="{BB962C8B-B14F-4D97-AF65-F5344CB8AC3E}">
        <p14:creationId xmlns:p14="http://schemas.microsoft.com/office/powerpoint/2010/main" xmlns="" val="17181802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34043" y="470985"/>
            <a:ext cx="11139948" cy="2677656"/>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endParaRPr lang="en-US" altLang="zh-CN" sz="2800" dirty="0"/>
          </a:p>
          <a:p>
            <a:pPr>
              <a:lnSpc>
                <a:spcPct val="150000"/>
              </a:lnSpc>
            </a:pPr>
            <a:r>
              <a:rPr lang="zh-CN" altLang="en-US" sz="2800" dirty="0"/>
              <a:t>    　先确定变量</a:t>
            </a:r>
            <a:r>
              <a:rPr lang="en-US" altLang="zh-CN" sz="2800" dirty="0"/>
              <a:t>,</a:t>
            </a:r>
            <a:r>
              <a:rPr lang="zh-CN" altLang="en-US" sz="2800" dirty="0"/>
              <a:t>然后根据已知条件列出变量所满足的不等式组以及目标函数</a:t>
            </a:r>
            <a:r>
              <a:rPr lang="en-US" altLang="zh-CN" sz="2800" dirty="0"/>
              <a:t>,</a:t>
            </a:r>
            <a:r>
              <a:rPr lang="zh-CN" altLang="en-US" sz="2800" dirty="0"/>
              <a:t>进而根据目标函数的几何意义确定最优解</a:t>
            </a:r>
            <a:r>
              <a:rPr lang="en-US" altLang="zh-CN" sz="2800" dirty="0"/>
              <a:t>,</a:t>
            </a:r>
            <a:r>
              <a:rPr lang="zh-CN" altLang="en-US" sz="2800" dirty="0"/>
              <a:t>求得目标函数的最值</a:t>
            </a:r>
            <a:r>
              <a:rPr lang="en-US" altLang="zh-CN" sz="2800" dirty="0"/>
              <a:t>,</a:t>
            </a:r>
            <a:r>
              <a:rPr lang="zh-CN" altLang="en-US" sz="2800" dirty="0"/>
              <a:t>最后还原为实际问题即可</a:t>
            </a:r>
            <a:r>
              <a:rPr lang="en-US" altLang="zh-CN" sz="2800" dirty="0"/>
              <a:t>.</a:t>
            </a:r>
          </a:p>
        </p:txBody>
      </p:sp>
    </p:spTree>
    <p:extLst>
      <p:ext uri="{BB962C8B-B14F-4D97-AF65-F5344CB8AC3E}">
        <p14:creationId xmlns:p14="http://schemas.microsoft.com/office/powerpoint/2010/main" xmlns="" val="152892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考情精解读</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0471574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281036"/>
                <a:ext cx="11139948" cy="4687373"/>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a:solidFill>
                    <a:prstClr val="black"/>
                  </a:solidFill>
                </a:endParaRPr>
              </a:p>
              <a:p>
                <a:pPr>
                  <a:lnSpc>
                    <a:spcPct val="150000"/>
                  </a:lnSpc>
                </a:pPr>
                <a:r>
                  <a:rPr lang="zh-CN" altLang="en-US" sz="2800" dirty="0"/>
                  <a:t>设分别租用</a:t>
                </a:r>
                <a:r>
                  <a:rPr lang="en-US" altLang="zh-CN" sz="2800" i="1" dirty="0"/>
                  <a:t>A</a:t>
                </a:r>
                <a:r>
                  <a:rPr lang="en-US" altLang="zh-CN" sz="2800" dirty="0"/>
                  <a:t>,</a:t>
                </a:r>
                <a:r>
                  <a:rPr lang="en-US" altLang="zh-CN" sz="2800" i="1" dirty="0"/>
                  <a:t>B</a:t>
                </a:r>
                <a:r>
                  <a:rPr lang="zh-CN" altLang="en-US" sz="2800" dirty="0"/>
                  <a:t>两种型号的宝马轿车</a:t>
                </a:r>
                <a:r>
                  <a:rPr lang="en-US" altLang="zh-CN" sz="2800" i="1" dirty="0"/>
                  <a:t>x</a:t>
                </a:r>
                <a:r>
                  <a:rPr lang="zh-CN" altLang="en-US" sz="2800" dirty="0"/>
                  <a:t>辆、</a:t>
                </a:r>
                <a:r>
                  <a:rPr lang="en-US" altLang="zh-CN" sz="2800" i="1" dirty="0"/>
                  <a:t>y</a:t>
                </a:r>
                <a:r>
                  <a:rPr lang="zh-CN" altLang="en-US" sz="2800" dirty="0"/>
                  <a:t>辆</a:t>
                </a:r>
                <a:r>
                  <a:rPr lang="en-US" altLang="zh-CN" sz="2800" dirty="0"/>
                  <a:t>,</a:t>
                </a:r>
                <a:r>
                  <a:rPr lang="zh-CN" altLang="en-US" sz="2800" dirty="0"/>
                  <a:t>所需的总租金为</a:t>
                </a:r>
                <a:r>
                  <a:rPr lang="en-US" altLang="zh-CN" sz="2800" i="1" dirty="0"/>
                  <a:t>z</a:t>
                </a:r>
                <a:r>
                  <a:rPr lang="zh-CN" altLang="en-US" sz="2800" dirty="0"/>
                  <a:t>元</a:t>
                </a:r>
                <a:r>
                  <a:rPr lang="en-US" altLang="zh-CN" sz="2800" dirty="0"/>
                  <a:t>,</a:t>
                </a:r>
                <a:r>
                  <a:rPr lang="zh-CN" altLang="en-US" sz="2800" dirty="0"/>
                  <a:t>则</a:t>
                </a:r>
                <a:r>
                  <a:rPr lang="en-US" altLang="zh-CN" sz="2800" i="1" dirty="0"/>
                  <a:t>z</a:t>
                </a:r>
                <a:r>
                  <a:rPr lang="en-US" altLang="zh-CN" sz="2800" dirty="0"/>
                  <a:t>=600</a:t>
                </a:r>
                <a:r>
                  <a:rPr lang="en-US" altLang="zh-CN" sz="2800" i="1" dirty="0"/>
                  <a:t>x</a:t>
                </a:r>
                <a:r>
                  <a:rPr lang="en-US" altLang="zh-CN" sz="2800" dirty="0"/>
                  <a:t>+1 000</a:t>
                </a:r>
                <a:r>
                  <a:rPr lang="en-US" altLang="zh-CN" sz="2800" i="1" dirty="0"/>
                  <a:t>y</a:t>
                </a:r>
                <a:r>
                  <a:rPr lang="en-US" altLang="zh-CN" sz="2800" dirty="0"/>
                  <a:t>,</a:t>
                </a:r>
                <a:r>
                  <a:rPr lang="zh-CN" altLang="en-US" sz="2800" dirty="0"/>
                  <a:t>其中</a:t>
                </a:r>
                <a:r>
                  <a:rPr lang="en-US" altLang="zh-CN" sz="2800" i="1" dirty="0" err="1"/>
                  <a:t>x</a:t>
                </a:r>
                <a:r>
                  <a:rPr lang="en-US" altLang="zh-CN" sz="2800" dirty="0" err="1"/>
                  <a:t>,</a:t>
                </a:r>
                <a:r>
                  <a:rPr lang="en-US" altLang="zh-CN" sz="2800" i="1" dirty="0" err="1"/>
                  <a:t>y</a:t>
                </a:r>
                <a:r>
                  <a:rPr lang="zh-CN" altLang="en-US" sz="2800" dirty="0"/>
                  <a:t>满足不等式组</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b="0" i="1">
                                <a:latin typeface="Cambria Math" panose="02040503050406030204" pitchFamily="18" charset="0"/>
                              </a:rPr>
                            </m:ctrlPr>
                          </m:eqArrPr>
                          <m:e>
                            <m:r>
                              <a:rPr lang="en-US" altLang="zh-CN" sz="2800" b="0" i="1" smtClean="0">
                                <a:latin typeface="Cambria Math" panose="02040503050406030204" pitchFamily="18" charset="0"/>
                              </a:rPr>
                              <m:t>5</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+5</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≥30</m:t>
                            </m:r>
                            <m:r>
                              <a:rPr lang="en-US" altLang="zh-CN" sz="2800" i="1">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6</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≤12,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rPr>
                              <m:t>,   </m:t>
                            </m:r>
                            <m:r>
                              <a:rPr lang="en-US" altLang="zh-CN" sz="2800" b="0" i="1" smtClean="0">
                                <a:latin typeface="Cambria Math" panose="02040503050406030204" pitchFamily="18" charset="0"/>
                              </a:rPr>
                              <m:t>                    </m:t>
                            </m:r>
                          </m:e>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rPr>
                              <m:t>    </m:t>
                            </m:r>
                            <m:r>
                              <a:rPr lang="en-US" altLang="zh-CN" sz="2800" b="0" i="1" smtClean="0">
                                <a:latin typeface="Cambria Math" panose="02040503050406030204" pitchFamily="18" charset="0"/>
                              </a:rPr>
                              <m:t>                   </m:t>
                            </m:r>
                            <m:r>
                              <a:rPr lang="en-US" altLang="zh-CN" sz="2800" i="1">
                                <a:latin typeface="Cambria Math" panose="02040503050406030204" pitchFamily="18" charset="0"/>
                              </a:rPr>
                              <m:t>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m:t>
                            </m:r>
                            <m:sSup>
                              <m:sSupPr>
                                <m:ctrlPr>
                                  <a:rPr lang="en-US" altLang="zh-CN" sz="2800" b="1" i="1" smtClean="0">
                                    <a:latin typeface="Cambria Math" panose="02040503050406030204" pitchFamily="18" charset="0"/>
                                    <a:ea typeface="Cambria Math" panose="02040503050406030204" pitchFamily="18" charset="0"/>
                                  </a:rPr>
                                </m:ctrlPr>
                              </m:sSupPr>
                              <m:e>
                                <m:r>
                                  <a:rPr lang="en-US" altLang="zh-CN" sz="2800" b="1" i="0" smtClean="0">
                                    <a:latin typeface="Cambria Math" panose="02040503050406030204" pitchFamily="18" charset="0"/>
                                    <a:ea typeface="Cambria Math" panose="02040503050406030204" pitchFamily="18" charset="0"/>
                                  </a:rPr>
                                  <m:t>𝐍</m:t>
                                </m:r>
                              </m:e>
                              <m:sup>
                                <m:r>
                                  <a:rPr lang="en-US" altLang="zh-CN" sz="2800" b="1" i="0" smtClean="0">
                                    <a:latin typeface="Cambria Math" panose="02040503050406030204" pitchFamily="18" charset="0"/>
                                    <a:ea typeface="Cambria Math" panose="02040503050406030204" pitchFamily="18" charset="0"/>
                                  </a:rPr>
                                  <m:t>∗</m:t>
                                </m:r>
                              </m:sup>
                            </m:sSup>
                            <m:r>
                              <a:rPr lang="en-US" altLang="zh-CN" sz="2800" i="1">
                                <a:latin typeface="Cambria Math" panose="02040503050406030204" pitchFamily="18" charset="0"/>
                              </a:rPr>
                              <m:t> </m:t>
                            </m:r>
                            <m:r>
                              <a:rPr lang="en-US" altLang="zh-CN" sz="2800" b="0" i="1" smtClean="0">
                                <a:latin typeface="Cambria Math" panose="02040503050406030204" pitchFamily="18" charset="0"/>
                              </a:rPr>
                              <m:t>,</m:t>
                            </m:r>
                            <m:r>
                              <a:rPr lang="en-US" altLang="zh-CN" sz="2800" i="1">
                                <a:latin typeface="Cambria Math" panose="02040503050406030204" pitchFamily="18" charset="0"/>
                              </a:rPr>
                              <m:t>   </m:t>
                            </m:r>
                            <m:r>
                              <a:rPr lang="en-US" altLang="zh-CN" sz="2800" b="0" i="1">
                                <a:latin typeface="Cambria Math" panose="02040503050406030204" pitchFamily="18" charset="0"/>
                              </a:rPr>
                              <m:t>  </m:t>
                            </m:r>
                            <m:r>
                              <a:rPr lang="en-US" altLang="zh-CN" sz="2800" b="0" i="1" smtClean="0">
                                <a:latin typeface="Cambria Math" panose="02040503050406030204" pitchFamily="18" charset="0"/>
                              </a:rPr>
                              <m:t> </m:t>
                            </m:r>
                            <m:r>
                              <a:rPr lang="en-US" altLang="zh-CN" sz="2800" b="0" i="1">
                                <a:latin typeface="Cambria Math" panose="02040503050406030204" pitchFamily="18" charset="0"/>
                              </a:rPr>
                              <m:t> </m:t>
                            </m:r>
                            <m:r>
                              <a:rPr lang="en-US" altLang="zh-CN" sz="2800" i="1">
                                <a:latin typeface="Cambria Math" panose="02040503050406030204" pitchFamily="18" charset="0"/>
                              </a:rPr>
                              <m:t>         </m:t>
                            </m:r>
                          </m:e>
                        </m:eqArr>
                      </m:e>
                    </m:d>
                  </m:oMath>
                </a14:m>
                <a:r>
                  <a:rPr lang="zh-CN" altLang="en-US" sz="2800" dirty="0"/>
                  <a:t>作出不等式组</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281036"/>
                <a:ext cx="11139948" cy="4687373"/>
              </a:xfrm>
              <a:prstGeom prst="rect">
                <a:avLst/>
              </a:prstGeom>
              <a:blipFill rotWithShape="0">
                <a:blip r:embed="rId2"/>
                <a:stretch>
                  <a:fillRect l="-11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732779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84202"/>
                <a:ext cx="11139948" cy="3006016"/>
              </a:xfrm>
              <a:prstGeom prst="rect">
                <a:avLst/>
              </a:prstGeom>
            </p:spPr>
            <p:txBody>
              <a:bodyPr wrap="square">
                <a:spAutoFit/>
              </a:bodyPr>
              <a:lstStyle/>
              <a:p>
                <a:pPr>
                  <a:lnSpc>
                    <a:spcPct val="150000"/>
                  </a:lnSpc>
                </a:pP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≥6,        </m:t>
                            </m:r>
                          </m:e>
                          <m:e>
                            <m:r>
                              <a:rPr lang="en-US" altLang="zh-CN" sz="2800" i="1">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≤12,     </m:t>
                            </m:r>
                          </m:e>
                          <m:e>
                            <m:r>
                              <a:rPr lang="en-US" altLang="zh-CN" sz="2800" i="1">
                                <a:latin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rPr>
                              <m:t>,              </m:t>
                            </m:r>
                          </m:e>
                          <m:e>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rPr>
                              <m:t>               </m:t>
                            </m:r>
                          </m:e>
                        </m:eqArr>
                      </m:e>
                    </m:d>
                  </m:oMath>
                </a14:m>
                <a:r>
                  <a:rPr lang="zh-CN" altLang="en-US" sz="2800" dirty="0"/>
                  <a:t>所表示的平面区域如图</a:t>
                </a:r>
                <a:r>
                  <a:rPr lang="en-US" altLang="zh-CN" sz="2800" dirty="0"/>
                  <a:t>7-2-5</a:t>
                </a:r>
                <a:r>
                  <a:rPr lang="zh-CN" altLang="en-US" sz="2800" dirty="0"/>
                  <a:t>中阴影部分所示</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84202"/>
                <a:ext cx="11139948" cy="3006016"/>
              </a:xfrm>
              <a:prstGeom prst="rect">
                <a:avLst/>
              </a:prstGeom>
              <a:blipFill>
                <a:blip r:embed="rId2"/>
                <a:stretch>
                  <a:fillRect/>
                </a:stretch>
              </a:blipFill>
            </p:spPr>
            <p:txBody>
              <a:bodyPr/>
              <a:lstStyle/>
              <a:p>
                <a:r>
                  <a:rPr lang="zh-CN" altLang="en-US">
                    <a:noFill/>
                  </a:rPr>
                  <a:t> </a:t>
                </a:r>
              </a:p>
            </p:txBody>
          </p:sp>
        </mc:Fallback>
      </mc:AlternateContent>
      <p:pic>
        <p:nvPicPr>
          <p:cNvPr id="15362" name="18CTSXKBWGMJ-15DA.eps" descr="id:2147529061;FounderC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95071" y="2215337"/>
            <a:ext cx="3270968" cy="31989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mc:AlternateContent xmlns:mc="http://schemas.openxmlformats.org/markup-compatibility/2006">
        <mc:Choice xmlns:a14="http://schemas.microsoft.com/office/drawing/2010/main" xmlns="" Requires="a14">
          <p:sp>
            <p:nvSpPr>
              <p:cNvPr id="4" name="矩形 3"/>
              <p:cNvSpPr/>
              <p:nvPr/>
            </p:nvSpPr>
            <p:spPr>
              <a:xfrm>
                <a:off x="216310" y="5531462"/>
                <a:ext cx="11139948" cy="738664"/>
              </a:xfrm>
              <a:prstGeom prst="rect">
                <a:avLst/>
              </a:prstGeom>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zh-CN" altLang="en-US" sz="2800" i="1">
                          <a:latin typeface="Cambria Math" panose="02040503050406030204" pitchFamily="18" charset="0"/>
                        </a:rPr>
                        <m:t>图</m:t>
                      </m:r>
                      <m:r>
                        <a:rPr lang="en-US" altLang="zh-CN" sz="2800" i="1">
                          <a:latin typeface="Cambria Math" panose="02040503050406030204" pitchFamily="18" charset="0"/>
                        </a:rPr>
                        <m:t>7−2−5</m:t>
                      </m:r>
                    </m:oMath>
                  </m:oMathPara>
                </a14:m>
                <a:endParaRPr lang="zh-CN" altLang="zh-CN" sz="2800" dirty="0"/>
              </a:p>
            </p:txBody>
          </p:sp>
        </mc:Choice>
        <mc:Fallback>
          <p:sp>
            <p:nvSpPr>
              <p:cNvPr id="4" name="矩形 3"/>
              <p:cNvSpPr>
                <a:spLocks noRot="1" noChangeAspect="1" noMove="1" noResize="1" noEditPoints="1" noAdjustHandles="1" noChangeArrowheads="1" noChangeShapeType="1" noTextEdit="1"/>
              </p:cNvSpPr>
              <p:nvPr/>
            </p:nvSpPr>
            <p:spPr>
              <a:xfrm>
                <a:off x="216310" y="5531462"/>
                <a:ext cx="11139948" cy="738664"/>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1151716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85836"/>
                <a:ext cx="11139948" cy="3098349"/>
              </a:xfrm>
              <a:prstGeom prst="rect">
                <a:avLst/>
              </a:prstGeom>
            </p:spPr>
            <p:txBody>
              <a:bodyPr wrap="square">
                <a:spAutoFit/>
              </a:bodyPr>
              <a:lstStyle/>
              <a:p>
                <a:pPr>
                  <a:lnSpc>
                    <a:spcPct val="150000"/>
                  </a:lnSpc>
                </a:pPr>
                <a:r>
                  <a:rPr lang="zh-CN" altLang="zh-CN" sz="2800" dirty="0"/>
                  <a:t>目标函数可化为</a:t>
                </a:r>
                <a:r>
                  <a:rPr lang="en-US" altLang="zh-CN" sz="2800" i="1" dirty="0"/>
                  <a:t>y</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3</m:t>
                        </m:r>
                      </m:num>
                      <m:den>
                        <m:r>
                          <a:rPr lang="en-US" altLang="zh-CN" sz="2800" b="0" i="1" smtClean="0">
                            <a:latin typeface="Cambria Math" panose="02040503050406030204" pitchFamily="18" charset="0"/>
                          </a:rPr>
                          <m:t>5</m:t>
                        </m:r>
                      </m:den>
                    </m:f>
                  </m:oMath>
                </a14:m>
                <a:r>
                  <a:rPr lang="en-US" altLang="zh-CN" sz="2800" i="1" dirty="0"/>
                  <a:t>x</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𝑧</m:t>
                        </m:r>
                      </m:num>
                      <m:den>
                        <m:r>
                          <a:rPr lang="en-US" altLang="zh-CN" sz="2800" b="0" i="1" smtClean="0">
                            <a:latin typeface="Cambria Math" panose="02040503050406030204" pitchFamily="18" charset="0"/>
                          </a:rPr>
                          <m:t>1000</m:t>
                        </m:r>
                      </m:den>
                    </m:f>
                  </m:oMath>
                </a14:m>
                <a:r>
                  <a:rPr lang="en-US" altLang="zh-CN" sz="2800" dirty="0"/>
                  <a:t>,</a:t>
                </a:r>
                <a:r>
                  <a:rPr lang="zh-CN" altLang="zh-CN" sz="2800" dirty="0"/>
                  <a:t>由图可知当直线</a:t>
                </a:r>
                <a:r>
                  <a:rPr lang="en-US" altLang="zh-CN" sz="2800" i="1" dirty="0"/>
                  <a:t>y</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3</m:t>
                        </m:r>
                      </m:num>
                      <m:den>
                        <m:r>
                          <a:rPr lang="en-US" altLang="zh-CN" sz="2800" i="1">
                            <a:latin typeface="Cambria Math" panose="02040503050406030204" pitchFamily="18" charset="0"/>
                          </a:rPr>
                          <m:t>5</m:t>
                        </m:r>
                      </m:den>
                    </m:f>
                  </m:oMath>
                </a14:m>
                <a:r>
                  <a:rPr lang="en-US" altLang="zh-CN" sz="2800" i="1" dirty="0"/>
                  <a:t>x</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𝑧</m:t>
                        </m:r>
                      </m:num>
                      <m:den>
                        <m:r>
                          <a:rPr lang="en-US" altLang="zh-CN" sz="2800" i="1">
                            <a:latin typeface="Cambria Math" panose="02040503050406030204" pitchFamily="18" charset="0"/>
                          </a:rPr>
                          <m:t>1000</m:t>
                        </m:r>
                      </m:den>
                    </m:f>
                  </m:oMath>
                </a14:m>
                <a:r>
                  <a:rPr lang="zh-CN" altLang="zh-CN" sz="2800" dirty="0"/>
                  <a:t>过点</a:t>
                </a:r>
                <a:r>
                  <a:rPr lang="en-US" altLang="zh-CN" sz="2800" i="1" dirty="0"/>
                  <a:t>C</a:t>
                </a:r>
                <a:r>
                  <a:rPr lang="zh-CN" altLang="zh-CN" sz="2800" dirty="0"/>
                  <a:t>时</a:t>
                </a:r>
                <a:r>
                  <a:rPr lang="en-US" altLang="zh-CN" sz="2800" dirty="0"/>
                  <a:t>,</a:t>
                </a:r>
                <a:r>
                  <a:rPr lang="zh-CN" altLang="zh-CN" sz="2800" dirty="0"/>
                  <a:t>目标函数</a:t>
                </a:r>
                <a:r>
                  <a:rPr lang="en-US" altLang="zh-CN" sz="2800" i="1" dirty="0"/>
                  <a:t>z</a:t>
                </a:r>
                <a:r>
                  <a:rPr lang="zh-CN" altLang="zh-CN" sz="2800" dirty="0"/>
                  <a:t>取得最小值</a:t>
                </a:r>
                <a:r>
                  <a:rPr lang="en-US" altLang="zh-CN" sz="2800" dirty="0"/>
                  <a:t>.</a:t>
                </a: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=6</m:t>
                            </m:r>
                          </m:e>
                          <m:e>
                            <m:r>
                              <a:rPr lang="en-US" altLang="zh-CN" sz="2800" i="1">
                                <a:latin typeface="Cambria Math" panose="02040503050406030204" pitchFamily="18" charset="0"/>
                              </a:rPr>
                              <m:t>𝑦</m:t>
                            </m:r>
                            <m:r>
                              <a:rPr lang="en-US" altLang="zh-CN" sz="2800" i="1">
                                <a:latin typeface="Cambria Math" panose="02040503050406030204" pitchFamily="18" charset="0"/>
                              </a:rPr>
                              <m:t>=1        </m:t>
                            </m:r>
                          </m:e>
                        </m:eqArr>
                      </m:e>
                    </m:d>
                  </m:oMath>
                </a14:m>
                <a:r>
                  <a:rPr lang="en-US" altLang="zh-CN" sz="2800" dirty="0"/>
                  <a:t> , </a:t>
                </a:r>
                <a:r>
                  <a:rPr lang="zh-CN" altLang="zh-CN" sz="2800" dirty="0"/>
                  <a:t>解得</a:t>
                </a:r>
                <a:r>
                  <a:rPr lang="en-US" altLang="zh-CN" sz="2800" i="1" dirty="0"/>
                  <a:t>C</a:t>
                </a:r>
                <a:r>
                  <a:rPr lang="en-US" altLang="zh-CN" sz="2800" dirty="0"/>
                  <a:t>(5,1).</a:t>
                </a:r>
                <a:r>
                  <a:rPr lang="zh-CN" altLang="zh-CN" sz="2800" dirty="0"/>
                  <a:t>所以</a:t>
                </a:r>
              </a:p>
              <a:p>
                <a:pPr>
                  <a:lnSpc>
                    <a:spcPct val="150000"/>
                  </a:lnSpc>
                </a:pPr>
                <a:r>
                  <a:rPr lang="zh-CN" altLang="zh-CN" sz="2800" dirty="0"/>
                  <a:t>总租金</a:t>
                </a:r>
                <a:r>
                  <a:rPr lang="en-US" altLang="zh-CN" sz="2800" i="1" dirty="0"/>
                  <a:t>z</a:t>
                </a:r>
                <a:r>
                  <a:rPr lang="zh-CN" altLang="zh-CN" sz="2800" dirty="0"/>
                  <a:t>的最小值为</a:t>
                </a:r>
                <a:r>
                  <a:rPr lang="en-US" altLang="zh-CN" sz="2800" dirty="0"/>
                  <a:t>600×5+1 000×1=4 000(</a:t>
                </a:r>
                <a:r>
                  <a:rPr lang="zh-CN" altLang="zh-CN" sz="2800" dirty="0"/>
                  <a:t>元</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85836"/>
                <a:ext cx="11139948" cy="3098349"/>
              </a:xfrm>
              <a:prstGeom prst="rect">
                <a:avLst/>
              </a:prstGeom>
              <a:blipFill rotWithShape="0">
                <a:blip r:embed="rId2"/>
                <a:stretch>
                  <a:fillRect l="-1149" b="-21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0985440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9097" y="391790"/>
            <a:ext cx="10913806" cy="5262979"/>
          </a:xfrm>
          <a:prstGeom prst="rect">
            <a:avLst/>
          </a:prstGeom>
          <a:ln>
            <a:solidFill>
              <a:schemeClr val="tx1"/>
            </a:solidFill>
          </a:ln>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感悟升华</a:t>
            </a:r>
          </a:p>
          <a:p>
            <a:pPr lvl="0">
              <a:lnSpc>
                <a:spcPct val="150000"/>
              </a:lnSpc>
            </a:pPr>
            <a:r>
              <a:rPr lang="en-US" altLang="zh-CN" sz="2800" b="1" dirty="0">
                <a:solidFill>
                  <a:prstClr val="black"/>
                </a:solidFill>
              </a:rPr>
              <a:t>1.</a:t>
            </a:r>
            <a:r>
              <a:rPr lang="zh-CN" altLang="en-US" sz="2800" b="1" dirty="0">
                <a:solidFill>
                  <a:prstClr val="black"/>
                </a:solidFill>
              </a:rPr>
              <a:t>解线性规划应用题的</a:t>
            </a:r>
            <a:r>
              <a:rPr lang="en-US" altLang="zh-CN" sz="2800" b="1" dirty="0">
                <a:solidFill>
                  <a:prstClr val="black"/>
                </a:solidFill>
              </a:rPr>
              <a:t>3</a:t>
            </a:r>
            <a:r>
              <a:rPr lang="zh-CN" altLang="en-US" sz="2800" b="1" dirty="0">
                <a:solidFill>
                  <a:prstClr val="black"/>
                </a:solidFill>
              </a:rPr>
              <a:t>个步骤</a:t>
            </a:r>
          </a:p>
          <a:p>
            <a:pPr lvl="0">
              <a:lnSpc>
                <a:spcPct val="150000"/>
              </a:lnSpc>
            </a:pPr>
            <a:endParaRPr lang="en-US" altLang="zh-CN" sz="2800" dirty="0">
              <a:solidFill>
                <a:prstClr val="black"/>
              </a:solidFill>
            </a:endParaRPr>
          </a:p>
          <a:p>
            <a:pPr lvl="0">
              <a:lnSpc>
                <a:spcPct val="150000"/>
              </a:lnSpc>
            </a:pPr>
            <a:endParaRPr lang="en-US" altLang="zh-CN" sz="2800" dirty="0">
              <a:solidFill>
                <a:prstClr val="black"/>
              </a:solidFill>
            </a:endParaRPr>
          </a:p>
          <a:p>
            <a:pPr lvl="0">
              <a:lnSpc>
                <a:spcPct val="150000"/>
              </a:lnSpc>
            </a:pPr>
            <a:endParaRPr lang="en-US" altLang="zh-CN" sz="2800" dirty="0">
              <a:solidFill>
                <a:prstClr val="black"/>
              </a:solidFill>
            </a:endParaRPr>
          </a:p>
          <a:p>
            <a:pPr lvl="0">
              <a:lnSpc>
                <a:spcPct val="150000"/>
              </a:lnSpc>
            </a:pPr>
            <a:endParaRPr lang="en-US" altLang="zh-CN" sz="2800" dirty="0">
              <a:solidFill>
                <a:prstClr val="black"/>
              </a:solidFill>
            </a:endParaRPr>
          </a:p>
          <a:p>
            <a:pPr lvl="0">
              <a:lnSpc>
                <a:spcPct val="150000"/>
              </a:lnSpc>
            </a:pPr>
            <a:endParaRPr lang="en-US" altLang="zh-CN" sz="2800" dirty="0">
              <a:solidFill>
                <a:prstClr val="black"/>
              </a:solidFill>
            </a:endParaRPr>
          </a:p>
          <a:p>
            <a:pPr lvl="0">
              <a:lnSpc>
                <a:spcPct val="150000"/>
              </a:lnSpc>
            </a:pPr>
            <a:endParaRPr lang="en-US" altLang="zh-CN" sz="2800" dirty="0">
              <a:solidFill>
                <a:prstClr val="black"/>
              </a:solidFill>
            </a:endParaRPr>
          </a:p>
        </p:txBody>
      </p:sp>
      <p:graphicFrame>
        <p:nvGraphicFramePr>
          <p:cNvPr id="6" name="表格 5"/>
          <p:cNvGraphicFramePr>
            <a:graphicFrameLocks noGrp="1"/>
          </p:cNvGraphicFramePr>
          <p:nvPr>
            <p:extLst>
              <p:ext uri="{D42A27DB-BD31-4B8C-83A1-F6EECF244321}">
                <p14:modId xmlns:p14="http://schemas.microsoft.com/office/powerpoint/2010/main" xmlns="" val="3894010520"/>
              </p:ext>
            </p:extLst>
          </p:nvPr>
        </p:nvGraphicFramePr>
        <p:xfrm>
          <a:off x="989780" y="1733892"/>
          <a:ext cx="10120672" cy="3447456"/>
        </p:xfrm>
        <a:graphic>
          <a:graphicData uri="http://schemas.openxmlformats.org/drawingml/2006/table">
            <a:tbl>
              <a:tblPr firstRow="1" bandRow="1">
                <a:tableStyleId>{5940675A-B579-460E-94D1-54222C63F5DA}</a:tableStyleId>
              </a:tblPr>
              <a:tblGrid>
                <a:gridCol w="1586272">
                  <a:extLst>
                    <a:ext uri="{9D8B030D-6E8A-4147-A177-3AD203B41FA5}">
                      <a16:colId xmlns:a16="http://schemas.microsoft.com/office/drawing/2014/main" xmlns="" val="284126864"/>
                    </a:ext>
                  </a:extLst>
                </a:gridCol>
                <a:gridCol w="8534400">
                  <a:extLst>
                    <a:ext uri="{9D8B030D-6E8A-4147-A177-3AD203B41FA5}">
                      <a16:colId xmlns:a16="http://schemas.microsoft.com/office/drawing/2014/main" xmlns="" val="300676747"/>
                    </a:ext>
                  </a:extLst>
                </a:gridCol>
              </a:tblGrid>
              <a:tr h="1314361">
                <a:tc>
                  <a:txBody>
                    <a:bodyPr/>
                    <a:lstStyle/>
                    <a:p>
                      <a:pPr algn="ctr">
                        <a:lnSpc>
                          <a:spcPct val="150000"/>
                        </a:lnSpc>
                      </a:pPr>
                      <a:r>
                        <a:rPr lang="zh-CN" altLang="en-US" sz="2800" dirty="0">
                          <a:solidFill>
                            <a:prstClr val="black"/>
                          </a:solidFill>
                        </a:rPr>
                        <a:t>转化</a:t>
                      </a:r>
                      <a:endParaRPr lang="zh-CN" altLang="en-US" sz="2800" dirty="0"/>
                    </a:p>
                  </a:txBody>
                  <a:tcPr anchor="ctr"/>
                </a:tc>
                <a:tc>
                  <a:txBody>
                    <a:bodyPr/>
                    <a:lstStyle/>
                    <a:p>
                      <a:pPr algn="ctr">
                        <a:lnSpc>
                          <a:spcPct val="150000"/>
                        </a:lnSpc>
                      </a:pPr>
                      <a:r>
                        <a:rPr lang="zh-CN" altLang="en-US" sz="2800" dirty="0">
                          <a:solidFill>
                            <a:prstClr val="black"/>
                          </a:solidFill>
                        </a:rPr>
                        <a:t>设元</a:t>
                      </a:r>
                      <a:r>
                        <a:rPr lang="en-US" altLang="zh-CN" sz="2800" dirty="0">
                          <a:solidFill>
                            <a:prstClr val="black"/>
                          </a:solidFill>
                        </a:rPr>
                        <a:t>,</a:t>
                      </a:r>
                      <a:r>
                        <a:rPr lang="zh-CN" altLang="en-US" sz="2800" dirty="0">
                          <a:solidFill>
                            <a:prstClr val="black"/>
                          </a:solidFill>
                        </a:rPr>
                        <a:t>写出约束条件和目标函数</a:t>
                      </a:r>
                      <a:r>
                        <a:rPr lang="en-US" altLang="zh-CN" sz="2800" dirty="0">
                          <a:solidFill>
                            <a:prstClr val="black"/>
                          </a:solidFill>
                        </a:rPr>
                        <a:t>,</a:t>
                      </a:r>
                      <a:r>
                        <a:rPr lang="zh-CN" altLang="en-US" sz="2800" dirty="0">
                          <a:solidFill>
                            <a:prstClr val="black"/>
                          </a:solidFill>
                        </a:rPr>
                        <a:t>从而将实际问题转化为线性规划问题</a:t>
                      </a:r>
                      <a:r>
                        <a:rPr lang="en-US" altLang="zh-CN" sz="2800" dirty="0">
                          <a:solidFill>
                            <a:prstClr val="black"/>
                          </a:solidFill>
                        </a:rPr>
                        <a:t>.</a:t>
                      </a:r>
                      <a:endParaRPr lang="zh-CN" altLang="en-US" sz="2800" dirty="0"/>
                    </a:p>
                  </a:txBody>
                  <a:tcPr anchor="ctr"/>
                </a:tc>
                <a:extLst>
                  <a:ext uri="{0D108BD9-81ED-4DB2-BD59-A6C34878D82A}">
                    <a16:rowId xmlns:a16="http://schemas.microsoft.com/office/drawing/2014/main" xmlns="" val="2414792489"/>
                  </a:ext>
                </a:extLst>
              </a:tr>
              <a:tr h="761495">
                <a:tc>
                  <a:txBody>
                    <a:bodyPr/>
                    <a:lstStyle/>
                    <a:p>
                      <a:pPr algn="ctr">
                        <a:lnSpc>
                          <a:spcPct val="150000"/>
                        </a:lnSpc>
                      </a:pPr>
                      <a:r>
                        <a:rPr lang="zh-CN" altLang="en-US" sz="2800" dirty="0">
                          <a:solidFill>
                            <a:prstClr val="black"/>
                          </a:solidFill>
                        </a:rPr>
                        <a:t>求解</a:t>
                      </a:r>
                      <a:endParaRPr lang="zh-CN" altLang="en-US" sz="2800" dirty="0"/>
                    </a:p>
                  </a:txBody>
                  <a:tcPr anchor="ctr"/>
                </a:tc>
                <a:tc>
                  <a:txBody>
                    <a:bodyPr/>
                    <a:lstStyle/>
                    <a:p>
                      <a:pPr algn="ctr">
                        <a:lnSpc>
                          <a:spcPct val="150000"/>
                        </a:lnSpc>
                      </a:pPr>
                      <a:r>
                        <a:rPr lang="zh-CN" altLang="en-US" sz="2800" dirty="0">
                          <a:solidFill>
                            <a:prstClr val="black"/>
                          </a:solidFill>
                        </a:rPr>
                        <a:t>解这个纯数学的线性规划问题</a:t>
                      </a:r>
                      <a:endParaRPr lang="zh-CN" altLang="en-US" sz="2800" dirty="0"/>
                    </a:p>
                  </a:txBody>
                  <a:tcPr anchor="ctr"/>
                </a:tc>
                <a:extLst>
                  <a:ext uri="{0D108BD9-81ED-4DB2-BD59-A6C34878D82A}">
                    <a16:rowId xmlns:a16="http://schemas.microsoft.com/office/drawing/2014/main" xmlns="" val="2586503914"/>
                  </a:ext>
                </a:extLst>
              </a:tr>
              <a:tr h="1314361">
                <a:tc>
                  <a:txBody>
                    <a:bodyPr/>
                    <a:lstStyle/>
                    <a:p>
                      <a:pPr algn="ctr">
                        <a:lnSpc>
                          <a:spcPct val="150000"/>
                        </a:lnSpc>
                      </a:pPr>
                      <a:r>
                        <a:rPr lang="zh-CN" altLang="en-US" sz="2800" dirty="0">
                          <a:solidFill>
                            <a:prstClr val="black"/>
                          </a:solidFill>
                        </a:rPr>
                        <a:t>作答</a:t>
                      </a:r>
                      <a:endParaRPr lang="zh-CN" altLang="en-US" sz="2800" dirty="0"/>
                    </a:p>
                  </a:txBody>
                  <a:tcPr anchor="ctr"/>
                </a:tc>
                <a:tc>
                  <a:txBody>
                    <a:bodyPr/>
                    <a:lstStyle/>
                    <a:p>
                      <a:pPr algn="ctr">
                        <a:lnSpc>
                          <a:spcPct val="150000"/>
                        </a:lnSpc>
                      </a:pPr>
                      <a:r>
                        <a:rPr lang="zh-CN" altLang="en-US" sz="2800" dirty="0">
                          <a:solidFill>
                            <a:prstClr val="black"/>
                          </a:solidFill>
                        </a:rPr>
                        <a:t>将数学问题的答案还原为实际问题的答案</a:t>
                      </a:r>
                      <a:endParaRPr lang="zh-CN" altLang="en-US" sz="2800" dirty="0"/>
                    </a:p>
                  </a:txBody>
                  <a:tcPr anchor="ctr"/>
                </a:tc>
                <a:extLst>
                  <a:ext uri="{0D108BD9-81ED-4DB2-BD59-A6C34878D82A}">
                    <a16:rowId xmlns:a16="http://schemas.microsoft.com/office/drawing/2014/main" xmlns="" val="4271398802"/>
                  </a:ext>
                </a:extLst>
              </a:tr>
            </a:tbl>
          </a:graphicData>
        </a:graphic>
      </p:graphicFrame>
    </p:spTree>
    <p:extLst>
      <p:ext uri="{BB962C8B-B14F-4D97-AF65-F5344CB8AC3E}">
        <p14:creationId xmlns:p14="http://schemas.microsoft.com/office/powerpoint/2010/main" xmlns="" val="6335226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55819859"/>
              </p:ext>
            </p:extLst>
          </p:nvPr>
        </p:nvGraphicFramePr>
        <p:xfrm>
          <a:off x="481782" y="462116"/>
          <a:ext cx="11248102" cy="3760470"/>
        </p:xfrm>
        <a:graphic>
          <a:graphicData uri="http://schemas.openxmlformats.org/drawingml/2006/table">
            <a:tbl>
              <a:tblPr>
                <a:tableStyleId>{5940675A-B579-460E-94D1-54222C63F5DA}</a:tableStyleId>
              </a:tblPr>
              <a:tblGrid>
                <a:gridCol w="11248102">
                  <a:extLst>
                    <a:ext uri="{9D8B030D-6E8A-4147-A177-3AD203B41FA5}">
                      <a16:colId xmlns:a16="http://schemas.microsoft.com/office/drawing/2014/main" xmlns="" val="2700981057"/>
                    </a:ext>
                  </a:extLst>
                </a:gridCol>
              </a:tblGrid>
              <a:tr h="3372465">
                <a:tc>
                  <a:txBody>
                    <a:bodyPr/>
                    <a:lstStyle/>
                    <a:p>
                      <a:pPr>
                        <a:lnSpc>
                          <a:spcPct val="150000"/>
                        </a:lnSpc>
                        <a:spcAft>
                          <a:spcPts val="0"/>
                        </a:spcAft>
                      </a:pPr>
                      <a:r>
                        <a:rPr lang="en-US" altLang="zh-CN" sz="2800" b="1" dirty="0">
                          <a:effectLst/>
                        </a:rPr>
                        <a:t>2.</a:t>
                      </a:r>
                      <a:r>
                        <a:rPr lang="zh-CN" altLang="en-US" sz="2800" b="1" dirty="0">
                          <a:effectLst/>
                        </a:rPr>
                        <a:t>求解线性规划应用题的</a:t>
                      </a:r>
                      <a:r>
                        <a:rPr lang="en-US" altLang="zh-CN" sz="2800" b="1" dirty="0">
                          <a:effectLst/>
                        </a:rPr>
                        <a:t>3</a:t>
                      </a:r>
                      <a:r>
                        <a:rPr lang="zh-CN" altLang="en-US" sz="2800" b="1" dirty="0">
                          <a:effectLst/>
                        </a:rPr>
                        <a:t>个注意点</a:t>
                      </a:r>
                    </a:p>
                    <a:p>
                      <a:pPr>
                        <a:lnSpc>
                          <a:spcPct val="150000"/>
                        </a:lnSpc>
                        <a:spcAft>
                          <a:spcPts val="0"/>
                        </a:spcAft>
                      </a:pPr>
                      <a:r>
                        <a:rPr lang="en-US" altLang="zh-CN" sz="2800" dirty="0">
                          <a:effectLst/>
                        </a:rPr>
                        <a:t>(1)</a:t>
                      </a:r>
                      <a:r>
                        <a:rPr lang="zh-CN" altLang="en-US" sz="2800" dirty="0">
                          <a:effectLst/>
                        </a:rPr>
                        <a:t>明确问题中的所有约束条件</a:t>
                      </a:r>
                      <a:r>
                        <a:rPr lang="en-US" altLang="zh-CN" sz="2800" dirty="0">
                          <a:effectLst/>
                        </a:rPr>
                        <a:t>,</a:t>
                      </a:r>
                      <a:r>
                        <a:rPr lang="zh-CN" altLang="en-US" sz="2800" dirty="0">
                          <a:effectLst/>
                        </a:rPr>
                        <a:t>并根据题意判断约束条件是否能够取到等号</a:t>
                      </a:r>
                      <a:r>
                        <a:rPr lang="en-US" altLang="zh-CN" sz="2800" dirty="0">
                          <a:effectLst/>
                        </a:rPr>
                        <a:t>.</a:t>
                      </a:r>
                    </a:p>
                    <a:p>
                      <a:pPr>
                        <a:lnSpc>
                          <a:spcPct val="150000"/>
                        </a:lnSpc>
                        <a:spcAft>
                          <a:spcPts val="0"/>
                        </a:spcAft>
                      </a:pPr>
                      <a:r>
                        <a:rPr lang="en-US" altLang="zh-CN" sz="2800" dirty="0">
                          <a:effectLst/>
                        </a:rPr>
                        <a:t>(2)</a:t>
                      </a:r>
                      <a:r>
                        <a:rPr lang="zh-CN" altLang="en-US" sz="2800" dirty="0">
                          <a:effectLst/>
                        </a:rPr>
                        <a:t>注意结合实际问题的实际意义</a:t>
                      </a:r>
                      <a:r>
                        <a:rPr lang="en-US" altLang="zh-CN" sz="2800" dirty="0">
                          <a:effectLst/>
                        </a:rPr>
                        <a:t>,</a:t>
                      </a:r>
                      <a:r>
                        <a:rPr lang="zh-CN" altLang="en-US" sz="2800" dirty="0">
                          <a:effectLst/>
                        </a:rPr>
                        <a:t>判断所设未知数</a:t>
                      </a:r>
                      <a:r>
                        <a:rPr lang="en-US" altLang="zh-CN" sz="2800" i="1" dirty="0" err="1">
                          <a:effectLst/>
                        </a:rPr>
                        <a:t>x</a:t>
                      </a:r>
                      <a:r>
                        <a:rPr lang="en-US" altLang="zh-CN" sz="2800" dirty="0" err="1">
                          <a:effectLst/>
                        </a:rPr>
                        <a:t>,</a:t>
                      </a:r>
                      <a:r>
                        <a:rPr lang="en-US" altLang="zh-CN" sz="2800" i="1" dirty="0" err="1">
                          <a:effectLst/>
                        </a:rPr>
                        <a:t>y</a:t>
                      </a:r>
                      <a:r>
                        <a:rPr lang="zh-CN" altLang="en-US" sz="2800" dirty="0">
                          <a:effectLst/>
                        </a:rPr>
                        <a:t>的取值范围</a:t>
                      </a:r>
                      <a:r>
                        <a:rPr lang="en-US" altLang="zh-CN" sz="2800" dirty="0">
                          <a:effectLst/>
                        </a:rPr>
                        <a:t>,</a:t>
                      </a:r>
                      <a:r>
                        <a:rPr lang="zh-CN" altLang="en-US" sz="2800" dirty="0">
                          <a:effectLst/>
                        </a:rPr>
                        <a:t>特别注意分析</a:t>
                      </a:r>
                      <a:r>
                        <a:rPr lang="en-US" altLang="zh-CN" sz="2800" i="1" dirty="0" err="1">
                          <a:effectLst/>
                        </a:rPr>
                        <a:t>x</a:t>
                      </a:r>
                      <a:r>
                        <a:rPr lang="en-US" altLang="zh-CN" sz="2800" dirty="0" err="1">
                          <a:effectLst/>
                        </a:rPr>
                        <a:t>,</a:t>
                      </a:r>
                      <a:r>
                        <a:rPr lang="en-US" altLang="zh-CN" sz="2800" i="1" dirty="0" err="1">
                          <a:effectLst/>
                        </a:rPr>
                        <a:t>y</a:t>
                      </a:r>
                      <a:r>
                        <a:rPr lang="zh-CN" altLang="en-US" sz="2800" dirty="0">
                          <a:effectLst/>
                        </a:rPr>
                        <a:t>是否为整数、是否为非负数等</a:t>
                      </a:r>
                      <a:r>
                        <a:rPr lang="en-US" altLang="zh-CN" sz="2800" dirty="0">
                          <a:effectLst/>
                        </a:rPr>
                        <a:t>.</a:t>
                      </a:r>
                    </a:p>
                    <a:p>
                      <a:pPr>
                        <a:lnSpc>
                          <a:spcPct val="150000"/>
                        </a:lnSpc>
                        <a:spcAft>
                          <a:spcPts val="0"/>
                        </a:spcAft>
                      </a:pPr>
                      <a:r>
                        <a:rPr lang="en-US" altLang="zh-CN" sz="2800" dirty="0">
                          <a:effectLst/>
                        </a:rPr>
                        <a:t>(3)</a:t>
                      </a:r>
                      <a:r>
                        <a:rPr lang="zh-CN" altLang="en-US" sz="2800" dirty="0">
                          <a:effectLst/>
                        </a:rPr>
                        <a:t>正确写出目标函数</a:t>
                      </a:r>
                      <a:r>
                        <a:rPr lang="en-US" altLang="zh-CN" sz="2800" dirty="0">
                          <a:effectLst/>
                        </a:rPr>
                        <a:t>,</a:t>
                      </a:r>
                      <a:r>
                        <a:rPr lang="zh-CN" altLang="en-US" sz="2800" dirty="0">
                          <a:effectLst/>
                        </a:rPr>
                        <a:t>一般地</a:t>
                      </a:r>
                      <a:r>
                        <a:rPr lang="en-US" altLang="zh-CN" sz="2800" dirty="0">
                          <a:effectLst/>
                        </a:rPr>
                        <a:t>,</a:t>
                      </a:r>
                      <a:r>
                        <a:rPr lang="zh-CN" altLang="en-US" sz="2800" dirty="0">
                          <a:effectLst/>
                        </a:rPr>
                        <a:t>目标函数是等式的形式</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188161967"/>
                  </a:ext>
                </a:extLst>
              </a:tr>
            </a:tbl>
          </a:graphicData>
        </a:graphic>
      </p:graphicFrame>
    </p:spTree>
    <p:extLst>
      <p:ext uri="{BB962C8B-B14F-4D97-AF65-F5344CB8AC3E}">
        <p14:creationId xmlns:p14="http://schemas.microsoft.com/office/powerpoint/2010/main" xmlns="" val="4656352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439" y="271204"/>
            <a:ext cx="11139948" cy="3970318"/>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800" dirty="0"/>
              <a:t>　</a:t>
            </a:r>
            <a:endParaRPr lang="en-US" altLang="zh-CN" sz="2800" dirty="0"/>
          </a:p>
          <a:p>
            <a:pPr>
              <a:lnSpc>
                <a:spcPct val="150000"/>
              </a:lnSpc>
            </a:pPr>
            <a:r>
              <a:rPr lang="zh-CN" altLang="zh-CN" sz="2800" dirty="0"/>
              <a:t>甲、乙两工厂根据赛事组委会要求为获奖者定做某工艺品作为奖品</a:t>
            </a:r>
            <a:r>
              <a:rPr lang="en-US" altLang="zh-CN" sz="2800" dirty="0"/>
              <a:t>,</a:t>
            </a:r>
            <a:r>
              <a:rPr lang="zh-CN" altLang="zh-CN" sz="2800" dirty="0"/>
              <a:t>其中一等奖奖品</a:t>
            </a:r>
            <a:r>
              <a:rPr lang="en-US" altLang="zh-CN" sz="2800" dirty="0"/>
              <a:t>3</a:t>
            </a:r>
            <a:r>
              <a:rPr lang="zh-CN" altLang="zh-CN" sz="2800" dirty="0"/>
              <a:t>件</a:t>
            </a:r>
            <a:r>
              <a:rPr lang="en-US" altLang="zh-CN" sz="2800" dirty="0"/>
              <a:t>,</a:t>
            </a:r>
            <a:r>
              <a:rPr lang="zh-CN" altLang="zh-CN" sz="2800" dirty="0"/>
              <a:t>二等奖奖品</a:t>
            </a:r>
            <a:r>
              <a:rPr lang="en-US" altLang="zh-CN" sz="2800" dirty="0"/>
              <a:t>6</a:t>
            </a:r>
            <a:r>
              <a:rPr lang="zh-CN" altLang="zh-CN" sz="2800" dirty="0"/>
              <a:t>件</a:t>
            </a:r>
            <a:r>
              <a:rPr lang="en-US" altLang="zh-CN" sz="2800" dirty="0"/>
              <a:t>;</a:t>
            </a:r>
            <a:r>
              <a:rPr lang="zh-CN" altLang="zh-CN" sz="2800" dirty="0"/>
              <a:t>制作一等奖、二等奖所用原料完全相同</a:t>
            </a:r>
            <a:r>
              <a:rPr lang="en-US" altLang="zh-CN" sz="2800" dirty="0"/>
              <a:t>,</a:t>
            </a:r>
            <a:r>
              <a:rPr lang="zh-CN" altLang="zh-CN" sz="2800" dirty="0"/>
              <a:t>但工艺不同</a:t>
            </a:r>
            <a:r>
              <a:rPr lang="en-US" altLang="zh-CN" sz="2800" dirty="0"/>
              <a:t>,</a:t>
            </a:r>
            <a:r>
              <a:rPr lang="zh-CN" altLang="zh-CN" sz="2800" dirty="0"/>
              <a:t>故价格有所差异</a:t>
            </a:r>
            <a:r>
              <a:rPr lang="en-US" altLang="zh-CN" sz="2800" dirty="0"/>
              <a:t>.</a:t>
            </a:r>
            <a:r>
              <a:rPr lang="zh-CN" altLang="zh-CN" sz="2800" dirty="0"/>
              <a:t>甲厂收费便宜</a:t>
            </a:r>
            <a:r>
              <a:rPr lang="en-US" altLang="zh-CN" sz="2800" dirty="0"/>
              <a:t>,</a:t>
            </a:r>
            <a:r>
              <a:rPr lang="zh-CN" altLang="zh-CN" sz="2800" dirty="0"/>
              <a:t>但原料有限</a:t>
            </a:r>
            <a:r>
              <a:rPr lang="en-US" altLang="zh-CN" sz="2800" dirty="0"/>
              <a:t>,</a:t>
            </a:r>
            <a:r>
              <a:rPr lang="zh-CN" altLang="zh-CN" sz="2800" dirty="0"/>
              <a:t>最多只能制作</a:t>
            </a:r>
            <a:r>
              <a:rPr lang="en-US" altLang="zh-CN" sz="2800" dirty="0"/>
              <a:t>4</a:t>
            </a:r>
            <a:r>
              <a:rPr lang="zh-CN" altLang="zh-CN" sz="2800" dirty="0"/>
              <a:t>件奖品</a:t>
            </a:r>
            <a:r>
              <a:rPr lang="en-US" altLang="zh-CN" sz="2800" dirty="0"/>
              <a:t>,</a:t>
            </a:r>
            <a:r>
              <a:rPr lang="zh-CN" altLang="zh-CN" sz="2800" dirty="0"/>
              <a:t>乙厂原料充足</a:t>
            </a:r>
            <a:r>
              <a:rPr lang="en-US" altLang="zh-CN" sz="2800" dirty="0"/>
              <a:t>,</a:t>
            </a:r>
            <a:r>
              <a:rPr lang="zh-CN" altLang="zh-CN" sz="2800" dirty="0"/>
              <a:t>但收费较贵</a:t>
            </a:r>
            <a:r>
              <a:rPr lang="en-US" altLang="zh-CN" sz="2800" dirty="0"/>
              <a:t>,</a:t>
            </a:r>
            <a:r>
              <a:rPr lang="zh-CN" altLang="zh-CN" sz="2800" dirty="0"/>
              <a:t>它们的具体收费如下表所示</a:t>
            </a:r>
            <a:r>
              <a:rPr lang="en-US" altLang="zh-CN" sz="2800" dirty="0"/>
              <a:t>,</a:t>
            </a:r>
            <a:r>
              <a:rPr lang="zh-CN" altLang="zh-CN" sz="2800" dirty="0"/>
              <a:t>则组委会定做该工艺品的费用总和最低为</a:t>
            </a:r>
            <a:r>
              <a:rPr lang="zh-CN" altLang="zh-CN" sz="2800" u="sng" dirty="0"/>
              <a:t>　　　　</a:t>
            </a:r>
            <a:r>
              <a:rPr lang="zh-CN" altLang="zh-CN" sz="2800" dirty="0"/>
              <a:t>元</a:t>
            </a:r>
            <a:r>
              <a:rPr lang="en-US" altLang="zh-CN" sz="2800" dirty="0"/>
              <a:t>. </a:t>
            </a:r>
            <a:endParaRPr lang="zh-CN" altLang="zh-CN" sz="2800" dirty="0"/>
          </a:p>
        </p:txBody>
      </p:sp>
      <p:graphicFrame>
        <p:nvGraphicFramePr>
          <p:cNvPr id="3" name="表格 2"/>
          <p:cNvGraphicFramePr>
            <a:graphicFrameLocks noGrp="1"/>
          </p:cNvGraphicFramePr>
          <p:nvPr>
            <p:extLst>
              <p:ext uri="{D42A27DB-BD31-4B8C-83A1-F6EECF244321}">
                <p14:modId xmlns:p14="http://schemas.microsoft.com/office/powerpoint/2010/main" xmlns="" val="1995718693"/>
              </p:ext>
            </p:extLst>
          </p:nvPr>
        </p:nvGraphicFramePr>
        <p:xfrm>
          <a:off x="1347019" y="4241522"/>
          <a:ext cx="9566787" cy="2208439"/>
        </p:xfrm>
        <a:graphic>
          <a:graphicData uri="http://schemas.openxmlformats.org/drawingml/2006/table">
            <a:tbl>
              <a:tblPr>
                <a:tableStyleId>{5940675A-B579-460E-94D1-54222C63F5DA}</a:tableStyleId>
              </a:tblPr>
              <a:tblGrid>
                <a:gridCol w="4683807">
                  <a:extLst>
                    <a:ext uri="{9D8B030D-6E8A-4147-A177-3AD203B41FA5}">
                      <a16:colId xmlns:a16="http://schemas.microsoft.com/office/drawing/2014/main" xmlns="" val="361316129"/>
                    </a:ext>
                  </a:extLst>
                </a:gridCol>
                <a:gridCol w="2508115">
                  <a:extLst>
                    <a:ext uri="{9D8B030D-6E8A-4147-A177-3AD203B41FA5}">
                      <a16:colId xmlns:a16="http://schemas.microsoft.com/office/drawing/2014/main" xmlns="" val="993020449"/>
                    </a:ext>
                  </a:extLst>
                </a:gridCol>
                <a:gridCol w="2374865">
                  <a:extLst>
                    <a:ext uri="{9D8B030D-6E8A-4147-A177-3AD203B41FA5}">
                      <a16:colId xmlns:a16="http://schemas.microsoft.com/office/drawing/2014/main" xmlns="" val="650490789"/>
                    </a:ext>
                  </a:extLst>
                </a:gridCol>
              </a:tblGrid>
              <a:tr h="1137821">
                <a:tc>
                  <a:txBody>
                    <a:bodyPr/>
                    <a:lstStyle/>
                    <a:p>
                      <a:pPr algn="ctr">
                        <a:lnSpc>
                          <a:spcPct val="150000"/>
                        </a:lnSpc>
                        <a:spcAft>
                          <a:spcPts val="0"/>
                        </a:spcAft>
                      </a:pPr>
                      <a:r>
                        <a:rPr lang="zh-CN" sz="2000">
                          <a:effectLst/>
                        </a:rPr>
                        <a:t>　收费</a:t>
                      </a:r>
                      <a:r>
                        <a:rPr lang="en-US" sz="2000">
                          <a:effectLst/>
                        </a:rPr>
                        <a:t>/(</a:t>
                      </a:r>
                      <a:r>
                        <a:rPr lang="zh-CN" sz="2000">
                          <a:effectLst/>
                        </a:rPr>
                        <a:t>元</a:t>
                      </a:r>
                      <a:r>
                        <a:rPr lang="en-US" sz="2000">
                          <a:effectLst/>
                        </a:rPr>
                        <a:t>/</a:t>
                      </a:r>
                      <a:r>
                        <a:rPr lang="zh-CN" sz="2000">
                          <a:effectLst/>
                        </a:rPr>
                        <a:t>件</a:t>
                      </a:r>
                      <a:r>
                        <a:rPr lang="en-US" sz="2000">
                          <a:effectLst/>
                        </a:rPr>
                        <a:t>)</a:t>
                      </a:r>
                      <a:r>
                        <a:rPr lang="zh-CN" sz="2000">
                          <a:effectLst/>
                        </a:rPr>
                        <a:t>　　　奖品　　</a:t>
                      </a:r>
                    </a:p>
                    <a:p>
                      <a:pPr algn="ctr">
                        <a:lnSpc>
                          <a:spcPct val="150000"/>
                        </a:lnSpc>
                        <a:spcAft>
                          <a:spcPts val="0"/>
                        </a:spcAft>
                      </a:pPr>
                      <a:r>
                        <a:rPr lang="zh-CN" sz="2000">
                          <a:effectLst/>
                        </a:rPr>
                        <a:t>工厂　　　　　　　　　　　</a:t>
                      </a:r>
                      <a:endParaRPr lang="zh-CN" sz="20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zh-CN" sz="2000">
                          <a:effectLst/>
                        </a:rPr>
                        <a:t>一等奖奖品</a:t>
                      </a:r>
                      <a:endParaRPr lang="zh-CN" sz="20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zh-CN" sz="2000">
                          <a:effectLst/>
                        </a:rPr>
                        <a:t>二等奖奖品</a:t>
                      </a:r>
                      <a:endParaRPr lang="zh-CN" sz="200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a16="http://schemas.microsoft.com/office/drawing/2014/main" xmlns="" val="2325264589"/>
                  </a:ext>
                </a:extLst>
              </a:tr>
              <a:tr h="535309">
                <a:tc>
                  <a:txBody>
                    <a:bodyPr/>
                    <a:lstStyle/>
                    <a:p>
                      <a:pPr algn="ctr">
                        <a:lnSpc>
                          <a:spcPct val="150000"/>
                        </a:lnSpc>
                        <a:spcAft>
                          <a:spcPts val="0"/>
                        </a:spcAft>
                      </a:pPr>
                      <a:r>
                        <a:rPr lang="zh-CN" sz="2000">
                          <a:effectLst/>
                        </a:rPr>
                        <a:t>甲</a:t>
                      </a:r>
                      <a:endParaRPr lang="zh-CN" sz="20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en-US" sz="2000">
                          <a:effectLst/>
                        </a:rPr>
                        <a:t>500</a:t>
                      </a:r>
                      <a:endParaRPr lang="zh-CN" sz="20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en-US" sz="2000">
                          <a:effectLst/>
                        </a:rPr>
                        <a:t>400</a:t>
                      </a:r>
                      <a:endParaRPr lang="zh-CN" sz="200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a16="http://schemas.microsoft.com/office/drawing/2014/main" xmlns="" val="3632017279"/>
                  </a:ext>
                </a:extLst>
              </a:tr>
              <a:tr h="535309">
                <a:tc>
                  <a:txBody>
                    <a:bodyPr/>
                    <a:lstStyle/>
                    <a:p>
                      <a:pPr algn="ctr">
                        <a:lnSpc>
                          <a:spcPct val="150000"/>
                        </a:lnSpc>
                        <a:spcAft>
                          <a:spcPts val="0"/>
                        </a:spcAft>
                      </a:pPr>
                      <a:r>
                        <a:rPr lang="zh-CN" sz="2000">
                          <a:effectLst/>
                        </a:rPr>
                        <a:t>乙</a:t>
                      </a:r>
                      <a:endParaRPr lang="zh-CN" sz="20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en-US" sz="2000">
                          <a:effectLst/>
                        </a:rPr>
                        <a:t>800</a:t>
                      </a:r>
                      <a:endParaRPr lang="zh-CN" sz="20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en-US" sz="2000" dirty="0">
                          <a:effectLst/>
                        </a:rPr>
                        <a:t>600</a:t>
                      </a:r>
                      <a:endParaRPr lang="zh-CN" sz="2000" dirty="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a16="http://schemas.microsoft.com/office/drawing/2014/main" xmlns="" val="38419068"/>
                  </a:ext>
                </a:extLst>
              </a:tr>
            </a:tbl>
          </a:graphicData>
        </a:graphic>
      </p:graphicFrame>
    </p:spTree>
    <p:extLst>
      <p:ext uri="{BB962C8B-B14F-4D97-AF65-F5344CB8AC3E}">
        <p14:creationId xmlns:p14="http://schemas.microsoft.com/office/powerpoint/2010/main" xmlns="" val="3252956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92546"/>
                <a:ext cx="11139948" cy="5591339"/>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r>
                  <a:rPr lang="en-US" altLang="zh-CN" sz="2800" dirty="0"/>
                  <a:t> 5.  4 900</a:t>
                </a:r>
                <a:r>
                  <a:rPr lang="zh-CN" altLang="zh-CN" sz="2800" dirty="0"/>
                  <a:t>　设甲厂生产一等奖奖品</a:t>
                </a:r>
                <a:r>
                  <a:rPr lang="en-US" altLang="zh-CN" sz="2800" i="1" dirty="0"/>
                  <a:t>x</a:t>
                </a:r>
                <a:r>
                  <a:rPr lang="zh-CN" altLang="zh-CN" sz="2800" dirty="0"/>
                  <a:t>件</a:t>
                </a:r>
                <a:r>
                  <a:rPr lang="en-US" altLang="zh-CN" sz="2800" dirty="0"/>
                  <a:t>,</a:t>
                </a:r>
                <a:r>
                  <a:rPr lang="zh-CN" altLang="zh-CN" sz="2800" dirty="0"/>
                  <a:t>二等奖奖品</a:t>
                </a:r>
                <a:r>
                  <a:rPr lang="en-US" altLang="zh-CN" sz="2800" i="1" dirty="0"/>
                  <a:t>y</a:t>
                </a:r>
                <a:r>
                  <a:rPr lang="zh-CN" altLang="zh-CN" sz="2800" dirty="0"/>
                  <a:t>件</a:t>
                </a:r>
                <a:r>
                  <a:rPr lang="en-US" altLang="zh-CN" sz="2800" dirty="0"/>
                  <a:t>,</a:t>
                </a:r>
                <a:r>
                  <a:rPr lang="en-US" altLang="zh-CN" sz="2800" i="1" dirty="0" err="1"/>
                  <a:t>x</a:t>
                </a:r>
                <a:r>
                  <a:rPr lang="en-US" altLang="zh-CN" sz="2800" dirty="0" err="1"/>
                  <a:t>,</a:t>
                </a:r>
                <a:r>
                  <a:rPr lang="en-US" altLang="zh-CN" sz="2800" i="1" dirty="0" err="1"/>
                  <a:t>y</a:t>
                </a:r>
                <a:r>
                  <a:rPr lang="en-US" altLang="zh-CN" sz="2800" dirty="0" err="1"/>
                  <a:t>∈N</a:t>
                </a:r>
                <a:r>
                  <a:rPr lang="en-US" altLang="zh-CN" sz="2800" dirty="0"/>
                  <a:t>,</a:t>
                </a:r>
                <a:r>
                  <a:rPr lang="zh-CN" altLang="zh-CN" sz="2800" dirty="0"/>
                  <a:t>则乙厂生产一等奖奖品</a:t>
                </a:r>
                <a:r>
                  <a:rPr lang="en-US" altLang="zh-CN" sz="2800" dirty="0"/>
                  <a:t>(3-</a:t>
                </a:r>
                <a:r>
                  <a:rPr lang="en-US" altLang="zh-CN" sz="2800" i="1" dirty="0"/>
                  <a:t>x</a:t>
                </a:r>
                <a:r>
                  <a:rPr lang="en-US" altLang="zh-CN" sz="2800" dirty="0"/>
                  <a:t>)</a:t>
                </a:r>
                <a:r>
                  <a:rPr lang="zh-CN" altLang="zh-CN" sz="2800" dirty="0"/>
                  <a:t>件</a:t>
                </a:r>
                <a:r>
                  <a:rPr lang="en-US" altLang="zh-CN" sz="2800" dirty="0"/>
                  <a:t>,</a:t>
                </a:r>
                <a:r>
                  <a:rPr lang="zh-CN" altLang="zh-CN" sz="2800" dirty="0"/>
                  <a:t>二等奖奖品</a:t>
                </a:r>
                <a:r>
                  <a:rPr lang="en-US" altLang="zh-CN" sz="2800" dirty="0"/>
                  <a:t>(6-</a:t>
                </a:r>
                <a:r>
                  <a:rPr lang="en-US" altLang="zh-CN" sz="2800" i="1" dirty="0"/>
                  <a:t>y</a:t>
                </a:r>
                <a:r>
                  <a:rPr lang="en-US" altLang="zh-CN" sz="2800" dirty="0"/>
                  <a:t>)</a:t>
                </a:r>
                <a:r>
                  <a:rPr lang="zh-CN" altLang="zh-CN" sz="2800" dirty="0"/>
                  <a:t>件</a:t>
                </a:r>
                <a:r>
                  <a:rPr lang="en-US" altLang="zh-CN" sz="2800" dirty="0"/>
                  <a:t>.</a:t>
                </a:r>
                <a:endParaRPr lang="zh-CN" altLang="zh-CN" sz="2800" dirty="0"/>
              </a:p>
              <a:p>
                <a:pPr>
                  <a:lnSpc>
                    <a:spcPct val="150000"/>
                  </a:lnSpc>
                </a:pPr>
                <a:r>
                  <a:rPr lang="zh-CN" altLang="zh-CN" sz="2800" dirty="0"/>
                  <a:t>根据题意</a:t>
                </a:r>
                <a:r>
                  <a:rPr lang="en-US" altLang="zh-CN" sz="2800" dirty="0"/>
                  <a:t>,</a:t>
                </a:r>
                <a:r>
                  <a:rPr lang="zh-CN" altLang="zh-CN" sz="2800" dirty="0"/>
                  <a:t>可知</a:t>
                </a:r>
                <a:r>
                  <a:rPr lang="en-US" altLang="zh-CN" sz="2800" i="1" dirty="0" err="1"/>
                  <a:t>x</a:t>
                </a:r>
                <a:r>
                  <a:rPr lang="en-US" altLang="zh-CN" sz="2800" dirty="0" err="1"/>
                  <a:t>,</a:t>
                </a:r>
                <a:r>
                  <a:rPr lang="en-US" altLang="zh-CN" sz="2800" i="1" dirty="0" err="1"/>
                  <a:t>y</a:t>
                </a:r>
                <a:r>
                  <a:rPr lang="zh-CN" altLang="zh-CN" sz="2800" dirty="0"/>
                  <a:t>满足</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a:rPr lang="en-US" altLang="zh-CN" sz="2800">
                                  <a:latin typeface="Cambria Math" panose="02040503050406030204" pitchFamily="18" charset="0"/>
                                </a:rPr>
                                <m:t>≤4,</m:t>
                              </m:r>
                            </m:e>
                          </m:mr>
                          <m:mr>
                            <m:e>
                              <m:r>
                                <a:rPr lang="en-US" altLang="zh-CN" sz="2800">
                                  <a:latin typeface="Cambria Math" panose="02040503050406030204" pitchFamily="18" charset="0"/>
                                </a:rPr>
                                <m:t>3</m:t>
                              </m:r>
                              <m:r>
                                <a:rPr lang="en-US" altLang="zh-CN" sz="2800" i="1">
                                  <a:latin typeface="Cambria Math" panose="02040503050406030204" pitchFamily="18" charset="0"/>
                                </a:rPr>
                                <m:t>−</m:t>
                              </m:r>
                              <m:r>
                                <a:rPr lang="en-US" altLang="zh-CN" sz="2800" i="1">
                                  <a:latin typeface="Cambria Math" panose="02040503050406030204" pitchFamily="18" charset="0"/>
                                </a:rPr>
                                <m:t>𝑥</m:t>
                              </m:r>
                              <m:r>
                                <a:rPr lang="en-US" altLang="zh-CN" sz="2800">
                                  <a:latin typeface="Cambria Math" panose="02040503050406030204" pitchFamily="18" charset="0"/>
                                </a:rPr>
                                <m:t>≥0,</m:t>
                              </m:r>
                            </m:e>
                          </m:mr>
                          <m:mr>
                            <m:e>
                              <m:r>
                                <a:rPr lang="en-US" altLang="zh-CN" sz="2800">
                                  <a:latin typeface="Cambria Math" panose="02040503050406030204" pitchFamily="18" charset="0"/>
                                </a:rPr>
                                <m:t>6</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a:latin typeface="Cambria Math" panose="02040503050406030204" pitchFamily="18" charset="0"/>
                                </a:rPr>
                                <m:t>≥0,</m:t>
                              </m:r>
                            </m:e>
                          </m:mr>
                          <m:mr>
                            <m:e>
                              <m:r>
                                <a:rPr lang="en-US" altLang="zh-CN" sz="2800" i="1">
                                  <a:latin typeface="Cambria Math" panose="02040503050406030204" pitchFamily="18" charset="0"/>
                                </a:rPr>
                                <m:t>𝑥</m:t>
                              </m:r>
                              <m:r>
                                <m:rPr>
                                  <m:nor/>
                                </m:rPr>
                                <a:rPr lang="en-US" altLang="zh-CN" sz="2800"/>
                                <m:t>,</m:t>
                              </m:r>
                              <m:r>
                                <a:rPr lang="en-US" altLang="zh-CN" sz="2800" i="1">
                                  <a:latin typeface="Cambria Math" panose="02040503050406030204" pitchFamily="18" charset="0"/>
                                </a:rPr>
                                <m:t>𝑦</m:t>
                              </m:r>
                              <m:r>
                                <m:rPr>
                                  <m:nor/>
                                </m:rPr>
                                <a:rPr lang="en-US" altLang="zh-CN" sz="2800"/>
                                <m:t>∈</m:t>
                              </m:r>
                              <m:r>
                                <m:rPr>
                                  <m:sty m:val="p"/>
                                </m:rPr>
                                <a:rPr lang="en-US" altLang="zh-CN" sz="2800">
                                  <a:latin typeface="Cambria Math" panose="02040503050406030204" pitchFamily="18" charset="0"/>
                                </a:rPr>
                                <m:t>N</m:t>
                              </m:r>
                              <m:r>
                                <m:rPr>
                                  <m:nor/>
                                </m:rPr>
                                <a:rPr lang="en-US" altLang="zh-CN" sz="2800"/>
                                <m:t>.</m:t>
                              </m:r>
                            </m:e>
                          </m:mr>
                        </m:m>
                      </m:e>
                    </m:d>
                  </m:oMath>
                </a14:m>
                <a:r>
                  <a:rPr lang="zh-CN" altLang="zh-CN" sz="2800" dirty="0"/>
                  <a:t>设费用总和为</a:t>
                </a:r>
                <a:r>
                  <a:rPr lang="en-US" altLang="zh-CN" sz="2800" i="1" dirty="0"/>
                  <a:t>z</a:t>
                </a:r>
                <a:r>
                  <a:rPr lang="zh-CN" altLang="zh-CN" sz="2800" dirty="0"/>
                  <a:t>元</a:t>
                </a:r>
                <a:r>
                  <a:rPr lang="en-US" altLang="zh-CN" sz="2800" dirty="0"/>
                  <a:t>,</a:t>
                </a:r>
                <a:r>
                  <a:rPr lang="zh-CN" altLang="zh-CN" sz="2800" dirty="0"/>
                  <a:t>则</a:t>
                </a:r>
                <a:r>
                  <a:rPr lang="en-US" altLang="zh-CN" sz="2800" i="1" dirty="0"/>
                  <a:t>z</a:t>
                </a:r>
                <a:r>
                  <a:rPr lang="en-US" altLang="zh-CN" sz="2800" dirty="0"/>
                  <a:t>=500</a:t>
                </a:r>
                <a:r>
                  <a:rPr lang="en-US" altLang="zh-CN" sz="2800" i="1" dirty="0"/>
                  <a:t>x</a:t>
                </a:r>
                <a:r>
                  <a:rPr lang="en-US" altLang="zh-CN" sz="2800" dirty="0"/>
                  <a:t>+400</a:t>
                </a:r>
                <a:r>
                  <a:rPr lang="en-US" altLang="zh-CN" sz="2800" i="1" dirty="0"/>
                  <a:t>y</a:t>
                </a:r>
                <a:r>
                  <a:rPr lang="en-US" altLang="zh-CN" sz="2800" dirty="0"/>
                  <a:t>+800(3-</a:t>
                </a:r>
                <a:r>
                  <a:rPr lang="en-US" altLang="zh-CN" sz="2800" i="1" dirty="0"/>
                  <a:t>x</a:t>
                </a:r>
                <a:r>
                  <a:rPr lang="en-US" altLang="zh-CN" sz="2800" dirty="0"/>
                  <a:t>)+600(6-</a:t>
                </a:r>
                <a:r>
                  <a:rPr lang="en-US" altLang="zh-CN" sz="2800" i="1" dirty="0"/>
                  <a:t>y</a:t>
                </a:r>
                <a:r>
                  <a:rPr lang="en-US" altLang="zh-CN" sz="2800" dirty="0"/>
                  <a:t>)=-300</a:t>
                </a:r>
                <a:r>
                  <a:rPr lang="en-US" altLang="zh-CN" sz="2800" i="1" dirty="0"/>
                  <a:t>x</a:t>
                </a:r>
                <a:r>
                  <a:rPr lang="en-US" altLang="zh-CN" sz="2800" dirty="0"/>
                  <a:t>-200</a:t>
                </a:r>
                <a:r>
                  <a:rPr lang="en-US" altLang="zh-CN" sz="2800" i="1" dirty="0"/>
                  <a:t>y</a:t>
                </a:r>
                <a:r>
                  <a:rPr lang="en-US" altLang="zh-CN" sz="2800" dirty="0"/>
                  <a:t>+6 000.</a:t>
                </a:r>
                <a:endParaRPr lang="zh-CN" altLang="zh-CN" sz="2800" dirty="0"/>
              </a:p>
              <a:p>
                <a:pPr>
                  <a:lnSpc>
                    <a:spcPct val="150000"/>
                  </a:lnSpc>
                </a:pPr>
                <a:r>
                  <a:rPr lang="zh-CN" altLang="zh-CN" sz="2800" dirty="0"/>
                  <a:t>作出不等式组对应的平面区域</a:t>
                </a:r>
                <a:r>
                  <a:rPr lang="en-US" altLang="zh-CN" sz="2800" dirty="0"/>
                  <a:t>,</a:t>
                </a:r>
                <a:r>
                  <a:rPr lang="zh-CN" altLang="zh-CN" sz="2800" dirty="0"/>
                  <a:t>如图阴影部分</a:t>
                </a:r>
                <a:r>
                  <a:rPr lang="en-US" altLang="zh-CN" sz="2800" dirty="0"/>
                  <a:t>(</a:t>
                </a:r>
                <a:r>
                  <a:rPr lang="zh-CN" altLang="zh-CN" sz="2800" dirty="0"/>
                  <a:t>包括边界</a:t>
                </a:r>
                <a:r>
                  <a:rPr lang="en-US" altLang="zh-CN" sz="2800" dirty="0"/>
                  <a:t>)</a:t>
                </a:r>
                <a:r>
                  <a:rPr lang="zh-CN" altLang="zh-CN" sz="2800" dirty="0"/>
                  <a:t>中的整点</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92546"/>
                <a:ext cx="11139948" cy="5591339"/>
              </a:xfrm>
              <a:prstGeom prst="rect">
                <a:avLst/>
              </a:prstGeom>
              <a:blipFill rotWithShape="0">
                <a:blip r:embed="rId2"/>
                <a:stretch>
                  <a:fillRect l="-1149" b="-7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0652610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3722326"/>
                <a:ext cx="11139948" cy="2826736"/>
              </a:xfrm>
              <a:prstGeom prst="rect">
                <a:avLst/>
              </a:prstGeom>
            </p:spPr>
            <p:txBody>
              <a:bodyPr wrap="square">
                <a:spAutoFit/>
              </a:bodyPr>
              <a:lstStyle/>
              <a:p>
                <a:pPr>
                  <a:lnSpc>
                    <a:spcPct val="150000"/>
                  </a:lnSpc>
                </a:pPr>
                <a:r>
                  <a:rPr lang="zh-CN" altLang="zh-CN" sz="2800" dirty="0"/>
                  <a:t>由图象知当直线经过点</a:t>
                </a:r>
                <a:r>
                  <a:rPr lang="en-US" altLang="zh-CN" sz="2800" dirty="0"/>
                  <a:t>A</a:t>
                </a:r>
                <a:r>
                  <a:rPr lang="zh-CN" altLang="zh-CN" sz="2800" dirty="0"/>
                  <a:t>时</a:t>
                </a:r>
                <a:r>
                  <a:rPr lang="en-US" altLang="zh-CN" sz="2800" dirty="0"/>
                  <a:t>,</a:t>
                </a:r>
                <a:r>
                  <a:rPr lang="zh-CN" altLang="zh-CN" sz="2800" dirty="0"/>
                  <a:t>直线在</a:t>
                </a:r>
                <a:r>
                  <a:rPr lang="en-US" altLang="zh-CN" sz="2800" i="1" dirty="0"/>
                  <a:t>y</a:t>
                </a:r>
                <a:r>
                  <a:rPr lang="zh-CN" altLang="zh-CN" sz="2800" dirty="0"/>
                  <a:t>轴上的截距最大</a:t>
                </a:r>
                <a:r>
                  <a:rPr lang="en-US" altLang="zh-CN" sz="2800" dirty="0"/>
                  <a:t>,</a:t>
                </a:r>
                <a:r>
                  <a:rPr lang="zh-CN" altLang="zh-CN" sz="2800" dirty="0"/>
                  <a:t>此时</a:t>
                </a:r>
                <a:r>
                  <a:rPr lang="en-US" altLang="zh-CN" sz="2800" i="1" dirty="0"/>
                  <a:t>z</a:t>
                </a:r>
                <a:r>
                  <a:rPr lang="zh-CN" altLang="zh-CN" sz="2800" dirty="0"/>
                  <a:t>最小</a:t>
                </a:r>
                <a:r>
                  <a:rPr lang="en-US" altLang="zh-CN" sz="2800" dirty="0"/>
                  <a:t>.</a:t>
                </a:r>
                <a:endParaRPr lang="zh-CN" altLang="zh-CN" sz="2800" dirty="0"/>
              </a:p>
              <a:p>
                <a:pPr>
                  <a:lnSpc>
                    <a:spcPct val="150000"/>
                  </a:lnSpc>
                </a:pPr>
                <a:r>
                  <a:rPr lang="zh-CN" altLang="zh-CN" sz="2800" dirty="0"/>
                  <a:t>由</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=3,</m:t>
                              </m:r>
                            </m:e>
                          </m:mr>
                          <m:mr>
                            <m:e>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a:rPr lang="en-US" altLang="zh-CN" sz="2800">
                                  <a:latin typeface="Cambria Math" panose="02040503050406030204" pitchFamily="18" charset="0"/>
                                </a:rPr>
                                <m:t>=4,</m:t>
                              </m:r>
                            </m:e>
                          </m:mr>
                        </m:m>
                      </m:e>
                    </m:d>
                  </m:oMath>
                </a14:m>
                <a:r>
                  <a:rPr lang="zh-CN" altLang="zh-CN" sz="2800" dirty="0"/>
                  <a:t>解得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=3,</m:t>
                              </m:r>
                            </m:e>
                          </m:mr>
                          <m:mr>
                            <m:e>
                              <m:r>
                                <a:rPr lang="en-US" altLang="zh-CN" sz="2800" i="1">
                                  <a:latin typeface="Cambria Math" panose="02040503050406030204" pitchFamily="18" charset="0"/>
                                </a:rPr>
                                <m:t>𝑦</m:t>
                              </m:r>
                              <m:r>
                                <a:rPr lang="en-US" altLang="zh-CN" sz="2800">
                                  <a:latin typeface="Cambria Math" panose="02040503050406030204" pitchFamily="18" charset="0"/>
                                </a:rPr>
                                <m:t>=1,</m:t>
                              </m:r>
                            </m:e>
                          </m:mr>
                        </m:m>
                      </m:e>
                    </m:d>
                  </m:oMath>
                </a14:m>
                <a:r>
                  <a:rPr lang="zh-CN" altLang="zh-CN" sz="2800" dirty="0"/>
                  <a:t>即</a:t>
                </a:r>
                <a:r>
                  <a:rPr lang="en-US" altLang="zh-CN" sz="2800" dirty="0"/>
                  <a:t>A(3,1),</a:t>
                </a:r>
                <a:r>
                  <a:rPr lang="zh-CN" altLang="zh-CN" sz="2800" dirty="0"/>
                  <a:t>故组委会定做该工艺品的费用总和最低为</a:t>
                </a:r>
                <a:r>
                  <a:rPr lang="en-US" altLang="zh-CN" sz="2800" i="1" dirty="0" err="1"/>
                  <a:t>z</a:t>
                </a:r>
                <a:r>
                  <a:rPr lang="en-US" altLang="zh-CN" sz="2800" baseline="-25000" dirty="0" err="1"/>
                  <a:t>min</a:t>
                </a:r>
                <a:r>
                  <a:rPr lang="en-US" altLang="zh-CN" sz="2800" dirty="0"/>
                  <a:t>=-300×3-200×1+6 000=4 900(</a:t>
                </a:r>
                <a:r>
                  <a:rPr lang="zh-CN" altLang="zh-CN" sz="2800" dirty="0"/>
                  <a:t>元</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3722326"/>
                <a:ext cx="11139948" cy="2826736"/>
              </a:xfrm>
              <a:prstGeom prst="rect">
                <a:avLst/>
              </a:prstGeom>
              <a:blipFill>
                <a:blip r:embed="rId2"/>
                <a:stretch>
                  <a:fillRect l="-1149" b="-2592"/>
                </a:stretch>
              </a:blipFill>
            </p:spPr>
            <p:txBody>
              <a:bodyPr/>
              <a:lstStyle/>
              <a:p>
                <a:r>
                  <a:rPr lang="zh-CN" altLang="en-US">
                    <a:noFill/>
                  </a:rPr>
                  <a:t> </a:t>
                </a:r>
              </a:p>
            </p:txBody>
          </p:sp>
        </mc:Fallback>
      </mc:AlternateContent>
      <p:pic>
        <p:nvPicPr>
          <p:cNvPr id="3" name="dgutudtgdusidw题-9.jpg" descr="id:2147509452;FounderCES"/>
          <p:cNvPicPr/>
          <p:nvPr/>
        </p:nvPicPr>
        <p:blipFill>
          <a:blip r:embed="rId3"/>
          <a:stretch>
            <a:fillRect/>
          </a:stretch>
        </p:blipFill>
        <p:spPr>
          <a:xfrm>
            <a:off x="4204652" y="221359"/>
            <a:ext cx="3238367" cy="3421931"/>
          </a:xfrm>
          <a:prstGeom prst="rect">
            <a:avLst/>
          </a:prstGeom>
        </p:spPr>
      </p:pic>
      <p:sp>
        <p:nvSpPr>
          <p:cNvPr id="4" name="矩形 3"/>
          <p:cNvSpPr/>
          <p:nvPr/>
        </p:nvSpPr>
        <p:spPr>
          <a:xfrm>
            <a:off x="7805350" y="2143121"/>
            <a:ext cx="274434" cy="523220"/>
          </a:xfrm>
          <a:prstGeom prst="rect">
            <a:avLst/>
          </a:prstGeom>
        </p:spPr>
        <p:txBody>
          <a:bodyPr wrap="none">
            <a:spAutoFit/>
          </a:bodyPr>
          <a:lstStyle/>
          <a:p>
            <a:r>
              <a:rPr lang="zh-CN" altLang="zh-CN" sz="2800" dirty="0"/>
              <a:t> </a:t>
            </a:r>
            <a:endParaRPr lang="zh-CN" altLang="en-US" sz="2800" dirty="0"/>
          </a:p>
        </p:txBody>
      </p:sp>
    </p:spTree>
    <p:extLst>
      <p:ext uri="{BB962C8B-B14F-4D97-AF65-F5344CB8AC3E}">
        <p14:creationId xmlns:p14="http://schemas.microsoft.com/office/powerpoint/2010/main" xmlns="" val="12039704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chemeClr val="bg1"/>
                </a:solidFill>
                <a:latin typeface="Calibri" panose="020F0502020204030204" pitchFamily="34" charset="0"/>
                <a:ea typeface="微软雅黑" panose="020B0503020204020204" pitchFamily="34" charset="-122"/>
              </a:rPr>
              <a:t>C</a:t>
            </a:r>
            <a:r>
              <a:rPr lang="zh-CN" altLang="en-US" sz="2800" b="1" dirty="0">
                <a:solidFill>
                  <a:schemeClr val="bg1"/>
                </a:solidFill>
                <a:latin typeface="Calibri" panose="020F0502020204030204" pitchFamily="34" charset="0"/>
                <a:ea typeface="微软雅黑" panose="020B0503020204020204" pitchFamily="34" charset="-122"/>
              </a:rPr>
              <a:t>方法帮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素养大提升</a:t>
            </a:r>
            <a:endParaRPr lang="zh-CN" altLang="en-US" sz="2800" b="1" dirty="0">
              <a:solidFill>
                <a:schemeClr val="bg1"/>
              </a:solidFill>
              <a:latin typeface="Calibri" panose="020F0502020204030204" pitchFamily="34" charset="0"/>
              <a:ea typeface="微软雅黑" panose="020B0503020204020204" pitchFamily="34" charset="-122"/>
            </a:endParaRPr>
          </a:p>
        </p:txBody>
      </p:sp>
      <p:sp>
        <p:nvSpPr>
          <p:cNvPr id="3" name="矩形 2">
            <a:hlinkClick r:id="rId2" action="ppaction://hlinksldjump"/>
          </p:cNvPr>
          <p:cNvSpPr/>
          <p:nvPr/>
        </p:nvSpPr>
        <p:spPr>
          <a:xfrm>
            <a:off x="4659086" y="1273628"/>
            <a:ext cx="7695042"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易错 对目标函数中的参数把握不准致误</a:t>
            </a:r>
          </a:p>
        </p:txBody>
      </p:sp>
    </p:spTree>
    <p:extLst>
      <p:ext uri="{BB962C8B-B14F-4D97-AF65-F5344CB8AC3E}">
        <p14:creationId xmlns:p14="http://schemas.microsoft.com/office/powerpoint/2010/main" xmlns="" val="4667124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332" y="985078"/>
            <a:ext cx="11723913" cy="4616648"/>
          </a:xfrm>
          <a:prstGeom prst="rect">
            <a:avLst/>
          </a:prstGeom>
        </p:spPr>
        <p:txBody>
          <a:bodyPr wrap="square">
            <a:spAutoFit/>
          </a:bodyPr>
          <a:lstStyle/>
          <a:p>
            <a:pPr>
              <a:lnSpc>
                <a:spcPct val="150000"/>
              </a:lnSpc>
            </a:pPr>
            <a:r>
              <a:rPr lang="zh-CN" altLang="en-US" sz="2800" b="1" spc="-15" dirty="0">
                <a:solidFill>
                  <a:srgbClr val="DA251C"/>
                </a:solidFill>
                <a:latin typeface="微软雅黑" panose="020B0503020204020204" pitchFamily="34" charset="-122"/>
                <a:ea typeface="微软雅黑" panose="020B0503020204020204" pitchFamily="34" charset="-122"/>
                <a:cs typeface="Adobe 黑体 Std R"/>
              </a:rPr>
              <a:t>易混易错</a:t>
            </a:r>
            <a:endParaRPr lang="en-US" altLang="zh-CN" sz="2800" b="1" spc="-15" dirty="0">
              <a:solidFill>
                <a:srgbClr val="DA251C"/>
              </a:solidFill>
              <a:latin typeface="微软雅黑" panose="020B0503020204020204" pitchFamily="34" charset="-122"/>
              <a:ea typeface="微软雅黑" panose="020B0503020204020204" pitchFamily="34" charset="-122"/>
              <a:cs typeface="Adobe 黑体 Std R"/>
            </a:endParaRPr>
          </a:p>
          <a:p>
            <a:pPr>
              <a:lnSpc>
                <a:spcPct val="150000"/>
              </a:lnSpc>
            </a:pPr>
            <a:r>
              <a:rPr lang="zh-CN" altLang="zh-CN" sz="2800" b="1" dirty="0">
                <a:solidFill>
                  <a:srgbClr val="DA251C"/>
                </a:solidFill>
                <a:latin typeface="NEU-BZ-S92"/>
                <a:cs typeface="Times New Roman"/>
              </a:rPr>
              <a:t>示例</a:t>
            </a:r>
            <a:r>
              <a:rPr lang="en-US" altLang="zh-CN" sz="2800" b="1" dirty="0">
                <a:solidFill>
                  <a:srgbClr val="DA251C"/>
                </a:solidFill>
                <a:latin typeface="NEU-BZ-S92"/>
                <a:cs typeface="Times New Roman"/>
              </a:rPr>
              <a:t>6</a:t>
            </a:r>
            <a:r>
              <a:rPr lang="zh-CN" altLang="zh-CN" sz="2800" i="1" dirty="0">
                <a:solidFill>
                  <a:srgbClr val="000000"/>
                </a:solidFill>
                <a:latin typeface="NEU-BZ-S92"/>
                <a:cs typeface="Times New Roman"/>
              </a:rPr>
              <a:t>　</a:t>
            </a:r>
            <a:r>
              <a:rPr lang="zh-CN" altLang="zh-CN" sz="2800" dirty="0"/>
              <a:t>已知变量</a:t>
            </a:r>
            <a:r>
              <a:rPr lang="en-US" altLang="zh-CN" sz="2800" i="1" dirty="0" err="1"/>
              <a:t>x</a:t>
            </a:r>
            <a:r>
              <a:rPr lang="en-US" altLang="zh-CN" sz="2800" dirty="0" err="1"/>
              <a:t>,</a:t>
            </a:r>
            <a:r>
              <a:rPr lang="en-US" altLang="zh-CN" sz="2800" i="1" dirty="0" err="1"/>
              <a:t>y</a:t>
            </a:r>
            <a:r>
              <a:rPr lang="zh-CN" altLang="zh-CN" sz="2800" dirty="0"/>
              <a:t>满足约束条件</a:t>
            </a:r>
            <a:r>
              <a:rPr lang="en-US" altLang="zh-CN" sz="2800" dirty="0"/>
              <a:t>                          </a:t>
            </a:r>
            <a:r>
              <a:rPr lang="zh-CN" altLang="zh-CN" sz="2800" dirty="0"/>
              <a:t>若使</a:t>
            </a:r>
            <a:r>
              <a:rPr lang="en-US" altLang="zh-CN" sz="2800" i="1" dirty="0"/>
              <a:t>z</a:t>
            </a:r>
            <a:r>
              <a:rPr lang="en-US" altLang="zh-CN" sz="2800" dirty="0"/>
              <a:t>=</a:t>
            </a:r>
            <a:r>
              <a:rPr lang="en-US" altLang="zh-CN" sz="2800" i="1" dirty="0" err="1"/>
              <a:t>ax</a:t>
            </a:r>
            <a:r>
              <a:rPr lang="en-US" altLang="zh-CN" sz="2800" dirty="0" err="1"/>
              <a:t>+</a:t>
            </a:r>
            <a:r>
              <a:rPr lang="en-US" altLang="zh-CN" sz="2800" i="1" dirty="0" err="1"/>
              <a:t>y</a:t>
            </a:r>
            <a:r>
              <a:rPr lang="zh-CN" altLang="zh-CN" sz="2800" dirty="0"/>
              <a:t>取得最小值的最优解有无穷多个</a:t>
            </a:r>
            <a:r>
              <a:rPr lang="en-US" altLang="zh-CN" sz="2800" dirty="0"/>
              <a:t>,</a:t>
            </a:r>
            <a:r>
              <a:rPr lang="zh-CN" altLang="zh-CN" sz="2800" dirty="0"/>
              <a:t>则实数</a:t>
            </a:r>
            <a:r>
              <a:rPr lang="en-US" altLang="zh-CN" sz="2800" i="1" dirty="0"/>
              <a:t>a</a:t>
            </a:r>
            <a:r>
              <a:rPr lang="zh-CN" altLang="zh-CN" sz="2800" dirty="0"/>
              <a:t>的取值集合是　　　 　　　　　　 　　　　　　</a:t>
            </a:r>
            <a:r>
              <a:rPr lang="en-US" altLang="zh-CN" sz="2800" dirty="0"/>
              <a:t> </a:t>
            </a:r>
            <a:endParaRPr lang="zh-CN" altLang="zh-CN" sz="2800" dirty="0"/>
          </a:p>
          <a:p>
            <a:pPr>
              <a:lnSpc>
                <a:spcPct val="150000"/>
              </a:lnSpc>
            </a:pPr>
            <a:r>
              <a:rPr lang="en-US" altLang="zh-CN" sz="2800" dirty="0"/>
              <a:t>A.{-2,0}	        B.{-2,1}	</a:t>
            </a:r>
            <a:endParaRPr lang="zh-CN" altLang="zh-CN" sz="2800" dirty="0"/>
          </a:p>
          <a:p>
            <a:pPr>
              <a:lnSpc>
                <a:spcPct val="150000"/>
              </a:lnSpc>
            </a:pPr>
            <a:r>
              <a:rPr lang="en-US" altLang="zh-CN" sz="2800" dirty="0"/>
              <a:t>C.{0,1}	        D.{-2,0,1}</a:t>
            </a:r>
            <a:endParaRPr lang="zh-CN" altLang="zh-CN" sz="2800" dirty="0"/>
          </a:p>
          <a:p>
            <a:pPr>
              <a:lnSpc>
                <a:spcPct val="150000"/>
              </a:lnSpc>
            </a:pPr>
            <a:r>
              <a:rPr lang="zh-CN" altLang="zh-CN" sz="2800" b="1" dirty="0">
                <a:solidFill>
                  <a:srgbClr val="DA251C"/>
                </a:solidFill>
                <a:latin typeface="NEU-BZ-S92"/>
                <a:cs typeface="Times New Roman"/>
              </a:rPr>
              <a:t>易错分析</a:t>
            </a:r>
            <a:r>
              <a:rPr lang="zh-CN" altLang="zh-CN" sz="2800" dirty="0"/>
              <a:t>　不能理解题目中</a:t>
            </a:r>
            <a:r>
              <a:rPr lang="en-US" altLang="zh-CN" sz="2800" dirty="0"/>
              <a:t>“</a:t>
            </a:r>
            <a:r>
              <a:rPr lang="zh-CN" altLang="zh-CN" sz="2800" dirty="0"/>
              <a:t>最优解有无穷多个</a:t>
            </a:r>
            <a:r>
              <a:rPr lang="en-US" altLang="zh-CN" sz="2800" dirty="0"/>
              <a:t>”</a:t>
            </a:r>
            <a:r>
              <a:rPr lang="zh-CN" altLang="zh-CN" sz="2800" dirty="0"/>
              <a:t>对目标函数所对应直线的要求</a:t>
            </a:r>
            <a:r>
              <a:rPr lang="en-US" altLang="zh-CN" sz="2800" dirty="0"/>
              <a:t>,</a:t>
            </a:r>
            <a:r>
              <a:rPr lang="zh-CN" altLang="zh-CN" sz="2800" dirty="0"/>
              <a:t>从而不能对直线的斜率进行正确地讨论</a:t>
            </a:r>
            <a:r>
              <a:rPr lang="en-US" altLang="zh-CN" sz="2800" dirty="0"/>
              <a:t>,</a:t>
            </a:r>
            <a:r>
              <a:rPr lang="zh-CN" altLang="zh-CN" sz="2800" dirty="0"/>
              <a:t>导致错误</a:t>
            </a:r>
            <a:r>
              <a:rPr lang="en-US" altLang="zh-CN" sz="2800" dirty="0"/>
              <a:t>.</a:t>
            </a:r>
            <a:endParaRPr lang="zh-CN" altLang="zh-CN" sz="2800" dirty="0"/>
          </a:p>
        </p:txBody>
      </p:sp>
      <p:sp>
        <p:nvSpPr>
          <p:cNvPr id="4" name="矩形 3"/>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1066798" y="-2"/>
            <a:ext cx="745631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易混易错  对目标函数中的参数把握不准致误</a:t>
            </a:r>
          </a:p>
        </p:txBody>
      </p:sp>
      <p:pic>
        <p:nvPicPr>
          <p:cNvPr id="1026" name="Picture 2" descr="C:\Users\chi\AppData\Local\Temp\ksohtml5780\wps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593157" y="1367040"/>
            <a:ext cx="2034729" cy="9931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31840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xmlns="" val="2506050538"/>
              </p:ext>
            </p:extLst>
          </p:nvPr>
        </p:nvGraphicFramePr>
        <p:xfrm>
          <a:off x="309967" y="1202427"/>
          <a:ext cx="11334917" cy="4785419"/>
        </p:xfrm>
        <a:graphic>
          <a:graphicData uri="http://schemas.openxmlformats.org/drawingml/2006/table">
            <a:tbl>
              <a:tblPr firstRow="1" bandRow="1">
                <a:tableStyleId>{21E4AEA4-8DFA-4A89-87EB-49C32662AFE0}</a:tableStyleId>
              </a:tblPr>
              <a:tblGrid>
                <a:gridCol w="2986389">
                  <a:extLst>
                    <a:ext uri="{9D8B030D-6E8A-4147-A177-3AD203B41FA5}">
                      <a16:colId xmlns:a16="http://schemas.microsoft.com/office/drawing/2014/main" xmlns="" val="20000"/>
                    </a:ext>
                  </a:extLst>
                </a:gridCol>
                <a:gridCol w="1946701">
                  <a:extLst>
                    <a:ext uri="{9D8B030D-6E8A-4147-A177-3AD203B41FA5}">
                      <a16:colId xmlns:a16="http://schemas.microsoft.com/office/drawing/2014/main" xmlns="" val="811279717"/>
                    </a:ext>
                  </a:extLst>
                </a:gridCol>
                <a:gridCol w="3788054">
                  <a:extLst>
                    <a:ext uri="{9D8B030D-6E8A-4147-A177-3AD203B41FA5}">
                      <a16:colId xmlns:a16="http://schemas.microsoft.com/office/drawing/2014/main" xmlns="" val="20001"/>
                    </a:ext>
                  </a:extLst>
                </a:gridCol>
                <a:gridCol w="2613773">
                  <a:extLst>
                    <a:ext uri="{9D8B030D-6E8A-4147-A177-3AD203B41FA5}">
                      <a16:colId xmlns:a16="http://schemas.microsoft.com/office/drawing/2014/main" xmlns="" val="20002"/>
                    </a:ext>
                  </a:extLst>
                </a:gridCol>
              </a:tblGrid>
              <a:tr h="605043">
                <a:tc>
                  <a:txBody>
                    <a:bodyPr/>
                    <a:lstStyle/>
                    <a:p>
                      <a:pPr algn="ctr">
                        <a:lnSpc>
                          <a:spcPct val="100000"/>
                        </a:lnSpc>
                      </a:pPr>
                      <a:r>
                        <a:rPr lang="zh-CN" altLang="en-US" sz="2400" dirty="0">
                          <a:solidFill>
                            <a:srgbClr val="DA251C"/>
                          </a:solidFill>
                          <a:latin typeface="微软雅黑" panose="020B0503020204020204" pitchFamily="82" charset="2"/>
                          <a:ea typeface="微软雅黑" panose="020B0503020204020204" pitchFamily="82" charset="2"/>
                        </a:rPr>
                        <a:t>考点内容</a:t>
                      </a: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100000"/>
                        </a:lnSpc>
                      </a:pPr>
                      <a:r>
                        <a:rPr lang="zh-CN" altLang="en-US" sz="2400" dirty="0">
                          <a:solidFill>
                            <a:srgbClr val="DA251C"/>
                          </a:solidFill>
                          <a:latin typeface="微软雅黑" panose="020B0503020204020204" pitchFamily="82" charset="2"/>
                          <a:ea typeface="微软雅黑" panose="020B0503020204020204" pitchFamily="82" charset="2"/>
                        </a:rPr>
                        <a:t>考纲要求</a:t>
                      </a: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863600" rtl="0" eaLnBrk="1" latinLnBrk="0" hangingPunct="1">
                        <a:lnSpc>
                          <a:spcPct val="100000"/>
                        </a:lnSpc>
                      </a:pPr>
                      <a:r>
                        <a:rPr lang="zh-CN" altLang="en-US" sz="2400" b="1" kern="1200" dirty="0">
                          <a:solidFill>
                            <a:srgbClr val="DA251C"/>
                          </a:solidFill>
                          <a:latin typeface="微软雅黑" panose="020B0503020204020204" pitchFamily="82" charset="2"/>
                          <a:ea typeface="微软雅黑" panose="020B0503020204020204" pitchFamily="82" charset="2"/>
                          <a:cs typeface="+mn-cs"/>
                        </a:rPr>
                        <a:t>考题取样</a:t>
                      </a: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863600" rtl="0" eaLnBrk="1" latinLnBrk="0" hangingPunct="1">
                        <a:lnSpc>
                          <a:spcPct val="100000"/>
                        </a:lnSpc>
                      </a:pPr>
                      <a:r>
                        <a:rPr lang="zh-CN" altLang="en-US" sz="2400" b="1" kern="1200" dirty="0">
                          <a:solidFill>
                            <a:srgbClr val="DA251C"/>
                          </a:solidFill>
                          <a:latin typeface="微软雅黑" panose="020B0503020204020204" pitchFamily="82" charset="2"/>
                          <a:ea typeface="微软雅黑" panose="020B0503020204020204" pitchFamily="82" charset="2"/>
                          <a:cs typeface="+mn-cs"/>
                        </a:rPr>
                        <a:t>对应考法</a:t>
                      </a: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0"/>
                  </a:ext>
                </a:extLst>
              </a:tr>
              <a:tr h="1328633">
                <a:tc>
                  <a:txBody>
                    <a:bodyPr/>
                    <a:lstStyle/>
                    <a:p>
                      <a:pPr>
                        <a:lnSpc>
                          <a:spcPct val="150000"/>
                        </a:lnSpc>
                        <a:spcAft>
                          <a:spcPts val="0"/>
                        </a:spcAft>
                      </a:pPr>
                      <a:r>
                        <a:rPr lang="en-US" sz="2800" dirty="0">
                          <a:solidFill>
                            <a:srgbClr val="000000"/>
                          </a:solidFill>
                          <a:effectLst/>
                          <a:latin typeface="+mn-ea"/>
                          <a:ea typeface="+mn-ea"/>
                          <a:cs typeface="Times New Roman" panose="02020603050405020304" pitchFamily="18" charset="0"/>
                        </a:rPr>
                        <a:t>1.</a:t>
                      </a:r>
                      <a:r>
                        <a:rPr lang="zh-CN" sz="2800" dirty="0">
                          <a:solidFill>
                            <a:srgbClr val="000000"/>
                          </a:solidFill>
                          <a:effectLst/>
                          <a:latin typeface="+mn-ea"/>
                          <a:ea typeface="+mn-ea"/>
                          <a:cs typeface="Times New Roman" panose="02020603050405020304" pitchFamily="18" charset="0"/>
                        </a:rPr>
                        <a:t>用二元一次不等式组表示平面区域</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dirty="0">
                          <a:solidFill>
                            <a:srgbClr val="000000"/>
                          </a:solidFill>
                          <a:effectLst/>
                          <a:latin typeface="+mn-ea"/>
                          <a:ea typeface="+mn-ea"/>
                          <a:cs typeface="Times New Roman" panose="02020603050405020304" pitchFamily="18" charset="0"/>
                        </a:rPr>
                        <a:t>理解</a:t>
                      </a: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en-US" sz="2800">
                          <a:solidFill>
                            <a:srgbClr val="000000"/>
                          </a:solidFill>
                          <a:effectLst/>
                          <a:latin typeface="+mn-ea"/>
                          <a:ea typeface="+mn-ea"/>
                          <a:cs typeface="Times New Roman" panose="02020603050405020304" pitchFamily="18" charset="0"/>
                        </a:rPr>
                        <a:t>2015</a:t>
                      </a:r>
                      <a:r>
                        <a:rPr lang="zh-CN" sz="2800">
                          <a:solidFill>
                            <a:srgbClr val="000000"/>
                          </a:solidFill>
                          <a:effectLst/>
                          <a:latin typeface="+mn-ea"/>
                          <a:ea typeface="+mn-ea"/>
                          <a:cs typeface="Times New Roman" panose="02020603050405020304" pitchFamily="18" charset="0"/>
                        </a:rPr>
                        <a:t>全国</a:t>
                      </a:r>
                      <a:r>
                        <a:rPr lang="en-US" sz="2800">
                          <a:solidFill>
                            <a:srgbClr val="000000"/>
                          </a:solidFill>
                          <a:effectLst/>
                          <a:latin typeface="+mn-ea"/>
                          <a:ea typeface="+mn-ea"/>
                          <a:cs typeface="Times New Roman" panose="02020603050405020304" pitchFamily="18" charset="0"/>
                        </a:rPr>
                        <a:t>Ⅰ,T15</a:t>
                      </a:r>
                      <a:endParaRPr lang="zh-CN" sz="2800">
                        <a:solidFill>
                          <a:srgbClr val="000000"/>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a:solidFill>
                            <a:srgbClr val="000000"/>
                          </a:solidFill>
                          <a:effectLst/>
                          <a:latin typeface="+mn-ea"/>
                          <a:ea typeface="+mn-ea"/>
                          <a:cs typeface="Times New Roman" panose="02020603050405020304" pitchFamily="18" charset="0"/>
                        </a:rPr>
                        <a:t>考法</a:t>
                      </a:r>
                      <a:r>
                        <a:rPr lang="en-US" sz="2800">
                          <a:solidFill>
                            <a:srgbClr val="000000"/>
                          </a:solidFill>
                          <a:effectLst/>
                          <a:latin typeface="+mn-ea"/>
                          <a:ea typeface="+mn-ea"/>
                          <a:cs typeface="Times New Roman" panose="02020603050405020304" pitchFamily="18" charset="0"/>
                        </a:rPr>
                        <a:t>1,2</a:t>
                      </a:r>
                      <a:endParaRPr lang="zh-CN" sz="2800">
                        <a:solidFill>
                          <a:srgbClr val="000000"/>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045531">
                <a:tc rowSpan="3">
                  <a:txBody>
                    <a:bodyPr/>
                    <a:lstStyle/>
                    <a:p>
                      <a:pPr>
                        <a:lnSpc>
                          <a:spcPct val="150000"/>
                        </a:lnSpc>
                        <a:spcAft>
                          <a:spcPts val="0"/>
                        </a:spcAft>
                      </a:pPr>
                      <a:r>
                        <a:rPr lang="en-US" sz="2800">
                          <a:solidFill>
                            <a:srgbClr val="000000"/>
                          </a:solidFill>
                          <a:effectLst/>
                          <a:latin typeface="+mn-ea"/>
                          <a:ea typeface="+mn-ea"/>
                          <a:cs typeface="Times New Roman" panose="02020603050405020304" pitchFamily="18" charset="0"/>
                        </a:rPr>
                        <a:t>2.</a:t>
                      </a:r>
                      <a:r>
                        <a:rPr lang="zh-CN" sz="2800">
                          <a:solidFill>
                            <a:srgbClr val="000000"/>
                          </a:solidFill>
                          <a:effectLst/>
                          <a:latin typeface="+mn-ea"/>
                          <a:ea typeface="+mn-ea"/>
                          <a:cs typeface="Times New Roman" panose="02020603050405020304" pitchFamily="18" charset="0"/>
                        </a:rPr>
                        <a:t>简单的线性规划问题</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algn="ctr">
                        <a:lnSpc>
                          <a:spcPct val="150000"/>
                        </a:lnSpc>
                        <a:spcAft>
                          <a:spcPts val="0"/>
                        </a:spcAft>
                      </a:pPr>
                      <a:r>
                        <a:rPr lang="zh-CN" sz="2800" dirty="0">
                          <a:solidFill>
                            <a:srgbClr val="000000"/>
                          </a:solidFill>
                          <a:effectLst/>
                          <a:latin typeface="+mn-ea"/>
                          <a:ea typeface="+mn-ea"/>
                          <a:cs typeface="Times New Roman" panose="02020603050405020304" pitchFamily="18" charset="0"/>
                        </a:rPr>
                        <a:t>掌握</a:t>
                      </a: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en-US" sz="2800" dirty="0">
                          <a:solidFill>
                            <a:srgbClr val="000000"/>
                          </a:solidFill>
                          <a:effectLst/>
                          <a:latin typeface="+mn-ea"/>
                          <a:ea typeface="+mn-ea"/>
                          <a:cs typeface="Times New Roman" panose="02020603050405020304" pitchFamily="18" charset="0"/>
                        </a:rPr>
                        <a:t>2018</a:t>
                      </a:r>
                      <a:r>
                        <a:rPr lang="zh-CN" sz="2800" dirty="0">
                          <a:solidFill>
                            <a:srgbClr val="000000"/>
                          </a:solidFill>
                          <a:effectLst/>
                          <a:latin typeface="+mn-ea"/>
                          <a:ea typeface="+mn-ea"/>
                          <a:cs typeface="Times New Roman" panose="02020603050405020304" pitchFamily="18" charset="0"/>
                        </a:rPr>
                        <a:t>全国</a:t>
                      </a:r>
                      <a:r>
                        <a:rPr lang="en-US" sz="2800" dirty="0">
                          <a:solidFill>
                            <a:srgbClr val="000000"/>
                          </a:solidFill>
                          <a:effectLst/>
                          <a:latin typeface="+mn-ea"/>
                          <a:ea typeface="+mn-ea"/>
                          <a:cs typeface="Times New Roman" panose="02020603050405020304" pitchFamily="18" charset="0"/>
                        </a:rPr>
                        <a:t>Ⅰ,T13</a:t>
                      </a:r>
                      <a:endParaRPr lang="zh-CN" sz="2800" dirty="0">
                        <a:solidFill>
                          <a:srgbClr val="000000"/>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dirty="0">
                          <a:solidFill>
                            <a:srgbClr val="000000"/>
                          </a:solidFill>
                          <a:effectLst/>
                          <a:latin typeface="+mn-ea"/>
                          <a:ea typeface="+mn-ea"/>
                          <a:cs typeface="Times New Roman" panose="02020603050405020304" pitchFamily="18" charset="0"/>
                        </a:rPr>
                        <a:t>考法</a:t>
                      </a:r>
                      <a:r>
                        <a:rPr lang="en-US" sz="2800" dirty="0">
                          <a:solidFill>
                            <a:srgbClr val="000000"/>
                          </a:solidFill>
                          <a:effectLst/>
                          <a:latin typeface="+mn-ea"/>
                          <a:ea typeface="+mn-ea"/>
                          <a:cs typeface="Times New Roman" panose="02020603050405020304" pitchFamily="18" charset="0"/>
                        </a:rPr>
                        <a:t>2</a:t>
                      </a:r>
                      <a:endParaRPr lang="zh-CN" sz="2800" dirty="0">
                        <a:solidFill>
                          <a:srgbClr val="000000"/>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903106">
                <a:tc vMerge="1">
                  <a:txBody>
                    <a:bodyPr/>
                    <a:lstStyle/>
                    <a:p>
                      <a:endParaRPr lang="zh-CN" alt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zh-CN" alt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en-US" sz="2800">
                          <a:solidFill>
                            <a:srgbClr val="000000"/>
                          </a:solidFill>
                          <a:effectLst/>
                          <a:latin typeface="+mn-ea"/>
                          <a:ea typeface="+mn-ea"/>
                          <a:cs typeface="Times New Roman" panose="02020603050405020304" pitchFamily="18" charset="0"/>
                        </a:rPr>
                        <a:t>2015</a:t>
                      </a:r>
                      <a:r>
                        <a:rPr lang="zh-CN" sz="2800">
                          <a:solidFill>
                            <a:srgbClr val="000000"/>
                          </a:solidFill>
                          <a:effectLst/>
                          <a:latin typeface="+mn-ea"/>
                          <a:ea typeface="+mn-ea"/>
                          <a:cs typeface="Times New Roman" panose="02020603050405020304" pitchFamily="18" charset="0"/>
                        </a:rPr>
                        <a:t>山东</a:t>
                      </a:r>
                      <a:r>
                        <a:rPr lang="en-US" sz="2800">
                          <a:solidFill>
                            <a:srgbClr val="000000"/>
                          </a:solidFill>
                          <a:effectLst/>
                          <a:latin typeface="+mn-ea"/>
                          <a:ea typeface="+mn-ea"/>
                          <a:cs typeface="Times New Roman" panose="02020603050405020304" pitchFamily="18" charset="0"/>
                        </a:rPr>
                        <a:t>,T6</a:t>
                      </a:r>
                      <a:endParaRPr lang="zh-CN" sz="2800">
                        <a:solidFill>
                          <a:srgbClr val="000000"/>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dirty="0">
                          <a:solidFill>
                            <a:srgbClr val="000000"/>
                          </a:solidFill>
                          <a:effectLst/>
                          <a:latin typeface="+mn-ea"/>
                          <a:ea typeface="+mn-ea"/>
                          <a:cs typeface="Times New Roman" panose="02020603050405020304" pitchFamily="18" charset="0"/>
                        </a:rPr>
                        <a:t>考法</a:t>
                      </a:r>
                      <a:r>
                        <a:rPr lang="en-US" sz="2800" dirty="0">
                          <a:solidFill>
                            <a:srgbClr val="000000"/>
                          </a:solidFill>
                          <a:effectLst/>
                          <a:latin typeface="+mn-ea"/>
                          <a:ea typeface="+mn-ea"/>
                          <a:cs typeface="Times New Roman" panose="02020603050405020304" pitchFamily="18" charset="0"/>
                        </a:rPr>
                        <a:t>3</a:t>
                      </a:r>
                      <a:endParaRPr lang="zh-CN" sz="2800" dirty="0">
                        <a:solidFill>
                          <a:srgbClr val="000000"/>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27854000"/>
                  </a:ext>
                </a:extLst>
              </a:tr>
              <a:tr h="903106">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800">
                          <a:solidFill>
                            <a:srgbClr val="000000"/>
                          </a:solidFill>
                          <a:effectLst/>
                          <a:latin typeface="+mn-ea"/>
                          <a:ea typeface="+mn-ea"/>
                          <a:cs typeface="Times New Roman" panose="02020603050405020304" pitchFamily="18" charset="0"/>
                        </a:rPr>
                        <a:t>2016</a:t>
                      </a:r>
                      <a:r>
                        <a:rPr lang="zh-CN" sz="2800">
                          <a:solidFill>
                            <a:srgbClr val="000000"/>
                          </a:solidFill>
                          <a:effectLst/>
                          <a:latin typeface="+mn-ea"/>
                          <a:ea typeface="+mn-ea"/>
                          <a:cs typeface="Times New Roman" panose="02020603050405020304" pitchFamily="18" charset="0"/>
                        </a:rPr>
                        <a:t>全国</a:t>
                      </a:r>
                      <a:r>
                        <a:rPr lang="en-US" sz="2800">
                          <a:solidFill>
                            <a:srgbClr val="000000"/>
                          </a:solidFill>
                          <a:effectLst/>
                          <a:latin typeface="+mn-ea"/>
                          <a:ea typeface="+mn-ea"/>
                          <a:cs typeface="Times New Roman" panose="02020603050405020304" pitchFamily="18" charset="0"/>
                        </a:rPr>
                        <a:t>Ⅰ,T16</a:t>
                      </a:r>
                      <a:endParaRPr lang="zh-CN" sz="2800">
                        <a:solidFill>
                          <a:srgbClr val="000000"/>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2800" dirty="0">
                          <a:solidFill>
                            <a:srgbClr val="000000"/>
                          </a:solidFill>
                          <a:effectLst/>
                          <a:latin typeface="+mn-ea"/>
                          <a:ea typeface="+mn-ea"/>
                          <a:cs typeface="Times New Roman" panose="02020603050405020304" pitchFamily="18" charset="0"/>
                        </a:rPr>
                        <a:t>考法</a:t>
                      </a:r>
                      <a:r>
                        <a:rPr lang="en-US" sz="2800" dirty="0">
                          <a:solidFill>
                            <a:srgbClr val="000000"/>
                          </a:solidFill>
                          <a:effectLst/>
                          <a:latin typeface="+mn-ea"/>
                          <a:ea typeface="+mn-ea"/>
                          <a:cs typeface="Times New Roman" panose="02020603050405020304" pitchFamily="18" charset="0"/>
                        </a:rPr>
                        <a:t>4</a:t>
                      </a:r>
                      <a:endParaRPr lang="zh-CN" sz="2800" dirty="0">
                        <a:solidFill>
                          <a:srgbClr val="000000"/>
                        </a:solidFill>
                        <a:effectLst/>
                        <a:latin typeface="+mn-ea"/>
                        <a:ea typeface="+mn-ea"/>
                        <a:cs typeface="Times New Roman" panose="02020603050405020304" pitchFamily="18" charset="0"/>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704894749"/>
                  </a:ext>
                </a:extLst>
              </a:tr>
            </a:tbl>
          </a:graphicData>
        </a:graphic>
      </p:graphicFrame>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命题规律</a:t>
            </a:r>
          </a:p>
        </p:txBody>
      </p:sp>
    </p:spTree>
    <p:extLst>
      <p:ext uri="{BB962C8B-B14F-4D97-AF65-F5344CB8AC3E}">
        <p14:creationId xmlns:p14="http://schemas.microsoft.com/office/powerpoint/2010/main" xmlns="" val="35411584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439" y="153218"/>
            <a:ext cx="11139948" cy="1384995"/>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a:solidFill>
                <a:prstClr val="black"/>
              </a:solidFill>
            </a:endParaRPr>
          </a:p>
          <a:p>
            <a:pPr>
              <a:lnSpc>
                <a:spcPct val="150000"/>
              </a:lnSpc>
            </a:pPr>
            <a:r>
              <a:rPr lang="zh-CN" altLang="en-US" sz="2800" dirty="0"/>
              <a:t>作出不等式组所表示的平面区域</a:t>
            </a:r>
            <a:r>
              <a:rPr lang="en-US" altLang="zh-CN" sz="2800" dirty="0"/>
              <a:t>,</a:t>
            </a:r>
            <a:r>
              <a:rPr lang="zh-CN" altLang="en-US" sz="2800" dirty="0"/>
              <a:t>如图</a:t>
            </a:r>
            <a:r>
              <a:rPr lang="en-US" altLang="zh-CN" sz="2800" dirty="0"/>
              <a:t>7-2-6</a:t>
            </a:r>
            <a:r>
              <a:rPr lang="zh-CN" altLang="en-US" sz="2800" dirty="0"/>
              <a:t>中阴影部分所示</a:t>
            </a:r>
            <a:r>
              <a:rPr lang="en-US" altLang="zh-CN" sz="2800" dirty="0"/>
              <a:t>.</a:t>
            </a:r>
            <a:endParaRPr lang="zh-CN" altLang="zh-CN" sz="2800" dirty="0"/>
          </a:p>
        </p:txBody>
      </p:sp>
      <p:pic>
        <p:nvPicPr>
          <p:cNvPr id="21506" name="C16NSXZJ-37.jpg" descr="id:2147529147;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4000" y="1774188"/>
            <a:ext cx="4892825" cy="33680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5621414" y="6082008"/>
            <a:ext cx="1322798" cy="302583"/>
          </a:xfrm>
          <a:prstGeom prst="rect">
            <a:avLst/>
          </a:prstGeom>
        </p:spPr>
        <p:txBody>
          <a:bodyPr wrap="none">
            <a:spAutoFit/>
          </a:bodyPr>
          <a:lstStyle/>
          <a:p>
            <a:pPr algn="ctr">
              <a:lnSpc>
                <a:spcPts val="1310"/>
              </a:lnSpc>
              <a:spcAft>
                <a:spcPts val="0"/>
              </a:spcAft>
            </a:pPr>
            <a:r>
              <a:rPr lang="zh-CN" altLang="zh-CN" sz="2800" dirty="0"/>
              <a:t>图</a:t>
            </a:r>
            <a:r>
              <a:rPr lang="en-US" altLang="zh-CN" sz="2800" dirty="0"/>
              <a:t>7-2-6</a:t>
            </a:r>
            <a:endParaRPr lang="zh-CN" altLang="zh-CN" sz="2800" dirty="0"/>
          </a:p>
        </p:txBody>
      </p:sp>
    </p:spTree>
    <p:extLst>
      <p:ext uri="{BB962C8B-B14F-4D97-AF65-F5344CB8AC3E}">
        <p14:creationId xmlns:p14="http://schemas.microsoft.com/office/powerpoint/2010/main" xmlns="" val="23814197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439" y="379359"/>
            <a:ext cx="11139948" cy="5909310"/>
          </a:xfrm>
          <a:prstGeom prst="rect">
            <a:avLst/>
          </a:prstGeom>
        </p:spPr>
        <p:txBody>
          <a:bodyPr wrap="square">
            <a:spAutoFit/>
          </a:bodyPr>
          <a:lstStyle/>
          <a:p>
            <a:pPr>
              <a:lnSpc>
                <a:spcPct val="150000"/>
              </a:lnSpc>
            </a:pPr>
            <a:r>
              <a:rPr lang="zh-CN" altLang="zh-CN" sz="2800" dirty="0"/>
              <a:t>由</a:t>
            </a:r>
            <a:r>
              <a:rPr lang="en-US" altLang="zh-CN" sz="2800" i="1" dirty="0"/>
              <a:t>z</a:t>
            </a:r>
            <a:r>
              <a:rPr lang="en-US" altLang="zh-CN" sz="2800" dirty="0"/>
              <a:t>=</a:t>
            </a:r>
            <a:r>
              <a:rPr lang="en-US" altLang="zh-CN" sz="2800" i="1" dirty="0" err="1"/>
              <a:t>ax</a:t>
            </a:r>
            <a:r>
              <a:rPr lang="en-US" altLang="zh-CN" sz="2800" dirty="0" err="1"/>
              <a:t>+</a:t>
            </a:r>
            <a:r>
              <a:rPr lang="en-US" altLang="zh-CN" sz="2800" i="1" dirty="0" err="1"/>
              <a:t>y</a:t>
            </a:r>
            <a:r>
              <a:rPr lang="en-US" altLang="zh-CN" sz="2800" dirty="0"/>
              <a:t>,</a:t>
            </a:r>
            <a:r>
              <a:rPr lang="zh-CN" altLang="zh-CN" sz="2800" dirty="0"/>
              <a:t>得</a:t>
            </a:r>
            <a:r>
              <a:rPr lang="en-US" altLang="zh-CN" sz="2800" i="1" dirty="0"/>
              <a:t>y</a:t>
            </a:r>
            <a:r>
              <a:rPr lang="en-US" altLang="zh-CN" sz="2800" dirty="0"/>
              <a:t>=-</a:t>
            </a:r>
            <a:r>
              <a:rPr lang="en-US" altLang="zh-CN" sz="2800" i="1" dirty="0" err="1"/>
              <a:t>ax</a:t>
            </a:r>
            <a:r>
              <a:rPr lang="en-US" altLang="zh-CN" sz="2800" dirty="0" err="1"/>
              <a:t>+</a:t>
            </a:r>
            <a:r>
              <a:rPr lang="en-US" altLang="zh-CN" sz="2800" i="1" dirty="0" err="1"/>
              <a:t>z</a:t>
            </a:r>
            <a:r>
              <a:rPr lang="en-US" altLang="zh-CN" sz="2800" dirty="0"/>
              <a:t>.</a:t>
            </a:r>
            <a:endParaRPr lang="zh-CN" altLang="zh-CN" sz="2800" dirty="0"/>
          </a:p>
          <a:p>
            <a:pPr>
              <a:lnSpc>
                <a:spcPct val="150000"/>
              </a:lnSpc>
            </a:pPr>
            <a:r>
              <a:rPr lang="zh-CN" altLang="zh-CN" sz="2800" dirty="0"/>
              <a:t>若</a:t>
            </a:r>
            <a:r>
              <a:rPr lang="en-US" altLang="zh-CN" sz="2800" i="1" dirty="0"/>
              <a:t>a</a:t>
            </a:r>
            <a:r>
              <a:rPr lang="en-US" altLang="zh-CN" sz="2800" dirty="0"/>
              <a:t>=0,</a:t>
            </a:r>
            <a:r>
              <a:rPr lang="zh-CN" altLang="zh-CN" sz="2800" dirty="0"/>
              <a:t>则直线</a:t>
            </a:r>
            <a:r>
              <a:rPr lang="en-US" altLang="zh-CN" sz="2800" i="1" dirty="0"/>
              <a:t>y</a:t>
            </a:r>
            <a:r>
              <a:rPr lang="en-US" altLang="zh-CN" sz="2800" dirty="0"/>
              <a:t>=-</a:t>
            </a:r>
            <a:r>
              <a:rPr lang="en-US" altLang="zh-CN" sz="2800" i="1" dirty="0" err="1"/>
              <a:t>ax</a:t>
            </a:r>
            <a:r>
              <a:rPr lang="en-US" altLang="zh-CN" sz="2800" dirty="0" err="1"/>
              <a:t>+z</a:t>
            </a:r>
            <a:r>
              <a:rPr lang="en-US" altLang="zh-CN" sz="2800" dirty="0"/>
              <a:t>=</a:t>
            </a:r>
            <a:r>
              <a:rPr lang="en-US" altLang="zh-CN" sz="2800" i="1" dirty="0"/>
              <a:t>z</a:t>
            </a:r>
            <a:r>
              <a:rPr lang="en-US" altLang="zh-CN" sz="2800" dirty="0"/>
              <a:t>,</a:t>
            </a:r>
            <a:r>
              <a:rPr lang="zh-CN" altLang="zh-CN" sz="2800" dirty="0"/>
              <a:t>此时</a:t>
            </a:r>
            <a:r>
              <a:rPr lang="en-US" altLang="zh-CN" sz="2800" i="1" dirty="0"/>
              <a:t>z</a:t>
            </a:r>
            <a:r>
              <a:rPr lang="zh-CN" altLang="zh-CN" sz="2800" dirty="0"/>
              <a:t>取得最小值的最优解只有一个</a:t>
            </a:r>
            <a:r>
              <a:rPr lang="en-US" altLang="zh-CN" sz="2800" dirty="0"/>
              <a:t>,</a:t>
            </a:r>
            <a:r>
              <a:rPr lang="zh-CN" altLang="zh-CN" sz="2800" dirty="0"/>
              <a:t>不满足题意</a:t>
            </a:r>
            <a:r>
              <a:rPr lang="en-US" altLang="zh-CN" sz="2800" dirty="0"/>
              <a:t>;</a:t>
            </a:r>
            <a:endParaRPr lang="zh-CN" altLang="zh-CN" sz="2800" dirty="0"/>
          </a:p>
          <a:p>
            <a:pPr>
              <a:lnSpc>
                <a:spcPct val="150000"/>
              </a:lnSpc>
            </a:pPr>
            <a:r>
              <a:rPr lang="zh-CN" altLang="zh-CN" sz="2800" dirty="0"/>
              <a:t>若</a:t>
            </a:r>
            <a:r>
              <a:rPr lang="en-US" altLang="zh-CN" sz="2800" dirty="0"/>
              <a:t>-</a:t>
            </a:r>
            <a:r>
              <a:rPr lang="en-US" altLang="zh-CN" sz="2800" i="1" dirty="0"/>
              <a:t>a</a:t>
            </a:r>
            <a:r>
              <a:rPr lang="en-US" altLang="zh-CN" sz="2800" dirty="0"/>
              <a:t>&gt;0,</a:t>
            </a:r>
            <a:r>
              <a:rPr lang="zh-CN" altLang="zh-CN" sz="2800" dirty="0"/>
              <a:t>则当直线</a:t>
            </a:r>
            <a:r>
              <a:rPr lang="en-US" altLang="zh-CN" sz="2800" i="1" dirty="0"/>
              <a:t>y</a:t>
            </a:r>
            <a:r>
              <a:rPr lang="en-US" altLang="zh-CN" sz="2800" dirty="0"/>
              <a:t>=-</a:t>
            </a:r>
            <a:r>
              <a:rPr lang="en-US" altLang="zh-CN" sz="2800" i="1" dirty="0" err="1"/>
              <a:t>ax</a:t>
            </a:r>
            <a:r>
              <a:rPr lang="en-US" altLang="zh-CN" sz="2800" dirty="0" err="1"/>
              <a:t>+</a:t>
            </a:r>
            <a:r>
              <a:rPr lang="en-US" altLang="zh-CN" sz="2800" i="1" dirty="0" err="1"/>
              <a:t>z</a:t>
            </a:r>
            <a:r>
              <a:rPr lang="zh-CN" altLang="zh-CN" sz="2800" dirty="0"/>
              <a:t>在</a:t>
            </a:r>
            <a:r>
              <a:rPr lang="en-US" altLang="zh-CN" sz="2800" i="1" dirty="0"/>
              <a:t>y</a:t>
            </a:r>
            <a:r>
              <a:rPr lang="zh-CN" altLang="zh-CN" sz="2800" dirty="0"/>
              <a:t>轴上的截距取得最小值时</a:t>
            </a:r>
            <a:r>
              <a:rPr lang="en-US" altLang="zh-CN" sz="2800" dirty="0"/>
              <a:t>,</a:t>
            </a:r>
            <a:r>
              <a:rPr lang="en-US" altLang="zh-CN" sz="2800" i="1" dirty="0"/>
              <a:t>z</a:t>
            </a:r>
            <a:r>
              <a:rPr lang="zh-CN" altLang="zh-CN" sz="2800" dirty="0"/>
              <a:t>取得最小值</a:t>
            </a:r>
            <a:r>
              <a:rPr lang="en-US" altLang="zh-CN" sz="2800" dirty="0"/>
              <a:t>,</a:t>
            </a:r>
            <a:r>
              <a:rPr lang="zh-CN" altLang="zh-CN" sz="2800" dirty="0"/>
              <a:t>此时当直线</a:t>
            </a:r>
            <a:r>
              <a:rPr lang="en-US" altLang="zh-CN" sz="2800" i="1" dirty="0"/>
              <a:t>y</a:t>
            </a:r>
            <a:r>
              <a:rPr lang="en-US" altLang="zh-CN" sz="2800" dirty="0"/>
              <a:t>=-</a:t>
            </a:r>
            <a:r>
              <a:rPr lang="en-US" altLang="zh-CN" sz="2800" i="1" dirty="0"/>
              <a:t>ax</a:t>
            </a:r>
            <a:r>
              <a:rPr lang="zh-CN" altLang="zh-CN" sz="2800" dirty="0"/>
              <a:t>与直线</a:t>
            </a:r>
            <a:r>
              <a:rPr lang="en-US" altLang="zh-CN" sz="2800" dirty="0"/>
              <a:t>2</a:t>
            </a:r>
            <a:r>
              <a:rPr lang="en-US" altLang="zh-CN" sz="2800" i="1" dirty="0"/>
              <a:t>x</a:t>
            </a:r>
            <a:r>
              <a:rPr lang="en-US" altLang="zh-CN" sz="2800" dirty="0"/>
              <a:t>-</a:t>
            </a:r>
            <a:r>
              <a:rPr lang="en-US" altLang="zh-CN" sz="2800" i="1" dirty="0"/>
              <a:t>y</a:t>
            </a:r>
            <a:r>
              <a:rPr lang="en-US" altLang="zh-CN" sz="2800" dirty="0"/>
              <a:t>-9=0</a:t>
            </a:r>
            <a:r>
              <a:rPr lang="zh-CN" altLang="zh-CN" sz="2800" dirty="0"/>
              <a:t>平行时满足题意</a:t>
            </a:r>
            <a:r>
              <a:rPr lang="en-US" altLang="zh-CN" sz="2800" dirty="0"/>
              <a:t>,</a:t>
            </a:r>
            <a:r>
              <a:rPr lang="zh-CN" altLang="zh-CN" sz="2800" dirty="0"/>
              <a:t>则</a:t>
            </a:r>
            <a:r>
              <a:rPr lang="en-US" altLang="zh-CN" sz="2800" dirty="0"/>
              <a:t>-</a:t>
            </a:r>
            <a:r>
              <a:rPr lang="en-US" altLang="zh-CN" sz="2800" i="1" dirty="0"/>
              <a:t>a</a:t>
            </a:r>
            <a:r>
              <a:rPr lang="en-US" altLang="zh-CN" sz="2800" dirty="0"/>
              <a:t>=2,</a:t>
            </a:r>
            <a:r>
              <a:rPr lang="zh-CN" altLang="zh-CN" sz="2800" dirty="0"/>
              <a:t>解得</a:t>
            </a:r>
            <a:r>
              <a:rPr lang="en-US" altLang="zh-CN" sz="2800" i="1" dirty="0"/>
              <a:t>a</a:t>
            </a:r>
            <a:r>
              <a:rPr lang="en-US" altLang="zh-CN" sz="2800" dirty="0"/>
              <a:t>=-2;</a:t>
            </a:r>
            <a:endParaRPr lang="zh-CN" altLang="zh-CN" sz="2800" dirty="0"/>
          </a:p>
          <a:p>
            <a:pPr>
              <a:lnSpc>
                <a:spcPct val="150000"/>
              </a:lnSpc>
            </a:pPr>
            <a:r>
              <a:rPr lang="zh-CN" altLang="zh-CN" sz="2800" dirty="0"/>
              <a:t>若</a:t>
            </a:r>
            <a:r>
              <a:rPr lang="en-US" altLang="zh-CN" sz="2800" dirty="0"/>
              <a:t>-</a:t>
            </a:r>
            <a:r>
              <a:rPr lang="en-US" altLang="zh-CN" sz="2800" i="1" dirty="0"/>
              <a:t>a</a:t>
            </a:r>
            <a:r>
              <a:rPr lang="en-US" altLang="zh-CN" sz="2800" dirty="0"/>
              <a:t>&lt;0,</a:t>
            </a:r>
            <a:r>
              <a:rPr lang="zh-CN" altLang="zh-CN" sz="2800" dirty="0"/>
              <a:t>则当直线</a:t>
            </a:r>
            <a:r>
              <a:rPr lang="en-US" altLang="zh-CN" sz="2800" i="1" dirty="0"/>
              <a:t>y</a:t>
            </a:r>
            <a:r>
              <a:rPr lang="en-US" altLang="zh-CN" sz="2800" dirty="0"/>
              <a:t>=-</a:t>
            </a:r>
            <a:r>
              <a:rPr lang="en-US" altLang="zh-CN" sz="2800" i="1" dirty="0" err="1"/>
              <a:t>ax</a:t>
            </a:r>
            <a:r>
              <a:rPr lang="en-US" altLang="zh-CN" sz="2800" dirty="0" err="1"/>
              <a:t>+</a:t>
            </a:r>
            <a:r>
              <a:rPr lang="en-US" altLang="zh-CN" sz="2800" i="1" dirty="0" err="1"/>
              <a:t>z</a:t>
            </a:r>
            <a:r>
              <a:rPr lang="zh-CN" altLang="zh-CN" sz="2800" dirty="0"/>
              <a:t>在</a:t>
            </a:r>
            <a:r>
              <a:rPr lang="en-US" altLang="zh-CN" sz="2800" i="1" dirty="0"/>
              <a:t>y</a:t>
            </a:r>
            <a:r>
              <a:rPr lang="zh-CN" altLang="zh-CN" sz="2800" dirty="0"/>
              <a:t>轴上的截距取得最小值时</a:t>
            </a:r>
            <a:r>
              <a:rPr lang="en-US" altLang="zh-CN" sz="2800" dirty="0"/>
              <a:t>,</a:t>
            </a:r>
            <a:r>
              <a:rPr lang="en-US" altLang="zh-CN" sz="2800" i="1" dirty="0"/>
              <a:t>z</a:t>
            </a:r>
            <a:r>
              <a:rPr lang="zh-CN" altLang="zh-CN" sz="2800" dirty="0"/>
              <a:t>取得最小值</a:t>
            </a:r>
            <a:r>
              <a:rPr lang="en-US" altLang="zh-CN" sz="2800" dirty="0"/>
              <a:t>,</a:t>
            </a:r>
            <a:r>
              <a:rPr lang="zh-CN" altLang="zh-CN" sz="2800" dirty="0"/>
              <a:t>此时当直线</a:t>
            </a:r>
            <a:r>
              <a:rPr lang="en-US" altLang="zh-CN" sz="2800" i="1" dirty="0"/>
              <a:t>y</a:t>
            </a:r>
            <a:r>
              <a:rPr lang="en-US" altLang="zh-CN" sz="2800" dirty="0"/>
              <a:t>=-</a:t>
            </a:r>
            <a:r>
              <a:rPr lang="en-US" altLang="zh-CN" sz="2800" i="1" dirty="0"/>
              <a:t>ax</a:t>
            </a:r>
            <a:r>
              <a:rPr lang="zh-CN" altLang="zh-CN" sz="2800" dirty="0"/>
              <a:t>与直线</a:t>
            </a:r>
            <a:r>
              <a:rPr lang="en-US" altLang="zh-CN" sz="2800" i="1" dirty="0"/>
              <a:t>x</a:t>
            </a:r>
            <a:r>
              <a:rPr lang="en-US" altLang="zh-CN" sz="2800" dirty="0"/>
              <a:t>+</a:t>
            </a:r>
            <a:r>
              <a:rPr lang="en-US" altLang="zh-CN" sz="2800" i="1" dirty="0"/>
              <a:t>y</a:t>
            </a:r>
            <a:r>
              <a:rPr lang="en-US" altLang="zh-CN" sz="2800" dirty="0"/>
              <a:t>-3=0</a:t>
            </a:r>
            <a:r>
              <a:rPr lang="zh-CN" altLang="zh-CN" sz="2800" dirty="0"/>
              <a:t>平行时满足题意</a:t>
            </a:r>
            <a:r>
              <a:rPr lang="en-US" altLang="zh-CN" sz="2800" dirty="0"/>
              <a:t>,</a:t>
            </a:r>
            <a:r>
              <a:rPr lang="zh-CN" altLang="zh-CN" sz="2800" dirty="0"/>
              <a:t>则</a:t>
            </a:r>
            <a:r>
              <a:rPr lang="en-US" altLang="zh-CN" sz="2800" dirty="0"/>
              <a:t>-</a:t>
            </a:r>
            <a:r>
              <a:rPr lang="en-US" altLang="zh-CN" sz="2800" i="1" dirty="0"/>
              <a:t>a</a:t>
            </a:r>
            <a:r>
              <a:rPr lang="en-US" altLang="zh-CN" sz="2800" dirty="0"/>
              <a:t>=-1,</a:t>
            </a:r>
            <a:r>
              <a:rPr lang="zh-CN" altLang="zh-CN" sz="2800" dirty="0"/>
              <a:t>解得</a:t>
            </a:r>
            <a:r>
              <a:rPr lang="en-US" altLang="zh-CN" sz="2800" i="1" dirty="0"/>
              <a:t>a</a:t>
            </a:r>
            <a:r>
              <a:rPr lang="en-US" altLang="zh-CN" sz="2800" dirty="0"/>
              <a:t>=1.</a:t>
            </a:r>
            <a:endParaRPr lang="zh-CN" altLang="zh-CN" sz="2800" dirty="0"/>
          </a:p>
          <a:p>
            <a:pPr>
              <a:lnSpc>
                <a:spcPct val="150000"/>
              </a:lnSpc>
            </a:pPr>
            <a:r>
              <a:rPr lang="zh-CN" altLang="zh-CN" sz="2800" dirty="0"/>
              <a:t>综上可知</a:t>
            </a:r>
            <a:r>
              <a:rPr lang="en-US" altLang="zh-CN" sz="2800" dirty="0"/>
              <a:t>,</a:t>
            </a:r>
            <a:r>
              <a:rPr lang="en-US" altLang="zh-CN" sz="2800" i="1" dirty="0"/>
              <a:t>a</a:t>
            </a:r>
            <a:r>
              <a:rPr lang="en-US" altLang="zh-CN" sz="2800" dirty="0"/>
              <a:t>=-2</a:t>
            </a:r>
            <a:r>
              <a:rPr lang="zh-CN" altLang="zh-CN" sz="2800" dirty="0"/>
              <a:t>或</a:t>
            </a:r>
            <a:r>
              <a:rPr lang="en-US" altLang="zh-CN" sz="2800" i="1" dirty="0"/>
              <a:t>a</a:t>
            </a:r>
            <a:r>
              <a:rPr lang="en-US" altLang="zh-CN" sz="2800" dirty="0"/>
              <a:t>=1.</a:t>
            </a:r>
            <a:endParaRPr lang="zh-CN" altLang="zh-CN" sz="2800" dirty="0"/>
          </a:p>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zh-CN" sz="2800" dirty="0"/>
              <a:t>　</a:t>
            </a:r>
            <a:r>
              <a:rPr lang="en-US" altLang="zh-CN" sz="2800" dirty="0"/>
              <a:t>B</a:t>
            </a:r>
            <a:endParaRPr lang="zh-CN" altLang="zh-CN" sz="2800" dirty="0"/>
          </a:p>
        </p:txBody>
      </p:sp>
    </p:spTree>
    <p:extLst>
      <p:ext uri="{BB962C8B-B14F-4D97-AF65-F5344CB8AC3E}">
        <p14:creationId xmlns:p14="http://schemas.microsoft.com/office/powerpoint/2010/main" xmlns="" val="15753514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848896148"/>
              </p:ext>
            </p:extLst>
          </p:nvPr>
        </p:nvGraphicFramePr>
        <p:xfrm>
          <a:off x="580103" y="698090"/>
          <a:ext cx="11051457" cy="2448233"/>
        </p:xfrm>
        <a:graphic>
          <a:graphicData uri="http://schemas.openxmlformats.org/drawingml/2006/table">
            <a:tbl>
              <a:tblPr>
                <a:tableStyleId>{5940675A-B579-460E-94D1-54222C63F5DA}</a:tableStyleId>
              </a:tblPr>
              <a:tblGrid>
                <a:gridCol w="11051457">
                  <a:extLst>
                    <a:ext uri="{9D8B030D-6E8A-4147-A177-3AD203B41FA5}">
                      <a16:colId xmlns:a16="http://schemas.microsoft.com/office/drawing/2014/main" xmlns="" val="1104823649"/>
                    </a:ext>
                  </a:extLst>
                </a:gridCol>
              </a:tblGrid>
              <a:tr h="2448233">
                <a:tc>
                  <a:txBody>
                    <a:bodyPr/>
                    <a:lstStyle/>
                    <a:p>
                      <a:pPr algn="just">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素养提升</a:t>
                      </a:r>
                    </a:p>
                    <a:p>
                      <a:pPr algn="just">
                        <a:lnSpc>
                          <a:spcPct val="150000"/>
                        </a:lnSpc>
                        <a:spcAft>
                          <a:spcPts val="0"/>
                        </a:spcAft>
                      </a:pPr>
                      <a:r>
                        <a:rPr lang="zh-CN" altLang="en-US" sz="2800" dirty="0">
                          <a:effectLst/>
                        </a:rPr>
                        <a:t>由题目中的条件明确目标函数对应的直线的斜率和区域边界直线的斜率之间的关系</a:t>
                      </a:r>
                      <a:r>
                        <a:rPr lang="en-US" altLang="zh-CN" sz="2800" dirty="0">
                          <a:effectLst/>
                        </a:rPr>
                        <a:t>,</a:t>
                      </a:r>
                      <a:r>
                        <a:rPr lang="zh-CN" altLang="en-US" sz="2800" dirty="0">
                          <a:effectLst/>
                        </a:rPr>
                        <a:t>然后对目标函数所含的参数进行分类讨论</a:t>
                      </a:r>
                      <a:r>
                        <a:rPr lang="en-US" altLang="zh-CN"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2985501902"/>
                  </a:ext>
                </a:extLst>
              </a:tr>
            </a:tbl>
          </a:graphicData>
        </a:graphic>
      </p:graphicFrame>
    </p:spTree>
    <p:extLst>
      <p:ext uri="{BB962C8B-B14F-4D97-AF65-F5344CB8AC3E}">
        <p14:creationId xmlns:p14="http://schemas.microsoft.com/office/powerpoint/2010/main" xmlns="" val="384969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4043" y="949904"/>
            <a:ext cx="11723913" cy="3970318"/>
          </a:xfrm>
          <a:prstGeom prst="rect">
            <a:avLst/>
          </a:prstGeom>
        </p:spPr>
        <p:txBody>
          <a:bodyPr wrap="square">
            <a:spAutoFit/>
          </a:bodyPr>
          <a:lstStyle/>
          <a:p>
            <a:pPr>
              <a:lnSpc>
                <a:spcPct val="150000"/>
              </a:lnSpc>
            </a:pPr>
            <a:r>
              <a:rPr lang="en-US" altLang="zh-CN" sz="2800" b="1" dirty="0">
                <a:solidFill>
                  <a:srgbClr val="000000"/>
                </a:solidFill>
                <a:cs typeface="Times New Roman" panose="02020603050405020304" pitchFamily="18" charset="0"/>
              </a:rPr>
              <a:t>1.</a:t>
            </a:r>
            <a:r>
              <a:rPr lang="zh-CN" altLang="en-US" sz="2800" b="1" dirty="0">
                <a:solidFill>
                  <a:srgbClr val="000000"/>
                </a:solidFill>
                <a:cs typeface="Times New Roman" panose="02020603050405020304" pitchFamily="18" charset="0"/>
              </a:rPr>
              <a:t>命题分析预测</a:t>
            </a:r>
            <a:r>
              <a:rPr lang="zh-CN" altLang="en-US" sz="2800" dirty="0">
                <a:solidFill>
                  <a:srgbClr val="000000"/>
                </a:solidFill>
                <a:cs typeface="Times New Roman" panose="02020603050405020304" pitchFamily="18" charset="0"/>
              </a:rPr>
              <a:t>　从近五年的命题情况来看</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本讲是高考的重点</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命题稳定</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难度适中</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主要考查利用线性规划知识求目标函数的最值、取值范围、参数的取值</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范围</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以及实际应用</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目标函数大多是线性的</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偶尔也会出现斜率型和距离型的目标函数</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主要以选择题和填空题的形式出现</a:t>
            </a:r>
            <a:r>
              <a:rPr lang="en-US" altLang="zh-CN" sz="2800" dirty="0">
                <a:solidFill>
                  <a:srgbClr val="000000"/>
                </a:solidFill>
                <a:cs typeface="Times New Roman" panose="02020603050405020304" pitchFamily="18" charset="0"/>
              </a:rPr>
              <a:t>. </a:t>
            </a:r>
          </a:p>
          <a:p>
            <a:pPr>
              <a:lnSpc>
                <a:spcPct val="150000"/>
              </a:lnSpc>
            </a:pPr>
            <a:r>
              <a:rPr lang="en-US" altLang="zh-CN" sz="2800" b="1" dirty="0">
                <a:solidFill>
                  <a:srgbClr val="000000"/>
                </a:solidFill>
                <a:cs typeface="Times New Roman" panose="02020603050405020304" pitchFamily="18" charset="0"/>
              </a:rPr>
              <a:t>2.</a:t>
            </a:r>
            <a:r>
              <a:rPr lang="zh-CN" altLang="en-US" sz="2800" b="1" dirty="0">
                <a:solidFill>
                  <a:srgbClr val="000000"/>
                </a:solidFill>
                <a:cs typeface="Times New Roman" panose="02020603050405020304" pitchFamily="18" charset="0"/>
              </a:rPr>
              <a:t>学科核心素养</a:t>
            </a:r>
            <a:r>
              <a:rPr lang="zh-CN" altLang="en-US" sz="2800" dirty="0">
                <a:solidFill>
                  <a:srgbClr val="000000"/>
                </a:solidFill>
                <a:cs typeface="Times New Roman" panose="02020603050405020304" pitchFamily="18" charset="0"/>
              </a:rPr>
              <a:t>　本讲通过线性规划问题及其应用考查考生的数学运算、直观想象和数学建模素养及数形结合思想的应用</a:t>
            </a:r>
            <a:r>
              <a:rPr lang="en-US" altLang="zh-CN" sz="2800" dirty="0">
                <a:solidFill>
                  <a:srgbClr val="000000"/>
                </a:solidFill>
                <a:cs typeface="Times New Roman" panose="02020603050405020304" pitchFamily="18" charset="0"/>
              </a:rPr>
              <a:t>.</a:t>
            </a:r>
          </a:p>
        </p:txBody>
      </p:sp>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8" name="矩形 7"/>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聚焦核心素养</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A</a:t>
            </a:r>
            <a:r>
              <a:rPr lang="zh-CN" altLang="en-US" sz="2800" b="1" dirty="0">
                <a:solidFill>
                  <a:schemeClr val="bg1"/>
                </a:solidFill>
                <a:latin typeface="微软雅黑" panose="020B0503020204020204" pitchFamily="34" charset="-122"/>
                <a:ea typeface="微软雅黑" panose="020B0503020204020204" pitchFamily="34" charset="-122"/>
              </a:rPr>
              <a:t>考点帮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知识全通关</a:t>
            </a:r>
          </a:p>
        </p:txBody>
      </p:sp>
      <p:sp>
        <p:nvSpPr>
          <p:cNvPr id="3" name="矩形 15">
            <a:hlinkClick r:id="rId2" action="ppaction://hlinksldjump"/>
          </p:cNvPr>
          <p:cNvSpPr/>
          <p:nvPr/>
        </p:nvSpPr>
        <p:spPr>
          <a:xfrm>
            <a:off x="4650230" y="2495098"/>
            <a:ext cx="7236970" cy="1683612"/>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solidFill>
              </a:rPr>
              <a:t>二元一次不等式（组）与平面区域</a:t>
            </a:r>
            <a:endParaRPr lang="en-US" altLang="zh-CN" sz="2800" dirty="0">
              <a:solidFill>
                <a:schemeClr val="tx1"/>
              </a:solidFill>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solidFill>
              </a:rPr>
              <a:t>简单的线性规划问题</a:t>
            </a:r>
            <a:endParaRPr lang="en-US" altLang="zh-CN" sz="2800" dirty="0">
              <a:solidFill>
                <a:schemeClr val="tx1"/>
              </a:solidFill>
            </a:endParaRPr>
          </a:p>
        </p:txBody>
      </p:sp>
    </p:spTree>
    <p:extLst>
      <p:ext uri="{BB962C8B-B14F-4D97-AF65-F5344CB8AC3E}">
        <p14:creationId xmlns:p14="http://schemas.microsoft.com/office/powerpoint/2010/main" xmlns="" val="2019818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6946489"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1   </a:t>
            </a:r>
            <a:r>
              <a:rPr lang="zh-CN" altLang="en-US" sz="2800" dirty="0">
                <a:solidFill>
                  <a:srgbClr val="DA251C"/>
                </a:solidFill>
              </a:rPr>
              <a:t>二元一次不等式（组）与平面区域</a:t>
            </a:r>
          </a:p>
        </p:txBody>
      </p:sp>
      <p:sp>
        <p:nvSpPr>
          <p:cNvPr id="5" name="矩形 1"/>
          <p:cNvSpPr/>
          <p:nvPr/>
        </p:nvSpPr>
        <p:spPr>
          <a:xfrm>
            <a:off x="234043" y="733177"/>
            <a:ext cx="11723913" cy="662297"/>
          </a:xfrm>
          <a:prstGeom prst="rect">
            <a:avLst/>
          </a:prstGeom>
        </p:spPr>
        <p:txBody>
          <a:bodyPr wrap="square">
            <a:spAutoFit/>
          </a:bodyPr>
          <a:lstStyle/>
          <a:p>
            <a:pPr>
              <a:lnSpc>
                <a:spcPct val="150000"/>
              </a:lnSpc>
            </a:pPr>
            <a:r>
              <a:rPr lang="en-US" altLang="zh-CN" sz="2800" b="1" dirty="0"/>
              <a:t>1.</a:t>
            </a:r>
            <a:r>
              <a:rPr lang="zh-CN" altLang="en-US" sz="2800" b="1" dirty="0"/>
              <a:t>二元一次不等式</a:t>
            </a:r>
            <a:r>
              <a:rPr lang="en-US" altLang="zh-CN" sz="2800" b="1" dirty="0"/>
              <a:t>(</a:t>
            </a:r>
            <a:r>
              <a:rPr lang="zh-CN" altLang="en-US" sz="2800" b="1" dirty="0"/>
              <a:t>组</a:t>
            </a:r>
            <a:r>
              <a:rPr lang="en-US" altLang="zh-CN" sz="2800" b="1" dirty="0"/>
              <a:t>)</a:t>
            </a:r>
            <a:r>
              <a:rPr lang="zh-CN" altLang="en-US" sz="2800" b="1" dirty="0"/>
              <a:t>表示的平面区域</a:t>
            </a:r>
            <a:endParaRPr lang="en-US" altLang="zh-CN" sz="2800" b="1" baseline="-25000" dirty="0"/>
          </a:p>
        </p:txBody>
      </p:sp>
      <p:pic>
        <p:nvPicPr>
          <p:cNvPr id="1029" name="图片 1033"/>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图片 1034"/>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图片 1035"/>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图片 1036"/>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5" name="图片 1037"/>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2" name="表格 1"/>
          <p:cNvGraphicFramePr>
            <a:graphicFrameLocks noGrp="1"/>
          </p:cNvGraphicFramePr>
          <p:nvPr>
            <p:extLst>
              <p:ext uri="{D42A27DB-BD31-4B8C-83A1-F6EECF244321}">
                <p14:modId xmlns:p14="http://schemas.microsoft.com/office/powerpoint/2010/main" xmlns="" val="68147888"/>
              </p:ext>
            </p:extLst>
          </p:nvPr>
        </p:nvGraphicFramePr>
        <p:xfrm>
          <a:off x="589935" y="1465006"/>
          <a:ext cx="11041625" cy="4616993"/>
        </p:xfrm>
        <a:graphic>
          <a:graphicData uri="http://schemas.openxmlformats.org/drawingml/2006/table">
            <a:tbl>
              <a:tblPr>
                <a:tableStyleId>{5940675A-B579-460E-94D1-54222C63F5DA}</a:tableStyleId>
              </a:tblPr>
              <a:tblGrid>
                <a:gridCol w="2052551">
                  <a:extLst>
                    <a:ext uri="{9D8B030D-6E8A-4147-A177-3AD203B41FA5}">
                      <a16:colId xmlns:a16="http://schemas.microsoft.com/office/drawing/2014/main" xmlns="" val="3683311117"/>
                    </a:ext>
                  </a:extLst>
                </a:gridCol>
                <a:gridCol w="4691545">
                  <a:extLst>
                    <a:ext uri="{9D8B030D-6E8A-4147-A177-3AD203B41FA5}">
                      <a16:colId xmlns:a16="http://schemas.microsoft.com/office/drawing/2014/main" xmlns="" val="3593914881"/>
                    </a:ext>
                  </a:extLst>
                </a:gridCol>
                <a:gridCol w="4297529">
                  <a:extLst>
                    <a:ext uri="{9D8B030D-6E8A-4147-A177-3AD203B41FA5}">
                      <a16:colId xmlns:a16="http://schemas.microsoft.com/office/drawing/2014/main" xmlns="" val="1548244720"/>
                    </a:ext>
                  </a:extLst>
                </a:gridCol>
              </a:tblGrid>
              <a:tr h="531060">
                <a:tc>
                  <a:txBody>
                    <a:bodyPr/>
                    <a:lstStyle/>
                    <a:p>
                      <a:pPr algn="ctr">
                        <a:lnSpc>
                          <a:spcPct val="150000"/>
                        </a:lnSpc>
                        <a:spcAft>
                          <a:spcPts val="0"/>
                        </a:spcAft>
                      </a:pPr>
                      <a:r>
                        <a:rPr lang="zh-CN" sz="2400" dirty="0">
                          <a:effectLst/>
                        </a:rPr>
                        <a:t>不等式</a:t>
                      </a:r>
                      <a:endParaRPr lang="zh-CN" sz="2400" dirty="0">
                        <a:solidFill>
                          <a:srgbClr val="000000"/>
                        </a:solidFill>
                        <a:effectLst/>
                        <a:latin typeface="NEU-BZ"/>
                        <a:ea typeface="方正书宋_GBK"/>
                        <a:cs typeface="Times New Roman" panose="02020603050405020304" pitchFamily="18" charset="0"/>
                      </a:endParaRPr>
                    </a:p>
                  </a:txBody>
                  <a:tcPr marL="0" marR="0" marT="0" marB="0" anchor="ctr"/>
                </a:tc>
                <a:tc gridSpan="2">
                  <a:txBody>
                    <a:bodyPr/>
                    <a:lstStyle/>
                    <a:p>
                      <a:pPr algn="ctr">
                        <a:lnSpc>
                          <a:spcPct val="150000"/>
                        </a:lnSpc>
                        <a:spcAft>
                          <a:spcPts val="0"/>
                        </a:spcAft>
                      </a:pPr>
                      <a:r>
                        <a:rPr lang="zh-CN" sz="2400">
                          <a:effectLst/>
                        </a:rPr>
                        <a:t>表示区域</a:t>
                      </a:r>
                      <a:endParaRPr lang="zh-CN" sz="2400">
                        <a:solidFill>
                          <a:srgbClr val="000000"/>
                        </a:solidFill>
                        <a:effectLst/>
                        <a:latin typeface="NEU-BZ"/>
                        <a:ea typeface="方正书宋_GBK"/>
                        <a:cs typeface="Times New Roman" panose="02020603050405020304" pitchFamily="18" charset="0"/>
                      </a:endParaRPr>
                    </a:p>
                  </a:txBody>
                  <a:tcPr marL="0" marR="0" marT="0" marB="0" anchor="ctr"/>
                </a:tc>
                <a:tc hMerge="1">
                  <a:txBody>
                    <a:bodyPr/>
                    <a:lstStyle/>
                    <a:p>
                      <a:endParaRPr lang="zh-CN" altLang="en-US"/>
                    </a:p>
                  </a:txBody>
                  <a:tcPr/>
                </a:tc>
                <a:extLst>
                  <a:ext uri="{0D108BD9-81ED-4DB2-BD59-A6C34878D82A}">
                    <a16:rowId xmlns:a16="http://schemas.microsoft.com/office/drawing/2014/main" xmlns="" val="2993671969"/>
                  </a:ext>
                </a:extLst>
              </a:tr>
              <a:tr h="1127872">
                <a:tc>
                  <a:txBody>
                    <a:bodyPr/>
                    <a:lstStyle/>
                    <a:p>
                      <a:pPr algn="ctr">
                        <a:lnSpc>
                          <a:spcPct val="150000"/>
                        </a:lnSpc>
                        <a:spcAft>
                          <a:spcPts val="0"/>
                        </a:spcAft>
                      </a:pPr>
                      <a:r>
                        <a:rPr lang="en-US" sz="2400" i="1" dirty="0" err="1">
                          <a:effectLst/>
                        </a:rPr>
                        <a:t>Ax</a:t>
                      </a:r>
                      <a:r>
                        <a:rPr lang="en-US" sz="2400" dirty="0" err="1">
                          <a:effectLst/>
                        </a:rPr>
                        <a:t>+</a:t>
                      </a:r>
                      <a:r>
                        <a:rPr lang="en-US" sz="2400" i="1" dirty="0" err="1">
                          <a:effectLst/>
                        </a:rPr>
                        <a:t>By</a:t>
                      </a:r>
                      <a:r>
                        <a:rPr lang="en-US" sz="2400" dirty="0" err="1">
                          <a:effectLst/>
                        </a:rPr>
                        <a:t>+</a:t>
                      </a:r>
                      <a:r>
                        <a:rPr lang="en-US" sz="2400" i="1" dirty="0" err="1">
                          <a:effectLst/>
                        </a:rPr>
                        <a:t>C</a:t>
                      </a:r>
                      <a:r>
                        <a:rPr lang="en-US" sz="2400" dirty="0">
                          <a:effectLst/>
                        </a:rPr>
                        <a:t>&gt;0</a:t>
                      </a:r>
                      <a:endParaRPr lang="zh-CN" sz="2400" dirty="0">
                        <a:solidFill>
                          <a:srgbClr val="000000"/>
                        </a:solidFill>
                        <a:effectLst/>
                        <a:latin typeface="NEU-BZ"/>
                        <a:ea typeface="方正书宋_GBK"/>
                        <a:cs typeface="Times New Roman" panose="02020603050405020304" pitchFamily="18" charset="0"/>
                      </a:endParaRPr>
                    </a:p>
                  </a:txBody>
                  <a:tcPr marL="0" marR="0" marT="0" marB="0" anchor="ctr"/>
                </a:tc>
                <a:tc rowSpan="2">
                  <a:txBody>
                    <a:bodyPr/>
                    <a:lstStyle/>
                    <a:p>
                      <a:pPr>
                        <a:lnSpc>
                          <a:spcPct val="150000"/>
                        </a:lnSpc>
                        <a:spcAft>
                          <a:spcPts val="0"/>
                        </a:spcAft>
                      </a:pPr>
                      <a:r>
                        <a:rPr lang="zh-CN" sz="2400" dirty="0">
                          <a:effectLst/>
                        </a:rPr>
                        <a:t>直线</a:t>
                      </a:r>
                      <a:r>
                        <a:rPr lang="en-US" sz="2400" i="1" dirty="0" err="1">
                          <a:effectLst/>
                        </a:rPr>
                        <a:t>Ax</a:t>
                      </a:r>
                      <a:r>
                        <a:rPr lang="en-US" sz="2400" dirty="0" err="1">
                          <a:effectLst/>
                        </a:rPr>
                        <a:t>+</a:t>
                      </a:r>
                      <a:r>
                        <a:rPr lang="en-US" sz="2400" i="1" dirty="0" err="1">
                          <a:effectLst/>
                        </a:rPr>
                        <a:t>By</a:t>
                      </a:r>
                      <a:r>
                        <a:rPr lang="en-US" sz="2400" dirty="0" err="1">
                          <a:effectLst/>
                        </a:rPr>
                        <a:t>+</a:t>
                      </a:r>
                      <a:r>
                        <a:rPr lang="en-US" sz="2400" i="1" dirty="0" err="1">
                          <a:effectLst/>
                        </a:rPr>
                        <a:t>C</a:t>
                      </a:r>
                      <a:r>
                        <a:rPr lang="en-US" sz="2400" dirty="0">
                          <a:effectLst/>
                        </a:rPr>
                        <a:t>=0</a:t>
                      </a:r>
                      <a:r>
                        <a:rPr lang="zh-CN" sz="2400" dirty="0">
                          <a:effectLst/>
                        </a:rPr>
                        <a:t>某一侧的所有点组成的平面区域</a:t>
                      </a:r>
                      <a:r>
                        <a:rPr lang="en-US" sz="2400" dirty="0">
                          <a:effectLst/>
                        </a:rPr>
                        <a:t>,</a:t>
                      </a:r>
                      <a:r>
                        <a:rPr lang="zh-CN" sz="2400" dirty="0">
                          <a:effectLst/>
                        </a:rPr>
                        <a:t>因此只需在此直线的某一侧任取一特殊点</a:t>
                      </a:r>
                      <a:r>
                        <a:rPr lang="en-US" sz="2400" dirty="0">
                          <a:effectLst/>
                        </a:rPr>
                        <a:t>(</a:t>
                      </a:r>
                      <a:r>
                        <a:rPr lang="en-US" sz="2400" i="1" dirty="0">
                          <a:effectLst/>
                        </a:rPr>
                        <a:t>x</a:t>
                      </a:r>
                      <a:r>
                        <a:rPr lang="en-US" sz="2400" baseline="-25000" dirty="0">
                          <a:effectLst/>
                        </a:rPr>
                        <a:t>0</a:t>
                      </a:r>
                      <a:r>
                        <a:rPr lang="en-US" sz="2400" dirty="0">
                          <a:effectLst/>
                        </a:rPr>
                        <a:t>,</a:t>
                      </a:r>
                      <a:r>
                        <a:rPr lang="en-US" sz="2400" i="1" dirty="0">
                          <a:effectLst/>
                        </a:rPr>
                        <a:t>y</a:t>
                      </a:r>
                      <a:r>
                        <a:rPr lang="en-US" sz="2400" baseline="-25000" dirty="0">
                          <a:effectLst/>
                        </a:rPr>
                        <a:t>0</a:t>
                      </a:r>
                      <a:r>
                        <a:rPr lang="en-US" sz="2400" dirty="0">
                          <a:effectLst/>
                        </a:rPr>
                        <a:t>),</a:t>
                      </a:r>
                      <a:r>
                        <a:rPr lang="zh-CN" sz="2400" dirty="0">
                          <a:effectLst/>
                        </a:rPr>
                        <a:t>由</a:t>
                      </a:r>
                      <a:r>
                        <a:rPr lang="en-US" sz="2400" i="1" dirty="0">
                          <a:effectLst/>
                        </a:rPr>
                        <a:t>Ax</a:t>
                      </a:r>
                      <a:r>
                        <a:rPr lang="en-US" sz="2400" baseline="-25000" dirty="0">
                          <a:effectLst/>
                        </a:rPr>
                        <a:t>0</a:t>
                      </a:r>
                      <a:r>
                        <a:rPr lang="en-US" sz="2400" dirty="0">
                          <a:effectLst/>
                        </a:rPr>
                        <a:t>+</a:t>
                      </a:r>
                      <a:r>
                        <a:rPr lang="en-US" sz="2400" i="1" dirty="0">
                          <a:effectLst/>
                        </a:rPr>
                        <a:t>By</a:t>
                      </a:r>
                      <a:r>
                        <a:rPr lang="en-US" sz="2400" baseline="-25000" dirty="0">
                          <a:effectLst/>
                        </a:rPr>
                        <a:t>0</a:t>
                      </a:r>
                      <a:r>
                        <a:rPr lang="en-US" sz="2400" dirty="0">
                          <a:effectLst/>
                        </a:rPr>
                        <a:t>+</a:t>
                      </a:r>
                      <a:r>
                        <a:rPr lang="en-US" sz="2400" i="1" dirty="0">
                          <a:effectLst/>
                        </a:rPr>
                        <a:t>C</a:t>
                      </a:r>
                      <a:r>
                        <a:rPr lang="zh-CN" sz="2400" dirty="0">
                          <a:effectLst/>
                        </a:rPr>
                        <a:t>的符号即可判断不等式所表示的平面区域在直线的哪一侧</a:t>
                      </a:r>
                      <a:r>
                        <a:rPr lang="en-US" sz="2400" dirty="0">
                          <a:effectLst/>
                        </a:rPr>
                        <a:t>.</a:t>
                      </a:r>
                      <a:endParaRPr lang="zh-CN" sz="2400" dirty="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nSpc>
                          <a:spcPct val="150000"/>
                        </a:lnSpc>
                        <a:spcAft>
                          <a:spcPts val="0"/>
                        </a:spcAft>
                      </a:pPr>
                      <a:r>
                        <a:rPr lang="zh-CN" sz="2400">
                          <a:effectLst/>
                        </a:rPr>
                        <a:t>不包括边界直线</a:t>
                      </a:r>
                      <a:r>
                        <a:rPr lang="en-US" sz="2400">
                          <a:effectLst/>
                        </a:rPr>
                        <a:t>,</a:t>
                      </a:r>
                      <a:r>
                        <a:rPr lang="zh-CN" sz="2400">
                          <a:effectLst/>
                        </a:rPr>
                        <a:t>边界画成虚线</a:t>
                      </a:r>
                      <a:r>
                        <a:rPr lang="en-US" sz="2400">
                          <a:effectLst/>
                        </a:rPr>
                        <a:t>.</a:t>
                      </a:r>
                      <a:endParaRPr lang="zh-CN" sz="240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3691110731"/>
                  </a:ext>
                </a:extLst>
              </a:tr>
              <a:tr h="2391841">
                <a:tc>
                  <a:txBody>
                    <a:bodyPr/>
                    <a:lstStyle/>
                    <a:p>
                      <a:pPr algn="ctr">
                        <a:lnSpc>
                          <a:spcPct val="150000"/>
                        </a:lnSpc>
                        <a:spcAft>
                          <a:spcPts val="0"/>
                        </a:spcAft>
                      </a:pPr>
                      <a:r>
                        <a:rPr lang="en-US" sz="2400" i="1" dirty="0">
                          <a:effectLst/>
                        </a:rPr>
                        <a:t>Ax</a:t>
                      </a:r>
                      <a:r>
                        <a:rPr lang="en-US" sz="2400" dirty="0">
                          <a:effectLst/>
                        </a:rPr>
                        <a:t>+</a:t>
                      </a:r>
                      <a:r>
                        <a:rPr lang="en-US" sz="2400" i="1" dirty="0">
                          <a:effectLst/>
                        </a:rPr>
                        <a:t>By</a:t>
                      </a:r>
                      <a:r>
                        <a:rPr lang="en-US" sz="2400" dirty="0">
                          <a:effectLst/>
                        </a:rPr>
                        <a:t>+</a:t>
                      </a:r>
                      <a:r>
                        <a:rPr lang="en-US" sz="2400" i="1" dirty="0">
                          <a:effectLst/>
                        </a:rPr>
                        <a:t>C</a:t>
                      </a:r>
                      <a:r>
                        <a:rPr lang="en-US" sz="2400" dirty="0">
                          <a:effectLst/>
                        </a:rPr>
                        <a:t>≥0</a:t>
                      </a:r>
                      <a:endParaRPr lang="zh-CN" sz="2400" dirty="0">
                        <a:solidFill>
                          <a:srgbClr val="000000"/>
                        </a:solidFill>
                        <a:effectLst/>
                        <a:latin typeface="NEU-BZ"/>
                        <a:ea typeface="方正书宋_GBK"/>
                        <a:cs typeface="Times New Roman" panose="02020603050405020304" pitchFamily="18" charset="0"/>
                      </a:endParaRPr>
                    </a:p>
                  </a:txBody>
                  <a:tcPr marL="0" marR="0" marT="0" marB="0" anchor="ctr"/>
                </a:tc>
                <a:tc vMerge="1">
                  <a:txBody>
                    <a:bodyPr/>
                    <a:lstStyle/>
                    <a:p>
                      <a:endParaRPr lang="zh-CN" altLang="en-US"/>
                    </a:p>
                  </a:txBody>
                  <a:tcPr/>
                </a:tc>
                <a:tc>
                  <a:txBody>
                    <a:bodyPr/>
                    <a:lstStyle/>
                    <a:p>
                      <a:pPr>
                        <a:lnSpc>
                          <a:spcPct val="150000"/>
                        </a:lnSpc>
                        <a:spcAft>
                          <a:spcPts val="0"/>
                        </a:spcAft>
                      </a:pPr>
                      <a:r>
                        <a:rPr lang="zh-CN" sz="2400">
                          <a:effectLst/>
                        </a:rPr>
                        <a:t>包括边界直线</a:t>
                      </a:r>
                      <a:r>
                        <a:rPr lang="en-US" sz="2400">
                          <a:effectLst/>
                        </a:rPr>
                        <a:t>,</a:t>
                      </a:r>
                      <a:r>
                        <a:rPr lang="zh-CN" sz="2400">
                          <a:effectLst/>
                        </a:rPr>
                        <a:t>边界画成实线</a:t>
                      </a:r>
                      <a:r>
                        <a:rPr lang="en-US" sz="2400">
                          <a:effectLst/>
                        </a:rPr>
                        <a:t>.</a:t>
                      </a:r>
                      <a:endParaRPr lang="zh-CN" sz="240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2760071689"/>
                  </a:ext>
                </a:extLst>
              </a:tr>
              <a:tr h="531060">
                <a:tc>
                  <a:txBody>
                    <a:bodyPr/>
                    <a:lstStyle/>
                    <a:p>
                      <a:pPr algn="ctr">
                        <a:lnSpc>
                          <a:spcPct val="150000"/>
                        </a:lnSpc>
                        <a:spcAft>
                          <a:spcPts val="0"/>
                        </a:spcAft>
                      </a:pPr>
                      <a:r>
                        <a:rPr lang="zh-CN" sz="2400">
                          <a:effectLst/>
                        </a:rPr>
                        <a:t>不等式组</a:t>
                      </a:r>
                      <a:endParaRPr lang="zh-CN" sz="2400">
                        <a:solidFill>
                          <a:srgbClr val="000000"/>
                        </a:solidFill>
                        <a:effectLst/>
                        <a:latin typeface="NEU-BZ"/>
                        <a:ea typeface="方正书宋_GBK"/>
                        <a:cs typeface="Times New Roman" panose="02020603050405020304" pitchFamily="18" charset="0"/>
                      </a:endParaRPr>
                    </a:p>
                  </a:txBody>
                  <a:tcPr marL="0" marR="0" marT="0" marB="0" anchor="ctr"/>
                </a:tc>
                <a:tc gridSpan="2">
                  <a:txBody>
                    <a:bodyPr/>
                    <a:lstStyle/>
                    <a:p>
                      <a:pPr>
                        <a:lnSpc>
                          <a:spcPct val="150000"/>
                        </a:lnSpc>
                        <a:spcAft>
                          <a:spcPts val="0"/>
                        </a:spcAft>
                      </a:pPr>
                      <a:r>
                        <a:rPr lang="zh-CN" sz="2400" dirty="0">
                          <a:effectLst/>
                        </a:rPr>
                        <a:t>各个不等式所表示的平面区域的交集</a:t>
                      </a:r>
                      <a:r>
                        <a:rPr lang="en-US" sz="2400" dirty="0">
                          <a:effectLst/>
                        </a:rPr>
                        <a:t>,</a:t>
                      </a:r>
                      <a:r>
                        <a:rPr lang="zh-CN" sz="2400" dirty="0">
                          <a:effectLst/>
                        </a:rPr>
                        <a:t>即公共部分</a:t>
                      </a:r>
                      <a:r>
                        <a:rPr lang="en-US" sz="2400" dirty="0">
                          <a:effectLst/>
                        </a:rPr>
                        <a:t>.</a:t>
                      </a:r>
                      <a:endParaRPr lang="zh-CN" sz="2400" dirty="0">
                        <a:solidFill>
                          <a:srgbClr val="000000"/>
                        </a:solidFill>
                        <a:effectLst/>
                        <a:latin typeface="NEU-BZ"/>
                        <a:ea typeface="方正书宋_GBK"/>
                        <a:cs typeface="Times New Roman" panose="02020603050405020304" pitchFamily="18" charset="0"/>
                      </a:endParaRPr>
                    </a:p>
                  </a:txBody>
                  <a:tcPr marL="66675" marR="66675" marT="0" marB="0" anchor="ctr"/>
                </a:tc>
                <a:tc hMerge="1">
                  <a:txBody>
                    <a:bodyPr/>
                    <a:lstStyle/>
                    <a:p>
                      <a:endParaRPr lang="zh-CN" altLang="en-US"/>
                    </a:p>
                  </a:txBody>
                  <a:tcPr/>
                </a:tc>
                <a:extLst>
                  <a:ext uri="{0D108BD9-81ED-4DB2-BD59-A6C34878D82A}">
                    <a16:rowId xmlns:a16="http://schemas.microsoft.com/office/drawing/2014/main" xmlns="" val="3323321769"/>
                  </a:ext>
                </a:extLst>
              </a:tr>
            </a:tbl>
          </a:graphicData>
        </a:graphic>
      </p:graphicFrame>
      <p:sp>
        <p:nvSpPr>
          <p:cNvPr id="13" name="矩形 1"/>
          <p:cNvSpPr/>
          <p:nvPr/>
        </p:nvSpPr>
        <p:spPr>
          <a:xfrm>
            <a:off x="468087" y="6046839"/>
            <a:ext cx="11723913" cy="738664"/>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说明</a:t>
            </a:r>
            <a:r>
              <a:rPr lang="zh-CN" altLang="en-US" sz="2800" dirty="0"/>
              <a:t>  直线同侧同号</a:t>
            </a:r>
            <a:r>
              <a:rPr lang="en-US" altLang="zh-CN" sz="2800" dirty="0"/>
              <a:t>,</a:t>
            </a:r>
            <a:r>
              <a:rPr lang="zh-CN" altLang="en-US" sz="2800" dirty="0"/>
              <a:t>异侧异号</a:t>
            </a:r>
            <a:r>
              <a:rPr lang="en-US" altLang="zh-CN" sz="2800" dirty="0"/>
              <a:t>.</a:t>
            </a:r>
            <a:endParaRPr lang="en-US" altLang="zh-CN" sz="2800" baseline="-250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LUGINVER]" val="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罗马雅黑">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TotalTime>
  <Words>1488</Words>
  <Application>Microsoft Office PowerPoint</Application>
  <PresentationFormat>自定义</PresentationFormat>
  <Paragraphs>218</Paragraphs>
  <Slides>62</Slides>
  <Notes>0</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creator>阳光数学网【http://www.eduy.net】搜集，仅供学习和研究使用！</dc:creator>
  <cp:keywords>阳光数学网【http:/www.eduy.net】搜集，仅供学习和研究使用！</cp:keywords>
  <cp:lastModifiedBy>Administrator</cp:lastModifiedBy>
  <cp:revision>216</cp:revision>
  <dcterms:created xsi:type="dcterms:W3CDTF">2018-02-01T09:53:00Z</dcterms:created>
  <dcterms:modified xsi:type="dcterms:W3CDTF">2019-11-10T07:02:42Z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