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67" r:id="rId2"/>
    <p:sldId id="429" r:id="rId3"/>
    <p:sldId id="271" r:id="rId4"/>
    <p:sldId id="262" r:id="rId5"/>
    <p:sldId id="378" r:id="rId6"/>
    <p:sldId id="379" r:id="rId7"/>
    <p:sldId id="377" r:id="rId8"/>
    <p:sldId id="279" r:id="rId9"/>
    <p:sldId id="380" r:id="rId10"/>
    <p:sldId id="263" r:id="rId11"/>
    <p:sldId id="381" r:id="rId12"/>
    <p:sldId id="382" r:id="rId13"/>
    <p:sldId id="291" r:id="rId14"/>
    <p:sldId id="383" r:id="rId15"/>
    <p:sldId id="384" r:id="rId16"/>
    <p:sldId id="274" r:id="rId17"/>
    <p:sldId id="281" r:id="rId18"/>
    <p:sldId id="425" r:id="rId19"/>
    <p:sldId id="426" r:id="rId20"/>
    <p:sldId id="388" r:id="rId21"/>
    <p:sldId id="389" r:id="rId22"/>
    <p:sldId id="428" r:id="rId23"/>
    <p:sldId id="327" r:id="rId24"/>
    <p:sldId id="393" r:id="rId25"/>
    <p:sldId id="392" r:id="rId26"/>
    <p:sldId id="394" r:id="rId27"/>
    <p:sldId id="395" r:id="rId28"/>
    <p:sldId id="396" r:id="rId29"/>
    <p:sldId id="397" r:id="rId30"/>
    <p:sldId id="399" r:id="rId31"/>
    <p:sldId id="401" r:id="rId32"/>
    <p:sldId id="409" r:id="rId33"/>
    <p:sldId id="408" r:id="rId34"/>
    <p:sldId id="410" r:id="rId35"/>
    <p:sldId id="411" r:id="rId36"/>
    <p:sldId id="412" r:id="rId37"/>
    <p:sldId id="413" r:id="rId38"/>
    <p:sldId id="403" r:id="rId39"/>
    <p:sldId id="414" r:id="rId40"/>
    <p:sldId id="415" r:id="rId41"/>
    <p:sldId id="405" r:id="rId42"/>
    <p:sldId id="417" r:id="rId43"/>
    <p:sldId id="406" r:id="rId44"/>
    <p:sldId id="418" r:id="rId45"/>
    <p:sldId id="419" r:id="rId46"/>
    <p:sldId id="367" r:id="rId47"/>
    <p:sldId id="370" r:id="rId48"/>
    <p:sldId id="421" r:id="rId49"/>
    <p:sldId id="422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379"/>
            <p14:sldId id="377"/>
            <p14:sldId id="279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382"/>
            <p14:sldId id="291"/>
            <p14:sldId id="383"/>
            <p14:sldId id="384"/>
          </p14:sldIdLst>
        </p14:section>
        <p14:section name="B考法帮·题型全突破" id="{EAE3448C-E808-4F1F-840E-365612D64D3F}">
          <p14:sldIdLst>
            <p14:sldId id="274"/>
            <p14:sldId id="281"/>
            <p14:sldId id="425"/>
            <p14:sldId id="426"/>
            <p14:sldId id="388"/>
            <p14:sldId id="389"/>
            <p14:sldId id="428"/>
            <p14:sldId id="327"/>
            <p14:sldId id="393"/>
            <p14:sldId id="392"/>
            <p14:sldId id="394"/>
            <p14:sldId id="395"/>
            <p14:sldId id="396"/>
            <p14:sldId id="397"/>
            <p14:sldId id="399"/>
            <p14:sldId id="401"/>
            <p14:sldId id="409"/>
            <p14:sldId id="408"/>
            <p14:sldId id="410"/>
            <p14:sldId id="411"/>
            <p14:sldId id="412"/>
            <p14:sldId id="413"/>
            <p14:sldId id="403"/>
            <p14:sldId id="414"/>
            <p14:sldId id="415"/>
            <p14:sldId id="405"/>
            <p14:sldId id="417"/>
            <p14:sldId id="406"/>
            <p14:sldId id="418"/>
            <p14:sldId id="419"/>
          </p14:sldIdLst>
        </p14:section>
        <p14:section name="C方法帮·素养大提升" id="{C8D129F6-420B-47E8-9577-A84C8752F9E5}">
          <p14:sldIdLst>
            <p14:sldId id="367"/>
            <p14:sldId id="370"/>
            <p14:sldId id="421"/>
            <p14:sldId id="422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281161" y="0"/>
            <a:ext cx="193179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3460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369201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数列的概念</a:t>
            </a:r>
          </a:p>
        </p:txBody>
      </p:sp>
      <p:sp>
        <p:nvSpPr>
          <p:cNvPr id="5" name="矩形 1"/>
          <p:cNvSpPr/>
          <p:nvPr/>
        </p:nvSpPr>
        <p:spPr>
          <a:xfrm>
            <a:off x="234043" y="733177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数列的有关概念</a:t>
            </a:r>
            <a:endParaRPr lang="en-US" altLang="zh-CN" sz="2800" b="1" baseline="-250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2238861"/>
              </p:ext>
            </p:extLst>
          </p:nvPr>
        </p:nvGraphicFramePr>
        <p:xfrm>
          <a:off x="718457" y="1483962"/>
          <a:ext cx="10893439" cy="5123314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685367">
                  <a:extLst>
                    <a:ext uri="{9D8B030D-6E8A-4147-A177-3AD203B41FA5}">
                      <a16:colId xmlns:a16="http://schemas.microsoft.com/office/drawing/2014/main" xmlns="" val="2261422064"/>
                    </a:ext>
                  </a:extLst>
                </a:gridCol>
                <a:gridCol w="9208072">
                  <a:extLst>
                    <a:ext uri="{9D8B030D-6E8A-4147-A177-3AD203B41FA5}">
                      <a16:colId xmlns:a16="http://schemas.microsoft.com/office/drawing/2014/main" xmlns="" val="322959904"/>
                    </a:ext>
                  </a:extLst>
                </a:gridCol>
              </a:tblGrid>
              <a:tr h="7190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概念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含义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392853274"/>
                  </a:ext>
                </a:extLst>
              </a:tr>
              <a:tr h="7190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数列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</a:rPr>
                        <a:t>按照一定顺序排列的一列数</a:t>
                      </a:r>
                      <a:r>
                        <a:rPr lang="en-US" sz="2400">
                          <a:effectLst/>
                        </a:rPr>
                        <a:t>.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41339124"/>
                  </a:ext>
                </a:extLst>
              </a:tr>
              <a:tr h="7190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数列的项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</a:rPr>
                        <a:t>数列中的每一个数</a:t>
                      </a:r>
                      <a:r>
                        <a:rPr lang="en-US" sz="2400">
                          <a:effectLst/>
                        </a:rPr>
                        <a:t>.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201062179"/>
                  </a:ext>
                </a:extLst>
              </a:tr>
              <a:tr h="7190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数列的通项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数列</a:t>
                      </a:r>
                      <a:r>
                        <a:rPr lang="en-US" sz="2400" dirty="0">
                          <a:effectLst/>
                        </a:rPr>
                        <a:t>{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}</a:t>
                      </a:r>
                      <a:r>
                        <a:rPr lang="zh-CN" sz="2400" dirty="0">
                          <a:effectLst/>
                        </a:rPr>
                        <a:t>的第</a:t>
                      </a:r>
                      <a:r>
                        <a:rPr lang="en-US" sz="2400" i="1" dirty="0">
                          <a:effectLst/>
                        </a:rPr>
                        <a:t>n</a:t>
                      </a:r>
                      <a:r>
                        <a:rPr lang="zh-CN" sz="2400" dirty="0">
                          <a:effectLst/>
                        </a:rPr>
                        <a:t>项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.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62009379"/>
                  </a:ext>
                </a:extLst>
              </a:tr>
              <a:tr h="15282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通项公式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数列</a:t>
                      </a:r>
                      <a:r>
                        <a:rPr lang="en-US" sz="2400" dirty="0">
                          <a:effectLst/>
                        </a:rPr>
                        <a:t>{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}</a:t>
                      </a:r>
                      <a:r>
                        <a:rPr lang="zh-CN" sz="2400" dirty="0">
                          <a:effectLst/>
                        </a:rPr>
                        <a:t>的第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n</a:t>
                      </a:r>
                      <a:r>
                        <a:rPr lang="zh-CN" sz="2400" dirty="0">
                          <a:effectLst/>
                        </a:rPr>
                        <a:t>项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zh-CN" sz="2400" dirty="0">
                          <a:effectLst/>
                        </a:rPr>
                        <a:t>与序号</a:t>
                      </a:r>
                      <a:r>
                        <a:rPr lang="en-US" sz="2400" i="1" dirty="0">
                          <a:effectLst/>
                        </a:rPr>
                        <a:t>n</a:t>
                      </a:r>
                      <a:r>
                        <a:rPr lang="zh-CN" sz="2400" dirty="0">
                          <a:effectLst/>
                        </a:rPr>
                        <a:t>之间的关系能用一个式子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  <a:r>
                        <a:rPr lang="en-US" sz="2400" dirty="0">
                          <a:effectLst/>
                        </a:rPr>
                        <a:t>(</a:t>
                      </a:r>
                      <a:r>
                        <a:rPr lang="en-US" sz="2400" i="1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)</a:t>
                      </a:r>
                      <a:r>
                        <a:rPr lang="zh-CN" sz="2400" dirty="0">
                          <a:effectLst/>
                        </a:rPr>
                        <a:t>表达</a:t>
                      </a:r>
                      <a:r>
                        <a:rPr lang="en-US" sz="2400" dirty="0">
                          <a:effectLst/>
                        </a:rPr>
                        <a:t>,</a:t>
                      </a:r>
                      <a:r>
                        <a:rPr lang="zh-CN" sz="2400" dirty="0">
                          <a:effectLst/>
                        </a:rPr>
                        <a:t>这个式子叫作这个数列的通项公式</a:t>
                      </a:r>
                      <a:r>
                        <a:rPr lang="en-US" sz="2400" dirty="0">
                          <a:effectLst/>
                        </a:rPr>
                        <a:t>.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:a16="http://schemas.microsoft.com/office/drawing/2014/main" xmlns="" val="2029749260"/>
                  </a:ext>
                </a:extLst>
              </a:tr>
              <a:tr h="7190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前</a:t>
                      </a:r>
                      <a:r>
                        <a:rPr lang="en-US" sz="2400" b="1" i="1" dirty="0">
                          <a:effectLst/>
                        </a:rPr>
                        <a:t>n</a:t>
                      </a:r>
                      <a:r>
                        <a:rPr lang="zh-CN" sz="2400" b="1" dirty="0">
                          <a:effectLst/>
                        </a:rPr>
                        <a:t>项和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数列</a:t>
                      </a:r>
                      <a:r>
                        <a:rPr lang="en-US" sz="2400" dirty="0">
                          <a:effectLst/>
                        </a:rPr>
                        <a:t>{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}</a:t>
                      </a:r>
                      <a:r>
                        <a:rPr lang="zh-CN" sz="2400" dirty="0">
                          <a:effectLst/>
                        </a:rPr>
                        <a:t>中</a:t>
                      </a:r>
                      <a:r>
                        <a:rPr lang="en-US" sz="2400" dirty="0">
                          <a:effectLst/>
                        </a:rPr>
                        <a:t>,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S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en-US" sz="2400" dirty="0">
                          <a:effectLst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baseline="-25000" dirty="0">
                          <a:effectLst/>
                        </a:rPr>
                        <a:t>1</a:t>
                      </a:r>
                      <a:r>
                        <a:rPr lang="en-US" sz="2400" dirty="0">
                          <a:effectLst/>
                        </a:rPr>
                        <a:t>+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baseline="-25000" dirty="0">
                          <a:effectLst/>
                        </a:rPr>
                        <a:t>2</a:t>
                      </a:r>
                      <a:r>
                        <a:rPr lang="en-US" sz="2400" dirty="0">
                          <a:effectLst/>
                        </a:rPr>
                        <a:t>+…+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400" i="1" baseline="-25000" dirty="0">
                          <a:effectLst/>
                        </a:rPr>
                        <a:t>n</a:t>
                      </a:r>
                      <a:r>
                        <a:rPr lang="zh-CN" sz="2400" dirty="0">
                          <a:effectLst/>
                        </a:rPr>
                        <a:t>叫作这个数列的前</a:t>
                      </a:r>
                      <a:r>
                        <a:rPr lang="en-US" sz="2400" i="1" dirty="0">
                          <a:effectLst/>
                        </a:rPr>
                        <a:t>n</a:t>
                      </a:r>
                      <a:r>
                        <a:rPr lang="zh-CN" sz="2400" dirty="0">
                          <a:effectLst/>
                        </a:rPr>
                        <a:t>项和</a:t>
                      </a:r>
                      <a:r>
                        <a:rPr lang="en-US" sz="2400" dirty="0">
                          <a:effectLst/>
                        </a:rPr>
                        <a:t>.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:a16="http://schemas.microsoft.com/office/drawing/2014/main" xmlns="" val="332478896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360" y="256492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数列的表示方法</a:t>
            </a:r>
            <a:endParaRPr lang="zh-CN" altLang="zh-CN" sz="28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1802194"/>
              </p:ext>
            </p:extLst>
          </p:nvPr>
        </p:nvGraphicFramePr>
        <p:xfrm>
          <a:off x="698089" y="1051872"/>
          <a:ext cx="10880502" cy="513244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89012">
                  <a:extLst>
                    <a:ext uri="{9D8B030D-6E8A-4147-A177-3AD203B41FA5}">
                      <a16:colId xmlns:a16="http://schemas.microsoft.com/office/drawing/2014/main" xmlns="" val="1731207655"/>
                    </a:ext>
                  </a:extLst>
                </a:gridCol>
                <a:gridCol w="1894766">
                  <a:extLst>
                    <a:ext uri="{9D8B030D-6E8A-4147-A177-3AD203B41FA5}">
                      <a16:colId xmlns:a16="http://schemas.microsoft.com/office/drawing/2014/main" xmlns="" val="3868718916"/>
                    </a:ext>
                  </a:extLst>
                </a:gridCol>
                <a:gridCol w="8496724">
                  <a:extLst>
                    <a:ext uri="{9D8B030D-6E8A-4147-A177-3AD203B41FA5}">
                      <a16:colId xmlns:a16="http://schemas.microsoft.com/office/drawing/2014/main" xmlns="" val="1049489300"/>
                    </a:ext>
                  </a:extLst>
                </a:gridCol>
              </a:tblGrid>
              <a:tr h="75451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列表法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列表格表达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n</a:t>
                      </a:r>
                      <a:r>
                        <a:rPr lang="zh-CN" sz="2800" dirty="0">
                          <a:effectLst/>
                        </a:rPr>
                        <a:t>与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zh-CN" sz="2800" dirty="0">
                          <a:effectLst/>
                        </a:rPr>
                        <a:t>的对应关系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677055267"/>
                  </a:ext>
                </a:extLst>
              </a:tr>
              <a:tr h="113643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图象法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把点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n</a:t>
                      </a:r>
                      <a:r>
                        <a:rPr lang="en-US" sz="2800" dirty="0" err="1">
                          <a:effectLst/>
                        </a:rPr>
                        <a:t>,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 err="1">
                          <a:effectLst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画在平面直角坐标系中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430132754"/>
                  </a:ext>
                </a:extLst>
              </a:tr>
              <a:tr h="16037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公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式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通项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公式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把数列的通项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baseline="-25000" dirty="0">
                          <a:effectLst/>
                        </a:rPr>
                        <a:t>n</a:t>
                      </a:r>
                      <a:r>
                        <a:rPr lang="zh-CN" sz="2800" dirty="0">
                          <a:effectLst/>
                        </a:rPr>
                        <a:t>用公式表达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59915315"/>
                  </a:ext>
                </a:extLst>
              </a:tr>
              <a:tr h="16377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递推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公式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使用初始值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baseline="-25000" dirty="0">
                          <a:effectLst/>
                        </a:rPr>
                        <a:t>1</a:t>
                      </a:r>
                      <a:r>
                        <a:rPr lang="zh-CN" sz="2800" dirty="0">
                          <a:effectLst/>
                        </a:rPr>
                        <a:t>和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en-US" sz="2800" baseline="-25000" dirty="0">
                          <a:effectLst/>
                        </a:rPr>
                        <a:t>+1</a:t>
                      </a:r>
                      <a:r>
                        <a:rPr lang="en-US" sz="2800" dirty="0">
                          <a:effectLst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或</a:t>
                      </a:r>
                      <a:r>
                        <a:rPr lang="en-US" altLang="zh-CN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altLang="zh-CN" sz="2800" baseline="-25000" dirty="0">
                          <a:effectLst/>
                        </a:rPr>
                        <a:t>1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en-US" altLang="zh-CN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 a</a:t>
                      </a:r>
                      <a:r>
                        <a:rPr lang="en-US" altLang="zh-CN" sz="2800" baseline="-25000" dirty="0">
                          <a:effectLst/>
                        </a:rPr>
                        <a:t>2</a:t>
                      </a:r>
                      <a:r>
                        <a:rPr lang="zh-CN" sz="2800" dirty="0">
                          <a:effectLst/>
                        </a:rPr>
                        <a:t>和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en-US" sz="2800" baseline="-25000" dirty="0">
                          <a:effectLst/>
                        </a:rPr>
                        <a:t>+1</a:t>
                      </a:r>
                      <a:r>
                        <a:rPr lang="en-US" sz="2800" dirty="0">
                          <a:effectLst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f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en-US" sz="2800" baseline="-25000" dirty="0">
                          <a:effectLst/>
                        </a:rPr>
                        <a:t>-1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等表达数列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xmlns="" val="247973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949904"/>
            <a:ext cx="11723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通项公式和递推公式的异同点</a:t>
            </a:r>
            <a:endParaRPr lang="zh-CN" altLang="zh-CN" sz="2800" b="1" dirty="0"/>
          </a:p>
        </p:txBody>
      </p:sp>
      <p:sp>
        <p:nvSpPr>
          <p:cNvPr id="3" name="矩形 1"/>
          <p:cNvSpPr/>
          <p:nvPr/>
        </p:nvSpPr>
        <p:spPr>
          <a:xfrm>
            <a:off x="234043" y="3704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辨析比较</a:t>
            </a:r>
            <a:endParaRPr lang="zh-CN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1530146"/>
              </p:ext>
            </p:extLst>
          </p:nvPr>
        </p:nvGraphicFramePr>
        <p:xfrm>
          <a:off x="1160205" y="1710812"/>
          <a:ext cx="10052746" cy="44805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33533">
                  <a:extLst>
                    <a:ext uri="{9D8B030D-6E8A-4147-A177-3AD203B41FA5}">
                      <a16:colId xmlns:a16="http://schemas.microsoft.com/office/drawing/2014/main" xmlns="" val="688029202"/>
                    </a:ext>
                  </a:extLst>
                </a:gridCol>
                <a:gridCol w="6100395">
                  <a:extLst>
                    <a:ext uri="{9D8B030D-6E8A-4147-A177-3AD203B41FA5}">
                      <a16:colId xmlns:a16="http://schemas.microsoft.com/office/drawing/2014/main" xmlns="" val="3214780605"/>
                    </a:ext>
                  </a:extLst>
                </a:gridCol>
                <a:gridCol w="3118818">
                  <a:extLst>
                    <a:ext uri="{9D8B030D-6E8A-4147-A177-3AD203B41FA5}">
                      <a16:colId xmlns:a16="http://schemas.microsoft.com/office/drawing/2014/main" xmlns="" val="3220310062"/>
                    </a:ext>
                  </a:extLst>
                </a:gridCol>
              </a:tblGrid>
              <a:tr h="546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ea"/>
                          <a:ea typeface="+mn-ea"/>
                        </a:rPr>
                        <a:t>不同点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ea"/>
                          <a:ea typeface="+mn-ea"/>
                        </a:rPr>
                        <a:t>相同点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257310160"/>
                  </a:ext>
                </a:extLst>
              </a:tr>
              <a:tr h="11218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+mn-ea"/>
                          <a:ea typeface="+mn-ea"/>
                        </a:rPr>
                        <a:t>通项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+mn-ea"/>
                          <a:ea typeface="+mn-ea"/>
                        </a:rPr>
                        <a:t>公式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可根据某项的序号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n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的值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直接代入求出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n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都可确定一个数列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也都可求出数列的任意一项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:a16="http://schemas.microsoft.com/office/drawing/2014/main" xmlns="" val="1353577807"/>
                  </a:ext>
                </a:extLst>
              </a:tr>
              <a:tr h="22943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ea"/>
                          <a:ea typeface="+mn-ea"/>
                        </a:rPr>
                        <a:t>递推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ea"/>
                          <a:ea typeface="+mn-ea"/>
                        </a:rPr>
                        <a:t>公式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可根据第一项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或前几项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的值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通过一次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或多次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赋值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逐项求出数列的项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直至求出所需的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ea"/>
                          <a:ea typeface="+mn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.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也可通过变形转化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ea"/>
                          <a:ea typeface="+mn-ea"/>
                        </a:rPr>
                        <a:t>直接求出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ea"/>
                          <a:ea typeface="+mn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22437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6027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1" y="-2"/>
            <a:ext cx="403614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数列的函数特性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5" name="矩形 1"/>
          <p:cNvSpPr/>
          <p:nvPr/>
        </p:nvSpPr>
        <p:spPr>
          <a:xfrm>
            <a:off x="234043" y="1038394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数列与函数的关系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数列可以看成一类特殊的函数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f</a:t>
            </a:r>
            <a:r>
              <a:rPr lang="en-US" altLang="zh-CN" sz="2800" dirty="0"/>
              <a:t>(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/>
              <a:t>),</a:t>
            </a:r>
            <a:r>
              <a:rPr lang="zh-CN" altLang="en-US" sz="2800" dirty="0"/>
              <a:t>它的定义域是正整数集</a:t>
            </a:r>
            <a:r>
              <a:rPr lang="en-US" altLang="zh-CN" sz="2800" dirty="0"/>
              <a:t>N*</a:t>
            </a:r>
            <a:r>
              <a:rPr lang="zh-CN" altLang="en-US" sz="2800" dirty="0"/>
              <a:t>或正整数集</a:t>
            </a:r>
            <a:r>
              <a:rPr lang="en-US" altLang="zh-CN" sz="2800" dirty="0"/>
              <a:t>N*</a:t>
            </a:r>
            <a:r>
              <a:rPr lang="zh-CN" altLang="en-US" sz="2800" dirty="0"/>
              <a:t>的有限子集</a:t>
            </a:r>
            <a:r>
              <a:rPr lang="en-US" altLang="zh-CN" sz="2800" dirty="0"/>
              <a:t>{1,2,3,4,…,</a:t>
            </a:r>
            <a:r>
              <a:rPr lang="en-US" altLang="zh-CN" sz="2800" i="1" dirty="0"/>
              <a:t>n</a:t>
            </a:r>
            <a:r>
              <a:rPr lang="en-US" altLang="zh-CN" sz="2800" dirty="0"/>
              <a:t>},</a:t>
            </a:r>
            <a:r>
              <a:rPr lang="zh-CN" altLang="en-US" sz="2800" dirty="0"/>
              <a:t>所以它的图象是一系列孤立的点</a:t>
            </a:r>
            <a:r>
              <a:rPr lang="en-US" altLang="zh-CN" sz="2800" dirty="0"/>
              <a:t>,</a:t>
            </a:r>
            <a:r>
              <a:rPr lang="zh-CN" altLang="en-US" sz="2800" dirty="0"/>
              <a:t>而不是连续的曲线</a:t>
            </a:r>
            <a:r>
              <a:rPr lang="en-US" altLang="zh-CN" sz="2800" dirty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351" y="294227"/>
            <a:ext cx="2303836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数列的性质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9696416"/>
              </p:ext>
            </p:extLst>
          </p:nvPr>
        </p:nvGraphicFramePr>
        <p:xfrm>
          <a:off x="747251" y="1140540"/>
          <a:ext cx="10638503" cy="512260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43549">
                  <a:extLst>
                    <a:ext uri="{9D8B030D-6E8A-4147-A177-3AD203B41FA5}">
                      <a16:colId xmlns:a16="http://schemas.microsoft.com/office/drawing/2014/main" xmlns="" val="2274848856"/>
                    </a:ext>
                  </a:extLst>
                </a:gridCol>
                <a:gridCol w="8694954">
                  <a:extLst>
                    <a:ext uri="{9D8B030D-6E8A-4147-A177-3AD203B41FA5}">
                      <a16:colId xmlns:a16="http://schemas.microsoft.com/office/drawing/2014/main" xmlns="" val="4279117220"/>
                    </a:ext>
                  </a:extLst>
                </a:gridCol>
              </a:tblGrid>
              <a:tr h="836270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lt"/>
                          <a:ea typeface="+mj-ea"/>
                        </a:rPr>
                        <a:t>递增数列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∀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n</a:t>
                      </a:r>
                      <a:r>
                        <a:rPr lang="en-US" sz="2800" dirty="0" err="1">
                          <a:effectLst/>
                          <a:latin typeface="+mn-lt"/>
                          <a:ea typeface="+mj-ea"/>
                        </a:rPr>
                        <a:t>∈N</a:t>
                      </a:r>
                      <a:r>
                        <a:rPr lang="en-US" sz="2800" baseline="30000" dirty="0">
                          <a:effectLst/>
                          <a:latin typeface="+mn-lt"/>
                          <a:ea typeface="+mj-ea"/>
                        </a:rPr>
                        <a:t>*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baseline="-25000" dirty="0">
                          <a:effectLst/>
                          <a:latin typeface="+mn-lt"/>
                          <a:ea typeface="+mj-ea"/>
                        </a:rPr>
                        <a:t>+1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&gt;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22277172"/>
                  </a:ext>
                </a:extLst>
              </a:tr>
              <a:tr h="836270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lt"/>
                          <a:ea typeface="+mj-ea"/>
                        </a:rPr>
                        <a:t>递减数列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∀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n</a:t>
                      </a:r>
                      <a:r>
                        <a:rPr lang="en-US" sz="2800" dirty="0" err="1">
                          <a:effectLst/>
                          <a:latin typeface="+mn-lt"/>
                          <a:ea typeface="+mj-ea"/>
                        </a:rPr>
                        <a:t>∈N</a:t>
                      </a:r>
                      <a:r>
                        <a:rPr lang="en-US" sz="2800" baseline="30000" dirty="0">
                          <a:effectLst/>
                          <a:latin typeface="+mn-lt"/>
                          <a:ea typeface="+mj-ea"/>
                        </a:rPr>
                        <a:t>*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baseline="-25000" dirty="0">
                          <a:effectLst/>
                          <a:latin typeface="+mn-lt"/>
                          <a:ea typeface="+mj-ea"/>
                        </a:rPr>
                        <a:t>+1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&lt;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201615812"/>
                  </a:ext>
                </a:extLst>
              </a:tr>
              <a:tr h="836270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lt"/>
                          <a:ea typeface="+mj-ea"/>
                        </a:rPr>
                        <a:t>常数列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∀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n</a:t>
                      </a:r>
                      <a:r>
                        <a:rPr lang="en-US" sz="2800" dirty="0" err="1">
                          <a:effectLst/>
                          <a:latin typeface="+mn-lt"/>
                          <a:ea typeface="+mj-ea"/>
                        </a:rPr>
                        <a:t>∈N</a:t>
                      </a:r>
                      <a:r>
                        <a:rPr lang="en-US" sz="2800" baseline="30000" dirty="0">
                          <a:effectLst/>
                          <a:latin typeface="+mn-lt"/>
                          <a:ea typeface="+mj-ea"/>
                        </a:rPr>
                        <a:t>*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baseline="-25000" dirty="0">
                          <a:effectLst/>
                          <a:latin typeface="+mn-lt"/>
                          <a:ea typeface="+mj-ea"/>
                        </a:rPr>
                        <a:t>+1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170504784"/>
                  </a:ext>
                </a:extLst>
              </a:tr>
              <a:tr h="1777527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lt"/>
                          <a:ea typeface="+mj-ea"/>
                        </a:rPr>
                        <a:t>摆动数列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+mn-lt"/>
                          <a:ea typeface="+mj-ea"/>
                        </a:rPr>
                        <a:t>从第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2</a:t>
                      </a:r>
                      <a:r>
                        <a:rPr lang="zh-CN" sz="2800" dirty="0">
                          <a:effectLst/>
                          <a:latin typeface="+mn-lt"/>
                          <a:ea typeface="+mj-ea"/>
                        </a:rPr>
                        <a:t>项起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lt"/>
                          <a:ea typeface="+mj-ea"/>
                        </a:rPr>
                        <a:t>有些项大于它的前一项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lt"/>
                          <a:ea typeface="+mj-ea"/>
                        </a:rPr>
                        <a:t>有些项小于它的前一项的数列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xmlns="" val="950457661"/>
                  </a:ext>
                </a:extLst>
              </a:tr>
              <a:tr h="836270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n-lt"/>
                          <a:ea typeface="+mj-ea"/>
                        </a:rPr>
                        <a:t>周期数列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∀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n</a:t>
                      </a:r>
                      <a:r>
                        <a:rPr lang="en-US" sz="2800" dirty="0" err="1">
                          <a:effectLst/>
                          <a:latin typeface="+mn-lt"/>
                          <a:ea typeface="+mj-ea"/>
                        </a:rPr>
                        <a:t>∈N</a:t>
                      </a:r>
                      <a:r>
                        <a:rPr lang="en-US" sz="2800" baseline="30000" dirty="0">
                          <a:effectLst/>
                          <a:latin typeface="+mn-lt"/>
                          <a:ea typeface="+mj-ea"/>
                        </a:rPr>
                        <a:t>*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lt"/>
                          <a:ea typeface="+mj-ea"/>
                        </a:rPr>
                        <a:t>存在正整数常数</a:t>
                      </a:r>
                      <a:r>
                        <a:rPr lang="en-US" sz="2800" i="1" dirty="0">
                          <a:effectLst/>
                          <a:latin typeface="+mn-lt"/>
                          <a:ea typeface="+mj-ea"/>
                        </a:rPr>
                        <a:t>k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n-lt"/>
                          <a:ea typeface="+mj-ea"/>
                        </a:rPr>
                        <a:t>使得</a:t>
                      </a:r>
                      <a:r>
                        <a:rPr lang="en-US" sz="2800" i="1" kern="12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 err="1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baseline="-25000" dirty="0" err="1">
                          <a:effectLst/>
                          <a:latin typeface="+mn-lt"/>
                          <a:ea typeface="+mj-ea"/>
                        </a:rPr>
                        <a:t>+</a:t>
                      </a:r>
                      <a:r>
                        <a:rPr lang="en-US" sz="2800" i="1" baseline="-25000" dirty="0" err="1">
                          <a:effectLst/>
                          <a:latin typeface="+mn-lt"/>
                          <a:ea typeface="+mj-ea"/>
                        </a:rPr>
                        <a:t>k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j-ea"/>
                          <a:cs typeface="+mn-cs"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  <a:latin typeface="+mn-lt"/>
                          <a:ea typeface="+mj-ea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+mn-lt"/>
                          <a:ea typeface="+mj-ea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xmlns="" val="2249803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33497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663222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  </a:t>
            </a:r>
            <a:r>
              <a:rPr lang="zh-CN" altLang="en-US" sz="2800" dirty="0">
                <a:solidFill>
                  <a:srgbClr val="DA251C"/>
                </a:solidFill>
              </a:rPr>
              <a:t>数列的前</a:t>
            </a:r>
            <a:r>
              <a:rPr lang="en-US" altLang="zh-CN" sz="2800" i="1" dirty="0">
                <a:solidFill>
                  <a:srgbClr val="DA251C"/>
                </a:solidFill>
              </a:rPr>
              <a:t>n</a:t>
            </a:r>
            <a:r>
              <a:rPr lang="zh-CN" altLang="en-US" sz="2800" dirty="0">
                <a:solidFill>
                  <a:srgbClr val="DA251C"/>
                </a:solidFill>
              </a:rPr>
              <a:t>项与通项的关系</a:t>
            </a:r>
            <a:r>
              <a:rPr lang="en-US" altLang="zh-CN" sz="2800" dirty="0">
                <a:solidFill>
                  <a:srgbClr val="DA251C"/>
                </a:solidFill>
              </a:rPr>
              <a:t>(</a:t>
            </a:r>
            <a:r>
              <a:rPr lang="zh-CN" altLang="en-US" sz="2800" dirty="0">
                <a:solidFill>
                  <a:srgbClr val="DA251C"/>
                </a:solidFill>
              </a:rPr>
              <a:t>重点）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1"/>
              <p:cNvSpPr/>
              <p:nvPr/>
            </p:nvSpPr>
            <p:spPr>
              <a:xfrm>
                <a:off x="468087" y="969568"/>
                <a:ext cx="11723913" cy="1413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),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𝑛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≥2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800" dirty="0"/>
              </a:p>
            </p:txBody>
          </p:sp>
        </mc:Choice>
        <mc:Fallback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87" y="969568"/>
                <a:ext cx="11723913" cy="1413977"/>
              </a:xfrm>
              <a:prstGeom prst="rect">
                <a:avLst/>
              </a:prstGeom>
              <a:blipFill rotWithShape="0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60993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9369777" y="0"/>
            <a:ext cx="1786729" cy="248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2342825"/>
            <a:ext cx="7158094" cy="190891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600" i="1" dirty="0" err="1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 err="1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的关系求通项公式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数列的单调性及其应用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利用递推关系求数列的通项公式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624871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利用</a:t>
            </a:r>
            <a:r>
              <a:rPr lang="en-US" altLang="zh-CN" sz="2800" i="1" dirty="0">
                <a:solidFill>
                  <a:srgbClr val="DA251C"/>
                </a:solidFill>
              </a:rPr>
              <a:t>a</a:t>
            </a:r>
            <a:r>
              <a:rPr lang="en-US" altLang="zh-CN" sz="2800" i="1" baseline="-25000" dirty="0">
                <a:solidFill>
                  <a:srgbClr val="DA251C"/>
                </a:solidFill>
              </a:rPr>
              <a:t>n</a:t>
            </a:r>
            <a:r>
              <a:rPr lang="zh-CN" altLang="en-US" sz="2800" dirty="0">
                <a:solidFill>
                  <a:srgbClr val="DA251C"/>
                </a:solidFill>
              </a:rPr>
              <a:t>与</a:t>
            </a:r>
            <a:r>
              <a:rPr lang="en-US" altLang="zh-CN" sz="2800" i="1" dirty="0">
                <a:solidFill>
                  <a:srgbClr val="DA251C"/>
                </a:solidFill>
              </a:rPr>
              <a:t>S</a:t>
            </a:r>
            <a:r>
              <a:rPr lang="en-US" altLang="zh-CN" sz="2800" i="1" baseline="-25000" dirty="0">
                <a:solidFill>
                  <a:srgbClr val="DA251C"/>
                </a:solidFill>
              </a:rPr>
              <a:t>n</a:t>
            </a:r>
            <a:r>
              <a:rPr lang="zh-CN" altLang="en-US" sz="2800" dirty="0">
                <a:solidFill>
                  <a:srgbClr val="DA251C"/>
                </a:solidFill>
              </a:rPr>
              <a:t>的关系求通项公式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1"/>
              <p:cNvSpPr/>
              <p:nvPr/>
            </p:nvSpPr>
            <p:spPr>
              <a:xfrm>
                <a:off x="234043" y="917824"/>
                <a:ext cx="11957957" cy="2341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45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  </a:t>
                </a:r>
                <a:r>
                  <a:rPr lang="zh-CN" altLang="zh-CN" sz="2800" dirty="0"/>
                  <a:t>已知</a:t>
                </a:r>
                <a:r>
                  <a:rPr lang="zh-CN" altLang="zh-CN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微软雅黑" panose="020B0503020204020204" pitchFamily="34" charset="-122"/>
                  </a:rPr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 </a:t>
                </a:r>
                <a:r>
                  <a:rPr lang="en-US" altLang="zh-CN" sz="2800" i="1" dirty="0"/>
                  <a:t>nS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800" dirty="0"/>
              </a:p>
              <a:p>
                <a:pPr>
                  <a:lnSpc>
                    <a:spcPts val="4500"/>
                  </a:lnSpc>
                </a:pP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="1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45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求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ts val="45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求数列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17824"/>
                <a:ext cx="11957957" cy="2341603"/>
              </a:xfrm>
              <a:prstGeom prst="rect">
                <a:avLst/>
              </a:prstGeom>
              <a:blipFill rotWithShape="0">
                <a:blip r:embed="rId2"/>
                <a:stretch>
                  <a:fillRect l="-1019" b="-6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3491364"/>
                <a:ext cx="11449957" cy="2878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思维导引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把</a:t>
                </a:r>
                <a:r>
                  <a:rPr lang="en-US" altLang="zh-CN" sz="2800" i="1" dirty="0"/>
                  <a:t>n=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代入式子</a:t>
                </a:r>
                <a:r>
                  <a:rPr lang="en-US" altLang="zh-CN" sz="2800" i="1" dirty="0"/>
                  <a:t>nS</a:t>
                </a:r>
                <a:r>
                  <a:rPr lang="en-US" altLang="zh-CN" sz="2800" i="1" baseline="-25000" dirty="0"/>
                  <a:t>n+1</a:t>
                </a:r>
                <a:r>
                  <a:rPr lang="en-US" altLang="zh-CN" sz="2800" dirty="0"/>
                  <a:t>-(n+1)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求出 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即可求出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;</a:t>
                </a:r>
              </a:p>
              <a:p>
                <a:r>
                  <a:rPr lang="en-US" altLang="zh-CN" sz="2800" dirty="0"/>
                  <a:t>(2)</a:t>
                </a:r>
                <a:r>
                  <a:rPr lang="zh-CN" altLang="zh-CN" sz="2800" dirty="0"/>
                  <a:t>对式子</a:t>
                </a:r>
                <a:r>
                  <a:rPr lang="en-US" altLang="zh-CN" sz="2800" i="1" dirty="0"/>
                  <a:t>nS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进行变形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利用等差数列的通项公式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再利用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求出数列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</a:t>
                </a:r>
                <a:r>
                  <a:rPr lang="en-US" altLang="zh-CN" sz="2800" i="1" dirty="0"/>
                  <a:t>.</a:t>
                </a:r>
                <a:r>
                  <a:rPr lang="zh-CN" altLang="en-US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endPara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491364"/>
                <a:ext cx="11449957" cy="2878096"/>
              </a:xfrm>
              <a:prstGeom prst="rect">
                <a:avLst/>
              </a:prstGeom>
              <a:blipFill rotWithShape="0">
                <a:blip r:embed="rId3"/>
                <a:stretch>
                  <a:fillRect l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"/>
              <p:cNvSpPr/>
              <p:nvPr/>
            </p:nvSpPr>
            <p:spPr>
              <a:xfrm>
                <a:off x="234043" y="653386"/>
                <a:ext cx="11957957" cy="5310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 </a:t>
                </a:r>
                <a:r>
                  <a:rPr lang="en-US" altLang="zh-CN" sz="2800" i="1" dirty="0"/>
                  <a:t>nS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把</a:t>
                </a:r>
                <a:r>
                  <a:rPr lang="en-US" altLang="zh-CN" sz="2800" i="1" dirty="0"/>
                  <a:t>n=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代入上式得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1×2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-a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nS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 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是首项为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 </a:t>
                </a:r>
                <a:r>
                  <a:rPr lang="zh-CN" altLang="zh-CN" sz="2800" dirty="0"/>
                  <a:t>公差为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的等差数列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……(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活用等差数列的定义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</a:p>
            </p:txBody>
          </p:sp>
        </mc:Choice>
        <mc:Fallback>
          <p:sp>
            <p:nvSpPr>
              <p:cNvPr id="1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653386"/>
                <a:ext cx="11957957" cy="5310877"/>
              </a:xfrm>
              <a:prstGeom prst="rect">
                <a:avLst/>
              </a:prstGeom>
              <a:blipFill rotWithShape="0">
                <a:blip r:embed="rId2"/>
                <a:stretch>
                  <a:fillRect l="-1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69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6778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"/>
              <p:cNvSpPr/>
              <p:nvPr/>
            </p:nvSpPr>
            <p:spPr>
              <a:xfrm>
                <a:off x="234043" y="711751"/>
                <a:ext cx="11957957" cy="50433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n-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-S</a:t>
                </a:r>
                <a:r>
                  <a:rPr lang="en-US" altLang="zh-CN" sz="2800" i="1" baseline="-25000" dirty="0"/>
                  <a:t>n-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=n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而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=n</a:t>
                </a:r>
                <a:r>
                  <a:rPr lang="en-US" altLang="zh-CN" sz="2800" dirty="0"/>
                  <a:t>,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…… 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注意检验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FF0000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=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1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是否满足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srgbClr val="FF0000"/>
                    </a:solidFill>
                  </a:rPr>
                  <a:t>n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=n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=n.</a:t>
                </a:r>
                <a:r>
                  <a:rPr lang="en-US" altLang="zh-CN" sz="2800" dirty="0"/>
                  <a:t> 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endPara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11751"/>
                <a:ext cx="11957957" cy="5043304"/>
              </a:xfrm>
              <a:prstGeom prst="rect">
                <a:avLst/>
              </a:prstGeom>
              <a:blipFill rotWithShape="1">
                <a:blip r:embed="rId2"/>
                <a:stretch>
                  <a:fillRect l="-1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69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3351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458017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答题模板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</a:rPr>
              <a:t>由</a:t>
            </a:r>
            <a:r>
              <a:rPr lang="en-US" altLang="zh-CN" sz="28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b="1" i="1" baseline="-25000" dirty="0">
                <a:solidFill>
                  <a:prstClr val="black"/>
                </a:solidFill>
              </a:rPr>
              <a:t>n</a:t>
            </a:r>
            <a:r>
              <a:rPr lang="zh-CN" altLang="en-US" sz="2800" b="1" dirty="0">
                <a:solidFill>
                  <a:prstClr val="black"/>
                </a:solidFill>
              </a:rPr>
              <a:t>与</a:t>
            </a:r>
            <a:r>
              <a:rPr lang="en-US" altLang="zh-CN" sz="28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b="1" i="1" baseline="-25000" dirty="0">
                <a:solidFill>
                  <a:prstClr val="black"/>
                </a:solidFill>
              </a:rPr>
              <a:t>n</a:t>
            </a:r>
            <a:r>
              <a:rPr lang="zh-CN" altLang="en-US" sz="2800" b="1" dirty="0">
                <a:solidFill>
                  <a:prstClr val="black"/>
                </a:solidFill>
              </a:rPr>
              <a:t>的关系求通项公式的一般步骤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en-US" sz="2800" dirty="0">
                <a:solidFill>
                  <a:prstClr val="black"/>
                </a:solidFill>
              </a:rPr>
              <a:t>先利用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=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zh-CN" altLang="en-US" sz="2800" dirty="0">
                <a:solidFill>
                  <a:prstClr val="black"/>
                </a:solidFill>
              </a:rPr>
              <a:t>求出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en-US" sz="2800" dirty="0">
                <a:solidFill>
                  <a:prstClr val="black"/>
                </a:solidFill>
              </a:rPr>
              <a:t>用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-1</a:t>
            </a:r>
            <a:r>
              <a:rPr lang="zh-CN" altLang="en-US" sz="2800" dirty="0">
                <a:solidFill>
                  <a:prstClr val="black"/>
                </a:solidFill>
              </a:rPr>
              <a:t>替换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zh-CN" altLang="en-US" sz="2800" dirty="0">
                <a:solidFill>
                  <a:prstClr val="black"/>
                </a:solidFill>
              </a:rPr>
              <a:t>中的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prstClr val="black"/>
                </a:solidFill>
              </a:rPr>
              <a:t>得到一个新的关系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利用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=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-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baseline="-25000" dirty="0">
                <a:solidFill>
                  <a:prstClr val="black"/>
                </a:solidFill>
              </a:rPr>
              <a:t>-1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≥2)</a:t>
            </a:r>
            <a:r>
              <a:rPr lang="zh-CN" altLang="en-US" sz="2800" dirty="0">
                <a:solidFill>
                  <a:prstClr val="black"/>
                </a:solidFill>
              </a:rPr>
              <a:t>便可求出当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≥2</a:t>
            </a:r>
            <a:r>
              <a:rPr lang="zh-CN" altLang="en-US" sz="2800" dirty="0">
                <a:solidFill>
                  <a:prstClr val="black"/>
                </a:solidFill>
              </a:rPr>
              <a:t>时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zh-CN" altLang="en-US" sz="2800" dirty="0">
                <a:solidFill>
                  <a:prstClr val="black"/>
                </a:solidFill>
              </a:rPr>
              <a:t>的表达式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en-US" sz="2800" dirty="0">
                <a:solidFill>
                  <a:prstClr val="black"/>
                </a:solidFill>
              </a:rPr>
              <a:t>对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zh-CN" altLang="en-US" sz="2800" dirty="0">
                <a:solidFill>
                  <a:prstClr val="black"/>
                </a:solidFill>
              </a:rPr>
              <a:t>进行检验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看是否符合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≥2</a:t>
            </a:r>
            <a:r>
              <a:rPr lang="zh-CN" altLang="en-US" sz="2800" dirty="0">
                <a:solidFill>
                  <a:prstClr val="black"/>
                </a:solidFill>
              </a:rPr>
              <a:t>时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zh-CN" altLang="en-US" sz="2800" dirty="0">
                <a:solidFill>
                  <a:prstClr val="black"/>
                </a:solidFill>
              </a:rPr>
              <a:t>的表达式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如果符合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则可以把数列的通项公式合写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  <a:r>
              <a:rPr lang="zh-CN" altLang="en-US" sz="2800" dirty="0">
                <a:solidFill>
                  <a:prstClr val="black"/>
                </a:solidFill>
              </a:rPr>
              <a:t>如果不符合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则应该分成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=1</a:t>
            </a:r>
            <a:r>
              <a:rPr lang="zh-CN" altLang="en-US" sz="2800" dirty="0">
                <a:solidFill>
                  <a:prstClr val="black"/>
                </a:solidFill>
              </a:rPr>
              <a:t>与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≥2</a:t>
            </a:r>
            <a:r>
              <a:rPr lang="zh-CN" altLang="en-US" sz="2800" dirty="0">
                <a:solidFill>
                  <a:prstClr val="black"/>
                </a:solidFill>
              </a:rPr>
              <a:t>两段来写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    </a:t>
            </a:r>
            <a:r>
              <a:rPr lang="zh-CN" altLang="en-US" sz="2800" dirty="0">
                <a:solidFill>
                  <a:prstClr val="black"/>
                </a:solidFill>
              </a:rPr>
              <a:t>利用公式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=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-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en-US" altLang="zh-CN" sz="2800" baseline="-25000" dirty="0">
                <a:solidFill>
                  <a:prstClr val="black"/>
                </a:solidFill>
              </a:rPr>
              <a:t>-1</a:t>
            </a:r>
            <a:r>
              <a:rPr lang="zh-CN" altLang="en-US" sz="2800" dirty="0">
                <a:solidFill>
                  <a:prstClr val="black"/>
                </a:solidFill>
              </a:rPr>
              <a:t>求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n</a:t>
            </a:r>
            <a:r>
              <a:rPr lang="zh-CN" altLang="en-US" sz="2800" dirty="0">
                <a:solidFill>
                  <a:prstClr val="black"/>
                </a:solidFill>
              </a:rPr>
              <a:t>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容易忽略对“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=1”</a:t>
            </a:r>
            <a:r>
              <a:rPr lang="zh-CN" altLang="en-US" sz="2800" dirty="0">
                <a:solidFill>
                  <a:prstClr val="black"/>
                </a:solidFill>
              </a:rPr>
              <a:t>的情形进行检验而致错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07122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510" y="367706"/>
            <a:ext cx="11139948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800" dirty="0"/>
              <a:t>　已知数列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项和为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zh-CN" altLang="zh-CN" sz="2800" dirty="0"/>
              <a:t>且满足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=</a:t>
            </a:r>
            <a:r>
              <a:rPr lang="en-US" altLang="zh-CN" sz="28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3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</a:t>
            </a:r>
            <a:r>
              <a:rPr lang="en-US" altLang="zh-CN" sz="2800" b="1" dirty="0" err="1"/>
              <a:t>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求数列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的通项公式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设</a:t>
            </a:r>
            <a:r>
              <a:rPr lang="en-US" altLang="zh-CN" sz="2800" i="1" dirty="0" err="1"/>
              <a:t>b</a:t>
            </a:r>
            <a:r>
              <a:rPr lang="en-US" altLang="zh-CN" sz="2800" i="1" baseline="-25000" dirty="0" err="1"/>
              <a:t>n</a:t>
            </a:r>
            <a:r>
              <a:rPr lang="en-US" altLang="zh-CN" sz="2800" i="1" dirty="0"/>
              <a:t>=</a:t>
            </a:r>
            <a:r>
              <a:rPr lang="en-US" altLang="zh-CN" sz="2800" dirty="0"/>
              <a:t>log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zh-CN" altLang="zh-CN" sz="2800" dirty="0"/>
              <a:t>求数列</a:t>
            </a:r>
            <a:r>
              <a:rPr lang="en-US" altLang="zh-CN" sz="2800" dirty="0"/>
              <a:t>{</a:t>
            </a:r>
            <a:r>
              <a:rPr lang="en-US" altLang="zh-CN" sz="2800" i="1" dirty="0" err="1"/>
              <a:t>a</a:t>
            </a:r>
            <a:r>
              <a:rPr lang="en-US" altLang="zh-CN" sz="2800" i="1" baseline="-25000" dirty="0" err="1"/>
              <a:t>n</a:t>
            </a:r>
            <a:r>
              <a:rPr lang="en-US" altLang="zh-CN" sz="2800" i="1" dirty="0" err="1"/>
              <a:t>+b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</a:t>
            </a:r>
            <a:r>
              <a:rPr lang="en-US" altLang="zh-CN" sz="2800" i="1" dirty="0"/>
              <a:t>T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1"/>
              <p:cNvSpPr/>
              <p:nvPr/>
            </p:nvSpPr>
            <p:spPr>
              <a:xfrm>
                <a:off x="369510" y="2322665"/>
                <a:ext cx="11957957" cy="4170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300"/>
                  </a:lnSpc>
                </a:pPr>
                <a:r>
                  <a:rPr lang="en-US" altLang="zh-CN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1.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①,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n-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n-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②,</a:t>
                </a:r>
                <a:endParaRPr lang="zh-CN" altLang="zh-CN" sz="2800" dirty="0"/>
              </a:p>
              <a:p>
                <a:pPr>
                  <a:lnSpc>
                    <a:spcPts val="5300"/>
                  </a:lnSpc>
                </a:pPr>
                <a:r>
                  <a:rPr lang="en-US" altLang="zh-CN" sz="2800" dirty="0"/>
                  <a:t>①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②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=a</a:t>
                </a:r>
                <a:r>
                  <a:rPr lang="en-US" altLang="zh-CN" sz="2800" i="1" baseline="-25000" dirty="0"/>
                  <a:t>n-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5300"/>
                  </a:lnSpc>
                </a:pPr>
                <a:r>
                  <a:rPr lang="zh-CN" altLang="zh-CN" sz="2800" dirty="0"/>
                  <a:t>而当</a:t>
                </a:r>
                <a:r>
                  <a:rPr lang="en-US" altLang="zh-CN" sz="2800" i="1" dirty="0"/>
                  <a:t>n=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ts val="5300"/>
                  </a:lnSpc>
                </a:pPr>
                <a:r>
                  <a:rPr lang="zh-CN" altLang="zh-CN" sz="2800" dirty="0"/>
                  <a:t>因而数列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是首项为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公比为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其通项公式为</a:t>
                </a:r>
              </a:p>
              <a:p>
                <a:pPr>
                  <a:lnSpc>
                    <a:spcPts val="5300"/>
                  </a:lnSpc>
                </a:pP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n-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baseline="30000" dirty="0"/>
                  <a:t>n-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53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baseline="30000" dirty="0"/>
                  <a:t>n-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n.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510" y="2322665"/>
                <a:ext cx="11957957" cy="4170372"/>
              </a:xfrm>
              <a:prstGeom prst="rect">
                <a:avLst/>
              </a:prstGeom>
              <a:blipFill rotWithShape="0">
                <a:blip r:embed="rId2"/>
                <a:stretch>
                  <a:fillRect l="-1071" b="-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9928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394371" y="0"/>
            <a:ext cx="181857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"/>
              <p:cNvSpPr/>
              <p:nvPr/>
            </p:nvSpPr>
            <p:spPr>
              <a:xfrm>
                <a:off x="467228" y="1011740"/>
                <a:ext cx="11257543" cy="4402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 err="1"/>
                  <a:t>+b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 err="1"/>
                  <a:t>T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/>
                  <a:t>=a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+b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…</a:t>
                </a:r>
                <a:r>
                  <a:rPr lang="en-US" altLang="zh-CN" sz="2800" i="1" dirty="0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 err="1"/>
                  <a:t>+b</a:t>
                </a:r>
                <a:r>
                  <a:rPr lang="en-US" altLang="zh-CN" sz="2800" i="1" baseline="-25000" dirty="0" err="1"/>
                  <a:t>n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…</a:t>
                </a:r>
                <a:r>
                  <a:rPr lang="en-US" altLang="zh-CN" sz="2800" i="1" dirty="0"/>
                  <a:t>+a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…</a:t>
                </a:r>
                <a:r>
                  <a:rPr lang="en-US" altLang="zh-CN" sz="2800" i="1" dirty="0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800"/>
                          <m:t>[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/>
                          <m:t>]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-n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28" y="1011740"/>
                <a:ext cx="11257543" cy="4402872"/>
              </a:xfrm>
              <a:prstGeom prst="rect">
                <a:avLst/>
              </a:prstGeom>
              <a:blipFill rotWithShape="0">
                <a:blip r:embed="rId2"/>
                <a:stretch>
                  <a:fillRect l="-1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69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2572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495475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</a:t>
            </a:r>
            <a:r>
              <a:rPr lang="zh-CN" altLang="en-US" sz="2800" dirty="0">
                <a:solidFill>
                  <a:srgbClr val="DA251C"/>
                </a:solidFill>
              </a:rPr>
              <a:t>数列的单调性及其应用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9226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微软雅黑" panose="020B0503020204020204" pitchFamily="34" charset="-122"/>
                  </a:rPr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微软雅黑" panose="020B0503020204020204" pitchFamily="34" charset="-122"/>
                  </a:rPr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3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𝑛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+</m:t>
                        </m:r>
                        <m:r>
                          <a:rPr lang="en-US" altLang="zh-CN" sz="28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𝑘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微软雅黑" panose="020B0503020204020204" pitchFamily="34" charset="-122"/>
                  </a:rPr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为递减数列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的取值范围为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A.(3,+∞)	B.(2,+∞)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C.(1,+∞)	D.(0,+∞)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US" altLang="zh-CN" sz="2800" b="0" i="1" baseline="3000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则数列中的最大项为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922677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861" y="458017"/>
            <a:ext cx="11139948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39" y="1527578"/>
            <a:ext cx="11114286" cy="8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61" y="2734842"/>
            <a:ext cx="9405917" cy="347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516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55565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en-US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+3+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den>
                    </m:f>
                    <m:r>
                      <a:rPr lang="en-US" altLang="zh-CN" sz="2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3−3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en-US" sz="2800" dirty="0"/>
                  <a:t>由数列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为递减数列知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对任意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dirty="0"/>
                  <a:t>*,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3−3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&lt;0,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/>
                  <a:t>所以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&gt;3-3</a:t>
                </a:r>
                <a:r>
                  <a:rPr lang="en-US" altLang="zh-CN" sz="2800" i="1" dirty="0"/>
                  <a:t>n</a:t>
                </a:r>
                <a:r>
                  <a:rPr lang="zh-CN" altLang="en-US" sz="2800" dirty="0"/>
                  <a:t>对任意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dirty="0"/>
                  <a:t>*</a:t>
                </a:r>
                <a:r>
                  <a:rPr lang="zh-CN" altLang="en-US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所以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∈(0,+∞).</a:t>
                </a:r>
                <a:r>
                  <a:rPr lang="zh-CN" altLang="en-US" sz="2800" dirty="0"/>
                  <a:t>故选</a:t>
                </a:r>
                <a:r>
                  <a:rPr lang="en-US" altLang="zh-CN" sz="2800" dirty="0"/>
                  <a:t>D.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en-US" sz="2800" b="1" dirty="0"/>
                  <a:t>解法一</a:t>
                </a:r>
                <a:r>
                  <a:rPr lang="zh-CN" altLang="en-US" sz="2800" dirty="0"/>
                  <a:t>　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+2)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 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8−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/>
                  <a:t>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&lt;8</a:t>
                </a:r>
                <a:r>
                  <a:rPr lang="zh-CN" altLang="en-US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&gt;0,</a:t>
                </a:r>
                <a:r>
                  <a:rPr lang="zh-CN" altLang="en-US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/>
                  <a:t>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=8</a:t>
                </a:r>
                <a:r>
                  <a:rPr lang="zh-CN" altLang="en-US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=0,</a:t>
                </a:r>
                <a:r>
                  <a:rPr lang="zh-CN" altLang="en-US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/>
                  <a:t>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&gt;8</a:t>
                </a:r>
                <a:r>
                  <a:rPr lang="zh-CN" altLang="en-US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&lt;0,</a:t>
                </a:r>
                <a:r>
                  <a:rPr lang="zh-CN" altLang="en-US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&lt;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5556586"/>
              </a:xfrm>
              <a:prstGeom prst="rect">
                <a:avLst/>
              </a:prstGeom>
              <a:blipFill rotWithShape="0">
                <a:blip r:embed="rId2"/>
                <a:stretch>
                  <a:fillRect l="-1149" r="-766" b="-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777482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67606"/>
                <a:ext cx="11139948" cy="65903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&lt;…&lt;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8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9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&gt;…,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故数列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中的最大项为第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8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项和第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9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8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9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设数列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中的第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项最大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则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800" i="1" dirty="0"/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/>
                              <m:t>n</m:t>
                            </m:r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-25000" dirty="0">
                                <a:solidFill>
                                  <a:prstClr val="black"/>
                                </a:solidFill>
                              </a:rPr>
                              <m:t>−1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800" i="1" dirty="0"/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/>
                              <m:t>n</m:t>
                            </m:r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-25000" dirty="0">
                                <a:solidFill>
                                  <a:prstClr val="black"/>
                                </a:solidFill>
                              </a:rPr>
                              <m:t>+1</m:t>
                            </m:r>
                          </m:e>
                        </m:eqArr>
                      </m:e>
                    </m:d>
                  </m:oMath>
                </a14:m>
                <a:endParaRPr lang="zh-CN" altLang="en-US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prstClr val="black"/>
                    </a:solidFill>
                  </a:rPr>
                  <a:t>即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+1)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den>
                            </m:f>
                            <m:r>
                              <a:rPr lang="en-US" altLang="zh-CN" sz="28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+1)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den>
                            </m:f>
                            <m:r>
                              <a:rPr lang="en-US" altLang="zh-CN" sz="28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altLang="zh-CN" sz="2800" i="1" dirty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2800" b="0" i="1" dirty="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en-US" altLang="zh-CN" sz="2800" b="0" i="1" dirty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2800" b="0" i="1" dirty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b="0" i="1" dirty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+2)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sz="2800" b="0" i="1" dirty="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altLang="zh-CN" sz="28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zh-CN" altLang="en-US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8≤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≤9.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又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∈N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*,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=8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=9.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故数列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中的最大项为第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8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项和第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9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8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9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8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67606"/>
                <a:ext cx="11139948" cy="6590394"/>
              </a:xfrm>
              <a:prstGeom prst="rect">
                <a:avLst/>
              </a:prstGeom>
              <a:blipFill rotWithShape="0">
                <a:blip r:embed="rId2"/>
                <a:stretch>
                  <a:fillRect l="-1149" r="-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11804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69526"/>
                <a:ext cx="11139948" cy="62513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方法总结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1.</a:t>
                </a:r>
                <a:r>
                  <a:rPr lang="zh-CN" altLang="en-US" sz="2800" b="1" dirty="0"/>
                  <a:t>判断数列单调性的常用方法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(1)</a:t>
                </a:r>
                <a:r>
                  <a:rPr lang="zh-CN" altLang="en-US" sz="2800" b="1" dirty="0"/>
                  <a:t>作差比较法</a:t>
                </a:r>
                <a:r>
                  <a:rPr lang="en-US" altLang="zh-CN" sz="2800" b="1" dirty="0"/>
                  <a:t>.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&gt;0⇔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是递增数列</a:t>
                </a:r>
                <a:r>
                  <a:rPr lang="en-US" altLang="zh-CN" sz="2800" dirty="0"/>
                  <a:t>;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&lt;0⇔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是递减数列</a:t>
                </a:r>
                <a:r>
                  <a:rPr lang="en-US" altLang="zh-CN" sz="2800" dirty="0"/>
                  <a:t>;</a:t>
                </a:r>
                <a:r>
                  <a:rPr lang="en-US" altLang="zh-CN" sz="2800" i="1" dirty="0"/>
                  <a:t> 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=0⇔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是常数列</a:t>
                </a:r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(2)</a:t>
                </a:r>
                <a:r>
                  <a:rPr lang="zh-CN" altLang="en-US" sz="2800" b="1" dirty="0"/>
                  <a:t>作商比较法</a:t>
                </a:r>
                <a:r>
                  <a:rPr lang="en-US" altLang="zh-CN" sz="2800" b="1" dirty="0"/>
                  <a:t>.</a:t>
                </a:r>
                <a:r>
                  <a:rPr lang="en-US" altLang="zh-CN" sz="2800" dirty="0"/>
                  <a:t>①</a:t>
                </a:r>
                <a:r>
                  <a:rPr lang="zh-CN" altLang="en-US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&gt;0</a:t>
                </a:r>
                <a:r>
                  <a:rPr lang="zh-CN" altLang="en-US" sz="2800" dirty="0"/>
                  <a:t>时</a:t>
                </a:r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  <m:r>
                      <a:rPr lang="en-US" altLang="zh-CN" sz="2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&gt;1⇔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是递增数列</a:t>
                </a:r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&lt;1⇔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是递减数列</a:t>
                </a:r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=1⇔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是常数列</a:t>
                </a:r>
                <a:r>
                  <a:rPr lang="en-US" altLang="zh-CN" sz="2800" dirty="0"/>
                  <a:t>.②</a:t>
                </a:r>
                <a:r>
                  <a:rPr lang="zh-CN" altLang="en-US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&lt;0</a:t>
                </a:r>
                <a:r>
                  <a:rPr lang="zh-CN" altLang="en-US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&gt;1⇔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是递减数列</a:t>
                </a:r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&lt;1⇔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是递增数列</a:t>
                </a:r>
                <a:r>
                  <a:rPr lang="en-US" altLang="zh-CN" sz="2800" dirty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=1⇔</a:t>
                </a:r>
                <a:r>
                  <a:rPr lang="zh-CN" altLang="en-US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en-US" sz="2800" dirty="0"/>
                  <a:t>是常数列</a:t>
                </a:r>
                <a:r>
                  <a:rPr lang="en-US" altLang="zh-CN" sz="2800" dirty="0"/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69526"/>
                <a:ext cx="11139948" cy="6251391"/>
              </a:xfrm>
              <a:prstGeom prst="rect">
                <a:avLst/>
              </a:prstGeom>
              <a:blipFill rotWithShape="0">
                <a:blip r:embed="rId2"/>
                <a:stretch>
                  <a:fillRect l="-1149" r="-766" b="-1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581221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69526"/>
                <a:ext cx="11139948" cy="4119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(3)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结合相应函数的图象直观判断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prstClr val="black"/>
                    </a:solidFill>
                  </a:rPr>
                  <a:t>2.</a:t>
                </a:r>
                <a:r>
                  <a:rPr lang="zh-CN" altLang="en-US" sz="2800" b="1" dirty="0">
                    <a:solidFill>
                      <a:prstClr val="black"/>
                    </a:solidFill>
                  </a:rPr>
                  <a:t>求数列中的最大</a:t>
                </a:r>
                <a:r>
                  <a:rPr lang="en-US" altLang="zh-CN" sz="2800" b="1" dirty="0">
                    <a:solidFill>
                      <a:prstClr val="black"/>
                    </a:solidFill>
                  </a:rPr>
                  <a:t>(</a:t>
                </a:r>
                <a:r>
                  <a:rPr lang="zh-CN" altLang="en-US" sz="2800" b="1" dirty="0">
                    <a:solidFill>
                      <a:prstClr val="black"/>
                    </a:solidFill>
                  </a:rPr>
                  <a:t>小</a:t>
                </a:r>
                <a:r>
                  <a:rPr lang="en-US" altLang="zh-CN" sz="2800" b="1" dirty="0">
                    <a:solidFill>
                      <a:prstClr val="black"/>
                    </a:solidFill>
                  </a:rPr>
                  <a:t>)</a:t>
                </a:r>
                <a:r>
                  <a:rPr lang="zh-CN" altLang="en-US" sz="2800" b="1" dirty="0">
                    <a:solidFill>
                      <a:prstClr val="black"/>
                    </a:solidFill>
                  </a:rPr>
                  <a:t>项的方法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构造函数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确定出函数的单调性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进一步求出数列中的最大项或最小项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利用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-25000" dirty="0">
                                <a:solidFill>
                                  <a:prstClr val="black"/>
                                </a:solidFill>
                              </a:rPr>
                              <m:t>+1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baseline="-25000" dirty="0" smtClean="0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-25000" dirty="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800" dirty="0">
                    <a:solidFill>
                      <a:prstClr val="black"/>
                    </a:solidFill>
                  </a:rPr>
                  <a:t>求数列中的最大项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利用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-25000" dirty="0">
                                <a:solidFill>
                                  <a:prstClr val="black"/>
                                </a:solidFill>
                              </a:rPr>
                              <m:t>+1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a:rPr lang="en-US" altLang="zh-CN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>
                                <a:solidFill>
                                  <a:prstClr val="black"/>
                                </a:solidFill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altLang="zh-CN" sz="2800" i="1" baseline="-25000" dirty="0">
                                <a:solidFill>
                                  <a:prstClr val="black"/>
                                </a:solidFill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baseline="-25000" dirty="0" smtClean="0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 baseline="-25000" dirty="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800" dirty="0">
                    <a:solidFill>
                      <a:prstClr val="black"/>
                    </a:solidFill>
                  </a:rPr>
                  <a:t>求数列中的最小项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当解不唯一时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比较各个解的大小即可确定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69526"/>
                <a:ext cx="11139948" cy="4119397"/>
              </a:xfrm>
              <a:prstGeom prst="rect">
                <a:avLst/>
              </a:prstGeom>
              <a:blipFill rotWithShape="0">
                <a:blip r:embed="rId2"/>
                <a:stretch>
                  <a:fillRect l="-1149" r="-1423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7620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087" y="378995"/>
            <a:ext cx="11139948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/>
              <a:t>　已知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是递增数列</a:t>
            </a:r>
            <a:r>
              <a:rPr lang="en-US" altLang="zh-CN" sz="2800" dirty="0"/>
              <a:t>,</a:t>
            </a:r>
            <a:r>
              <a:rPr lang="zh-CN" altLang="zh-CN" sz="2800" dirty="0"/>
              <a:t>且对于任意的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</a:t>
            </a:r>
            <a:r>
              <a:rPr lang="en-US" altLang="zh-CN" sz="2800" b="1" dirty="0" err="1"/>
              <a:t>N</a:t>
            </a:r>
            <a:r>
              <a:rPr lang="en-US" altLang="zh-CN" sz="2800" b="1" baseline="30000" dirty="0"/>
              <a:t>*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=n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+λn</a:t>
            </a:r>
            <a:r>
              <a:rPr lang="zh-CN" altLang="zh-CN" sz="2800" dirty="0"/>
              <a:t>恒成立</a:t>
            </a:r>
            <a:r>
              <a:rPr lang="en-US" altLang="zh-CN" sz="2800" dirty="0"/>
              <a:t>,</a:t>
            </a:r>
            <a:r>
              <a:rPr lang="zh-CN" altLang="zh-CN" sz="2800" dirty="0"/>
              <a:t>则实数</a:t>
            </a:r>
            <a:r>
              <a:rPr lang="en-US" altLang="zh-CN" sz="2800" i="1" dirty="0"/>
              <a:t>λ</a:t>
            </a:r>
            <a:r>
              <a:rPr lang="zh-CN" altLang="zh-CN" sz="2800" dirty="0"/>
              <a:t>的取值范围是</a:t>
            </a:r>
            <a:r>
              <a:rPr lang="zh-CN" altLang="zh-CN" sz="2800" i="1" u="sng" dirty="0"/>
              <a:t>　　　　</a:t>
            </a:r>
            <a:r>
              <a:rPr lang="en-US" altLang="zh-CN" sz="2800" i="1" dirty="0"/>
              <a:t>. 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468087" y="1766645"/>
                <a:ext cx="11723913" cy="4270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2.</a:t>
                </a:r>
                <a:r>
                  <a:rPr lang="en-US" altLang="zh-CN" sz="2800" i="1" dirty="0"/>
                  <a:t> λ&gt;-</a:t>
                </a:r>
                <a:r>
                  <a:rPr lang="en-US" altLang="zh-CN" sz="2800" dirty="0"/>
                  <a:t>3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dirty="0"/>
                  <a:t>解法一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定义法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是递增数列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所以对任意的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都有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&gt;a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+λ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&gt;n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+λn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整理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+λ&gt;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λ&gt;-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*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n+</a:t>
                </a:r>
                <a:r>
                  <a:rPr lang="en-US" altLang="zh-CN" sz="2800" dirty="0"/>
                  <a:t>1)≤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3,</a:t>
                </a:r>
                <a:r>
                  <a:rPr lang="zh-CN" altLang="zh-CN" sz="2800" dirty="0"/>
                  <a:t>要使不等式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*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恒成立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只需</a:t>
                </a:r>
                <a:r>
                  <a:rPr lang="en-US" altLang="zh-CN" sz="2800" i="1" dirty="0"/>
                  <a:t>λ&gt;-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函数法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+λn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其图象的对称轴为直线</a:t>
                </a:r>
                <a:r>
                  <a:rPr lang="en-US" altLang="zh-CN" sz="2800" i="1" dirty="0"/>
                  <a:t>n=-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要使数列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为递增数列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只需使定义在正整数集上的函数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为增函数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故只需满足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(1)</a:t>
                </a:r>
                <a:r>
                  <a:rPr lang="en-US" altLang="zh-CN" sz="2800" i="1" dirty="0"/>
                  <a:t>&lt;f</a:t>
                </a:r>
                <a:r>
                  <a:rPr lang="en-US" altLang="zh-CN" sz="2800" dirty="0"/>
                  <a:t>(2),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λ&gt;-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87" y="1766645"/>
                <a:ext cx="11723913" cy="4270143"/>
              </a:xfrm>
              <a:prstGeom prst="rect">
                <a:avLst/>
              </a:prstGeom>
              <a:blipFill rotWithShape="0">
                <a:blip r:embed="rId2"/>
                <a:stretch>
                  <a:fillRect l="-1092" b="-1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9977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第</a:t>
            </a:r>
            <a:r>
              <a:rPr lang="zh-CN" altLang="zh-CN" sz="4000" b="1" dirty="0"/>
              <a:t>一</a:t>
            </a:r>
            <a:r>
              <a:rPr lang="zh-CN" altLang="en-US" sz="4000" b="1" dirty="0">
                <a:solidFill>
                  <a:schemeClr val="bg1"/>
                </a:solidFill>
              </a:rPr>
              <a:t>讲  数列的概念与简单表示法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0992" y="1546119"/>
            <a:ext cx="4750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>
                <a:solidFill>
                  <a:srgbClr val="DA251C"/>
                </a:solidFill>
              </a:rPr>
              <a:t>第六</a:t>
            </a:r>
            <a:r>
              <a:rPr lang="zh-CN" altLang="zh-CN" sz="2400" dirty="0">
                <a:solidFill>
                  <a:srgbClr val="DA251C"/>
                </a:solidFill>
              </a:rPr>
              <a:t>章 </a:t>
            </a:r>
            <a:r>
              <a:rPr lang="en-US" altLang="zh-CN" sz="2400" dirty="0">
                <a:solidFill>
                  <a:srgbClr val="DA251C"/>
                </a:solidFill>
              </a:rPr>
              <a:t> </a:t>
            </a:r>
            <a:r>
              <a:rPr lang="zh-CN" altLang="en-US" sz="2400" dirty="0">
                <a:solidFill>
                  <a:srgbClr val="DA251C"/>
                </a:solidFill>
              </a:rPr>
              <a:t>数列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664590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利用递推关系求数列的通项公式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1028926"/>
            <a:ext cx="11723913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   </a:t>
            </a:r>
            <a:r>
              <a:rPr lang="zh-CN" altLang="zh-CN" sz="2800" dirty="0"/>
              <a:t>已知数列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满足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2,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-a</a:t>
            </a:r>
            <a:r>
              <a:rPr lang="en-US" altLang="zh-CN" sz="2800" i="1" baseline="-25000" dirty="0"/>
              <a:t>n-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=n</a:t>
            </a:r>
            <a:r>
              <a:rPr lang="en-US" altLang="zh-CN" sz="2800" dirty="0"/>
              <a:t>(</a:t>
            </a:r>
            <a:r>
              <a:rPr lang="en-US" altLang="zh-CN" sz="2800" i="1" dirty="0"/>
              <a:t>n</a:t>
            </a:r>
            <a:r>
              <a:rPr lang="en-US" altLang="zh-CN" sz="2800" dirty="0"/>
              <a:t>≥2,</a:t>
            </a:r>
            <a:r>
              <a:rPr lang="en-US" altLang="zh-CN" sz="2800" i="1" dirty="0"/>
              <a:t>n</a:t>
            </a:r>
            <a:r>
              <a:rPr lang="en-US" altLang="zh-CN" sz="2800" dirty="0"/>
              <a:t>∈</a:t>
            </a:r>
            <a:r>
              <a:rPr lang="en-US" altLang="zh-CN" sz="2800" b="1" dirty="0"/>
              <a:t>N</a:t>
            </a:r>
            <a:r>
              <a:rPr lang="en-US" altLang="zh-CN" sz="2800" b="1" baseline="30000" dirty="0"/>
              <a:t>*</a:t>
            </a:r>
            <a:r>
              <a:rPr lang="en-US" altLang="zh-CN" sz="2800" dirty="0"/>
              <a:t>),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=</a:t>
            </a:r>
            <a:r>
              <a:rPr lang="zh-CN" altLang="zh-CN" sz="2800" i="1" u="sng" dirty="0"/>
              <a:t>　　　　</a:t>
            </a:r>
            <a:r>
              <a:rPr lang="en-US" altLang="zh-CN" sz="2800" i="1" dirty="0"/>
              <a:t>. </a:t>
            </a:r>
            <a:endParaRPr lang="en-US" altLang="zh-CN" sz="2800" b="1" dirty="0">
              <a:solidFill>
                <a:srgbClr val="DA25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/>
          </a:p>
        </p:txBody>
      </p:sp>
      <p:sp>
        <p:nvSpPr>
          <p:cNvPr id="8" name="矩形 7"/>
          <p:cNvSpPr/>
          <p:nvPr/>
        </p:nvSpPr>
        <p:spPr>
          <a:xfrm>
            <a:off x="234043" y="2920086"/>
            <a:ext cx="11139948" cy="195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r>
              <a:rPr lang="zh-CN" altLang="zh-CN" sz="2800" dirty="0"/>
              <a:t>利用递推公式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-a</a:t>
            </a:r>
            <a:r>
              <a:rPr lang="en-US" altLang="zh-CN" sz="2800" i="1" baseline="-25000" dirty="0"/>
              <a:t>n-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=n</a:t>
            </a:r>
            <a:r>
              <a:rPr lang="en-US" altLang="zh-CN" sz="2800" dirty="0"/>
              <a:t>(</a:t>
            </a:r>
            <a:r>
              <a:rPr lang="en-US" altLang="zh-CN" sz="2800" i="1" dirty="0"/>
              <a:t>n</a:t>
            </a:r>
            <a:r>
              <a:rPr lang="en-US" altLang="zh-CN" sz="2800" dirty="0"/>
              <a:t>≥2),</a:t>
            </a:r>
            <a:r>
              <a:rPr lang="zh-CN" altLang="zh-CN" sz="2800" dirty="0"/>
              <a:t>写出</a:t>
            </a:r>
            <a:r>
              <a:rPr lang="en-US" altLang="zh-CN" sz="2800" i="1" dirty="0"/>
              <a:t>n-</a:t>
            </a:r>
            <a:r>
              <a:rPr lang="en-US" altLang="zh-CN" sz="2800" dirty="0"/>
              <a:t>1</a:t>
            </a:r>
            <a:r>
              <a:rPr lang="zh-CN" altLang="zh-CN" sz="2800" dirty="0"/>
              <a:t>个式子并相加</a:t>
            </a:r>
            <a:r>
              <a:rPr lang="en-US" altLang="zh-CN" sz="2800" dirty="0"/>
              <a:t>,</a:t>
            </a:r>
            <a:r>
              <a:rPr lang="zh-CN" altLang="zh-CN" sz="2800" dirty="0"/>
              <a:t>再利用等差数列的前</a:t>
            </a:r>
            <a:r>
              <a:rPr lang="en-US" altLang="zh-CN" sz="2800" i="1" dirty="0"/>
              <a:t>n-</a:t>
            </a:r>
            <a:r>
              <a:rPr lang="en-US" altLang="zh-CN" sz="2800" dirty="0"/>
              <a:t>1</a:t>
            </a:r>
            <a:r>
              <a:rPr lang="zh-CN" altLang="zh-CN" sz="2800" dirty="0"/>
              <a:t>项和的公式</a:t>
            </a:r>
            <a:r>
              <a:rPr lang="en-US" altLang="zh-CN" sz="2800" dirty="0"/>
              <a:t>,</a:t>
            </a:r>
            <a:r>
              <a:rPr lang="zh-CN" altLang="zh-CN" sz="2800" dirty="0"/>
              <a:t>即可求出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 lvl="0">
              <a:lnSpc>
                <a:spcPct val="150000"/>
              </a:lnSpc>
            </a:pP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0783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6377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累加法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由题意可知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-a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dirty="0"/>
                  <a:t>-a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3,…,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-a</a:t>
                </a:r>
                <a:r>
                  <a:rPr lang="en-US" altLang="zh-CN" sz="2800" i="1" baseline="-25000" dirty="0"/>
                  <a:t>n-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以上式子累加得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-a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…</a:t>
                </a:r>
                <a:r>
                  <a:rPr lang="en-US" altLang="zh-CN" sz="2800" i="1" dirty="0"/>
                  <a:t>+n,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……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 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累加时注意开始的一项与最后一项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…</a:t>
                </a:r>
                <a:r>
                  <a:rPr lang="en-US" altLang="zh-CN" sz="2800" i="1" dirty="0"/>
                  <a:t>+n</a:t>
                </a:r>
                <a:r>
                  <a:rPr lang="en-US" altLang="zh-CN" sz="2800" dirty="0"/>
                  <a:t>)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……(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用公式求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+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+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…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+n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时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注意项数为</a:t>
                </a:r>
                <a:r>
                  <a:rPr lang="en-US" altLang="zh-CN" sz="2800" i="1" dirty="0">
                    <a:solidFill>
                      <a:srgbClr val="FF0000"/>
                    </a:solidFill>
                  </a:rPr>
                  <a:t>n-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1)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)(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zh-CN" altLang="zh-CN" sz="2800" dirty="0"/>
                  <a:t>满足上式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6377900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664352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566446"/>
                <a:ext cx="11723913" cy="16034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  </a:t>
                </a:r>
                <a:r>
                  <a:rPr lang="zh-CN" altLang="zh-CN" sz="2800" dirty="0"/>
                  <a:t>已知在数列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="1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4,</a:t>
                </a:r>
                <a:r>
                  <a:rPr lang="zh-CN" altLang="zh-CN" sz="2800" dirty="0"/>
                  <a:t>则数列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zh-CN" altLang="zh-CN" sz="2800" i="1" u="sng" dirty="0"/>
                  <a:t>　　　　</a:t>
                </a:r>
                <a:r>
                  <a:rPr lang="en-US" altLang="zh-CN" sz="2800" i="1" dirty="0"/>
                  <a:t>. </a:t>
                </a:r>
                <a:endParaRPr lang="en-US" altLang="zh-CN" sz="2800" b="1" dirty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66446"/>
                <a:ext cx="11723913" cy="1603452"/>
              </a:xfrm>
              <a:prstGeom prst="rect">
                <a:avLst/>
              </a:prstGeom>
              <a:blipFill rotWithShape="0">
                <a:blip r:embed="rId2"/>
                <a:stretch>
                  <a:fillRect l="-1040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976531"/>
                <a:ext cx="11139948" cy="16833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思维导引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/>
                  <a:t>利用递推公式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写出</a:t>
                </a:r>
                <a:r>
                  <a:rPr lang="en-US" altLang="zh-CN" sz="2800" i="1" dirty="0"/>
                  <a:t>n-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个式子并相乘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即可求出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976531"/>
                <a:ext cx="11139948" cy="1683346"/>
              </a:xfrm>
              <a:prstGeom prst="rect">
                <a:avLst/>
              </a:prstGeom>
              <a:blipFill rotWithShape="0">
                <a:blip r:embed="rId3"/>
                <a:stretch>
                  <a:fillRect l="-1094" b="-4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4965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62894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累乘法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,…,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/>
                              <m:t>−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以上式子累乘得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·…·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/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……(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累乘时注意开始的一项与最后一项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</a:t>
                </a:r>
                <a:r>
                  <a:rPr lang="zh-CN" altLang="zh-CN" sz="2800" dirty="0"/>
                  <a:t>满足上式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 lvl="0">
                  <a:lnSpc>
                    <a:spcPct val="150000"/>
                  </a:lnSpc>
                </a:pPr>
                <a:endParaRPr lang="en-US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6289479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410683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566446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     </a:t>
            </a:r>
            <a:r>
              <a:rPr lang="zh-CN" altLang="zh-CN" sz="2800" dirty="0"/>
              <a:t>已知数列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中</a:t>
            </a:r>
            <a:r>
              <a:rPr lang="en-US" altLang="zh-CN" sz="2800" dirty="0"/>
              <a:t>, 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3,</a:t>
            </a:r>
            <a:r>
              <a:rPr lang="zh-CN" altLang="zh-CN" sz="2800" dirty="0"/>
              <a:t>且点</a:t>
            </a:r>
            <a:r>
              <a:rPr lang="en-US" altLang="zh-CN" sz="2800" i="1" dirty="0" err="1"/>
              <a:t>P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/>
              <a:t>(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)(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</a:t>
            </a:r>
            <a:r>
              <a:rPr lang="en-US" altLang="zh-CN" sz="2800" b="1" dirty="0" err="1"/>
              <a:t>N</a:t>
            </a:r>
            <a:r>
              <a:rPr lang="en-US" altLang="zh-CN" sz="2800" b="1" baseline="30000" dirty="0"/>
              <a:t>*</a:t>
            </a:r>
            <a:r>
              <a:rPr lang="en-US" altLang="zh-CN" sz="2800" dirty="0"/>
              <a:t>)</a:t>
            </a:r>
            <a:r>
              <a:rPr lang="zh-CN" altLang="zh-CN" sz="2800" dirty="0"/>
              <a:t>在直线</a:t>
            </a:r>
            <a:r>
              <a:rPr lang="en-US" altLang="zh-CN" sz="2800" dirty="0"/>
              <a:t>4</a:t>
            </a:r>
            <a:r>
              <a:rPr lang="en-US" altLang="zh-CN" sz="2800" i="1" dirty="0"/>
              <a:t>x-y+</a:t>
            </a:r>
            <a:r>
              <a:rPr lang="en-US" altLang="zh-CN" sz="28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上</a:t>
            </a:r>
            <a:r>
              <a:rPr lang="en-US" altLang="zh-CN" sz="2800" dirty="0"/>
              <a:t>,</a:t>
            </a:r>
            <a:r>
              <a:rPr lang="zh-CN" altLang="zh-CN" sz="2800" dirty="0"/>
              <a:t>则数列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的通项公式为</a:t>
            </a:r>
            <a:r>
              <a:rPr lang="zh-CN" altLang="zh-CN" sz="2800" i="1" u="sng" dirty="0"/>
              <a:t>　　　　</a:t>
            </a:r>
            <a:r>
              <a:rPr lang="en-US" altLang="zh-CN" sz="2800" i="1" dirty="0"/>
              <a:t>. 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234042" y="3574842"/>
            <a:ext cx="114499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r>
              <a:rPr lang="zh-CN" altLang="zh-CN" sz="2800" dirty="0"/>
              <a:t>把点</a:t>
            </a:r>
            <a:r>
              <a:rPr lang="en-US" altLang="zh-CN" sz="2800" i="1" dirty="0" err="1"/>
              <a:t>P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/>
              <a:t>(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)</a:t>
            </a:r>
            <a:r>
              <a:rPr lang="zh-CN" altLang="zh-CN" sz="2800" dirty="0"/>
              <a:t>代入直线方程</a:t>
            </a:r>
            <a:r>
              <a:rPr lang="en-US" altLang="zh-CN" sz="2800" dirty="0"/>
              <a:t>4</a:t>
            </a:r>
            <a:r>
              <a:rPr lang="en-US" altLang="zh-CN" sz="2800" i="1" dirty="0"/>
              <a:t>x-y+</a:t>
            </a:r>
            <a:r>
              <a:rPr lang="en-US" altLang="zh-CN" sz="28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zh-CN" altLang="zh-CN" sz="2800" dirty="0"/>
              <a:t>得数列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的递推公式</a:t>
            </a:r>
            <a:r>
              <a:rPr lang="en-US" altLang="zh-CN" sz="2800" dirty="0"/>
              <a:t>,</a:t>
            </a:r>
            <a:r>
              <a:rPr lang="zh-CN" altLang="zh-CN" sz="2800" dirty="0"/>
              <a:t>再利用构造法</a:t>
            </a:r>
            <a:r>
              <a:rPr lang="en-US" altLang="zh-CN" sz="2800" dirty="0"/>
              <a:t>,</a:t>
            </a:r>
            <a:r>
              <a:rPr lang="zh-CN" altLang="zh-CN" sz="2800" dirty="0"/>
              <a:t>构造出等比数列</a:t>
            </a:r>
            <a:r>
              <a:rPr lang="en-US" altLang="zh-CN" sz="2800" dirty="0"/>
              <a:t>,</a:t>
            </a:r>
            <a:r>
              <a:rPr lang="zh-CN" altLang="zh-CN" sz="2800" dirty="0"/>
              <a:t>即可利用等比数列的通项公式</a:t>
            </a:r>
            <a:r>
              <a:rPr lang="zh-CN" altLang="en-US" sz="2800" dirty="0"/>
              <a:t>求</a:t>
            </a:r>
            <a:r>
              <a:rPr lang="zh-CN" altLang="zh-CN" sz="2800" dirty="0"/>
              <a:t>得结果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10426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49150" y="472218"/>
                <a:ext cx="11139948" cy="59681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构造法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因为点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在直线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x-y+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上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-a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0.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…… 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将点的坐标代入直线方程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是首项为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公比为</a:t>
                </a:r>
                <a:r>
                  <a:rPr lang="en-US" altLang="zh-CN" sz="2800" dirty="0"/>
                  <a:t>4</a:t>
                </a:r>
                <a:r>
                  <a:rPr lang="zh-CN" altLang="zh-CN" sz="2800" dirty="0"/>
                  <a:t>的等比数列 </a:t>
                </a:r>
                <a:r>
                  <a:rPr lang="en-US" altLang="zh-CN" sz="2800" dirty="0"/>
                  <a:t>……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注意数列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srgbClr val="DA251C"/>
                    </a:solidFill>
                  </a:rPr>
                  <a:t>n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DA251C"/>
                    </a:solidFill>
                  </a:rPr>
                  <a:t>}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的首项不是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1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而是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×4</a:t>
                </a:r>
                <a:r>
                  <a:rPr lang="en-US" altLang="zh-CN" sz="2800" i="1" baseline="30000" dirty="0"/>
                  <a:t>n-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×4</a:t>
                </a:r>
                <a:r>
                  <a:rPr lang="en-US" altLang="zh-CN" sz="2800" i="1" baseline="30000" dirty="0"/>
                  <a:t>n-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150" y="472218"/>
                <a:ext cx="11139948" cy="5968172"/>
              </a:xfrm>
              <a:prstGeom prst="rect">
                <a:avLst/>
              </a:prstGeom>
              <a:blipFill rotWithShape="0">
                <a:blip r:embed="rId2"/>
                <a:stretch>
                  <a:fillRect l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0131737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715683"/>
                <a:ext cx="11723913" cy="10065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     </a:t>
                </a:r>
                <a:r>
                  <a:rPr lang="zh-CN" altLang="zh-CN" sz="2800" dirty="0"/>
                  <a:t>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N</a:t>
                </a:r>
                <a:r>
                  <a:rPr lang="en-US" altLang="zh-CN" sz="2800" b="1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zh-CN" altLang="zh-CN" sz="2800" i="1" u="sng" dirty="0"/>
                  <a:t>　　　　</a:t>
                </a:r>
                <a:r>
                  <a:rPr lang="en-US" altLang="zh-CN" sz="2800" i="1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15683"/>
                <a:ext cx="11723913" cy="1006558"/>
              </a:xfrm>
              <a:prstGeom prst="rect">
                <a:avLst/>
              </a:prstGeom>
              <a:blipFill rotWithShape="0">
                <a:blip r:embed="rId2"/>
                <a:stretch>
                  <a:fillRect l="-1040" b="-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234043" y="2437924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</p:txBody>
      </p:sp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24" y="3592609"/>
            <a:ext cx="7624520" cy="16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724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10533"/>
                <a:ext cx="11139948" cy="57145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en-US" sz="2800" dirty="0">
                    <a:solidFill>
                      <a:srgbClr val="FF0000"/>
                    </a:solidFill>
                  </a:rPr>
                  <a:t>取倒数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 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是首项为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公差为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 </a:t>
                </a:r>
                <a:r>
                  <a:rPr lang="zh-CN" altLang="zh-CN" sz="2800" dirty="0"/>
                  <a:t>的等差数列</a:t>
                </a:r>
                <a:r>
                  <a:rPr lang="en-US" altLang="zh-CN" sz="2800" dirty="0"/>
                  <a:t>, 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注意数列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DA251C"/>
                    </a:solidFill>
                  </a:rPr>
                  <a:t>}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的首项不是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1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而是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n-</a:t>
                </a:r>
                <a:r>
                  <a:rPr lang="en-US" altLang="zh-CN" sz="2800" dirty="0"/>
                  <a:t>1)×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 lvl="0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10533"/>
                <a:ext cx="11139948" cy="5714578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48420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69526"/>
            <a:ext cx="11139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/>
              <a:t>由递推公式求通项公式的方法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3370521"/>
                  </p:ext>
                </p:extLst>
              </p:nvPr>
            </p:nvGraphicFramePr>
            <p:xfrm>
              <a:off x="452284" y="1754523"/>
              <a:ext cx="11356259" cy="393122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55087">
                      <a:extLst>
                        <a:ext uri="{9D8B030D-6E8A-4147-A177-3AD203B41FA5}">
                          <a16:colId xmlns:a16="http://schemas.microsoft.com/office/drawing/2014/main" val="1179447039"/>
                        </a:ext>
                      </a:extLst>
                    </a:gridCol>
                    <a:gridCol w="5200586">
                      <a:extLst>
                        <a:ext uri="{9D8B030D-6E8A-4147-A177-3AD203B41FA5}">
                          <a16:colId xmlns:a16="http://schemas.microsoft.com/office/drawing/2014/main" val="3576081057"/>
                        </a:ext>
                      </a:extLst>
                    </a:gridCol>
                    <a:gridCol w="5200586">
                      <a:extLst>
                        <a:ext uri="{9D8B030D-6E8A-4147-A177-3AD203B41FA5}">
                          <a16:colId xmlns:a16="http://schemas.microsoft.com/office/drawing/2014/main" val="67344516"/>
                        </a:ext>
                      </a:extLst>
                    </a:gridCol>
                  </a:tblGrid>
                  <a:tr h="4366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适用类型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要点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956475049"/>
                      </a:ext>
                    </a:extLst>
                  </a:tr>
                  <a:tr h="4366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累加法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),</a:t>
                          </a:r>
                          <a:r>
                            <a:rPr lang="zh-CN" sz="2800" dirty="0">
                              <a:effectLst/>
                            </a:rPr>
                            <a:t>变形为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).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利用恒等式</a:t>
                          </a:r>
                          <a:r>
                            <a:rPr lang="en-US" altLang="zh-CN" sz="2800" i="1" dirty="0"/>
                            <a:t>a</a:t>
                          </a:r>
                          <a:r>
                            <a:rPr lang="en-US" altLang="zh-CN" sz="2800" i="1" baseline="-25000" dirty="0"/>
                            <a:t>n</a:t>
                          </a:r>
                          <a:r>
                            <a:rPr lang="en-US" altLang="zh-CN" sz="2800" i="1" dirty="0"/>
                            <a:t>=a</a:t>
                          </a:r>
                          <a:r>
                            <a:rPr lang="en-US" altLang="zh-CN" sz="2800" baseline="-25000" dirty="0"/>
                            <a:t>1</a:t>
                          </a:r>
                          <a:r>
                            <a:rPr lang="en-US" altLang="zh-CN" sz="2800" i="1" dirty="0"/>
                            <a:t>+</a:t>
                          </a:r>
                          <a:r>
                            <a:rPr lang="en-US" altLang="zh-CN" sz="2800" dirty="0"/>
                            <a:t>(</a:t>
                          </a:r>
                          <a:r>
                            <a:rPr lang="en-US" altLang="zh-CN" sz="2800" i="1" dirty="0"/>
                            <a:t>a</a:t>
                          </a:r>
                          <a:r>
                            <a:rPr lang="en-US" altLang="zh-CN" sz="2800" baseline="-25000" dirty="0"/>
                            <a:t>2</a:t>
                          </a:r>
                          <a:r>
                            <a:rPr lang="en-US" altLang="zh-CN" sz="2800" i="1" dirty="0"/>
                            <a:t>-a</a:t>
                          </a:r>
                          <a:r>
                            <a:rPr lang="en-US" altLang="zh-CN" sz="2800" baseline="-25000" dirty="0"/>
                            <a:t>1</a:t>
                          </a:r>
                          <a:r>
                            <a:rPr lang="en-US" altLang="zh-CN" sz="2800" dirty="0"/>
                            <a:t>)</a:t>
                          </a:r>
                          <a:r>
                            <a:rPr lang="en-US" altLang="zh-CN" sz="2800" i="1" dirty="0"/>
                            <a:t>+</a:t>
                          </a:r>
                          <a:r>
                            <a:rPr lang="en-US" altLang="zh-CN" sz="2800" dirty="0"/>
                            <a:t>(</a:t>
                          </a:r>
                          <a:r>
                            <a:rPr lang="en-US" altLang="zh-CN" sz="2800" i="1" dirty="0"/>
                            <a:t>a</a:t>
                          </a:r>
                          <a:r>
                            <a:rPr lang="en-US" altLang="zh-CN" sz="2800" baseline="-25000" dirty="0"/>
                            <a:t>3</a:t>
                          </a:r>
                          <a:r>
                            <a:rPr lang="en-US" altLang="zh-CN" sz="2800" i="1" dirty="0"/>
                            <a:t>-a</a:t>
                          </a:r>
                          <a:r>
                            <a:rPr lang="en-US" altLang="zh-CN" sz="2800" baseline="-25000" dirty="0"/>
                            <a:t>2</a:t>
                          </a:r>
                          <a:r>
                            <a:rPr lang="en-US" altLang="zh-CN" sz="2800" dirty="0"/>
                            <a:t>)</a:t>
                          </a:r>
                          <a:r>
                            <a:rPr lang="en-US" altLang="zh-CN" sz="2800" i="1" dirty="0"/>
                            <a:t>+</a:t>
                          </a:r>
                          <a:r>
                            <a:rPr lang="en-US" altLang="zh-CN" sz="2800" dirty="0"/>
                            <a:t>…</a:t>
                          </a:r>
                          <a:r>
                            <a:rPr lang="en-US" altLang="zh-CN" sz="2800" i="1" dirty="0"/>
                            <a:t>+</a:t>
                          </a:r>
                          <a:r>
                            <a:rPr lang="en-US" altLang="zh-CN" sz="2800" dirty="0"/>
                            <a:t>(</a:t>
                          </a:r>
                          <a:r>
                            <a:rPr lang="en-US" altLang="zh-CN" sz="2800" i="1" dirty="0"/>
                            <a:t>a</a:t>
                          </a:r>
                          <a:r>
                            <a:rPr lang="en-US" altLang="zh-CN" sz="2800" i="1" baseline="-25000" dirty="0"/>
                            <a:t>n</a:t>
                          </a:r>
                          <a:r>
                            <a:rPr lang="en-US" altLang="zh-CN" sz="2800" i="1" dirty="0"/>
                            <a:t>-a</a:t>
                          </a:r>
                          <a:r>
                            <a:rPr lang="en-US" altLang="zh-CN" sz="2800" i="1" baseline="-25000" dirty="0"/>
                            <a:t>n-</a:t>
                          </a:r>
                          <a:r>
                            <a:rPr lang="en-US" altLang="zh-CN" sz="2800" baseline="-25000" dirty="0"/>
                            <a:t>1</a:t>
                          </a:r>
                          <a:r>
                            <a:rPr lang="en-US" altLang="zh-CN" sz="2800" dirty="0"/>
                            <a:t> )</a:t>
                          </a:r>
                          <a:r>
                            <a:rPr lang="en-US" sz="2800" dirty="0">
                              <a:effectLst/>
                            </a:rPr>
                            <a:t> (</a:t>
                          </a:r>
                          <a:r>
                            <a:rPr lang="en-US" sz="2800" i="1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≥2)</a:t>
                          </a:r>
                          <a:r>
                            <a:rPr lang="zh-CN" sz="2800" dirty="0">
                              <a:effectLst/>
                            </a:rPr>
                            <a:t>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6="http://schemas.microsoft.com/office/drawing/2014/main" val="3595308644"/>
                      </a:ext>
                    </a:extLst>
                  </a:tr>
                  <a:tr h="4366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累乘法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)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变形为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).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利用恒等式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</a:rPr>
                            <a:t>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·…·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 b="0" i="1" dirty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≠0,</a:t>
                          </a:r>
                          <a:r>
                            <a:rPr lang="en-US" sz="2800" i="1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≥2)</a:t>
                          </a:r>
                          <a:r>
                            <a:rPr lang="zh-CN" sz="2800" dirty="0">
                              <a:effectLst/>
                            </a:rPr>
                            <a:t>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6="http://schemas.microsoft.com/office/drawing/2014/main" val="398353857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633370521"/>
                  </p:ext>
                </p:extLst>
              </p:nvPr>
            </p:nvGraphicFramePr>
            <p:xfrm>
              <a:off x="452284" y="1754523"/>
              <a:ext cx="11356259" cy="405593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55087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1179447039"/>
                        </a:ext>
                      </a:extLst>
                    </a:gridCol>
                    <a:gridCol w="5200586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3576081057"/>
                        </a:ext>
                      </a:extLst>
                    </a:gridCol>
                    <a:gridCol w="5200586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67344516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适用类型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要点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1956475049"/>
                      </a:ext>
                    </a:extLst>
                  </a:tr>
                  <a:tr h="12801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累加法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),</a:t>
                          </a:r>
                          <a:r>
                            <a:rPr lang="zh-CN" sz="2800" dirty="0">
                              <a:effectLst/>
                            </a:rPr>
                            <a:t>变形为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-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).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利用</a:t>
                          </a:r>
                          <a:r>
                            <a:rPr lang="zh-CN" sz="2800" dirty="0" smtClean="0">
                              <a:effectLst/>
                            </a:rPr>
                            <a:t>恒等式</a:t>
                          </a:r>
                          <a:r>
                            <a:rPr lang="en-US" altLang="zh-CN" sz="2800" i="1" dirty="0" smtClean="0"/>
                            <a:t>a</a:t>
                          </a:r>
                          <a:r>
                            <a:rPr lang="en-US" altLang="zh-CN" sz="2800" i="1" baseline="-25000" dirty="0" smtClean="0"/>
                            <a:t>n</a:t>
                          </a:r>
                          <a:r>
                            <a:rPr lang="en-US" altLang="zh-CN" sz="2800" i="1" dirty="0" smtClean="0"/>
                            <a:t>=a</a:t>
                          </a:r>
                          <a:r>
                            <a:rPr lang="en-US" altLang="zh-CN" sz="2800" baseline="-25000" dirty="0" smtClean="0"/>
                            <a:t>1</a:t>
                          </a:r>
                          <a:r>
                            <a:rPr lang="en-US" altLang="zh-CN" sz="2800" i="1" dirty="0" smtClean="0"/>
                            <a:t>+</a:t>
                          </a:r>
                          <a:r>
                            <a:rPr lang="en-US" altLang="zh-CN" sz="2800" dirty="0" smtClean="0"/>
                            <a:t>(</a:t>
                          </a:r>
                          <a:r>
                            <a:rPr lang="en-US" altLang="zh-CN" sz="2800" i="1" dirty="0" smtClean="0"/>
                            <a:t>a</a:t>
                          </a:r>
                          <a:r>
                            <a:rPr lang="en-US" altLang="zh-CN" sz="2800" baseline="-25000" dirty="0" smtClean="0"/>
                            <a:t>2</a:t>
                          </a:r>
                          <a:r>
                            <a:rPr lang="en-US" altLang="zh-CN" sz="2800" i="1" dirty="0" smtClean="0"/>
                            <a:t>-a</a:t>
                          </a:r>
                          <a:r>
                            <a:rPr lang="en-US" altLang="zh-CN" sz="2800" baseline="-25000" dirty="0" smtClean="0"/>
                            <a:t>1</a:t>
                          </a:r>
                          <a:r>
                            <a:rPr lang="en-US" altLang="zh-CN" sz="2800" dirty="0" smtClean="0"/>
                            <a:t>)</a:t>
                          </a:r>
                          <a:r>
                            <a:rPr lang="en-US" altLang="zh-CN" sz="2800" i="1" dirty="0" smtClean="0"/>
                            <a:t>+</a:t>
                          </a:r>
                          <a:r>
                            <a:rPr lang="en-US" altLang="zh-CN" sz="2800" dirty="0" smtClean="0"/>
                            <a:t>(</a:t>
                          </a:r>
                          <a:r>
                            <a:rPr lang="en-US" altLang="zh-CN" sz="2800" i="1" dirty="0" smtClean="0"/>
                            <a:t>a</a:t>
                          </a:r>
                          <a:r>
                            <a:rPr lang="en-US" altLang="zh-CN" sz="2800" baseline="-25000" dirty="0" smtClean="0"/>
                            <a:t>3</a:t>
                          </a:r>
                          <a:r>
                            <a:rPr lang="en-US" altLang="zh-CN" sz="2800" i="1" dirty="0" smtClean="0"/>
                            <a:t>-a</a:t>
                          </a:r>
                          <a:r>
                            <a:rPr lang="en-US" altLang="zh-CN" sz="2800" baseline="-25000" dirty="0" smtClean="0"/>
                            <a:t>2</a:t>
                          </a:r>
                          <a:r>
                            <a:rPr lang="en-US" altLang="zh-CN" sz="2800" dirty="0" smtClean="0"/>
                            <a:t>)</a:t>
                          </a:r>
                          <a:r>
                            <a:rPr lang="en-US" altLang="zh-CN" sz="2800" i="1" dirty="0" smtClean="0"/>
                            <a:t>+</a:t>
                          </a:r>
                          <a:r>
                            <a:rPr lang="en-US" altLang="zh-CN" sz="2800" dirty="0" smtClean="0"/>
                            <a:t>…</a:t>
                          </a:r>
                          <a:r>
                            <a:rPr lang="en-US" altLang="zh-CN" sz="2800" i="1" dirty="0" smtClean="0"/>
                            <a:t>+</a:t>
                          </a:r>
                          <a:r>
                            <a:rPr lang="en-US" altLang="zh-CN" sz="2800" dirty="0" smtClean="0"/>
                            <a:t>(</a:t>
                          </a:r>
                          <a:r>
                            <a:rPr lang="en-US" altLang="zh-CN" sz="2800" i="1" dirty="0" smtClean="0"/>
                            <a:t>a</a:t>
                          </a:r>
                          <a:r>
                            <a:rPr lang="en-US" altLang="zh-CN" sz="2800" i="1" baseline="-25000" dirty="0" smtClean="0"/>
                            <a:t>n</a:t>
                          </a:r>
                          <a:r>
                            <a:rPr lang="en-US" altLang="zh-CN" sz="2800" i="1" dirty="0" smtClean="0"/>
                            <a:t>-a</a:t>
                          </a:r>
                          <a:r>
                            <a:rPr lang="en-US" altLang="zh-CN" sz="2800" i="1" baseline="-25000" dirty="0" smtClean="0"/>
                            <a:t>n-</a:t>
                          </a:r>
                          <a:r>
                            <a:rPr lang="en-US" altLang="zh-CN" sz="2800" baseline="-25000" dirty="0" smtClean="0"/>
                            <a:t>1</a:t>
                          </a:r>
                          <a:r>
                            <a:rPr lang="en-US" altLang="zh-CN" sz="2800" dirty="0" smtClean="0"/>
                            <a:t> )</a:t>
                          </a:r>
                          <a:r>
                            <a:rPr lang="en-US" sz="2800" dirty="0" smtClean="0">
                              <a:effectLst/>
                            </a:rPr>
                            <a:t> (</a:t>
                          </a:r>
                          <a:r>
                            <a:rPr lang="en-US" sz="2800" i="1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≥2)</a:t>
                          </a:r>
                          <a:r>
                            <a:rPr lang="zh-CN" sz="2800" dirty="0">
                              <a:effectLst/>
                            </a:rPr>
                            <a:t>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3595308644"/>
                      </a:ext>
                    </a:extLst>
                  </a:tr>
                  <a:tr h="213569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累乘法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4487" marR="64487" marT="0" marB="0" anchor="ctr">
                        <a:blipFill rotWithShape="0">
                          <a:blip r:embed="rId2"/>
                          <a:stretch>
                            <a:fillRect l="-18523" t="-90313" r="-100352" b="-99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4487" marR="64487" marT="0" marB="0" anchor="ctr">
                        <a:blipFill rotWithShape="0">
                          <a:blip r:embed="rId2"/>
                          <a:stretch>
                            <a:fillRect l="-118384" t="-90313" r="-234" b="-99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398353857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1422923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63473"/>
                  </p:ext>
                </p:extLst>
              </p:nvPr>
            </p:nvGraphicFramePr>
            <p:xfrm>
              <a:off x="343674" y="441071"/>
              <a:ext cx="11520948" cy="608158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68938">
                      <a:extLst>
                        <a:ext uri="{9D8B030D-6E8A-4147-A177-3AD203B41FA5}">
                          <a16:colId xmlns:a16="http://schemas.microsoft.com/office/drawing/2014/main" val="82537013"/>
                        </a:ext>
                      </a:extLst>
                    </a:gridCol>
                    <a:gridCol w="3332160">
                      <a:extLst>
                        <a:ext uri="{9D8B030D-6E8A-4147-A177-3AD203B41FA5}">
                          <a16:colId xmlns:a16="http://schemas.microsoft.com/office/drawing/2014/main" val="2927233379"/>
                        </a:ext>
                      </a:extLst>
                    </a:gridCol>
                    <a:gridCol w="7219850">
                      <a:extLst>
                        <a:ext uri="{9D8B030D-6E8A-4147-A177-3AD203B41FA5}">
                          <a16:colId xmlns:a16="http://schemas.microsoft.com/office/drawing/2014/main" val="345727737"/>
                        </a:ext>
                      </a:extLst>
                    </a:gridCol>
                  </a:tblGrid>
                  <a:tr h="4366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适用类型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要点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6690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构造法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在递推式两边加上相同的数或相同性质的量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构造新数列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使之成为等差或等比数列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再求解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6="http://schemas.microsoft.com/office/drawing/2014/main" val="3419104809"/>
                      </a:ext>
                    </a:extLst>
                  </a:tr>
                  <a:tr h="1310071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lang="en-US" altLang="zh-CN" sz="2800" i="1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q,r</a:t>
                          </a:r>
                          <a:r>
                            <a:rPr lang="zh-CN" sz="2800" dirty="0">
                              <a:effectLst/>
                            </a:rPr>
                            <a:t>是常数</a:t>
                          </a:r>
                          <a:r>
                            <a:rPr lang="en-US" sz="2800" dirty="0">
                              <a:effectLst/>
                            </a:rPr>
                            <a:t>).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变形为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sz="2800" b="0" i="1" dirty="0" smtClean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num>
                                <m:den>
                                  <m: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num>
                                <m:den>
                                  <m: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effectLst/>
                          </a:endParaRPr>
                        </a:p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①</a:t>
                          </a:r>
                          <a:r>
                            <a:rPr lang="zh-CN" sz="2800" dirty="0">
                              <a:effectLst/>
                            </a:rPr>
                            <a:t>若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则</a:t>
                          </a:r>
                          <a:r>
                            <a:rPr lang="en-US" sz="2800" dirty="0">
                              <a:effectLst/>
                            </a:rPr>
                            <a:t>{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}</a:t>
                          </a:r>
                          <a:r>
                            <a:rPr lang="zh-CN" sz="2800" dirty="0">
                              <a:effectLst/>
                            </a:rPr>
                            <a:t>是等差数列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且公差为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num>
                                <m:den>
                                  <m: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可用公式求通项</a:t>
                          </a:r>
                          <a:r>
                            <a:rPr lang="en-US" sz="2800" dirty="0">
                              <a:effectLst/>
                            </a:rPr>
                            <a:t>;</a:t>
                          </a:r>
                          <a:endParaRPr lang="zh-CN" sz="2800" dirty="0">
                            <a:effectLst/>
                          </a:endParaRPr>
                        </a:p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②</a:t>
                          </a:r>
                          <a:r>
                            <a:rPr lang="zh-CN" sz="2800" dirty="0">
                              <a:effectLst/>
                            </a:rPr>
                            <a:t>若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2800" dirty="0" err="1">
                              <a:effectLst/>
                            </a:rPr>
                            <a:t>≠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则转化为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r>
                            <a:rPr lang="zh-CN" sz="2800" dirty="0">
                              <a:effectLst/>
                            </a:rPr>
                            <a:t>型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再利用待定系数法构造新数列求解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6="http://schemas.microsoft.com/office/drawing/2014/main" val="4190030383"/>
                      </a:ext>
                    </a:extLst>
                  </a:tr>
                  <a:tr h="833384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800" i="1" kern="1200" dirty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 kern="1200" dirty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 kern="1200" dirty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𝑛</m:t>
                                  </m:r>
                                </m:sub>
                                <m:sup>
                                  <m:r>
                                    <a:rPr lang="en-US" altLang="zh-CN" sz="2800" i="1" kern="1200" dirty="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𝑟</m:t>
                                  </m:r>
                                </m:sup>
                              </m:sSubSup>
                              <m:r>
                                <a:rPr lang="en-US" sz="2800" i="1" kern="1200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2800" dirty="0">
                              <a:effectLst/>
                            </a:rPr>
                            <a:t>&gt;0,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</a:rPr>
                            <a:t>&gt;0).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将等式两边取对数后转化为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r>
                            <a:rPr lang="zh-CN" sz="2800" dirty="0">
                              <a:effectLst/>
                            </a:rPr>
                            <a:t>型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再利用待定系数法构造新数列求解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6="http://schemas.microsoft.com/office/drawing/2014/main" val="16896909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24163473"/>
                  </p:ext>
                </p:extLst>
              </p:nvPr>
            </p:nvGraphicFramePr>
            <p:xfrm>
              <a:off x="343674" y="441071"/>
              <a:ext cx="11520948" cy="603504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68938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82537013"/>
                        </a:ext>
                      </a:extLst>
                    </a:gridCol>
                    <a:gridCol w="3332160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2927233379"/>
                        </a:ext>
                      </a:extLst>
                    </a:gridCol>
                    <a:gridCol w="7219850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345727737"/>
                        </a:ext>
                      </a:extLst>
                    </a:gridCol>
                  </a:tblGrid>
                  <a:tr h="5562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方法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适用类型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要点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191260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</a:rPr>
                            <a:t>构造法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在递推式两边加上相同的数或相同性质的量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构造新数列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使之成为等差或等比数列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再求解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3419104809"/>
                      </a:ext>
                    </a:extLst>
                  </a:tr>
                  <a:tr h="309626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4487" marR="64487" marT="0" marB="0" anchor="ctr">
                        <a:blipFill rotWithShape="0">
                          <a:blip r:embed="rId2"/>
                          <a:stretch>
                            <a:fillRect l="-29250" t="-56693" r="-217002" b="-454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4487" marR="64487" marT="0" marB="0" anchor="ctr">
                        <a:blipFill rotWithShape="0">
                          <a:blip r:embed="rId2"/>
                          <a:stretch>
                            <a:fillRect l="-59662" t="-56693" r="-169" b="-454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4190030383"/>
                      </a:ext>
                    </a:extLst>
                  </a:tr>
                  <a:tr h="119126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4487" marR="64487" marT="0" marB="0" anchor="ctr">
                        <a:blipFill rotWithShape="0">
                          <a:blip r:embed="rId2"/>
                          <a:stretch>
                            <a:fillRect l="-29250" t="-406122" r="-217002" b="-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将等式两边取对数后转化为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</a:rPr>
                            <a:t>n</a:t>
                          </a:r>
                          <a:r>
                            <a:rPr lang="en-US" sz="2800" baseline="-25000" dirty="0">
                              <a:effectLst/>
                            </a:rPr>
                            <a:t>+1</a:t>
                          </a:r>
                          <a:r>
                            <a:rPr lang="en-US" sz="2800" dirty="0">
                              <a:effectLst/>
                            </a:rPr>
                            <a:t>=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</a:t>
                          </a:r>
                          <a:r>
                            <a:rPr lang="en-US" sz="2800" i="1" baseline="-25000" dirty="0" err="1">
                              <a:effectLst/>
                            </a:rPr>
                            <a:t>n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r>
                            <a:rPr lang="zh-CN" sz="2800" dirty="0">
                              <a:effectLst/>
                            </a:rPr>
                            <a:t>型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再利用待定系数法构造新数列求解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4487" marR="64487" marT="0" marB="0" anchor="ctr"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16896909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2530598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164783" y="243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2098212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044222" y="2098211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数列的概念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数列的函数特性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数列的前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zh-CN" altLang="en-US" sz="2800" dirty="0">
                <a:solidFill>
                  <a:schemeClr val="tx1"/>
                </a:solidFill>
              </a:rPr>
              <a:t>项和与通项的关系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2573722"/>
              </p:ext>
            </p:extLst>
          </p:nvPr>
        </p:nvGraphicFramePr>
        <p:xfrm>
          <a:off x="427795" y="1040138"/>
          <a:ext cx="11356259" cy="323031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55087">
                  <a:extLst>
                    <a:ext uri="{9D8B030D-6E8A-4147-A177-3AD203B41FA5}">
                      <a16:colId xmlns:a16="http://schemas.microsoft.com/office/drawing/2014/main" xmlns="" val="867822903"/>
                    </a:ext>
                  </a:extLst>
                </a:gridCol>
                <a:gridCol w="3234274">
                  <a:extLst>
                    <a:ext uri="{9D8B030D-6E8A-4147-A177-3AD203B41FA5}">
                      <a16:colId xmlns:a16="http://schemas.microsoft.com/office/drawing/2014/main" xmlns="" val="1135654079"/>
                    </a:ext>
                  </a:extLst>
                </a:gridCol>
                <a:gridCol w="7166898">
                  <a:extLst>
                    <a:ext uri="{9D8B030D-6E8A-4147-A177-3AD203B41FA5}">
                      <a16:colId xmlns:a16="http://schemas.microsoft.com/office/drawing/2014/main" xmlns="" val="1593714268"/>
                    </a:ext>
                  </a:extLst>
                </a:gridCol>
              </a:tblGrid>
              <a:tr h="13100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方法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适用类型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要点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00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赋值法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1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2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2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3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3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…</a:t>
                      </a:r>
                      <a:r>
                        <a:rPr lang="en-US" altLang="zh-CN" sz="2800" i="1" dirty="0"/>
                        <a:t>+na</a:t>
                      </a:r>
                      <a:r>
                        <a:rPr lang="en-US" altLang="zh-CN" sz="2800" i="1" baseline="-25000" dirty="0"/>
                        <a:t>n</a:t>
                      </a:r>
                      <a:r>
                        <a:rPr lang="en-US" altLang="zh-CN" sz="2800" i="1" dirty="0"/>
                        <a:t>=f</a:t>
                      </a:r>
                      <a:r>
                        <a:rPr lang="en-US" altLang="zh-CN" sz="2800" dirty="0"/>
                        <a:t>(</a:t>
                      </a:r>
                      <a:r>
                        <a:rPr lang="en-US" altLang="zh-CN" sz="2800" i="1" dirty="0"/>
                        <a:t>n</a:t>
                      </a:r>
                      <a:r>
                        <a:rPr lang="en-US" altLang="zh-CN" sz="2800" dirty="0"/>
                        <a:t>)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4487" marR="6448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800" dirty="0"/>
                        <a:t>由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1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2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2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3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3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…</a:t>
                      </a:r>
                      <a:r>
                        <a:rPr lang="en-US" altLang="zh-CN" sz="2800" i="1" dirty="0"/>
                        <a:t>+na</a:t>
                      </a:r>
                      <a:r>
                        <a:rPr lang="en-US" altLang="zh-CN" sz="2800" i="1" baseline="-25000" dirty="0"/>
                        <a:t>n</a:t>
                      </a:r>
                      <a:r>
                        <a:rPr lang="en-US" altLang="zh-CN" sz="2800" i="1" dirty="0"/>
                        <a:t>=f</a:t>
                      </a:r>
                      <a:r>
                        <a:rPr lang="en-US" altLang="zh-CN" sz="2800" dirty="0"/>
                        <a:t>(</a:t>
                      </a:r>
                      <a:r>
                        <a:rPr lang="en-US" altLang="zh-CN" sz="2800" i="1" dirty="0"/>
                        <a:t>n</a:t>
                      </a:r>
                      <a:r>
                        <a:rPr lang="en-US" altLang="zh-CN" sz="2800" dirty="0"/>
                        <a:t>)</a:t>
                      </a:r>
                      <a:r>
                        <a:rPr lang="zh-CN" altLang="zh-CN" sz="2800" i="1" dirty="0"/>
                        <a:t>　</a:t>
                      </a:r>
                      <a:r>
                        <a:rPr lang="en-US" altLang="zh-CN" sz="2800" dirty="0"/>
                        <a:t>①,</a:t>
                      </a:r>
                      <a:endParaRPr lang="zh-CN" altLang="zh-CN" sz="2800" dirty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800" dirty="0"/>
                        <a:t>得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1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2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2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3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baseline="-25000" dirty="0"/>
                        <a:t>3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…</a:t>
                      </a:r>
                      <a:r>
                        <a:rPr lang="en-US" altLang="zh-CN" sz="2800" i="1" dirty="0"/>
                        <a:t>+</a:t>
                      </a:r>
                      <a:r>
                        <a:rPr lang="en-US" altLang="zh-CN" sz="2800" dirty="0"/>
                        <a:t>(</a:t>
                      </a:r>
                      <a:r>
                        <a:rPr lang="en-US" altLang="zh-CN" sz="2800" i="1" dirty="0"/>
                        <a:t>n-</a:t>
                      </a:r>
                      <a:r>
                        <a:rPr lang="en-US" altLang="zh-CN" sz="2800" dirty="0"/>
                        <a:t>1)</a:t>
                      </a:r>
                      <a:r>
                        <a:rPr lang="en-US" altLang="zh-CN" sz="2800" i="1" dirty="0"/>
                        <a:t>a</a:t>
                      </a:r>
                      <a:r>
                        <a:rPr lang="en-US" altLang="zh-CN" sz="2800" i="1" baseline="-25000" dirty="0"/>
                        <a:t>n-</a:t>
                      </a:r>
                      <a:r>
                        <a:rPr lang="en-US" altLang="zh-CN" sz="2800" baseline="-25000" dirty="0"/>
                        <a:t>1</a:t>
                      </a:r>
                      <a:r>
                        <a:rPr lang="en-US" altLang="zh-CN" sz="2800" i="1" dirty="0"/>
                        <a:t>=f</a:t>
                      </a:r>
                      <a:r>
                        <a:rPr lang="en-US" altLang="zh-CN" sz="2800" dirty="0"/>
                        <a:t>(</a:t>
                      </a:r>
                      <a:r>
                        <a:rPr lang="en-US" altLang="zh-CN" sz="2800" i="1" dirty="0"/>
                        <a:t>n-</a:t>
                      </a:r>
                      <a:r>
                        <a:rPr lang="en-US" altLang="zh-CN" sz="2800" dirty="0"/>
                        <a:t>1)(</a:t>
                      </a:r>
                      <a:r>
                        <a:rPr lang="en-US" altLang="zh-CN" sz="2800" i="1" dirty="0"/>
                        <a:t>n</a:t>
                      </a:r>
                      <a:r>
                        <a:rPr lang="en-US" altLang="zh-CN" sz="2800" dirty="0"/>
                        <a:t>≥2)</a:t>
                      </a:r>
                      <a:r>
                        <a:rPr lang="zh-CN" altLang="zh-CN" sz="2800" i="1" dirty="0"/>
                        <a:t>　</a:t>
                      </a:r>
                      <a:r>
                        <a:rPr lang="en-US" altLang="zh-CN" sz="2800" dirty="0"/>
                        <a:t>②,</a:t>
                      </a:r>
                      <a:endParaRPr lang="zh-CN" altLang="zh-CN" sz="2800" dirty="0"/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再由</a:t>
                      </a:r>
                      <a:r>
                        <a:rPr lang="en-US" sz="2800" dirty="0">
                          <a:effectLst/>
                        </a:rPr>
                        <a:t>①-②</a:t>
                      </a:r>
                      <a:r>
                        <a:rPr lang="zh-CN" sz="2800" dirty="0">
                          <a:effectLst/>
                        </a:rPr>
                        <a:t>可得</a:t>
                      </a:r>
                      <a:r>
                        <a:rPr lang="en-US" sz="2800" i="1" dirty="0">
                          <a:effectLst/>
                        </a:rPr>
                        <a:t>a</a:t>
                      </a:r>
                      <a:r>
                        <a:rPr lang="en-US" sz="2800" i="1" baseline="-25000" dirty="0">
                          <a:effectLst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注意对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800" dirty="0">
                          <a:effectLst/>
                        </a:rPr>
                        <a:t>=1</a:t>
                      </a:r>
                      <a:r>
                        <a:rPr lang="zh-CN" sz="2800" dirty="0">
                          <a:effectLst/>
                        </a:rPr>
                        <a:t>的情况进行讨论</a:t>
                      </a:r>
                      <a:r>
                        <a:rPr lang="en-US" sz="2800" dirty="0">
                          <a:effectLst/>
                        </a:rPr>
                        <a:t>).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4487" marR="64487" marT="0" marB="0" anchor="ctr"/>
                </a:tc>
                <a:extLst>
                  <a:ext uri="{0D108BD9-81ED-4DB2-BD59-A6C34878D82A}">
                    <a16:rowId xmlns:a16="http://schemas.microsoft.com/office/drawing/2014/main" xmlns="" val="3320945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527319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77682"/>
                <a:ext cx="11139948" cy="5347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拓展结论</a:t>
                </a:r>
                <a:r>
                  <a:rPr lang="zh-CN" altLang="zh-CN" sz="2800" dirty="0"/>
                  <a:t>　</a:t>
                </a: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形如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i="1" dirty="0" err="1"/>
                  <a:t>pa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 err="1"/>
                  <a:t>+q</a:t>
                </a:r>
                <a:r>
                  <a:rPr lang="en-US" altLang="zh-CN" sz="2800" i="1" baseline="30000" dirty="0" err="1"/>
                  <a:t>n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q</a:t>
                </a:r>
                <a:r>
                  <a:rPr lang="zh-CN" altLang="zh-CN" sz="2800" dirty="0"/>
                  <a:t>均为常数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pq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p-</a:t>
                </a:r>
                <a:r>
                  <a:rPr lang="en-US" altLang="zh-CN" sz="2800" dirty="0"/>
                  <a:t>1)≠0)</a:t>
                </a:r>
                <a:r>
                  <a:rPr lang="zh-CN" altLang="zh-CN" sz="2800" dirty="0"/>
                  <a:t>的数列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有两种求解方法</a:t>
                </a:r>
                <a:r>
                  <a:rPr lang="en-US" altLang="zh-CN" sz="2800" dirty="0"/>
                  <a:t>:①</a:t>
                </a:r>
                <a:r>
                  <a:rPr lang="zh-CN" altLang="zh-CN" sz="2800" dirty="0"/>
                  <a:t>先在递推公式两边同除以</a:t>
                </a:r>
                <a:r>
                  <a:rPr lang="en-US" altLang="zh-CN" sz="2800" i="1" dirty="0"/>
                  <a:t>q</a:t>
                </a:r>
                <a:r>
                  <a:rPr lang="en-US" altLang="zh-CN" sz="2800" i="1" baseline="30000" dirty="0"/>
                  <a:t>n+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然后引入辅助数列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),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·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再用待定系数法求解</a:t>
                </a:r>
                <a:r>
                  <a:rPr lang="en-US" altLang="zh-CN" sz="2800" dirty="0"/>
                  <a:t>;②</a:t>
                </a:r>
                <a:r>
                  <a:rPr lang="zh-CN" altLang="zh-CN" sz="2800" dirty="0"/>
                  <a:t>在原递推公式两边同除以</a:t>
                </a:r>
                <a:r>
                  <a:rPr lang="en-US" altLang="zh-CN" sz="2800" i="1" dirty="0"/>
                  <a:t>p</a:t>
                </a:r>
                <a:r>
                  <a:rPr lang="en-US" altLang="zh-CN" sz="2800" i="1" baseline="30000" dirty="0"/>
                  <a:t>n+</a:t>
                </a:r>
                <a:r>
                  <a:rPr lang="en-US" altLang="zh-CN" sz="2800" baseline="30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en-US" altLang="zh-CN" sz="2800" dirty="0"/>
                  <a:t>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dirty="0"/>
                  <a:t> ,</a:t>
                </a:r>
                <a:r>
                  <a:rPr lang="zh-CN" altLang="zh-CN" sz="2800" dirty="0"/>
                  <a:t>引入辅助数列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),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n+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再利用累加法求解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77682"/>
                <a:ext cx="11139948" cy="5347811"/>
              </a:xfrm>
              <a:prstGeom prst="rect">
                <a:avLst/>
              </a:prstGeom>
              <a:blipFill rotWithShape="0">
                <a:blip r:embed="rId2"/>
                <a:stretch>
                  <a:fillRect l="-1149" r="-1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120541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2116" y="654663"/>
            <a:ext cx="11139948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/>
              <a:t>形如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=pa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+qa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q</a:t>
            </a:r>
            <a:r>
              <a:rPr lang="zh-CN" altLang="zh-CN" sz="2800" dirty="0"/>
              <a:t>是常数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i="1" dirty="0" err="1"/>
              <a:t>p+q</a:t>
            </a:r>
            <a:r>
              <a:rPr lang="en-US" altLang="zh-CN" sz="2800" i="1" dirty="0"/>
              <a:t>=</a:t>
            </a:r>
            <a:r>
              <a:rPr lang="en-US" altLang="zh-CN" sz="2800" dirty="0"/>
              <a:t>1)</a:t>
            </a:r>
            <a:r>
              <a:rPr lang="zh-CN" altLang="zh-CN" sz="2800" dirty="0"/>
              <a:t>的数列</a:t>
            </a:r>
            <a:r>
              <a:rPr lang="en-US" altLang="zh-CN" sz="2800" dirty="0"/>
              <a:t>,</a:t>
            </a:r>
            <a:r>
              <a:rPr lang="zh-CN" altLang="zh-CN" sz="2800" dirty="0"/>
              <a:t>构造等比数列</a:t>
            </a:r>
            <a:r>
              <a:rPr lang="en-US" altLang="zh-CN" sz="2800" dirty="0"/>
              <a:t>,</a:t>
            </a:r>
            <a:r>
              <a:rPr lang="zh-CN" altLang="zh-CN" sz="2800" dirty="0"/>
              <a:t>将其变形为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-a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(</a:t>
            </a:r>
            <a:r>
              <a:rPr lang="en-US" altLang="zh-CN" sz="2800" i="1" dirty="0"/>
              <a:t>-q</a:t>
            </a:r>
            <a:r>
              <a:rPr lang="en-US" altLang="zh-CN" sz="2800" dirty="0"/>
              <a:t>)·(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n+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-a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),</a:t>
            </a:r>
            <a:r>
              <a:rPr lang="zh-CN" altLang="zh-CN" sz="2800" dirty="0"/>
              <a:t>则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-a</a:t>
            </a:r>
            <a:r>
              <a:rPr lang="en-US" altLang="zh-CN" sz="2800" i="1" baseline="-25000" dirty="0"/>
              <a:t>n-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}(</a:t>
            </a:r>
            <a:r>
              <a:rPr lang="en-US" altLang="zh-CN" sz="2800" i="1" dirty="0"/>
              <a:t>n</a:t>
            </a:r>
            <a:r>
              <a:rPr lang="en-US" altLang="zh-CN" sz="2800" dirty="0"/>
              <a:t>≥2,</a:t>
            </a:r>
            <a:r>
              <a:rPr lang="en-US" altLang="zh-CN" sz="2800" i="1" dirty="0"/>
              <a:t>n</a:t>
            </a:r>
            <a:r>
              <a:rPr lang="en-US" altLang="zh-CN" sz="2800" dirty="0"/>
              <a:t>∈</a:t>
            </a:r>
            <a:r>
              <a:rPr lang="en-US" altLang="zh-CN" sz="2800" b="1" dirty="0"/>
              <a:t>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</a:t>
            </a:r>
            <a:r>
              <a:rPr lang="zh-CN" altLang="zh-CN" sz="2800" dirty="0"/>
              <a:t>是等比数列</a:t>
            </a:r>
            <a:r>
              <a:rPr lang="en-US" altLang="zh-CN" sz="2800" dirty="0"/>
              <a:t>,</a:t>
            </a:r>
            <a:r>
              <a:rPr lang="zh-CN" altLang="zh-CN" sz="2800" dirty="0"/>
              <a:t>且公比为</a:t>
            </a:r>
            <a:r>
              <a:rPr lang="en-US" altLang="zh-CN" sz="2800" i="1" dirty="0"/>
              <a:t>-q</a:t>
            </a:r>
            <a:r>
              <a:rPr lang="en-US" altLang="zh-CN" sz="2800" dirty="0"/>
              <a:t>,</a:t>
            </a:r>
            <a:r>
              <a:rPr lang="zh-CN" altLang="zh-CN" sz="2800" dirty="0"/>
              <a:t>可以求得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-a</a:t>
            </a:r>
            <a:r>
              <a:rPr lang="en-US" altLang="zh-CN" sz="2800" i="1" baseline="-25000" dirty="0"/>
              <a:t>n-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=f</a:t>
            </a:r>
            <a:r>
              <a:rPr lang="en-US" altLang="zh-CN" sz="2800" dirty="0"/>
              <a:t>(</a:t>
            </a:r>
            <a:r>
              <a:rPr lang="en-US" altLang="zh-CN" sz="2800" i="1" dirty="0"/>
              <a:t>n</a:t>
            </a:r>
            <a:r>
              <a:rPr lang="en-US" altLang="zh-CN" sz="2800" dirty="0"/>
              <a:t>),</a:t>
            </a:r>
            <a:r>
              <a:rPr lang="zh-CN" altLang="zh-CN" sz="2800" dirty="0"/>
              <a:t>然后用累加法求得通项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 lvl="0">
              <a:lnSpc>
                <a:spcPct val="150000"/>
              </a:lnSpc>
            </a:pPr>
            <a:endParaRPr lang="zh-CN" altLang="zh-CN" sz="28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462116" y="2817395"/>
                <a:ext cx="11139948" cy="28788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各项均不为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8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+1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116" y="2817395"/>
                <a:ext cx="11139948" cy="2878801"/>
              </a:xfrm>
              <a:prstGeom prst="rect">
                <a:avLst/>
              </a:prstGeom>
              <a:blipFill rotWithShape="0">
                <a:blip r:embed="rId2"/>
                <a:stretch>
                  <a:fillRect l="-1149" r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5343520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60430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3.</a:t>
                </a:r>
                <a:r>
                  <a:rPr lang="en-US" altLang="zh-CN" sz="2800" dirty="0"/>
                  <a:t>(1)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800" dirty="0"/>
                  <a:t>　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dirty="0"/>
                  <a:t>≠0,</a:t>
                </a:r>
                <a:r>
                  <a:rPr lang="zh-CN" altLang="zh-CN" sz="2800" dirty="0"/>
                  <a:t>所以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为等差数列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设数列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8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+(8-3)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8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=3,</a:t>
                </a: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是以</a:t>
                </a:r>
                <a:r>
                  <a:rPr lang="en-US" altLang="zh-CN" sz="2800" dirty="0"/>
                  <a:t>3</a:t>
                </a:r>
                <a:r>
                  <a:rPr lang="zh-CN" altLang="zh-CN" sz="2800" dirty="0"/>
                  <a:t>为首项</a:t>
                </a:r>
                <a:r>
                  <a:rPr lang="en-US" altLang="zh-CN" sz="2800" dirty="0"/>
                  <a:t>,1</a:t>
                </a:r>
                <a:r>
                  <a:rPr lang="zh-CN" altLang="zh-CN" sz="2800" dirty="0"/>
                  <a:t>为公差的等差数列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=3+(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-1)×1=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+2,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6043001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0491835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6531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故数列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b="1" dirty="0">
                    <a:solidFill>
                      <a:prstClr val="black"/>
                    </a:solidFill>
                  </a:rPr>
                  <a:t>解法一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　将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两边分别乘以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)+1.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令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+1,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将上式变形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-3).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-3}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是首项为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-3=2×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-3=-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公比为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的等比数列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-3=-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=3-2·(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于是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6531596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07120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90868"/>
                <a:ext cx="11139948" cy="62106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6000"/>
                  </a:lnSpc>
                </a:pPr>
                <a:r>
                  <a:rPr lang="zh-CN" altLang="zh-CN" sz="28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　将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两边分别乘以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</a:p>
              <a:p>
                <a:pPr lvl="0">
                  <a:lnSpc>
                    <a:spcPts val="6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=3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ts val="6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令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=3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ts val="6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-2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ts val="6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将以上各式累加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+…+(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ts val="6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ts val="6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+…+(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1·[1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]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=2·(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=2·(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-2.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ts val="6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90868"/>
                <a:ext cx="11139948" cy="6210611"/>
              </a:xfrm>
              <a:prstGeom prst="rect">
                <a:avLst/>
              </a:prstGeom>
              <a:blipFill rotWithShape="0">
                <a:blip r:embed="rId2"/>
                <a:stretch>
                  <a:fillRect l="-1149" b="-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119419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素养大提升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7695042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  忽略对“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”情形的检验致误</a:t>
            </a:r>
          </a:p>
        </p:txBody>
      </p:sp>
    </p:spTree>
    <p:extLst>
      <p:ext uri="{BB962C8B-B14F-4D97-AF65-F5344CB8AC3E}">
        <p14:creationId xmlns:p14="http://schemas.microsoft.com/office/powerpoint/2010/main" xmlns="" val="4667124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729341"/>
            <a:ext cx="11723913" cy="16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NEU-BZ-S92"/>
                <a:cs typeface="Times New Roman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NEU-BZ-S92"/>
                <a:cs typeface="Times New Roman"/>
              </a:rPr>
              <a:t>7</a:t>
            </a:r>
            <a:r>
              <a:rPr lang="zh-CN" altLang="zh-CN" sz="2800" i="1" dirty="0">
                <a:solidFill>
                  <a:srgbClr val="000000"/>
                </a:solidFill>
                <a:latin typeface="NEU-BZ-S92"/>
                <a:cs typeface="Times New Roman"/>
              </a:rPr>
              <a:t>　</a:t>
            </a:r>
            <a:r>
              <a:rPr lang="en-US" altLang="zh-CN" sz="2800" dirty="0"/>
              <a:t> [2019</a:t>
            </a:r>
            <a:r>
              <a:rPr lang="zh-CN" altLang="zh-CN" sz="2800" dirty="0"/>
              <a:t>南昌调考</a:t>
            </a:r>
            <a:r>
              <a:rPr lang="en-US" altLang="zh-CN" sz="2800" dirty="0"/>
              <a:t>]</a:t>
            </a:r>
            <a:r>
              <a:rPr lang="zh-CN" altLang="zh-CN" sz="2800" dirty="0"/>
              <a:t>已知数列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满足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=1,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+2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+3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+…+(</a:t>
            </a:r>
            <a:r>
              <a:rPr lang="en-US" altLang="zh-CN" sz="2800" i="1" dirty="0"/>
              <a:t>n</a:t>
            </a:r>
            <a:r>
              <a:rPr lang="en-US" altLang="zh-CN" sz="2800" dirty="0"/>
              <a:t>-1)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-1 </a:t>
            </a:r>
            <a:r>
              <a:rPr lang="en-US" altLang="zh-CN" sz="2800" dirty="0"/>
              <a:t>(</a:t>
            </a:r>
            <a:r>
              <a:rPr lang="en-US" altLang="zh-CN" sz="2800" i="1" dirty="0"/>
              <a:t>n</a:t>
            </a:r>
            <a:r>
              <a:rPr lang="en-US" altLang="zh-CN" sz="2800" dirty="0"/>
              <a:t>≥2),</a:t>
            </a:r>
            <a:r>
              <a:rPr lang="zh-CN" altLang="zh-CN" sz="2800" dirty="0"/>
              <a:t>则数列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的通项公式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1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799" y="-2"/>
            <a:ext cx="641773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spc="-15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/>
              </a:rPr>
              <a:t>易错　忽略对“</a:t>
            </a:r>
            <a:r>
              <a:rPr lang="en-US" altLang="zh-CN" sz="2800" i="1" spc="-15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/>
              </a:rPr>
              <a:t>n</a:t>
            </a:r>
            <a:r>
              <a:rPr lang="en-US" altLang="zh-CN" sz="2800" spc="-15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/>
              </a:rPr>
              <a:t>=1”</a:t>
            </a:r>
            <a:r>
              <a:rPr lang="zh-CN" altLang="en-US" sz="2800" spc="-15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/>
              </a:rPr>
              <a:t>情形的检验致误</a:t>
            </a:r>
            <a:endParaRPr lang="en-US" altLang="zh-CN" sz="2800" spc="-15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黑体 Std R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/>
              <p:cNvSpPr/>
              <p:nvPr/>
            </p:nvSpPr>
            <p:spPr>
              <a:xfrm>
                <a:off x="234043" y="1943000"/>
                <a:ext cx="11139948" cy="49150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易错分析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+…+(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+…+(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-2)·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-2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n-1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×…×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×(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-1)×(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-2)×…×3×2×1=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!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!.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本题产生错误的原因是忽略了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+…+(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-2)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-2</a:t>
                </a:r>
                <a:r>
                  <a:rPr lang="zh-CN" altLang="zh-CN" sz="2800" dirty="0"/>
                  <a:t>中隐含的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≥3</a:t>
                </a:r>
                <a:r>
                  <a:rPr lang="zh-CN" altLang="zh-CN" sz="2800" dirty="0"/>
                  <a:t>这一条件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使累乘过程中出现了错误</a:t>
                </a:r>
                <a:r>
                  <a:rPr lang="en-US" altLang="zh-CN" dirty="0"/>
                  <a:t>.</a:t>
                </a:r>
                <a:endParaRPr lang="zh-CN" altLang="zh-CN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943000"/>
                <a:ext cx="11139948" cy="4915000"/>
              </a:xfrm>
              <a:prstGeom prst="rect">
                <a:avLst/>
              </a:prstGeom>
              <a:blipFill rotWithShape="0">
                <a:blip r:embed="rId2"/>
                <a:stretch>
                  <a:fillRect l="-1094" r="-328" b="-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3184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79359"/>
                <a:ext cx="11139948" cy="46995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审题指导</a:t>
                </a:r>
                <a:r>
                  <a:rPr lang="zh-CN" altLang="zh-CN" dirty="0"/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注意给出关系式的结构特征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特别关注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</a:t>
                </a:r>
                <a:r>
                  <a:rPr lang="zh-CN" altLang="zh-CN" sz="2800" dirty="0"/>
                  <a:t>的限制条件</a:t>
                </a:r>
                <a:r>
                  <a:rPr lang="en-US" altLang="zh-CN" sz="2800" dirty="0"/>
                  <a:t>.</a:t>
                </a:r>
              </a:p>
              <a:p>
                <a:endParaRPr lang="en-US" altLang="zh-CN" sz="2800" b="1" dirty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+…+(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an-1=a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+…+(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-2)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≥3),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≥3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≥3),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≥3).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79359"/>
                <a:ext cx="11139948" cy="4699556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814197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79359"/>
                <a:ext cx="11139948" cy="5301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 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×…×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×(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-1)×(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-2)×…×3×2×1=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!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!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zh-CN" altLang="en-US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，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=1, </m:t>
                            </m:r>
                          </m:e>
                          <m:e>
                            <m:f>
                              <m:fPr>
                                <m:ctrlPr>
                                  <a:rPr lang="en-US" altLang="zh-CN" sz="2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!,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≥2,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点评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在求解递推关系问题时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常用累加法或累乘法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求解时要注意</a:t>
                </a:r>
                <a:r>
                  <a:rPr lang="en-US" altLang="zh-CN" sz="2800" i="1" dirty="0"/>
                  <a:t>n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的取值范围以及对题中隐含条件的挖掘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79359"/>
                <a:ext cx="11139948" cy="5301003"/>
              </a:xfrm>
              <a:prstGeom prst="rect">
                <a:avLst/>
              </a:prstGeom>
              <a:blipFill rotWithShape="0">
                <a:blip r:embed="rId2"/>
                <a:stretch>
                  <a:fillRect l="-1149" b="-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75351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81338" y="1236941"/>
            <a:ext cx="10065636" cy="190891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的关系求通项公式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数列的单调性及其应用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利用递推关系求数列的通项公式</a:t>
            </a: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1081338" y="781592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题型全突破</a:t>
            </a:r>
          </a:p>
        </p:txBody>
      </p:sp>
      <p:sp>
        <p:nvSpPr>
          <p:cNvPr id="4" name="矩形 4">
            <a:hlinkClick r:id="" action="ppaction://noaction"/>
          </p:cNvPr>
          <p:cNvSpPr/>
          <p:nvPr/>
        </p:nvSpPr>
        <p:spPr>
          <a:xfrm>
            <a:off x="1081343" y="3490050"/>
            <a:ext cx="10087402" cy="538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C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方法帮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素养大提升</a:t>
            </a:r>
          </a:p>
        </p:txBody>
      </p:sp>
      <p:sp>
        <p:nvSpPr>
          <p:cNvPr id="5" name="矩形 11">
            <a:hlinkClick r:id="rId2" action="ppaction://hlinksldjump"/>
          </p:cNvPr>
          <p:cNvSpPr/>
          <p:nvPr/>
        </p:nvSpPr>
        <p:spPr>
          <a:xfrm>
            <a:off x="1081338" y="3922704"/>
            <a:ext cx="10065636" cy="84594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  忽略对“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”情形的检验致误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157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4706738"/>
              </p:ext>
            </p:extLst>
          </p:nvPr>
        </p:nvGraphicFramePr>
        <p:xfrm>
          <a:off x="321255" y="1247582"/>
          <a:ext cx="11334919" cy="27676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960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09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689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589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73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000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+mj-ea"/>
                          <a:ea typeface="+mj-ea"/>
                        </a:rPr>
                        <a:t>数列的有关概念和表示</a:t>
                      </a:r>
                      <a:endParaRPr lang="zh-CN" sz="2800" b="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了解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>
                          <a:effectLst/>
                          <a:latin typeface="+mj-ea"/>
                          <a:ea typeface="+mj-ea"/>
                        </a:rPr>
                        <a:t>2018</a:t>
                      </a:r>
                      <a:r>
                        <a:rPr lang="zh-CN" altLang="en-US" sz="2800" kern="100" dirty="0">
                          <a:effectLst/>
                          <a:latin typeface="+mj-ea"/>
                          <a:ea typeface="+mj-ea"/>
                        </a:rPr>
                        <a:t>全国</a:t>
                      </a:r>
                      <a:r>
                        <a:rPr lang="en-US" altLang="zh-CN" sz="2800" kern="100" dirty="0">
                          <a:effectLst/>
                          <a:latin typeface="+mj-ea"/>
                          <a:ea typeface="+mj-ea"/>
                        </a:rPr>
                        <a:t>Ⅰ,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</a:rPr>
                        <a:t>T14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+mj-ea"/>
                          <a:ea typeface="+mj-ea"/>
                        </a:rPr>
                        <a:t>考法</a:t>
                      </a:r>
                      <a:r>
                        <a:rPr lang="en-US" altLang="zh-CN" sz="2800" kern="100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zh-CN" sz="2800" b="1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8693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>
                          <a:effectLst/>
                          <a:latin typeface="+mj-ea"/>
                          <a:ea typeface="+mj-ea"/>
                        </a:rPr>
                        <a:t>2014</a:t>
                      </a:r>
                      <a:r>
                        <a:rPr lang="zh-CN" altLang="en-US" sz="2800" kern="100" dirty="0">
                          <a:effectLst/>
                          <a:latin typeface="+mj-ea"/>
                          <a:ea typeface="+mj-ea"/>
                        </a:rPr>
                        <a:t>全国</a:t>
                      </a:r>
                      <a:r>
                        <a:rPr lang="en-US" altLang="zh-CN" sz="2800" kern="100" dirty="0">
                          <a:effectLst/>
                          <a:latin typeface="+mj-ea"/>
                          <a:ea typeface="+mj-ea"/>
                        </a:rPr>
                        <a:t>Ⅱ,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</a:rPr>
                        <a:t>T17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effectLst/>
                          <a:latin typeface="+mj-ea"/>
                          <a:ea typeface="+mj-ea"/>
                        </a:rPr>
                        <a:t>考法</a:t>
                      </a:r>
                      <a:r>
                        <a:rPr lang="en-US" altLang="zh-CN" sz="2800" kern="100" dirty="0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zh-CN" sz="2800" b="1" kern="1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541158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1277281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命题分析预测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本讲是高考的热点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主要考查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:(1)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由数列的递推关系求通项公式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,(2)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由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800" i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S</a:t>
            </a:r>
            <a:r>
              <a:rPr lang="en-US" altLang="zh-CN" sz="2800" i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的关系求通项公式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,(3)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利用数列的函数性质求最值等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主要以填空题、解答题的形式呈现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难度有所下降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学科核心素养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本讲通过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a</a:t>
            </a:r>
            <a:r>
              <a:rPr lang="en-US" altLang="zh-CN" sz="2800" i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S</a:t>
            </a:r>
            <a:r>
              <a:rPr lang="en-US" altLang="zh-CN" sz="2800" i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的关系以及递推数列考查考生的数学运算、逻辑推理、数学建模素养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650230" y="2495098"/>
            <a:ext cx="7236970" cy="168361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数列的概念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数列的函数特性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数列的前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zh-CN" altLang="en-US" sz="2800" dirty="0">
                <a:solidFill>
                  <a:schemeClr val="tx1"/>
                </a:solidFill>
              </a:rPr>
              <a:t>项和与通项的关系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971</Words>
  <Application>Microsoft Office PowerPoint</Application>
  <PresentationFormat>自定义</PresentationFormat>
  <Paragraphs>177</Paragraphs>
  <Slides>49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236</cp:revision>
  <dcterms:created xsi:type="dcterms:W3CDTF">2018-02-01T09:53:00Z</dcterms:created>
  <dcterms:modified xsi:type="dcterms:W3CDTF">2019-11-10T07:04:05Z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