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67" r:id="rId2"/>
    <p:sldId id="436" r:id="rId3"/>
    <p:sldId id="271" r:id="rId4"/>
    <p:sldId id="262" r:id="rId5"/>
    <p:sldId id="313" r:id="rId6"/>
    <p:sldId id="261" r:id="rId7"/>
    <p:sldId id="278" r:id="rId8"/>
    <p:sldId id="279" r:id="rId9"/>
    <p:sldId id="273" r:id="rId10"/>
    <p:sldId id="287" r:id="rId11"/>
    <p:sldId id="389" r:id="rId12"/>
    <p:sldId id="359" r:id="rId13"/>
    <p:sldId id="361" r:id="rId14"/>
    <p:sldId id="392" r:id="rId15"/>
    <p:sldId id="413" r:id="rId16"/>
    <p:sldId id="312" r:id="rId17"/>
    <p:sldId id="364" r:id="rId18"/>
    <p:sldId id="322" r:id="rId19"/>
    <p:sldId id="365" r:id="rId20"/>
    <p:sldId id="366" r:id="rId21"/>
    <p:sldId id="370" r:id="rId22"/>
    <p:sldId id="395" r:id="rId23"/>
    <p:sldId id="372" r:id="rId24"/>
    <p:sldId id="414" r:id="rId25"/>
    <p:sldId id="415" r:id="rId26"/>
    <p:sldId id="368" r:id="rId27"/>
    <p:sldId id="376" r:id="rId28"/>
    <p:sldId id="424" r:id="rId29"/>
    <p:sldId id="425" r:id="rId30"/>
    <p:sldId id="426" r:id="rId31"/>
    <p:sldId id="428" r:id="rId32"/>
    <p:sldId id="429" r:id="rId33"/>
    <p:sldId id="420" r:id="rId34"/>
    <p:sldId id="386" r:id="rId35"/>
    <p:sldId id="401" r:id="rId36"/>
    <p:sldId id="402" r:id="rId37"/>
    <p:sldId id="403" r:id="rId38"/>
    <p:sldId id="404" r:id="rId39"/>
    <p:sldId id="430" r:id="rId40"/>
    <p:sldId id="431" r:id="rId41"/>
    <p:sldId id="433" r:id="rId42"/>
    <p:sldId id="432" r:id="rId43"/>
    <p:sldId id="434" r:id="rId44"/>
    <p:sldId id="435" r:id="rId45"/>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 id="313"/>
          </p14:sldIdLst>
        </p14:section>
        <p14:section name="考情精解读" id="{E5B6AE4C-B16F-4E49-ACF6-1636DDCCFF7B}">
          <p14:sldIdLst>
            <p14:sldId id="261"/>
            <p14:sldId id="278"/>
            <p14:sldId id="279"/>
          </p14:sldIdLst>
        </p14:section>
        <p14:section name="A考点帮·知识全通关" id="{0696FE38-A922-4D75-AA25-7EF156A1C92B}">
          <p14:sldIdLst>
            <p14:sldId id="273"/>
            <p14:sldId id="287"/>
            <p14:sldId id="389"/>
            <p14:sldId id="359"/>
            <p14:sldId id="361"/>
            <p14:sldId id="392"/>
            <p14:sldId id="413"/>
          </p14:sldIdLst>
        </p14:section>
        <p14:section name="B考法帮·题型全突破" id="{EAE3448C-E808-4F1F-840E-365612D64D3F}">
          <p14:sldIdLst>
            <p14:sldId id="312"/>
            <p14:sldId id="364"/>
            <p14:sldId id="322"/>
            <p14:sldId id="365"/>
            <p14:sldId id="366"/>
            <p14:sldId id="370"/>
            <p14:sldId id="395"/>
            <p14:sldId id="372"/>
            <p14:sldId id="414"/>
            <p14:sldId id="415"/>
            <p14:sldId id="368"/>
            <p14:sldId id="376"/>
            <p14:sldId id="424"/>
            <p14:sldId id="425"/>
            <p14:sldId id="426"/>
            <p14:sldId id="428"/>
            <p14:sldId id="429"/>
            <p14:sldId id="420"/>
            <p14:sldId id="386"/>
            <p14:sldId id="401"/>
            <p14:sldId id="402"/>
            <p14:sldId id="403"/>
            <p14:sldId id="404"/>
            <p14:sldId id="430"/>
            <p14:sldId id="431"/>
          </p14:sldIdLst>
        </p14:section>
        <p14:section name="C方法帮·素养大提升" id="{E7C01F8F-992B-485E-8C60-9785FC1399F2}">
          <p14:sldIdLst>
            <p14:sldId id="433"/>
            <p14:sldId id="432"/>
            <p14:sldId id="434"/>
            <p14:sldId id="435"/>
          </p14:sldIdLst>
        </p14:section>
        <p14:section name="尾片" id="{185A69EE-4998-4242-976C-7169DE9C7BAE}">
          <p14:sldIdLst/>
        </p14:section>
      </p14:sectionLst>
    </p:ext>
    <p:ext uri="{EFAFB233-063F-42B5-8137-9DF3F51BA10A}">
      <p15:sldGuideLst xmlns:p15="http://schemas.microsoft.com/office/powerpoint/2012/main" xmlns="">
        <p15:guide id="1" orient="horz" pos="2205"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 initials="l"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78" autoAdjust="0"/>
    <p:restoredTop sz="94660"/>
  </p:normalViewPr>
  <p:slideViewPr>
    <p:cSldViewPr snapToGrid="0" showGuides="1">
      <p:cViewPr varScale="1">
        <p:scale>
          <a:sx n="84" d="100"/>
          <a:sy n="84" d="100"/>
        </p:scale>
        <p:origin x="-762" y="-78"/>
      </p:cViewPr>
      <p:guideLst>
        <p:guide orient="horz" pos="2205"/>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5CA81B-B0A0-44D5-9E27-DD786A82E201}" type="datetimeFigureOut">
              <a:rPr lang="zh-CN" altLang="en-US" smtClean="0"/>
              <a:pPr/>
              <a:t>2019/11/10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39AA3FA-8741-4BC6-B01B-F0039F997495}" type="slidenum">
              <a:rPr lang="zh-CN" altLang="en-US" smtClean="0"/>
              <a:pPr/>
              <a:t>‹#›</a:t>
            </a:fld>
            <a:endParaRPr lang="zh-CN" altLang="en-US"/>
          </a:p>
        </p:txBody>
      </p:sp>
    </p:spTree>
    <p:extLst>
      <p:ext uri="{BB962C8B-B14F-4D97-AF65-F5344CB8AC3E}">
        <p14:creationId xmlns:p14="http://schemas.microsoft.com/office/powerpoint/2010/main" xmlns="" val="3485892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26</a:t>
            </a:fld>
            <a:endParaRPr lang="zh-CN" altLang="en-US"/>
          </a:p>
        </p:txBody>
      </p:sp>
    </p:spTree>
    <p:extLst>
      <p:ext uri="{BB962C8B-B14F-4D97-AF65-F5344CB8AC3E}">
        <p14:creationId xmlns:p14="http://schemas.microsoft.com/office/powerpoint/2010/main" xmlns="" val="2687618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28</a:t>
            </a:fld>
            <a:endParaRPr lang="zh-CN" altLang="en-US"/>
          </a:p>
        </p:txBody>
      </p:sp>
    </p:spTree>
    <p:extLst>
      <p:ext uri="{BB962C8B-B14F-4D97-AF65-F5344CB8AC3E}">
        <p14:creationId xmlns:p14="http://schemas.microsoft.com/office/powerpoint/2010/main" xmlns="" val="801095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29</a:t>
            </a:fld>
            <a:endParaRPr lang="zh-CN" altLang="en-US"/>
          </a:p>
        </p:txBody>
      </p:sp>
    </p:spTree>
    <p:extLst>
      <p:ext uri="{BB962C8B-B14F-4D97-AF65-F5344CB8AC3E}">
        <p14:creationId xmlns:p14="http://schemas.microsoft.com/office/powerpoint/2010/main" xmlns="" val="1120912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30</a:t>
            </a:fld>
            <a:endParaRPr lang="zh-CN" altLang="en-US"/>
          </a:p>
        </p:txBody>
      </p:sp>
    </p:spTree>
    <p:extLst>
      <p:ext uri="{BB962C8B-B14F-4D97-AF65-F5344CB8AC3E}">
        <p14:creationId xmlns:p14="http://schemas.microsoft.com/office/powerpoint/2010/main" xmlns="" val="3550904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32</a:t>
            </a:fld>
            <a:endParaRPr lang="zh-CN" altLang="en-US"/>
          </a:p>
        </p:txBody>
      </p:sp>
    </p:spTree>
    <p:extLst>
      <p:ext uri="{BB962C8B-B14F-4D97-AF65-F5344CB8AC3E}">
        <p14:creationId xmlns:p14="http://schemas.microsoft.com/office/powerpoint/2010/main" xmlns="" val="1075757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39</a:t>
            </a:fld>
            <a:endParaRPr lang="zh-CN" altLang="en-US"/>
          </a:p>
        </p:txBody>
      </p:sp>
    </p:spTree>
    <p:extLst>
      <p:ext uri="{BB962C8B-B14F-4D97-AF65-F5344CB8AC3E}">
        <p14:creationId xmlns:p14="http://schemas.microsoft.com/office/powerpoint/2010/main" xmlns="" val="35016333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43</a:t>
            </a:fld>
            <a:endParaRPr lang="zh-CN" altLang="en-US"/>
          </a:p>
        </p:txBody>
      </p:sp>
    </p:spTree>
    <p:extLst>
      <p:ext uri="{BB962C8B-B14F-4D97-AF65-F5344CB8AC3E}">
        <p14:creationId xmlns:p14="http://schemas.microsoft.com/office/powerpoint/2010/main" xmlns="" val="660211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39AA3FA-8741-4BC6-B01B-F0039F997495}" type="slidenum">
              <a:rPr lang="zh-CN" altLang="en-US" smtClean="0"/>
              <a:pPr/>
              <a:t>44</a:t>
            </a:fld>
            <a:endParaRPr lang="zh-CN" altLang="en-US"/>
          </a:p>
        </p:txBody>
      </p:sp>
    </p:spTree>
    <p:extLst>
      <p:ext uri="{BB962C8B-B14F-4D97-AF65-F5344CB8AC3E}">
        <p14:creationId xmlns:p14="http://schemas.microsoft.com/office/powerpoint/2010/main" xmlns="" val="27438670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713738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A251C"/>
        </a:solidFill>
        <a:effectLst/>
      </p:bgPr>
    </p:bg>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a:solidFill>
                  <a:schemeClr val="bg1"/>
                </a:solidFill>
                <a:latin typeface="+mn-ea"/>
              </a:rPr>
              <a:t>2020</a:t>
            </a:r>
            <a:r>
              <a:rPr lang="zh-CN" altLang="en-US" sz="2400" dirty="0">
                <a:solidFill>
                  <a:schemeClr val="bg1"/>
                </a:solidFill>
                <a:latin typeface="+mn-ea"/>
              </a:rPr>
              <a:t>版</a:t>
            </a:r>
            <a:r>
              <a:rPr lang="en-US" altLang="zh-CN" sz="2400" dirty="0">
                <a:solidFill>
                  <a:schemeClr val="bg1"/>
                </a:solidFill>
                <a:latin typeface="+mn-ea"/>
              </a:rPr>
              <a:t>《</a:t>
            </a:r>
            <a:r>
              <a:rPr lang="zh-CN" altLang="en-US" sz="2400" dirty="0">
                <a:solidFill>
                  <a:schemeClr val="bg1"/>
                </a:solidFill>
                <a:latin typeface="+mn-ea"/>
              </a:rPr>
              <a:t>高考帮</a:t>
            </a:r>
            <a:r>
              <a:rPr lang="en-US" altLang="zh-CN" sz="2400" dirty="0">
                <a:solidFill>
                  <a:schemeClr val="bg1"/>
                </a:solidFill>
                <a:latin typeface="+mn-ea"/>
              </a:rPr>
              <a:t>》</a:t>
            </a:r>
            <a:r>
              <a:rPr lang="zh-CN" altLang="en-US" sz="2400" dirty="0">
                <a:solidFill>
                  <a:schemeClr val="bg1"/>
                </a:solidFill>
                <a:latin typeface="+mn-ea"/>
              </a:rPr>
              <a:t>配套</a:t>
            </a:r>
            <a:r>
              <a:rPr lang="en-US" altLang="zh-CN" sz="2400" dirty="0">
                <a:solidFill>
                  <a:schemeClr val="bg1"/>
                </a:solidFill>
                <a:latin typeface="+mn-ea"/>
              </a:rPr>
              <a:t>PPT</a:t>
            </a:r>
            <a:r>
              <a:rPr lang="zh-CN" altLang="en-US" sz="2400" dirty="0">
                <a:solidFill>
                  <a:schemeClr val="bg1"/>
                </a:solidFill>
                <a:latin typeface="+mn-ea"/>
              </a:rPr>
              <a:t>课件</a:t>
            </a: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629389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016519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cxnSp>
        <p:nvCxnSpPr>
          <p:cNvPr id="4" name="直接连接符 3"/>
          <p:cNvCxnSpPr/>
          <p:nvPr userDrawn="1"/>
        </p:nvCxnSpPr>
        <p:spPr>
          <a:xfrm>
            <a:off x="23368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195832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rot="5400000">
            <a:off x="5948680" y="-6336608"/>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rot="5400000">
            <a:off x="6075680" y="55880"/>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614009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180133183"/>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mzwhzx.cn/" TargetMode="External"/><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A251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828007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949904"/>
            <a:ext cx="11723913" cy="2677656"/>
          </a:xfrm>
          <a:prstGeom prst="rect">
            <a:avLst/>
          </a:prstGeom>
        </p:spPr>
        <p:txBody>
          <a:bodyPr wrap="square">
            <a:spAutoFit/>
          </a:bodyPr>
          <a:lstStyle/>
          <a:p>
            <a:pPr>
              <a:lnSpc>
                <a:spcPct val="150000"/>
              </a:lnSpc>
            </a:pPr>
            <a:r>
              <a:rPr lang="en-US" altLang="zh-CN" sz="2800" b="1" dirty="0"/>
              <a:t>1</a:t>
            </a:r>
            <a:r>
              <a:rPr lang="en-US" altLang="zh-CN" sz="2800" b="1" i="1" dirty="0"/>
              <a:t>.</a:t>
            </a:r>
            <a:r>
              <a:rPr lang="zh-CN" altLang="zh-CN" sz="2800" b="1" dirty="0"/>
              <a:t>对数的概念</a:t>
            </a:r>
          </a:p>
          <a:p>
            <a:pPr>
              <a:lnSpc>
                <a:spcPct val="150000"/>
              </a:lnSpc>
            </a:pPr>
            <a:r>
              <a:rPr lang="zh-CN" altLang="zh-CN" sz="2800" dirty="0"/>
              <a:t>一般地</a:t>
            </a:r>
            <a:r>
              <a:rPr lang="en-US" altLang="zh-CN" sz="2800" dirty="0"/>
              <a:t>,</a:t>
            </a:r>
            <a:r>
              <a:rPr lang="zh-CN" altLang="zh-CN" sz="2800" dirty="0"/>
              <a:t>如果</a:t>
            </a:r>
            <a:r>
              <a:rPr lang="en-US" altLang="zh-CN" sz="2800" i="1" dirty="0"/>
              <a:t>a</a:t>
            </a:r>
            <a:r>
              <a:rPr lang="en-US" altLang="zh-CN" sz="2800" i="1" baseline="30000" dirty="0"/>
              <a:t>x</a:t>
            </a:r>
            <a:r>
              <a:rPr lang="en-US" altLang="zh-CN" sz="2800" i="1" dirty="0"/>
              <a:t>=N</a:t>
            </a:r>
            <a:r>
              <a:rPr lang="en-US" altLang="zh-CN" sz="2800" dirty="0"/>
              <a:t>(</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zh-CN" altLang="zh-CN" sz="2800" dirty="0"/>
              <a:t>那么数</a:t>
            </a:r>
            <a:r>
              <a:rPr lang="en-US" altLang="zh-CN" sz="2800" i="1" dirty="0"/>
              <a:t>x</a:t>
            </a:r>
            <a:r>
              <a:rPr lang="zh-CN" altLang="zh-CN" sz="2800" dirty="0"/>
              <a:t>叫作以</a:t>
            </a:r>
            <a:r>
              <a:rPr lang="en-US" altLang="zh-CN" sz="2800" i="1" dirty="0"/>
              <a:t>a</a:t>
            </a:r>
            <a:r>
              <a:rPr lang="zh-CN" altLang="zh-CN" sz="2800" dirty="0"/>
              <a:t>为底</a:t>
            </a:r>
            <a:r>
              <a:rPr lang="en-US" altLang="zh-CN" sz="2800" i="1" dirty="0"/>
              <a:t>N</a:t>
            </a:r>
            <a:r>
              <a:rPr lang="zh-CN" altLang="zh-CN" sz="2800" dirty="0"/>
              <a:t>的对数</a:t>
            </a:r>
            <a:r>
              <a:rPr lang="en-US" altLang="zh-CN" sz="2800" dirty="0"/>
              <a:t>,</a:t>
            </a:r>
            <a:r>
              <a:rPr lang="zh-CN" altLang="zh-CN" sz="2800" dirty="0"/>
              <a:t>记作</a:t>
            </a:r>
            <a:r>
              <a:rPr lang="en-US" altLang="zh-CN" sz="2800" i="1" dirty="0"/>
              <a:t>x=</a:t>
            </a:r>
            <a:r>
              <a:rPr lang="en-US" altLang="zh-CN" sz="2800" dirty="0" err="1"/>
              <a:t>log</a:t>
            </a:r>
            <a:r>
              <a:rPr lang="en-US" altLang="zh-CN" sz="2800" i="1" baseline="-25000" dirty="0" err="1"/>
              <a:t>a</a:t>
            </a:r>
            <a:r>
              <a:rPr lang="en-US" altLang="zh-CN" sz="2800" i="1" dirty="0" err="1"/>
              <a:t>N</a:t>
            </a:r>
            <a:r>
              <a:rPr lang="en-US" altLang="zh-CN" sz="2800" dirty="0"/>
              <a:t>,</a:t>
            </a:r>
            <a:r>
              <a:rPr lang="zh-CN" altLang="zh-CN" sz="2800" dirty="0"/>
              <a:t>其中</a:t>
            </a:r>
            <a:r>
              <a:rPr lang="en-US" altLang="zh-CN" sz="2800" i="1" dirty="0"/>
              <a:t>a</a:t>
            </a:r>
            <a:r>
              <a:rPr lang="zh-CN" altLang="zh-CN" sz="2800" dirty="0"/>
              <a:t>叫作对数的底数</a:t>
            </a:r>
            <a:r>
              <a:rPr lang="en-US" altLang="zh-CN" sz="2800" dirty="0"/>
              <a:t>,</a:t>
            </a:r>
            <a:r>
              <a:rPr lang="en-US" altLang="zh-CN" sz="2800" i="1" dirty="0"/>
              <a:t>N</a:t>
            </a:r>
            <a:r>
              <a:rPr lang="zh-CN" altLang="zh-CN" sz="2800" dirty="0"/>
              <a:t>叫作真数</a:t>
            </a:r>
            <a:r>
              <a:rPr lang="en-US" altLang="zh-CN" sz="2800" i="1" dirty="0"/>
              <a:t>.</a:t>
            </a:r>
            <a:endParaRPr lang="zh-CN" altLang="zh-CN" sz="2800" dirty="0"/>
          </a:p>
          <a:p>
            <a:pPr>
              <a:lnSpc>
                <a:spcPct val="150000"/>
              </a:lnSpc>
            </a:pPr>
            <a:r>
              <a:rPr lang="zh-CN" altLang="zh-CN" sz="2800" dirty="0"/>
              <a:t>由此可得对数式与指数式的互化</a:t>
            </a:r>
            <a:r>
              <a:rPr lang="en-US" altLang="zh-CN" sz="2800" dirty="0"/>
              <a:t>:</a:t>
            </a:r>
            <a:r>
              <a:rPr lang="en-US" altLang="zh-CN" sz="2800" i="1" dirty="0"/>
              <a:t>a</a:t>
            </a:r>
            <a:r>
              <a:rPr lang="en-US" altLang="zh-CN" sz="2800" i="1" baseline="30000" dirty="0"/>
              <a:t>x</a:t>
            </a:r>
            <a:r>
              <a:rPr lang="en-US" altLang="zh-CN" sz="2800" i="1" dirty="0"/>
              <a:t>=</a:t>
            </a:r>
            <a:r>
              <a:rPr lang="en-US" altLang="zh-CN" sz="2800" i="1" dirty="0" err="1"/>
              <a:t>N</a:t>
            </a:r>
            <a:r>
              <a:rPr lang="en-US" altLang="zh-CN" sz="2800" dirty="0" err="1"/>
              <a:t>⇔log</a:t>
            </a:r>
            <a:r>
              <a:rPr lang="en-US" altLang="zh-CN" sz="2800" i="1" baseline="-25000" dirty="0" err="1"/>
              <a:t>a</a:t>
            </a:r>
            <a:r>
              <a:rPr lang="en-US" altLang="zh-CN" sz="2800" i="1" dirty="0" err="1"/>
              <a:t>N</a:t>
            </a:r>
            <a:r>
              <a:rPr lang="en-US" altLang="zh-CN" sz="2800" i="1" dirty="0"/>
              <a:t>=x</a:t>
            </a:r>
            <a:r>
              <a:rPr lang="en-US" altLang="zh-CN" sz="2800" dirty="0"/>
              <a:t>(</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en-US" altLang="zh-CN" sz="2800" i="1" dirty="0"/>
              <a:t>.</a:t>
            </a:r>
            <a:endParaRPr lang="zh-CN" altLang="zh-CN" sz="2800" dirty="0"/>
          </a:p>
        </p:txBody>
      </p:sp>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718458" y="-2"/>
            <a:ext cx="5701392"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800" dirty="0">
                <a:solidFill>
                  <a:srgbClr val="DA251C"/>
                </a:solidFill>
                <a:latin typeface="微软雅黑" panose="020B0503020204020204" pitchFamily="34" charset="-122"/>
                <a:ea typeface="微软雅黑" panose="020B0503020204020204" pitchFamily="34" charset="-122"/>
              </a:rPr>
              <a:t>  </a:t>
            </a:r>
            <a:r>
              <a:rPr lang="zh-CN" altLang="zh-CN" sz="2800" dirty="0">
                <a:solidFill>
                  <a:srgbClr val="DA251C"/>
                </a:solidFill>
                <a:latin typeface="微软雅黑" panose="020B0503020204020204" pitchFamily="34" charset="-122"/>
                <a:ea typeface="微软雅黑" panose="020B0503020204020204" pitchFamily="34" charset="-122"/>
              </a:rPr>
              <a:t>考点</a:t>
            </a:r>
            <a:r>
              <a:rPr lang="en-US" altLang="zh-CN" sz="2800" dirty="0">
                <a:solidFill>
                  <a:srgbClr val="DA251C"/>
                </a:solidFill>
                <a:latin typeface="微软雅黑" panose="020B0503020204020204" pitchFamily="34" charset="-122"/>
                <a:ea typeface="微软雅黑" panose="020B0503020204020204" pitchFamily="34" charset="-122"/>
              </a:rPr>
              <a:t>1</a:t>
            </a:r>
            <a:r>
              <a:rPr lang="zh-CN" altLang="zh-CN" sz="2800" dirty="0">
                <a:solidFill>
                  <a:srgbClr val="DA251C"/>
                </a:solidFill>
                <a:latin typeface="微软雅黑" panose="020B0503020204020204" pitchFamily="34" charset="-122"/>
                <a:ea typeface="微软雅黑" panose="020B0503020204020204" pitchFamily="34" charset="-122"/>
              </a:rPr>
              <a:t>　对数与对数运算</a:t>
            </a:r>
            <a:r>
              <a:rPr lang="zh-CN" altLang="en-US" sz="2800" dirty="0">
                <a:solidFill>
                  <a:srgbClr val="DA251C"/>
                </a:solidFill>
                <a:latin typeface="微软雅黑" panose="020B0503020204020204" pitchFamily="34" charset="-122"/>
                <a:ea typeface="微软雅黑" panose="020B0503020204020204" pitchFamily="34" charset="-122"/>
              </a:rPr>
              <a:t>（重点）</a:t>
            </a:r>
            <a:endParaRPr lang="en-US" altLang="zh-CN" sz="2800" dirty="0">
              <a:solidFill>
                <a:srgbClr val="DA251C"/>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8CFEC751-DD0F-44E8-BB0A-536319E71994}"/>
              </a:ext>
            </a:extLst>
          </p:cNvPr>
          <p:cNvSpPr/>
          <p:nvPr/>
        </p:nvSpPr>
        <p:spPr>
          <a:xfrm>
            <a:off x="234043" y="3637892"/>
            <a:ext cx="11723913" cy="662297"/>
          </a:xfrm>
          <a:prstGeom prst="rect">
            <a:avLst/>
          </a:prstGeom>
        </p:spPr>
        <p:txBody>
          <a:bodyPr wrap="square">
            <a:spAutoFit/>
          </a:bodyPr>
          <a:lstStyle/>
          <a:p>
            <a:pPr>
              <a:lnSpc>
                <a:spcPct val="150000"/>
              </a:lnSpc>
            </a:pPr>
            <a:r>
              <a:rPr lang="zh-CN" altLang="en-US" sz="2800" b="1" dirty="0">
                <a:solidFill>
                  <a:srgbClr val="DA251C"/>
                </a:solidFill>
              </a:rPr>
              <a:t>说明                                                   </a:t>
            </a:r>
            <a:r>
              <a:rPr lang="zh-CN" altLang="zh-CN" sz="2800" b="1" dirty="0">
                <a:latin typeface="微软雅黑" panose="020B0503020204020204" pitchFamily="34" charset="-122"/>
                <a:ea typeface="微软雅黑" panose="020B0503020204020204" pitchFamily="34" charset="-122"/>
              </a:rPr>
              <a:t>几种常见的对数</a:t>
            </a:r>
            <a:r>
              <a:rPr lang="zh-CN" altLang="en-US" sz="2800" b="1" dirty="0">
                <a:solidFill>
                  <a:srgbClr val="DA251C"/>
                </a:solidFill>
              </a:rPr>
              <a:t> </a:t>
            </a:r>
            <a:endParaRPr lang="zh-CN" altLang="zh-CN" sz="2800" dirty="0">
              <a:latin typeface="微软雅黑" panose="020B0503020204020204" pitchFamily="34" charset="-122"/>
              <a:ea typeface="微软雅黑" panose="020B0503020204020204" pitchFamily="34" charset="-122"/>
            </a:endParaRPr>
          </a:p>
        </p:txBody>
      </p:sp>
      <p:graphicFrame>
        <p:nvGraphicFramePr>
          <p:cNvPr id="3" name="表格 2">
            <a:extLst>
              <a:ext uri="{FF2B5EF4-FFF2-40B4-BE49-F238E27FC236}">
                <a16:creationId xmlns:a16="http://schemas.microsoft.com/office/drawing/2014/main" xmlns="" id="{19CAFF85-42BE-4BC0-9911-B5C4D0ABFB9B}"/>
              </a:ext>
            </a:extLst>
          </p:cNvPr>
          <p:cNvGraphicFramePr>
            <a:graphicFrameLocks noGrp="1"/>
          </p:cNvGraphicFramePr>
          <p:nvPr>
            <p:extLst>
              <p:ext uri="{D42A27DB-BD31-4B8C-83A1-F6EECF244321}">
                <p14:modId xmlns:p14="http://schemas.microsoft.com/office/powerpoint/2010/main" xmlns="" val="1420041155"/>
              </p:ext>
            </p:extLst>
          </p:nvPr>
        </p:nvGraphicFramePr>
        <p:xfrm>
          <a:off x="2708024" y="4405851"/>
          <a:ext cx="8292193" cy="1711316"/>
        </p:xfrm>
        <a:graphic>
          <a:graphicData uri="http://schemas.openxmlformats.org/drawingml/2006/table">
            <a:tbl>
              <a:tblPr firstRow="1" firstCol="1" bandRow="1"/>
              <a:tblGrid>
                <a:gridCol w="2163180">
                  <a:extLst>
                    <a:ext uri="{9D8B030D-6E8A-4147-A177-3AD203B41FA5}">
                      <a16:colId xmlns:a16="http://schemas.microsoft.com/office/drawing/2014/main" xmlns="" val="26245913"/>
                    </a:ext>
                  </a:extLst>
                </a:gridCol>
                <a:gridCol w="4326362">
                  <a:extLst>
                    <a:ext uri="{9D8B030D-6E8A-4147-A177-3AD203B41FA5}">
                      <a16:colId xmlns:a16="http://schemas.microsoft.com/office/drawing/2014/main" xmlns="" val="584356043"/>
                    </a:ext>
                  </a:extLst>
                </a:gridCol>
                <a:gridCol w="1802651">
                  <a:extLst>
                    <a:ext uri="{9D8B030D-6E8A-4147-A177-3AD203B41FA5}">
                      <a16:colId xmlns:a16="http://schemas.microsoft.com/office/drawing/2014/main" xmlns="" val="3838814094"/>
                    </a:ext>
                  </a:extLst>
                </a:gridCol>
              </a:tblGrid>
              <a:tr h="427829">
                <a:tc>
                  <a:txBody>
                    <a:bodyPr/>
                    <a:lstStyle/>
                    <a:p>
                      <a:pPr algn="ctr">
                        <a:lnSpc>
                          <a:spcPct val="100000"/>
                        </a:lnSpc>
                        <a:spcAft>
                          <a:spcPts val="0"/>
                        </a:spcAft>
                      </a:pPr>
                      <a:r>
                        <a:rPr lang="zh-CN" sz="2400" dirty="0">
                          <a:solidFill>
                            <a:srgbClr val="000000"/>
                          </a:solidFill>
                          <a:effectLst/>
                          <a:latin typeface="+mn-lt"/>
                          <a:ea typeface="+mn-ea"/>
                          <a:cs typeface="Times New Roman" panose="02020603050405020304" pitchFamily="18" charset="0"/>
                        </a:rPr>
                        <a:t>对数形式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特点</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记法</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486714267"/>
                  </a:ext>
                </a:extLst>
              </a:tr>
              <a:tr h="427829">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一般对数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底数为</a:t>
                      </a:r>
                      <a:r>
                        <a:rPr lang="en-US" sz="2400" i="1">
                          <a:solidFill>
                            <a:srgbClr val="000000"/>
                          </a:solidFill>
                          <a:effectLst/>
                          <a:latin typeface="+mn-lt"/>
                          <a:ea typeface="+mn-ea"/>
                          <a:cs typeface="Times New Roman" panose="02020603050405020304" pitchFamily="18" charset="0"/>
                        </a:rPr>
                        <a:t>a</a:t>
                      </a:r>
                      <a:r>
                        <a:rPr lang="en-US" sz="2400">
                          <a:solidFill>
                            <a:srgbClr val="000000"/>
                          </a:solidFill>
                          <a:effectLst/>
                          <a:latin typeface="+mn-lt"/>
                          <a:ea typeface="+mn-ea"/>
                          <a:cs typeface="Times New Roman" panose="02020603050405020304" pitchFamily="18" charset="0"/>
                        </a:rPr>
                        <a:t>(</a:t>
                      </a:r>
                      <a:r>
                        <a:rPr lang="en-US" sz="2400" i="1">
                          <a:solidFill>
                            <a:srgbClr val="000000"/>
                          </a:solidFill>
                          <a:effectLst/>
                          <a:latin typeface="+mn-lt"/>
                          <a:ea typeface="+mn-ea"/>
                          <a:cs typeface="Times New Roman" panose="02020603050405020304" pitchFamily="18" charset="0"/>
                        </a:rPr>
                        <a:t>a&gt;</a:t>
                      </a:r>
                      <a:r>
                        <a:rPr lang="en-US" sz="2400">
                          <a:solidFill>
                            <a:srgbClr val="000000"/>
                          </a:solidFill>
                          <a:effectLst/>
                          <a:latin typeface="+mn-lt"/>
                          <a:ea typeface="+mn-ea"/>
                          <a:cs typeface="Times New Roman" panose="02020603050405020304" pitchFamily="18" charset="0"/>
                        </a:rPr>
                        <a:t>0,</a:t>
                      </a:r>
                      <a:r>
                        <a:rPr lang="zh-CN" sz="2400">
                          <a:solidFill>
                            <a:srgbClr val="000000"/>
                          </a:solidFill>
                          <a:effectLst/>
                          <a:latin typeface="+mn-lt"/>
                          <a:ea typeface="+mn-ea"/>
                          <a:cs typeface="Times New Roman" panose="02020603050405020304" pitchFamily="18" charset="0"/>
                        </a:rPr>
                        <a:t>且</a:t>
                      </a:r>
                      <a:r>
                        <a:rPr lang="en-US" sz="2400" i="1">
                          <a:solidFill>
                            <a:srgbClr val="000000"/>
                          </a:solidFill>
                          <a:effectLst/>
                          <a:latin typeface="+mn-lt"/>
                          <a:ea typeface="+mn-ea"/>
                          <a:cs typeface="Times New Roman" panose="02020603050405020304" pitchFamily="18" charset="0"/>
                        </a:rPr>
                        <a:t>a</a:t>
                      </a:r>
                      <a:r>
                        <a:rPr lang="en-US" sz="2400">
                          <a:solidFill>
                            <a:srgbClr val="000000"/>
                          </a:solidFill>
                          <a:effectLst/>
                          <a:latin typeface="+mn-lt"/>
                          <a:ea typeface="+mn-ea"/>
                          <a:cs typeface="Times New Roman" panose="02020603050405020304" pitchFamily="18" charset="0"/>
                        </a:rPr>
                        <a:t>≠1)</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a:solidFill>
                            <a:srgbClr val="000000"/>
                          </a:solidFill>
                          <a:effectLst/>
                          <a:latin typeface="+mn-lt"/>
                          <a:ea typeface="+mn-ea"/>
                          <a:cs typeface="Times New Roman" panose="02020603050405020304" pitchFamily="18" charset="0"/>
                        </a:rPr>
                        <a:t>log</a:t>
                      </a:r>
                      <a:r>
                        <a:rPr lang="en-US" sz="2400" i="1" baseline="-25000">
                          <a:solidFill>
                            <a:srgbClr val="000000"/>
                          </a:solidFill>
                          <a:effectLst/>
                          <a:latin typeface="+mn-lt"/>
                          <a:ea typeface="+mn-ea"/>
                          <a:cs typeface="Times New Roman" panose="02020603050405020304" pitchFamily="18" charset="0"/>
                        </a:rPr>
                        <a:t>a</a:t>
                      </a:r>
                      <a:r>
                        <a:rPr lang="en-US" sz="2400" i="1">
                          <a:solidFill>
                            <a:srgbClr val="000000"/>
                          </a:solidFill>
                          <a:effectLst/>
                          <a:latin typeface="+mn-lt"/>
                          <a:ea typeface="+mn-ea"/>
                          <a:cs typeface="Times New Roman" panose="02020603050405020304" pitchFamily="18" charset="0"/>
                        </a:rPr>
                        <a:t>N</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78334720"/>
                  </a:ext>
                </a:extLst>
              </a:tr>
              <a:tr h="427829">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常用对数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底数为</a:t>
                      </a:r>
                      <a:r>
                        <a:rPr lang="en-US" sz="2400">
                          <a:solidFill>
                            <a:srgbClr val="000000"/>
                          </a:solidFill>
                          <a:effectLst/>
                          <a:latin typeface="+mn-lt"/>
                          <a:ea typeface="+mn-ea"/>
                          <a:cs typeface="Times New Roman" panose="02020603050405020304" pitchFamily="18" charset="0"/>
                        </a:rPr>
                        <a:t>10</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a:solidFill>
                            <a:srgbClr val="000000"/>
                          </a:solidFill>
                          <a:effectLst/>
                          <a:latin typeface="+mn-lt"/>
                          <a:ea typeface="+mn-ea"/>
                          <a:cs typeface="Times New Roman" panose="02020603050405020304" pitchFamily="18" charset="0"/>
                        </a:rPr>
                        <a:t>lg </a:t>
                      </a:r>
                      <a:r>
                        <a:rPr lang="en-US" sz="2400" i="1">
                          <a:solidFill>
                            <a:srgbClr val="000000"/>
                          </a:solidFill>
                          <a:effectLst/>
                          <a:latin typeface="+mn-lt"/>
                          <a:ea typeface="+mn-ea"/>
                          <a:cs typeface="Times New Roman" panose="02020603050405020304" pitchFamily="18" charset="0"/>
                        </a:rPr>
                        <a:t>N</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560639848"/>
                  </a:ext>
                </a:extLst>
              </a:tr>
              <a:tr h="427829">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自然对数</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底数为</a:t>
                      </a:r>
                      <a:r>
                        <a:rPr lang="en-US" sz="2400">
                          <a:solidFill>
                            <a:srgbClr val="000000"/>
                          </a:solidFill>
                          <a:effectLst/>
                          <a:latin typeface="+mn-lt"/>
                          <a:ea typeface="+mn-ea"/>
                          <a:cs typeface="Times New Roman" panose="02020603050405020304" pitchFamily="18" charset="0"/>
                        </a:rPr>
                        <a:t>e</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dirty="0">
                          <a:solidFill>
                            <a:srgbClr val="000000"/>
                          </a:solidFill>
                          <a:effectLst/>
                          <a:latin typeface="+mn-lt"/>
                          <a:ea typeface="+mn-ea"/>
                          <a:cs typeface="Times New Roman" panose="02020603050405020304" pitchFamily="18" charset="0"/>
                        </a:rPr>
                        <a:t>ln </a:t>
                      </a:r>
                      <a:r>
                        <a:rPr lang="en-US" sz="2400" i="1" dirty="0">
                          <a:solidFill>
                            <a:srgbClr val="000000"/>
                          </a:solidFill>
                          <a:effectLst/>
                          <a:latin typeface="+mn-lt"/>
                          <a:ea typeface="+mn-ea"/>
                          <a:cs typeface="Times New Roman" panose="02020603050405020304" pitchFamily="18" charset="0"/>
                        </a:rPr>
                        <a:t>N</a:t>
                      </a:r>
                      <a:endParaRPr lang="zh-CN"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4016232"/>
                  </a:ext>
                </a:extLst>
              </a:tr>
            </a:tbl>
          </a:graphicData>
        </a:graphic>
      </p:graphicFrame>
    </p:spTree>
    <p:extLst>
      <p:ext uri="{BB962C8B-B14F-4D97-AF65-F5344CB8AC3E}">
        <p14:creationId xmlns:p14="http://schemas.microsoft.com/office/powerpoint/2010/main" xmlns="" val="4067192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03900"/>
            <a:ext cx="11723913" cy="662554"/>
          </a:xfrm>
          <a:prstGeom prst="rect">
            <a:avLst/>
          </a:prstGeom>
        </p:spPr>
        <p:txBody>
          <a:bodyPr wrap="square">
            <a:spAutoFit/>
          </a:bodyPr>
          <a:lstStyle/>
          <a:p>
            <a:pPr>
              <a:lnSpc>
                <a:spcPct val="150000"/>
              </a:lnSpc>
            </a:pPr>
            <a:r>
              <a:rPr lang="en-US" altLang="zh-CN" sz="2800" b="1" dirty="0">
                <a:latin typeface="微软雅黑" panose="020B0503020204020204" pitchFamily="34" charset="-122"/>
                <a:ea typeface="微软雅黑" panose="020B0503020204020204" pitchFamily="34" charset="-122"/>
              </a:rPr>
              <a:t>2.</a:t>
            </a:r>
            <a:r>
              <a:rPr lang="zh-CN" altLang="zh-CN" sz="2800" b="1" dirty="0">
                <a:latin typeface="微软雅黑" panose="020B0503020204020204" pitchFamily="34" charset="-122"/>
                <a:ea typeface="微软雅黑" panose="020B0503020204020204" pitchFamily="34" charset="-122"/>
              </a:rPr>
              <a:t>对数的性质、运算法则及重要公式</a:t>
            </a:r>
          </a:p>
        </p:txBody>
      </p:sp>
      <p:sp>
        <p:nvSpPr>
          <p:cNvPr id="10" name="矩形 9">
            <a:extLst>
              <a:ext uri="{FF2B5EF4-FFF2-40B4-BE49-F238E27FC236}">
                <a16:creationId xmlns:a16="http://schemas.microsoft.com/office/drawing/2014/main" xmlns="" id="{971FD3AB-27E6-4AB1-A435-3F39A765B8BC}"/>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graphicFrame>
            <p:nvGraphicFramePr>
              <p:cNvPr id="3" name="表格 2">
                <a:extLst>
                  <a:ext uri="{FF2B5EF4-FFF2-40B4-BE49-F238E27FC236}">
                    <a16:creationId xmlns:a16="http://schemas.microsoft.com/office/drawing/2014/main" id="{A419EBD4-3B65-4665-9074-B7B2D157534E}"/>
                  </a:ext>
                </a:extLst>
              </p:cNvPr>
              <p:cNvGraphicFramePr>
                <a:graphicFrameLocks noGrp="1"/>
              </p:cNvGraphicFramePr>
              <p:nvPr>
                <p:extLst>
                  <p:ext uri="{D42A27DB-BD31-4B8C-83A1-F6EECF244321}">
                    <p14:modId xmlns:p14="http://schemas.microsoft.com/office/powerpoint/2010/main" val="862625550"/>
                  </p:ext>
                </p:extLst>
              </p:nvPr>
            </p:nvGraphicFramePr>
            <p:xfrm>
              <a:off x="450395" y="928311"/>
              <a:ext cx="11291207" cy="4549839"/>
            </p:xfrm>
            <a:graphic>
              <a:graphicData uri="http://schemas.openxmlformats.org/drawingml/2006/table">
                <a:tbl>
                  <a:tblPr firstRow="1" firstCol="1" bandRow="1"/>
                  <a:tblGrid>
                    <a:gridCol w="765328">
                      <a:extLst>
                        <a:ext uri="{9D8B030D-6E8A-4147-A177-3AD203B41FA5}">
                          <a16:colId xmlns:a16="http://schemas.microsoft.com/office/drawing/2014/main" val="2495300822"/>
                        </a:ext>
                      </a:extLst>
                    </a:gridCol>
                    <a:gridCol w="10525879">
                      <a:extLst>
                        <a:ext uri="{9D8B030D-6E8A-4147-A177-3AD203B41FA5}">
                          <a16:colId xmlns:a16="http://schemas.microsoft.com/office/drawing/2014/main" val="1953117534"/>
                        </a:ext>
                      </a:extLst>
                    </a:gridCol>
                  </a:tblGrid>
                  <a:tr h="0">
                    <a:tc>
                      <a:txBody>
                        <a:bodyPr/>
                        <a:lstStyle/>
                        <a:p>
                          <a:pPr algn="ctr">
                            <a:lnSpc>
                              <a:spcPct val="150000"/>
                            </a:lnSpc>
                            <a:spcAft>
                              <a:spcPts val="0"/>
                            </a:spcAft>
                          </a:pPr>
                          <a:r>
                            <a:rPr lang="zh-CN" sz="2400" dirty="0">
                              <a:solidFill>
                                <a:srgbClr val="000000"/>
                              </a:solidFill>
                              <a:effectLst/>
                              <a:latin typeface="+mn-lt"/>
                              <a:ea typeface="+mn-ea"/>
                              <a:cs typeface="Times New Roman" panose="02020603050405020304" pitchFamily="18" charset="0"/>
                            </a:rPr>
                            <a:t>性质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en-US" sz="2400" dirty="0">
                              <a:solidFill>
                                <a:srgbClr val="000000"/>
                              </a:solidFill>
                              <a:effectLst/>
                              <a:latin typeface="+mn-lt"/>
                              <a:ea typeface="+mn-ea"/>
                              <a:cs typeface="Times New Roman" panose="02020603050405020304" pitchFamily="18" charset="0"/>
                            </a:rPr>
                            <a:t>log</a:t>
                          </a:r>
                          <a:r>
                            <a:rPr lang="en-US" sz="2400" i="1" baseline="-25000" dirty="0">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1</a:t>
                          </a:r>
                          <a:r>
                            <a:rPr lang="en-US" sz="2400" i="1" dirty="0">
                              <a:solidFill>
                                <a:srgbClr val="000000"/>
                              </a:solidFill>
                              <a:effectLst/>
                              <a:latin typeface="+mn-lt"/>
                              <a:ea typeface="+mn-ea"/>
                              <a:cs typeface="Times New Roman" panose="02020603050405020304" pitchFamily="18" charset="0"/>
                            </a:rPr>
                            <a:t>=</a:t>
                          </a:r>
                          <a:r>
                            <a:rPr lang="en-US" sz="2400" dirty="0">
                              <a:solidFill>
                                <a:srgbClr val="000000"/>
                              </a:solidFill>
                              <a:effectLst/>
                              <a:latin typeface="+mn-lt"/>
                              <a:ea typeface="+mn-ea"/>
                              <a:cs typeface="Times New Roman" panose="02020603050405020304" pitchFamily="18" charset="0"/>
                            </a:rPr>
                            <a:t>0,log</a:t>
                          </a:r>
                          <a:r>
                            <a:rPr lang="en-US" sz="2400" i="1" baseline="-25000" dirty="0">
                              <a:solidFill>
                                <a:srgbClr val="000000"/>
                              </a:solidFill>
                              <a:effectLst/>
                              <a:latin typeface="+mn-lt"/>
                              <a:ea typeface="+mn-ea"/>
                              <a:cs typeface="Times New Roman" panose="02020603050405020304" pitchFamily="18" charset="0"/>
                            </a:rPr>
                            <a:t>a</a:t>
                          </a:r>
                          <a:r>
                            <a:rPr lang="en-US" sz="2400" i="1" dirty="0">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1,</a:t>
                          </a:r>
                          <a14:m>
                            <m:oMath xmlns:m="http://schemas.openxmlformats.org/officeDocument/2006/math">
                              <m:sSup>
                                <m:sSupPr>
                                  <m:ctrlPr>
                                    <a:rPr lang="zh-CN" sz="2400" i="1">
                                      <a:solidFill>
                                        <a:srgbClr val="000000"/>
                                      </a:solidFill>
                                      <a:effectLst/>
                                      <a:latin typeface="Cambria Math" panose="02040503050406030204" pitchFamily="18" charset="0"/>
                                      <a:ea typeface="+mn-ea"/>
                                      <a:cs typeface="Times New Roman" panose="02020603050405020304" pitchFamily="18" charset="0"/>
                                    </a:rPr>
                                  </m:ctrlPr>
                                </m:sSup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a</m:t>
                                  </m:r>
                                </m:e>
                                <m:sup>
                                  <m:r>
                                    <m:rPr>
                                      <m:sty m:val="p"/>
                                    </m:rPr>
                                    <a:rPr lang="en-US" sz="2400" i="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i="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𝑎</m:t>
                                      </m:r>
                                    </m:sub>
                                  </m:sSub>
                                  <m:r>
                                    <a:rPr lang="en-US" sz="2400" i="1">
                                      <a:solidFill>
                                        <a:srgbClr val="000000"/>
                                      </a:solidFill>
                                      <a:effectLst/>
                                      <a:latin typeface="Cambria Math" panose="02040503050406030204" pitchFamily="18" charset="0"/>
                                      <a:ea typeface="+mn-ea"/>
                                      <a:cs typeface="Times New Roman" panose="02020603050405020304" pitchFamily="18" charset="0"/>
                                    </a:rPr>
                                    <m:t>𝑁</m:t>
                                  </m:r>
                                </m:sup>
                              </m:sSup>
                            </m:oMath>
                          </a14:m>
                          <a:r>
                            <a:rPr lang="en-US" sz="2400" i="1" dirty="0">
                              <a:solidFill>
                                <a:srgbClr val="000000"/>
                              </a:solidFill>
                              <a:effectLst/>
                              <a:latin typeface="+mn-lt"/>
                              <a:ea typeface="+mn-ea"/>
                              <a:cs typeface="Times New Roman" panose="02020603050405020304" pitchFamily="18" charset="0"/>
                            </a:rPr>
                            <a:t>=N</a:t>
                          </a:r>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N&gt;</a:t>
                          </a:r>
                          <a:r>
                            <a:rPr lang="en-US" sz="2400" dirty="0">
                              <a:solidFill>
                                <a:srgbClr val="000000"/>
                              </a:solidFill>
                              <a:effectLst/>
                              <a:latin typeface="+mn-lt"/>
                              <a:ea typeface="+mn-ea"/>
                              <a:cs typeface="Times New Roman" panose="02020603050405020304" pitchFamily="18" charset="0"/>
                            </a:rPr>
                            <a:t>0),</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a</a:t>
                          </a:r>
                          <a:r>
                            <a:rPr lang="en-US" sz="2400" i="1" baseline="30000" dirty="0" err="1">
                              <a:solidFill>
                                <a:srgbClr val="000000"/>
                              </a:solidFill>
                              <a:effectLst/>
                              <a:latin typeface="+mn-lt"/>
                              <a:ea typeface="+mn-ea"/>
                              <a:cs typeface="Times New Roman" panose="02020603050405020304" pitchFamily="18" charset="0"/>
                            </a:rPr>
                            <a:t>x</a:t>
                          </a:r>
                          <a:r>
                            <a:rPr lang="en-US" sz="2400" i="1" dirty="0">
                              <a:solidFill>
                                <a:srgbClr val="000000"/>
                              </a:solidFill>
                              <a:effectLst/>
                              <a:latin typeface="+mn-lt"/>
                              <a:ea typeface="+mn-ea"/>
                              <a:cs typeface="Times New Roman" panose="02020603050405020304" pitchFamily="18" charset="0"/>
                            </a:rPr>
                            <a:t>=x</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其中</a:t>
                          </a:r>
                          <a:r>
                            <a:rPr lang="en-US" sz="2400" i="1" dirty="0">
                              <a:solidFill>
                                <a:srgbClr val="000000"/>
                              </a:solidFill>
                              <a:effectLst/>
                              <a:latin typeface="+mn-lt"/>
                              <a:ea typeface="+mn-ea"/>
                              <a:cs typeface="Times New Roman" panose="02020603050405020304" pitchFamily="18" charset="0"/>
                            </a:rPr>
                            <a:t>a&gt;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且</a:t>
                          </a:r>
                          <a:r>
                            <a:rPr lang="en-US" sz="2400" i="1" dirty="0">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≠1</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7230489"/>
                      </a:ext>
                    </a:extLst>
                  </a:tr>
                  <a:tr h="0">
                    <a:tc>
                      <a:txBody>
                        <a:bodyPr/>
                        <a:lstStyle/>
                        <a:p>
                          <a:pPr algn="ctr">
                            <a:lnSpc>
                              <a:spcPct val="150000"/>
                            </a:lnSpc>
                            <a:spcAft>
                              <a:spcPts val="0"/>
                            </a:spcAft>
                          </a:pPr>
                          <a:r>
                            <a:rPr lang="zh-CN" sz="2400">
                              <a:solidFill>
                                <a:srgbClr val="000000"/>
                              </a:solidFill>
                              <a:effectLst/>
                              <a:latin typeface="+mn-lt"/>
                              <a:ea typeface="+mn-ea"/>
                              <a:cs typeface="Times New Roman" panose="02020603050405020304" pitchFamily="18" charset="0"/>
                            </a:rPr>
                            <a:t>运算法则</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0"/>
                            </a:spcAft>
                          </a:pPr>
                          <a:r>
                            <a:rPr lang="zh-CN" sz="2400" dirty="0">
                              <a:solidFill>
                                <a:srgbClr val="000000"/>
                              </a:solidFill>
                              <a:effectLst/>
                              <a:latin typeface="+mn-lt"/>
                              <a:ea typeface="+mn-ea"/>
                              <a:cs typeface="Times New Roman" panose="02020603050405020304" pitchFamily="18" charset="0"/>
                            </a:rPr>
                            <a:t>如果</a:t>
                          </a:r>
                          <a:r>
                            <a:rPr lang="en-US" sz="2400" i="1" dirty="0">
                              <a:solidFill>
                                <a:srgbClr val="000000"/>
                              </a:solidFill>
                              <a:effectLst/>
                              <a:latin typeface="+mn-lt"/>
                              <a:ea typeface="+mn-ea"/>
                              <a:cs typeface="Times New Roman" panose="02020603050405020304" pitchFamily="18" charset="0"/>
                            </a:rPr>
                            <a:t>a&gt;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且</a:t>
                          </a:r>
                          <a:r>
                            <a:rPr lang="en-US" sz="2400" i="1" dirty="0">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≠1,</a:t>
                          </a:r>
                          <a:r>
                            <a:rPr lang="en-US" sz="2400" i="1" dirty="0">
                              <a:solidFill>
                                <a:srgbClr val="000000"/>
                              </a:solidFill>
                              <a:effectLst/>
                              <a:latin typeface="+mn-lt"/>
                              <a:ea typeface="+mn-ea"/>
                              <a:cs typeface="Times New Roman" panose="02020603050405020304" pitchFamily="18" charset="0"/>
                            </a:rPr>
                            <a:t>M&gt;</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N&gt;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那么</a:t>
                          </a:r>
                          <a:r>
                            <a:rPr lang="en-US" sz="2400"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p>
                          <a:pPr>
                            <a:lnSpc>
                              <a:spcPct val="150000"/>
                            </a:lnSpc>
                            <a:spcAft>
                              <a:spcPts val="0"/>
                            </a:spcAft>
                          </a:pPr>
                          <a:r>
                            <a:rPr lang="en-US" sz="2400" dirty="0">
                              <a:solidFill>
                                <a:srgbClr val="000000"/>
                              </a:solidFill>
                              <a:effectLst/>
                              <a:latin typeface="+mn-lt"/>
                              <a:ea typeface="+mn-ea"/>
                              <a:cs typeface="Times New Roman" panose="02020603050405020304" pitchFamily="18" charset="0"/>
                            </a:rPr>
                            <a:t>(1)</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M</a:t>
                          </a:r>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N</a:t>
                          </a:r>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M+</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N</a:t>
                          </a:r>
                          <a:r>
                            <a:rPr lang="en-US" sz="2400" dirty="0">
                              <a:solidFill>
                                <a:srgbClr val="000000"/>
                              </a:solidFill>
                              <a:effectLst/>
                              <a:latin typeface="+mn-lt"/>
                              <a:ea typeface="+mn-ea"/>
                              <a:cs typeface="Times New Roman" panose="02020603050405020304" pitchFamily="18" charset="0"/>
                            </a:rPr>
                            <a:t>;(2)</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m:rPr>
                                      <m:sty m:val="p"/>
                                    </m:rPr>
                                    <a:rPr lang="en-US" sz="2400">
                                      <a:solidFill>
                                        <a:srgbClr val="000000"/>
                                      </a:solidFill>
                                      <a:effectLst/>
                                      <a:latin typeface="Cambria Math" panose="02040503050406030204" pitchFamily="18" charset="0"/>
                                      <a:ea typeface="+mn-ea"/>
                                      <a:cs typeface="Times New Roman" panose="02020603050405020304" pitchFamily="18" charset="0"/>
                                    </a:rPr>
                                    <m:t>M</m:t>
                                  </m:r>
                                </m:num>
                                <m:den>
                                  <m:r>
                                    <m:rPr>
                                      <m:sty m:val="p"/>
                                    </m:rPr>
                                    <a:rPr lang="en-US" sz="2400">
                                      <a:solidFill>
                                        <a:srgbClr val="000000"/>
                                      </a:solidFill>
                                      <a:effectLst/>
                                      <a:latin typeface="Cambria Math" panose="02040503050406030204" pitchFamily="18" charset="0"/>
                                      <a:ea typeface="+mn-ea"/>
                                      <a:cs typeface="Times New Roman" panose="02020603050405020304" pitchFamily="18" charset="0"/>
                                    </a:rPr>
                                    <m:t>N</m:t>
                                  </m:r>
                                </m:den>
                              </m:f>
                            </m:oMath>
                          </a14:m>
                          <a:r>
                            <a:rPr lang="en-US" sz="2400" i="1" dirty="0">
                              <a:solidFill>
                                <a:srgbClr val="000000"/>
                              </a:solidFill>
                              <a:effectLst/>
                              <a:latin typeface="+mn-lt"/>
                              <a:ea typeface="+mn-ea"/>
                              <a:cs typeface="Times New Roman" panose="02020603050405020304" pitchFamily="18" charset="0"/>
                            </a:rPr>
                            <a:t>=</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M-</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N</a:t>
                          </a:r>
                          <a:r>
                            <a:rPr lang="en-US" sz="2400"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p>
                          <a:pPr>
                            <a:lnSpc>
                              <a:spcPct val="150000"/>
                            </a:lnSpc>
                            <a:spcAft>
                              <a:spcPts val="0"/>
                            </a:spcAft>
                          </a:pPr>
                          <a:r>
                            <a:rPr lang="en-US" sz="2400" dirty="0">
                              <a:solidFill>
                                <a:srgbClr val="000000"/>
                              </a:solidFill>
                              <a:effectLst/>
                              <a:latin typeface="+mn-lt"/>
                              <a:ea typeface="+mn-ea"/>
                              <a:cs typeface="Times New Roman" panose="02020603050405020304" pitchFamily="18" charset="0"/>
                            </a:rPr>
                            <a:t>(3)</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M</a:t>
                          </a:r>
                          <a:r>
                            <a:rPr lang="en-US" sz="2400" i="1" baseline="30000" dirty="0" err="1">
                              <a:solidFill>
                                <a:srgbClr val="000000"/>
                              </a:solidFill>
                              <a:effectLst/>
                              <a:latin typeface="+mn-lt"/>
                              <a:ea typeface="+mn-ea"/>
                              <a:cs typeface="Times New Roman" panose="02020603050405020304" pitchFamily="18" charset="0"/>
                            </a:rPr>
                            <a:t>n</a:t>
                          </a:r>
                          <a:r>
                            <a:rPr lang="en-US" sz="2400" i="1" dirty="0">
                              <a:solidFill>
                                <a:srgbClr val="000000"/>
                              </a:solidFill>
                              <a:effectLst/>
                              <a:latin typeface="+mn-lt"/>
                              <a:ea typeface="+mn-ea"/>
                              <a:cs typeface="Times New Roman" panose="02020603050405020304" pitchFamily="18" charset="0"/>
                            </a:rPr>
                            <a:t>=</a:t>
                          </a:r>
                          <a:r>
                            <a:rPr lang="en-US" sz="2400" i="1" dirty="0" err="1">
                              <a:solidFill>
                                <a:srgbClr val="000000"/>
                              </a:solidFill>
                              <a:effectLst/>
                              <a:latin typeface="+mn-lt"/>
                              <a:ea typeface="+mn-ea"/>
                              <a:cs typeface="Times New Roman" panose="02020603050405020304" pitchFamily="18" charset="0"/>
                            </a:rPr>
                            <a:t>n</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M</a:t>
                          </a:r>
                          <a:r>
                            <a:rPr lang="en-US" sz="2400" dirty="0">
                              <a:solidFill>
                                <a:srgbClr val="000000"/>
                              </a:solidFill>
                              <a:effectLst/>
                              <a:latin typeface="+mn-lt"/>
                              <a:ea typeface="+mn-ea"/>
                              <a:cs typeface="Times New Roman" panose="02020603050405020304" pitchFamily="18" charset="0"/>
                            </a:rPr>
                            <a:t>(</a:t>
                          </a:r>
                          <a:r>
                            <a:rPr lang="en-US" sz="2400" i="1" dirty="0" err="1">
                              <a:solidFill>
                                <a:srgbClr val="000000"/>
                              </a:solidFill>
                              <a:effectLst/>
                              <a:latin typeface="+mn-lt"/>
                              <a:ea typeface="+mn-ea"/>
                              <a:cs typeface="Times New Roman" panose="02020603050405020304" pitchFamily="18" charset="0"/>
                            </a:rPr>
                            <a:t>n</a:t>
                          </a:r>
                          <a:r>
                            <a:rPr lang="en-US" sz="2400" dirty="0" err="1">
                              <a:solidFill>
                                <a:srgbClr val="000000"/>
                              </a:solidFill>
                              <a:effectLst/>
                              <a:latin typeface="+mn-lt"/>
                              <a:ea typeface="+mn-ea"/>
                              <a:cs typeface="Times New Roman" panose="02020603050405020304" pitchFamily="18" charset="0"/>
                            </a:rPr>
                            <a:t>∈R</a:t>
                          </a:r>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4290358"/>
                      </a:ext>
                    </a:extLst>
                  </a:tr>
                  <a:tr h="0">
                    <a:tc>
                      <a:txBody>
                        <a:bodyPr/>
                        <a:lstStyle/>
                        <a:p>
                          <a:pPr algn="ctr">
                            <a:lnSpc>
                              <a:spcPct val="150000"/>
                            </a:lnSpc>
                            <a:spcAft>
                              <a:spcPts val="0"/>
                            </a:spcAft>
                          </a:pPr>
                          <a:r>
                            <a:rPr lang="zh-CN" sz="2400">
                              <a:solidFill>
                                <a:srgbClr val="000000"/>
                              </a:solidFill>
                              <a:effectLst/>
                              <a:latin typeface="+mn-lt"/>
                              <a:ea typeface="+mn-ea"/>
                              <a:cs typeface="Times New Roman" panose="02020603050405020304" pitchFamily="18" charset="0"/>
                            </a:rPr>
                            <a:t>重要公式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mn-lt"/>
                              <a:ea typeface="+mn-ea"/>
                              <a:cs typeface="Times New Roman" panose="02020603050405020304" pitchFamily="18" charset="0"/>
                            </a:rPr>
                            <a:t>换底公式</a:t>
                          </a:r>
                          <a:r>
                            <a:rPr lang="en-US" sz="2400" dirty="0">
                              <a:solidFill>
                                <a:srgbClr val="000000"/>
                              </a:solidFill>
                              <a:effectLst/>
                              <a:latin typeface="+mn-lt"/>
                              <a:ea typeface="+mn-ea"/>
                              <a:cs typeface="Times New Roman" panose="02020603050405020304" pitchFamily="18" charset="0"/>
                            </a:rPr>
                            <a:t>:</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b</a:t>
                          </a:r>
                          <a:r>
                            <a:rPr lang="en-US" sz="2400" i="1" dirty="0">
                              <a:solidFill>
                                <a:srgbClr val="000000"/>
                              </a:solidFill>
                              <a:effectLst/>
                              <a:latin typeface="+mn-lt"/>
                              <a:ea typeface="+mn-ea"/>
                              <a:cs typeface="Times New Roman" panose="02020603050405020304" pitchFamily="18" charset="0"/>
                            </a:rPr>
                            <a:t>=</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𝑐</m:t>
                                      </m:r>
                                    </m:sub>
                                  </m:sSub>
                                  <m:r>
                                    <a:rPr lang="en-US" sz="2400" i="1">
                                      <a:solidFill>
                                        <a:srgbClr val="000000"/>
                                      </a:solidFill>
                                      <a:effectLst/>
                                      <a:latin typeface="Cambria Math" panose="02040503050406030204" pitchFamily="18" charset="0"/>
                                      <a:ea typeface="+mn-ea"/>
                                      <a:cs typeface="Times New Roman" panose="02020603050405020304" pitchFamily="18" charset="0"/>
                                    </a:rPr>
                                    <m:t>𝑏</m:t>
                                  </m:r>
                                </m:num>
                                <m:den>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𝑐</m:t>
                                      </m:r>
                                    </m:sub>
                                  </m:sSub>
                                  <m:r>
                                    <a:rPr lang="en-US" sz="2400" i="1">
                                      <a:solidFill>
                                        <a:srgbClr val="000000"/>
                                      </a:solidFill>
                                      <a:effectLst/>
                                      <a:latin typeface="Cambria Math" panose="02040503050406030204" pitchFamily="18" charset="0"/>
                                      <a:ea typeface="+mn-ea"/>
                                      <a:cs typeface="Times New Roman" panose="02020603050405020304" pitchFamily="18" charset="0"/>
                                    </a:rPr>
                                    <m:t>𝑎</m:t>
                                  </m:r>
                                </m:den>
                              </m:f>
                            </m:oMath>
                          </a14:m>
                          <a:r>
                            <a:rPr lang="en-US" sz="2400" dirty="0">
                              <a:solidFill>
                                <a:srgbClr val="000000"/>
                              </a:solidFill>
                              <a:effectLst/>
                              <a:latin typeface="+mn-lt"/>
                              <a:ea typeface="+mn-ea"/>
                              <a:cs typeface="Times New Roman" panose="02020603050405020304" pitchFamily="18" charset="0"/>
                            </a:rPr>
                            <a:t>(</a:t>
                          </a:r>
                          <a:r>
                            <a:rPr lang="en-US" sz="2400" i="1" dirty="0">
                              <a:solidFill>
                                <a:srgbClr val="000000"/>
                              </a:solidFill>
                              <a:effectLst/>
                              <a:latin typeface="+mn-lt"/>
                              <a:ea typeface="+mn-ea"/>
                              <a:cs typeface="Times New Roman" panose="02020603050405020304" pitchFamily="18" charset="0"/>
                            </a:rPr>
                            <a:t>a&gt;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且</a:t>
                          </a:r>
                          <a:r>
                            <a:rPr lang="en-US" sz="2400" i="1" dirty="0">
                              <a:solidFill>
                                <a:srgbClr val="000000"/>
                              </a:solidFill>
                              <a:effectLst/>
                              <a:latin typeface="+mn-lt"/>
                              <a:ea typeface="+mn-ea"/>
                              <a:cs typeface="Times New Roman" panose="02020603050405020304" pitchFamily="18" charset="0"/>
                            </a:rPr>
                            <a:t>a</a:t>
                          </a:r>
                          <a:r>
                            <a:rPr lang="en-US" sz="2400" dirty="0">
                              <a:solidFill>
                                <a:srgbClr val="000000"/>
                              </a:solidFill>
                              <a:effectLst/>
                              <a:latin typeface="+mn-lt"/>
                              <a:ea typeface="+mn-ea"/>
                              <a:cs typeface="Times New Roman" panose="02020603050405020304" pitchFamily="18" charset="0"/>
                            </a:rPr>
                            <a:t>≠1;</a:t>
                          </a:r>
                          <a:r>
                            <a:rPr lang="en-US" sz="2400" i="1" dirty="0">
                              <a:solidFill>
                                <a:srgbClr val="000000"/>
                              </a:solidFill>
                              <a:effectLst/>
                              <a:latin typeface="+mn-lt"/>
                              <a:ea typeface="+mn-ea"/>
                              <a:cs typeface="Times New Roman" panose="02020603050405020304" pitchFamily="18" charset="0"/>
                            </a:rPr>
                            <a:t>c&gt;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且</a:t>
                          </a:r>
                          <a:r>
                            <a:rPr lang="en-US" sz="2400" i="1" dirty="0">
                              <a:solidFill>
                                <a:srgbClr val="000000"/>
                              </a:solidFill>
                              <a:effectLst/>
                              <a:latin typeface="+mn-lt"/>
                              <a:ea typeface="+mn-ea"/>
                              <a:cs typeface="Times New Roman" panose="02020603050405020304" pitchFamily="18" charset="0"/>
                            </a:rPr>
                            <a:t>c</a:t>
                          </a:r>
                          <a:r>
                            <a:rPr lang="en-US" sz="2400" dirty="0">
                              <a:solidFill>
                                <a:srgbClr val="000000"/>
                              </a:solidFill>
                              <a:effectLst/>
                              <a:latin typeface="+mn-lt"/>
                              <a:ea typeface="+mn-ea"/>
                              <a:cs typeface="Times New Roman" panose="02020603050405020304" pitchFamily="18" charset="0"/>
                            </a:rPr>
                            <a:t>≠1;</a:t>
                          </a:r>
                          <a:r>
                            <a:rPr lang="en-US" sz="2400" i="1" dirty="0">
                              <a:solidFill>
                                <a:srgbClr val="000000"/>
                              </a:solidFill>
                              <a:effectLst/>
                              <a:latin typeface="+mn-lt"/>
                              <a:ea typeface="+mn-ea"/>
                              <a:cs typeface="Times New Roman" panose="02020603050405020304" pitchFamily="18" charset="0"/>
                            </a:rPr>
                            <a:t>b&gt;</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p>
                          <a:pPr>
                            <a:lnSpc>
                              <a:spcPct val="150000"/>
                            </a:lnSpc>
                            <a:spcAft>
                              <a:spcPts val="0"/>
                            </a:spcAft>
                          </a:pPr>
                          <a:r>
                            <a:rPr lang="zh-CN" sz="2400" dirty="0">
                              <a:solidFill>
                                <a:srgbClr val="000000"/>
                              </a:solidFill>
                              <a:effectLst/>
                              <a:latin typeface="+mn-lt"/>
                              <a:ea typeface="+mn-ea"/>
                              <a:cs typeface="Times New Roman" panose="02020603050405020304" pitchFamily="18" charset="0"/>
                            </a:rPr>
                            <a:t>推论</a:t>
                          </a:r>
                          <a:r>
                            <a:rPr lang="en-US" sz="2400" dirty="0">
                              <a:solidFill>
                                <a:srgbClr val="000000"/>
                              </a:solidFill>
                              <a:effectLst/>
                              <a:latin typeface="+mn-lt"/>
                              <a:ea typeface="+mn-ea"/>
                              <a:cs typeface="Times New Roman" panose="02020603050405020304" pitchFamily="18" charset="0"/>
                            </a:rPr>
                            <a:t>:(1)</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b</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b</a:t>
                          </a:r>
                          <a:r>
                            <a:rPr lang="en-US" sz="2400" i="1" dirty="0" err="1">
                              <a:solidFill>
                                <a:srgbClr val="000000"/>
                              </a:solidFill>
                              <a:effectLst/>
                              <a:latin typeface="+mn-lt"/>
                              <a:ea typeface="+mn-ea"/>
                              <a:cs typeface="Times New Roman" panose="02020603050405020304" pitchFamily="18" charset="0"/>
                            </a:rPr>
                            <a:t>a</a:t>
                          </a:r>
                          <a:r>
                            <a:rPr lang="en-US" sz="2400" i="1" dirty="0">
                              <a:solidFill>
                                <a:srgbClr val="000000"/>
                              </a:solidFill>
                              <a:effectLst/>
                              <a:latin typeface="+mn-lt"/>
                              <a:ea typeface="+mn-ea"/>
                              <a:cs typeface="Times New Roman" panose="02020603050405020304" pitchFamily="18" charset="0"/>
                            </a:rPr>
                            <a:t>=</a:t>
                          </a:r>
                          <a:r>
                            <a:rPr lang="en-US" sz="2400" dirty="0">
                              <a:solidFill>
                                <a:srgbClr val="000000"/>
                              </a:solidFill>
                              <a:effectLst/>
                              <a:latin typeface="+mn-lt"/>
                              <a:ea typeface="+mn-ea"/>
                              <a:cs typeface="Times New Roman" panose="02020603050405020304" pitchFamily="18" charset="0"/>
                            </a:rPr>
                            <a:t>1,</a:t>
                          </a:r>
                          <a:r>
                            <a:rPr lang="zh-CN" sz="2400" dirty="0">
                              <a:solidFill>
                                <a:srgbClr val="000000"/>
                              </a:solidFill>
                              <a:effectLst/>
                              <a:latin typeface="+mn-lt"/>
                              <a:ea typeface="+mn-ea"/>
                              <a:cs typeface="Times New Roman" panose="02020603050405020304" pitchFamily="18" charset="0"/>
                            </a:rPr>
                            <a:t>即</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b</a:t>
                          </a:r>
                          <a:r>
                            <a:rPr lang="en-US" sz="2400" i="1" dirty="0">
                              <a:solidFill>
                                <a:srgbClr val="000000"/>
                              </a:solidFill>
                              <a:effectLst/>
                              <a:latin typeface="+mn-lt"/>
                              <a:ea typeface="+mn-ea"/>
                              <a:cs typeface="Times New Roman" panose="02020603050405020304" pitchFamily="18" charset="0"/>
                            </a:rPr>
                            <a:t>=</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a:rPr lang="en-US" sz="2400">
                                      <a:solidFill>
                                        <a:srgbClr val="000000"/>
                                      </a:solidFill>
                                      <a:effectLst/>
                                      <a:latin typeface="Cambria Math" panose="02040503050406030204" pitchFamily="18" charset="0"/>
                                      <a:ea typeface="+mn-ea"/>
                                      <a:cs typeface="Times New Roman" panose="02020603050405020304" pitchFamily="18" charset="0"/>
                                    </a:rPr>
                                    <m:t>1</m:t>
                                  </m:r>
                                </m:num>
                                <m:den>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𝑏</m:t>
                                      </m:r>
                                    </m:sub>
                                  </m:sSub>
                                  <m:r>
                                    <a:rPr lang="en-US" sz="2400" i="1">
                                      <a:solidFill>
                                        <a:srgbClr val="000000"/>
                                      </a:solidFill>
                                      <a:effectLst/>
                                      <a:latin typeface="Cambria Math" panose="02040503050406030204" pitchFamily="18" charset="0"/>
                                      <a:ea typeface="+mn-ea"/>
                                      <a:cs typeface="Times New Roman" panose="02020603050405020304" pitchFamily="18" charset="0"/>
                                    </a:rPr>
                                    <m:t>𝑎</m:t>
                                  </m:r>
                                </m:den>
                              </m:f>
                            </m:oMath>
                          </a14:m>
                          <a:r>
                            <a:rPr lang="en-US" sz="2400" dirty="0">
                              <a:solidFill>
                                <a:srgbClr val="000000"/>
                              </a:solidFill>
                              <a:effectLst/>
                              <a:latin typeface="+mn-lt"/>
                              <a:ea typeface="+mn-ea"/>
                              <a:cs typeface="Times New Roman" panose="02020603050405020304" pitchFamily="18" charset="0"/>
                            </a:rPr>
                            <a:t>;(2)lo</a:t>
                          </a:r>
                          <a14:m>
                            <m:oMath xmlns:m="http://schemas.openxmlformats.org/officeDocument/2006/math">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sSup>
                                    <m:sSupPr>
                                      <m:ctrlPr>
                                        <a:rPr lang="zh-CN" sz="2400" i="1">
                                          <a:solidFill>
                                            <a:srgbClr val="000000"/>
                                          </a:solidFill>
                                          <a:effectLst/>
                                          <a:latin typeface="Cambria Math" panose="02040503050406030204" pitchFamily="18" charset="0"/>
                                          <a:ea typeface="+mn-ea"/>
                                          <a:cs typeface="Times New Roman" panose="02020603050405020304" pitchFamily="18" charset="0"/>
                                        </a:rPr>
                                      </m:ctrlPr>
                                    </m:sSupPr>
                                    <m:e>
                                      <m:r>
                                        <a:rPr lang="en-US" sz="2400" i="1">
                                          <a:solidFill>
                                            <a:srgbClr val="000000"/>
                                          </a:solidFill>
                                          <a:effectLst/>
                                          <a:latin typeface="Cambria Math" panose="02040503050406030204" pitchFamily="18" charset="0"/>
                                          <a:ea typeface="+mn-ea"/>
                                          <a:cs typeface="Times New Roman" panose="02020603050405020304" pitchFamily="18" charset="0"/>
                                        </a:rPr>
                                        <m:t>𝑎</m:t>
                                      </m:r>
                                    </m:e>
                                    <m:sup>
                                      <m:r>
                                        <a:rPr lang="en-US" sz="2400" i="1">
                                          <a:solidFill>
                                            <a:srgbClr val="000000"/>
                                          </a:solidFill>
                                          <a:effectLst/>
                                          <a:latin typeface="Cambria Math" panose="02040503050406030204" pitchFamily="18" charset="0"/>
                                          <a:ea typeface="+mn-ea"/>
                                          <a:cs typeface="Times New Roman" panose="02020603050405020304" pitchFamily="18" charset="0"/>
                                        </a:rPr>
                                        <m:t>𝑚</m:t>
                                      </m:r>
                                    </m:sup>
                                  </m:sSup>
                                </m:sub>
                              </m:sSub>
                            </m:oMath>
                          </a14:m>
                          <a:r>
                            <a:rPr lang="en-US" sz="2400" i="1" dirty="0" err="1">
                              <a:solidFill>
                                <a:srgbClr val="000000"/>
                              </a:solidFill>
                              <a:effectLst/>
                              <a:latin typeface="+mn-lt"/>
                              <a:ea typeface="+mn-ea"/>
                              <a:cs typeface="Times New Roman" panose="02020603050405020304" pitchFamily="18" charset="0"/>
                            </a:rPr>
                            <a:t>b</a:t>
                          </a:r>
                          <a:r>
                            <a:rPr lang="en-US" sz="2400" i="1" baseline="30000" dirty="0" err="1">
                              <a:solidFill>
                                <a:srgbClr val="000000"/>
                              </a:solidFill>
                              <a:effectLst/>
                              <a:latin typeface="+mn-lt"/>
                              <a:ea typeface="+mn-ea"/>
                              <a:cs typeface="Times New Roman" panose="02020603050405020304" pitchFamily="18" charset="0"/>
                            </a:rPr>
                            <a:t>n</a:t>
                          </a:r>
                          <a:r>
                            <a:rPr lang="en-US" sz="2400" i="1" dirty="0">
                              <a:solidFill>
                                <a:srgbClr val="000000"/>
                              </a:solidFill>
                              <a:effectLst/>
                              <a:latin typeface="+mn-lt"/>
                              <a:ea typeface="+mn-ea"/>
                              <a:cs typeface="Times New Roman" panose="02020603050405020304" pitchFamily="18" charset="0"/>
                            </a:rPr>
                            <a:t>=</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a:rPr lang="en-US" sz="2400" i="1">
                                      <a:solidFill>
                                        <a:srgbClr val="000000"/>
                                      </a:solidFill>
                                      <a:effectLst/>
                                      <a:latin typeface="Cambria Math" panose="02040503050406030204" pitchFamily="18" charset="0"/>
                                      <a:ea typeface="+mn-ea"/>
                                      <a:cs typeface="Times New Roman" panose="02020603050405020304" pitchFamily="18" charset="0"/>
                                    </a:rPr>
                                    <m:t>𝑛</m:t>
                                  </m:r>
                                </m:num>
                                <m:den>
                                  <m:r>
                                    <a:rPr lang="en-US" sz="2400" i="1">
                                      <a:solidFill>
                                        <a:srgbClr val="000000"/>
                                      </a:solidFill>
                                      <a:effectLst/>
                                      <a:latin typeface="Cambria Math" panose="02040503050406030204" pitchFamily="18" charset="0"/>
                                      <a:ea typeface="+mn-ea"/>
                                      <a:cs typeface="Times New Roman" panose="02020603050405020304" pitchFamily="18" charset="0"/>
                                    </a:rPr>
                                    <m:t>𝑚</m:t>
                                  </m:r>
                                </m:den>
                              </m:f>
                            </m:oMath>
                          </a14:m>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b</a:t>
                          </a:r>
                          <a:r>
                            <a:rPr lang="en-US" sz="2400" dirty="0">
                              <a:solidFill>
                                <a:srgbClr val="000000"/>
                              </a:solidFill>
                              <a:effectLst/>
                              <a:latin typeface="+mn-lt"/>
                              <a:ea typeface="+mn-ea"/>
                              <a:cs typeface="Times New Roman" panose="02020603050405020304" pitchFamily="18" charset="0"/>
                            </a:rPr>
                            <a:t>;</a:t>
                          </a:r>
                        </a:p>
                        <a:p>
                          <a:pPr>
                            <a:lnSpc>
                              <a:spcPct val="150000"/>
                            </a:lnSpc>
                            <a:spcAft>
                              <a:spcPts val="0"/>
                            </a:spcAft>
                          </a:pPr>
                          <a:r>
                            <a:rPr lang="en-US" sz="2400" dirty="0">
                              <a:solidFill>
                                <a:srgbClr val="000000"/>
                              </a:solidFill>
                              <a:effectLst/>
                              <a:latin typeface="+mn-lt"/>
                              <a:ea typeface="+mn-ea"/>
                              <a:cs typeface="Times New Roman" panose="02020603050405020304" pitchFamily="18" charset="0"/>
                            </a:rPr>
                            <a:t>(3)</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N</a:t>
                          </a:r>
                          <a:r>
                            <a:rPr lang="en-US" sz="2400" i="1" dirty="0" err="1">
                              <a:solidFill>
                                <a:srgbClr val="000000"/>
                              </a:solidFill>
                              <a:effectLst/>
                              <a:latin typeface="+mn-lt"/>
                              <a:ea typeface="+mn-ea"/>
                              <a:cs typeface="Times New Roman" panose="02020603050405020304" pitchFamily="18" charset="0"/>
                            </a:rPr>
                            <a:t>M</a:t>
                          </a:r>
                          <a:r>
                            <a:rPr lang="en-US" sz="2400" i="1" dirty="0">
                              <a:solidFill>
                                <a:srgbClr val="000000"/>
                              </a:solidFill>
                              <a:effectLst/>
                              <a:latin typeface="+mn-lt"/>
                              <a:ea typeface="+mn-ea"/>
                              <a:cs typeface="Times New Roman" panose="02020603050405020304" pitchFamily="18" charset="0"/>
                            </a:rPr>
                            <a:t>=</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𝑎</m:t>
                                      </m:r>
                                    </m:sub>
                                  </m:sSub>
                                  <m:r>
                                    <a:rPr lang="en-US" sz="2400" i="1">
                                      <a:solidFill>
                                        <a:srgbClr val="000000"/>
                                      </a:solidFill>
                                      <a:effectLst/>
                                      <a:latin typeface="Cambria Math" panose="02040503050406030204" pitchFamily="18" charset="0"/>
                                      <a:ea typeface="+mn-ea"/>
                                      <a:cs typeface="Times New Roman" panose="02020603050405020304" pitchFamily="18" charset="0"/>
                                    </a:rPr>
                                    <m:t>𝑀</m:t>
                                  </m:r>
                                </m:num>
                                <m:den>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𝑎</m:t>
                                      </m:r>
                                    </m:sub>
                                  </m:sSub>
                                  <m:r>
                                    <a:rPr lang="en-US" sz="2400" i="1">
                                      <a:solidFill>
                                        <a:srgbClr val="000000"/>
                                      </a:solidFill>
                                      <a:effectLst/>
                                      <a:latin typeface="Cambria Math" panose="02040503050406030204" pitchFamily="18" charset="0"/>
                                      <a:ea typeface="+mn-ea"/>
                                      <a:cs typeface="Times New Roman" panose="02020603050405020304" pitchFamily="18" charset="0"/>
                                    </a:rPr>
                                    <m:t>𝑁</m:t>
                                  </m:r>
                                </m:den>
                              </m:f>
                            </m:oMath>
                          </a14:m>
                          <a:r>
                            <a:rPr lang="en-US" sz="2400" i="1" dirty="0">
                              <a:solidFill>
                                <a:srgbClr val="000000"/>
                              </a:solidFill>
                              <a:effectLst/>
                              <a:latin typeface="+mn-lt"/>
                              <a:ea typeface="+mn-ea"/>
                              <a:cs typeface="Times New Roman" panose="02020603050405020304" pitchFamily="18" charset="0"/>
                            </a:rPr>
                            <a:t>=</a:t>
                          </a:r>
                          <a14:m>
                            <m:oMath xmlns:m="http://schemas.openxmlformats.org/officeDocument/2006/math">
                              <m:f>
                                <m:fPr>
                                  <m:ctrlPr>
                                    <a:rPr lang="zh-CN" sz="2400" i="1">
                                      <a:solidFill>
                                        <a:srgbClr val="000000"/>
                                      </a:solidFill>
                                      <a:effectLst/>
                                      <a:latin typeface="Cambria Math" panose="02040503050406030204" pitchFamily="18" charset="0"/>
                                      <a:ea typeface="+mn-ea"/>
                                      <a:cs typeface="Times New Roman" panose="02020603050405020304" pitchFamily="18" charset="0"/>
                                    </a:rPr>
                                  </m:ctrlPr>
                                </m:fPr>
                                <m:num>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𝑏</m:t>
                                      </m:r>
                                    </m:sub>
                                  </m:sSub>
                                  <m:r>
                                    <a:rPr lang="en-US" sz="2400" i="1">
                                      <a:solidFill>
                                        <a:srgbClr val="000000"/>
                                      </a:solidFill>
                                      <a:effectLst/>
                                      <a:latin typeface="Cambria Math" panose="02040503050406030204" pitchFamily="18" charset="0"/>
                                      <a:ea typeface="+mn-ea"/>
                                      <a:cs typeface="Times New Roman" panose="02020603050405020304" pitchFamily="18" charset="0"/>
                                    </a:rPr>
                                    <m:t>𝑀</m:t>
                                  </m:r>
                                </m:num>
                                <m:den>
                                  <m:r>
                                    <m:rPr>
                                      <m:sty m:val="p"/>
                                    </m:rPr>
                                    <a:rPr lang="en-US" sz="2400">
                                      <a:solidFill>
                                        <a:srgbClr val="000000"/>
                                      </a:solidFill>
                                      <a:effectLst/>
                                      <a:latin typeface="Cambria Math" panose="02040503050406030204" pitchFamily="18" charset="0"/>
                                      <a:ea typeface="+mn-ea"/>
                                      <a:cs typeface="Times New Roman" panose="02020603050405020304" pitchFamily="18" charset="0"/>
                                    </a:rPr>
                                    <m:t>lo</m:t>
                                  </m:r>
                                  <m:sSub>
                                    <m:sSubPr>
                                      <m:ctrlPr>
                                        <a:rPr lang="zh-CN" sz="2400" i="1">
                                          <a:solidFill>
                                            <a:srgbClr val="000000"/>
                                          </a:solidFill>
                                          <a:effectLst/>
                                          <a:latin typeface="Cambria Math" panose="02040503050406030204" pitchFamily="18" charset="0"/>
                                          <a:ea typeface="+mn-ea"/>
                                          <a:cs typeface="Times New Roman" panose="02020603050405020304" pitchFamily="18" charset="0"/>
                                        </a:rPr>
                                      </m:ctrlPr>
                                    </m:sSubPr>
                                    <m:e>
                                      <m:r>
                                        <m:rPr>
                                          <m:sty m:val="p"/>
                                        </m:rPr>
                                        <a:rPr lang="en-US" sz="2400">
                                          <a:solidFill>
                                            <a:srgbClr val="000000"/>
                                          </a:solidFill>
                                          <a:effectLst/>
                                          <a:latin typeface="Cambria Math" panose="02040503050406030204" pitchFamily="18" charset="0"/>
                                          <a:ea typeface="+mn-ea"/>
                                          <a:cs typeface="Times New Roman" panose="02020603050405020304" pitchFamily="18" charset="0"/>
                                        </a:rPr>
                                        <m:t>g</m:t>
                                      </m:r>
                                    </m:e>
                                    <m:sub>
                                      <m:r>
                                        <a:rPr lang="en-US" sz="2400" i="1">
                                          <a:solidFill>
                                            <a:srgbClr val="000000"/>
                                          </a:solidFill>
                                          <a:effectLst/>
                                          <a:latin typeface="Cambria Math" panose="02040503050406030204" pitchFamily="18" charset="0"/>
                                          <a:ea typeface="+mn-ea"/>
                                          <a:cs typeface="Times New Roman" panose="02020603050405020304" pitchFamily="18" charset="0"/>
                                        </a:rPr>
                                        <m:t>𝑏</m:t>
                                      </m:r>
                                    </m:sub>
                                  </m:sSub>
                                  <m:r>
                                    <a:rPr lang="en-US" sz="2400" i="1">
                                      <a:solidFill>
                                        <a:srgbClr val="000000"/>
                                      </a:solidFill>
                                      <a:effectLst/>
                                      <a:latin typeface="Cambria Math" panose="02040503050406030204" pitchFamily="18" charset="0"/>
                                      <a:ea typeface="+mn-ea"/>
                                      <a:cs typeface="Times New Roman" panose="02020603050405020304" pitchFamily="18" charset="0"/>
                                    </a:rPr>
                                    <m:t>𝑁</m:t>
                                  </m:r>
                                </m:den>
                              </m:f>
                            </m:oMath>
                          </a14:m>
                          <a:r>
                            <a:rPr lang="en-US" sz="2400" dirty="0">
                              <a:solidFill>
                                <a:srgbClr val="000000"/>
                              </a:solidFill>
                              <a:effectLst/>
                              <a:latin typeface="+mn-lt"/>
                              <a:ea typeface="+mn-ea"/>
                              <a:cs typeface="Times New Roman" panose="02020603050405020304" pitchFamily="18" charset="0"/>
                            </a:rPr>
                            <a:t>;(4)</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b</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b</a:t>
                          </a:r>
                          <a:r>
                            <a:rPr lang="en-US" sz="2400" i="1" dirty="0" err="1">
                              <a:solidFill>
                                <a:srgbClr val="000000"/>
                              </a:solidFill>
                              <a:effectLst/>
                              <a:latin typeface="+mn-lt"/>
                              <a:ea typeface="+mn-ea"/>
                              <a:cs typeface="Times New Roman" panose="02020603050405020304" pitchFamily="18" charset="0"/>
                            </a:rPr>
                            <a:t>c</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c</a:t>
                          </a:r>
                          <a:r>
                            <a:rPr lang="en-US" sz="2400" i="1" dirty="0" err="1">
                              <a:solidFill>
                                <a:srgbClr val="000000"/>
                              </a:solidFill>
                              <a:effectLst/>
                              <a:latin typeface="+mn-lt"/>
                              <a:ea typeface="+mn-ea"/>
                              <a:cs typeface="Times New Roman" panose="02020603050405020304" pitchFamily="18" charset="0"/>
                            </a:rPr>
                            <a:t>d</a:t>
                          </a:r>
                          <a:r>
                            <a:rPr lang="en-US" sz="2400" i="1" dirty="0">
                              <a:solidFill>
                                <a:srgbClr val="000000"/>
                              </a:solidFill>
                              <a:effectLst/>
                              <a:latin typeface="+mn-lt"/>
                              <a:ea typeface="+mn-ea"/>
                              <a:cs typeface="Times New Roman" panose="02020603050405020304" pitchFamily="18" charset="0"/>
                            </a:rPr>
                            <a:t>=</a:t>
                          </a:r>
                          <a:r>
                            <a:rPr lang="en-US" sz="2400" dirty="0" err="1">
                              <a:solidFill>
                                <a:srgbClr val="000000"/>
                              </a:solidFill>
                              <a:effectLst/>
                              <a:latin typeface="+mn-lt"/>
                              <a:ea typeface="+mn-ea"/>
                              <a:cs typeface="Times New Roman" panose="02020603050405020304" pitchFamily="18" charset="0"/>
                            </a:rPr>
                            <a:t>log</a:t>
                          </a:r>
                          <a:r>
                            <a:rPr lang="en-US" sz="2400" i="1" baseline="-25000" dirty="0" err="1">
                              <a:solidFill>
                                <a:srgbClr val="000000"/>
                              </a:solidFill>
                              <a:effectLst/>
                              <a:latin typeface="+mn-lt"/>
                              <a:ea typeface="+mn-ea"/>
                              <a:cs typeface="Times New Roman" panose="02020603050405020304" pitchFamily="18" charset="0"/>
                            </a:rPr>
                            <a:t>a</a:t>
                          </a:r>
                          <a:r>
                            <a:rPr lang="en-US" sz="2400" i="1" dirty="0" err="1">
                              <a:solidFill>
                                <a:srgbClr val="000000"/>
                              </a:solidFill>
                              <a:effectLst/>
                              <a:latin typeface="+mn-lt"/>
                              <a:ea typeface="+mn-ea"/>
                              <a:cs typeface="Times New Roman" panose="02020603050405020304" pitchFamily="18" charset="0"/>
                            </a:rPr>
                            <a:t>d</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8705329"/>
                      </a:ext>
                    </a:extLst>
                  </a:tr>
                </a:tbl>
              </a:graphicData>
            </a:graphic>
          </p:graphicFrame>
        </mc:Choice>
        <mc:Fallback>
          <p:graphicFrame>
            <p:nvGraphicFramePr>
              <p:cNvPr id="3" name="表格 2">
                <a:extLst>
                  <a:ext uri="{FF2B5EF4-FFF2-40B4-BE49-F238E27FC236}">
                    <a16:creationId xmlns:a14="http://schemas.microsoft.com/office/drawing/2010/main" xmlns="" xmlns:a16="http://schemas.microsoft.com/office/drawing/2014/main" id="{A419EBD4-3B65-4665-9074-B7B2D157534E}"/>
                  </a:ext>
                </a:extLst>
              </p:cNvPr>
              <p:cNvGraphicFramePr>
                <a:graphicFrameLocks noGrp="1"/>
              </p:cNvGraphicFramePr>
              <p:nvPr>
                <p:extLst>
                  <p:ext uri="{D42A27DB-BD31-4B8C-83A1-F6EECF244321}">
                    <p14:modId xmlns:p14="http://schemas.microsoft.com/office/powerpoint/2010/main" xmlns="" xmlns:a14="http://schemas.microsoft.com/office/drawing/2010/main" val="862625550"/>
                  </p:ext>
                </p:extLst>
              </p:nvPr>
            </p:nvGraphicFramePr>
            <p:xfrm>
              <a:off x="450395" y="928311"/>
              <a:ext cx="11291207" cy="4690872"/>
            </p:xfrm>
            <a:graphic>
              <a:graphicData uri="http://schemas.openxmlformats.org/drawingml/2006/table">
                <a:tbl>
                  <a:tblPr firstRow="1" firstCol="1" bandRow="1"/>
                  <a:tblGrid>
                    <a:gridCol w="765328">
                      <a:extLst>
                        <a:ext uri="{9D8B030D-6E8A-4147-A177-3AD203B41FA5}">
                          <a16:colId xmlns:a14="http://schemas.microsoft.com/office/drawing/2010/main" xmlns="" xmlns:a16="http://schemas.microsoft.com/office/drawing/2014/main" val="2495300822"/>
                        </a:ext>
                      </a:extLst>
                    </a:gridCol>
                    <a:gridCol w="10525879">
                      <a:extLst>
                        <a:ext uri="{9D8B030D-6E8A-4147-A177-3AD203B41FA5}">
                          <a16:colId xmlns:a14="http://schemas.microsoft.com/office/drawing/2010/main" xmlns="" xmlns:a16="http://schemas.microsoft.com/office/drawing/2014/main" val="1953117534"/>
                        </a:ext>
                      </a:extLst>
                    </a:gridCol>
                  </a:tblGrid>
                  <a:tr h="573024">
                    <a:tc>
                      <a:txBody>
                        <a:bodyPr/>
                        <a:lstStyle/>
                        <a:p>
                          <a:pPr algn="ctr">
                            <a:lnSpc>
                              <a:spcPct val="150000"/>
                            </a:lnSpc>
                            <a:spcAft>
                              <a:spcPts val="0"/>
                            </a:spcAft>
                          </a:pPr>
                          <a:r>
                            <a:rPr lang="zh-CN" sz="2400" dirty="0">
                              <a:solidFill>
                                <a:srgbClr val="000000"/>
                              </a:solidFill>
                              <a:effectLst/>
                              <a:latin typeface="+mn-lt"/>
                              <a:ea typeface="+mn-ea"/>
                              <a:cs typeface="Times New Roman" panose="02020603050405020304" pitchFamily="18" charset="0"/>
                            </a:rPr>
                            <a:t>性质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7350" t="-1064" r="-116" b="-728723"/>
                          </a:stretch>
                        </a:blipFill>
                      </a:tcPr>
                    </a:tc>
                    <a:extLst>
                      <a:ext uri="{0D108BD9-81ED-4DB2-BD59-A6C34878D82A}">
                        <a16:rowId xmlns:a14="http://schemas.microsoft.com/office/drawing/2010/main" xmlns="" xmlns:a16="http://schemas.microsoft.com/office/drawing/2014/main" val="2377230489"/>
                      </a:ext>
                    </a:extLst>
                  </a:tr>
                  <a:tr h="1885569">
                    <a:tc>
                      <a:txBody>
                        <a:bodyPr/>
                        <a:lstStyle/>
                        <a:p>
                          <a:pPr algn="ctr">
                            <a:lnSpc>
                              <a:spcPct val="150000"/>
                            </a:lnSpc>
                            <a:spcAft>
                              <a:spcPts val="0"/>
                            </a:spcAft>
                          </a:pPr>
                          <a:r>
                            <a:rPr lang="zh-CN" sz="2400">
                              <a:solidFill>
                                <a:srgbClr val="000000"/>
                              </a:solidFill>
                              <a:effectLst/>
                              <a:latin typeface="+mn-lt"/>
                              <a:ea typeface="+mn-ea"/>
                              <a:cs typeface="Times New Roman" panose="02020603050405020304" pitchFamily="18" charset="0"/>
                            </a:rPr>
                            <a:t>运算法则</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7350" t="-30645" r="-116" b="-120968"/>
                          </a:stretch>
                        </a:blipFill>
                      </a:tcPr>
                    </a:tc>
                    <a:extLst>
                      <a:ext uri="{0D108BD9-81ED-4DB2-BD59-A6C34878D82A}">
                        <a16:rowId xmlns:a14="http://schemas.microsoft.com/office/drawing/2010/main" xmlns="" xmlns:a16="http://schemas.microsoft.com/office/drawing/2014/main" val="3144290358"/>
                      </a:ext>
                    </a:extLst>
                  </a:tr>
                  <a:tr h="2232279">
                    <a:tc>
                      <a:txBody>
                        <a:bodyPr/>
                        <a:lstStyle/>
                        <a:p>
                          <a:pPr algn="ctr">
                            <a:lnSpc>
                              <a:spcPct val="150000"/>
                            </a:lnSpc>
                            <a:spcAft>
                              <a:spcPts val="0"/>
                            </a:spcAft>
                          </a:pPr>
                          <a:r>
                            <a:rPr lang="zh-CN" sz="2400">
                              <a:solidFill>
                                <a:srgbClr val="000000"/>
                              </a:solidFill>
                              <a:effectLst/>
                              <a:latin typeface="+mn-lt"/>
                              <a:ea typeface="+mn-ea"/>
                              <a:cs typeface="Times New Roman" panose="02020603050405020304" pitchFamily="18" charset="0"/>
                            </a:rPr>
                            <a:t>重要公式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66675" marR="666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rotWithShape="0">
                          <a:blip r:embed="rId2"/>
                          <a:stretch>
                            <a:fillRect l="-7350" t="-110656" r="-116" b="-2459"/>
                          </a:stretch>
                        </a:blipFill>
                      </a:tcPr>
                    </a:tc>
                    <a:extLst>
                      <a:ext uri="{0D108BD9-81ED-4DB2-BD59-A6C34878D82A}">
                        <a16:rowId xmlns:a14="http://schemas.microsoft.com/office/drawing/2010/main" xmlns="" xmlns:a16="http://schemas.microsoft.com/office/drawing/2014/main" val="3518705329"/>
                      </a:ext>
                    </a:extLst>
                  </a:tr>
                </a:tbl>
              </a:graphicData>
            </a:graphic>
          </p:graphicFrame>
        </mc:Fallback>
      </mc:AlternateContent>
      <p:sp>
        <p:nvSpPr>
          <p:cNvPr id="5" name="矩形 4">
            <a:extLst>
              <a:ext uri="{FF2B5EF4-FFF2-40B4-BE49-F238E27FC236}">
                <a16:creationId xmlns:a16="http://schemas.microsoft.com/office/drawing/2014/main" xmlns="" id="{5C92ECAE-B6C0-45C4-B298-3F1E1498FC81}"/>
              </a:ext>
            </a:extLst>
          </p:cNvPr>
          <p:cNvSpPr/>
          <p:nvPr/>
        </p:nvSpPr>
        <p:spPr>
          <a:xfrm>
            <a:off x="234043" y="5617154"/>
            <a:ext cx="11723913" cy="1292662"/>
          </a:xfrm>
          <a:prstGeom prst="rect">
            <a:avLst/>
          </a:prstGeom>
        </p:spPr>
        <p:txBody>
          <a:bodyPr wrap="square">
            <a:spAutoFit/>
          </a:bodyPr>
          <a:lstStyle/>
          <a:p>
            <a:pPr>
              <a:lnSpc>
                <a:spcPct val="150000"/>
              </a:lnSpc>
            </a:pPr>
            <a:r>
              <a:rPr lang="zh-CN" altLang="en-US" sz="2800" b="1" dirty="0">
                <a:solidFill>
                  <a:srgbClr val="DA251C"/>
                </a:solidFill>
              </a:rPr>
              <a:t>说明</a:t>
            </a:r>
            <a:r>
              <a:rPr lang="zh-CN" altLang="en-US" sz="2400" b="1" dirty="0">
                <a:solidFill>
                  <a:srgbClr val="FF0000"/>
                </a:solidFill>
              </a:rPr>
              <a:t>    </a:t>
            </a:r>
            <a:r>
              <a:rPr lang="en-US" altLang="zh-CN" sz="2400" dirty="0"/>
              <a:t>(1)</a:t>
            </a:r>
            <a:r>
              <a:rPr lang="zh-CN" altLang="zh-CN" sz="2400" dirty="0"/>
              <a:t>应用换底公式时</a:t>
            </a:r>
            <a:r>
              <a:rPr lang="en-US" altLang="zh-CN" sz="2400" dirty="0"/>
              <a:t>,</a:t>
            </a:r>
            <a:r>
              <a:rPr lang="zh-CN" altLang="zh-CN" sz="2400" dirty="0"/>
              <a:t>一般选用</a:t>
            </a:r>
            <a:r>
              <a:rPr lang="en-US" altLang="zh-CN" sz="2400" dirty="0"/>
              <a:t>e</a:t>
            </a:r>
            <a:r>
              <a:rPr lang="zh-CN" altLang="zh-CN" sz="2400" dirty="0"/>
              <a:t>或</a:t>
            </a:r>
            <a:r>
              <a:rPr lang="en-US" altLang="zh-CN" sz="2400" dirty="0"/>
              <a:t>10</a:t>
            </a:r>
            <a:r>
              <a:rPr lang="zh-CN" altLang="zh-CN" sz="2400" dirty="0"/>
              <a:t>作为底数</a:t>
            </a:r>
            <a:r>
              <a:rPr lang="en-US" altLang="zh-CN" sz="2400" i="1" dirty="0"/>
              <a:t>.</a:t>
            </a:r>
            <a:r>
              <a:rPr lang="en-US" altLang="zh-CN" sz="2400" dirty="0"/>
              <a:t>(2)</a:t>
            </a:r>
            <a:r>
              <a:rPr lang="zh-CN" altLang="zh-CN" sz="2400" dirty="0"/>
              <a:t>表中有关公式均是在式子中所有对数符号有意义的前提下成立</a:t>
            </a:r>
            <a:r>
              <a:rPr lang="en-US" altLang="zh-CN" sz="2400" i="1" dirty="0"/>
              <a:t>.</a:t>
            </a:r>
            <a:endParaRPr lang="zh-CN" altLang="zh-CN" sz="2400" dirty="0"/>
          </a:p>
        </p:txBody>
      </p:sp>
    </p:spTree>
    <p:extLst>
      <p:ext uri="{BB962C8B-B14F-4D97-AF65-F5344CB8AC3E}">
        <p14:creationId xmlns:p14="http://schemas.microsoft.com/office/powerpoint/2010/main" xmlns="" val="3032211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629355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800" dirty="0">
                <a:solidFill>
                  <a:srgbClr val="DA251C"/>
                </a:solidFill>
              </a:rPr>
              <a:t>考点</a:t>
            </a:r>
            <a:r>
              <a:rPr lang="en-US" altLang="zh-CN" sz="2800" dirty="0">
                <a:solidFill>
                  <a:srgbClr val="DA251C"/>
                </a:solidFill>
              </a:rPr>
              <a:t>2</a:t>
            </a:r>
            <a:r>
              <a:rPr lang="zh-CN" altLang="zh-CN" sz="2800" dirty="0">
                <a:solidFill>
                  <a:srgbClr val="DA251C"/>
                </a:solidFill>
              </a:rPr>
              <a:t>　对数函数的图象与性质</a:t>
            </a:r>
            <a:r>
              <a:rPr lang="zh-CN" altLang="en-US" sz="2800" dirty="0">
                <a:solidFill>
                  <a:srgbClr val="DA251C"/>
                </a:solidFill>
              </a:rPr>
              <a:t>（重点）</a:t>
            </a:r>
            <a:endParaRPr lang="zh-CN" altLang="zh-CN" sz="2800" dirty="0">
              <a:solidFill>
                <a:srgbClr val="DA251C"/>
              </a:solidFill>
            </a:endParaRPr>
          </a:p>
        </p:txBody>
      </p:sp>
      <p:graphicFrame>
        <p:nvGraphicFramePr>
          <p:cNvPr id="9" name="表格 8">
            <a:extLst>
              <a:ext uri="{FF2B5EF4-FFF2-40B4-BE49-F238E27FC236}">
                <a16:creationId xmlns:a16="http://schemas.microsoft.com/office/drawing/2014/main" xmlns="" id="{5A8D084B-A0F4-4A49-8762-8C64B1F6572B}"/>
              </a:ext>
            </a:extLst>
          </p:cNvPr>
          <p:cNvGraphicFramePr>
            <a:graphicFrameLocks noGrp="1"/>
          </p:cNvGraphicFramePr>
          <p:nvPr>
            <p:extLst>
              <p:ext uri="{D42A27DB-BD31-4B8C-83A1-F6EECF244321}">
                <p14:modId xmlns:p14="http://schemas.microsoft.com/office/powerpoint/2010/main" xmlns="" val="2079381520"/>
              </p:ext>
            </p:extLst>
          </p:nvPr>
        </p:nvGraphicFramePr>
        <p:xfrm>
          <a:off x="293414" y="1319749"/>
          <a:ext cx="10112224" cy="5352160"/>
        </p:xfrm>
        <a:graphic>
          <a:graphicData uri="http://schemas.openxmlformats.org/drawingml/2006/table">
            <a:tbl>
              <a:tblPr firstRow="1" firstCol="1" bandRow="1"/>
              <a:tblGrid>
                <a:gridCol w="804546">
                  <a:extLst>
                    <a:ext uri="{9D8B030D-6E8A-4147-A177-3AD203B41FA5}">
                      <a16:colId xmlns:a16="http://schemas.microsoft.com/office/drawing/2014/main" xmlns="" val="1930515939"/>
                    </a:ext>
                  </a:extLst>
                </a:gridCol>
                <a:gridCol w="4620115">
                  <a:extLst>
                    <a:ext uri="{9D8B030D-6E8A-4147-A177-3AD203B41FA5}">
                      <a16:colId xmlns:a16="http://schemas.microsoft.com/office/drawing/2014/main" xmlns="" val="3729880805"/>
                    </a:ext>
                  </a:extLst>
                </a:gridCol>
                <a:gridCol w="4687563">
                  <a:extLst>
                    <a:ext uri="{9D8B030D-6E8A-4147-A177-3AD203B41FA5}">
                      <a16:colId xmlns:a16="http://schemas.microsoft.com/office/drawing/2014/main" xmlns="" val="2923756810"/>
                    </a:ext>
                  </a:extLst>
                </a:gridCol>
              </a:tblGrid>
              <a:tr h="558368">
                <a:tc>
                  <a:txBody>
                    <a:bodyPr/>
                    <a:lstStyle/>
                    <a:p>
                      <a:pPr algn="ctr">
                        <a:lnSpc>
                          <a:spcPct val="100000"/>
                        </a:lnSpc>
                        <a:spcAft>
                          <a:spcPts val="0"/>
                        </a:spcAft>
                      </a:pPr>
                      <a:r>
                        <a:rPr lang="en-US" sz="2400" dirty="0">
                          <a:solidFill>
                            <a:srgbClr val="000000"/>
                          </a:solidFill>
                          <a:effectLst/>
                          <a:latin typeface="+mn-lt"/>
                          <a:ea typeface="+mn-ea"/>
                          <a:cs typeface="Times New Roman" panose="02020603050405020304" pitchFamily="18" charset="0"/>
                        </a:rPr>
                        <a:t> </a:t>
                      </a:r>
                      <a:endParaRPr lang="zh-CN"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i="1" dirty="0">
                          <a:solidFill>
                            <a:srgbClr val="000000"/>
                          </a:solidFill>
                          <a:effectLst/>
                          <a:latin typeface="+mn-lt"/>
                          <a:ea typeface="+mn-ea"/>
                          <a:cs typeface="Times New Roman" panose="02020603050405020304" pitchFamily="18" charset="0"/>
                        </a:rPr>
                        <a:t>a&gt;</a:t>
                      </a:r>
                      <a:r>
                        <a:rPr lang="en-US" sz="2400" dirty="0">
                          <a:solidFill>
                            <a:srgbClr val="000000"/>
                          </a:solidFill>
                          <a:effectLst/>
                          <a:latin typeface="+mn-lt"/>
                          <a:ea typeface="+mn-ea"/>
                          <a:cs typeface="Times New Roman" panose="02020603050405020304" pitchFamily="18" charset="0"/>
                        </a:rPr>
                        <a:t>1</a:t>
                      </a:r>
                      <a:endParaRPr lang="zh-CN"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2400">
                          <a:solidFill>
                            <a:srgbClr val="000000"/>
                          </a:solidFill>
                          <a:effectLst/>
                          <a:latin typeface="+mn-lt"/>
                          <a:ea typeface="+mn-ea"/>
                          <a:cs typeface="Times New Roman" panose="02020603050405020304" pitchFamily="18" charset="0"/>
                        </a:rPr>
                        <a:t>0</a:t>
                      </a:r>
                      <a:r>
                        <a:rPr lang="en-US" sz="2400" i="1">
                          <a:solidFill>
                            <a:srgbClr val="000000"/>
                          </a:solidFill>
                          <a:effectLst/>
                          <a:latin typeface="+mn-lt"/>
                          <a:ea typeface="+mn-ea"/>
                          <a:cs typeface="Times New Roman" panose="02020603050405020304" pitchFamily="18" charset="0"/>
                        </a:rPr>
                        <a:t>&lt;a&lt;</a:t>
                      </a:r>
                      <a:r>
                        <a:rPr lang="en-US" sz="2400">
                          <a:solidFill>
                            <a:srgbClr val="000000"/>
                          </a:solidFill>
                          <a:effectLst/>
                          <a:latin typeface="+mn-lt"/>
                          <a:ea typeface="+mn-ea"/>
                          <a:cs typeface="Times New Roman" panose="02020603050405020304" pitchFamily="18" charset="0"/>
                        </a:rPr>
                        <a:t>1</a:t>
                      </a:r>
                      <a:endParaRPr lang="zh-CN"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880446691"/>
                  </a:ext>
                </a:extLst>
              </a:tr>
              <a:tr h="1614407">
                <a:tc>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图象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endParaRPr lang="en-US"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082077613"/>
                  </a:ext>
                </a:extLst>
              </a:tr>
              <a:tr h="558368">
                <a:tc rowSpan="5">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性质</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定义域</a:t>
                      </a:r>
                      <a:r>
                        <a:rPr lang="en-US" sz="2400">
                          <a:solidFill>
                            <a:srgbClr val="000000"/>
                          </a:solidFill>
                          <a:effectLst/>
                          <a:latin typeface="+mn-lt"/>
                          <a:ea typeface="+mn-ea"/>
                          <a:cs typeface="Times New Roman" panose="02020603050405020304" pitchFamily="18" charset="0"/>
                        </a:rPr>
                        <a:t>:(0,</a:t>
                      </a:r>
                      <a:r>
                        <a:rPr lang="en-US" sz="2400" i="1">
                          <a:solidFill>
                            <a:srgbClr val="000000"/>
                          </a:solidFill>
                          <a:effectLst/>
                          <a:latin typeface="+mn-lt"/>
                          <a:ea typeface="+mn-ea"/>
                          <a:cs typeface="Times New Roman" panose="02020603050405020304" pitchFamily="18" charset="0"/>
                        </a:rPr>
                        <a:t>+∞</a:t>
                      </a:r>
                      <a:r>
                        <a:rPr lang="en-US" sz="2400">
                          <a:solidFill>
                            <a:srgbClr val="000000"/>
                          </a:solidFill>
                          <a:effectLst/>
                          <a:latin typeface="+mn-lt"/>
                          <a:ea typeface="+mn-ea"/>
                          <a:cs typeface="Times New Roman" panose="02020603050405020304" pitchFamily="18" charset="0"/>
                        </a:rPr>
                        <a:t>)</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1327298932"/>
                  </a:ext>
                </a:extLst>
              </a:tr>
              <a:tr h="558368">
                <a:tc vMerge="1">
                  <a:txBody>
                    <a:bodyPr/>
                    <a:lstStyle/>
                    <a:p>
                      <a:endParaRPr lang="zh-CN" altLang="en-US"/>
                    </a:p>
                  </a:txBody>
                  <a:tcPr/>
                </a:tc>
                <a:tc gridSpan="2">
                  <a:txBody>
                    <a:bodyPr/>
                    <a:lstStyle/>
                    <a:p>
                      <a:pPr algn="ctr">
                        <a:lnSpc>
                          <a:spcPct val="100000"/>
                        </a:lnSpc>
                        <a:spcAft>
                          <a:spcPts val="0"/>
                        </a:spcAft>
                      </a:pPr>
                      <a:r>
                        <a:rPr lang="zh-CN" sz="2400" dirty="0">
                          <a:solidFill>
                            <a:srgbClr val="000000"/>
                          </a:solidFill>
                          <a:effectLst/>
                          <a:latin typeface="+mn-lt"/>
                          <a:ea typeface="+mn-ea"/>
                          <a:cs typeface="Times New Roman" panose="02020603050405020304" pitchFamily="18" charset="0"/>
                        </a:rPr>
                        <a:t>值域</a:t>
                      </a:r>
                      <a:r>
                        <a:rPr lang="en-US" sz="2400" dirty="0">
                          <a:solidFill>
                            <a:srgbClr val="000000"/>
                          </a:solidFill>
                          <a:effectLst/>
                          <a:latin typeface="+mn-lt"/>
                          <a:ea typeface="+mn-ea"/>
                          <a:cs typeface="Times New Roman" panose="02020603050405020304" pitchFamily="18" charset="0"/>
                        </a:rPr>
                        <a:t>:R</a:t>
                      </a:r>
                      <a:endParaRPr lang="zh-CN" sz="2400" dirty="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878402570"/>
                  </a:ext>
                </a:extLst>
              </a:tr>
              <a:tr h="558368">
                <a:tc vMerge="1">
                  <a:txBody>
                    <a:bodyPr/>
                    <a:lstStyle/>
                    <a:p>
                      <a:endParaRPr lang="zh-CN" altLang="en-US"/>
                    </a:p>
                  </a:txBody>
                  <a:tcPr/>
                </a:tc>
                <a:tc gridSpan="2">
                  <a:txBody>
                    <a:bodyPr/>
                    <a:lstStyle/>
                    <a:p>
                      <a:pPr algn="ctr">
                        <a:lnSpc>
                          <a:spcPct val="100000"/>
                        </a:lnSpc>
                        <a:spcAft>
                          <a:spcPts val="0"/>
                        </a:spcAft>
                      </a:pPr>
                      <a:r>
                        <a:rPr lang="zh-CN" sz="2400">
                          <a:solidFill>
                            <a:srgbClr val="000000"/>
                          </a:solidFill>
                          <a:effectLst/>
                          <a:latin typeface="+mn-lt"/>
                          <a:ea typeface="+mn-ea"/>
                          <a:cs typeface="Times New Roman" panose="02020603050405020304" pitchFamily="18" charset="0"/>
                        </a:rPr>
                        <a:t>图象过定点</a:t>
                      </a:r>
                      <a:r>
                        <a:rPr lang="en-US" sz="2400">
                          <a:solidFill>
                            <a:srgbClr val="000000"/>
                          </a:solidFill>
                          <a:effectLst/>
                          <a:latin typeface="+mn-lt"/>
                          <a:ea typeface="+mn-ea"/>
                          <a:cs typeface="Times New Roman" panose="02020603050405020304" pitchFamily="18" charset="0"/>
                        </a:rPr>
                        <a:t>(1,0),</a:t>
                      </a:r>
                      <a:r>
                        <a:rPr lang="zh-CN" sz="2400">
                          <a:solidFill>
                            <a:srgbClr val="000000"/>
                          </a:solidFill>
                          <a:effectLst/>
                          <a:latin typeface="+mn-lt"/>
                          <a:ea typeface="+mn-ea"/>
                          <a:cs typeface="Times New Roman" panose="02020603050405020304" pitchFamily="18" charset="0"/>
                        </a:rPr>
                        <a:t>即恒有</a:t>
                      </a:r>
                      <a:r>
                        <a:rPr lang="en-US" sz="2400">
                          <a:solidFill>
                            <a:srgbClr val="000000"/>
                          </a:solidFill>
                          <a:effectLst/>
                          <a:latin typeface="+mn-lt"/>
                          <a:ea typeface="+mn-ea"/>
                          <a:cs typeface="Times New Roman" panose="02020603050405020304" pitchFamily="18" charset="0"/>
                        </a:rPr>
                        <a:t>log</a:t>
                      </a:r>
                      <a:r>
                        <a:rPr lang="en-US" sz="2400" i="1" baseline="-25000">
                          <a:solidFill>
                            <a:srgbClr val="000000"/>
                          </a:solidFill>
                          <a:effectLst/>
                          <a:latin typeface="+mn-lt"/>
                          <a:ea typeface="+mn-ea"/>
                          <a:cs typeface="Times New Roman" panose="02020603050405020304" pitchFamily="18" charset="0"/>
                        </a:rPr>
                        <a:t>a</a:t>
                      </a:r>
                      <a:r>
                        <a:rPr lang="en-US" sz="2400">
                          <a:solidFill>
                            <a:srgbClr val="000000"/>
                          </a:solidFill>
                          <a:effectLst/>
                          <a:latin typeface="+mn-lt"/>
                          <a:ea typeface="+mn-ea"/>
                          <a:cs typeface="Times New Roman" panose="02020603050405020304" pitchFamily="18" charset="0"/>
                        </a:rPr>
                        <a:t>1</a:t>
                      </a:r>
                      <a:r>
                        <a:rPr lang="en-US" sz="2400" i="1">
                          <a:solidFill>
                            <a:srgbClr val="000000"/>
                          </a:solidFill>
                          <a:effectLst/>
                          <a:latin typeface="+mn-lt"/>
                          <a:ea typeface="+mn-ea"/>
                          <a:cs typeface="Times New Roman" panose="02020603050405020304" pitchFamily="18" charset="0"/>
                        </a:rPr>
                        <a:t>=</a:t>
                      </a:r>
                      <a:r>
                        <a:rPr lang="en-US" sz="2400">
                          <a:solidFill>
                            <a:srgbClr val="000000"/>
                          </a:solidFill>
                          <a:effectLst/>
                          <a:latin typeface="+mn-lt"/>
                          <a:ea typeface="+mn-ea"/>
                          <a:cs typeface="Times New Roman" panose="02020603050405020304" pitchFamily="18" charset="0"/>
                        </a:rPr>
                        <a:t>0</a:t>
                      </a:r>
                      <a:r>
                        <a:rPr lang="en-US" sz="2400" i="1">
                          <a:solidFill>
                            <a:srgbClr val="000000"/>
                          </a:solidFill>
                          <a:effectLst/>
                          <a:latin typeface="+mn-lt"/>
                          <a:ea typeface="+mn-ea"/>
                          <a:cs typeface="Times New Roman" panose="02020603050405020304" pitchFamily="18" charset="0"/>
                        </a:rPr>
                        <a:t>.</a:t>
                      </a:r>
                      <a:endParaRPr lang="zh-CN" sz="2400">
                        <a:solidFill>
                          <a:srgbClr val="000000"/>
                        </a:solidFill>
                        <a:effectLst/>
                        <a:latin typeface="+mn-lt"/>
                        <a:ea typeface="+mn-ea"/>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xmlns="" val="4263947866"/>
                  </a:ext>
                </a:extLst>
              </a:tr>
              <a:tr h="686097">
                <a:tc vMerge="1">
                  <a:txBody>
                    <a:bodyPr/>
                    <a:lstStyle/>
                    <a:p>
                      <a:endParaRPr lang="zh-CN" altLang="en-US"/>
                    </a:p>
                  </a:txBody>
                  <a:tcPr/>
                </a:tc>
                <a:tc>
                  <a:txBody>
                    <a:bodyPr/>
                    <a:lstStyle/>
                    <a:p>
                      <a:pPr>
                        <a:lnSpc>
                          <a:spcPct val="100000"/>
                        </a:lnSpc>
                        <a:spcAft>
                          <a:spcPts val="0"/>
                        </a:spcAft>
                      </a:pPr>
                      <a:r>
                        <a:rPr lang="zh-CN" sz="2400" dirty="0">
                          <a:solidFill>
                            <a:srgbClr val="000000"/>
                          </a:solidFill>
                          <a:effectLst/>
                          <a:latin typeface="+mn-lt"/>
                          <a:ea typeface="+mn-ea"/>
                          <a:cs typeface="Times New Roman" panose="02020603050405020304" pitchFamily="18" charset="0"/>
                        </a:rPr>
                        <a:t>当</a:t>
                      </a:r>
                      <a:r>
                        <a:rPr lang="en-US" sz="2400" i="1" dirty="0">
                          <a:solidFill>
                            <a:srgbClr val="000000"/>
                          </a:solidFill>
                          <a:effectLst/>
                          <a:latin typeface="+mn-lt"/>
                          <a:ea typeface="+mn-ea"/>
                          <a:cs typeface="Times New Roman" panose="02020603050405020304" pitchFamily="18" charset="0"/>
                        </a:rPr>
                        <a:t>x&gt;</a:t>
                      </a:r>
                      <a:r>
                        <a:rPr lang="en-US" sz="2400" dirty="0">
                          <a:solidFill>
                            <a:srgbClr val="000000"/>
                          </a:solidFill>
                          <a:effectLst/>
                          <a:latin typeface="+mn-lt"/>
                          <a:ea typeface="+mn-ea"/>
                          <a:cs typeface="Times New Roman" panose="02020603050405020304" pitchFamily="18" charset="0"/>
                        </a:rPr>
                        <a:t>1</a:t>
                      </a:r>
                      <a:r>
                        <a:rPr lang="zh-CN" sz="2400" dirty="0">
                          <a:solidFill>
                            <a:srgbClr val="000000"/>
                          </a:solidFill>
                          <a:effectLst/>
                          <a:latin typeface="+mn-lt"/>
                          <a:ea typeface="+mn-ea"/>
                          <a:cs typeface="Times New Roman" panose="02020603050405020304" pitchFamily="18" charset="0"/>
                        </a:rPr>
                        <a:t>时</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恒有</a:t>
                      </a:r>
                      <a:r>
                        <a:rPr lang="en-US" sz="2400" i="1" dirty="0">
                          <a:solidFill>
                            <a:srgbClr val="000000"/>
                          </a:solidFill>
                          <a:effectLst/>
                          <a:latin typeface="+mn-lt"/>
                          <a:ea typeface="+mn-ea"/>
                          <a:cs typeface="Times New Roman" panose="02020603050405020304" pitchFamily="18" charset="0"/>
                        </a:rPr>
                        <a:t>y&gt;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当</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&lt;x&lt;</a:t>
                      </a:r>
                      <a:r>
                        <a:rPr lang="en-US" sz="2400" dirty="0">
                          <a:solidFill>
                            <a:srgbClr val="000000"/>
                          </a:solidFill>
                          <a:effectLst/>
                          <a:latin typeface="+mn-lt"/>
                          <a:ea typeface="+mn-ea"/>
                          <a:cs typeface="Times New Roman" panose="02020603050405020304" pitchFamily="18" charset="0"/>
                        </a:rPr>
                        <a:t>1</a:t>
                      </a:r>
                      <a:r>
                        <a:rPr lang="zh-CN" sz="2400" dirty="0">
                          <a:solidFill>
                            <a:srgbClr val="000000"/>
                          </a:solidFill>
                          <a:effectLst/>
                          <a:latin typeface="+mn-lt"/>
                          <a:ea typeface="+mn-ea"/>
                          <a:cs typeface="Times New Roman" panose="02020603050405020304" pitchFamily="18" charset="0"/>
                        </a:rPr>
                        <a:t>时</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恒有</a:t>
                      </a:r>
                      <a:r>
                        <a:rPr lang="en-US" sz="2400" i="1" dirty="0">
                          <a:solidFill>
                            <a:srgbClr val="000000"/>
                          </a:solidFill>
                          <a:effectLst/>
                          <a:latin typeface="+mn-lt"/>
                          <a:ea typeface="+mn-ea"/>
                          <a:cs typeface="Times New Roman" panose="02020603050405020304" pitchFamily="18" charset="0"/>
                        </a:rPr>
                        <a:t>y&lt;</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txBody>
                  <a:tcPr marL="20320" marR="20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mn-lt"/>
                          <a:ea typeface="+mn-ea"/>
                          <a:cs typeface="Times New Roman" panose="02020603050405020304" pitchFamily="18" charset="0"/>
                        </a:rPr>
                        <a:t>当</a:t>
                      </a:r>
                      <a:r>
                        <a:rPr lang="en-US" sz="2400" i="1" dirty="0">
                          <a:solidFill>
                            <a:srgbClr val="000000"/>
                          </a:solidFill>
                          <a:effectLst/>
                          <a:latin typeface="+mn-lt"/>
                          <a:ea typeface="+mn-ea"/>
                          <a:cs typeface="Times New Roman" panose="02020603050405020304" pitchFamily="18" charset="0"/>
                        </a:rPr>
                        <a:t>x&gt;</a:t>
                      </a:r>
                      <a:r>
                        <a:rPr lang="en-US" sz="2400" dirty="0">
                          <a:solidFill>
                            <a:srgbClr val="000000"/>
                          </a:solidFill>
                          <a:effectLst/>
                          <a:latin typeface="+mn-lt"/>
                          <a:ea typeface="+mn-ea"/>
                          <a:cs typeface="Times New Roman" panose="02020603050405020304" pitchFamily="18" charset="0"/>
                        </a:rPr>
                        <a:t>1</a:t>
                      </a:r>
                      <a:r>
                        <a:rPr lang="zh-CN" sz="2400" dirty="0">
                          <a:solidFill>
                            <a:srgbClr val="000000"/>
                          </a:solidFill>
                          <a:effectLst/>
                          <a:latin typeface="+mn-lt"/>
                          <a:ea typeface="+mn-ea"/>
                          <a:cs typeface="Times New Roman" panose="02020603050405020304" pitchFamily="18" charset="0"/>
                        </a:rPr>
                        <a:t>时</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恒有</a:t>
                      </a:r>
                      <a:r>
                        <a:rPr lang="en-US" sz="2400" i="1" dirty="0">
                          <a:solidFill>
                            <a:srgbClr val="000000"/>
                          </a:solidFill>
                          <a:effectLst/>
                          <a:latin typeface="+mn-lt"/>
                          <a:ea typeface="+mn-ea"/>
                          <a:cs typeface="Times New Roman" panose="02020603050405020304" pitchFamily="18" charset="0"/>
                        </a:rPr>
                        <a:t>y&lt;</a:t>
                      </a:r>
                      <a:r>
                        <a:rPr lang="en-US" sz="2400" dirty="0">
                          <a:solidFill>
                            <a:srgbClr val="000000"/>
                          </a:solidFill>
                          <a:effectLst/>
                          <a:latin typeface="+mn-lt"/>
                          <a:ea typeface="+mn-ea"/>
                          <a:cs typeface="Times New Roman" panose="02020603050405020304" pitchFamily="18" charset="0"/>
                        </a:rPr>
                        <a:t>0;</a:t>
                      </a:r>
                      <a:r>
                        <a:rPr lang="zh-CN" sz="2400" dirty="0">
                          <a:solidFill>
                            <a:srgbClr val="000000"/>
                          </a:solidFill>
                          <a:effectLst/>
                          <a:latin typeface="+mn-lt"/>
                          <a:ea typeface="+mn-ea"/>
                          <a:cs typeface="Times New Roman" panose="02020603050405020304" pitchFamily="18" charset="0"/>
                        </a:rPr>
                        <a:t>当</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&lt;x&lt;</a:t>
                      </a:r>
                      <a:r>
                        <a:rPr lang="en-US" sz="2400" dirty="0">
                          <a:solidFill>
                            <a:srgbClr val="000000"/>
                          </a:solidFill>
                          <a:effectLst/>
                          <a:latin typeface="+mn-lt"/>
                          <a:ea typeface="+mn-ea"/>
                          <a:cs typeface="Times New Roman" panose="02020603050405020304" pitchFamily="18" charset="0"/>
                        </a:rPr>
                        <a:t>1</a:t>
                      </a:r>
                      <a:r>
                        <a:rPr lang="zh-CN" sz="2400" dirty="0">
                          <a:solidFill>
                            <a:srgbClr val="000000"/>
                          </a:solidFill>
                          <a:effectLst/>
                          <a:latin typeface="+mn-lt"/>
                          <a:ea typeface="+mn-ea"/>
                          <a:cs typeface="Times New Roman" panose="02020603050405020304" pitchFamily="18" charset="0"/>
                        </a:rPr>
                        <a:t>时</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恒有</a:t>
                      </a:r>
                      <a:r>
                        <a:rPr lang="en-US" sz="2400" i="1" dirty="0">
                          <a:solidFill>
                            <a:srgbClr val="000000"/>
                          </a:solidFill>
                          <a:effectLst/>
                          <a:latin typeface="+mn-lt"/>
                          <a:ea typeface="+mn-ea"/>
                          <a:cs typeface="Times New Roman" panose="02020603050405020304" pitchFamily="18" charset="0"/>
                        </a:rPr>
                        <a:t>y&gt;</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a:t>
                      </a:r>
                      <a:endParaRPr lang="zh-CN" sz="2400" dirty="0">
                        <a:solidFill>
                          <a:srgbClr val="000000"/>
                        </a:solidFill>
                        <a:effectLst/>
                        <a:latin typeface="+mn-lt"/>
                        <a:ea typeface="+mn-ea"/>
                        <a:cs typeface="Times New Roman" panose="02020603050405020304" pitchFamily="18" charset="0"/>
                      </a:endParaRPr>
                    </a:p>
                  </a:txBody>
                  <a:tcPr marL="20320" marR="20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764354767"/>
                  </a:ext>
                </a:extLst>
              </a:tr>
              <a:tr h="558368">
                <a:tc vMerge="1">
                  <a:txBody>
                    <a:bodyPr/>
                    <a:lstStyle/>
                    <a:p>
                      <a:endParaRPr lang="zh-CN" altLang="en-US"/>
                    </a:p>
                  </a:txBody>
                  <a:tcPr/>
                </a:tc>
                <a:tc>
                  <a:txBody>
                    <a:bodyPr/>
                    <a:lstStyle/>
                    <a:p>
                      <a:pPr>
                        <a:lnSpc>
                          <a:spcPct val="100000"/>
                        </a:lnSpc>
                        <a:spcAft>
                          <a:spcPts val="0"/>
                        </a:spcAft>
                      </a:pPr>
                      <a:r>
                        <a:rPr lang="zh-CN" sz="2400" dirty="0">
                          <a:solidFill>
                            <a:srgbClr val="000000"/>
                          </a:solidFill>
                          <a:effectLst/>
                          <a:latin typeface="+mn-lt"/>
                          <a:ea typeface="+mn-ea"/>
                          <a:cs typeface="Times New Roman" panose="02020603050405020304" pitchFamily="18" charset="0"/>
                        </a:rPr>
                        <a:t>在</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上是增函数 </a:t>
                      </a:r>
                    </a:p>
                  </a:txBody>
                  <a:tcPr marL="20320" marR="20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zh-CN" sz="2400" dirty="0">
                          <a:solidFill>
                            <a:srgbClr val="000000"/>
                          </a:solidFill>
                          <a:effectLst/>
                          <a:latin typeface="+mn-lt"/>
                          <a:ea typeface="+mn-ea"/>
                          <a:cs typeface="Times New Roman" panose="02020603050405020304" pitchFamily="18" charset="0"/>
                        </a:rPr>
                        <a:t>在</a:t>
                      </a:r>
                      <a:r>
                        <a:rPr lang="en-US" sz="2400" dirty="0">
                          <a:solidFill>
                            <a:srgbClr val="000000"/>
                          </a:solidFill>
                          <a:effectLst/>
                          <a:latin typeface="+mn-lt"/>
                          <a:ea typeface="+mn-ea"/>
                          <a:cs typeface="Times New Roman" panose="02020603050405020304" pitchFamily="18" charset="0"/>
                        </a:rPr>
                        <a:t>(0,</a:t>
                      </a:r>
                      <a:r>
                        <a:rPr lang="en-US" sz="2400" i="1" dirty="0">
                          <a:solidFill>
                            <a:srgbClr val="000000"/>
                          </a:solidFill>
                          <a:effectLst/>
                          <a:latin typeface="+mn-lt"/>
                          <a:ea typeface="+mn-ea"/>
                          <a:cs typeface="Times New Roman" panose="02020603050405020304" pitchFamily="18" charset="0"/>
                        </a:rPr>
                        <a:t>+∞</a:t>
                      </a:r>
                      <a:r>
                        <a:rPr lang="en-US" sz="2400" dirty="0">
                          <a:solidFill>
                            <a:srgbClr val="000000"/>
                          </a:solidFill>
                          <a:effectLst/>
                          <a:latin typeface="+mn-lt"/>
                          <a:ea typeface="+mn-ea"/>
                          <a:cs typeface="Times New Roman" panose="02020603050405020304" pitchFamily="18" charset="0"/>
                        </a:rPr>
                        <a:t>)</a:t>
                      </a:r>
                      <a:r>
                        <a:rPr lang="zh-CN" sz="2400" dirty="0">
                          <a:solidFill>
                            <a:srgbClr val="000000"/>
                          </a:solidFill>
                          <a:effectLst/>
                          <a:latin typeface="+mn-lt"/>
                          <a:ea typeface="+mn-ea"/>
                          <a:cs typeface="Times New Roman" panose="02020603050405020304" pitchFamily="18" charset="0"/>
                        </a:rPr>
                        <a:t>上是减函数</a:t>
                      </a:r>
                    </a:p>
                  </a:txBody>
                  <a:tcPr marL="20320" marR="20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802826090"/>
                  </a:ext>
                </a:extLst>
              </a:tr>
            </a:tbl>
          </a:graphicData>
        </a:graphic>
      </p:graphicFrame>
      <p:sp>
        <p:nvSpPr>
          <p:cNvPr id="10" name="矩形 9">
            <a:extLst>
              <a:ext uri="{FF2B5EF4-FFF2-40B4-BE49-F238E27FC236}">
                <a16:creationId xmlns:a16="http://schemas.microsoft.com/office/drawing/2014/main" xmlns="" id="{6D4485B3-F874-479E-83A8-E71E589A9A47}"/>
              </a:ext>
            </a:extLst>
          </p:cNvPr>
          <p:cNvSpPr/>
          <p:nvPr/>
        </p:nvSpPr>
        <p:spPr>
          <a:xfrm>
            <a:off x="262970" y="729341"/>
            <a:ext cx="11723913" cy="523220"/>
          </a:xfrm>
          <a:prstGeom prst="rect">
            <a:avLst/>
          </a:prstGeom>
        </p:spPr>
        <p:txBody>
          <a:bodyPr wrap="square">
            <a:spAutoFit/>
          </a:bodyPr>
          <a:lstStyle/>
          <a:p>
            <a:r>
              <a:rPr lang="en-US" altLang="zh-CN" sz="2800" b="1" dirty="0"/>
              <a:t>1.</a:t>
            </a:r>
            <a:r>
              <a:rPr lang="zh-CN" altLang="zh-CN" sz="2800" b="1" dirty="0"/>
              <a:t>对数函数的图象和性质</a:t>
            </a:r>
          </a:p>
        </p:txBody>
      </p:sp>
      <p:pic>
        <p:nvPicPr>
          <p:cNvPr id="11" name="2RJ31.jpg">
            <a:extLst>
              <a:ext uri="{FF2B5EF4-FFF2-40B4-BE49-F238E27FC236}">
                <a16:creationId xmlns:a16="http://schemas.microsoft.com/office/drawing/2014/main" xmlns="" id="{A47F7E1C-7FF8-4D88-ADCC-457A50032484}"/>
              </a:ext>
            </a:extLst>
          </p:cNvPr>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14484" y="1981902"/>
            <a:ext cx="2726337" cy="1540068"/>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2RJ32.jpg">
            <a:extLst>
              <a:ext uri="{FF2B5EF4-FFF2-40B4-BE49-F238E27FC236}">
                <a16:creationId xmlns:a16="http://schemas.microsoft.com/office/drawing/2014/main" xmlns="" id="{739EFEAB-36B7-4782-B587-43722A0371D1}"/>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661891" y="1898655"/>
            <a:ext cx="2747149" cy="170656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069769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62C9B75-F8BB-4C1F-87AE-7A91D714644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3" name="矩形 2">
                <a:extLst>
                  <a:ext uri="{FF2B5EF4-FFF2-40B4-BE49-F238E27FC236}">
                    <a16:creationId xmlns:a16="http://schemas.microsoft.com/office/drawing/2014/main" id="{210C83BB-35D6-4DC0-B204-118D2F7D0A0B}"/>
                  </a:ext>
                </a:extLst>
              </p:cNvPr>
              <p:cNvSpPr/>
              <p:nvPr/>
            </p:nvSpPr>
            <p:spPr>
              <a:xfrm>
                <a:off x="234043" y="244825"/>
                <a:ext cx="11723913" cy="4886338"/>
              </a:xfrm>
              <a:prstGeom prst="rect">
                <a:avLst/>
              </a:prstGeom>
            </p:spPr>
            <p:txBody>
              <a:bodyPr wrap="square">
                <a:spAutoFit/>
              </a:bodyPr>
              <a:lstStyle/>
              <a:p>
                <a:pPr>
                  <a:lnSpc>
                    <a:spcPct val="150000"/>
                  </a:lnSpc>
                </a:pPr>
                <a:r>
                  <a:rPr lang="en-US" altLang="zh-CN" sz="2800" b="1" dirty="0"/>
                  <a:t>2</a:t>
                </a:r>
                <a:r>
                  <a:rPr lang="en-US" altLang="zh-CN" sz="2800" b="1" i="1" dirty="0"/>
                  <a:t>.</a:t>
                </a:r>
                <a:r>
                  <a:rPr lang="zh-CN" altLang="zh-CN" sz="2800" b="1" dirty="0"/>
                  <a:t>对数函数图象的特点</a:t>
                </a:r>
              </a:p>
              <a:p>
                <a:pPr>
                  <a:lnSpc>
                    <a:spcPct val="150000"/>
                  </a:lnSpc>
                </a:pPr>
                <a:r>
                  <a:rPr lang="en-US" altLang="zh-CN" sz="2800" dirty="0"/>
                  <a:t>(1)</a:t>
                </a:r>
                <a:r>
                  <a:rPr lang="zh-CN" altLang="zh-CN" sz="2800" dirty="0"/>
                  <a:t>当</a:t>
                </a:r>
                <a:r>
                  <a:rPr lang="en-US" altLang="zh-CN" sz="2800" i="1" dirty="0"/>
                  <a:t>a&gt;</a:t>
                </a:r>
                <a:r>
                  <a:rPr lang="en-US" altLang="zh-CN" sz="2800" dirty="0"/>
                  <a:t>1</a:t>
                </a:r>
                <a:r>
                  <a:rPr lang="zh-CN" altLang="zh-CN" sz="2800" dirty="0"/>
                  <a:t>时</a:t>
                </a:r>
                <a:r>
                  <a:rPr lang="en-US" altLang="zh-CN" sz="2800" dirty="0"/>
                  <a:t>,</a:t>
                </a:r>
                <a:r>
                  <a:rPr lang="zh-CN" altLang="zh-CN" sz="2800" dirty="0"/>
                  <a:t>对数函数的图象呈上升趋势</a:t>
                </a:r>
                <a:r>
                  <a:rPr lang="en-US" altLang="zh-CN" sz="2800" dirty="0"/>
                  <a:t>;</a:t>
                </a:r>
                <a:r>
                  <a:rPr lang="zh-CN" altLang="zh-CN" sz="2800" dirty="0"/>
                  <a:t>当</a:t>
                </a:r>
                <a:r>
                  <a:rPr lang="en-US" altLang="zh-CN" sz="2800" dirty="0"/>
                  <a:t>0</a:t>
                </a:r>
                <a:r>
                  <a:rPr lang="en-US" altLang="zh-CN" sz="2800" i="1" dirty="0"/>
                  <a:t>&lt;a&lt;</a:t>
                </a:r>
                <a:r>
                  <a:rPr lang="en-US" altLang="zh-CN" sz="2800" dirty="0"/>
                  <a:t>1</a:t>
                </a:r>
                <a:r>
                  <a:rPr lang="zh-CN" altLang="zh-CN" sz="2800" dirty="0"/>
                  <a:t>时</a:t>
                </a:r>
                <a:r>
                  <a:rPr lang="en-US" altLang="zh-CN" sz="2800" dirty="0"/>
                  <a:t>,</a:t>
                </a:r>
                <a:r>
                  <a:rPr lang="zh-CN" altLang="zh-CN" sz="2800" dirty="0"/>
                  <a:t>对数函数的图象呈下降趋势</a:t>
                </a:r>
                <a:r>
                  <a:rPr lang="en-US" altLang="zh-CN" sz="2800" i="1" dirty="0"/>
                  <a:t>.</a:t>
                </a:r>
                <a:endParaRPr lang="zh-CN" altLang="zh-CN" sz="2800" dirty="0"/>
              </a:p>
              <a:p>
                <a:pPr>
                  <a:lnSpc>
                    <a:spcPct val="150000"/>
                  </a:lnSpc>
                </a:pPr>
                <a:r>
                  <a:rPr lang="en-US" altLang="zh-CN" sz="2800" dirty="0"/>
                  <a:t>(2)</a:t>
                </a:r>
                <a:r>
                  <a:rPr lang="zh-CN" altLang="zh-CN" sz="2800" dirty="0"/>
                  <a:t>对数函数</a:t>
                </a:r>
                <a:r>
                  <a:rPr lang="en-US" altLang="zh-CN" sz="2800" i="1" dirty="0"/>
                  <a:t>y=</a:t>
                </a:r>
                <a:r>
                  <a:rPr lang="en-US" altLang="zh-CN" sz="2800" dirty="0" err="1"/>
                  <a:t>log</a:t>
                </a:r>
                <a:r>
                  <a:rPr lang="en-US" altLang="zh-CN" sz="2800" i="1" baseline="-25000" dirty="0" err="1"/>
                  <a:t>a</a:t>
                </a:r>
                <a:r>
                  <a:rPr lang="en-US" altLang="zh-CN" sz="2800" i="1" dirty="0" err="1"/>
                  <a:t>x</a:t>
                </a:r>
                <a:r>
                  <a:rPr lang="en-US" altLang="zh-CN" sz="2800" dirty="0"/>
                  <a:t>(</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zh-CN" altLang="zh-CN" sz="2800" dirty="0"/>
                  <a:t>的图象过定点</a:t>
                </a:r>
                <a:r>
                  <a:rPr lang="en-US" altLang="zh-CN" sz="2800" dirty="0"/>
                  <a:t>(1,0),</a:t>
                </a:r>
                <a:r>
                  <a:rPr lang="zh-CN" altLang="zh-CN" sz="2800" dirty="0"/>
                  <a:t>且过点</a:t>
                </a:r>
                <a:r>
                  <a:rPr lang="en-US" altLang="zh-CN" sz="2800" dirty="0"/>
                  <a:t>(</a:t>
                </a:r>
                <a:r>
                  <a:rPr lang="en-US" altLang="zh-CN" sz="2800" i="1" dirty="0"/>
                  <a:t>a</a:t>
                </a:r>
                <a:r>
                  <a:rPr lang="en-US" altLang="zh-CN" sz="2800" dirty="0"/>
                  <a:t>,1),(</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i="1">
                            <a:latin typeface="Cambria Math" panose="02040503050406030204" pitchFamily="18" charset="0"/>
                          </a:rPr>
                          <m:t>𝑎</m:t>
                        </m:r>
                      </m:den>
                    </m:f>
                  </m:oMath>
                </a14:m>
                <a:r>
                  <a:rPr lang="en-US" altLang="zh-CN" sz="2800" dirty="0"/>
                  <a:t>,</a:t>
                </a:r>
                <a:r>
                  <a:rPr lang="en-US" altLang="zh-CN" sz="2800" i="1" dirty="0"/>
                  <a:t>-</a:t>
                </a:r>
                <a:r>
                  <a:rPr lang="en-US" altLang="zh-CN" sz="2800" dirty="0"/>
                  <a:t>1),</a:t>
                </a:r>
                <a:r>
                  <a:rPr lang="zh-CN" altLang="zh-CN" sz="2800" dirty="0"/>
                  <a:t>函数图象只在第一、四象限</a:t>
                </a:r>
                <a:r>
                  <a:rPr lang="en-US" altLang="zh-CN" sz="2800" i="1" dirty="0"/>
                  <a:t>.</a:t>
                </a:r>
                <a:endParaRPr lang="zh-CN" altLang="zh-CN" sz="2800" dirty="0"/>
              </a:p>
              <a:p>
                <a:pPr>
                  <a:lnSpc>
                    <a:spcPct val="150000"/>
                  </a:lnSpc>
                </a:pPr>
                <a:r>
                  <a:rPr lang="en-US" altLang="zh-CN" sz="2800" dirty="0"/>
                  <a:t>(3)</a:t>
                </a:r>
                <a:r>
                  <a:rPr lang="zh-CN" altLang="zh-CN" sz="2800" dirty="0"/>
                  <a:t>在直线</a:t>
                </a:r>
                <a:r>
                  <a:rPr lang="en-US" altLang="zh-CN" sz="2800" i="1" dirty="0"/>
                  <a:t>x=</a:t>
                </a:r>
                <a:r>
                  <a:rPr lang="en-US" altLang="zh-CN" sz="2800" dirty="0"/>
                  <a:t>1</a:t>
                </a:r>
                <a:r>
                  <a:rPr lang="zh-CN" altLang="zh-CN" sz="2800" dirty="0"/>
                  <a:t>的右侧</a:t>
                </a:r>
                <a:r>
                  <a:rPr lang="en-US" altLang="zh-CN" sz="2800" dirty="0"/>
                  <a:t>:</a:t>
                </a:r>
                <a:r>
                  <a:rPr lang="zh-CN" altLang="zh-CN" sz="2800" dirty="0"/>
                  <a:t>当</a:t>
                </a:r>
                <a:r>
                  <a:rPr lang="en-US" altLang="zh-CN" sz="2800" i="1" dirty="0"/>
                  <a:t>a&gt;</a:t>
                </a:r>
                <a:r>
                  <a:rPr lang="en-US" altLang="zh-CN" sz="2800" dirty="0"/>
                  <a:t>1</a:t>
                </a:r>
                <a:r>
                  <a:rPr lang="zh-CN" altLang="zh-CN" sz="2800" dirty="0"/>
                  <a:t>时</a:t>
                </a:r>
                <a:r>
                  <a:rPr lang="en-US" altLang="zh-CN" sz="2800" dirty="0"/>
                  <a:t>,</a:t>
                </a:r>
                <a:r>
                  <a:rPr lang="zh-CN" altLang="zh-CN" sz="2800" dirty="0"/>
                  <a:t>底数越大</a:t>
                </a:r>
                <a:r>
                  <a:rPr lang="en-US" altLang="zh-CN" sz="2800" dirty="0"/>
                  <a:t>,</a:t>
                </a:r>
                <a:r>
                  <a:rPr lang="zh-CN" altLang="zh-CN" sz="2800" dirty="0"/>
                  <a:t>图象越靠近</a:t>
                </a:r>
                <a:r>
                  <a:rPr lang="en-US" altLang="zh-CN" sz="2800" i="1" dirty="0"/>
                  <a:t>x</a:t>
                </a:r>
                <a:r>
                  <a:rPr lang="zh-CN" altLang="zh-CN" sz="2800" dirty="0"/>
                  <a:t>轴</a:t>
                </a:r>
                <a:r>
                  <a:rPr lang="en-US" altLang="zh-CN" sz="2800" dirty="0"/>
                  <a:t>;</a:t>
                </a:r>
                <a:r>
                  <a:rPr lang="zh-CN" altLang="zh-CN" sz="2800" dirty="0"/>
                  <a:t>当</a:t>
                </a:r>
                <a:r>
                  <a:rPr lang="en-US" altLang="zh-CN" sz="2800" dirty="0"/>
                  <a:t>0</a:t>
                </a:r>
                <a:r>
                  <a:rPr lang="en-US" altLang="zh-CN" sz="2800" i="1" dirty="0"/>
                  <a:t>&lt;a&lt;</a:t>
                </a:r>
                <a:r>
                  <a:rPr lang="en-US" altLang="zh-CN" sz="2800" dirty="0"/>
                  <a:t>1</a:t>
                </a:r>
                <a:r>
                  <a:rPr lang="zh-CN" altLang="zh-CN" sz="2800" dirty="0"/>
                  <a:t>时</a:t>
                </a:r>
                <a:r>
                  <a:rPr lang="en-US" altLang="zh-CN" sz="2800" dirty="0"/>
                  <a:t>,</a:t>
                </a:r>
                <a:r>
                  <a:rPr lang="zh-CN" altLang="zh-CN" sz="2800" dirty="0"/>
                  <a:t>底数越小</a:t>
                </a:r>
                <a:r>
                  <a:rPr lang="en-US" altLang="zh-CN" sz="2800" dirty="0"/>
                  <a:t>,</a:t>
                </a:r>
                <a:r>
                  <a:rPr lang="zh-CN" altLang="zh-CN" sz="2800" dirty="0"/>
                  <a:t>图象越靠近</a:t>
                </a:r>
                <a:r>
                  <a:rPr lang="en-US" altLang="zh-CN" sz="2800" i="1" dirty="0"/>
                  <a:t>x</a:t>
                </a:r>
                <a:r>
                  <a:rPr lang="zh-CN" altLang="zh-CN" sz="2800" dirty="0"/>
                  <a:t>轴</a:t>
                </a:r>
                <a:r>
                  <a:rPr lang="en-US" altLang="zh-CN" sz="2800" dirty="0"/>
                  <a:t>,</a:t>
                </a:r>
                <a:r>
                  <a:rPr lang="zh-CN" altLang="zh-CN" sz="2800" dirty="0"/>
                  <a:t>即</a:t>
                </a:r>
                <a:r>
                  <a:rPr lang="en-US" altLang="zh-CN" sz="2800" dirty="0"/>
                  <a:t>“</a:t>
                </a:r>
                <a:r>
                  <a:rPr lang="zh-CN" altLang="zh-CN" sz="2800" dirty="0"/>
                  <a:t>底大图低</a:t>
                </a:r>
                <a:r>
                  <a:rPr lang="en-US" altLang="zh-CN" sz="2800" dirty="0"/>
                  <a:t>”</a:t>
                </a:r>
                <a:r>
                  <a:rPr lang="en-US" altLang="zh-CN" sz="2800" i="1" dirty="0"/>
                  <a:t>.</a:t>
                </a:r>
                <a:endParaRPr lang="zh-CN" altLang="zh-CN" sz="2800" dirty="0"/>
              </a:p>
            </p:txBody>
          </p:sp>
        </mc:Choice>
        <mc:Fallback>
          <p:sp>
            <p:nvSpPr>
              <p:cNvPr id="3" name="矩形 2">
                <a:extLst>
                  <a:ext uri="{FF2B5EF4-FFF2-40B4-BE49-F238E27FC236}">
                    <a16:creationId xmlns:a14="http://schemas.microsoft.com/office/drawing/2010/main" xmlns="" xmlns:a16="http://schemas.microsoft.com/office/drawing/2014/main" id="{210C83BB-35D6-4DC0-B204-118D2F7D0A0B}"/>
                  </a:ext>
                </a:extLst>
              </p:cNvPr>
              <p:cNvSpPr>
                <a:spLocks noRot="1" noChangeAspect="1" noMove="1" noResize="1" noEditPoints="1" noAdjustHandles="1" noChangeArrowheads="1" noChangeShapeType="1" noTextEdit="1"/>
              </p:cNvSpPr>
              <p:nvPr/>
            </p:nvSpPr>
            <p:spPr>
              <a:xfrm>
                <a:off x="234043" y="244825"/>
                <a:ext cx="11723913" cy="4886338"/>
              </a:xfrm>
              <a:prstGeom prst="rect">
                <a:avLst/>
              </a:prstGeom>
              <a:blipFill rotWithShape="0">
                <a:blip r:embed="rId2"/>
                <a:stretch>
                  <a:fillRect l="-1040" r="-364" b="-998"/>
                </a:stretch>
              </a:blipFill>
            </p:spPr>
            <p:txBody>
              <a:bodyPr/>
              <a:lstStyle/>
              <a:p>
                <a:r>
                  <a:rPr lang="zh-CN" altLang="en-US">
                    <a:noFill/>
                  </a:rPr>
                  <a:t> </a:t>
                </a:r>
              </a:p>
            </p:txBody>
          </p:sp>
        </mc:Fallback>
      </mc:AlternateContent>
      <p:sp>
        <p:nvSpPr>
          <p:cNvPr id="4" name="矩形 3">
            <a:extLst>
              <a:ext uri="{FF2B5EF4-FFF2-40B4-BE49-F238E27FC236}">
                <a16:creationId xmlns:a16="http://schemas.microsoft.com/office/drawing/2014/main" xmlns="" id="{4C267EB8-8C8E-4B12-91AD-30368675FF65}"/>
              </a:ext>
            </a:extLst>
          </p:cNvPr>
          <p:cNvSpPr/>
          <p:nvPr/>
        </p:nvSpPr>
        <p:spPr>
          <a:xfrm>
            <a:off x="234043" y="4942201"/>
            <a:ext cx="11723913" cy="1384995"/>
          </a:xfrm>
          <a:prstGeom prst="rect">
            <a:avLst/>
          </a:prstGeom>
        </p:spPr>
        <p:txBody>
          <a:bodyPr wrap="square">
            <a:spAutoFit/>
          </a:bodyPr>
          <a:lstStyle/>
          <a:p>
            <a:pPr>
              <a:lnSpc>
                <a:spcPct val="150000"/>
              </a:lnSpc>
            </a:pPr>
            <a:r>
              <a:rPr lang="zh-CN" altLang="en-US" sz="2800" b="1" dirty="0">
                <a:solidFill>
                  <a:srgbClr val="DA251C"/>
                </a:solidFill>
              </a:rPr>
              <a:t>注意 </a:t>
            </a:r>
            <a:r>
              <a:rPr lang="en-US" altLang="zh-CN" sz="2800" dirty="0">
                <a:latin typeface="微软雅黑" panose="020B0503020204020204" pitchFamily="34" charset="-122"/>
                <a:ea typeface="微软雅黑" panose="020B0503020204020204" pitchFamily="34" charset="-122"/>
              </a:rPr>
              <a:t>    </a:t>
            </a:r>
            <a:r>
              <a:rPr lang="zh-CN" altLang="zh-CN" sz="2800" dirty="0"/>
              <a:t>当对数函数的底数</a:t>
            </a:r>
            <a:r>
              <a:rPr lang="en-US" altLang="zh-CN" sz="2800" i="1" dirty="0"/>
              <a:t>a</a:t>
            </a:r>
            <a:r>
              <a:rPr lang="zh-CN" altLang="zh-CN" sz="2800" dirty="0"/>
              <a:t>的大小不确定时</a:t>
            </a:r>
            <a:r>
              <a:rPr lang="en-US" altLang="zh-CN" sz="2800" dirty="0"/>
              <a:t>,</a:t>
            </a:r>
            <a:r>
              <a:rPr lang="zh-CN" altLang="zh-CN" sz="2800" dirty="0"/>
              <a:t>需分</a:t>
            </a:r>
            <a:r>
              <a:rPr lang="en-US" altLang="zh-CN" sz="2800" i="1" dirty="0"/>
              <a:t>a&gt;</a:t>
            </a:r>
            <a:r>
              <a:rPr lang="en-US" altLang="zh-CN" sz="2800" dirty="0"/>
              <a:t>1</a:t>
            </a:r>
            <a:r>
              <a:rPr lang="zh-CN" altLang="zh-CN" sz="2800" dirty="0"/>
              <a:t>和</a:t>
            </a:r>
            <a:r>
              <a:rPr lang="en-US" altLang="zh-CN" sz="2800" dirty="0"/>
              <a:t>0</a:t>
            </a:r>
            <a:r>
              <a:rPr lang="en-US" altLang="zh-CN" sz="2800" i="1" dirty="0"/>
              <a:t>&lt;a&lt;</a:t>
            </a:r>
            <a:r>
              <a:rPr lang="en-US" altLang="zh-CN" sz="2800" dirty="0"/>
              <a:t>1</a:t>
            </a:r>
            <a:r>
              <a:rPr lang="zh-CN" altLang="zh-CN" sz="2800" dirty="0"/>
              <a:t>两种情况进行讨论</a:t>
            </a:r>
            <a:r>
              <a:rPr lang="en-US" altLang="zh-CN" sz="2800" i="1" dirty="0"/>
              <a:t>.</a:t>
            </a:r>
            <a:endParaRPr lang="zh-CN" altLang="zh-CN" sz="2800" dirty="0"/>
          </a:p>
        </p:txBody>
      </p:sp>
    </p:spTree>
    <p:extLst>
      <p:ext uri="{BB962C8B-B14F-4D97-AF65-F5344CB8AC3E}">
        <p14:creationId xmlns:p14="http://schemas.microsoft.com/office/powerpoint/2010/main" xmlns="" val="3190234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EF69EDD-C26A-408E-A733-640C0D91CB03}"/>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5" name="矩形 4">
            <a:extLst>
              <a:ext uri="{FF2B5EF4-FFF2-40B4-BE49-F238E27FC236}">
                <a16:creationId xmlns:a16="http://schemas.microsoft.com/office/drawing/2014/main" xmlns="" id="{EC2E1900-EBA7-42AA-B9C9-97E870890833}"/>
              </a:ext>
            </a:extLst>
          </p:cNvPr>
          <p:cNvSpPr/>
          <p:nvPr/>
        </p:nvSpPr>
        <p:spPr>
          <a:xfrm>
            <a:off x="195943" y="461005"/>
            <a:ext cx="11723913" cy="2031325"/>
          </a:xfrm>
          <a:prstGeom prst="rect">
            <a:avLst/>
          </a:prstGeom>
        </p:spPr>
        <p:txBody>
          <a:bodyPr wrap="square">
            <a:spAutoFit/>
          </a:bodyPr>
          <a:lstStyle/>
          <a:p>
            <a:pPr>
              <a:lnSpc>
                <a:spcPct val="150000"/>
              </a:lnSpc>
            </a:pPr>
            <a:r>
              <a:rPr lang="en-US" altLang="zh-CN" sz="2800" b="1" dirty="0">
                <a:latin typeface="+mj-ea"/>
                <a:ea typeface="+mj-ea"/>
              </a:rPr>
              <a:t>3.</a:t>
            </a:r>
            <a:r>
              <a:rPr lang="zh-CN" altLang="en-US" sz="2800" b="1" dirty="0">
                <a:latin typeface="+mj-ea"/>
                <a:ea typeface="+mj-ea"/>
              </a:rPr>
              <a:t>反函数</a:t>
            </a:r>
            <a:endParaRPr lang="zh-CN" altLang="zh-CN" sz="2800" b="1" dirty="0">
              <a:latin typeface="+mj-ea"/>
              <a:ea typeface="+mj-ea"/>
            </a:endParaRPr>
          </a:p>
          <a:p>
            <a:pPr>
              <a:lnSpc>
                <a:spcPct val="150000"/>
              </a:lnSpc>
            </a:pPr>
            <a:r>
              <a:rPr lang="zh-CN" altLang="zh-CN" sz="2800" dirty="0"/>
              <a:t>指数函数</a:t>
            </a:r>
            <a:r>
              <a:rPr lang="en-US" altLang="zh-CN" sz="2800" i="1" dirty="0"/>
              <a:t>y=a</a:t>
            </a:r>
            <a:r>
              <a:rPr lang="en-US" altLang="zh-CN" sz="2800" i="1" baseline="30000" dirty="0"/>
              <a:t>x</a:t>
            </a:r>
            <a:r>
              <a:rPr lang="en-US" altLang="zh-CN" sz="2800" dirty="0"/>
              <a:t>(</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zh-CN" altLang="zh-CN" sz="2800" dirty="0"/>
              <a:t>与对数函数</a:t>
            </a:r>
            <a:r>
              <a:rPr lang="en-US" altLang="zh-CN" sz="2800" i="1" dirty="0"/>
              <a:t>y=</a:t>
            </a:r>
            <a:r>
              <a:rPr lang="en-US" altLang="zh-CN" sz="2800" dirty="0" err="1"/>
              <a:t>log</a:t>
            </a:r>
            <a:r>
              <a:rPr lang="en-US" altLang="zh-CN" sz="2800" i="1" baseline="-25000" dirty="0" err="1"/>
              <a:t>a</a:t>
            </a:r>
            <a:r>
              <a:rPr lang="en-US" altLang="zh-CN" sz="2800" i="1" dirty="0" err="1"/>
              <a:t>x</a:t>
            </a:r>
            <a:r>
              <a:rPr lang="en-US" altLang="zh-CN" sz="2800" dirty="0"/>
              <a:t>(</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zh-CN" altLang="zh-CN" sz="2800" dirty="0"/>
              <a:t>互为反函数</a:t>
            </a:r>
            <a:r>
              <a:rPr lang="en-US" altLang="zh-CN" sz="2800" dirty="0"/>
              <a:t>,</a:t>
            </a:r>
            <a:r>
              <a:rPr lang="zh-CN" altLang="zh-CN" sz="2800" dirty="0"/>
              <a:t>它们的图象关于直线</a:t>
            </a:r>
            <a:r>
              <a:rPr lang="en-US" altLang="zh-CN" sz="2800" i="1" dirty="0"/>
              <a:t>y=x</a:t>
            </a:r>
            <a:r>
              <a:rPr lang="zh-CN" altLang="zh-CN" sz="2800" dirty="0"/>
              <a:t>对称</a:t>
            </a:r>
            <a:r>
              <a:rPr lang="en-US" altLang="zh-CN" sz="2800" dirty="0"/>
              <a:t>(</a:t>
            </a:r>
            <a:r>
              <a:rPr lang="zh-CN" altLang="zh-CN" sz="2800" dirty="0"/>
              <a:t>如图所示</a:t>
            </a:r>
            <a:r>
              <a:rPr lang="en-US" altLang="zh-CN" sz="2800" dirty="0"/>
              <a:t>)</a:t>
            </a:r>
            <a:r>
              <a:rPr lang="en-US" altLang="zh-CN" sz="2800" i="1" dirty="0"/>
              <a:t>.</a:t>
            </a:r>
            <a:endParaRPr lang="zh-CN" altLang="zh-CN" sz="28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36833" y="3025730"/>
            <a:ext cx="5463462" cy="29075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251060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3" name="矩形 2">
                <a:extLst>
                  <a:ext uri="{FF2B5EF4-FFF2-40B4-BE49-F238E27FC236}">
                    <a16:creationId xmlns:a16="http://schemas.microsoft.com/office/drawing/2014/main" id="{5C92ECAE-B6C0-45C4-B298-3F1E1498FC81}"/>
                  </a:ext>
                </a:extLst>
              </p:cNvPr>
              <p:cNvSpPr/>
              <p:nvPr/>
            </p:nvSpPr>
            <p:spPr>
              <a:xfrm>
                <a:off x="234043" y="397454"/>
                <a:ext cx="11723913" cy="4260397"/>
              </a:xfrm>
              <a:prstGeom prst="rect">
                <a:avLst/>
              </a:prstGeom>
            </p:spPr>
            <p:txBody>
              <a:bodyPr wrap="square">
                <a:spAutoFit/>
              </a:bodyPr>
              <a:lstStyle/>
              <a:p>
                <a:pPr>
                  <a:lnSpc>
                    <a:spcPct val="150000"/>
                  </a:lnSpc>
                </a:pPr>
                <a:r>
                  <a:rPr lang="zh-CN" altLang="en-US" sz="2800" b="1" dirty="0">
                    <a:solidFill>
                      <a:srgbClr val="DA251C"/>
                    </a:solidFill>
                  </a:rPr>
                  <a:t>规律总结</a:t>
                </a:r>
                <a:endParaRPr lang="en-US" altLang="zh-CN" sz="2800" dirty="0">
                  <a:latin typeface="微软雅黑" panose="020B0503020204020204" pitchFamily="34" charset="-122"/>
                  <a:ea typeface="微软雅黑" panose="020B0503020204020204" pitchFamily="34" charset="-122"/>
                </a:endParaRPr>
              </a:p>
              <a:p>
                <a:pPr>
                  <a:lnSpc>
                    <a:spcPct val="150000"/>
                  </a:lnSpc>
                </a:pPr>
                <a:r>
                  <a:rPr lang="en-US" altLang="zh-CN" sz="2800" dirty="0"/>
                  <a:t>(1)</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i="1" dirty="0" err="1"/>
                  <a:t>|x</a:t>
                </a:r>
                <a:r>
                  <a:rPr lang="en-US" altLang="zh-CN" sz="2800" i="1" dirty="0"/>
                  <a:t>|</a:t>
                </a:r>
                <a:r>
                  <a:rPr lang="zh-CN" altLang="zh-CN" sz="2800" dirty="0"/>
                  <a:t>的图象关于</a:t>
                </a:r>
                <a:r>
                  <a:rPr lang="en-US" altLang="zh-CN" sz="2800" i="1" dirty="0"/>
                  <a:t>y</a:t>
                </a:r>
                <a:r>
                  <a:rPr lang="zh-CN" altLang="zh-CN" sz="2800" dirty="0"/>
                  <a:t>轴对称</a:t>
                </a:r>
                <a:r>
                  <a:rPr lang="en-US" altLang="zh-CN" sz="2800" i="1" dirty="0"/>
                  <a:t>.</a:t>
                </a:r>
                <a:endParaRPr lang="zh-CN" altLang="zh-CN" sz="2800" dirty="0"/>
              </a:p>
              <a:p>
                <a:pPr>
                  <a:lnSpc>
                    <a:spcPct val="150000"/>
                  </a:lnSpc>
                </a:pPr>
                <a:r>
                  <a:rPr lang="en-US" altLang="zh-CN" sz="2800" dirty="0"/>
                  <a:t>(2)</a:t>
                </a:r>
                <a:r>
                  <a:rPr lang="zh-CN" altLang="zh-CN" sz="2800" dirty="0"/>
                  <a:t>函数</a:t>
                </a:r>
                <a:r>
                  <a:rPr lang="en-US" altLang="zh-CN" sz="2800" i="1" dirty="0"/>
                  <a:t>y=a</a:t>
                </a:r>
                <a:r>
                  <a:rPr lang="en-US" altLang="zh-CN" sz="2800" i="1" baseline="30000" dirty="0"/>
                  <a:t>x</a:t>
                </a:r>
                <a:r>
                  <a:rPr lang="zh-CN" altLang="zh-CN" sz="2800" dirty="0"/>
                  <a:t>与</a:t>
                </a:r>
                <a:r>
                  <a:rPr lang="en-US" altLang="zh-CN" sz="2800" i="1" dirty="0"/>
                  <a:t>y=</a:t>
                </a:r>
                <a:r>
                  <a:rPr lang="en-US" altLang="zh-CN" sz="2800" dirty="0" err="1"/>
                  <a:t>log</a:t>
                </a:r>
                <a:r>
                  <a:rPr lang="en-US" altLang="zh-CN" sz="2800" i="1" baseline="-25000" dirty="0" err="1"/>
                  <a:t>a</a:t>
                </a:r>
                <a:r>
                  <a:rPr lang="en-US" altLang="zh-CN" sz="2800" i="1" dirty="0" err="1"/>
                  <a:t>x</a:t>
                </a:r>
                <a:r>
                  <a:rPr lang="zh-CN" altLang="zh-CN" sz="2800" dirty="0"/>
                  <a:t>互为反函数</a:t>
                </a:r>
                <a:r>
                  <a:rPr lang="en-US" altLang="zh-CN" sz="2800" dirty="0"/>
                  <a:t>,</a:t>
                </a:r>
                <a:r>
                  <a:rPr lang="zh-CN" altLang="zh-CN" sz="2800" dirty="0"/>
                  <a:t>它们的图象关于直线</a:t>
                </a:r>
                <a:r>
                  <a:rPr lang="en-US" altLang="zh-CN" sz="2800" i="1" dirty="0"/>
                  <a:t>y=x</a:t>
                </a:r>
                <a:r>
                  <a:rPr lang="zh-CN" altLang="zh-CN" sz="2800" dirty="0"/>
                  <a:t>对称</a:t>
                </a:r>
                <a:r>
                  <a:rPr lang="en-US" altLang="zh-CN" sz="2800" i="1" dirty="0"/>
                  <a:t>.</a:t>
                </a:r>
                <a:endParaRPr lang="zh-CN" altLang="zh-CN" sz="2800" dirty="0"/>
              </a:p>
              <a:p>
                <a:pPr>
                  <a:lnSpc>
                    <a:spcPct val="150000"/>
                  </a:lnSpc>
                </a:pPr>
                <a:r>
                  <a:rPr lang="en-US" altLang="zh-CN" sz="2800" dirty="0"/>
                  <a:t>(3)</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i="1" dirty="0" err="1"/>
                  <a:t>x</a:t>
                </a:r>
                <a:r>
                  <a:rPr lang="zh-CN" altLang="zh-CN" sz="2800" dirty="0"/>
                  <a:t>与</a:t>
                </a:r>
                <a:r>
                  <a:rPr lang="en-US" altLang="zh-CN" sz="2800" i="1" dirty="0"/>
                  <a:t>y=</a:t>
                </a:r>
                <a:r>
                  <a:rPr lang="en-US" altLang="zh-CN" sz="2800" dirty="0"/>
                  <a:t>lo</a:t>
                </a:r>
                <a14:m>
                  <m:oMath xmlns:m="http://schemas.openxmlformats.org/officeDocument/2006/math">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i="1">
                                <a:latin typeface="Cambria Math" panose="02040503050406030204" pitchFamily="18" charset="0"/>
                              </a:rPr>
                              <m:t>𝑎</m:t>
                            </m:r>
                          </m:den>
                        </m:f>
                      </m:sub>
                    </m:sSub>
                  </m:oMath>
                </a14:m>
                <a:r>
                  <a:rPr lang="en-US" altLang="zh-CN" sz="2800" i="1" dirty="0"/>
                  <a:t>x</a:t>
                </a:r>
                <a:r>
                  <a:rPr lang="zh-CN" altLang="zh-CN" sz="2800" dirty="0"/>
                  <a:t>的图象关于</a:t>
                </a:r>
                <a:r>
                  <a:rPr lang="en-US" altLang="zh-CN" sz="2800" i="1" dirty="0"/>
                  <a:t>x</a:t>
                </a:r>
                <a:r>
                  <a:rPr lang="zh-CN" altLang="zh-CN" sz="2800" dirty="0"/>
                  <a:t>轴对称</a:t>
                </a:r>
                <a:r>
                  <a:rPr lang="en-US" altLang="zh-CN" sz="2800" i="1" dirty="0"/>
                  <a:t>.</a:t>
                </a:r>
                <a:endParaRPr lang="zh-CN" altLang="zh-CN" sz="2800" dirty="0"/>
              </a:p>
              <a:p>
                <a:pPr>
                  <a:lnSpc>
                    <a:spcPct val="150000"/>
                  </a:lnSpc>
                </a:pPr>
                <a:r>
                  <a:rPr lang="en-US" altLang="zh-CN" sz="2800" dirty="0"/>
                  <a:t>(4)</a:t>
                </a:r>
                <a:r>
                  <a:rPr lang="zh-CN" altLang="zh-CN" sz="2800" dirty="0"/>
                  <a:t>反函数的定义域、值域分别是原函数的值域、定义域</a:t>
                </a:r>
                <a:r>
                  <a:rPr lang="en-US" altLang="zh-CN" sz="2800" dirty="0"/>
                  <a:t>,</a:t>
                </a:r>
                <a:r>
                  <a:rPr lang="zh-CN" altLang="zh-CN" sz="2800" dirty="0"/>
                  <a:t>互为反函数的两个函数具有相同的单调性、奇偶性</a:t>
                </a:r>
                <a:r>
                  <a:rPr lang="en-US" altLang="zh-CN" sz="2800" i="1" dirty="0"/>
                  <a:t>.</a:t>
                </a:r>
                <a:endParaRPr lang="zh-CN" altLang="zh-CN" sz="2800" dirty="0"/>
              </a:p>
            </p:txBody>
          </p:sp>
        </mc:Choice>
        <mc:Fallback>
          <p:sp>
            <p:nvSpPr>
              <p:cNvPr id="3" name="矩形 2">
                <a:extLst>
                  <a:ext uri="{FF2B5EF4-FFF2-40B4-BE49-F238E27FC236}">
                    <a16:creationId xmlns="" xmlns:a14="http://schemas.microsoft.com/office/drawing/2010/main" xmlns:a16="http://schemas.microsoft.com/office/drawing/2014/main" id="{5C92ECAE-B6C0-45C4-B298-3F1E1498FC81}"/>
                  </a:ext>
                </a:extLst>
              </p:cNvPr>
              <p:cNvSpPr>
                <a:spLocks noRot="1" noChangeAspect="1" noMove="1" noResize="1" noEditPoints="1" noAdjustHandles="1" noChangeArrowheads="1" noChangeShapeType="1" noTextEdit="1"/>
              </p:cNvSpPr>
              <p:nvPr/>
            </p:nvSpPr>
            <p:spPr>
              <a:xfrm>
                <a:off x="234043" y="397454"/>
                <a:ext cx="11723913" cy="4260397"/>
              </a:xfrm>
              <a:prstGeom prst="rect">
                <a:avLst/>
              </a:prstGeom>
              <a:blipFill rotWithShape="1">
                <a:blip r:embed="rId2"/>
                <a:stretch>
                  <a:fillRect l="-1040" r="-676" b="-1288"/>
                </a:stretch>
              </a:blipFill>
            </p:spPr>
            <p:txBody>
              <a:bodyPr/>
              <a:lstStyle/>
              <a:p>
                <a:r>
                  <a:rPr lang="zh-CN" altLang="en-US">
                    <a:noFill/>
                  </a:rPr>
                  <a:t> </a:t>
                </a:r>
              </a:p>
            </p:txBody>
          </p:sp>
        </mc:Fallback>
      </mc:AlternateContent>
      <p:sp>
        <p:nvSpPr>
          <p:cNvPr id="4" name="矩形 3">
            <a:extLst>
              <a:ext uri="{FF2B5EF4-FFF2-40B4-BE49-F238E27FC236}">
                <a16:creationId xmlns:a16="http://schemas.microsoft.com/office/drawing/2014/main" xmlns="" id="{DCB57F3C-B20D-44E7-8FC5-5C2A000F45FB}"/>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550133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B</a:t>
            </a:r>
            <a:r>
              <a:rPr lang="zh-CN" altLang="en-US" sz="2800" b="1" dirty="0">
                <a:solidFill>
                  <a:schemeClr val="bg1"/>
                </a:solidFill>
                <a:latin typeface="微软雅黑" panose="020B0503020204020204" pitchFamily="34" charset="-122"/>
                <a:ea typeface="微软雅黑" panose="020B0503020204020204" pitchFamily="34" charset="-122"/>
              </a:rPr>
              <a:t>考法帮</a:t>
            </a:r>
            <a:r>
              <a:rPr lang="zh-CN" altLang="en-US" sz="2800" b="1" dirty="0">
                <a:solidFill>
                  <a:schemeClr val="bg1"/>
                </a:solidFill>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题型全突破</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对数式的运算</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对数函数的图象及应用</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对数函数的性质及应用</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指数函数、对数函数的综合问题</a:t>
            </a:r>
          </a:p>
        </p:txBody>
      </p:sp>
      <p:sp>
        <p:nvSpPr>
          <p:cNvPr id="4" name="矩形 3">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40930946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a14="http://schemas.microsoft.com/office/drawing/2010/main" xmlns="" Requires="a14">
          <p:sp>
            <p:nvSpPr>
              <p:cNvPr id="13" name="矩形 12">
                <a:extLst>
                  <a:ext uri="{FF2B5EF4-FFF2-40B4-BE49-F238E27FC236}">
                    <a16:creationId xmlns:a16="http://schemas.microsoft.com/office/drawing/2014/main" id="{A98766F7-8342-45FD-8CC6-1F684F37129D}"/>
                  </a:ext>
                </a:extLst>
              </p:cNvPr>
              <p:cNvSpPr/>
              <p:nvPr/>
            </p:nvSpPr>
            <p:spPr>
              <a:xfrm>
                <a:off x="234043" y="907121"/>
                <a:ext cx="11723913" cy="2929200"/>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1</a:t>
                </a:r>
                <a:r>
                  <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dirty="0"/>
                  <a:t>计算</a:t>
                </a:r>
                <a:r>
                  <a:rPr lang="en-US" altLang="zh-CN" sz="2800" dirty="0"/>
                  <a:t>:(1)</a:t>
                </a:r>
                <a:r>
                  <a:rPr lang="en-US" altLang="zh-CN" sz="2800" dirty="0" err="1"/>
                  <a:t>lg</a:t>
                </a:r>
                <a:r>
                  <a:rPr lang="en-US" altLang="zh-CN" sz="2800" dirty="0"/>
                  <a:t> 25</a:t>
                </a:r>
                <a:r>
                  <a:rPr lang="en-US" altLang="zh-CN" sz="2800" i="1" dirty="0"/>
                  <a:t>+</a:t>
                </a:r>
                <a:r>
                  <a:rPr lang="en-US" altLang="zh-CN" sz="2800" dirty="0"/>
                  <a:t>lg 2·lg 50</a:t>
                </a:r>
                <a:r>
                  <a:rPr lang="en-US" altLang="zh-CN" sz="2800" i="1" dirty="0"/>
                  <a:t>+</a:t>
                </a:r>
                <a:r>
                  <a:rPr lang="en-US" altLang="zh-CN" sz="2800" dirty="0"/>
                  <a:t>(</a:t>
                </a:r>
                <a:r>
                  <a:rPr lang="en-US" altLang="zh-CN" sz="2800" dirty="0" err="1"/>
                  <a:t>lg</a:t>
                </a:r>
                <a:r>
                  <a:rPr lang="en-US" altLang="zh-CN" sz="2800" dirty="0"/>
                  <a:t> 2)</a:t>
                </a:r>
                <a:r>
                  <a:rPr lang="en-US" altLang="zh-CN" sz="2800" baseline="30000" dirty="0"/>
                  <a:t>2</a:t>
                </a:r>
                <a:r>
                  <a:rPr lang="en-US" altLang="zh-CN" sz="2800" dirty="0"/>
                  <a:t>;</a:t>
                </a:r>
                <a:endParaRPr lang="zh-CN" altLang="zh-CN" sz="2800" dirty="0"/>
              </a:p>
              <a:p>
                <a:pPr>
                  <a:lnSpc>
                    <a:spcPct val="150000"/>
                  </a:lnSpc>
                </a:pPr>
                <a:r>
                  <a:rPr lang="en-US" altLang="zh-CN" sz="2800" dirty="0"/>
                  <a:t>(2)</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sSup>
                              <m:sSupPr>
                                <m:ctrlPr>
                                  <a:rPr lang="zh-CN" altLang="zh-CN" sz="2800" i="1">
                                    <a:latin typeface="Cambria Math" panose="02040503050406030204" pitchFamily="18" charset="0"/>
                                  </a:rPr>
                                </m:ctrlPr>
                              </m:sSupPr>
                              <m:e>
                                <m:r>
                                  <m:rPr>
                                    <m:nor/>
                                  </m:rPr>
                                  <a:rPr lang="en-US" altLang="zh-CN" sz="2800"/>
                                  <m:t>)</m:t>
                                </m:r>
                              </m:e>
                              <m:sup>
                                <m:r>
                                  <a:rPr lang="en-US" altLang="zh-CN" sz="2800">
                                    <a:latin typeface="Cambria Math" panose="02040503050406030204" pitchFamily="18" charset="0"/>
                                  </a:rPr>
                                  <m:t>2</m:t>
                                </m:r>
                              </m:sup>
                            </m:sSup>
                            <m:r>
                              <m:rPr>
                                <m:nor/>
                              </m:rPr>
                              <a:rPr lang="en-US" altLang="zh-CN" sz="2800" i="1"/>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9+1</m:t>
                            </m:r>
                          </m:e>
                        </m:rad>
                        <m:r>
                          <m:rPr>
                            <m:nor/>
                          </m:rPr>
                          <a:rPr lang="en-US" altLang="zh-CN" sz="2800"/>
                          <m:t>(</m:t>
                        </m:r>
                        <m:r>
                          <m:rPr>
                            <m:sty m:val="p"/>
                          </m:rPr>
                          <a:rPr lang="en-US" altLang="zh-CN" sz="2800">
                            <a:latin typeface="Cambria Math" panose="02040503050406030204" pitchFamily="18" charset="0"/>
                          </a:rPr>
                          <m:t>lg</m:t>
                        </m:r>
                        <m:r>
                          <m:rPr>
                            <m:nor/>
                          </m:rPr>
                          <a:rPr lang="en-US" altLang="zh-CN" sz="2800"/>
                          <m:t> </m:t>
                        </m:r>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27</m:t>
                            </m:r>
                          </m:e>
                        </m:rad>
                        <m:r>
                          <a:rPr lang="en-US" altLang="zh-CN" sz="2800">
                            <a:latin typeface="Cambria Math" panose="02040503050406030204" pitchFamily="18" charset="0"/>
                          </a:rPr>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8</m:t>
                        </m:r>
                        <m:r>
                          <m:rPr>
                            <m:nor/>
                          </m:rPr>
                          <a:rPr lang="en-US" altLang="zh-CN" sz="2800" i="1"/>
                          <m:t>−</m:t>
                        </m:r>
                        <m:r>
                          <m:rPr>
                            <m:sty m:val="p"/>
                          </m:rPr>
                          <a:rPr lang="en-US" altLang="zh-CN" sz="2800">
                            <a:latin typeface="Cambria Math" panose="02040503050406030204" pitchFamily="18" charset="0"/>
                          </a:rPr>
                          <m:t>lg</m:t>
                        </m:r>
                        <m:r>
                          <m:rPr>
                            <m:nor/>
                          </m:rPr>
                          <a:rPr lang="en-US" altLang="zh-CN" sz="2800"/>
                          <m:t> </m:t>
                        </m:r>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1</m:t>
                            </m:r>
                            <m:r>
                              <m:rPr>
                                <m:nor/>
                              </m:rPr>
                              <a:rPr lang="en-US" altLang="zh-CN" sz="2800"/>
                              <m:t> </m:t>
                            </m:r>
                            <m:r>
                              <a:rPr lang="en-US" altLang="zh-CN" sz="2800">
                                <a:latin typeface="Cambria Math" panose="02040503050406030204" pitchFamily="18" charset="0"/>
                              </a:rPr>
                              <m:t>000</m:t>
                            </m:r>
                          </m:e>
                        </m:rad>
                        <m:r>
                          <m:rPr>
                            <m:nor/>
                          </m:rPr>
                          <a:rPr lang="en-US" altLang="zh-CN" sz="2800"/>
                          <m:t>)</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0</m:t>
                        </m:r>
                        <m:r>
                          <m:rPr>
                            <m:nor/>
                          </m:rPr>
                          <a:rPr lang="en-US" altLang="zh-CN" sz="2800"/>
                          <m:t>.</m:t>
                        </m:r>
                        <m:r>
                          <a:rPr lang="en-US" altLang="zh-CN" sz="2800">
                            <a:latin typeface="Cambria Math" panose="02040503050406030204" pitchFamily="18" charset="0"/>
                          </a:rPr>
                          <m:t>3</m:t>
                        </m:r>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1</m:t>
                        </m:r>
                        <m:r>
                          <m:rPr>
                            <m:nor/>
                          </m:rPr>
                          <a:rPr lang="en-US" altLang="zh-CN" sz="2800"/>
                          <m:t>.</m:t>
                        </m:r>
                        <m:r>
                          <a:rPr lang="en-US" altLang="zh-CN" sz="2800">
                            <a:latin typeface="Cambria Math" panose="02040503050406030204" pitchFamily="18" charset="0"/>
                          </a:rPr>
                          <m:t>2</m:t>
                        </m:r>
                      </m:den>
                    </m:f>
                  </m:oMath>
                </a14:m>
                <a:r>
                  <a:rPr lang="en-US" altLang="zh-CN" sz="2800" dirty="0"/>
                  <a:t>;</a:t>
                </a:r>
                <a:endParaRPr lang="zh-CN" altLang="zh-CN" sz="2800" dirty="0"/>
              </a:p>
              <a:p>
                <a:pPr>
                  <a:lnSpc>
                    <a:spcPct val="150000"/>
                  </a:lnSpc>
                </a:pPr>
                <a:r>
                  <a:rPr lang="en-US" altLang="zh-CN" sz="2800" dirty="0"/>
                  <a:t>(3)(log</a:t>
                </a:r>
                <a:r>
                  <a:rPr lang="en-US" altLang="zh-CN" sz="2800" baseline="-25000" dirty="0"/>
                  <a:t>3</a:t>
                </a:r>
                <a:r>
                  <a:rPr lang="en-US" altLang="zh-CN" sz="2800" dirty="0"/>
                  <a:t>2</a:t>
                </a:r>
                <a:r>
                  <a:rPr lang="en-US" altLang="zh-CN" sz="2800" i="1" dirty="0"/>
                  <a:t>+</a:t>
                </a:r>
                <a:r>
                  <a:rPr lang="en-US" altLang="zh-CN" sz="2800" dirty="0"/>
                  <a:t>log</a:t>
                </a:r>
                <a:r>
                  <a:rPr lang="en-US" altLang="zh-CN" sz="2800" baseline="-25000" dirty="0"/>
                  <a:t>9</a:t>
                </a:r>
                <a:r>
                  <a:rPr lang="en-US" altLang="zh-CN" sz="2800" dirty="0"/>
                  <a:t>2)·(log</a:t>
                </a:r>
                <a:r>
                  <a:rPr lang="en-US" altLang="zh-CN" sz="2800" baseline="-25000" dirty="0"/>
                  <a:t>4</a:t>
                </a:r>
                <a:r>
                  <a:rPr lang="en-US" altLang="zh-CN" sz="2800" dirty="0"/>
                  <a:t>3</a:t>
                </a:r>
                <a:r>
                  <a:rPr lang="en-US" altLang="zh-CN" sz="2800" i="1" dirty="0"/>
                  <a:t>+</a:t>
                </a:r>
                <a:r>
                  <a:rPr lang="en-US" altLang="zh-CN" sz="2800" dirty="0"/>
                  <a:t>log</a:t>
                </a:r>
                <a:r>
                  <a:rPr lang="en-US" altLang="zh-CN" sz="2800" baseline="-25000" dirty="0"/>
                  <a:t>8</a:t>
                </a:r>
                <a:r>
                  <a:rPr lang="en-US" altLang="zh-CN" sz="2800" dirty="0"/>
                  <a:t>3)</a:t>
                </a:r>
                <a:r>
                  <a:rPr lang="en-US" altLang="zh-CN" sz="2800" i="1" dirty="0"/>
                  <a:t>.</a:t>
                </a:r>
                <a:endParaRPr lang="zh-CN" altLang="zh-CN" sz="2800" dirty="0"/>
              </a:p>
            </p:txBody>
          </p:sp>
        </mc:Choice>
        <mc:Fallback>
          <p:sp>
            <p:nvSpPr>
              <p:cNvPr id="13" name="矩形 12">
                <a:extLst>
                  <a:ext uri="{FF2B5EF4-FFF2-40B4-BE49-F238E27FC236}">
                    <a16:creationId xmlns="" xmlns:a14="http://schemas.microsoft.com/office/drawing/2010/main" xmlns:a16="http://schemas.microsoft.com/office/drawing/2014/main" id="{A98766F7-8342-45FD-8CC6-1F684F37129D}"/>
                  </a:ext>
                </a:extLst>
              </p:cNvPr>
              <p:cNvSpPr>
                <a:spLocks noRot="1" noChangeAspect="1" noMove="1" noResize="1" noEditPoints="1" noAdjustHandles="1" noChangeArrowheads="1" noChangeShapeType="1" noTextEdit="1"/>
              </p:cNvSpPr>
              <p:nvPr/>
            </p:nvSpPr>
            <p:spPr>
              <a:xfrm>
                <a:off x="234043" y="907121"/>
                <a:ext cx="11723913" cy="2929200"/>
              </a:xfrm>
              <a:prstGeom prst="rect">
                <a:avLst/>
              </a:prstGeom>
              <a:blipFill rotWithShape="1">
                <a:blip r:embed="rId2"/>
                <a:stretch>
                  <a:fillRect l="-1040" b="-2500"/>
                </a:stretch>
              </a:blipFill>
            </p:spPr>
            <p:txBody>
              <a:bodyPr/>
              <a:lstStyle/>
              <a:p>
                <a:r>
                  <a:rPr lang="zh-CN" altLang="en-US">
                    <a:noFill/>
                  </a:rPr>
                  <a:t> </a:t>
                </a:r>
              </a:p>
            </p:txBody>
          </p:sp>
        </mc:Fallback>
      </mc:AlternateContent>
      <p:sp>
        <p:nvSpPr>
          <p:cNvPr id="14" name="矩形 13"/>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16" name="矩形 15"/>
          <p:cNvSpPr/>
          <p:nvPr/>
        </p:nvSpPr>
        <p:spPr>
          <a:xfrm>
            <a:off x="882578" y="0"/>
            <a:ext cx="3803721"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dirty="0">
                <a:solidFill>
                  <a:srgbClr val="DA251C"/>
                </a:solidFill>
              </a:rPr>
              <a:t>考法</a:t>
            </a:r>
            <a:r>
              <a:rPr lang="en-US" altLang="zh-CN" sz="2800" dirty="0">
                <a:solidFill>
                  <a:srgbClr val="DA251C"/>
                </a:solidFill>
              </a:rPr>
              <a:t>1   </a:t>
            </a:r>
            <a:r>
              <a:rPr lang="zh-CN" altLang="zh-CN" sz="2800" dirty="0">
                <a:solidFill>
                  <a:srgbClr val="DA251C"/>
                </a:solidFill>
              </a:rPr>
              <a:t>对数式的运算</a:t>
            </a:r>
            <a:endParaRPr lang="en-US" altLang="zh-CN" sz="2800" dirty="0">
              <a:solidFill>
                <a:srgbClr val="DA251C"/>
              </a:solidFill>
            </a:endParaRPr>
          </a:p>
        </p:txBody>
      </p:sp>
    </p:spTree>
    <p:extLst>
      <p:ext uri="{BB962C8B-B14F-4D97-AF65-F5344CB8AC3E}">
        <p14:creationId xmlns:p14="http://schemas.microsoft.com/office/powerpoint/2010/main" xmlns="" val="351345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565348"/>
          </a:xfrm>
          <a:prstGeom prst="rect">
            <a:avLst/>
          </a:prstGeom>
        </p:spPr>
        <p:txBody>
          <a:bodyPr wrap="square">
            <a:spAutoFit/>
          </a:bodyPr>
          <a:lstStyle/>
          <a:p>
            <a:pPr>
              <a:lnSpc>
                <a:spcPct val="120000"/>
              </a:lnSpc>
            </a:pPr>
            <a:r>
              <a:rPr lang="zh-CN" altLang="en-US" sz="2800" b="1" dirty="0">
                <a:solidFill>
                  <a:srgbClr val="DA251C"/>
                </a:solidFill>
                <a:latin typeface="+mj-ea"/>
              </a:rPr>
              <a:t>思维导引</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8" name="矩形 17">
            <a:extLst>
              <a:ext uri="{FF2B5EF4-FFF2-40B4-BE49-F238E27FC236}">
                <a16:creationId xmlns:a16="http://schemas.microsoft.com/office/drawing/2014/main" xmlns="" id="{E9199C4D-1A7F-47E0-915D-F2255EA1B7B4}"/>
              </a:ext>
            </a:extLst>
          </p:cNvPr>
          <p:cNvSpPr/>
          <p:nvPr/>
        </p:nvSpPr>
        <p:spPr>
          <a:xfrm>
            <a:off x="419100" y="1727197"/>
            <a:ext cx="3467100" cy="609398"/>
          </a:xfrm>
          <a:prstGeom prst="rect">
            <a:avLst/>
          </a:prstGeom>
          <a:ln>
            <a:solidFill>
              <a:schemeClr val="tx1"/>
            </a:solidFill>
          </a:ln>
        </p:spPr>
        <p:txBody>
          <a:bodyPr wrap="square">
            <a:spAutoFit/>
          </a:bodyPr>
          <a:lstStyle/>
          <a:p>
            <a:pPr>
              <a:lnSpc>
                <a:spcPct val="120000"/>
              </a:lnSpc>
            </a:pPr>
            <a:r>
              <a:rPr lang="zh-CN" altLang="zh-CN" sz="2800" dirty="0"/>
              <a:t>化为</a:t>
            </a:r>
            <a:r>
              <a:rPr lang="en-US" altLang="zh-CN" sz="2800" dirty="0"/>
              <a:t>2</a:t>
            </a:r>
            <a:r>
              <a:rPr lang="zh-CN" altLang="zh-CN" sz="2800" dirty="0"/>
              <a:t>与</a:t>
            </a:r>
            <a:r>
              <a:rPr lang="en-US" altLang="zh-CN" sz="2800" dirty="0"/>
              <a:t>5</a:t>
            </a:r>
            <a:r>
              <a:rPr lang="zh-CN" altLang="zh-CN" sz="2800" dirty="0"/>
              <a:t>的常用对数</a:t>
            </a:r>
            <a:endParaRPr lang="zh-CN" altLang="en-US" sz="2800" dirty="0"/>
          </a:p>
        </p:txBody>
      </p:sp>
      <p:sp>
        <p:nvSpPr>
          <p:cNvPr id="19" name="矩形 18">
            <a:extLst>
              <a:ext uri="{FF2B5EF4-FFF2-40B4-BE49-F238E27FC236}">
                <a16:creationId xmlns:a16="http://schemas.microsoft.com/office/drawing/2014/main" xmlns="" id="{A7865D72-0C80-41AB-8E30-1947412466B7}"/>
              </a:ext>
            </a:extLst>
          </p:cNvPr>
          <p:cNvSpPr/>
          <p:nvPr/>
        </p:nvSpPr>
        <p:spPr>
          <a:xfrm>
            <a:off x="4963282" y="1743997"/>
            <a:ext cx="4295018" cy="523220"/>
          </a:xfrm>
          <a:prstGeom prst="rect">
            <a:avLst/>
          </a:prstGeom>
          <a:ln>
            <a:solidFill>
              <a:schemeClr val="tx1"/>
            </a:solidFill>
          </a:ln>
        </p:spPr>
        <p:txBody>
          <a:bodyPr wrap="square">
            <a:spAutoFit/>
          </a:bodyPr>
          <a:lstStyle/>
          <a:p>
            <a:r>
              <a:rPr lang="zh-CN" altLang="zh-CN" sz="2800" dirty="0"/>
              <a:t>利用</a:t>
            </a:r>
            <a:r>
              <a:rPr lang="en-US" altLang="zh-CN" sz="2800" dirty="0" err="1"/>
              <a:t>lg</a:t>
            </a:r>
            <a:r>
              <a:rPr lang="en-US" altLang="zh-CN" sz="2800" dirty="0"/>
              <a:t> 2</a:t>
            </a:r>
            <a:r>
              <a:rPr lang="en-US" altLang="zh-CN" sz="2800" i="1" dirty="0"/>
              <a:t>+</a:t>
            </a:r>
            <a:r>
              <a:rPr lang="en-US" altLang="zh-CN" sz="2800" dirty="0"/>
              <a:t>lg 5</a:t>
            </a:r>
            <a:r>
              <a:rPr lang="en-US" altLang="zh-CN" sz="2800" i="1" dirty="0"/>
              <a:t>=</a:t>
            </a:r>
            <a:r>
              <a:rPr lang="en-US" altLang="zh-CN" sz="2800" dirty="0"/>
              <a:t>1</a:t>
            </a:r>
            <a:r>
              <a:rPr lang="zh-CN" altLang="zh-CN" sz="2800" dirty="0"/>
              <a:t>化简求值</a:t>
            </a:r>
          </a:p>
        </p:txBody>
      </p:sp>
      <p:sp>
        <p:nvSpPr>
          <p:cNvPr id="20" name="矩形 19">
            <a:extLst>
              <a:ext uri="{FF2B5EF4-FFF2-40B4-BE49-F238E27FC236}">
                <a16:creationId xmlns:a16="http://schemas.microsoft.com/office/drawing/2014/main" xmlns="" id="{A15DAABE-DED5-4057-A4F2-E8C1305B303D}"/>
              </a:ext>
            </a:extLst>
          </p:cNvPr>
          <p:cNvSpPr/>
          <p:nvPr/>
        </p:nvSpPr>
        <p:spPr>
          <a:xfrm>
            <a:off x="419099" y="3554771"/>
            <a:ext cx="3578189" cy="609398"/>
          </a:xfrm>
          <a:prstGeom prst="rect">
            <a:avLst/>
          </a:prstGeom>
          <a:ln>
            <a:solidFill>
              <a:schemeClr val="tx1"/>
            </a:solidFill>
          </a:ln>
        </p:spPr>
        <p:txBody>
          <a:bodyPr wrap="square">
            <a:spAutoFit/>
          </a:bodyPr>
          <a:lstStyle/>
          <a:p>
            <a:pPr>
              <a:lnSpc>
                <a:spcPct val="120000"/>
              </a:lnSpc>
            </a:pPr>
            <a:r>
              <a:rPr lang="zh-CN" altLang="zh-CN" sz="2800" dirty="0"/>
              <a:t>化为</a:t>
            </a:r>
            <a:r>
              <a:rPr lang="en-US" altLang="zh-CN" sz="2800" dirty="0"/>
              <a:t>2</a:t>
            </a:r>
            <a:r>
              <a:rPr lang="zh-CN" altLang="zh-CN" sz="2800" dirty="0"/>
              <a:t>与</a:t>
            </a:r>
            <a:r>
              <a:rPr lang="en-US" altLang="zh-CN" sz="2800" dirty="0"/>
              <a:t>3</a:t>
            </a:r>
            <a:r>
              <a:rPr lang="zh-CN" altLang="zh-CN" sz="2800" dirty="0"/>
              <a:t>的常用对数</a:t>
            </a:r>
            <a:endParaRPr lang="zh-CN" altLang="en-US" sz="2800" dirty="0"/>
          </a:p>
        </p:txBody>
      </p:sp>
      <p:sp>
        <p:nvSpPr>
          <p:cNvPr id="21" name="矩形 20">
            <a:extLst>
              <a:ext uri="{FF2B5EF4-FFF2-40B4-BE49-F238E27FC236}">
                <a16:creationId xmlns:a16="http://schemas.microsoft.com/office/drawing/2014/main" xmlns="" id="{77E73DA3-414E-45DD-B44F-45E2A33668C5}"/>
              </a:ext>
            </a:extLst>
          </p:cNvPr>
          <p:cNvSpPr/>
          <p:nvPr/>
        </p:nvSpPr>
        <p:spPr>
          <a:xfrm>
            <a:off x="5221568" y="3563321"/>
            <a:ext cx="2973145" cy="609398"/>
          </a:xfrm>
          <a:prstGeom prst="rect">
            <a:avLst/>
          </a:prstGeom>
          <a:ln>
            <a:solidFill>
              <a:schemeClr val="tx1"/>
            </a:solidFill>
          </a:ln>
        </p:spPr>
        <p:txBody>
          <a:bodyPr wrap="square">
            <a:spAutoFit/>
          </a:bodyPr>
          <a:lstStyle/>
          <a:p>
            <a:pPr>
              <a:lnSpc>
                <a:spcPct val="120000"/>
              </a:lnSpc>
              <a:spcAft>
                <a:spcPts val="0"/>
              </a:spcAft>
            </a:pPr>
            <a:r>
              <a:rPr lang="zh-CN" altLang="zh-CN" sz="2800" dirty="0"/>
              <a:t>开方后整理求值</a:t>
            </a:r>
          </a:p>
        </p:txBody>
      </p:sp>
      <p:pic>
        <p:nvPicPr>
          <p:cNvPr id="22" name="图片 21">
            <a:extLst>
              <a:ext uri="{FF2B5EF4-FFF2-40B4-BE49-F238E27FC236}">
                <a16:creationId xmlns:a16="http://schemas.microsoft.com/office/drawing/2014/main" xmlns="" id="{1C1D42CF-AD0C-42D1-A4E9-2285D0019FE4}"/>
              </a:ext>
            </a:extLst>
          </p:cNvPr>
          <p:cNvPicPr/>
          <p:nvPr/>
        </p:nvPicPr>
        <p:blipFill>
          <a:blip r:embed="rId2"/>
          <a:stretch>
            <a:fillRect/>
          </a:stretch>
        </p:blipFill>
        <p:spPr>
          <a:xfrm>
            <a:off x="3997289" y="1702865"/>
            <a:ext cx="633730" cy="633730"/>
          </a:xfrm>
          <a:prstGeom prst="rect">
            <a:avLst/>
          </a:prstGeom>
        </p:spPr>
      </p:pic>
      <p:pic>
        <p:nvPicPr>
          <p:cNvPr id="24" name="图片 23">
            <a:extLst>
              <a:ext uri="{FF2B5EF4-FFF2-40B4-BE49-F238E27FC236}">
                <a16:creationId xmlns:a16="http://schemas.microsoft.com/office/drawing/2014/main" xmlns="" id="{E04C5B30-57B1-4AD8-94C9-6F5BA88907DD}"/>
              </a:ext>
            </a:extLst>
          </p:cNvPr>
          <p:cNvPicPr/>
          <p:nvPr/>
        </p:nvPicPr>
        <p:blipFill>
          <a:blip r:embed="rId2"/>
          <a:stretch>
            <a:fillRect/>
          </a:stretch>
        </p:blipFill>
        <p:spPr>
          <a:xfrm>
            <a:off x="4217031" y="3530439"/>
            <a:ext cx="633730" cy="633730"/>
          </a:xfrm>
          <a:prstGeom prst="rect">
            <a:avLst/>
          </a:prstGeom>
        </p:spPr>
      </p:pic>
      <p:sp>
        <p:nvSpPr>
          <p:cNvPr id="25" name="矩形 24">
            <a:extLst>
              <a:ext uri="{FF2B5EF4-FFF2-40B4-BE49-F238E27FC236}">
                <a16:creationId xmlns:a16="http://schemas.microsoft.com/office/drawing/2014/main" xmlns="" id="{4009478E-C286-41EC-AF0A-256ECA57ACAD}"/>
              </a:ext>
            </a:extLst>
          </p:cNvPr>
          <p:cNvSpPr/>
          <p:nvPr/>
        </p:nvSpPr>
        <p:spPr>
          <a:xfrm>
            <a:off x="356419" y="872187"/>
            <a:ext cx="11723913" cy="564257"/>
          </a:xfrm>
          <a:prstGeom prst="rect">
            <a:avLst/>
          </a:prstGeom>
        </p:spPr>
        <p:txBody>
          <a:bodyPr wrap="square">
            <a:spAutoFit/>
          </a:bodyPr>
          <a:lstStyle/>
          <a:p>
            <a:pPr>
              <a:lnSpc>
                <a:spcPct val="120000"/>
              </a:lnSpc>
            </a:pPr>
            <a:r>
              <a:rPr lang="en-US" altLang="zh-CN" sz="2800" dirty="0"/>
              <a:t>(1)</a:t>
            </a:r>
          </a:p>
        </p:txBody>
      </p:sp>
      <p:sp>
        <p:nvSpPr>
          <p:cNvPr id="30" name="矩形 29">
            <a:extLst>
              <a:ext uri="{FF2B5EF4-FFF2-40B4-BE49-F238E27FC236}">
                <a16:creationId xmlns:a16="http://schemas.microsoft.com/office/drawing/2014/main" xmlns="" id="{8669931C-6702-46E8-811F-716C26507F3E}"/>
              </a:ext>
            </a:extLst>
          </p:cNvPr>
          <p:cNvSpPr/>
          <p:nvPr/>
        </p:nvSpPr>
        <p:spPr>
          <a:xfrm>
            <a:off x="356419" y="2684470"/>
            <a:ext cx="11723913" cy="564257"/>
          </a:xfrm>
          <a:prstGeom prst="rect">
            <a:avLst/>
          </a:prstGeom>
        </p:spPr>
        <p:txBody>
          <a:bodyPr wrap="square">
            <a:spAutoFit/>
          </a:bodyPr>
          <a:lstStyle/>
          <a:p>
            <a:pPr>
              <a:lnSpc>
                <a:spcPct val="120000"/>
              </a:lnSpc>
            </a:pPr>
            <a:r>
              <a:rPr lang="en-US" altLang="zh-CN" sz="2800" dirty="0"/>
              <a:t>(2)</a:t>
            </a:r>
          </a:p>
        </p:txBody>
      </p:sp>
      <p:sp>
        <p:nvSpPr>
          <p:cNvPr id="29" name="矩形 28">
            <a:extLst>
              <a:ext uri="{FF2B5EF4-FFF2-40B4-BE49-F238E27FC236}">
                <a16:creationId xmlns:a16="http://schemas.microsoft.com/office/drawing/2014/main" xmlns="" id="{5E7B1F18-16A2-4C35-B3C5-7FDC7DE32D12}"/>
              </a:ext>
            </a:extLst>
          </p:cNvPr>
          <p:cNvSpPr/>
          <p:nvPr/>
        </p:nvSpPr>
        <p:spPr>
          <a:xfrm>
            <a:off x="356419" y="4506652"/>
            <a:ext cx="11723913" cy="564257"/>
          </a:xfrm>
          <a:prstGeom prst="rect">
            <a:avLst/>
          </a:prstGeom>
        </p:spPr>
        <p:txBody>
          <a:bodyPr wrap="square">
            <a:spAutoFit/>
          </a:bodyPr>
          <a:lstStyle/>
          <a:p>
            <a:pPr>
              <a:lnSpc>
                <a:spcPct val="120000"/>
              </a:lnSpc>
            </a:pPr>
            <a:r>
              <a:rPr lang="en-US" altLang="zh-CN" sz="2800" dirty="0"/>
              <a:t>(3)</a:t>
            </a:r>
          </a:p>
        </p:txBody>
      </p:sp>
      <p:sp>
        <p:nvSpPr>
          <p:cNvPr id="31" name="矩形 30">
            <a:extLst>
              <a:ext uri="{FF2B5EF4-FFF2-40B4-BE49-F238E27FC236}">
                <a16:creationId xmlns:a16="http://schemas.microsoft.com/office/drawing/2014/main" xmlns="" id="{740336A2-893B-4D94-AABD-F7B428E04F47}"/>
              </a:ext>
            </a:extLst>
          </p:cNvPr>
          <p:cNvSpPr/>
          <p:nvPr/>
        </p:nvSpPr>
        <p:spPr>
          <a:xfrm>
            <a:off x="419099" y="5259325"/>
            <a:ext cx="4211920" cy="609398"/>
          </a:xfrm>
          <a:prstGeom prst="rect">
            <a:avLst/>
          </a:prstGeom>
          <a:ln>
            <a:solidFill>
              <a:schemeClr val="tx1"/>
            </a:solidFill>
          </a:ln>
        </p:spPr>
        <p:txBody>
          <a:bodyPr wrap="square">
            <a:spAutoFit/>
          </a:bodyPr>
          <a:lstStyle/>
          <a:p>
            <a:pPr>
              <a:lnSpc>
                <a:spcPct val="120000"/>
              </a:lnSpc>
            </a:pPr>
            <a:r>
              <a:rPr lang="zh-CN" altLang="zh-CN" sz="2800" dirty="0"/>
              <a:t>用换底公式化为常用对数</a:t>
            </a:r>
            <a:endParaRPr lang="zh-CN" altLang="en-US" sz="2800" dirty="0"/>
          </a:p>
        </p:txBody>
      </p:sp>
      <p:sp>
        <p:nvSpPr>
          <p:cNvPr id="32" name="矩形 31">
            <a:extLst>
              <a:ext uri="{FF2B5EF4-FFF2-40B4-BE49-F238E27FC236}">
                <a16:creationId xmlns:a16="http://schemas.microsoft.com/office/drawing/2014/main" xmlns="" id="{D46E598D-DE6E-4AAA-AECF-FE22D66C5496}"/>
              </a:ext>
            </a:extLst>
          </p:cNvPr>
          <p:cNvSpPr/>
          <p:nvPr/>
        </p:nvSpPr>
        <p:spPr>
          <a:xfrm>
            <a:off x="5774018" y="5267875"/>
            <a:ext cx="1786965" cy="609398"/>
          </a:xfrm>
          <a:prstGeom prst="rect">
            <a:avLst/>
          </a:prstGeom>
          <a:ln>
            <a:solidFill>
              <a:schemeClr val="tx1"/>
            </a:solidFill>
          </a:ln>
        </p:spPr>
        <p:txBody>
          <a:bodyPr wrap="square">
            <a:spAutoFit/>
          </a:bodyPr>
          <a:lstStyle/>
          <a:p>
            <a:pPr>
              <a:lnSpc>
                <a:spcPct val="120000"/>
              </a:lnSpc>
              <a:spcAft>
                <a:spcPts val="0"/>
              </a:spcAft>
            </a:pPr>
            <a:r>
              <a:rPr lang="zh-CN" altLang="zh-CN" sz="2800" dirty="0"/>
              <a:t>整理求值</a:t>
            </a:r>
          </a:p>
        </p:txBody>
      </p:sp>
      <p:pic>
        <p:nvPicPr>
          <p:cNvPr id="33" name="图片 32">
            <a:extLst>
              <a:ext uri="{FF2B5EF4-FFF2-40B4-BE49-F238E27FC236}">
                <a16:creationId xmlns:a16="http://schemas.microsoft.com/office/drawing/2014/main" xmlns="" id="{6282DB3D-DE83-4EDF-ADB5-C8CBC5EDA1DC}"/>
              </a:ext>
            </a:extLst>
          </p:cNvPr>
          <p:cNvPicPr/>
          <p:nvPr/>
        </p:nvPicPr>
        <p:blipFill>
          <a:blip r:embed="rId2"/>
          <a:stretch>
            <a:fillRect/>
          </a:stretch>
        </p:blipFill>
        <p:spPr>
          <a:xfrm>
            <a:off x="4769481" y="5234993"/>
            <a:ext cx="633730" cy="633730"/>
          </a:xfrm>
          <a:prstGeom prst="rect">
            <a:avLst/>
          </a:prstGeom>
        </p:spPr>
      </p:pic>
    </p:spTree>
    <p:extLst>
      <p:ext uri="{BB962C8B-B14F-4D97-AF65-F5344CB8AC3E}">
        <p14:creationId xmlns:p14="http://schemas.microsoft.com/office/powerpoint/2010/main" xmlns="" val="32836425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7" name="矩形 16">
            <a:extLst>
              <a:ext uri="{FF2B5EF4-FFF2-40B4-BE49-F238E27FC236}">
                <a16:creationId xmlns:a16="http://schemas.microsoft.com/office/drawing/2014/main" xmlns="" id="{FD23AB74-D41B-4C85-945A-F76F77A3AF1A}"/>
              </a:ext>
            </a:extLst>
          </p:cNvPr>
          <p:cNvSpPr/>
          <p:nvPr/>
        </p:nvSpPr>
        <p:spPr>
          <a:xfrm>
            <a:off x="323850" y="312735"/>
            <a:ext cx="11723913" cy="609398"/>
          </a:xfrm>
          <a:prstGeom prst="rect">
            <a:avLst/>
          </a:prstGeom>
        </p:spPr>
        <p:txBody>
          <a:bodyPr wrap="square">
            <a:spAutoFit/>
          </a:bodyPr>
          <a:lstStyle/>
          <a:p>
            <a:pPr>
              <a:lnSpc>
                <a:spcPct val="120000"/>
              </a:lnSpc>
            </a:pPr>
            <a:r>
              <a:rPr lang="zh-CN" altLang="zh-CN" sz="2800" i="1"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mc:AlternateContent xmlns:mc="http://schemas.openxmlformats.org/markup-compatibility/2006">
        <mc:Choice xmlns:a14="http://schemas.microsoft.com/office/drawing/2010/main" xmlns="" Requires="a14">
          <p:sp>
            <p:nvSpPr>
              <p:cNvPr id="25" name="矩形 24">
                <a:extLst>
                  <a:ext uri="{FF2B5EF4-FFF2-40B4-BE49-F238E27FC236}">
                    <a16:creationId xmlns:a16="http://schemas.microsoft.com/office/drawing/2014/main" id="{38EFA79B-866A-4024-86B7-B4CDA8B931F9}"/>
                  </a:ext>
                </a:extLst>
              </p:cNvPr>
              <p:cNvSpPr/>
              <p:nvPr/>
            </p:nvSpPr>
            <p:spPr>
              <a:xfrm>
                <a:off x="323850" y="953928"/>
                <a:ext cx="11723913" cy="3990772"/>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en-US" altLang="zh-CN" sz="2800" dirty="0"/>
                  <a:t>(1)</a:t>
                </a:r>
                <a:r>
                  <a:rPr lang="zh-CN" altLang="zh-CN" sz="2800" dirty="0"/>
                  <a:t>原式</a:t>
                </a:r>
                <a:r>
                  <a:rPr lang="en-US" altLang="zh-CN" sz="2800" i="1" dirty="0"/>
                  <a:t>=</a:t>
                </a:r>
                <a:r>
                  <a:rPr lang="en-US" altLang="zh-CN" sz="2800" dirty="0"/>
                  <a:t>(</a:t>
                </a:r>
                <a:r>
                  <a:rPr lang="en-US" altLang="zh-CN" sz="2800" dirty="0" err="1"/>
                  <a:t>lg</a:t>
                </a:r>
                <a:r>
                  <a:rPr lang="en-US" altLang="zh-CN" sz="2800" dirty="0"/>
                  <a:t> 2)</a:t>
                </a:r>
                <a:r>
                  <a:rPr lang="en-US" altLang="zh-CN" sz="2800" baseline="30000" dirty="0"/>
                  <a:t>2</a:t>
                </a:r>
                <a:r>
                  <a:rPr lang="en-US" altLang="zh-CN" sz="2800" i="1" dirty="0"/>
                  <a:t>+</a:t>
                </a:r>
                <a:r>
                  <a:rPr lang="en-US" altLang="zh-CN" sz="2800" dirty="0"/>
                  <a:t>(1</a:t>
                </a:r>
                <a:r>
                  <a:rPr lang="en-US" altLang="zh-CN" sz="2800" i="1" dirty="0"/>
                  <a:t>+</a:t>
                </a:r>
                <a:r>
                  <a:rPr lang="en-US" altLang="zh-CN" sz="2800" dirty="0"/>
                  <a:t>lg 5)</a:t>
                </a:r>
                <a:r>
                  <a:rPr lang="en-US" altLang="zh-CN" sz="2800" dirty="0" err="1"/>
                  <a:t>lg</a:t>
                </a:r>
                <a:r>
                  <a:rPr lang="en-US" altLang="zh-CN" sz="2800" dirty="0"/>
                  <a:t> 2</a:t>
                </a:r>
                <a:r>
                  <a:rPr lang="en-US" altLang="zh-CN" sz="2800" i="1" dirty="0"/>
                  <a:t>+</a:t>
                </a:r>
                <a:r>
                  <a:rPr lang="en-US" altLang="zh-CN" sz="2800" dirty="0"/>
                  <a:t>lg 5</a:t>
                </a:r>
                <a:r>
                  <a:rPr lang="en-US" altLang="zh-CN" sz="2800" baseline="30000" dirty="0"/>
                  <a:t>2</a:t>
                </a:r>
                <a:r>
                  <a:rPr lang="en-US" altLang="zh-CN" sz="2800" i="1" dirty="0"/>
                  <a:t>=</a:t>
                </a:r>
                <a:r>
                  <a:rPr lang="en-US" altLang="zh-CN" sz="2800" dirty="0"/>
                  <a:t>(</a:t>
                </a:r>
                <a:r>
                  <a:rPr lang="en-US" altLang="zh-CN" sz="2800" dirty="0" err="1"/>
                  <a:t>lg</a:t>
                </a:r>
                <a:r>
                  <a:rPr lang="en-US" altLang="zh-CN" sz="2800" dirty="0"/>
                  <a:t> 2</a:t>
                </a:r>
                <a:r>
                  <a:rPr lang="en-US" altLang="zh-CN" sz="2800" i="1" dirty="0"/>
                  <a:t>+</a:t>
                </a:r>
                <a:r>
                  <a:rPr lang="en-US" altLang="zh-CN" sz="2800" dirty="0"/>
                  <a:t>lg 5</a:t>
                </a:r>
                <a:r>
                  <a:rPr lang="en-US" altLang="zh-CN" sz="2800" i="1" dirty="0"/>
                  <a:t>+</a:t>
                </a:r>
                <a:r>
                  <a:rPr lang="en-US" altLang="zh-CN" sz="2800" dirty="0"/>
                  <a:t>1)</a:t>
                </a:r>
                <a:r>
                  <a:rPr lang="en-US" altLang="zh-CN" sz="2800" dirty="0" err="1"/>
                  <a:t>lg</a:t>
                </a:r>
                <a:r>
                  <a:rPr lang="en-US" altLang="zh-CN" sz="2800" dirty="0"/>
                  <a:t> 2</a:t>
                </a:r>
                <a:r>
                  <a:rPr lang="en-US" altLang="zh-CN" sz="2800" i="1" dirty="0"/>
                  <a:t>+</a:t>
                </a:r>
                <a:r>
                  <a:rPr lang="en-US" altLang="zh-CN" sz="2800" dirty="0"/>
                  <a:t>2lg 5</a:t>
                </a:r>
                <a:r>
                  <a:rPr lang="en-US" altLang="zh-CN" sz="2800" i="1" dirty="0"/>
                  <a:t>=</a:t>
                </a:r>
                <a:r>
                  <a:rPr lang="en-US" altLang="zh-CN" sz="2800" dirty="0"/>
                  <a:t>(1</a:t>
                </a:r>
                <a:r>
                  <a:rPr lang="en-US" altLang="zh-CN" sz="2800" i="1" dirty="0"/>
                  <a:t>+</a:t>
                </a:r>
              </a:p>
              <a:p>
                <a:pPr>
                  <a:lnSpc>
                    <a:spcPct val="150000"/>
                  </a:lnSpc>
                </a:pPr>
                <a:r>
                  <a:rPr lang="en-US" altLang="zh-CN" sz="2800" dirty="0"/>
                  <a:t>1)</a:t>
                </a:r>
                <a:r>
                  <a:rPr lang="en-US" altLang="zh-CN" sz="2800" dirty="0" err="1"/>
                  <a:t>lg</a:t>
                </a:r>
                <a:r>
                  <a:rPr lang="en-US" altLang="zh-CN" sz="2800" dirty="0"/>
                  <a:t> 2</a:t>
                </a:r>
                <a:r>
                  <a:rPr lang="en-US" altLang="zh-CN" sz="2800" i="1" dirty="0"/>
                  <a:t>+</a:t>
                </a:r>
                <a:r>
                  <a:rPr lang="en-US" altLang="zh-CN" sz="2800" dirty="0"/>
                  <a:t>2lg 5</a:t>
                </a:r>
                <a:r>
                  <a:rPr lang="en-US" altLang="zh-CN" sz="2800" i="1" dirty="0"/>
                  <a:t>=</a:t>
                </a:r>
                <a:r>
                  <a:rPr lang="en-US" altLang="zh-CN" sz="2800" dirty="0"/>
                  <a:t>2(</a:t>
                </a:r>
                <a:r>
                  <a:rPr lang="en-US" altLang="zh-CN" sz="2800" dirty="0" err="1"/>
                  <a:t>lg</a:t>
                </a:r>
                <a:r>
                  <a:rPr lang="en-US" altLang="zh-CN" sz="2800" dirty="0"/>
                  <a:t> 2</a:t>
                </a:r>
                <a:r>
                  <a:rPr lang="en-US" altLang="zh-CN" sz="2800" i="1" dirty="0"/>
                  <a:t>+</a:t>
                </a:r>
                <a:r>
                  <a:rPr lang="en-US" altLang="zh-CN" sz="2800" dirty="0"/>
                  <a:t>lg 5)</a:t>
                </a:r>
                <a:r>
                  <a:rPr lang="en-US" altLang="zh-CN" sz="2800" i="1" dirty="0"/>
                  <a:t>=</a:t>
                </a:r>
                <a:r>
                  <a:rPr lang="en-US" altLang="zh-CN" sz="2800" dirty="0"/>
                  <a:t>2</a:t>
                </a:r>
                <a:r>
                  <a:rPr lang="en-US" altLang="zh-CN" sz="2800" i="1" dirty="0"/>
                  <a:t>.</a:t>
                </a:r>
                <a:endParaRPr lang="zh-CN" altLang="zh-CN" sz="2800" dirty="0"/>
              </a:p>
              <a:p>
                <a:pPr>
                  <a:lnSpc>
                    <a:spcPct val="150000"/>
                  </a:lnSpc>
                </a:pPr>
                <a:r>
                  <a:rPr lang="en-US" altLang="zh-CN" sz="2800" dirty="0"/>
                  <a:t>(2)</a:t>
                </a:r>
                <a:r>
                  <a:rPr lang="zh-CN" altLang="zh-CN" sz="2800" dirty="0"/>
                  <a:t>原式</a:t>
                </a:r>
                <a:r>
                  <a:rPr lang="en-US" altLang="zh-CN" sz="2800" i="1" dirty="0"/>
                  <a:t>=</a:t>
                </a:r>
                <a14:m>
                  <m:oMath xmlns:m="http://schemas.openxmlformats.org/officeDocument/2006/math">
                    <m:f>
                      <m:fPr>
                        <m:ctrlPr>
                          <a:rPr lang="zh-CN" altLang="zh-CN" sz="2800" i="1">
                            <a:latin typeface="Cambria Math" panose="02040503050406030204" pitchFamily="18" charset="0"/>
                          </a:rPr>
                        </m:ctrlPr>
                      </m:fPr>
                      <m:num>
                        <m:rad>
                          <m:radPr>
                            <m:degHide m:val="on"/>
                            <m:ctrlPr>
                              <a:rPr lang="zh-CN" altLang="zh-CN" sz="2800" i="1">
                                <a:latin typeface="Cambria Math" panose="02040503050406030204" pitchFamily="18" charset="0"/>
                              </a:rPr>
                            </m:ctrlPr>
                          </m:radPr>
                          <m:deg/>
                          <m:e>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sSup>
                              <m:sSupPr>
                                <m:ctrlPr>
                                  <a:rPr lang="zh-CN" altLang="zh-CN" sz="2800" i="1">
                                    <a:latin typeface="Cambria Math" panose="02040503050406030204" pitchFamily="18" charset="0"/>
                                  </a:rPr>
                                </m:ctrlPr>
                              </m:sSupPr>
                              <m:e>
                                <m:r>
                                  <m:rPr>
                                    <m:nor/>
                                  </m:rPr>
                                  <a:rPr lang="en-US" altLang="zh-CN" sz="2800"/>
                                  <m:t>)</m:t>
                                </m:r>
                              </m:e>
                              <m:sup>
                                <m:r>
                                  <a:rPr lang="en-US" altLang="zh-CN" sz="2800">
                                    <a:latin typeface="Cambria Math" panose="02040503050406030204" pitchFamily="18" charset="0"/>
                                  </a:rPr>
                                  <m:t>2</m:t>
                                </m:r>
                              </m:sup>
                            </m:sSup>
                            <m:r>
                              <m:rPr>
                                <m:nor/>
                              </m:rPr>
                              <a:rPr lang="en-US" altLang="zh-CN" sz="2800" i="1"/>
                              <m:t>−</m:t>
                            </m:r>
                            <m:r>
                              <a:rPr lang="en-US" altLang="zh-CN" sz="2800">
                                <a:latin typeface="Cambria Math" panose="02040503050406030204" pitchFamily="18" charset="0"/>
                              </a:rPr>
                              <m:t>2</m:t>
                            </m:r>
                            <m:r>
                              <m:rPr>
                                <m:sty m:val="p"/>
                              </m:rPr>
                              <a:rPr lang="en-US" altLang="zh-CN" sz="2800">
                                <a:latin typeface="Cambria Math" panose="02040503050406030204" pitchFamily="18" charset="0"/>
                              </a:rPr>
                              <m:t>lg</m:t>
                            </m:r>
                            <m:r>
                              <a:rPr lang="en-US" altLang="zh-CN" sz="2800">
                                <a:latin typeface="Cambria Math" panose="02040503050406030204" pitchFamily="18" charset="0"/>
                              </a:rPr>
                              <m:t>3+1</m:t>
                            </m:r>
                          </m:e>
                        </m:rad>
                        <m:r>
                          <m:rPr>
                            <m:nor/>
                          </m:rPr>
                          <a:rPr lang="en-US" altLang="zh-CN" sz="2800"/>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r>
                          <m:rPr>
                            <m:sty m:val="p"/>
                          </m:rPr>
                          <a:rPr lang="en-US" altLang="zh-CN" sz="2800">
                            <a:latin typeface="Cambria Math" panose="02040503050406030204" pitchFamily="18" charset="0"/>
                          </a:rPr>
                          <m:t>lg</m:t>
                        </m:r>
                        <m:r>
                          <a:rPr lang="en-US" altLang="zh-CN" sz="2800">
                            <a:latin typeface="Cambria Math" panose="02040503050406030204" pitchFamily="18" charset="0"/>
                          </a:rPr>
                          <m:t>3+3</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r>
                          <m:rPr>
                            <m:nor/>
                          </m:rPr>
                          <a:rPr lang="en-US" altLang="zh-CN" sz="2800" i="1"/>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r>
                          <m:rPr>
                            <m:nor/>
                          </m:rPr>
                          <a:rPr lang="en-US" altLang="zh-CN" sz="2800"/>
                          <m:t>)</m:t>
                        </m:r>
                      </m:num>
                      <m:den>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r>
                          <m:rPr>
                            <m:nor/>
                          </m:rPr>
                          <a:rPr lang="en-US" altLang="zh-CN" sz="2800" i="1"/>
                          <m:t>−</m:t>
                        </m:r>
                        <m:r>
                          <a:rPr lang="en-US" altLang="zh-CN" sz="2800">
                            <a:latin typeface="Cambria Math" panose="02040503050406030204" pitchFamily="18" charset="0"/>
                          </a:rPr>
                          <m:t>1</m:t>
                        </m:r>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3+2</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r>
                          <m:rPr>
                            <m:nor/>
                          </m:rPr>
                          <a:rPr lang="en-US" altLang="zh-CN" sz="2800" i="1"/>
                          <m:t>−</m:t>
                        </m:r>
                        <m:r>
                          <a:rPr lang="en-US" altLang="zh-CN" sz="2800">
                            <a:latin typeface="Cambria Math" panose="02040503050406030204" pitchFamily="18" charset="0"/>
                          </a:rPr>
                          <m:t>1</m:t>
                        </m:r>
                        <m:r>
                          <m:rPr>
                            <m:nor/>
                          </m:rPr>
                          <a:rPr lang="en-US" altLang="zh-CN" sz="2800"/>
                          <m:t>)</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m:rPr>
                            <m:nor/>
                          </m:rPr>
                          <a:rPr lang="en-US" altLang="zh-CN" sz="2800"/>
                          <m:t>(</m:t>
                        </m:r>
                        <m:r>
                          <a:rPr lang="en-US" altLang="zh-CN" sz="2800">
                            <a:latin typeface="Cambria Math" panose="02040503050406030204" pitchFamily="18" charset="0"/>
                          </a:rPr>
                          <m:t>1</m:t>
                        </m:r>
                        <m:r>
                          <m:rPr>
                            <m:nor/>
                          </m:rPr>
                          <a:rPr lang="en-US" altLang="zh-CN" sz="2800" i="1"/>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r>
                          <m:rPr>
                            <m:nor/>
                          </m:rPr>
                          <a:rPr lang="en-US" altLang="zh-CN" sz="2800"/>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3+2</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r>
                          <m:rPr>
                            <m:nor/>
                          </m:rPr>
                          <a:rPr lang="en-US" altLang="zh-CN" sz="2800" i="1"/>
                          <m:t>−</m:t>
                        </m:r>
                        <m:r>
                          <a:rPr lang="en-US" altLang="zh-CN" sz="2800">
                            <a:latin typeface="Cambria Math" panose="02040503050406030204" pitchFamily="18" charset="0"/>
                          </a:rPr>
                          <m:t>1</m:t>
                        </m:r>
                        <m:r>
                          <m:rPr>
                            <m:nor/>
                          </m:rPr>
                          <a:rPr lang="en-US" altLang="zh-CN" sz="2800"/>
                          <m:t>)</m:t>
                        </m:r>
                      </m:num>
                      <m:den>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r>
                          <m:rPr>
                            <m:nor/>
                          </m:rPr>
                          <a:rPr lang="en-US" altLang="zh-CN" sz="2800" i="1"/>
                          <m:t>−</m:t>
                        </m:r>
                        <m:r>
                          <a:rPr lang="en-US" altLang="zh-CN" sz="2800">
                            <a:latin typeface="Cambria Math" panose="02040503050406030204" pitchFamily="18" charset="0"/>
                          </a:rPr>
                          <m:t>1</m:t>
                        </m:r>
                        <m:r>
                          <m:rPr>
                            <m:nor/>
                          </m:rPr>
                          <a:rPr lang="en-US" altLang="zh-CN" sz="2800"/>
                          <m:t>)·(</m:t>
                        </m:r>
                        <m:r>
                          <m:rPr>
                            <m:sty m:val="p"/>
                          </m:rPr>
                          <a:rPr lang="en-US" altLang="zh-CN" sz="2800">
                            <a:latin typeface="Cambria Math" panose="02040503050406030204" pitchFamily="18" charset="0"/>
                          </a:rPr>
                          <m:t>lg</m:t>
                        </m:r>
                        <m:r>
                          <a:rPr lang="en-US" altLang="zh-CN" sz="2800">
                            <a:latin typeface="Cambria Math" panose="02040503050406030204" pitchFamily="18" charset="0"/>
                          </a:rPr>
                          <m:t>3+2</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r>
                          <m:rPr>
                            <m:nor/>
                          </m:rPr>
                          <a:rPr lang="en-US" altLang="zh-CN" sz="2800" i="1"/>
                          <m:t>−</m:t>
                        </m:r>
                        <m:r>
                          <a:rPr lang="en-US" altLang="zh-CN" sz="2800">
                            <a:latin typeface="Cambria Math" panose="02040503050406030204" pitchFamily="18" charset="0"/>
                          </a:rPr>
                          <m:t>1</m:t>
                        </m:r>
                        <m:r>
                          <m:rPr>
                            <m:nor/>
                          </m:rPr>
                          <a:rPr lang="en-US" altLang="zh-CN" sz="2800"/>
                          <m:t>)</m:t>
                        </m:r>
                      </m:den>
                    </m:f>
                  </m:oMath>
                </a14:m>
                <a:r>
                  <a:rPr lang="en-US" altLang="zh-CN" sz="2800" i="1" dirty="0"/>
                  <a:t>  =-</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i="1" dirty="0"/>
                  <a:t>.</a:t>
                </a:r>
                <a:endParaRPr lang="zh-CN" altLang="zh-CN" sz="2800" dirty="0"/>
              </a:p>
              <a:p>
                <a:pPr>
                  <a:lnSpc>
                    <a:spcPct val="150000"/>
                  </a:lnSpc>
                </a:pPr>
                <a:r>
                  <a:rPr lang="en-US" altLang="zh-CN" sz="2800" dirty="0"/>
                  <a:t>(3)</a:t>
                </a:r>
                <a:r>
                  <a:rPr lang="zh-CN" altLang="zh-CN" sz="2800" dirty="0"/>
                  <a:t>原式</a:t>
                </a:r>
                <a:r>
                  <a:rPr lang="en-US" altLang="zh-CN" sz="2800" i="1" dirty="0"/>
                  <a:t>=</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9</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4</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8</m:t>
                        </m:r>
                      </m:den>
                    </m:f>
                  </m:oMath>
                </a14:m>
                <a:r>
                  <a:rPr lang="en-US" altLang="zh-CN" sz="2800" dirty="0"/>
                  <a:t>)</a:t>
                </a:r>
                <a:r>
                  <a:rPr lang="en-US" altLang="zh-CN" sz="2800" i="1" dirty="0"/>
                  <a:t>=</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num>
                      <m:den>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num>
                      <m:den>
                        <m:r>
                          <a:rPr lang="en-US" altLang="zh-CN" sz="2800">
                            <a:latin typeface="Cambria Math" panose="02040503050406030204" pitchFamily="18" charset="0"/>
                          </a:rPr>
                          <m:t>2</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num>
                      <m:den>
                        <m:r>
                          <a:rPr lang="en-US" altLang="zh-CN" sz="2800">
                            <a:latin typeface="Cambria Math" panose="02040503050406030204" pitchFamily="18" charset="0"/>
                          </a:rPr>
                          <m:t>2</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num>
                      <m:den>
                        <m:r>
                          <a:rPr lang="en-US" altLang="zh-CN" sz="2800">
                            <a:latin typeface="Cambria Math" panose="02040503050406030204" pitchFamily="18" charset="0"/>
                          </a:rPr>
                          <m:t>3</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den>
                    </m:f>
                  </m:oMath>
                </a14:m>
                <a:r>
                  <a:rPr lang="en-US" altLang="zh-CN" sz="2800" dirty="0"/>
                  <a:t>)</a:t>
                </a:r>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num>
                      <m:den>
                        <m:r>
                          <a:rPr lang="en-US" altLang="zh-CN" sz="2800">
                            <a:latin typeface="Cambria Math" panose="02040503050406030204" pitchFamily="18" charset="0"/>
                          </a:rPr>
                          <m:t>2</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r>
                          <m:rPr>
                            <m:sty m:val="p"/>
                          </m:rPr>
                          <a:rPr lang="en-US" altLang="zh-CN" sz="2800">
                            <a:latin typeface="Cambria Math" panose="02040503050406030204" pitchFamily="18" charset="0"/>
                          </a:rPr>
                          <m:t>lg</m:t>
                        </m:r>
                        <m:r>
                          <a:rPr lang="en-US" altLang="zh-CN" sz="2800">
                            <a:latin typeface="Cambria Math" panose="02040503050406030204" pitchFamily="18" charset="0"/>
                          </a:rPr>
                          <m:t>3</m:t>
                        </m:r>
                      </m:num>
                      <m:den>
                        <m:r>
                          <a:rPr lang="en-US" altLang="zh-CN" sz="2800">
                            <a:latin typeface="Cambria Math" panose="02040503050406030204" pitchFamily="18" charset="0"/>
                          </a:rPr>
                          <m:t>6</m:t>
                        </m:r>
                        <m:r>
                          <m:rPr>
                            <m:sty m:val="p"/>
                          </m:rPr>
                          <a:rPr lang="en-US" altLang="zh-CN" sz="2800">
                            <a:latin typeface="Cambria Math" panose="02040503050406030204" pitchFamily="18" charset="0"/>
                          </a:rPr>
                          <m:t>lg</m:t>
                        </m:r>
                        <m:r>
                          <a:rPr lang="en-US" altLang="zh-CN" sz="2800">
                            <a:latin typeface="Cambria Math" panose="02040503050406030204" pitchFamily="18" charset="0"/>
                          </a:rPr>
                          <m:t>2</m:t>
                        </m:r>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4</m:t>
                        </m:r>
                      </m:den>
                    </m:f>
                  </m:oMath>
                </a14:m>
                <a:r>
                  <a:rPr lang="en-US" altLang="zh-CN" sz="2800" i="1" dirty="0"/>
                  <a:t>.</a:t>
                </a:r>
                <a:endParaRPr lang="zh-CN" altLang="zh-CN" sz="2800" dirty="0"/>
              </a:p>
            </p:txBody>
          </p:sp>
        </mc:Choice>
        <mc:Fallback>
          <p:sp>
            <p:nvSpPr>
              <p:cNvPr id="25" name="矩形 24">
                <a:extLst>
                  <a:ext uri="{FF2B5EF4-FFF2-40B4-BE49-F238E27FC236}">
                    <a16:creationId xmlns="" xmlns:a14="http://schemas.microsoft.com/office/drawing/2010/main" xmlns:a16="http://schemas.microsoft.com/office/drawing/2014/main" id="{38EFA79B-866A-4024-86B7-B4CDA8B931F9}"/>
                  </a:ext>
                </a:extLst>
              </p:cNvPr>
              <p:cNvSpPr>
                <a:spLocks noRot="1" noChangeAspect="1" noMove="1" noResize="1" noEditPoints="1" noAdjustHandles="1" noChangeArrowheads="1" noChangeShapeType="1" noTextEdit="1"/>
              </p:cNvSpPr>
              <p:nvPr/>
            </p:nvSpPr>
            <p:spPr>
              <a:xfrm>
                <a:off x="323850" y="953928"/>
                <a:ext cx="11723913" cy="3990772"/>
              </a:xfrm>
              <a:prstGeom prst="rect">
                <a:avLst/>
              </a:prstGeom>
              <a:blipFill rotWithShape="1">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78625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098" name="Picture 2" descr="数学A6">
            <a:hlinkClick r:id="rId3"/>
          </p:cNvPr>
          <p:cNvPicPr>
            <a:picLocks noChangeAspect="1" noChangeArrowheads="1"/>
          </p:cNvPicPr>
          <p:nvPr/>
        </p:nvPicPr>
        <p:blipFill>
          <a:blip r:embed="rId4" cstate="print"/>
          <a:srcRect/>
          <a:stretch>
            <a:fillRect/>
          </a:stretch>
        </p:blipFill>
        <p:spPr bwMode="auto">
          <a:xfrm>
            <a:off x="2096911" y="2034822"/>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565348"/>
          </a:xfrm>
          <a:prstGeom prst="rect">
            <a:avLst/>
          </a:prstGeom>
        </p:spPr>
        <p:txBody>
          <a:bodyPr wrap="square">
            <a:spAutoFit/>
          </a:bodyPr>
          <a:lstStyle/>
          <a:p>
            <a:pPr>
              <a:lnSpc>
                <a:spcPct val="120000"/>
              </a:lnSpc>
            </a:pPr>
            <a:r>
              <a:rPr lang="zh-CN" altLang="en-US" sz="2800" b="1" dirty="0">
                <a:solidFill>
                  <a:srgbClr val="DA251C"/>
                </a:solidFill>
              </a:rPr>
              <a:t>归纳总结</a:t>
            </a:r>
            <a:endParaRPr lang="en-US" altLang="zh-CN" sz="2800" b="1" dirty="0">
              <a:solidFill>
                <a:srgbClr val="DA251C"/>
              </a:solidFill>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69F07B9D-54A1-4D78-AF99-FEF53CF77EF2}"/>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5" name="矩形 14">
            <a:extLst>
              <a:ext uri="{FF2B5EF4-FFF2-40B4-BE49-F238E27FC236}">
                <a16:creationId xmlns:a16="http://schemas.microsoft.com/office/drawing/2014/main" xmlns="" id="{7E96E6AC-DFDB-4CEA-9D09-105C3406B924}"/>
              </a:ext>
            </a:extLst>
          </p:cNvPr>
          <p:cNvSpPr/>
          <p:nvPr/>
        </p:nvSpPr>
        <p:spPr>
          <a:xfrm>
            <a:off x="234043" y="1019722"/>
            <a:ext cx="11723913" cy="3894208"/>
          </a:xfrm>
          <a:prstGeom prst="rect">
            <a:avLst/>
          </a:prstGeom>
        </p:spPr>
        <p:txBody>
          <a:bodyPr wrap="square">
            <a:spAutoFit/>
          </a:bodyPr>
          <a:lstStyle/>
          <a:p>
            <a:pPr algn="ctr">
              <a:lnSpc>
                <a:spcPct val="150000"/>
              </a:lnSpc>
            </a:pPr>
            <a:r>
              <a:rPr lang="zh-CN" altLang="en-US" sz="2800" b="1" dirty="0">
                <a:latin typeface="+mj-ea"/>
                <a:ea typeface="+mj-ea"/>
              </a:rPr>
              <a:t>对数运算的一般思路</a:t>
            </a:r>
          </a:p>
          <a:p>
            <a:pPr>
              <a:lnSpc>
                <a:spcPct val="150000"/>
              </a:lnSpc>
            </a:pPr>
            <a:r>
              <a:rPr lang="en-US" altLang="zh-CN" sz="2800" dirty="0">
                <a:latin typeface="+mj-ea"/>
                <a:ea typeface="+mj-ea"/>
              </a:rPr>
              <a:t>(1)</a:t>
            </a:r>
            <a:r>
              <a:rPr lang="zh-CN" altLang="en-US" sz="2800" dirty="0">
                <a:latin typeface="+mj-ea"/>
                <a:ea typeface="+mj-ea"/>
              </a:rPr>
              <a:t>先利用幂的运算把底数或真数进行变形</a:t>
            </a:r>
            <a:r>
              <a:rPr lang="en-US" altLang="zh-CN" sz="2800" dirty="0">
                <a:latin typeface="+mj-ea"/>
                <a:ea typeface="+mj-ea"/>
              </a:rPr>
              <a:t>,</a:t>
            </a:r>
            <a:r>
              <a:rPr lang="zh-CN" altLang="en-US" sz="2800" dirty="0">
                <a:latin typeface="+mj-ea"/>
                <a:ea typeface="+mj-ea"/>
              </a:rPr>
              <a:t>化成分数指数幂的形式</a:t>
            </a:r>
            <a:r>
              <a:rPr lang="en-US" altLang="zh-CN" sz="2800" dirty="0">
                <a:latin typeface="+mj-ea"/>
                <a:ea typeface="+mj-ea"/>
              </a:rPr>
              <a:t>,</a:t>
            </a:r>
            <a:r>
              <a:rPr lang="zh-CN" altLang="en-US" sz="2800" dirty="0">
                <a:latin typeface="+mj-ea"/>
                <a:ea typeface="+mj-ea"/>
              </a:rPr>
              <a:t>使幂的底数最简</a:t>
            </a:r>
            <a:r>
              <a:rPr lang="en-US" altLang="zh-CN" sz="2800" dirty="0">
                <a:latin typeface="+mj-ea"/>
                <a:ea typeface="+mj-ea"/>
              </a:rPr>
              <a:t>,</a:t>
            </a:r>
            <a:r>
              <a:rPr lang="zh-CN" altLang="en-US" sz="2800" dirty="0">
                <a:latin typeface="+mj-ea"/>
                <a:ea typeface="+mj-ea"/>
              </a:rPr>
              <a:t>然后正用对数的运算性质化简合并</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(2)</a:t>
            </a:r>
            <a:r>
              <a:rPr lang="zh-CN" altLang="en-US" sz="2800" dirty="0">
                <a:latin typeface="+mj-ea"/>
                <a:ea typeface="+mj-ea"/>
              </a:rPr>
              <a:t>先将对数式化为同底数对数的和、差、倍数运算</a:t>
            </a:r>
            <a:r>
              <a:rPr lang="en-US" altLang="zh-CN" sz="2800" dirty="0">
                <a:latin typeface="+mj-ea"/>
                <a:ea typeface="+mj-ea"/>
              </a:rPr>
              <a:t>,</a:t>
            </a:r>
            <a:r>
              <a:rPr lang="zh-CN" altLang="en-US" sz="2800" dirty="0">
                <a:latin typeface="+mj-ea"/>
                <a:ea typeface="+mj-ea"/>
              </a:rPr>
              <a:t>然后逆用对数的运算性质</a:t>
            </a:r>
            <a:r>
              <a:rPr lang="en-US" altLang="zh-CN" sz="2800" dirty="0">
                <a:latin typeface="+mj-ea"/>
                <a:ea typeface="+mj-ea"/>
              </a:rPr>
              <a:t>,</a:t>
            </a:r>
            <a:r>
              <a:rPr lang="zh-CN" altLang="en-US" sz="2800" dirty="0">
                <a:latin typeface="+mj-ea"/>
                <a:ea typeface="+mj-ea"/>
              </a:rPr>
              <a:t>转化为同底数对数的真数的积、商、幂的运算</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(3)</a:t>
            </a:r>
            <a:r>
              <a:rPr lang="zh-CN" altLang="en-US" sz="2800" dirty="0">
                <a:latin typeface="+mj-ea"/>
                <a:ea typeface="+mj-ea"/>
              </a:rPr>
              <a:t>利用式子</a:t>
            </a:r>
            <a:r>
              <a:rPr lang="en-US" altLang="zh-CN" sz="2800" dirty="0" err="1">
                <a:latin typeface="+mj-ea"/>
                <a:ea typeface="+mj-ea"/>
              </a:rPr>
              <a:t>lg</a:t>
            </a:r>
            <a:r>
              <a:rPr lang="zh-CN" altLang="en-US" sz="2800" dirty="0">
                <a:latin typeface="+mj-ea"/>
                <a:ea typeface="+mj-ea"/>
              </a:rPr>
              <a:t> </a:t>
            </a:r>
            <a:r>
              <a:rPr lang="en-US" altLang="zh-CN" sz="2800" dirty="0">
                <a:latin typeface="+mj-ea"/>
                <a:ea typeface="+mj-ea"/>
              </a:rPr>
              <a:t>2+lg</a:t>
            </a:r>
            <a:r>
              <a:rPr lang="zh-CN" altLang="en-US" sz="2800" dirty="0">
                <a:latin typeface="+mj-ea"/>
                <a:ea typeface="+mj-ea"/>
              </a:rPr>
              <a:t> </a:t>
            </a:r>
            <a:r>
              <a:rPr lang="en-US" altLang="zh-CN" sz="2800" dirty="0">
                <a:latin typeface="+mj-ea"/>
                <a:ea typeface="+mj-ea"/>
              </a:rPr>
              <a:t>5=1</a:t>
            </a:r>
            <a:r>
              <a:rPr lang="zh-CN" altLang="en-US" sz="2800" dirty="0">
                <a:latin typeface="+mj-ea"/>
                <a:ea typeface="+mj-ea"/>
              </a:rPr>
              <a:t>进行化简</a:t>
            </a:r>
            <a:r>
              <a:rPr lang="en-US" altLang="zh-CN" sz="2800" dirty="0">
                <a:latin typeface="+mj-ea"/>
                <a:ea typeface="+mj-ea"/>
              </a:rPr>
              <a:t>.</a:t>
            </a:r>
            <a:endParaRPr lang="zh-CN" altLang="en-US" sz="2800" dirty="0">
              <a:latin typeface="+mj-ea"/>
              <a:ea typeface="+mj-ea"/>
            </a:endParaRPr>
          </a:p>
        </p:txBody>
      </p:sp>
    </p:spTree>
    <p:extLst>
      <p:ext uri="{BB962C8B-B14F-4D97-AF65-F5344CB8AC3E}">
        <p14:creationId xmlns:p14="http://schemas.microsoft.com/office/powerpoint/2010/main" xmlns="" val="2741168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xmlns="" id="{AFABF530-CF3B-4A43-AEE7-C7774ACDC2AC}"/>
              </a:ext>
            </a:extLst>
          </p:cNvPr>
          <p:cNvSpPr/>
          <p:nvPr/>
        </p:nvSpPr>
        <p:spPr>
          <a:xfrm>
            <a:off x="351065" y="793581"/>
            <a:ext cx="11227525" cy="738664"/>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800" dirty="0"/>
              <a:t>    </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i="1" dirty="0" err="1"/>
              <a:t>x</a:t>
            </a:r>
            <a:r>
              <a:rPr lang="zh-CN" altLang="zh-CN" sz="2800" dirty="0"/>
              <a:t>与</a:t>
            </a:r>
            <a:r>
              <a:rPr lang="en-US" altLang="zh-CN" sz="2800" i="1" dirty="0"/>
              <a:t>y=-</a:t>
            </a:r>
            <a:r>
              <a:rPr lang="en-US" altLang="zh-CN" sz="2800" i="1" dirty="0" err="1"/>
              <a:t>x+a</a:t>
            </a:r>
            <a:r>
              <a:rPr lang="zh-CN" altLang="zh-CN" sz="2800" dirty="0"/>
              <a:t>在同一平面直角坐标系中的图象可能是</a:t>
            </a:r>
          </a:p>
        </p:txBody>
      </p:sp>
      <p:pic>
        <p:nvPicPr>
          <p:cNvPr id="17" name="2-2-2-1Ca.jpg" descr="id:2147514855;FounderCES">
            <a:extLst>
              <a:ext uri="{FF2B5EF4-FFF2-40B4-BE49-F238E27FC236}">
                <a16:creationId xmlns:a16="http://schemas.microsoft.com/office/drawing/2014/main" xmlns="" id="{6A21D06E-FFA9-4DA4-9C9F-C66550A94CF8}"/>
              </a:ext>
            </a:extLst>
          </p:cNvPr>
          <p:cNvPicPr/>
          <p:nvPr/>
        </p:nvPicPr>
        <p:blipFill>
          <a:blip r:embed="rId2"/>
          <a:stretch>
            <a:fillRect/>
          </a:stretch>
        </p:blipFill>
        <p:spPr>
          <a:xfrm>
            <a:off x="1567693" y="2065507"/>
            <a:ext cx="9056611" cy="2514283"/>
          </a:xfrm>
          <a:prstGeom prst="rect">
            <a:avLst/>
          </a:prstGeom>
        </p:spPr>
      </p:pic>
      <p:sp>
        <p:nvSpPr>
          <p:cNvPr id="13" name="矩形 12"/>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16" name="矩形 15"/>
          <p:cNvSpPr/>
          <p:nvPr/>
        </p:nvSpPr>
        <p:spPr>
          <a:xfrm>
            <a:off x="882578" y="0"/>
            <a:ext cx="5080071"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dirty="0">
                <a:solidFill>
                  <a:srgbClr val="DA251C"/>
                </a:solidFill>
              </a:rPr>
              <a:t>考法</a:t>
            </a:r>
            <a:r>
              <a:rPr lang="en-US" altLang="zh-CN" sz="2800" dirty="0">
                <a:solidFill>
                  <a:srgbClr val="DA251C"/>
                </a:solidFill>
              </a:rPr>
              <a:t>2  </a:t>
            </a:r>
            <a:r>
              <a:rPr lang="zh-CN" altLang="zh-CN" sz="2800" dirty="0">
                <a:solidFill>
                  <a:srgbClr val="DA251C"/>
                </a:solidFill>
              </a:rPr>
              <a:t>对数函数的图象及应用</a:t>
            </a:r>
            <a:endParaRPr lang="en-US" altLang="zh-CN" sz="2800" dirty="0">
              <a:solidFill>
                <a:srgbClr val="DA251C"/>
              </a:solidFill>
            </a:endParaRPr>
          </a:p>
        </p:txBody>
      </p:sp>
    </p:spTree>
    <p:extLst>
      <p:ext uri="{BB962C8B-B14F-4D97-AF65-F5344CB8AC3E}">
        <p14:creationId xmlns:p14="http://schemas.microsoft.com/office/powerpoint/2010/main" xmlns="" val="2136578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3" name="矩形 12">
            <a:extLst>
              <a:ext uri="{FF2B5EF4-FFF2-40B4-BE49-F238E27FC236}">
                <a16:creationId xmlns:a16="http://schemas.microsoft.com/office/drawing/2014/main" xmlns="" id="{9E7E201E-F719-4681-BB6C-DC2AC05B65C6}"/>
              </a:ext>
            </a:extLst>
          </p:cNvPr>
          <p:cNvSpPr/>
          <p:nvPr/>
        </p:nvSpPr>
        <p:spPr>
          <a:xfrm>
            <a:off x="234043" y="687371"/>
            <a:ext cx="11723913" cy="565348"/>
          </a:xfrm>
          <a:prstGeom prst="rect">
            <a:avLst/>
          </a:prstGeom>
        </p:spPr>
        <p:txBody>
          <a:bodyPr wrap="square">
            <a:spAutoFit/>
          </a:bodyPr>
          <a:lstStyle/>
          <a:p>
            <a:pPr>
              <a:lnSpc>
                <a:spcPct val="120000"/>
              </a:lnSpc>
            </a:pPr>
            <a:r>
              <a:rPr lang="zh-CN" altLang="en-US" sz="2800" b="1" dirty="0">
                <a:solidFill>
                  <a:srgbClr val="DA251C"/>
                </a:solidFill>
                <a:latin typeface="+mj-ea"/>
              </a:rPr>
              <a:t>思维导引</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650484" y="1409272"/>
            <a:ext cx="9657143" cy="2342857"/>
          </a:xfrm>
          <a:prstGeom prst="rect">
            <a:avLst/>
          </a:prstGeom>
        </p:spPr>
      </p:pic>
    </p:spTree>
    <p:extLst>
      <p:ext uri="{BB962C8B-B14F-4D97-AF65-F5344CB8AC3E}">
        <p14:creationId xmlns:p14="http://schemas.microsoft.com/office/powerpoint/2010/main" xmlns="" val="5621501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7" name="矩形 16">
            <a:extLst>
              <a:ext uri="{FF2B5EF4-FFF2-40B4-BE49-F238E27FC236}">
                <a16:creationId xmlns:a16="http://schemas.microsoft.com/office/drawing/2014/main" xmlns="" id="{FD23AB74-D41B-4C85-945A-F76F77A3AF1A}"/>
              </a:ext>
            </a:extLst>
          </p:cNvPr>
          <p:cNvSpPr/>
          <p:nvPr/>
        </p:nvSpPr>
        <p:spPr>
          <a:xfrm>
            <a:off x="323850" y="312735"/>
            <a:ext cx="11723913" cy="609398"/>
          </a:xfrm>
          <a:prstGeom prst="rect">
            <a:avLst/>
          </a:prstGeom>
        </p:spPr>
        <p:txBody>
          <a:bodyPr wrap="square">
            <a:spAutoFit/>
          </a:bodyPr>
          <a:lstStyle/>
          <a:p>
            <a:pPr>
              <a:lnSpc>
                <a:spcPct val="120000"/>
              </a:lnSpc>
            </a:pPr>
            <a:r>
              <a:rPr lang="zh-CN" altLang="zh-CN" sz="2800" i="1"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Rectangle 1">
            <a:extLst>
              <a:ext uri="{FF2B5EF4-FFF2-40B4-BE49-F238E27FC236}">
                <a16:creationId xmlns:a16="http://schemas.microsoft.com/office/drawing/2014/main" xmlns="" id="{D367374F-B721-44BC-9521-815E61F844FD}"/>
              </a:ext>
            </a:extLst>
          </p:cNvPr>
          <p:cNvSpPr>
            <a:spLocks noChangeArrowheads="1"/>
          </p:cNvSpPr>
          <p:nvPr/>
        </p:nvSpPr>
        <p:spPr bwMode="auto">
          <a:xfrm>
            <a:off x="234043" y="516734"/>
            <a:ext cx="11723913"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800" dirty="0"/>
              <a:t>当</a:t>
            </a:r>
            <a:r>
              <a:rPr lang="en-US" altLang="zh-CN" sz="2800" i="1" dirty="0"/>
              <a:t>a&gt;</a:t>
            </a:r>
            <a:r>
              <a:rPr lang="en-US" altLang="zh-CN" sz="2800" dirty="0"/>
              <a:t>1</a:t>
            </a:r>
            <a:r>
              <a:rPr lang="zh-CN" altLang="zh-CN" sz="2800" dirty="0"/>
              <a:t>时</a:t>
            </a:r>
            <a:r>
              <a:rPr lang="en-US" altLang="zh-CN" sz="2800" dirty="0"/>
              <a:t>,</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i="1" dirty="0" err="1"/>
              <a:t>x</a:t>
            </a:r>
            <a:r>
              <a:rPr lang="zh-CN" altLang="zh-CN" sz="2800" dirty="0"/>
              <a:t>的图象为选项</a:t>
            </a:r>
            <a:r>
              <a:rPr lang="en-US" altLang="zh-CN" sz="2800" dirty="0"/>
              <a:t>B,D</a:t>
            </a:r>
            <a:r>
              <a:rPr lang="zh-CN" altLang="zh-CN" sz="2800" dirty="0"/>
              <a:t>中过点</a:t>
            </a:r>
            <a:r>
              <a:rPr lang="en-US" altLang="zh-CN" sz="2800" dirty="0"/>
              <a:t>(1,0)</a:t>
            </a:r>
            <a:r>
              <a:rPr lang="zh-CN" altLang="zh-CN" sz="2800" dirty="0"/>
              <a:t>的曲线</a:t>
            </a:r>
            <a:r>
              <a:rPr lang="en-US" altLang="zh-CN" sz="2800" dirty="0"/>
              <a:t>,</a:t>
            </a:r>
            <a:r>
              <a:rPr lang="zh-CN" altLang="zh-CN" sz="2800" dirty="0"/>
              <a:t>此时函数</a:t>
            </a:r>
            <a:r>
              <a:rPr lang="en-US" altLang="zh-CN" sz="2800" i="1" dirty="0"/>
              <a:t>y=-</a:t>
            </a:r>
            <a:r>
              <a:rPr lang="en-US" altLang="zh-CN" sz="2800" i="1" dirty="0" err="1"/>
              <a:t>x+a</a:t>
            </a:r>
            <a:r>
              <a:rPr lang="zh-CN" altLang="zh-CN" sz="2800" dirty="0"/>
              <a:t>的图象与</a:t>
            </a:r>
            <a:r>
              <a:rPr lang="en-US" altLang="zh-CN" sz="2800" i="1" dirty="0"/>
              <a:t>y</a:t>
            </a:r>
            <a:r>
              <a:rPr lang="zh-CN" altLang="zh-CN" sz="2800" dirty="0"/>
              <a:t>轴的交点的纵坐标</a:t>
            </a:r>
            <a:r>
              <a:rPr lang="en-US" altLang="zh-CN" sz="2800" i="1" dirty="0"/>
              <a:t>a</a:t>
            </a:r>
            <a:r>
              <a:rPr lang="zh-CN" altLang="zh-CN" sz="2800" dirty="0"/>
              <a:t>应满足</a:t>
            </a:r>
            <a:r>
              <a:rPr lang="en-US" altLang="zh-CN" sz="2800" i="1" dirty="0"/>
              <a:t>a&gt;</a:t>
            </a:r>
            <a:r>
              <a:rPr lang="en-US" altLang="zh-CN" sz="2800" dirty="0"/>
              <a:t>1,</a:t>
            </a:r>
            <a:r>
              <a:rPr lang="zh-CN" altLang="zh-CN" sz="2800" dirty="0"/>
              <a:t>选项</a:t>
            </a:r>
            <a:r>
              <a:rPr lang="en-US" altLang="zh-CN" sz="2800" dirty="0"/>
              <a:t>B,D</a:t>
            </a:r>
            <a:r>
              <a:rPr lang="zh-CN" altLang="zh-CN" sz="2800" dirty="0"/>
              <a:t>中的图象都不符合要求</a:t>
            </a:r>
            <a:r>
              <a:rPr lang="en-US" altLang="zh-CN" sz="2800" dirty="0"/>
              <a:t>;</a:t>
            </a:r>
            <a:endParaRPr lang="zh-CN" altLang="zh-CN" sz="2800" dirty="0"/>
          </a:p>
          <a:p>
            <a:pPr>
              <a:lnSpc>
                <a:spcPct val="150000"/>
              </a:lnSpc>
            </a:pPr>
            <a:r>
              <a:rPr lang="zh-CN" altLang="zh-CN" sz="2800" dirty="0"/>
              <a:t>当</a:t>
            </a:r>
            <a:r>
              <a:rPr lang="en-US" altLang="zh-CN" sz="2800" dirty="0"/>
              <a:t>0</a:t>
            </a:r>
            <a:r>
              <a:rPr lang="en-US" altLang="zh-CN" sz="2800" i="1" dirty="0"/>
              <a:t>&lt;a&lt;</a:t>
            </a:r>
            <a:r>
              <a:rPr lang="en-US" altLang="zh-CN" sz="2800" dirty="0"/>
              <a:t>1</a:t>
            </a:r>
            <a:r>
              <a:rPr lang="zh-CN" altLang="zh-CN" sz="2800" dirty="0"/>
              <a:t>时</a:t>
            </a:r>
            <a:r>
              <a:rPr lang="en-US" altLang="zh-CN" sz="2800" dirty="0"/>
              <a:t>,</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i="1" dirty="0" err="1"/>
              <a:t>x</a:t>
            </a:r>
            <a:r>
              <a:rPr lang="zh-CN" altLang="zh-CN" sz="2800" dirty="0"/>
              <a:t>的图象为选项</a:t>
            </a:r>
            <a:r>
              <a:rPr lang="en-US" altLang="zh-CN" sz="2800" dirty="0"/>
              <a:t>A,C</a:t>
            </a:r>
            <a:r>
              <a:rPr lang="zh-CN" altLang="zh-CN" sz="2800" dirty="0"/>
              <a:t>中过点</a:t>
            </a:r>
            <a:r>
              <a:rPr lang="en-US" altLang="zh-CN" sz="2800" dirty="0"/>
              <a:t>(1,0)</a:t>
            </a:r>
            <a:r>
              <a:rPr lang="zh-CN" altLang="zh-CN" sz="2800" dirty="0"/>
              <a:t>的曲线</a:t>
            </a:r>
            <a:r>
              <a:rPr lang="en-US" altLang="zh-CN" sz="2800" dirty="0"/>
              <a:t>,</a:t>
            </a:r>
            <a:r>
              <a:rPr lang="zh-CN" altLang="zh-CN" sz="2800" dirty="0"/>
              <a:t>此时函数</a:t>
            </a:r>
            <a:r>
              <a:rPr lang="en-US" altLang="zh-CN" sz="2800" i="1" dirty="0"/>
              <a:t>y=</a:t>
            </a:r>
          </a:p>
          <a:p>
            <a:pPr>
              <a:lnSpc>
                <a:spcPct val="150000"/>
              </a:lnSpc>
            </a:pPr>
            <a:r>
              <a:rPr lang="en-US" altLang="zh-CN" sz="2800" i="1" dirty="0"/>
              <a:t>-</a:t>
            </a:r>
            <a:r>
              <a:rPr lang="en-US" altLang="zh-CN" sz="2800" i="1" dirty="0" err="1"/>
              <a:t>x+a</a:t>
            </a:r>
            <a:r>
              <a:rPr lang="zh-CN" altLang="zh-CN" sz="2800" dirty="0"/>
              <a:t>的图象与</a:t>
            </a:r>
            <a:r>
              <a:rPr lang="en-US" altLang="zh-CN" sz="2800" i="1" dirty="0"/>
              <a:t>y</a:t>
            </a:r>
            <a:r>
              <a:rPr lang="zh-CN" altLang="zh-CN" sz="2800" dirty="0"/>
              <a:t>轴的交点的纵坐标</a:t>
            </a:r>
            <a:r>
              <a:rPr lang="en-US" altLang="zh-CN" sz="2800" i="1" dirty="0"/>
              <a:t>a</a:t>
            </a:r>
            <a:r>
              <a:rPr lang="zh-CN" altLang="zh-CN" sz="2800" dirty="0"/>
              <a:t>应满足</a:t>
            </a:r>
            <a:r>
              <a:rPr lang="en-US" altLang="zh-CN" sz="2800" dirty="0"/>
              <a:t>0</a:t>
            </a:r>
            <a:r>
              <a:rPr lang="en-US" altLang="zh-CN" sz="2800" i="1" dirty="0"/>
              <a:t>&lt;a&lt;</a:t>
            </a:r>
            <a:r>
              <a:rPr lang="en-US" altLang="zh-CN" sz="2800" dirty="0"/>
              <a:t>1,</a:t>
            </a:r>
            <a:r>
              <a:rPr lang="zh-CN" altLang="zh-CN" sz="2800" dirty="0"/>
              <a:t>选项</a:t>
            </a:r>
            <a:r>
              <a:rPr lang="en-US" altLang="zh-CN" sz="2800" dirty="0"/>
              <a:t>A</a:t>
            </a:r>
            <a:r>
              <a:rPr lang="zh-CN" altLang="zh-CN" sz="2800" dirty="0"/>
              <a:t>中的图象符合要求</a:t>
            </a:r>
            <a:r>
              <a:rPr lang="en-US" altLang="zh-CN" sz="2800" dirty="0"/>
              <a:t>,</a:t>
            </a:r>
            <a:r>
              <a:rPr lang="zh-CN" altLang="zh-CN" sz="2800" dirty="0"/>
              <a:t>选项</a:t>
            </a:r>
            <a:r>
              <a:rPr lang="en-US" altLang="zh-CN" sz="2800" dirty="0"/>
              <a:t>C</a:t>
            </a:r>
            <a:r>
              <a:rPr lang="zh-CN" altLang="zh-CN" sz="2800" dirty="0"/>
              <a:t>中的图象不符合要求</a:t>
            </a:r>
            <a:r>
              <a:rPr lang="en-US" altLang="zh-CN" sz="2800" dirty="0"/>
              <a:t>.</a:t>
            </a:r>
            <a:endParaRPr lang="zh-CN" altLang="zh-CN" sz="2800" dirty="0"/>
          </a:p>
        </p:txBody>
      </p:sp>
      <p:sp>
        <p:nvSpPr>
          <p:cNvPr id="14" name="矩形 13">
            <a:extLst>
              <a:ext uri="{FF2B5EF4-FFF2-40B4-BE49-F238E27FC236}">
                <a16:creationId xmlns:a16="http://schemas.microsoft.com/office/drawing/2014/main" xmlns="" id="{5BD6378A-1B54-4FCC-9D22-61872A5C50BA}"/>
              </a:ext>
            </a:extLst>
          </p:cNvPr>
          <p:cNvSpPr/>
          <p:nvPr/>
        </p:nvSpPr>
        <p:spPr>
          <a:xfrm>
            <a:off x="323850" y="4476289"/>
            <a:ext cx="11723913" cy="565348"/>
          </a:xfrm>
          <a:prstGeom prst="rect">
            <a:avLst/>
          </a:prstGeom>
        </p:spPr>
        <p:txBody>
          <a:bodyPr wrap="square">
            <a:spAutoFit/>
          </a:bodyPr>
          <a:lstStyle/>
          <a:p>
            <a:pPr>
              <a:lnSpc>
                <a:spcPct val="12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A</a:t>
            </a:r>
          </a:p>
        </p:txBody>
      </p:sp>
    </p:spTree>
    <p:extLst>
      <p:ext uri="{BB962C8B-B14F-4D97-AF65-F5344CB8AC3E}">
        <p14:creationId xmlns:p14="http://schemas.microsoft.com/office/powerpoint/2010/main" xmlns="" val="2691231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4" name="矩形 13">
                <a:extLst>
                  <a:ext uri="{FF2B5EF4-FFF2-40B4-BE49-F238E27FC236}">
                    <a16:creationId xmlns:a16="http://schemas.microsoft.com/office/drawing/2014/main" id="{4104C21E-97A5-4B4C-8B0C-E09A25B940D2}"/>
                  </a:ext>
                </a:extLst>
              </p:cNvPr>
              <p:cNvSpPr/>
              <p:nvPr/>
            </p:nvSpPr>
            <p:spPr>
              <a:xfrm>
                <a:off x="234043" y="962779"/>
                <a:ext cx="11723913" cy="2297552"/>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800" dirty="0"/>
                  <a:t>    </a:t>
                </a:r>
                <a:r>
                  <a:rPr lang="zh-CN" altLang="zh-CN" sz="2800" dirty="0"/>
                  <a:t>当</a:t>
                </a:r>
                <a:r>
                  <a:rPr lang="en-US" altLang="zh-CN" sz="2800" i="1" dirty="0"/>
                  <a:t>x</a:t>
                </a:r>
                <a:r>
                  <a:rPr lang="en-US" altLang="zh-CN" sz="2800" dirty="0"/>
                  <a:t>∈(1,2)</a:t>
                </a:r>
                <a:r>
                  <a:rPr lang="zh-CN" altLang="zh-CN" sz="2800" dirty="0"/>
                  <a:t>时</a:t>
                </a:r>
                <a:r>
                  <a:rPr lang="en-US" altLang="zh-CN" sz="2800" dirty="0"/>
                  <a:t>,</a:t>
                </a:r>
                <a:r>
                  <a:rPr lang="zh-CN" altLang="zh-CN" sz="2800" dirty="0"/>
                  <a:t>不等式</a:t>
                </a:r>
                <a:r>
                  <a:rPr lang="en-US" altLang="zh-CN" sz="2800" dirty="0"/>
                  <a:t>(</a:t>
                </a:r>
                <a:r>
                  <a:rPr lang="en-US" altLang="zh-CN" sz="2800" i="1" dirty="0"/>
                  <a:t>x-</a:t>
                </a:r>
                <a:r>
                  <a:rPr lang="en-US" altLang="zh-CN" sz="2800" dirty="0"/>
                  <a:t>1)</a:t>
                </a:r>
                <a:r>
                  <a:rPr lang="en-US" altLang="zh-CN" sz="2800" baseline="30000" dirty="0"/>
                  <a:t>2</a:t>
                </a:r>
                <a:r>
                  <a:rPr lang="en-US" altLang="zh-CN" sz="2800" i="1" dirty="0"/>
                  <a:t>&lt;</a:t>
                </a:r>
                <a:r>
                  <a:rPr lang="en-US" altLang="zh-CN" sz="2800" dirty="0" err="1"/>
                  <a:t>log</a:t>
                </a:r>
                <a:r>
                  <a:rPr lang="en-US" altLang="zh-CN" sz="2800" i="1" baseline="-25000" dirty="0" err="1"/>
                  <a:t>a</a:t>
                </a:r>
                <a:r>
                  <a:rPr lang="en-US" altLang="zh-CN" sz="2800" i="1" dirty="0" err="1"/>
                  <a:t>x</a:t>
                </a:r>
                <a:r>
                  <a:rPr lang="zh-CN" altLang="zh-CN" sz="2800" dirty="0"/>
                  <a:t>恒成立</a:t>
                </a:r>
                <a:r>
                  <a:rPr lang="en-US" altLang="zh-CN" sz="2800" dirty="0"/>
                  <a:t>,</a:t>
                </a:r>
                <a:r>
                  <a:rPr lang="zh-CN" altLang="zh-CN" sz="2800" dirty="0"/>
                  <a:t>则</a:t>
                </a:r>
                <a:r>
                  <a:rPr lang="en-US" altLang="zh-CN" sz="2800" i="1" dirty="0"/>
                  <a:t>a</a:t>
                </a:r>
                <a:r>
                  <a:rPr lang="zh-CN" altLang="zh-CN" sz="2800" dirty="0"/>
                  <a:t>的取值范围是</a:t>
                </a:r>
              </a:p>
              <a:p>
                <a:pPr>
                  <a:lnSpc>
                    <a:spcPct val="150000"/>
                  </a:lnSpc>
                </a:pPr>
                <a:r>
                  <a:rPr lang="en-US" altLang="zh-CN" sz="2800" dirty="0"/>
                  <a:t>A.(0,1)	B.(1,2)	</a:t>
                </a:r>
                <a:endParaRPr lang="zh-CN" altLang="zh-CN" sz="2800" dirty="0"/>
              </a:p>
              <a:p>
                <a:pPr>
                  <a:lnSpc>
                    <a:spcPct val="150000"/>
                  </a:lnSpc>
                </a:pPr>
                <a:r>
                  <a:rPr lang="en-US" altLang="zh-CN" sz="2800" dirty="0"/>
                  <a:t>C.(1,2]	D.(0,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a:t>
                </a:r>
                <a:endParaRPr lang="zh-CN" altLang="zh-CN" sz="2800" dirty="0"/>
              </a:p>
            </p:txBody>
          </p:sp>
        </mc:Choice>
        <mc:Fallback>
          <p:sp>
            <p:nvSpPr>
              <p:cNvPr id="14" name="矩形 13">
                <a:extLst>
                  <a:ext uri="{FF2B5EF4-FFF2-40B4-BE49-F238E27FC236}">
                    <a16:creationId xmlns="" xmlns:a14="http://schemas.microsoft.com/office/drawing/2010/main" xmlns:a16="http://schemas.microsoft.com/office/drawing/2014/main" id="{4104C21E-97A5-4B4C-8B0C-E09A25B940D2}"/>
                  </a:ext>
                </a:extLst>
              </p:cNvPr>
              <p:cNvSpPr>
                <a:spLocks noRot="1" noChangeAspect="1" noMove="1" noResize="1" noEditPoints="1" noAdjustHandles="1" noChangeArrowheads="1" noChangeShapeType="1" noTextEdit="1"/>
              </p:cNvSpPr>
              <p:nvPr/>
            </p:nvSpPr>
            <p:spPr>
              <a:xfrm>
                <a:off x="234043" y="962779"/>
                <a:ext cx="11723913" cy="2297552"/>
              </a:xfrm>
              <a:prstGeom prst="rect">
                <a:avLst/>
              </a:prstGeom>
              <a:blipFill rotWithShape="1">
                <a:blip r:embed="rId2"/>
                <a:stretch>
                  <a:fillRect l="-1040"/>
                </a:stretch>
              </a:blipFill>
            </p:spPr>
            <p:txBody>
              <a:bodyPr/>
              <a:lstStyle/>
              <a:p>
                <a:r>
                  <a:rPr lang="zh-CN" altLang="en-US">
                    <a:noFill/>
                  </a:rPr>
                  <a:t> </a:t>
                </a:r>
              </a:p>
            </p:txBody>
          </p:sp>
        </mc:Fallback>
      </mc:AlternateContent>
      <p:sp>
        <p:nvSpPr>
          <p:cNvPr id="18" name="矩形 17">
            <a:extLst>
              <a:ext uri="{FF2B5EF4-FFF2-40B4-BE49-F238E27FC236}">
                <a16:creationId xmlns:a16="http://schemas.microsoft.com/office/drawing/2014/main" xmlns="" id="{A97BA292-2B77-4598-B91B-5B8609B4D8A4}"/>
              </a:ext>
            </a:extLst>
          </p:cNvPr>
          <p:cNvSpPr/>
          <p:nvPr/>
        </p:nvSpPr>
        <p:spPr>
          <a:xfrm>
            <a:off x="234044" y="3991647"/>
            <a:ext cx="11723912" cy="1384995"/>
          </a:xfrm>
          <a:prstGeom prst="rect">
            <a:avLst/>
          </a:prstGeom>
        </p:spPr>
        <p:txBody>
          <a:bodyPr wrap="square">
            <a:spAutoFit/>
          </a:bodyPr>
          <a:lstStyle/>
          <a:p>
            <a:pPr>
              <a:lnSpc>
                <a:spcPct val="150000"/>
              </a:lnSpc>
            </a:pPr>
            <a:r>
              <a:rPr lang="zh-CN" altLang="en-US" sz="2800" b="1" dirty="0">
                <a:solidFill>
                  <a:srgbClr val="DA251C"/>
                </a:solidFill>
                <a:latin typeface="+mj-ea"/>
              </a:rPr>
              <a:t>思维导引    </a:t>
            </a:r>
            <a:r>
              <a:rPr lang="zh-CN" altLang="zh-CN" sz="2800" dirty="0"/>
              <a:t>将不等式恒成立转化为判断两个函数图象在同一平面直角坐标系中的位置关系来求解</a:t>
            </a:r>
            <a:r>
              <a:rPr lang="en-US" altLang="zh-CN" sz="2800" dirty="0"/>
              <a:t>.</a:t>
            </a:r>
            <a:endParaRPr lang="zh-CN" altLang="zh-CN" sz="2800" dirty="0"/>
          </a:p>
        </p:txBody>
      </p:sp>
    </p:spTree>
    <p:extLst>
      <p:ext uri="{BB962C8B-B14F-4D97-AF65-F5344CB8AC3E}">
        <p14:creationId xmlns:p14="http://schemas.microsoft.com/office/powerpoint/2010/main" xmlns="" val="3866717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6" name="矩形 15">
            <a:extLst>
              <a:ext uri="{FF2B5EF4-FFF2-40B4-BE49-F238E27FC236}">
                <a16:creationId xmlns:a16="http://schemas.microsoft.com/office/drawing/2014/main" xmlns="" id="{92ED32B7-0C39-49E8-991C-31D7144D9FD3}"/>
              </a:ext>
            </a:extLst>
          </p:cNvPr>
          <p:cNvSpPr/>
          <p:nvPr/>
        </p:nvSpPr>
        <p:spPr>
          <a:xfrm>
            <a:off x="323850" y="773746"/>
            <a:ext cx="8001000" cy="4616648"/>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800" dirty="0"/>
              <a:t>设</a:t>
            </a:r>
            <a:r>
              <a:rPr lang="en-US" altLang="zh-CN" sz="2800" i="1" dirty="0"/>
              <a:t>f</a:t>
            </a:r>
            <a:r>
              <a:rPr lang="en-US" altLang="zh-CN" sz="2800" baseline="-25000" dirty="0"/>
              <a:t>1</a:t>
            </a:r>
            <a:r>
              <a:rPr lang="en-US" altLang="zh-CN" sz="2800" dirty="0"/>
              <a:t>(</a:t>
            </a:r>
            <a:r>
              <a:rPr lang="en-US" altLang="zh-CN" sz="2800" i="1" dirty="0"/>
              <a:t>x</a:t>
            </a:r>
            <a:r>
              <a:rPr lang="en-US" altLang="zh-CN" sz="2800" dirty="0"/>
              <a:t>)</a:t>
            </a:r>
            <a:r>
              <a:rPr lang="en-US" altLang="zh-CN" sz="2800" i="1" dirty="0"/>
              <a:t>=</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f</a:t>
            </a:r>
            <a:r>
              <a:rPr lang="en-US" altLang="zh-CN" sz="2800" baseline="-25000" dirty="0"/>
              <a:t>2</a:t>
            </a:r>
            <a:r>
              <a:rPr lang="en-US" altLang="zh-CN" sz="2800" dirty="0"/>
              <a:t>(</a:t>
            </a:r>
            <a:r>
              <a:rPr lang="en-US" altLang="zh-CN" sz="2800" i="1" dirty="0"/>
              <a:t>x</a:t>
            </a:r>
            <a:r>
              <a:rPr lang="en-US" altLang="zh-CN" sz="2800" dirty="0"/>
              <a:t>)</a:t>
            </a:r>
            <a:r>
              <a:rPr lang="en-US" altLang="zh-CN" sz="2800" i="1" dirty="0"/>
              <a:t>=</a:t>
            </a:r>
            <a:r>
              <a:rPr lang="en-US" altLang="zh-CN" sz="2800" dirty="0" err="1"/>
              <a:t>log</a:t>
            </a:r>
            <a:r>
              <a:rPr lang="en-US" altLang="zh-CN" sz="2800" i="1" baseline="-25000" dirty="0" err="1"/>
              <a:t>a</a:t>
            </a:r>
            <a:r>
              <a:rPr lang="en-US" altLang="zh-CN" sz="2800" i="1" dirty="0" err="1"/>
              <a:t>x</a:t>
            </a:r>
            <a:r>
              <a:rPr lang="en-US" altLang="zh-CN" sz="2800" dirty="0"/>
              <a:t>,</a:t>
            </a:r>
            <a:r>
              <a:rPr lang="zh-CN" altLang="zh-CN" sz="2800" dirty="0"/>
              <a:t>要使当</a:t>
            </a:r>
            <a:r>
              <a:rPr lang="en-US" altLang="zh-CN" sz="2800" i="1" dirty="0"/>
              <a:t>x</a:t>
            </a:r>
            <a:r>
              <a:rPr lang="en-US" altLang="zh-CN" sz="2800" dirty="0"/>
              <a:t>∈(1,2)</a:t>
            </a:r>
            <a:r>
              <a:rPr lang="zh-CN" altLang="zh-CN" sz="2800" dirty="0"/>
              <a:t>时</a:t>
            </a:r>
            <a:r>
              <a:rPr lang="en-US" altLang="zh-CN" sz="2800" dirty="0"/>
              <a:t>,</a:t>
            </a:r>
            <a:r>
              <a:rPr lang="zh-CN" altLang="zh-CN" sz="2800" dirty="0"/>
              <a:t>不等式</a:t>
            </a:r>
            <a:r>
              <a:rPr lang="en-US" altLang="zh-CN" sz="2800" dirty="0"/>
              <a:t>(</a:t>
            </a:r>
            <a:r>
              <a:rPr lang="en-US" altLang="zh-CN" sz="2800" i="1" dirty="0"/>
              <a:t>x-</a:t>
            </a:r>
            <a:r>
              <a:rPr lang="en-US" altLang="zh-CN" sz="2800" dirty="0"/>
              <a:t>1)</a:t>
            </a:r>
            <a:r>
              <a:rPr lang="en-US" altLang="zh-CN" sz="2800" baseline="30000" dirty="0"/>
              <a:t>2</a:t>
            </a:r>
            <a:r>
              <a:rPr lang="en-US" altLang="zh-CN" sz="2800" i="1" dirty="0"/>
              <a:t>&lt;</a:t>
            </a:r>
            <a:r>
              <a:rPr lang="en-US" altLang="zh-CN" sz="2800" dirty="0" err="1"/>
              <a:t>log</a:t>
            </a:r>
            <a:r>
              <a:rPr lang="en-US" altLang="zh-CN" sz="2800" i="1" baseline="-25000" dirty="0" err="1"/>
              <a:t>a</a:t>
            </a:r>
            <a:r>
              <a:rPr lang="en-US" altLang="zh-CN" sz="2800" i="1" dirty="0" err="1"/>
              <a:t>x</a:t>
            </a:r>
            <a:r>
              <a:rPr lang="zh-CN" altLang="zh-CN" sz="2800" dirty="0"/>
              <a:t>恒成立</a:t>
            </a:r>
            <a:r>
              <a:rPr lang="en-US" altLang="zh-CN" sz="2800" dirty="0"/>
              <a:t>,</a:t>
            </a:r>
            <a:r>
              <a:rPr lang="zh-CN" altLang="zh-CN" sz="2800" dirty="0"/>
              <a:t>只需</a:t>
            </a:r>
            <a:r>
              <a:rPr lang="en-US" altLang="zh-CN" sz="2800" i="1" dirty="0"/>
              <a:t>f</a:t>
            </a:r>
            <a:r>
              <a:rPr lang="en-US" altLang="zh-CN" sz="2800" baseline="-25000" dirty="0"/>
              <a:t>1</a:t>
            </a:r>
            <a:r>
              <a:rPr lang="en-US" altLang="zh-CN" sz="2800" dirty="0"/>
              <a:t>(</a:t>
            </a:r>
            <a:r>
              <a:rPr lang="en-US" altLang="zh-CN" sz="2800" i="1" dirty="0"/>
              <a:t>x</a:t>
            </a:r>
            <a:r>
              <a:rPr lang="en-US" altLang="zh-CN" sz="2800" dirty="0"/>
              <a:t>)</a:t>
            </a:r>
            <a:r>
              <a:rPr lang="en-US" altLang="zh-CN" sz="2800" i="1" dirty="0"/>
              <a:t>=</a:t>
            </a:r>
            <a:r>
              <a:rPr lang="en-US" altLang="zh-CN" sz="2800" dirty="0"/>
              <a:t>(</a:t>
            </a:r>
            <a:r>
              <a:rPr lang="en-US" altLang="zh-CN" sz="2800" i="1" dirty="0"/>
              <a:t>x-</a:t>
            </a:r>
            <a:r>
              <a:rPr lang="en-US" altLang="zh-CN" sz="2800" dirty="0"/>
              <a:t>1)</a:t>
            </a:r>
            <a:r>
              <a:rPr lang="en-US" altLang="zh-CN" sz="2800" baseline="30000" dirty="0"/>
              <a:t>2</a:t>
            </a:r>
            <a:r>
              <a:rPr lang="zh-CN" altLang="zh-CN" sz="2800" dirty="0"/>
              <a:t>在区间</a:t>
            </a:r>
            <a:r>
              <a:rPr lang="en-US" altLang="zh-CN" sz="2800" dirty="0"/>
              <a:t>(1,2)</a:t>
            </a:r>
            <a:r>
              <a:rPr lang="zh-CN" altLang="zh-CN" sz="2800" dirty="0"/>
              <a:t>上的图象在</a:t>
            </a:r>
            <a:r>
              <a:rPr lang="en-US" altLang="zh-CN" sz="2800" i="1" dirty="0"/>
              <a:t>f</a:t>
            </a:r>
            <a:r>
              <a:rPr lang="en-US" altLang="zh-CN" sz="2800" baseline="-25000" dirty="0"/>
              <a:t>2</a:t>
            </a:r>
            <a:r>
              <a:rPr lang="en-US" altLang="zh-CN" sz="2800" dirty="0"/>
              <a:t>(</a:t>
            </a:r>
            <a:r>
              <a:rPr lang="en-US" altLang="zh-CN" sz="2800" i="1" dirty="0"/>
              <a:t>x</a:t>
            </a:r>
            <a:r>
              <a:rPr lang="en-US" altLang="zh-CN" sz="2800" dirty="0"/>
              <a:t>)</a:t>
            </a:r>
            <a:r>
              <a:rPr lang="en-US" altLang="zh-CN" sz="2800" i="1" dirty="0"/>
              <a:t>=</a:t>
            </a:r>
            <a:r>
              <a:rPr lang="en-US" altLang="zh-CN" sz="2800" dirty="0" err="1"/>
              <a:t>log</a:t>
            </a:r>
            <a:r>
              <a:rPr lang="en-US" altLang="zh-CN" sz="2800" i="1" baseline="-25000" dirty="0" err="1"/>
              <a:t>a</a:t>
            </a:r>
            <a:r>
              <a:rPr lang="en-US" altLang="zh-CN" sz="2800" i="1" dirty="0" err="1"/>
              <a:t>x</a:t>
            </a:r>
            <a:r>
              <a:rPr lang="zh-CN" altLang="zh-CN" sz="2800" dirty="0"/>
              <a:t>的图象的下方即可</a:t>
            </a:r>
            <a:r>
              <a:rPr lang="en-US" altLang="zh-CN" sz="2800" i="1" dirty="0"/>
              <a:t>.</a:t>
            </a:r>
            <a:endParaRPr lang="zh-CN" altLang="zh-CN" sz="2800" dirty="0"/>
          </a:p>
          <a:p>
            <a:pPr>
              <a:lnSpc>
                <a:spcPct val="150000"/>
              </a:lnSpc>
            </a:pPr>
            <a:r>
              <a:rPr lang="zh-CN" altLang="zh-CN" sz="2800" dirty="0"/>
              <a:t>当</a:t>
            </a:r>
            <a:r>
              <a:rPr lang="en-US" altLang="zh-CN" sz="2800" dirty="0"/>
              <a:t>0</a:t>
            </a:r>
            <a:r>
              <a:rPr lang="en-US" altLang="zh-CN" sz="2800" i="1" dirty="0"/>
              <a:t>&lt;a&lt;</a:t>
            </a:r>
            <a:r>
              <a:rPr lang="en-US" altLang="zh-CN" sz="2800" dirty="0"/>
              <a:t>1</a:t>
            </a:r>
            <a:r>
              <a:rPr lang="zh-CN" altLang="zh-CN" sz="2800" dirty="0"/>
              <a:t>时</a:t>
            </a:r>
            <a:r>
              <a:rPr lang="en-US" altLang="zh-CN" sz="2800" dirty="0"/>
              <a:t>,</a:t>
            </a:r>
            <a:r>
              <a:rPr lang="zh-CN" altLang="zh-CN" sz="2800" dirty="0"/>
              <a:t>显然不成立</a:t>
            </a:r>
            <a:r>
              <a:rPr lang="en-US" altLang="zh-CN" sz="2800" i="1" dirty="0"/>
              <a:t>.</a:t>
            </a:r>
          </a:p>
          <a:p>
            <a:pPr>
              <a:lnSpc>
                <a:spcPct val="150000"/>
              </a:lnSpc>
            </a:pPr>
            <a:r>
              <a:rPr lang="zh-CN" altLang="zh-CN" sz="2800" dirty="0"/>
              <a:t>当</a:t>
            </a:r>
            <a:r>
              <a:rPr lang="en-US" altLang="zh-CN" sz="2800" i="1" dirty="0"/>
              <a:t>a&gt;</a:t>
            </a:r>
            <a:r>
              <a:rPr lang="en-US" altLang="zh-CN" sz="2800" dirty="0"/>
              <a:t>1</a:t>
            </a:r>
            <a:r>
              <a:rPr lang="zh-CN" altLang="zh-CN" sz="2800" dirty="0"/>
              <a:t>时</a:t>
            </a:r>
            <a:r>
              <a:rPr lang="en-US" altLang="zh-CN" sz="2800" dirty="0"/>
              <a:t>,</a:t>
            </a:r>
            <a:r>
              <a:rPr lang="zh-CN" altLang="zh-CN" sz="2800" dirty="0"/>
              <a:t>如图所示</a:t>
            </a:r>
            <a:r>
              <a:rPr lang="en-US" altLang="zh-CN" sz="2800" dirty="0"/>
              <a:t>,</a:t>
            </a:r>
            <a:r>
              <a:rPr lang="zh-CN" altLang="zh-CN" sz="2800" dirty="0"/>
              <a:t>要使在区间</a:t>
            </a:r>
            <a:r>
              <a:rPr lang="en-US" altLang="zh-CN" sz="2800" dirty="0"/>
              <a:t>(1,2)</a:t>
            </a:r>
            <a:r>
              <a:rPr lang="zh-CN" altLang="zh-CN" sz="2800" dirty="0"/>
              <a:t>上</a:t>
            </a:r>
            <a:r>
              <a:rPr lang="en-US" altLang="zh-CN" sz="2800" dirty="0"/>
              <a:t>,</a:t>
            </a:r>
            <a:r>
              <a:rPr lang="en-US" altLang="zh-CN" sz="2800" i="1" dirty="0"/>
              <a:t>f</a:t>
            </a:r>
            <a:r>
              <a:rPr lang="en-US" altLang="zh-CN" sz="2800" baseline="-25000" dirty="0"/>
              <a:t>1</a:t>
            </a:r>
            <a:r>
              <a:rPr lang="en-US" altLang="zh-CN" sz="2800" dirty="0"/>
              <a:t>(</a:t>
            </a:r>
            <a:r>
              <a:rPr lang="en-US" altLang="zh-CN" sz="2800" i="1" dirty="0"/>
              <a:t>x</a:t>
            </a:r>
            <a:r>
              <a:rPr lang="en-US" altLang="zh-CN" sz="2800" dirty="0"/>
              <a:t>)</a:t>
            </a:r>
            <a:r>
              <a:rPr lang="en-US" altLang="zh-CN" sz="2800" i="1" dirty="0"/>
              <a:t>=</a:t>
            </a:r>
            <a:r>
              <a:rPr lang="en-US" altLang="zh-CN" sz="2800" dirty="0"/>
              <a:t>(</a:t>
            </a:r>
            <a:r>
              <a:rPr lang="en-US" altLang="zh-CN" sz="2800" i="1" dirty="0"/>
              <a:t>x-</a:t>
            </a:r>
            <a:r>
              <a:rPr lang="en-US" altLang="zh-CN" sz="2800" dirty="0"/>
              <a:t>1)</a:t>
            </a:r>
            <a:r>
              <a:rPr lang="en-US" altLang="zh-CN" sz="2800" baseline="30000" dirty="0"/>
              <a:t>2</a:t>
            </a:r>
            <a:r>
              <a:rPr lang="zh-CN" altLang="zh-CN" sz="2800" dirty="0"/>
              <a:t>的图象在</a:t>
            </a:r>
            <a:r>
              <a:rPr lang="en-US" altLang="zh-CN" sz="2800" i="1" dirty="0"/>
              <a:t>f</a:t>
            </a:r>
            <a:r>
              <a:rPr lang="en-US" altLang="zh-CN" sz="2800" baseline="-25000" dirty="0"/>
              <a:t>2</a:t>
            </a:r>
            <a:r>
              <a:rPr lang="en-US" altLang="zh-CN" sz="2800" dirty="0"/>
              <a:t>(</a:t>
            </a:r>
            <a:r>
              <a:rPr lang="en-US" altLang="zh-CN" sz="2800" i="1" dirty="0"/>
              <a:t>x</a:t>
            </a:r>
            <a:r>
              <a:rPr lang="en-US" altLang="zh-CN" sz="2800" dirty="0"/>
              <a:t>)</a:t>
            </a:r>
            <a:r>
              <a:rPr lang="en-US" altLang="zh-CN" sz="2800" i="1" dirty="0"/>
              <a:t>=</a:t>
            </a:r>
            <a:r>
              <a:rPr lang="en-US" altLang="zh-CN" sz="2800" dirty="0" err="1"/>
              <a:t>log</a:t>
            </a:r>
            <a:r>
              <a:rPr lang="en-US" altLang="zh-CN" sz="2800" i="1" baseline="-25000" dirty="0" err="1"/>
              <a:t>a</a:t>
            </a:r>
            <a:r>
              <a:rPr lang="en-US" altLang="zh-CN" sz="2800" i="1" dirty="0" err="1"/>
              <a:t>x</a:t>
            </a:r>
            <a:r>
              <a:rPr lang="zh-CN" altLang="zh-CN" sz="2800" dirty="0"/>
              <a:t>的图象的下方</a:t>
            </a:r>
            <a:r>
              <a:rPr lang="en-US" altLang="zh-CN" sz="2800" dirty="0"/>
              <a:t>,</a:t>
            </a:r>
            <a:r>
              <a:rPr lang="zh-CN" altLang="zh-CN" sz="2800" dirty="0"/>
              <a:t>只需</a:t>
            </a:r>
            <a:r>
              <a:rPr lang="en-US" altLang="zh-CN" sz="2800" i="1" dirty="0"/>
              <a:t>f</a:t>
            </a:r>
            <a:r>
              <a:rPr lang="en-US" altLang="zh-CN" sz="2800" baseline="-25000" dirty="0"/>
              <a:t>1</a:t>
            </a:r>
            <a:r>
              <a:rPr lang="en-US" altLang="zh-CN" sz="2800" dirty="0"/>
              <a:t>(2)≤</a:t>
            </a:r>
            <a:r>
              <a:rPr lang="en-US" altLang="zh-CN" sz="2800" i="1" dirty="0"/>
              <a:t>f</a:t>
            </a:r>
            <a:r>
              <a:rPr lang="en-US" altLang="zh-CN" sz="2800" baseline="-25000" dirty="0"/>
              <a:t>2</a:t>
            </a:r>
            <a:r>
              <a:rPr lang="en-US" altLang="zh-CN" sz="2800" dirty="0"/>
              <a:t>(2),</a:t>
            </a:r>
            <a:r>
              <a:rPr lang="zh-CN" altLang="zh-CN" sz="2800" dirty="0"/>
              <a:t>即</a:t>
            </a:r>
            <a:r>
              <a:rPr lang="en-US" altLang="zh-CN" sz="2800" dirty="0"/>
              <a:t>(2</a:t>
            </a:r>
            <a:r>
              <a:rPr lang="en-US" altLang="zh-CN" sz="2800" i="1" dirty="0"/>
              <a:t>-</a:t>
            </a:r>
            <a:r>
              <a:rPr lang="en-US" altLang="zh-CN" sz="2800" dirty="0"/>
              <a:t>1)</a:t>
            </a:r>
            <a:r>
              <a:rPr lang="en-US" altLang="zh-CN" sz="2800" baseline="30000" dirty="0"/>
              <a:t>2</a:t>
            </a:r>
            <a:r>
              <a:rPr lang="en-US" altLang="zh-CN" sz="2800" dirty="0"/>
              <a:t>≤log</a:t>
            </a:r>
            <a:r>
              <a:rPr lang="en-US" altLang="zh-CN" sz="2800" i="1" baseline="-25000" dirty="0"/>
              <a:t>a</a:t>
            </a:r>
            <a:r>
              <a:rPr lang="en-US" altLang="zh-CN" sz="2800" dirty="0"/>
              <a:t>2,</a:t>
            </a:r>
            <a:r>
              <a:rPr lang="zh-CN" altLang="zh-CN" sz="2800" dirty="0"/>
              <a:t>所以</a:t>
            </a:r>
            <a:r>
              <a:rPr lang="en-US" altLang="zh-CN" sz="2800" dirty="0"/>
              <a:t>log</a:t>
            </a:r>
            <a:r>
              <a:rPr lang="en-US" altLang="zh-CN" sz="2800" i="1" baseline="-25000" dirty="0"/>
              <a:t>a</a:t>
            </a:r>
            <a:r>
              <a:rPr lang="en-US" altLang="zh-CN" sz="2800" dirty="0"/>
              <a:t>2≥1,</a:t>
            </a:r>
            <a:r>
              <a:rPr lang="zh-CN" altLang="zh-CN" sz="2800" dirty="0"/>
              <a:t>即</a:t>
            </a:r>
            <a:r>
              <a:rPr lang="en-US" altLang="zh-CN" sz="2800" dirty="0"/>
              <a:t>1</a:t>
            </a:r>
            <a:r>
              <a:rPr lang="en-US" altLang="zh-CN" sz="2800" i="1" dirty="0"/>
              <a:t>&lt;a</a:t>
            </a:r>
            <a:r>
              <a:rPr lang="en-US" altLang="zh-CN" sz="2800" dirty="0"/>
              <a:t>≤2</a:t>
            </a:r>
            <a:r>
              <a:rPr lang="en-US" altLang="zh-CN" sz="2800" i="1" dirty="0"/>
              <a:t>.</a:t>
            </a:r>
            <a:endParaRPr lang="zh-CN" altLang="zh-CN" sz="2800" dirty="0"/>
          </a:p>
        </p:txBody>
      </p:sp>
      <p:sp>
        <p:nvSpPr>
          <p:cNvPr id="21" name="矩形 20">
            <a:extLst>
              <a:ext uri="{FF2B5EF4-FFF2-40B4-BE49-F238E27FC236}">
                <a16:creationId xmlns:a16="http://schemas.microsoft.com/office/drawing/2014/main" xmlns="" id="{9AD159F4-C575-4354-A0B9-D0EB6432BD47}"/>
              </a:ext>
            </a:extLst>
          </p:cNvPr>
          <p:cNvSpPr/>
          <p:nvPr/>
        </p:nvSpPr>
        <p:spPr>
          <a:xfrm>
            <a:off x="323850" y="469047"/>
            <a:ext cx="11723913" cy="609398"/>
          </a:xfrm>
          <a:prstGeom prst="rect">
            <a:avLst/>
          </a:prstGeom>
        </p:spPr>
        <p:txBody>
          <a:bodyPr wrap="square">
            <a:spAutoFit/>
          </a:bodyPr>
          <a:lstStyle/>
          <a:p>
            <a:pPr>
              <a:lnSpc>
                <a:spcPct val="120000"/>
              </a:lnSpc>
            </a:pPr>
            <a:r>
              <a:rPr lang="zh-CN" altLang="zh-CN" sz="2800" i="1"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a:extLst>
              <a:ext uri="{FF2B5EF4-FFF2-40B4-BE49-F238E27FC236}">
                <a16:creationId xmlns:a16="http://schemas.microsoft.com/office/drawing/2014/main" xmlns="" id="{92AB2891-C739-4404-A893-AF78926C7050}"/>
              </a:ext>
            </a:extLst>
          </p:cNvPr>
          <p:cNvSpPr/>
          <p:nvPr/>
        </p:nvSpPr>
        <p:spPr>
          <a:xfrm>
            <a:off x="323850" y="5549895"/>
            <a:ext cx="11723913" cy="565348"/>
          </a:xfrm>
          <a:prstGeom prst="rect">
            <a:avLst/>
          </a:prstGeom>
        </p:spPr>
        <p:txBody>
          <a:bodyPr wrap="square">
            <a:spAutoFit/>
          </a:bodyPr>
          <a:lstStyle/>
          <a:p>
            <a:pPr>
              <a:lnSpc>
                <a:spcPct val="12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C</a:t>
            </a:r>
          </a:p>
        </p:txBody>
      </p:sp>
      <p:pic>
        <p:nvPicPr>
          <p:cNvPr id="2" name="图片 1"/>
          <p:cNvPicPr>
            <a:picLocks noChangeAspect="1"/>
          </p:cNvPicPr>
          <p:nvPr/>
        </p:nvPicPr>
        <p:blipFill>
          <a:blip r:embed="rId2"/>
          <a:stretch>
            <a:fillRect/>
          </a:stretch>
        </p:blipFill>
        <p:spPr>
          <a:xfrm>
            <a:off x="8249031" y="1302667"/>
            <a:ext cx="2887891" cy="2452194"/>
          </a:xfrm>
          <a:prstGeom prst="rect">
            <a:avLst/>
          </a:prstGeom>
        </p:spPr>
      </p:pic>
    </p:spTree>
    <p:extLst>
      <p:ext uri="{BB962C8B-B14F-4D97-AF65-F5344CB8AC3E}">
        <p14:creationId xmlns:p14="http://schemas.microsoft.com/office/powerpoint/2010/main" xmlns="" val="23913224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0" y="176893"/>
            <a:ext cx="11723913" cy="738664"/>
          </a:xfrm>
          <a:prstGeom prst="rect">
            <a:avLst/>
          </a:prstGeom>
        </p:spPr>
        <p:txBody>
          <a:bodyPr wrap="square">
            <a:spAutoFit/>
          </a:bodyPr>
          <a:lstStyle/>
          <a:p>
            <a:pPr>
              <a:lnSpc>
                <a:spcPct val="150000"/>
              </a:lnSpc>
              <a:spcAft>
                <a:spcPts val="0"/>
              </a:spcAft>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归纳总结</a:t>
            </a:r>
            <a:r>
              <a:rPr lang="zh-CN"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　</a:t>
            </a:r>
            <a:endParaRPr lang="en-US" altLang="zh-CN" sz="28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a:extLst>
              <a:ext uri="{FF2B5EF4-FFF2-40B4-BE49-F238E27FC236}">
                <a16:creationId xmlns:a16="http://schemas.microsoft.com/office/drawing/2014/main" xmlns="" id="{BE70D472-4F8B-4B89-9393-02EB1273CFF8}"/>
              </a:ext>
            </a:extLst>
          </p:cNvPr>
          <p:cNvSpPr/>
          <p:nvPr/>
        </p:nvSpPr>
        <p:spPr>
          <a:xfrm>
            <a:off x="234040" y="692490"/>
            <a:ext cx="11723913" cy="5909310"/>
          </a:xfrm>
          <a:prstGeom prst="rect">
            <a:avLst/>
          </a:prstGeom>
        </p:spPr>
        <p:txBody>
          <a:bodyPr wrap="square">
            <a:spAutoFit/>
          </a:bodyPr>
          <a:lstStyle/>
          <a:p>
            <a:pPr algn="ctr">
              <a:lnSpc>
                <a:spcPct val="150000"/>
              </a:lnSpc>
            </a:pPr>
            <a:r>
              <a:rPr lang="zh-CN" altLang="zh-CN" sz="2800" dirty="0"/>
              <a:t>　</a:t>
            </a:r>
            <a:r>
              <a:rPr lang="zh-CN" altLang="zh-CN" sz="2800" b="1" dirty="0"/>
              <a:t>对数型函数图象的考查</a:t>
            </a:r>
            <a:r>
              <a:rPr lang="zh-CN" altLang="en-US" sz="2800" b="1" dirty="0"/>
              <a:t>类</a:t>
            </a:r>
            <a:r>
              <a:rPr lang="zh-CN" altLang="zh-CN" sz="2800" b="1" dirty="0"/>
              <a:t>型及解题思路</a:t>
            </a:r>
          </a:p>
          <a:p>
            <a:pPr>
              <a:lnSpc>
                <a:spcPct val="150000"/>
              </a:lnSpc>
            </a:pPr>
            <a:r>
              <a:rPr lang="en-US" altLang="zh-CN" sz="2800" dirty="0"/>
              <a:t>1.</a:t>
            </a:r>
            <a:r>
              <a:rPr lang="zh-CN" altLang="zh-CN" sz="2800" dirty="0"/>
              <a:t>对有关对数型函数图象的识别问题</a:t>
            </a:r>
            <a:r>
              <a:rPr lang="en-US" altLang="zh-CN" sz="2800" dirty="0"/>
              <a:t>,</a:t>
            </a:r>
            <a:r>
              <a:rPr lang="zh-CN" altLang="zh-CN" sz="2800" dirty="0"/>
              <a:t>主要依据底数确定图象的变化趋势、图象的位置、图象所过的定点及图象与坐标轴的交点等求解</a:t>
            </a:r>
            <a:r>
              <a:rPr lang="en-US" altLang="zh-CN" sz="2800" dirty="0"/>
              <a:t>.</a:t>
            </a:r>
            <a:endParaRPr lang="zh-CN" altLang="zh-CN" sz="2800" dirty="0"/>
          </a:p>
          <a:p>
            <a:pPr>
              <a:lnSpc>
                <a:spcPct val="150000"/>
              </a:lnSpc>
            </a:pPr>
            <a:r>
              <a:rPr lang="en-US" altLang="zh-CN" sz="2800" dirty="0"/>
              <a:t>2.</a:t>
            </a:r>
            <a:r>
              <a:rPr lang="zh-CN" altLang="zh-CN" sz="2800" dirty="0"/>
              <a:t>对有关对数型函数的作图问题</a:t>
            </a:r>
            <a:r>
              <a:rPr lang="en-US" altLang="zh-CN" sz="2800" dirty="0"/>
              <a:t>,</a:t>
            </a:r>
            <a:r>
              <a:rPr lang="zh-CN" altLang="zh-CN" sz="2800" dirty="0"/>
              <a:t>一般是从基本初等函数的图象入手</a:t>
            </a:r>
            <a:r>
              <a:rPr lang="en-US" altLang="zh-CN" sz="2800" dirty="0"/>
              <a:t>,</a:t>
            </a:r>
            <a:r>
              <a:rPr lang="zh-CN" altLang="zh-CN" sz="2800" dirty="0"/>
              <a:t>通过平移、伸缩、对称变换得到所要求的函数图象</a:t>
            </a:r>
            <a:r>
              <a:rPr lang="en-US" altLang="zh-CN" sz="2800" dirty="0"/>
              <a:t>.</a:t>
            </a:r>
            <a:r>
              <a:rPr lang="zh-CN" altLang="zh-CN" sz="2800" dirty="0"/>
              <a:t>特别地</a:t>
            </a:r>
            <a:r>
              <a:rPr lang="en-US" altLang="zh-CN" sz="2800" dirty="0"/>
              <a:t>,</a:t>
            </a:r>
            <a:r>
              <a:rPr lang="zh-CN" altLang="zh-CN" sz="2800" dirty="0"/>
              <a:t>当底数与</a:t>
            </a:r>
            <a:r>
              <a:rPr lang="en-US" altLang="zh-CN" sz="2800" dirty="0"/>
              <a:t>1</a:t>
            </a:r>
            <a:r>
              <a:rPr lang="zh-CN" altLang="zh-CN" sz="2800" dirty="0"/>
              <a:t>的大小关系不确定时应注意分类讨论</a:t>
            </a:r>
            <a:r>
              <a:rPr lang="en-US" altLang="zh-CN" sz="2800" dirty="0"/>
              <a:t>.</a:t>
            </a:r>
            <a:endParaRPr lang="zh-CN" altLang="zh-CN" sz="2800" dirty="0"/>
          </a:p>
          <a:p>
            <a:pPr>
              <a:lnSpc>
                <a:spcPct val="150000"/>
              </a:lnSpc>
            </a:pPr>
            <a:r>
              <a:rPr lang="en-US" altLang="zh-CN" sz="2800" dirty="0"/>
              <a:t>3.</a:t>
            </a:r>
            <a:r>
              <a:rPr lang="zh-CN" altLang="zh-CN" sz="2800" dirty="0"/>
              <a:t>与对数型函数有关的方程或不等式问题常常结合对数函数的图象来解决</a:t>
            </a:r>
            <a:r>
              <a:rPr lang="en-US" altLang="zh-CN" sz="2800" dirty="0"/>
              <a:t>,</a:t>
            </a:r>
            <a:r>
              <a:rPr lang="zh-CN" altLang="zh-CN" sz="2800" dirty="0"/>
              <a:t>即数形结合法</a:t>
            </a:r>
            <a:r>
              <a:rPr lang="en-US" altLang="zh-CN" sz="2800" dirty="0"/>
              <a:t>.</a:t>
            </a:r>
            <a:r>
              <a:rPr lang="zh-CN" altLang="zh-CN" sz="2800" dirty="0"/>
              <a:t>应用时要准确地画出图象</a:t>
            </a:r>
            <a:r>
              <a:rPr lang="en-US" altLang="zh-CN" sz="2800" dirty="0"/>
              <a:t>,</a:t>
            </a:r>
            <a:r>
              <a:rPr lang="zh-CN" altLang="zh-CN" sz="2800" dirty="0"/>
              <a:t>把方程的根、不等式的解等问题转化为函数图象之间的关系问题</a:t>
            </a:r>
            <a:r>
              <a:rPr lang="en-US" altLang="zh-CN" sz="2800" dirty="0"/>
              <a:t>.</a:t>
            </a:r>
            <a:endParaRPr lang="zh-CN" altLang="zh-CN" sz="2800" dirty="0"/>
          </a:p>
        </p:txBody>
      </p:sp>
    </p:spTree>
    <p:extLst>
      <p:ext uri="{BB962C8B-B14F-4D97-AF65-F5344CB8AC3E}">
        <p14:creationId xmlns:p14="http://schemas.microsoft.com/office/powerpoint/2010/main" xmlns="" val="31668588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738664"/>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zh-CN" sz="2800" dirty="0"/>
              <a:t>函数</a:t>
            </a:r>
            <a:r>
              <a:rPr lang="en-US" altLang="zh-CN" sz="2800" i="1" dirty="0"/>
              <a:t>y=</a:t>
            </a:r>
            <a:r>
              <a:rPr lang="en-US" altLang="zh-CN" sz="2800" dirty="0"/>
              <a:t>2log</a:t>
            </a:r>
            <a:r>
              <a:rPr lang="en-US" altLang="zh-CN" sz="2800" baseline="-25000" dirty="0"/>
              <a:t>4</a:t>
            </a:r>
            <a:r>
              <a:rPr lang="en-US" altLang="zh-CN" sz="2800" dirty="0"/>
              <a:t>(1</a:t>
            </a:r>
            <a:r>
              <a:rPr lang="en-US" altLang="zh-CN" sz="2800" i="1" dirty="0"/>
              <a:t>-x</a:t>
            </a:r>
            <a:r>
              <a:rPr lang="en-US" altLang="zh-CN" sz="2800" dirty="0"/>
              <a:t>)</a:t>
            </a:r>
            <a:r>
              <a:rPr lang="zh-CN" altLang="zh-CN" sz="2800" dirty="0"/>
              <a:t>的图象大致是</a:t>
            </a:r>
            <a:r>
              <a:rPr lang="en-US" altLang="zh-CN" sz="2800"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6" name="矩形 15">
            <a:extLst>
              <a:ext uri="{FF2B5EF4-FFF2-40B4-BE49-F238E27FC236}">
                <a16:creationId xmlns:a16="http://schemas.microsoft.com/office/drawing/2014/main" xmlns="" id="{2E2DF627-36CF-4FF6-A3C5-AEF916A33ED0}"/>
              </a:ext>
            </a:extLst>
          </p:cNvPr>
          <p:cNvSpPr/>
          <p:nvPr/>
        </p:nvSpPr>
        <p:spPr>
          <a:xfrm>
            <a:off x="316127" y="4415259"/>
            <a:ext cx="11533853" cy="1308628"/>
          </a:xfrm>
          <a:prstGeom prst="rect">
            <a:avLst/>
          </a:prstGeom>
        </p:spPr>
        <p:txBody>
          <a:bodyPr wrap="square">
            <a:spAutoFit/>
          </a:bodyPr>
          <a:lstStyle/>
          <a:p>
            <a:pPr>
              <a:lnSpc>
                <a:spcPct val="150000"/>
              </a:lnSpc>
            </a:pP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800" dirty="0"/>
              <a:t> </a:t>
            </a:r>
            <a:r>
              <a:rPr lang="en-US" altLang="zh-CN" sz="2800" dirty="0"/>
              <a:t>C</a:t>
            </a:r>
            <a:r>
              <a:rPr lang="zh-CN" altLang="zh-CN" sz="2800" i="1" dirty="0"/>
              <a:t>　</a:t>
            </a:r>
            <a:r>
              <a:rPr lang="zh-CN" altLang="zh-CN" sz="2800" dirty="0"/>
              <a:t>函数</a:t>
            </a:r>
            <a:r>
              <a:rPr lang="en-US" altLang="zh-CN" sz="2800" i="1" dirty="0"/>
              <a:t>y=</a:t>
            </a:r>
            <a:r>
              <a:rPr lang="en-US" altLang="zh-CN" sz="2800" dirty="0"/>
              <a:t>2log</a:t>
            </a:r>
            <a:r>
              <a:rPr lang="en-US" altLang="zh-CN" sz="2800" baseline="-25000" dirty="0"/>
              <a:t>4</a:t>
            </a:r>
            <a:r>
              <a:rPr lang="en-US" altLang="zh-CN" sz="2800" dirty="0"/>
              <a:t>(1</a:t>
            </a:r>
            <a:r>
              <a:rPr lang="en-US" altLang="zh-CN" sz="2800" i="1" dirty="0"/>
              <a:t>-x</a:t>
            </a:r>
            <a:r>
              <a:rPr lang="en-US" altLang="zh-CN" sz="2800" dirty="0"/>
              <a:t>)</a:t>
            </a:r>
            <a:r>
              <a:rPr lang="zh-CN" altLang="zh-CN" sz="2800" dirty="0"/>
              <a:t>的定义域为</a:t>
            </a:r>
            <a:r>
              <a:rPr lang="en-US" altLang="zh-CN" sz="2800" dirty="0"/>
              <a:t>(</a:t>
            </a:r>
            <a:r>
              <a:rPr lang="en-US" altLang="zh-CN" sz="2800" i="1" dirty="0"/>
              <a:t>-∞</a:t>
            </a:r>
            <a:r>
              <a:rPr lang="en-US" altLang="zh-CN" sz="2800" dirty="0"/>
              <a:t>,1),</a:t>
            </a:r>
            <a:r>
              <a:rPr lang="zh-CN" altLang="zh-CN" sz="2800" dirty="0"/>
              <a:t>排除</a:t>
            </a:r>
            <a:r>
              <a:rPr lang="en-US" altLang="zh-CN" sz="2800" dirty="0"/>
              <a:t>A,B;</a:t>
            </a:r>
            <a:r>
              <a:rPr lang="zh-CN" altLang="zh-CN" sz="2800" dirty="0"/>
              <a:t>函数</a:t>
            </a:r>
            <a:r>
              <a:rPr lang="en-US" altLang="zh-CN" sz="2800" i="1" dirty="0"/>
              <a:t>y=</a:t>
            </a:r>
            <a:r>
              <a:rPr lang="en-US" altLang="zh-CN" sz="2800" dirty="0"/>
              <a:t>2log</a:t>
            </a:r>
            <a:r>
              <a:rPr lang="en-US" altLang="zh-CN" sz="2800" baseline="-25000" dirty="0"/>
              <a:t>4</a:t>
            </a:r>
            <a:r>
              <a:rPr lang="en-US" altLang="zh-CN" sz="2800" dirty="0"/>
              <a:t>(1</a:t>
            </a:r>
            <a:r>
              <a:rPr lang="en-US" altLang="zh-CN" sz="2800" i="1" dirty="0"/>
              <a:t>-x</a:t>
            </a:r>
            <a:r>
              <a:rPr lang="en-US" altLang="zh-CN" sz="2800" dirty="0"/>
              <a:t>)</a:t>
            </a:r>
            <a:r>
              <a:rPr lang="zh-CN" altLang="zh-CN" sz="2800" dirty="0"/>
              <a:t>在定义域上单调递减</a:t>
            </a:r>
            <a:r>
              <a:rPr lang="en-US" altLang="zh-CN" sz="2800" dirty="0"/>
              <a:t>,</a:t>
            </a:r>
            <a:r>
              <a:rPr lang="zh-CN" altLang="zh-CN" sz="2800" dirty="0"/>
              <a:t>排除</a:t>
            </a:r>
            <a:r>
              <a:rPr lang="en-US" altLang="zh-CN" sz="2800" dirty="0"/>
              <a:t>D.</a:t>
            </a:r>
            <a:r>
              <a:rPr lang="zh-CN" altLang="zh-CN" sz="2800" dirty="0"/>
              <a:t>选</a:t>
            </a:r>
            <a:r>
              <a:rPr lang="en-US" altLang="zh-CN" sz="2800" dirty="0"/>
              <a:t>C</a:t>
            </a:r>
            <a:r>
              <a:rPr lang="en-US" altLang="zh-CN" sz="2800" i="1" dirty="0"/>
              <a:t>.</a:t>
            </a:r>
            <a:endParaRPr lang="zh-CN" altLang="zh-CN" sz="2800" dirty="0"/>
          </a:p>
        </p:txBody>
      </p:sp>
      <p:pic>
        <p:nvPicPr>
          <p:cNvPr id="17" name="XTP143.jpg" descr="id:2147514925;FounderCES">
            <a:extLst>
              <a:ext uri="{FF2B5EF4-FFF2-40B4-BE49-F238E27FC236}">
                <a16:creationId xmlns:a16="http://schemas.microsoft.com/office/drawing/2014/main" xmlns="" id="{8EB01B8E-9908-45C3-8674-D9BDA8EE0E9C}"/>
              </a:ext>
            </a:extLst>
          </p:cNvPr>
          <p:cNvPicPr/>
          <p:nvPr/>
        </p:nvPicPr>
        <p:blipFill>
          <a:blip r:embed="rId2"/>
          <a:stretch>
            <a:fillRect/>
          </a:stretch>
        </p:blipFill>
        <p:spPr>
          <a:xfrm>
            <a:off x="1554889" y="1364156"/>
            <a:ext cx="8919372" cy="2476183"/>
          </a:xfrm>
          <a:prstGeom prst="rect">
            <a:avLst/>
          </a:prstGeom>
        </p:spPr>
      </p:pic>
    </p:spTree>
    <p:extLst>
      <p:ext uri="{BB962C8B-B14F-4D97-AF65-F5344CB8AC3E}">
        <p14:creationId xmlns:p14="http://schemas.microsoft.com/office/powerpoint/2010/main" xmlns="" val="407023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882578" y="0"/>
            <a:ext cx="5213422"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dirty="0">
                <a:solidFill>
                  <a:srgbClr val="DA251C"/>
                </a:solidFill>
              </a:rPr>
              <a:t>考法</a:t>
            </a:r>
            <a:r>
              <a:rPr lang="en-US" altLang="zh-CN" sz="2800" dirty="0">
                <a:solidFill>
                  <a:srgbClr val="DA251C"/>
                </a:solidFill>
              </a:rPr>
              <a:t>3   </a:t>
            </a:r>
            <a:r>
              <a:rPr lang="zh-CN" altLang="zh-CN" sz="2800" dirty="0">
                <a:solidFill>
                  <a:srgbClr val="DA251C"/>
                </a:solidFill>
              </a:rPr>
              <a:t>对数函数的性质及应用</a:t>
            </a:r>
            <a:endParaRPr lang="en-US" altLang="zh-CN" sz="2800" dirty="0">
              <a:solidFill>
                <a:srgbClr val="DA251C"/>
              </a:solidFill>
            </a:endParaRPr>
          </a:p>
        </p:txBody>
      </p:sp>
      <mc:AlternateContent xmlns:mc="http://schemas.openxmlformats.org/markup-compatibility/2006">
        <mc:Choice xmlns:a14="http://schemas.microsoft.com/office/drawing/2010/main" xmlns="" Requires="a14">
          <p:sp>
            <p:nvSpPr>
              <p:cNvPr id="2" name="Rectangle 1"/>
              <p:cNvSpPr>
                <a:spLocks noChangeArrowheads="1"/>
              </p:cNvSpPr>
              <p:nvPr/>
            </p:nvSpPr>
            <p:spPr bwMode="auto">
              <a:xfrm>
                <a:off x="352424" y="708375"/>
                <a:ext cx="11501725" cy="313637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en-US" altLang="zh-CN" sz="2800" b="1" dirty="0">
                    <a:latin typeface="+mj-lt"/>
                    <a:cs typeface="Times New Roman" panose="02020603050405020304" pitchFamily="18" charset="0"/>
                  </a:rPr>
                  <a:t>1.</a:t>
                </a:r>
                <a:r>
                  <a:rPr lang="zh-CN" altLang="en-US" sz="2800" b="1" dirty="0">
                    <a:latin typeface="+mj-lt"/>
                    <a:cs typeface="Times New Roman" panose="02020603050405020304" pitchFamily="18" charset="0"/>
                  </a:rPr>
                  <a:t>比较大小</a:t>
                </a:r>
                <a:endParaRPr kumimoji="0" lang="en-US" altLang="zh-CN" sz="2800" b="1" i="0" u="none" strike="noStrike" cap="none" normalizeH="0" baseline="0" dirty="0">
                  <a:ln>
                    <a:noFill/>
                  </a:ln>
                  <a:effectLst/>
                  <a:latin typeface="+mj-lt"/>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latin typeface="+mj-lt"/>
                  </a:rPr>
                  <a:t>示例4 </a:t>
                </a:r>
                <a:r>
                  <a:rPr lang="en-US" altLang="zh-CN" sz="2800" b="1" dirty="0">
                    <a:solidFill>
                      <a:srgbClr val="DA251C"/>
                    </a:solidFill>
                    <a:latin typeface="+mj-lt"/>
                  </a:rPr>
                  <a:t>    </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[2018天津,5,5分][理]已知</a:t>
                </a:r>
                <a:r>
                  <a:rPr kumimoji="0" lang="zh-CN" altLang="zh-CN" sz="2800" b="0" i="1" u="none" strike="noStrike" cap="none" normalizeH="0" baseline="0" dirty="0">
                    <a:ln>
                      <a:noFill/>
                    </a:ln>
                    <a:solidFill>
                      <a:srgbClr val="000000"/>
                    </a:solidFill>
                    <a:effectLst/>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=log</a:t>
                </a:r>
                <a:r>
                  <a:rPr kumimoji="0" lang="zh-CN" altLang="zh-CN" sz="2800" b="0" i="0" u="none" strike="noStrike" cap="none" normalizeH="0" baseline="-30000" dirty="0">
                    <a:ln>
                      <a:noFill/>
                    </a:ln>
                    <a:solidFill>
                      <a:srgbClr val="000000"/>
                    </a:solidFill>
                    <a:effectLst/>
                    <a:latin typeface="+mj-lt"/>
                    <a:cs typeface="Times New Roman" panose="02020603050405020304" pitchFamily="18" charset="0"/>
                  </a:rPr>
                  <a:t>2</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e,</a:t>
                </a:r>
                <a:r>
                  <a:rPr lang="zh-CN" altLang="zh-CN" sz="2800" i="1" dirty="0">
                    <a:solidFill>
                      <a:srgbClr val="000000"/>
                    </a:solidFill>
                    <a:latin typeface="+mj-lt"/>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=ln 2,</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a:t>
                </a:r>
                <a14:m>
                  <m:oMath xmlns:m="http://schemas.openxmlformats.org/officeDocument/2006/math">
                    <m:sSub>
                      <m:sSub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sSubPr>
                      <m:e>
                        <m:r>
                          <m:rPr>
                            <m:sty m:val="p"/>
                          </m:rPr>
                          <a:rPr lang="en-US" altLang="zh-CN" sz="2800" i="1" dirty="0">
                            <a:solidFill>
                              <a:srgbClr val="000000"/>
                            </a:solidFill>
                            <a:latin typeface="Cambria Math" panose="02040503050406030204" pitchFamily="18" charset="0"/>
                            <a:cs typeface="Times New Roman" panose="02020603050405020304" pitchFamily="18" charset="0"/>
                          </a:rPr>
                          <m:t>log</m:t>
                        </m:r>
                      </m:e>
                      <m:sub>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2</m:t>
                            </m:r>
                          </m:den>
                        </m:f>
                      </m:sub>
                    </m:sSub>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3</m:t>
                        </m:r>
                      </m:den>
                    </m:f>
                  </m:oMath>
                </a14:m>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 ,则</a:t>
                </a:r>
                <a:r>
                  <a:rPr lang="zh-CN" altLang="zh-CN" sz="2800" i="1" dirty="0">
                    <a:solidFill>
                      <a:srgbClr val="000000"/>
                    </a:solidFill>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的大小关系为              </a:t>
                </a:r>
                <a:endParaRPr kumimoji="0" lang="zh-CN" altLang="zh-CN" sz="2800" b="0" i="0" u="none" strike="noStrike" cap="none" normalizeH="0" baseline="0" dirty="0">
                  <a:ln>
                    <a:noFill/>
                  </a:ln>
                  <a:solidFill>
                    <a:schemeClr val="tx1"/>
                  </a:solidFill>
                  <a:effectLst/>
                  <a:latin typeface="+mj-lt"/>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A.</a:t>
                </a:r>
                <a:r>
                  <a:rPr lang="zh-CN" altLang="zh-CN" sz="2800" i="1" dirty="0">
                    <a:solidFill>
                      <a:srgbClr val="000000"/>
                    </a:solidFill>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	  B.</a:t>
                </a:r>
                <a:r>
                  <a:rPr lang="zh-CN" altLang="zh-CN" sz="2800" i="1" dirty="0">
                    <a:solidFill>
                      <a:srgbClr val="000000"/>
                    </a:solidFill>
                    <a:latin typeface="+mj-lt"/>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  C.</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b</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	D.</a:t>
                </a:r>
                <a:r>
                  <a:rPr lang="zh-CN" altLang="zh-CN" sz="2800" i="1" dirty="0">
                    <a:solidFill>
                      <a:srgbClr val="000000"/>
                    </a:solidFill>
                    <a:latin typeface="+mj-lt"/>
                    <a:cs typeface="Times New Roman" panose="02020603050405020304" pitchFamily="18" charset="0"/>
                  </a:rPr>
                  <a:t>c</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j-lt"/>
                    <a:cs typeface="Times New Roman" panose="02020603050405020304" pitchFamily="18" charset="0"/>
                  </a:rPr>
                  <a:t>&gt;</a:t>
                </a:r>
                <a:r>
                  <a:rPr lang="zh-CN" altLang="zh-CN" sz="2800" i="1" dirty="0">
                    <a:solidFill>
                      <a:srgbClr val="000000"/>
                    </a:solidFill>
                    <a:latin typeface="+mj-lt"/>
                    <a:cs typeface="Times New Roman" panose="02020603050405020304" pitchFamily="18" charset="0"/>
                  </a:rPr>
                  <a:t>b</a:t>
                </a:r>
              </a:p>
            </p:txBody>
          </p:sp>
        </mc:Choice>
        <mc:Fallback>
          <p:sp>
            <p:nvSpPr>
              <p:cNvPr id="2" name="Rectangle 1"/>
              <p:cNvSpPr>
                <a:spLocks noRot="1" noChangeAspect="1" noMove="1" noResize="1" noEditPoints="1" noAdjustHandles="1" noChangeArrowheads="1" noChangeShapeType="1" noTextEdit="1"/>
              </p:cNvSpPr>
              <p:nvPr/>
            </p:nvSpPr>
            <p:spPr bwMode="auto">
              <a:xfrm>
                <a:off x="352424" y="708375"/>
                <a:ext cx="11501725" cy="3136371"/>
              </a:xfrm>
              <a:prstGeom prst="rect">
                <a:avLst/>
              </a:prstGeom>
              <a:blipFill rotWithShape="0">
                <a:blip r:embed="rId3"/>
                <a:stretch>
                  <a:fillRect l="-1113" b="-2524"/>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 name="矩形 2"/>
              <p:cNvSpPr/>
              <p:nvPr/>
            </p:nvSpPr>
            <p:spPr>
              <a:xfrm>
                <a:off x="352424" y="3823779"/>
                <a:ext cx="11634789" cy="1801775"/>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2800" b="1" dirty="0">
                    <a:solidFill>
                      <a:srgbClr val="DA251C"/>
                    </a:solidFill>
                  </a:rPr>
                  <a:t>解析</a:t>
                </a:r>
                <a:r>
                  <a:rPr lang="zh-CN" altLang="zh-CN" sz="2800" dirty="0">
                    <a:solidFill>
                      <a:srgbClr val="000000"/>
                    </a:solidFill>
                    <a:cs typeface="Times New Roman" panose="02020603050405020304" pitchFamily="18" charset="0"/>
                  </a:rPr>
                  <a:t> </a:t>
                </a:r>
                <a:r>
                  <a:rPr lang="en-US" altLang="zh-CN" sz="2800" dirty="0">
                    <a:solidFill>
                      <a:srgbClr val="000000"/>
                    </a:solidFill>
                    <a:cs typeface="Times New Roman" panose="02020603050405020304" pitchFamily="18" charset="0"/>
                  </a:rPr>
                  <a:t>    </a:t>
                </a:r>
                <a:r>
                  <a:rPr lang="zh-CN" altLang="zh-CN" sz="2800" b="1" dirty="0">
                    <a:solidFill>
                      <a:srgbClr val="000000"/>
                    </a:solidFill>
                    <a:cs typeface="Times New Roman" panose="02020603050405020304" pitchFamily="18" charset="0"/>
                  </a:rPr>
                  <a:t>解法一</a:t>
                </a:r>
                <a:r>
                  <a:rPr lang="zh-CN" altLang="zh-CN" sz="2800" dirty="0">
                    <a:solidFill>
                      <a:srgbClr val="000000"/>
                    </a:solidFill>
                    <a:cs typeface="Times New Roman" panose="02020603050405020304" pitchFamily="18" charset="0"/>
                  </a:rPr>
                  <a:t> </a:t>
                </a:r>
                <a:r>
                  <a:rPr lang="en-US" altLang="zh-CN" sz="2800" dirty="0">
                    <a:solidFill>
                      <a:srgbClr val="000000"/>
                    </a:solidFill>
                    <a:cs typeface="Times New Roman" panose="02020603050405020304" pitchFamily="18" charset="0"/>
                  </a:rPr>
                  <a:t>   </a:t>
                </a:r>
                <a:r>
                  <a:rPr lang="zh-CN" altLang="zh-CN" sz="2800" dirty="0">
                    <a:solidFill>
                      <a:srgbClr val="000000"/>
                    </a:solidFill>
                    <a:cs typeface="Times New Roman" panose="02020603050405020304" pitchFamily="18" charset="0"/>
                  </a:rPr>
                  <a:t>因为</a:t>
                </a:r>
                <a:r>
                  <a:rPr lang="zh-CN" altLang="zh-CN" sz="2800" i="1" dirty="0">
                    <a:solidFill>
                      <a:srgbClr val="000000"/>
                    </a:solidFill>
                    <a:cs typeface="Times New Roman" panose="02020603050405020304" pitchFamily="18" charset="0"/>
                  </a:rPr>
                  <a:t>a</a:t>
                </a:r>
                <a:r>
                  <a:rPr lang="zh-CN" altLang="zh-CN" sz="2800" dirty="0">
                    <a:solidFill>
                      <a:srgbClr val="000000"/>
                    </a:solidFill>
                    <a:cs typeface="Times New Roman" panose="02020603050405020304" pitchFamily="18" charset="0"/>
                  </a:rPr>
                  <a:t>=log</a:t>
                </a:r>
                <a:r>
                  <a:rPr lang="zh-CN" altLang="zh-CN" sz="2800" baseline="-30000" dirty="0">
                    <a:solidFill>
                      <a:srgbClr val="000000"/>
                    </a:solidFill>
                    <a:cs typeface="Times New Roman" panose="02020603050405020304" pitchFamily="18" charset="0"/>
                  </a:rPr>
                  <a:t>2</a:t>
                </a:r>
                <a:r>
                  <a:rPr lang="zh-CN" altLang="zh-CN" sz="2800" dirty="0">
                    <a:solidFill>
                      <a:srgbClr val="000000"/>
                    </a:solidFill>
                    <a:cs typeface="Times New Roman" panose="02020603050405020304" pitchFamily="18" charset="0"/>
                  </a:rPr>
                  <a:t>e&gt;1,</a:t>
                </a:r>
                <a:r>
                  <a:rPr lang="zh-CN" altLang="zh-CN" sz="2800" i="1" dirty="0">
                    <a:solidFill>
                      <a:srgbClr val="000000"/>
                    </a:solidFill>
                    <a:cs typeface="Times New Roman" panose="02020603050405020304" pitchFamily="18" charset="0"/>
                  </a:rPr>
                  <a:t>b</a:t>
                </a:r>
                <a:r>
                  <a:rPr lang="zh-CN" altLang="zh-CN" sz="2800" dirty="0">
                    <a:solidFill>
                      <a:srgbClr val="000000"/>
                    </a:solidFill>
                    <a:cs typeface="Times New Roman" panose="02020603050405020304" pitchFamily="18" charset="0"/>
                  </a:rPr>
                  <a:t>=ln2∈(0,1),c=</a:t>
                </a:r>
                <a14:m>
                  <m:oMath xmlns:m="http://schemas.openxmlformats.org/officeDocument/2006/math">
                    <m:sSub>
                      <m:sSubPr>
                        <m:ctrlPr>
                          <a:rPr lang="en-US" altLang="zh-CN" sz="2800" i="1" dirty="0">
                            <a:solidFill>
                              <a:srgbClr val="000000"/>
                            </a:solidFill>
                            <a:latin typeface="Cambria Math" panose="02040503050406030204" pitchFamily="18" charset="0"/>
                            <a:cs typeface="Times New Roman" panose="02020603050405020304" pitchFamily="18" charset="0"/>
                          </a:rPr>
                        </m:ctrlPr>
                      </m:sSubPr>
                      <m:e>
                        <m:r>
                          <m:rPr>
                            <m:sty m:val="p"/>
                          </m:rPr>
                          <a:rPr lang="en-US" altLang="zh-CN" sz="2800" i="1" dirty="0">
                            <a:solidFill>
                              <a:srgbClr val="000000"/>
                            </a:solidFill>
                            <a:latin typeface="Cambria Math" panose="02040503050406030204" pitchFamily="18" charset="0"/>
                            <a:cs typeface="Times New Roman" panose="02020603050405020304" pitchFamily="18" charset="0"/>
                          </a:rPr>
                          <m:t>log</m:t>
                        </m:r>
                      </m:e>
                      <m:sub>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sub>
                    </m:sSub>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1</m:t>
                        </m:r>
                      </m:num>
                      <m:den>
                        <m:r>
                          <a:rPr lang="en-US" altLang="zh-CN" sz="2800" i="1" dirty="0">
                            <a:solidFill>
                              <a:srgbClr val="000000"/>
                            </a:solidFill>
                            <a:latin typeface="Cambria Math" panose="02040503050406030204" pitchFamily="18" charset="0"/>
                            <a:cs typeface="Times New Roman" panose="02020603050405020304" pitchFamily="18" charset="0"/>
                          </a:rPr>
                          <m:t>3</m:t>
                        </m:r>
                      </m:den>
                    </m:f>
                  </m:oMath>
                </a14:m>
                <a:r>
                  <a:rPr lang="zh-CN" altLang="zh-CN" sz="2800" dirty="0">
                    <a:solidFill>
                      <a:srgbClr val="000000"/>
                    </a:solidFill>
                    <a:cs typeface="Times New Roman" panose="02020603050405020304" pitchFamily="18" charset="0"/>
                  </a:rPr>
                  <a:t>=log</a:t>
                </a:r>
                <a:r>
                  <a:rPr lang="zh-CN" altLang="zh-CN" sz="2800" baseline="-30000" dirty="0">
                    <a:solidFill>
                      <a:srgbClr val="000000"/>
                    </a:solidFill>
                    <a:cs typeface="Times New Roman" panose="02020603050405020304" pitchFamily="18" charset="0"/>
                  </a:rPr>
                  <a:t>2</a:t>
                </a:r>
                <a:r>
                  <a:rPr lang="zh-CN" altLang="zh-CN" sz="2800" dirty="0">
                    <a:solidFill>
                      <a:srgbClr val="000000"/>
                    </a:solidFill>
                    <a:cs typeface="Times New Roman" panose="02020603050405020304" pitchFamily="18" charset="0"/>
                  </a:rPr>
                  <a:t>3&gt;log</a:t>
                </a:r>
                <a:r>
                  <a:rPr lang="zh-CN" altLang="zh-CN" sz="2800" baseline="-30000" dirty="0">
                    <a:solidFill>
                      <a:srgbClr val="000000"/>
                    </a:solidFill>
                    <a:cs typeface="Times New Roman" panose="02020603050405020304" pitchFamily="18" charset="0"/>
                  </a:rPr>
                  <a:t>2</a:t>
                </a:r>
                <a:r>
                  <a:rPr lang="zh-CN" altLang="zh-CN" sz="2800" dirty="0">
                    <a:solidFill>
                      <a:srgbClr val="000000"/>
                    </a:solidFill>
                    <a:cs typeface="Times New Roman" panose="02020603050405020304" pitchFamily="18" charset="0"/>
                  </a:rPr>
                  <a:t>e&gt;1,</a:t>
                </a:r>
                <a:endParaRPr lang="en-US" altLang="zh-CN" sz="2800" dirty="0">
                  <a:solidFill>
                    <a:srgbClr val="000000"/>
                  </a:solidFill>
                  <a:cs typeface="Times New Roman" panose="02020603050405020304" pitchFamily="18" charset="0"/>
                </a:endParaRPr>
              </a:p>
              <a:p>
                <a:pPr lvl="0" eaLnBrk="0" fontAlgn="base" hangingPunct="0">
                  <a:lnSpc>
                    <a:spcPct val="150000"/>
                  </a:lnSpc>
                  <a:spcBef>
                    <a:spcPct val="0"/>
                  </a:spcBef>
                  <a:spcAft>
                    <a:spcPct val="0"/>
                  </a:spcAft>
                </a:pPr>
                <a:r>
                  <a:rPr lang="zh-CN" altLang="zh-CN" sz="2800" dirty="0">
                    <a:solidFill>
                      <a:srgbClr val="000000"/>
                    </a:solidFill>
                    <a:cs typeface="Times New Roman" panose="02020603050405020304" pitchFamily="18" charset="0"/>
                  </a:rPr>
                  <a:t>所以</a:t>
                </a:r>
                <a:r>
                  <a:rPr lang="zh-CN" altLang="zh-CN" sz="2800" i="1" dirty="0">
                    <a:solidFill>
                      <a:srgbClr val="000000"/>
                    </a:solidFill>
                    <a:cs typeface="Times New Roman" panose="02020603050405020304" pitchFamily="18" charset="0"/>
                  </a:rPr>
                  <a:t>c</a:t>
                </a:r>
                <a:r>
                  <a:rPr lang="zh-CN" altLang="zh-CN" sz="2800" dirty="0">
                    <a:solidFill>
                      <a:srgbClr val="000000"/>
                    </a:solidFill>
                    <a:cs typeface="Times New Roman" panose="02020603050405020304" pitchFamily="18" charset="0"/>
                  </a:rPr>
                  <a:t>&gt;</a:t>
                </a:r>
                <a:r>
                  <a:rPr lang="zh-CN" altLang="zh-CN" sz="2800" i="1" dirty="0">
                    <a:solidFill>
                      <a:srgbClr val="000000"/>
                    </a:solidFill>
                    <a:cs typeface="Times New Roman" panose="02020603050405020304" pitchFamily="18" charset="0"/>
                  </a:rPr>
                  <a:t>a</a:t>
                </a:r>
                <a:r>
                  <a:rPr lang="zh-CN" altLang="zh-CN" sz="2800" dirty="0">
                    <a:solidFill>
                      <a:srgbClr val="000000"/>
                    </a:solidFill>
                    <a:cs typeface="Times New Roman" panose="02020603050405020304" pitchFamily="18" charset="0"/>
                  </a:rPr>
                  <a:t>&gt;</a:t>
                </a:r>
                <a:r>
                  <a:rPr lang="zh-CN" altLang="zh-CN" sz="2800" i="1" dirty="0">
                    <a:solidFill>
                      <a:srgbClr val="000000"/>
                    </a:solidFill>
                    <a:cs typeface="Times New Roman" panose="02020603050405020304" pitchFamily="18" charset="0"/>
                  </a:rPr>
                  <a:t>b</a:t>
                </a:r>
                <a:r>
                  <a:rPr lang="zh-CN" altLang="zh-CN" sz="2800" dirty="0">
                    <a:solidFill>
                      <a:srgbClr val="000000"/>
                    </a:solidFill>
                    <a:cs typeface="Times New Roman" panose="02020603050405020304" pitchFamily="18" charset="0"/>
                  </a:rPr>
                  <a:t>,故选D.</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352424" y="3823779"/>
                <a:ext cx="11634789" cy="1801775"/>
              </a:xfrm>
              <a:prstGeom prst="rect">
                <a:avLst/>
              </a:prstGeom>
              <a:blipFill rotWithShape="0">
                <a:blip r:embed="rId4"/>
                <a:stretch>
                  <a:fillRect l="-1101" b="-405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4218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4" name="矩形 3"/>
              <p:cNvSpPr/>
              <p:nvPr/>
            </p:nvSpPr>
            <p:spPr>
              <a:xfrm>
                <a:off x="419100" y="244825"/>
                <a:ext cx="11372850" cy="1843710"/>
              </a:xfrm>
              <a:prstGeom prst="rect">
                <a:avLst/>
              </a:prstGeom>
            </p:spPr>
            <p:txBody>
              <a:bodyPr wrap="square">
                <a:spAutoFit/>
              </a:bodyPr>
              <a:lstStyle/>
              <a:p>
                <a:pPr lvl="0" eaLnBrk="0" fontAlgn="base" hangingPunct="0">
                  <a:lnSpc>
                    <a:spcPct val="150000"/>
                  </a:lnSpc>
                  <a:spcBef>
                    <a:spcPct val="0"/>
                  </a:spcBef>
                  <a:spcAft>
                    <a:spcPct val="0"/>
                  </a:spcAft>
                </a:pPr>
                <a:r>
                  <a:rPr lang="zh-CN" altLang="zh-CN" sz="2800" b="1" dirty="0">
                    <a:solidFill>
                      <a:srgbClr val="000000"/>
                    </a:solidFill>
                    <a:latin typeface="+mj-ea"/>
                    <a:ea typeface="+mj-ea"/>
                    <a:cs typeface="Times New Roman" panose="02020603050405020304" pitchFamily="18" charset="0"/>
                  </a:rPr>
                  <a:t>解法二   </a:t>
                </a:r>
                <a14:m>
                  <m:oMath xmlns:m="http://schemas.openxmlformats.org/officeDocument/2006/math">
                    <m:sSub>
                      <m:sSubPr>
                        <m:ctrlPr>
                          <a:rPr lang="en-US" altLang="zh-CN" sz="2800" i="1" dirty="0">
                            <a:solidFill>
                              <a:srgbClr val="000000"/>
                            </a:solidFill>
                            <a:latin typeface="Cambria Math" panose="02040503050406030204" pitchFamily="18" charset="0"/>
                            <a:ea typeface="+mj-ea"/>
                            <a:cs typeface="Times New Roman" panose="02020603050405020304" pitchFamily="18" charset="0"/>
                          </a:rPr>
                        </m:ctrlPr>
                      </m:sSubPr>
                      <m:e>
                        <m:r>
                          <m:rPr>
                            <m:sty m:val="p"/>
                          </m:rPr>
                          <a:rPr lang="en-US" altLang="zh-CN" sz="2800" i="1" dirty="0">
                            <a:solidFill>
                              <a:srgbClr val="000000"/>
                            </a:solidFill>
                            <a:latin typeface="Cambria Math" panose="02040503050406030204" pitchFamily="18" charset="0"/>
                            <a:ea typeface="+mj-ea"/>
                            <a:cs typeface="Times New Roman" panose="02020603050405020304" pitchFamily="18" charset="0"/>
                          </a:rPr>
                          <m:t>log</m:t>
                        </m:r>
                      </m:e>
                      <m:sub>
                        <m:f>
                          <m:fPr>
                            <m:ctrlPr>
                              <a:rPr lang="en-US" altLang="zh-CN" sz="2800" i="1" dirty="0">
                                <a:solidFill>
                                  <a:srgbClr val="000000"/>
                                </a:solidFill>
                                <a:latin typeface="Cambria Math" panose="02040503050406030204" pitchFamily="18" charset="0"/>
                                <a:ea typeface="+mj-ea"/>
                                <a:cs typeface="Times New Roman" panose="02020603050405020304" pitchFamily="18" charset="0"/>
                              </a:rPr>
                            </m:ctrlPr>
                          </m:fPr>
                          <m:num>
                            <m:r>
                              <a:rPr lang="en-US" altLang="zh-CN" sz="2800" i="1" dirty="0">
                                <a:solidFill>
                                  <a:srgbClr val="000000"/>
                                </a:solidFill>
                                <a:latin typeface="Cambria Math" panose="02040503050406030204" pitchFamily="18" charset="0"/>
                                <a:ea typeface="+mj-ea"/>
                                <a:cs typeface="Times New Roman" panose="02020603050405020304" pitchFamily="18" charset="0"/>
                              </a:rPr>
                              <m:t>1</m:t>
                            </m:r>
                          </m:num>
                          <m:den>
                            <m:r>
                              <a:rPr lang="en-US" altLang="zh-CN" sz="2800" i="1" dirty="0">
                                <a:solidFill>
                                  <a:srgbClr val="000000"/>
                                </a:solidFill>
                                <a:latin typeface="Cambria Math" panose="02040503050406030204" pitchFamily="18" charset="0"/>
                                <a:ea typeface="+mj-ea"/>
                                <a:cs typeface="Times New Roman" panose="02020603050405020304" pitchFamily="18" charset="0"/>
                              </a:rPr>
                              <m:t>2</m:t>
                            </m:r>
                          </m:den>
                        </m:f>
                      </m:sub>
                    </m:sSub>
                    <m:f>
                      <m:fPr>
                        <m:ctrlPr>
                          <a:rPr lang="en-US" altLang="zh-CN" sz="2800" i="1" dirty="0">
                            <a:solidFill>
                              <a:srgbClr val="000000"/>
                            </a:solidFill>
                            <a:latin typeface="Cambria Math" panose="02040503050406030204" pitchFamily="18" charset="0"/>
                            <a:ea typeface="+mj-ea"/>
                            <a:cs typeface="Times New Roman" panose="02020603050405020304" pitchFamily="18" charset="0"/>
                          </a:rPr>
                        </m:ctrlPr>
                      </m:fPr>
                      <m:num>
                        <m:r>
                          <a:rPr lang="en-US" altLang="zh-CN" sz="2800" i="1" dirty="0">
                            <a:solidFill>
                              <a:srgbClr val="000000"/>
                            </a:solidFill>
                            <a:latin typeface="Cambria Math" panose="02040503050406030204" pitchFamily="18" charset="0"/>
                            <a:ea typeface="+mj-ea"/>
                            <a:cs typeface="Times New Roman" panose="02020603050405020304" pitchFamily="18" charset="0"/>
                          </a:rPr>
                          <m:t>1</m:t>
                        </m:r>
                      </m:num>
                      <m:den>
                        <m:r>
                          <a:rPr lang="en-US" altLang="zh-CN" sz="2800" i="1" dirty="0">
                            <a:solidFill>
                              <a:srgbClr val="000000"/>
                            </a:solidFill>
                            <a:latin typeface="Cambria Math" panose="02040503050406030204" pitchFamily="18" charset="0"/>
                            <a:ea typeface="+mj-ea"/>
                            <a:cs typeface="Times New Roman" panose="02020603050405020304" pitchFamily="18" charset="0"/>
                          </a:rPr>
                          <m:t>3</m:t>
                        </m:r>
                      </m:den>
                    </m:f>
                  </m:oMath>
                </a14:m>
                <a:r>
                  <a:rPr lang="zh-CN" altLang="zh-CN" sz="2800" dirty="0">
                    <a:solidFill>
                      <a:srgbClr val="000000"/>
                    </a:solidFill>
                    <a:latin typeface="+mj-ea"/>
                    <a:ea typeface="+mj-ea"/>
                    <a:cs typeface="Times New Roman" panose="02020603050405020304" pitchFamily="18" charset="0"/>
                  </a:rPr>
                  <a:t>=log</a:t>
                </a:r>
                <a:r>
                  <a:rPr lang="zh-CN" altLang="zh-CN" sz="2800" baseline="-30000" dirty="0">
                    <a:solidFill>
                      <a:srgbClr val="000000"/>
                    </a:solidFill>
                    <a:latin typeface="+mj-ea"/>
                    <a:ea typeface="+mj-ea"/>
                    <a:cs typeface="Times New Roman" panose="02020603050405020304" pitchFamily="18" charset="0"/>
                  </a:rPr>
                  <a:t>2</a:t>
                </a:r>
                <a:r>
                  <a:rPr lang="zh-CN" altLang="zh-CN" sz="2800" dirty="0">
                    <a:solidFill>
                      <a:srgbClr val="000000"/>
                    </a:solidFill>
                    <a:latin typeface="+mj-ea"/>
                    <a:ea typeface="+mj-ea"/>
                    <a:cs typeface="Times New Roman" panose="02020603050405020304" pitchFamily="18" charset="0"/>
                  </a:rPr>
                  <a:t>3,如图,在同一平面直角坐标系中作出函数</a:t>
                </a:r>
                <a:r>
                  <a:rPr lang="zh-CN" altLang="zh-CN" sz="2800" i="1" dirty="0">
                    <a:solidFill>
                      <a:srgbClr val="000000"/>
                    </a:solidFill>
                    <a:latin typeface="+mn-ea"/>
                    <a:cs typeface="Times New Roman" panose="02020603050405020304" pitchFamily="18" charset="0"/>
                  </a:rPr>
                  <a:t>y</a:t>
                </a:r>
                <a:r>
                  <a:rPr lang="zh-CN" altLang="zh-CN" sz="2800" dirty="0">
                    <a:solidFill>
                      <a:srgbClr val="000000"/>
                    </a:solidFill>
                    <a:latin typeface="+mj-ea"/>
                    <a:ea typeface="+mj-ea"/>
                    <a:cs typeface="Times New Roman" panose="02020603050405020304" pitchFamily="18" charset="0"/>
                  </a:rPr>
                  <a:t>=log</a:t>
                </a:r>
                <a:r>
                  <a:rPr lang="zh-CN" altLang="zh-CN" sz="2800" baseline="-30000" dirty="0">
                    <a:solidFill>
                      <a:srgbClr val="000000"/>
                    </a:solidFill>
                    <a:latin typeface="+mj-ea"/>
                    <a:ea typeface="+mj-ea"/>
                    <a:cs typeface="Times New Roman" panose="02020603050405020304" pitchFamily="18" charset="0"/>
                  </a:rPr>
                  <a:t>2</a:t>
                </a:r>
                <a:r>
                  <a:rPr lang="zh-CN" altLang="zh-CN" sz="2800" i="1" dirty="0">
                    <a:solidFill>
                      <a:srgbClr val="000000"/>
                    </a:solidFill>
                    <a:latin typeface="+mn-ea"/>
                    <a:cs typeface="Times New Roman" panose="02020603050405020304" pitchFamily="18" charset="0"/>
                  </a:rPr>
                  <a:t>x</a:t>
                </a:r>
                <a:r>
                  <a:rPr lang="zh-CN" altLang="zh-CN" sz="2800" dirty="0">
                    <a:solidFill>
                      <a:srgbClr val="000000"/>
                    </a:solidFill>
                    <a:latin typeface="+mj-ea"/>
                    <a:ea typeface="+mj-ea"/>
                    <a:cs typeface="Times New Roman" panose="02020603050405020304" pitchFamily="18" charset="0"/>
                  </a:rPr>
                  <a:t>,</a:t>
                </a:r>
                <a:r>
                  <a:rPr lang="zh-CN" altLang="zh-CN" sz="2800" i="1" dirty="0">
                    <a:solidFill>
                      <a:srgbClr val="000000"/>
                    </a:solidFill>
                    <a:latin typeface="+mn-ea"/>
                    <a:cs typeface="Times New Roman" panose="02020603050405020304" pitchFamily="18" charset="0"/>
                  </a:rPr>
                  <a:t>y</a:t>
                </a:r>
                <a:r>
                  <a:rPr lang="zh-CN" altLang="zh-CN" sz="2800" dirty="0">
                    <a:solidFill>
                      <a:srgbClr val="000000"/>
                    </a:solidFill>
                    <a:latin typeface="+mj-ea"/>
                    <a:ea typeface="+mj-ea"/>
                    <a:cs typeface="Times New Roman" panose="02020603050405020304" pitchFamily="18" charset="0"/>
                  </a:rPr>
                  <a:t>=ln </a:t>
                </a:r>
                <a:r>
                  <a:rPr lang="zh-CN" altLang="zh-CN" sz="2800" i="1" dirty="0">
                    <a:solidFill>
                      <a:srgbClr val="000000"/>
                    </a:solidFill>
                    <a:latin typeface="+mn-ea"/>
                    <a:cs typeface="Times New Roman" panose="02020603050405020304" pitchFamily="18" charset="0"/>
                  </a:rPr>
                  <a:t>x</a:t>
                </a:r>
                <a:r>
                  <a:rPr lang="zh-CN" altLang="zh-CN" sz="2800" dirty="0">
                    <a:solidFill>
                      <a:srgbClr val="000000"/>
                    </a:solidFill>
                    <a:latin typeface="+mj-ea"/>
                    <a:ea typeface="+mj-ea"/>
                    <a:cs typeface="Times New Roman" panose="02020603050405020304" pitchFamily="18" charset="0"/>
                  </a:rPr>
                  <a:t>的图象,由图,知</a:t>
                </a:r>
                <a:r>
                  <a:rPr lang="zh-CN" altLang="zh-CN" sz="2800" i="1" dirty="0">
                    <a:solidFill>
                      <a:srgbClr val="000000"/>
                    </a:solidFill>
                    <a:latin typeface="+mn-ea"/>
                    <a:cs typeface="Times New Roman" panose="02020603050405020304" pitchFamily="18" charset="0"/>
                  </a:rPr>
                  <a:t>c</a:t>
                </a:r>
                <a:r>
                  <a:rPr lang="zh-CN" altLang="zh-CN" sz="2800" dirty="0">
                    <a:solidFill>
                      <a:srgbClr val="000000"/>
                    </a:solidFill>
                    <a:latin typeface="+mj-ea"/>
                    <a:ea typeface="+mj-ea"/>
                    <a:cs typeface="Times New Roman" panose="02020603050405020304" pitchFamily="18" charset="0"/>
                  </a:rPr>
                  <a:t>&gt;</a:t>
                </a:r>
                <a:r>
                  <a:rPr lang="zh-CN" altLang="zh-CN" sz="2800" i="1" dirty="0">
                    <a:solidFill>
                      <a:srgbClr val="000000"/>
                    </a:solidFill>
                    <a:latin typeface="+mn-ea"/>
                    <a:cs typeface="Times New Roman" panose="02020603050405020304" pitchFamily="18" charset="0"/>
                  </a:rPr>
                  <a:t>a</a:t>
                </a:r>
                <a:r>
                  <a:rPr lang="zh-CN" altLang="zh-CN" sz="2800" dirty="0">
                    <a:solidFill>
                      <a:srgbClr val="000000"/>
                    </a:solidFill>
                    <a:latin typeface="+mj-ea"/>
                    <a:ea typeface="+mj-ea"/>
                    <a:cs typeface="Times New Roman" panose="02020603050405020304" pitchFamily="18" charset="0"/>
                  </a:rPr>
                  <a:t>&gt;</a:t>
                </a:r>
                <a:r>
                  <a:rPr lang="zh-CN" altLang="zh-CN" sz="2800" i="1" dirty="0">
                    <a:solidFill>
                      <a:srgbClr val="000000"/>
                    </a:solidFill>
                    <a:latin typeface="+mn-ea"/>
                    <a:cs typeface="Times New Roman" panose="02020603050405020304" pitchFamily="18" charset="0"/>
                  </a:rPr>
                  <a:t>b</a:t>
                </a:r>
                <a:r>
                  <a:rPr lang="zh-CN" altLang="zh-CN" sz="2800" dirty="0">
                    <a:solidFill>
                      <a:srgbClr val="000000"/>
                    </a:solidFill>
                    <a:latin typeface="+mj-ea"/>
                    <a:ea typeface="+mj-ea"/>
                    <a:cs typeface="Times New Roman" panose="02020603050405020304" pitchFamily="18" charset="0"/>
                  </a:rPr>
                  <a:t>,故选D.</a:t>
                </a:r>
              </a:p>
            </p:txBody>
          </p:sp>
        </mc:Choice>
        <mc:Fallback>
          <p:sp>
            <p:nvSpPr>
              <p:cNvPr id="4" name="矩形 3"/>
              <p:cNvSpPr>
                <a:spLocks noRot="1" noChangeAspect="1" noMove="1" noResize="1" noEditPoints="1" noAdjustHandles="1" noChangeArrowheads="1" noChangeShapeType="1" noTextEdit="1"/>
              </p:cNvSpPr>
              <p:nvPr/>
            </p:nvSpPr>
            <p:spPr>
              <a:xfrm>
                <a:off x="419100" y="244825"/>
                <a:ext cx="11372850" cy="1843710"/>
              </a:xfrm>
              <a:prstGeom prst="rect">
                <a:avLst/>
              </a:prstGeom>
              <a:blipFill rotWithShape="0">
                <a:blip r:embed="rId3"/>
                <a:stretch>
                  <a:fillRect l="-1126" b="-1980"/>
                </a:stretch>
              </a:blipFill>
            </p:spPr>
            <p:txBody>
              <a:bodyPr/>
              <a:lstStyle/>
              <a:p>
                <a:r>
                  <a:rPr lang="zh-CN" altLang="en-US">
                    <a:noFill/>
                  </a:rPr>
                  <a:t> </a:t>
                </a:r>
              </a:p>
            </p:txBody>
          </p:sp>
        </mc:Fallback>
      </mc:AlternateContent>
      <p:sp>
        <p:nvSpPr>
          <p:cNvPr id="9" name="矩形 8">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pic>
        <p:nvPicPr>
          <p:cNvPr id="8" name="图片 7"/>
          <p:cNvPicPr>
            <a:picLocks noChangeAspect="1"/>
          </p:cNvPicPr>
          <p:nvPr/>
        </p:nvPicPr>
        <p:blipFill>
          <a:blip r:embed="rId4"/>
          <a:stretch>
            <a:fillRect/>
          </a:stretch>
        </p:blipFill>
        <p:spPr>
          <a:xfrm>
            <a:off x="2710259" y="2088535"/>
            <a:ext cx="6352381" cy="3561905"/>
          </a:xfrm>
          <a:prstGeom prst="rect">
            <a:avLst/>
          </a:prstGeom>
        </p:spPr>
      </p:pic>
      <p:sp>
        <p:nvSpPr>
          <p:cNvPr id="10" name="矩形 9"/>
          <p:cNvSpPr/>
          <p:nvPr/>
        </p:nvSpPr>
        <p:spPr>
          <a:xfrm>
            <a:off x="419100" y="5807666"/>
            <a:ext cx="1600118" cy="738664"/>
          </a:xfrm>
          <a:prstGeom prst="rect">
            <a:avLst/>
          </a:prstGeom>
        </p:spPr>
        <p:txBody>
          <a:bodyPr wrap="none">
            <a:spAutoFit/>
          </a:bodyPr>
          <a:lstStyle/>
          <a:p>
            <a:pPr>
              <a:lnSpc>
                <a:spcPct val="150000"/>
              </a:lnSpc>
            </a:pPr>
            <a:r>
              <a:rPr lang="zh-CN" altLang="en-US" sz="2800" b="1" dirty="0">
                <a:solidFill>
                  <a:srgbClr val="DA251C"/>
                </a:solidFill>
              </a:rPr>
              <a:t>答案</a:t>
            </a:r>
            <a:r>
              <a:rPr lang="zh-CN" altLang="en-US" sz="2800" dirty="0">
                <a:solidFill>
                  <a:srgbClr val="000000"/>
                </a:solidFill>
                <a:latin typeface="+mj-ea"/>
                <a:ea typeface="+mj-ea"/>
                <a:cs typeface="Times New Roman" panose="02020603050405020304" pitchFamily="18" charset="0"/>
              </a:rPr>
              <a:t>    </a:t>
            </a:r>
            <a:r>
              <a:rPr lang="en-US" altLang="zh-CN" sz="2800" dirty="0">
                <a:solidFill>
                  <a:srgbClr val="000000"/>
                </a:solidFill>
                <a:latin typeface="+mj-ea"/>
                <a:ea typeface="+mj-ea"/>
                <a:cs typeface="Times New Roman" panose="02020603050405020304" pitchFamily="18" charset="0"/>
              </a:rPr>
              <a:t>D</a:t>
            </a:r>
            <a:endParaRPr lang="en-US" altLang="zh-CN" sz="2800" dirty="0">
              <a:solidFill>
                <a:srgbClr val="000000"/>
              </a:solidFill>
              <a:effectLst/>
              <a:latin typeface="+mj-ea"/>
              <a:ea typeface="+mj-ea"/>
              <a:cs typeface="Times New Roman" panose="02020603050405020304" pitchFamily="18" charset="0"/>
            </a:endParaRPr>
          </a:p>
        </p:txBody>
      </p:sp>
    </p:spTree>
    <p:extLst>
      <p:ext uri="{BB962C8B-B14F-4D97-AF65-F5344CB8AC3E}">
        <p14:creationId xmlns:p14="http://schemas.microsoft.com/office/powerpoint/2010/main" xmlns="" val="37632120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zh-CN" sz="4000" b="1" dirty="0"/>
              <a:t>第五讲　对数与对数函数</a:t>
            </a:r>
          </a:p>
        </p:txBody>
      </p:sp>
      <p:sp>
        <p:nvSpPr>
          <p:cNvPr id="11" name="文本框 10"/>
          <p:cNvSpPr txBox="1"/>
          <p:nvPr/>
        </p:nvSpPr>
        <p:spPr>
          <a:xfrm>
            <a:off x="2105164" y="1546119"/>
            <a:ext cx="7981672" cy="461665"/>
          </a:xfrm>
          <a:prstGeom prst="rect">
            <a:avLst/>
          </a:prstGeom>
          <a:noFill/>
        </p:spPr>
        <p:txBody>
          <a:bodyPr wrap="none" rtlCol="0">
            <a:spAutoFit/>
          </a:bodyPr>
          <a:lstStyle/>
          <a:p>
            <a:pPr algn="ctr"/>
            <a:r>
              <a:rPr lang="en-US" altLang="zh-CN" sz="2400" dirty="0">
                <a:solidFill>
                  <a:srgbClr val="DA251C"/>
                </a:solidFill>
              </a:rPr>
              <a:t>【</a:t>
            </a:r>
            <a:r>
              <a:rPr lang="zh-CN" altLang="en-US" sz="2400" dirty="0">
                <a:solidFill>
                  <a:srgbClr val="DA251C"/>
                </a:solidFill>
              </a:rPr>
              <a:t>高考帮</a:t>
            </a:r>
            <a:r>
              <a:rPr lang="en-US" altLang="zh-CN" sz="2400" dirty="0">
                <a:solidFill>
                  <a:srgbClr val="DA251C"/>
                </a:solidFill>
              </a:rPr>
              <a:t>·</a:t>
            </a:r>
            <a:r>
              <a:rPr lang="zh-CN" altLang="en-US" sz="2400" dirty="0">
                <a:solidFill>
                  <a:srgbClr val="DA251C"/>
                </a:solidFill>
              </a:rPr>
              <a:t>理科数学</a:t>
            </a:r>
            <a:r>
              <a:rPr lang="en-US" altLang="zh-CN" sz="2400" dirty="0">
                <a:solidFill>
                  <a:srgbClr val="DA251C"/>
                </a:solidFill>
              </a:rPr>
              <a:t>】</a:t>
            </a:r>
            <a:r>
              <a:rPr lang="zh-CN" altLang="zh-CN" sz="2400" dirty="0">
                <a:solidFill>
                  <a:srgbClr val="DA251C"/>
                </a:solidFill>
              </a:rPr>
              <a:t>第二章　函数概念与基本初等函数</a:t>
            </a:r>
            <a:r>
              <a:rPr lang="en-US" altLang="zh-CN" sz="2400" dirty="0">
                <a:solidFill>
                  <a:srgbClr val="DA251C"/>
                </a:solidFill>
              </a:rPr>
              <a:t>Ⅰ</a:t>
            </a:r>
            <a:endParaRPr lang="zh-CN" altLang="zh-CN" sz="2400" dirty="0">
              <a:solidFill>
                <a:srgbClr val="DA251C"/>
              </a:solidFill>
            </a:endParaRPr>
          </a:p>
        </p:txBody>
      </p:sp>
    </p:spTree>
    <p:extLst>
      <p:ext uri="{BB962C8B-B14F-4D97-AF65-F5344CB8AC3E}">
        <p14:creationId xmlns:p14="http://schemas.microsoft.com/office/powerpoint/2010/main" xmlns="" val="3613475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9D5AA96-BD12-4A50-835C-24AFF0775CE2}"/>
              </a:ext>
            </a:extLst>
          </p:cNvPr>
          <p:cNvSpPr/>
          <p:nvPr/>
        </p:nvSpPr>
        <p:spPr>
          <a:xfrm>
            <a:off x="234043" y="927183"/>
            <a:ext cx="11723913" cy="1384995"/>
          </a:xfrm>
          <a:prstGeom prst="rect">
            <a:avLst/>
          </a:prstGeom>
        </p:spPr>
        <p:txBody>
          <a:bodyPr wrap="square">
            <a:spAutoFit/>
          </a:bodyPr>
          <a:lstStyle/>
          <a:p>
            <a:pPr>
              <a:lnSpc>
                <a:spcPct val="150000"/>
              </a:lnSpc>
              <a:spcAft>
                <a:spcPts val="0"/>
              </a:spcAft>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归纳总结     </a:t>
            </a:r>
            <a:endParaRPr lang="en-US" altLang="zh-CN" sz="2800" b="1" dirty="0"/>
          </a:p>
          <a:p>
            <a:pPr algn="ctr">
              <a:lnSpc>
                <a:spcPct val="150000"/>
              </a:lnSpc>
              <a:spcAft>
                <a:spcPts val="0"/>
              </a:spcAft>
            </a:pPr>
            <a:r>
              <a:rPr lang="zh-CN" altLang="zh-CN" sz="2800" b="1" dirty="0"/>
              <a:t>比较对数值大小的类型及相应方法</a:t>
            </a:r>
          </a:p>
        </p:txBody>
      </p:sp>
      <p:sp>
        <p:nvSpPr>
          <p:cNvPr id="10" name="矩形 9">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pic>
        <p:nvPicPr>
          <p:cNvPr id="2" name="图片 1"/>
          <p:cNvPicPr>
            <a:picLocks noChangeAspect="1"/>
          </p:cNvPicPr>
          <p:nvPr/>
        </p:nvPicPr>
        <p:blipFill>
          <a:blip r:embed="rId3"/>
          <a:stretch>
            <a:fillRect/>
          </a:stretch>
        </p:blipFill>
        <p:spPr>
          <a:xfrm>
            <a:off x="715691" y="2627383"/>
            <a:ext cx="10036771" cy="2150115"/>
          </a:xfrm>
          <a:prstGeom prst="rect">
            <a:avLst/>
          </a:prstGeom>
        </p:spPr>
      </p:pic>
    </p:spTree>
    <p:extLst>
      <p:ext uri="{BB962C8B-B14F-4D97-AF65-F5344CB8AC3E}">
        <p14:creationId xmlns:p14="http://schemas.microsoft.com/office/powerpoint/2010/main" xmlns="" val="35234170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4" name="矩形 13">
            <a:extLst>
              <a:ext uri="{FF2B5EF4-FFF2-40B4-BE49-F238E27FC236}">
                <a16:creationId xmlns:a16="http://schemas.microsoft.com/office/drawing/2014/main" xmlns="" id="{4104C21E-97A5-4B4C-8B0C-E09A25B940D2}"/>
              </a:ext>
            </a:extLst>
          </p:cNvPr>
          <p:cNvSpPr/>
          <p:nvPr/>
        </p:nvSpPr>
        <p:spPr>
          <a:xfrm>
            <a:off x="234043" y="1201238"/>
            <a:ext cx="11723913" cy="1384995"/>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5</a:t>
            </a:r>
            <a:r>
              <a:rPr lang="en-US" altLang="zh-CN" sz="2800" dirty="0"/>
              <a:t>     </a:t>
            </a:r>
            <a:r>
              <a:rPr lang="zh-CN" altLang="zh-CN" sz="2800" dirty="0"/>
              <a:t>已知</a:t>
            </a:r>
            <a:r>
              <a:rPr lang="en-US" altLang="zh-CN" sz="2800" i="1" dirty="0"/>
              <a:t>a&gt;</a:t>
            </a:r>
            <a:r>
              <a:rPr lang="en-US" altLang="zh-CN" sz="2800" dirty="0"/>
              <a:t>0</a:t>
            </a:r>
            <a:r>
              <a:rPr lang="zh-CN" altLang="zh-CN" sz="2800" dirty="0"/>
              <a:t>且</a:t>
            </a:r>
            <a:r>
              <a:rPr lang="en-US" altLang="zh-CN" sz="2800" i="1" dirty="0"/>
              <a:t>a</a:t>
            </a:r>
            <a:r>
              <a:rPr lang="en-US" altLang="zh-CN" sz="2800" dirty="0"/>
              <a:t>≠1,</a:t>
            </a:r>
            <a:r>
              <a:rPr lang="zh-CN" altLang="zh-CN" sz="2800" dirty="0"/>
              <a:t>若函数</a:t>
            </a:r>
            <a:r>
              <a:rPr lang="en-US" altLang="zh-CN" sz="2800" i="1" dirty="0"/>
              <a:t>f</a:t>
            </a:r>
            <a:r>
              <a:rPr lang="en-US" altLang="zh-CN" sz="2800" dirty="0"/>
              <a:t>(</a:t>
            </a:r>
            <a:r>
              <a:rPr lang="en-US" altLang="zh-CN" sz="2800" i="1" dirty="0"/>
              <a:t>x</a:t>
            </a:r>
            <a:r>
              <a:rPr lang="en-US" altLang="zh-CN" sz="2800" dirty="0"/>
              <a:t>)</a:t>
            </a:r>
            <a:r>
              <a:rPr lang="en-US" altLang="zh-CN" sz="2800" i="1" dirty="0"/>
              <a:t>=</a:t>
            </a:r>
            <a:r>
              <a:rPr lang="en-US" altLang="zh-CN" sz="2800" dirty="0" err="1"/>
              <a:t>log</a:t>
            </a:r>
            <a:r>
              <a:rPr lang="en-US" altLang="zh-CN" sz="2800" i="1" baseline="-25000" dirty="0" err="1"/>
              <a:t>a</a:t>
            </a:r>
            <a:r>
              <a:rPr lang="en-US" altLang="zh-CN" sz="2800" dirty="0"/>
              <a:t>(</a:t>
            </a:r>
            <a:r>
              <a:rPr lang="en-US" altLang="zh-CN" sz="2800" i="1" dirty="0"/>
              <a:t>ax</a:t>
            </a:r>
            <a:r>
              <a:rPr lang="en-US" altLang="zh-CN" sz="2800" baseline="30000" dirty="0"/>
              <a:t>2</a:t>
            </a:r>
            <a:r>
              <a:rPr lang="en-US" altLang="zh-CN" sz="2800" i="1" dirty="0"/>
              <a:t>-x</a:t>
            </a:r>
            <a:r>
              <a:rPr lang="en-US" altLang="zh-CN" sz="2800" dirty="0"/>
              <a:t>)</a:t>
            </a:r>
            <a:r>
              <a:rPr lang="zh-CN" altLang="zh-CN" sz="2800" dirty="0"/>
              <a:t>在</a:t>
            </a:r>
            <a:r>
              <a:rPr lang="en-US" altLang="zh-CN" sz="2800" dirty="0"/>
              <a:t>[3,4]</a:t>
            </a:r>
            <a:r>
              <a:rPr lang="zh-CN" altLang="zh-CN" sz="2800" dirty="0"/>
              <a:t>上是增函数</a:t>
            </a:r>
            <a:r>
              <a:rPr lang="en-US" altLang="zh-CN" sz="2800" dirty="0"/>
              <a:t>,</a:t>
            </a:r>
            <a:r>
              <a:rPr lang="zh-CN" altLang="zh-CN" sz="2800" dirty="0"/>
              <a:t>则</a:t>
            </a:r>
            <a:r>
              <a:rPr lang="en-US" altLang="zh-CN" sz="2800" i="1" dirty="0"/>
              <a:t>a</a:t>
            </a:r>
            <a:r>
              <a:rPr lang="zh-CN" altLang="zh-CN" sz="2800" dirty="0"/>
              <a:t>的取值范围是</a:t>
            </a:r>
            <a:r>
              <a:rPr lang="zh-CN" altLang="zh-CN" sz="2800" i="1" u="sng" dirty="0"/>
              <a:t>　　　</a:t>
            </a:r>
            <a:r>
              <a:rPr lang="en-US" altLang="zh-CN" sz="2800" i="1" dirty="0"/>
              <a:t>. </a:t>
            </a:r>
            <a:endParaRPr lang="zh-CN" altLang="zh-CN" sz="2800" dirty="0"/>
          </a:p>
        </p:txBody>
      </p:sp>
      <p:sp>
        <p:nvSpPr>
          <p:cNvPr id="18" name="矩形 17">
            <a:extLst>
              <a:ext uri="{FF2B5EF4-FFF2-40B4-BE49-F238E27FC236}">
                <a16:creationId xmlns:a16="http://schemas.microsoft.com/office/drawing/2014/main" xmlns="" id="{A97BA292-2B77-4598-B91B-5B8609B4D8A4}"/>
              </a:ext>
            </a:extLst>
          </p:cNvPr>
          <p:cNvSpPr/>
          <p:nvPr/>
        </p:nvSpPr>
        <p:spPr>
          <a:xfrm>
            <a:off x="234044" y="2892664"/>
            <a:ext cx="11723912" cy="1384995"/>
          </a:xfrm>
          <a:prstGeom prst="rect">
            <a:avLst/>
          </a:prstGeom>
        </p:spPr>
        <p:txBody>
          <a:bodyPr wrap="square">
            <a:spAutoFit/>
          </a:bodyPr>
          <a:lstStyle/>
          <a:p>
            <a:pPr>
              <a:lnSpc>
                <a:spcPct val="150000"/>
              </a:lnSpc>
            </a:pPr>
            <a:r>
              <a:rPr lang="zh-CN" altLang="en-US" sz="2800" b="1" dirty="0">
                <a:solidFill>
                  <a:srgbClr val="DA251C"/>
                </a:solidFill>
                <a:latin typeface="+mj-ea"/>
              </a:rPr>
              <a:t>思维导引    </a:t>
            </a:r>
            <a:r>
              <a:rPr lang="zh-CN" altLang="zh-CN" sz="2800" dirty="0"/>
              <a:t>对底数</a:t>
            </a:r>
            <a:r>
              <a:rPr lang="en-US" altLang="zh-CN" sz="2800" i="1" dirty="0"/>
              <a:t>a</a:t>
            </a:r>
            <a:r>
              <a:rPr lang="zh-CN" altLang="zh-CN" sz="2800" dirty="0"/>
              <a:t>按</a:t>
            </a:r>
            <a:r>
              <a:rPr lang="en-US" altLang="zh-CN" sz="2800" i="1" dirty="0"/>
              <a:t>a&gt;</a:t>
            </a:r>
            <a:r>
              <a:rPr lang="en-US" altLang="zh-CN" sz="2800" dirty="0"/>
              <a:t>1</a:t>
            </a:r>
            <a:r>
              <a:rPr lang="zh-CN" altLang="zh-CN" sz="2800" dirty="0"/>
              <a:t>和</a:t>
            </a:r>
            <a:r>
              <a:rPr lang="en-US" altLang="zh-CN" sz="2800" dirty="0"/>
              <a:t>0</a:t>
            </a:r>
            <a:r>
              <a:rPr lang="en-US" altLang="zh-CN" sz="2800" i="1" dirty="0"/>
              <a:t>&lt;a&lt;</a:t>
            </a:r>
            <a:r>
              <a:rPr lang="en-US" altLang="zh-CN" sz="2800" dirty="0"/>
              <a:t>1</a:t>
            </a:r>
            <a:r>
              <a:rPr lang="zh-CN" altLang="zh-CN" sz="2800" dirty="0"/>
              <a:t>进行讨论</a:t>
            </a:r>
            <a:r>
              <a:rPr lang="en-US" altLang="zh-CN" sz="2800" dirty="0"/>
              <a:t>,</a:t>
            </a:r>
            <a:r>
              <a:rPr lang="zh-CN" altLang="zh-CN" sz="2800" dirty="0"/>
              <a:t>分别求出</a:t>
            </a:r>
            <a:r>
              <a:rPr lang="en-US" altLang="zh-CN" sz="2800" i="1" dirty="0"/>
              <a:t>f</a:t>
            </a:r>
            <a:r>
              <a:rPr lang="en-US" altLang="zh-CN" sz="2800" dirty="0"/>
              <a:t>(</a:t>
            </a:r>
            <a:r>
              <a:rPr lang="en-US" altLang="zh-CN" sz="2800" i="1" dirty="0"/>
              <a:t>x</a:t>
            </a:r>
            <a:r>
              <a:rPr lang="en-US" altLang="zh-CN" sz="2800" dirty="0"/>
              <a:t>)</a:t>
            </a:r>
            <a:r>
              <a:rPr lang="en-US" altLang="zh-CN" sz="2800" i="1" dirty="0"/>
              <a:t>=</a:t>
            </a:r>
            <a:r>
              <a:rPr lang="en-US" altLang="zh-CN" sz="2800" dirty="0" err="1"/>
              <a:t>log</a:t>
            </a:r>
            <a:r>
              <a:rPr lang="en-US" altLang="zh-CN" sz="2800" i="1" baseline="-25000" dirty="0" err="1"/>
              <a:t>a</a:t>
            </a:r>
            <a:r>
              <a:rPr lang="en-US" altLang="zh-CN" sz="2800" dirty="0"/>
              <a:t>(</a:t>
            </a:r>
            <a:r>
              <a:rPr lang="en-US" altLang="zh-CN" sz="2800" i="1" dirty="0"/>
              <a:t>ax</a:t>
            </a:r>
            <a:r>
              <a:rPr lang="en-US" altLang="zh-CN" sz="2800" baseline="30000" dirty="0"/>
              <a:t>2</a:t>
            </a:r>
            <a:r>
              <a:rPr lang="en-US" altLang="zh-CN" sz="2800" i="1" dirty="0"/>
              <a:t>-x</a:t>
            </a:r>
            <a:r>
              <a:rPr lang="en-US" altLang="zh-CN" sz="2800" dirty="0"/>
              <a:t>)</a:t>
            </a:r>
            <a:r>
              <a:rPr lang="zh-CN" altLang="zh-CN" sz="2800" dirty="0"/>
              <a:t>在</a:t>
            </a:r>
            <a:r>
              <a:rPr lang="en-US" altLang="zh-CN" sz="2800" dirty="0"/>
              <a:t>[3,4]</a:t>
            </a:r>
            <a:r>
              <a:rPr lang="zh-CN" altLang="zh-CN" sz="2800" dirty="0"/>
              <a:t>上单调递增时</a:t>
            </a:r>
            <a:r>
              <a:rPr lang="en-US" altLang="zh-CN" sz="2800" i="1" dirty="0"/>
              <a:t>a</a:t>
            </a:r>
            <a:r>
              <a:rPr lang="zh-CN" altLang="zh-CN" sz="2800" dirty="0"/>
              <a:t>的取值范围</a:t>
            </a:r>
            <a:r>
              <a:rPr lang="en-US" altLang="zh-CN" sz="2800" dirty="0"/>
              <a:t>,</a:t>
            </a:r>
            <a:r>
              <a:rPr lang="zh-CN" altLang="zh-CN" sz="2800" dirty="0"/>
              <a:t>然后取并集即可</a:t>
            </a:r>
            <a:r>
              <a:rPr lang="en-US" altLang="zh-CN" sz="2800" i="1" dirty="0"/>
              <a:t>.</a:t>
            </a:r>
            <a:endParaRPr lang="zh-CN" altLang="zh-CN" sz="2800" dirty="0"/>
          </a:p>
        </p:txBody>
      </p:sp>
      <p:sp>
        <p:nvSpPr>
          <p:cNvPr id="2" name="矩形 1"/>
          <p:cNvSpPr/>
          <p:nvPr/>
        </p:nvSpPr>
        <p:spPr>
          <a:xfrm>
            <a:off x="234043" y="735565"/>
            <a:ext cx="4458272" cy="312458"/>
          </a:xfrm>
          <a:prstGeom prst="rect">
            <a:avLst/>
          </a:prstGeom>
        </p:spPr>
        <p:txBody>
          <a:bodyPr wrap="none">
            <a:spAutoFit/>
          </a:bodyPr>
          <a:lstStyle/>
          <a:p>
            <a:pPr>
              <a:lnSpc>
                <a:spcPts val="1410"/>
              </a:lnSpc>
            </a:pPr>
            <a:r>
              <a:rPr lang="en-US" altLang="zh-CN" sz="2800" b="1" dirty="0">
                <a:solidFill>
                  <a:srgbClr val="000000"/>
                </a:solidFill>
                <a:latin typeface="+mn-ea"/>
                <a:cs typeface="Times New Roman" panose="02020603050405020304" pitchFamily="18" charset="0"/>
              </a:rPr>
              <a:t>2.</a:t>
            </a:r>
            <a:r>
              <a:rPr lang="zh-CN" altLang="en-US" sz="2800" b="1" dirty="0">
                <a:solidFill>
                  <a:srgbClr val="000000"/>
                </a:solidFill>
                <a:latin typeface="+mn-ea"/>
                <a:cs typeface="Times New Roman" panose="02020603050405020304" pitchFamily="18" charset="0"/>
              </a:rPr>
              <a:t>对数型函数的单调性问题</a:t>
            </a:r>
            <a:endParaRPr lang="zh-CN" altLang="en-US" sz="2800" b="1" dirty="0">
              <a:solidFill>
                <a:srgbClr val="000000"/>
              </a:solidFill>
              <a:effectLst/>
              <a:latin typeface="+mn-ea"/>
              <a:cs typeface="Times New Roman" panose="02020603050405020304" pitchFamily="18" charset="0"/>
            </a:endParaRPr>
          </a:p>
        </p:txBody>
      </p:sp>
    </p:spTree>
    <p:extLst>
      <p:ext uri="{BB962C8B-B14F-4D97-AF65-F5344CB8AC3E}">
        <p14:creationId xmlns:p14="http://schemas.microsoft.com/office/powerpoint/2010/main" xmlns="" val="31386817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9" name="矩形 18">
                <a:extLst>
                  <a:ext uri="{FF2B5EF4-FFF2-40B4-BE49-F238E27FC236}">
                    <a16:creationId xmlns:a16="http://schemas.microsoft.com/office/drawing/2014/main" id="{2F04DD02-30DB-4D97-830B-41D11EA7065C}"/>
                  </a:ext>
                </a:extLst>
              </p:cNvPr>
              <p:cNvSpPr/>
              <p:nvPr/>
            </p:nvSpPr>
            <p:spPr>
              <a:xfrm>
                <a:off x="234043" y="-240493"/>
                <a:ext cx="11723913" cy="6914713"/>
              </a:xfrm>
              <a:prstGeom prst="rect">
                <a:avLst/>
              </a:prstGeom>
            </p:spPr>
            <p:txBody>
              <a:bodyPr wrap="square">
                <a:spAutoFit/>
              </a:bodyPr>
              <a:lstStyle/>
              <a:p>
                <a:pPr>
                  <a:lnSpc>
                    <a:spcPts val="12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800" dirty="0">
                    <a:solidFill>
                      <a:srgbClr val="000000"/>
                    </a:solidFill>
                    <a:cs typeface="Times New Roman" panose="02020603050405020304" pitchFamily="18" charset="0"/>
                  </a:rPr>
                  <a:t>当</a:t>
                </a:r>
                <a:r>
                  <a:rPr lang="en-US" altLang="zh-CN" sz="2800" i="1" dirty="0">
                    <a:solidFill>
                      <a:srgbClr val="000000"/>
                    </a:solidFill>
                    <a:effectLst/>
                    <a:cs typeface="Times New Roman" panose="02020603050405020304" pitchFamily="18" charset="0"/>
                  </a:rPr>
                  <a:t>a&gt;</a:t>
                </a:r>
                <a:r>
                  <a:rPr lang="en-US" altLang="zh-CN" sz="2800" dirty="0">
                    <a:solidFill>
                      <a:srgbClr val="000000"/>
                    </a:solidFill>
                    <a:effectLst/>
                    <a:cs typeface="Times New Roman" panose="02020603050405020304" pitchFamily="18" charset="0"/>
                  </a:rPr>
                  <a:t>1</a:t>
                </a:r>
                <a:r>
                  <a:rPr lang="zh-CN" altLang="zh-CN" sz="2800" dirty="0">
                    <a:solidFill>
                      <a:srgbClr val="000000"/>
                    </a:solidFill>
                    <a:effectLst/>
                    <a:cs typeface="Times New Roman" panose="02020603050405020304" pitchFamily="18" charset="0"/>
                  </a:rPr>
                  <a:t>时</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要使</a:t>
                </a:r>
                <a:r>
                  <a:rPr lang="en-US" altLang="zh-CN" sz="2800" i="1" dirty="0">
                    <a:solidFill>
                      <a:srgbClr val="000000"/>
                    </a:solidFill>
                    <a:effectLst/>
                    <a:cs typeface="Times New Roman" panose="02020603050405020304" pitchFamily="18" charset="0"/>
                  </a:rPr>
                  <a:t>f</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x</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a:t>
                </a:r>
                <a:r>
                  <a:rPr lang="en-US" altLang="zh-CN" sz="2800" dirty="0" err="1">
                    <a:solidFill>
                      <a:srgbClr val="000000"/>
                    </a:solidFill>
                    <a:effectLst/>
                    <a:cs typeface="Times New Roman" panose="02020603050405020304" pitchFamily="18" charset="0"/>
                  </a:rPr>
                  <a:t>log</a:t>
                </a:r>
                <a:r>
                  <a:rPr lang="en-US" altLang="zh-CN" sz="2800" i="1" baseline="-25000" dirty="0" err="1">
                    <a:solidFill>
                      <a:srgbClr val="000000"/>
                    </a:solidFill>
                    <a:effectLst/>
                    <a:cs typeface="Times New Roman" panose="02020603050405020304" pitchFamily="18" charset="0"/>
                  </a:rPr>
                  <a:t>a</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ax</a:t>
                </a:r>
                <a:r>
                  <a:rPr lang="en-US" altLang="zh-CN" sz="2800" baseline="30000" dirty="0">
                    <a:solidFill>
                      <a:srgbClr val="000000"/>
                    </a:solidFill>
                    <a:effectLst/>
                    <a:cs typeface="Times New Roman" panose="02020603050405020304" pitchFamily="18" charset="0"/>
                  </a:rPr>
                  <a:t>2</a:t>
                </a:r>
                <a:r>
                  <a:rPr lang="en-US" altLang="zh-CN" sz="2800" i="1" dirty="0">
                    <a:solidFill>
                      <a:srgbClr val="000000"/>
                    </a:solidFill>
                    <a:effectLst/>
                    <a:cs typeface="Times New Roman" panose="02020603050405020304" pitchFamily="18" charset="0"/>
                  </a:rPr>
                  <a:t>-x</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在</a:t>
                </a:r>
                <a:r>
                  <a:rPr lang="en-US" altLang="zh-CN" sz="2800" dirty="0">
                    <a:solidFill>
                      <a:srgbClr val="000000"/>
                    </a:solidFill>
                    <a:effectLst/>
                    <a:cs typeface="Times New Roman" panose="02020603050405020304" pitchFamily="18" charset="0"/>
                  </a:rPr>
                  <a:t>[3,4]</a:t>
                </a:r>
                <a:r>
                  <a:rPr lang="zh-CN" altLang="zh-CN" sz="2800" dirty="0">
                    <a:solidFill>
                      <a:srgbClr val="000000"/>
                    </a:solidFill>
                    <a:effectLst/>
                    <a:cs typeface="Times New Roman" panose="02020603050405020304" pitchFamily="18" charset="0"/>
                  </a:rPr>
                  <a:t>上单调递增</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则</a:t>
                </a:r>
                <a:r>
                  <a:rPr lang="en-US" altLang="zh-CN" sz="2800" i="1" dirty="0">
                    <a:solidFill>
                      <a:srgbClr val="000000"/>
                    </a:solidFill>
                    <a:effectLst/>
                    <a:cs typeface="Times New Roman" panose="02020603050405020304" pitchFamily="18" charset="0"/>
                  </a:rPr>
                  <a:t>y=ax</a:t>
                </a:r>
                <a:r>
                  <a:rPr lang="en-US" altLang="zh-CN" sz="2800" baseline="30000" dirty="0">
                    <a:solidFill>
                      <a:srgbClr val="000000"/>
                    </a:solidFill>
                    <a:effectLst/>
                    <a:cs typeface="Times New Roman" panose="02020603050405020304" pitchFamily="18" charset="0"/>
                  </a:rPr>
                  <a:t>2</a:t>
                </a:r>
                <a:r>
                  <a:rPr lang="en-US" altLang="zh-CN" sz="2800" i="1" dirty="0">
                    <a:solidFill>
                      <a:srgbClr val="000000"/>
                    </a:solidFill>
                    <a:effectLst/>
                    <a:cs typeface="Times New Roman" panose="02020603050405020304" pitchFamily="18" charset="0"/>
                  </a:rPr>
                  <a:t>-x</a:t>
                </a:r>
                <a:r>
                  <a:rPr lang="zh-CN" altLang="zh-CN" sz="2800" dirty="0">
                    <a:solidFill>
                      <a:srgbClr val="000000"/>
                    </a:solidFill>
                    <a:effectLst/>
                    <a:cs typeface="Times New Roman" panose="02020603050405020304" pitchFamily="18" charset="0"/>
                  </a:rPr>
                  <a:t>在</a:t>
                </a:r>
                <a:r>
                  <a:rPr lang="en-US" altLang="zh-CN" sz="2800" dirty="0">
                    <a:solidFill>
                      <a:srgbClr val="000000"/>
                    </a:solidFill>
                    <a:effectLst/>
                    <a:cs typeface="Times New Roman" panose="02020603050405020304" pitchFamily="18" charset="0"/>
                  </a:rPr>
                  <a:t>[3,4]</a:t>
                </a:r>
                <a:r>
                  <a:rPr lang="zh-CN" altLang="zh-CN" sz="2800" dirty="0">
                    <a:solidFill>
                      <a:srgbClr val="000000"/>
                    </a:solidFill>
                    <a:effectLst/>
                    <a:cs typeface="Times New Roman" panose="02020603050405020304" pitchFamily="18" charset="0"/>
                  </a:rPr>
                  <a:t>上单调递增</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且</a:t>
                </a:r>
                <a:r>
                  <a:rPr lang="en-US" altLang="zh-CN" sz="2800" i="1" dirty="0">
                    <a:solidFill>
                      <a:srgbClr val="000000"/>
                    </a:solidFill>
                    <a:effectLst/>
                    <a:cs typeface="Times New Roman" panose="02020603050405020304" pitchFamily="18" charset="0"/>
                  </a:rPr>
                  <a:t>y=ax</a:t>
                </a:r>
                <a:r>
                  <a:rPr lang="en-US" altLang="zh-CN" sz="2800" baseline="30000" dirty="0">
                    <a:solidFill>
                      <a:srgbClr val="000000"/>
                    </a:solidFill>
                    <a:effectLst/>
                    <a:cs typeface="Times New Roman" panose="02020603050405020304" pitchFamily="18" charset="0"/>
                  </a:rPr>
                  <a:t>2</a:t>
                </a:r>
                <a:r>
                  <a:rPr lang="en-US" altLang="zh-CN" sz="2800" i="1" dirty="0">
                    <a:solidFill>
                      <a:srgbClr val="000000"/>
                    </a:solidFill>
                    <a:effectLst/>
                    <a:cs typeface="Times New Roman" panose="02020603050405020304" pitchFamily="18" charset="0"/>
                  </a:rPr>
                  <a:t>-x&gt;</a:t>
                </a:r>
                <a:r>
                  <a:rPr lang="en-US" altLang="zh-CN" sz="2800" dirty="0">
                    <a:solidFill>
                      <a:srgbClr val="000000"/>
                    </a:solidFill>
                    <a:effectLst/>
                    <a:cs typeface="Times New Roman" panose="02020603050405020304" pitchFamily="18" charset="0"/>
                  </a:rPr>
                  <a:t>0</a:t>
                </a:r>
                <a:r>
                  <a:rPr lang="zh-CN" altLang="zh-CN" sz="2800" dirty="0">
                    <a:solidFill>
                      <a:srgbClr val="000000"/>
                    </a:solidFill>
                    <a:effectLst/>
                    <a:cs typeface="Times New Roman" panose="02020603050405020304" pitchFamily="18" charset="0"/>
                  </a:rPr>
                  <a:t>恒成立</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即</a:t>
                </a:r>
                <a14:m>
                  <m:oMath xmlns:m="http://schemas.openxmlformats.org/officeDocument/2006/math">
                    <m:d>
                      <m:dPr>
                        <m:begChr m:val="{"/>
                        <m:endChr m:val=""/>
                        <m:ctrlPr>
                          <a:rPr lang="zh-CN" altLang="zh-CN" sz="2800" i="1">
                            <a:solidFill>
                              <a:srgbClr val="000000"/>
                            </a:solidFill>
                            <a:effectLst/>
                            <a:latin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2800" i="1">
                                <a:solidFill>
                                  <a:srgbClr val="000000"/>
                                </a:solidFill>
                                <a:effectLst/>
                                <a:latin typeface="Cambria Math" panose="02040503050406030204" pitchFamily="18" charset="0"/>
                                <a:cs typeface="Times New Roman" panose="02020603050405020304" pitchFamily="18" charset="0"/>
                              </a:rPr>
                            </m:ctrlPr>
                          </m:mPr>
                          <m:mr>
                            <m:e>
                              <m:r>
                                <a:rPr lang="en-US" altLang="zh-CN" sz="2800" i="1">
                                  <a:solidFill>
                                    <a:srgbClr val="000000"/>
                                  </a:solidFill>
                                  <a:effectLst/>
                                  <a:latin typeface="Cambria Math" panose="02040503050406030204" pitchFamily="18" charset="0"/>
                                  <a:cs typeface="Times New Roman" panose="02020603050405020304" pitchFamily="18" charset="0"/>
                                </a:rPr>
                                <m:t>𝑎</m:t>
                              </m:r>
                              <m:r>
                                <a:rPr lang="en-US" altLang="zh-CN" sz="2800">
                                  <a:solidFill>
                                    <a:srgbClr val="000000"/>
                                  </a:solidFill>
                                  <a:effectLst/>
                                  <a:latin typeface="Cambria Math" panose="02040503050406030204" pitchFamily="18" charset="0"/>
                                  <a:cs typeface="Times New Roman" panose="02020603050405020304" pitchFamily="18" charset="0"/>
                                </a:rPr>
                                <m:t>&gt;1</m:t>
                              </m:r>
                              <m:r>
                                <m:rPr>
                                  <m:nor/>
                                </m:rPr>
                                <a:rPr lang="en-US" altLang="zh-CN" sz="2800">
                                  <a:solidFill>
                                    <a:srgbClr val="000000"/>
                                  </a:solidFill>
                                  <a:effectLst/>
                                  <a:cs typeface="Times New Roman" panose="02020603050405020304" pitchFamily="18" charset="0"/>
                                </a:rPr>
                                <m:t>,</m:t>
                              </m:r>
                            </m:e>
                          </m:mr>
                          <m:mr>
                            <m:e>
                              <m:f>
                                <m:fPr>
                                  <m:ctrlPr>
                                    <a:rPr lang="zh-CN" altLang="zh-CN" sz="2800" i="1">
                                      <a:solidFill>
                                        <a:srgbClr val="000000"/>
                                      </a:solidFill>
                                      <a:effectLst/>
                                      <a:latin typeface="Cambria Math" panose="02040503050406030204" pitchFamily="18" charset="0"/>
                                      <a:cs typeface="Times New Roman" panose="02020603050405020304" pitchFamily="18" charset="0"/>
                                    </a:rPr>
                                  </m:ctrlPr>
                                </m:fPr>
                                <m:num>
                                  <m:r>
                                    <a:rPr lang="en-US" altLang="zh-CN" sz="2800">
                                      <a:solidFill>
                                        <a:srgbClr val="000000"/>
                                      </a:solidFill>
                                      <a:effectLst/>
                                      <a:latin typeface="Cambria Math" panose="02040503050406030204" pitchFamily="18" charset="0"/>
                                      <a:cs typeface="Times New Roman" panose="02020603050405020304" pitchFamily="18" charset="0"/>
                                    </a:rPr>
                                    <m:t>1</m:t>
                                  </m:r>
                                </m:num>
                                <m:den>
                                  <m:r>
                                    <a:rPr lang="en-US" altLang="zh-CN" sz="2800">
                                      <a:solidFill>
                                        <a:srgbClr val="000000"/>
                                      </a:solidFill>
                                      <a:effectLst/>
                                      <a:latin typeface="Cambria Math" panose="02040503050406030204" pitchFamily="18" charset="0"/>
                                      <a:cs typeface="Times New Roman" panose="02020603050405020304" pitchFamily="18" charset="0"/>
                                    </a:rPr>
                                    <m:t>2</m:t>
                                  </m:r>
                                  <m:r>
                                    <a:rPr lang="en-US" altLang="zh-CN" sz="2800" i="1">
                                      <a:solidFill>
                                        <a:srgbClr val="000000"/>
                                      </a:solidFill>
                                      <a:effectLst/>
                                      <a:latin typeface="Cambria Math" panose="02040503050406030204" pitchFamily="18" charset="0"/>
                                      <a:cs typeface="Times New Roman" panose="02020603050405020304" pitchFamily="18" charset="0"/>
                                    </a:rPr>
                                    <m:t>𝑎</m:t>
                                  </m:r>
                                </m:den>
                              </m:f>
                              <m:r>
                                <a:rPr lang="en-US" altLang="zh-CN" sz="2800">
                                  <a:solidFill>
                                    <a:srgbClr val="000000"/>
                                  </a:solidFill>
                                  <a:effectLst/>
                                  <a:latin typeface="Cambria Math" panose="02040503050406030204" pitchFamily="18" charset="0"/>
                                  <a:cs typeface="Times New Roman" panose="02020603050405020304" pitchFamily="18" charset="0"/>
                                </a:rPr>
                                <m:t>≤3</m:t>
                              </m:r>
                              <m:r>
                                <m:rPr>
                                  <m:nor/>
                                </m:rPr>
                                <a:rPr lang="en-US" altLang="zh-CN" sz="2800">
                                  <a:solidFill>
                                    <a:srgbClr val="000000"/>
                                  </a:solidFill>
                                  <a:effectLst/>
                                  <a:cs typeface="Times New Roman" panose="02020603050405020304" pitchFamily="18" charset="0"/>
                                </a:rPr>
                                <m:t>,</m:t>
                              </m:r>
                            </m:e>
                          </m:mr>
                          <m:mr>
                            <m:e>
                              <m:r>
                                <a:rPr lang="en-US" altLang="zh-CN" sz="2800">
                                  <a:solidFill>
                                    <a:srgbClr val="000000"/>
                                  </a:solidFill>
                                  <a:effectLst/>
                                  <a:latin typeface="Cambria Math" panose="02040503050406030204" pitchFamily="18" charset="0"/>
                                  <a:cs typeface="Times New Roman" panose="02020603050405020304" pitchFamily="18" charset="0"/>
                                </a:rPr>
                                <m:t>9</m:t>
                              </m:r>
                              <m:r>
                                <a:rPr lang="en-US" altLang="zh-CN" sz="2800" i="1">
                                  <a:solidFill>
                                    <a:srgbClr val="000000"/>
                                  </a:solidFill>
                                  <a:effectLst/>
                                  <a:latin typeface="Cambria Math" panose="02040503050406030204" pitchFamily="18" charset="0"/>
                                  <a:cs typeface="Times New Roman" panose="02020603050405020304" pitchFamily="18" charset="0"/>
                                </a:rPr>
                                <m:t>𝑎</m:t>
                              </m:r>
                              <m:r>
                                <m:rPr>
                                  <m:nor/>
                                </m:rPr>
                                <a:rPr lang="en-US" altLang="zh-CN" sz="2800" i="1">
                                  <a:solidFill>
                                    <a:srgbClr val="000000"/>
                                  </a:solidFill>
                                  <a:effectLst/>
                                  <a:cs typeface="Times New Roman" panose="02020603050405020304" pitchFamily="18" charset="0"/>
                                </a:rPr>
                                <m:t>−</m:t>
                              </m:r>
                              <m:r>
                                <a:rPr lang="en-US" altLang="zh-CN" sz="2800">
                                  <a:solidFill>
                                    <a:srgbClr val="000000"/>
                                  </a:solidFill>
                                  <a:effectLst/>
                                  <a:latin typeface="Cambria Math" panose="02040503050406030204" pitchFamily="18" charset="0"/>
                                  <a:cs typeface="Times New Roman" panose="02020603050405020304" pitchFamily="18" charset="0"/>
                                </a:rPr>
                                <m:t>3&gt;0</m:t>
                              </m:r>
                              <m:r>
                                <m:rPr>
                                  <m:nor/>
                                </m:rPr>
                                <a:rPr lang="en-US" altLang="zh-CN" sz="2800">
                                  <a:solidFill>
                                    <a:srgbClr val="000000"/>
                                  </a:solidFill>
                                  <a:effectLst/>
                                  <a:cs typeface="Times New Roman" panose="02020603050405020304" pitchFamily="18" charset="0"/>
                                </a:rPr>
                                <m:t>,</m:t>
                              </m:r>
                            </m:e>
                          </m:mr>
                        </m:m>
                      </m:e>
                    </m:d>
                  </m:oMath>
                </a14:m>
                <a:r>
                  <a:rPr lang="zh-CN" altLang="zh-CN" sz="2800" dirty="0">
                    <a:solidFill>
                      <a:srgbClr val="000000"/>
                    </a:solidFill>
                    <a:effectLst/>
                    <a:cs typeface="Times New Roman" panose="02020603050405020304" pitchFamily="18" charset="0"/>
                  </a:rPr>
                  <a:t>解得</a:t>
                </a:r>
                <a:r>
                  <a:rPr lang="en-US" altLang="zh-CN" sz="2800" i="1" dirty="0">
                    <a:solidFill>
                      <a:srgbClr val="000000"/>
                    </a:solidFill>
                    <a:effectLst/>
                    <a:cs typeface="Times New Roman" panose="02020603050405020304" pitchFamily="18" charset="0"/>
                  </a:rPr>
                  <a:t>a&gt;</a:t>
                </a:r>
                <a:r>
                  <a:rPr lang="en-US" altLang="zh-CN" sz="2800" dirty="0">
                    <a:solidFill>
                      <a:srgbClr val="000000"/>
                    </a:solidFill>
                    <a:effectLst/>
                    <a:cs typeface="Times New Roman" panose="02020603050405020304" pitchFamily="18" charset="0"/>
                  </a:rPr>
                  <a:t>1</a:t>
                </a:r>
                <a:r>
                  <a:rPr lang="en-US" altLang="zh-CN" sz="2800" i="1" dirty="0">
                    <a:solidFill>
                      <a:srgbClr val="000000"/>
                    </a:solidFill>
                    <a:effectLst/>
                    <a:cs typeface="Times New Roman" panose="02020603050405020304" pitchFamily="18" charset="0"/>
                  </a:rPr>
                  <a:t>.</a:t>
                </a:r>
                <a:endParaRPr lang="zh-CN" altLang="zh-CN" sz="2800" dirty="0">
                  <a:solidFill>
                    <a:srgbClr val="000000"/>
                  </a:solidFill>
                  <a:effectLst/>
                  <a:cs typeface="Times New Roman" panose="02020603050405020304" pitchFamily="18" charset="0"/>
                </a:endParaRPr>
              </a:p>
              <a:p>
                <a:pPr>
                  <a:lnSpc>
                    <a:spcPts val="9000"/>
                  </a:lnSpc>
                  <a:spcAft>
                    <a:spcPts val="0"/>
                  </a:spcAft>
                </a:pPr>
                <a:r>
                  <a:rPr lang="zh-CN" altLang="zh-CN" sz="2800" dirty="0">
                    <a:solidFill>
                      <a:srgbClr val="000000"/>
                    </a:solidFill>
                    <a:effectLst/>
                    <a:cs typeface="Times New Roman" panose="02020603050405020304" pitchFamily="18" charset="0"/>
                  </a:rPr>
                  <a:t>当</a:t>
                </a:r>
                <a:r>
                  <a:rPr lang="en-US" altLang="zh-CN" sz="2800" dirty="0">
                    <a:solidFill>
                      <a:srgbClr val="000000"/>
                    </a:solidFill>
                    <a:effectLst/>
                    <a:cs typeface="Times New Roman" panose="02020603050405020304" pitchFamily="18" charset="0"/>
                  </a:rPr>
                  <a:t>0</a:t>
                </a:r>
                <a:r>
                  <a:rPr lang="en-US" altLang="zh-CN" sz="2800" i="1" dirty="0">
                    <a:solidFill>
                      <a:srgbClr val="000000"/>
                    </a:solidFill>
                    <a:effectLst/>
                    <a:cs typeface="Times New Roman" panose="02020603050405020304" pitchFamily="18" charset="0"/>
                  </a:rPr>
                  <a:t>&lt;a&lt;</a:t>
                </a:r>
                <a:r>
                  <a:rPr lang="en-US" altLang="zh-CN" sz="2800" dirty="0">
                    <a:solidFill>
                      <a:srgbClr val="000000"/>
                    </a:solidFill>
                    <a:effectLst/>
                    <a:cs typeface="Times New Roman" panose="02020603050405020304" pitchFamily="18" charset="0"/>
                  </a:rPr>
                  <a:t>1</a:t>
                </a:r>
                <a:r>
                  <a:rPr lang="zh-CN" altLang="zh-CN" sz="2800" dirty="0">
                    <a:solidFill>
                      <a:srgbClr val="000000"/>
                    </a:solidFill>
                    <a:effectLst/>
                    <a:cs typeface="Times New Roman" panose="02020603050405020304" pitchFamily="18" charset="0"/>
                  </a:rPr>
                  <a:t>时</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要使</a:t>
                </a:r>
                <a:r>
                  <a:rPr lang="en-US" altLang="zh-CN" sz="2800" i="1" dirty="0">
                    <a:solidFill>
                      <a:srgbClr val="000000"/>
                    </a:solidFill>
                    <a:effectLst/>
                    <a:cs typeface="Times New Roman" panose="02020603050405020304" pitchFamily="18" charset="0"/>
                  </a:rPr>
                  <a:t>f</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x</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a:t>
                </a:r>
                <a:r>
                  <a:rPr lang="en-US" altLang="zh-CN" sz="2800" dirty="0" err="1">
                    <a:solidFill>
                      <a:srgbClr val="000000"/>
                    </a:solidFill>
                    <a:effectLst/>
                    <a:cs typeface="Times New Roman" panose="02020603050405020304" pitchFamily="18" charset="0"/>
                  </a:rPr>
                  <a:t>log</a:t>
                </a:r>
                <a:r>
                  <a:rPr lang="en-US" altLang="zh-CN" sz="2800" i="1" baseline="-25000" dirty="0" err="1">
                    <a:solidFill>
                      <a:srgbClr val="000000"/>
                    </a:solidFill>
                    <a:effectLst/>
                    <a:cs typeface="Times New Roman" panose="02020603050405020304" pitchFamily="18" charset="0"/>
                  </a:rPr>
                  <a:t>a</a:t>
                </a:r>
                <a:r>
                  <a:rPr lang="en-US" altLang="zh-CN" sz="2800" dirty="0">
                    <a:solidFill>
                      <a:srgbClr val="000000"/>
                    </a:solidFill>
                    <a:effectLst/>
                    <a:cs typeface="Times New Roman" panose="02020603050405020304" pitchFamily="18" charset="0"/>
                  </a:rPr>
                  <a:t>(</a:t>
                </a:r>
                <a:r>
                  <a:rPr lang="en-US" altLang="zh-CN" sz="2800" i="1" dirty="0">
                    <a:solidFill>
                      <a:srgbClr val="000000"/>
                    </a:solidFill>
                    <a:effectLst/>
                    <a:cs typeface="Times New Roman" panose="02020603050405020304" pitchFamily="18" charset="0"/>
                  </a:rPr>
                  <a:t>ax</a:t>
                </a:r>
                <a:r>
                  <a:rPr lang="en-US" altLang="zh-CN" sz="2800" baseline="30000" dirty="0">
                    <a:solidFill>
                      <a:srgbClr val="000000"/>
                    </a:solidFill>
                    <a:effectLst/>
                    <a:cs typeface="Times New Roman" panose="02020603050405020304" pitchFamily="18" charset="0"/>
                  </a:rPr>
                  <a:t>2</a:t>
                </a:r>
                <a:r>
                  <a:rPr lang="en-US" altLang="zh-CN" sz="2800" i="1" dirty="0">
                    <a:solidFill>
                      <a:srgbClr val="000000"/>
                    </a:solidFill>
                    <a:effectLst/>
                    <a:cs typeface="Times New Roman" panose="02020603050405020304" pitchFamily="18" charset="0"/>
                  </a:rPr>
                  <a:t>-x</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在</a:t>
                </a:r>
                <a:r>
                  <a:rPr lang="en-US" altLang="zh-CN" sz="2800" dirty="0">
                    <a:solidFill>
                      <a:srgbClr val="000000"/>
                    </a:solidFill>
                    <a:effectLst/>
                    <a:cs typeface="Times New Roman" panose="02020603050405020304" pitchFamily="18" charset="0"/>
                  </a:rPr>
                  <a:t>[3,4]</a:t>
                </a:r>
                <a:r>
                  <a:rPr lang="zh-CN" altLang="zh-CN" sz="2800" dirty="0">
                    <a:solidFill>
                      <a:srgbClr val="000000"/>
                    </a:solidFill>
                    <a:effectLst/>
                    <a:cs typeface="Times New Roman" panose="02020603050405020304" pitchFamily="18" charset="0"/>
                  </a:rPr>
                  <a:t>上单调递增</a:t>
                </a:r>
                <a:r>
                  <a:rPr lang="en-US" altLang="zh-CN" sz="2800" dirty="0">
                    <a:solidFill>
                      <a:srgbClr val="000000"/>
                    </a:solidFill>
                    <a:effectLst/>
                    <a:cs typeface="Times New Roman" panose="02020603050405020304" pitchFamily="18" charset="0"/>
                  </a:rPr>
                  <a:t>,</a:t>
                </a:r>
                <a:r>
                  <a:rPr lang="zh-CN" altLang="zh-CN" sz="2800" dirty="0">
                    <a:solidFill>
                      <a:srgbClr val="000000"/>
                    </a:solidFill>
                    <a:effectLst/>
                    <a:cs typeface="Times New Roman" panose="02020603050405020304" pitchFamily="18" charset="0"/>
                  </a:rPr>
                  <a:t>则</a:t>
                </a:r>
                <a:r>
                  <a:rPr lang="en-US" altLang="zh-CN" sz="2800" i="1" dirty="0">
                    <a:solidFill>
                      <a:srgbClr val="000000"/>
                    </a:solidFill>
                    <a:effectLst/>
                    <a:cs typeface="Times New Roman" panose="02020603050405020304" pitchFamily="18" charset="0"/>
                  </a:rPr>
                  <a:t>y=ax</a:t>
                </a:r>
                <a:r>
                  <a:rPr lang="en-US" altLang="zh-CN" sz="2800" baseline="30000" dirty="0">
                    <a:solidFill>
                      <a:srgbClr val="000000"/>
                    </a:solidFill>
                    <a:effectLst/>
                    <a:cs typeface="Times New Roman" panose="02020603050405020304" pitchFamily="18" charset="0"/>
                  </a:rPr>
                  <a:t>2</a:t>
                </a:r>
                <a:r>
                  <a:rPr lang="en-US" altLang="zh-CN" sz="2800" i="1" dirty="0">
                    <a:solidFill>
                      <a:srgbClr val="000000"/>
                    </a:solidFill>
                    <a:effectLst/>
                    <a:cs typeface="Times New Roman" panose="02020603050405020304" pitchFamily="18" charset="0"/>
                  </a:rPr>
                  <a:t>-x</a:t>
                </a:r>
                <a:r>
                  <a:rPr lang="zh-CN" altLang="zh-CN" sz="2800" dirty="0">
                    <a:solidFill>
                      <a:srgbClr val="000000"/>
                    </a:solidFill>
                    <a:effectLst/>
                    <a:cs typeface="Times New Roman" panose="02020603050405020304" pitchFamily="18" charset="0"/>
                  </a:rPr>
                  <a:t>在</a:t>
                </a:r>
                <a:r>
                  <a:rPr lang="en-US" altLang="zh-CN" sz="2800" dirty="0">
                    <a:solidFill>
                      <a:srgbClr val="000000"/>
                    </a:solidFill>
                    <a:effectLst/>
                    <a:cs typeface="Times New Roman" panose="02020603050405020304" pitchFamily="18" charset="0"/>
                  </a:rPr>
                  <a:t>[3,4]</a:t>
                </a:r>
                <a:r>
                  <a:rPr lang="zh-CN" altLang="zh-CN" sz="2800" dirty="0">
                    <a:solidFill>
                      <a:srgbClr val="000000"/>
                    </a:solidFill>
                    <a:effectLst/>
                    <a:cs typeface="Times New Roman" panose="02020603050405020304" pitchFamily="18" charset="0"/>
                  </a:rPr>
                  <a:t>上单调</a:t>
                </a:r>
                <a:endParaRPr lang="en-US" altLang="zh-CN" sz="2800" dirty="0">
                  <a:solidFill>
                    <a:srgbClr val="000000"/>
                  </a:solidFill>
                  <a:effectLst/>
                  <a:cs typeface="Times New Roman" panose="02020603050405020304" pitchFamily="18" charset="0"/>
                </a:endParaRPr>
              </a:p>
              <a:p>
                <a:pPr>
                  <a:lnSpc>
                    <a:spcPts val="10100"/>
                  </a:lnSpc>
                </a:pPr>
                <a:r>
                  <a:rPr lang="zh-CN" altLang="zh-CN" sz="2800" dirty="0">
                    <a:solidFill>
                      <a:srgbClr val="000000"/>
                    </a:solidFill>
                    <a:cs typeface="Times New Roman" panose="02020603050405020304" pitchFamily="18" charset="0"/>
                  </a:rPr>
                  <a:t>递减</a:t>
                </a:r>
                <a:r>
                  <a:rPr lang="en-US" altLang="zh-CN" sz="2800" dirty="0">
                    <a:solidFill>
                      <a:srgbClr val="000000"/>
                    </a:solidFill>
                    <a:cs typeface="Times New Roman" panose="02020603050405020304" pitchFamily="18" charset="0"/>
                  </a:rPr>
                  <a:t>,</a:t>
                </a:r>
                <a:r>
                  <a:rPr lang="zh-CN" altLang="zh-CN" sz="2800" dirty="0">
                    <a:solidFill>
                      <a:srgbClr val="000000"/>
                    </a:solidFill>
                    <a:cs typeface="Times New Roman" panose="02020603050405020304" pitchFamily="18" charset="0"/>
                  </a:rPr>
                  <a:t>且</a:t>
                </a:r>
                <a:r>
                  <a:rPr lang="en-US" altLang="zh-CN" sz="2800" i="1" dirty="0">
                    <a:solidFill>
                      <a:srgbClr val="000000"/>
                    </a:solidFill>
                    <a:cs typeface="Times New Roman" panose="02020603050405020304" pitchFamily="18" charset="0"/>
                  </a:rPr>
                  <a:t>y=ax</a:t>
                </a:r>
                <a:r>
                  <a:rPr lang="en-US" altLang="zh-CN" sz="2800" baseline="30000" dirty="0">
                    <a:solidFill>
                      <a:srgbClr val="000000"/>
                    </a:solidFill>
                    <a:cs typeface="Times New Roman" panose="02020603050405020304" pitchFamily="18" charset="0"/>
                  </a:rPr>
                  <a:t>2</a:t>
                </a:r>
                <a:r>
                  <a:rPr lang="en-US" altLang="zh-CN" sz="2800" i="1" dirty="0">
                    <a:solidFill>
                      <a:srgbClr val="000000"/>
                    </a:solidFill>
                    <a:cs typeface="Times New Roman" panose="02020603050405020304" pitchFamily="18" charset="0"/>
                  </a:rPr>
                  <a:t>-x&gt;</a:t>
                </a:r>
                <a:r>
                  <a:rPr lang="en-US" altLang="zh-CN" sz="2800" dirty="0">
                    <a:solidFill>
                      <a:srgbClr val="000000"/>
                    </a:solidFill>
                    <a:cs typeface="Times New Roman" panose="02020603050405020304" pitchFamily="18" charset="0"/>
                  </a:rPr>
                  <a:t>0</a:t>
                </a:r>
                <a:r>
                  <a:rPr lang="zh-CN" altLang="zh-CN" sz="2800" dirty="0">
                    <a:solidFill>
                      <a:srgbClr val="000000"/>
                    </a:solidFill>
                    <a:cs typeface="Times New Roman" panose="02020603050405020304" pitchFamily="18" charset="0"/>
                  </a:rPr>
                  <a:t>恒成立</a:t>
                </a:r>
                <a:r>
                  <a:rPr lang="en-US" altLang="zh-CN" sz="2800" dirty="0">
                    <a:solidFill>
                      <a:srgbClr val="000000"/>
                    </a:solidFill>
                    <a:cs typeface="Times New Roman" panose="02020603050405020304" pitchFamily="18" charset="0"/>
                  </a:rPr>
                  <a:t>,</a:t>
                </a:r>
                <a:r>
                  <a:rPr lang="zh-CN" altLang="zh-CN" sz="2800" dirty="0">
                    <a:solidFill>
                      <a:srgbClr val="000000"/>
                    </a:solidFill>
                    <a:cs typeface="Times New Roman" panose="02020603050405020304" pitchFamily="18" charset="0"/>
                  </a:rPr>
                  <a:t>即</a:t>
                </a:r>
                <a14:m>
                  <m:oMath xmlns:m="http://schemas.openxmlformats.org/officeDocument/2006/math">
                    <m:d>
                      <m:dPr>
                        <m:begChr m:val="{"/>
                        <m:endChr m:val=""/>
                        <m:ctrlPr>
                          <a:rPr lang="zh-CN" altLang="zh-CN" sz="2800" i="1">
                            <a:solidFill>
                              <a:srgbClr val="000000"/>
                            </a:solidFill>
                            <a:latin typeface="Cambria Math" panose="02040503050406030204" pitchFamily="18" charset="0"/>
                            <a:cs typeface="Times New Roman" panose="02020603050405020304" pitchFamily="18" charset="0"/>
                          </a:rPr>
                        </m:ctrlPr>
                      </m:dPr>
                      <m:e>
                        <m:m>
                          <m:mPr>
                            <m:plcHide m:val="on"/>
                            <m:mcs>
                              <m:mc>
                                <m:mcPr>
                                  <m:count m:val="1"/>
                                  <m:mcJc m:val="center"/>
                                </m:mcPr>
                              </m:mc>
                            </m:mcs>
                            <m:ctrlPr>
                              <a:rPr lang="zh-CN" altLang="zh-CN" sz="2800" i="1">
                                <a:solidFill>
                                  <a:srgbClr val="000000"/>
                                </a:solidFill>
                                <a:latin typeface="Cambria Math" panose="02040503050406030204" pitchFamily="18" charset="0"/>
                                <a:cs typeface="Times New Roman" panose="02020603050405020304" pitchFamily="18" charset="0"/>
                              </a:rPr>
                            </m:ctrlPr>
                          </m:mPr>
                          <m:mr>
                            <m:e>
                              <m:r>
                                <a:rPr lang="en-US" altLang="zh-CN" sz="2800">
                                  <a:solidFill>
                                    <a:srgbClr val="000000"/>
                                  </a:solidFill>
                                  <a:latin typeface="Cambria Math" panose="02040503050406030204" pitchFamily="18" charset="0"/>
                                  <a:cs typeface="Times New Roman" panose="02020603050405020304" pitchFamily="18" charset="0"/>
                                </a:rPr>
                                <m:t>0&lt;</m:t>
                              </m:r>
                              <m:r>
                                <a:rPr lang="en-US" altLang="zh-CN" sz="2800" i="1">
                                  <a:solidFill>
                                    <a:srgbClr val="000000"/>
                                  </a:solidFill>
                                  <a:latin typeface="Cambria Math" panose="02040503050406030204" pitchFamily="18" charset="0"/>
                                  <a:cs typeface="Times New Roman" panose="02020603050405020304" pitchFamily="18" charset="0"/>
                                </a:rPr>
                                <m:t>𝑎</m:t>
                              </m:r>
                              <m:r>
                                <a:rPr lang="en-US" altLang="zh-CN" sz="2800">
                                  <a:solidFill>
                                    <a:srgbClr val="000000"/>
                                  </a:solidFill>
                                  <a:latin typeface="Cambria Math" panose="02040503050406030204" pitchFamily="18" charset="0"/>
                                  <a:cs typeface="Times New Roman" panose="02020603050405020304" pitchFamily="18" charset="0"/>
                                </a:rPr>
                                <m:t>&lt;1</m:t>
                              </m:r>
                              <m:r>
                                <m:rPr>
                                  <m:nor/>
                                </m:rPr>
                                <a:rPr lang="en-US" altLang="zh-CN" sz="2800">
                                  <a:solidFill>
                                    <a:srgbClr val="000000"/>
                                  </a:solidFill>
                                  <a:cs typeface="Times New Roman" panose="02020603050405020304" pitchFamily="18" charset="0"/>
                                </a:rPr>
                                <m:t>,</m:t>
                              </m:r>
                            </m:e>
                          </m:mr>
                          <m:mr>
                            <m:e>
                              <m:f>
                                <m:fPr>
                                  <m:ctrlPr>
                                    <a:rPr lang="zh-CN" altLang="zh-CN" sz="2800" i="1">
                                      <a:solidFill>
                                        <a:srgbClr val="000000"/>
                                      </a:solidFill>
                                      <a:latin typeface="Cambria Math" panose="02040503050406030204" pitchFamily="18" charset="0"/>
                                      <a:cs typeface="Times New Roman" panose="02020603050405020304" pitchFamily="18" charset="0"/>
                                    </a:rPr>
                                  </m:ctrlPr>
                                </m:fPr>
                                <m:num>
                                  <m:r>
                                    <a:rPr lang="en-US" altLang="zh-CN" sz="2800">
                                      <a:solidFill>
                                        <a:srgbClr val="000000"/>
                                      </a:solidFill>
                                      <a:latin typeface="Cambria Math" panose="02040503050406030204" pitchFamily="18" charset="0"/>
                                      <a:cs typeface="Times New Roman" panose="02020603050405020304" pitchFamily="18" charset="0"/>
                                    </a:rPr>
                                    <m:t>1</m:t>
                                  </m:r>
                                </m:num>
                                <m:den>
                                  <m:r>
                                    <a:rPr lang="en-US" altLang="zh-CN" sz="2800">
                                      <a:solidFill>
                                        <a:srgbClr val="000000"/>
                                      </a:solidFill>
                                      <a:latin typeface="Cambria Math" panose="02040503050406030204" pitchFamily="18" charset="0"/>
                                      <a:cs typeface="Times New Roman" panose="02020603050405020304" pitchFamily="18" charset="0"/>
                                    </a:rPr>
                                    <m:t>2</m:t>
                                  </m:r>
                                  <m:r>
                                    <a:rPr lang="en-US" altLang="zh-CN" sz="2800" i="1">
                                      <a:solidFill>
                                        <a:srgbClr val="000000"/>
                                      </a:solidFill>
                                      <a:latin typeface="Cambria Math" panose="02040503050406030204" pitchFamily="18" charset="0"/>
                                      <a:cs typeface="Times New Roman" panose="02020603050405020304" pitchFamily="18" charset="0"/>
                                    </a:rPr>
                                    <m:t>𝑎</m:t>
                                  </m:r>
                                </m:den>
                              </m:f>
                              <m:r>
                                <a:rPr lang="en-US" altLang="zh-CN" sz="2800">
                                  <a:solidFill>
                                    <a:srgbClr val="000000"/>
                                  </a:solidFill>
                                  <a:latin typeface="Cambria Math" panose="02040503050406030204" pitchFamily="18" charset="0"/>
                                  <a:cs typeface="Times New Roman" panose="02020603050405020304" pitchFamily="18" charset="0"/>
                                </a:rPr>
                                <m:t>≥4</m:t>
                              </m:r>
                              <m:r>
                                <m:rPr>
                                  <m:nor/>
                                </m:rPr>
                                <a:rPr lang="en-US" altLang="zh-CN" sz="2800">
                                  <a:solidFill>
                                    <a:srgbClr val="000000"/>
                                  </a:solidFill>
                                  <a:cs typeface="Times New Roman" panose="02020603050405020304" pitchFamily="18" charset="0"/>
                                </a:rPr>
                                <m:t>,</m:t>
                              </m:r>
                            </m:e>
                          </m:mr>
                          <m:mr>
                            <m:e>
                              <m:r>
                                <a:rPr lang="en-US" altLang="zh-CN" sz="2800">
                                  <a:solidFill>
                                    <a:srgbClr val="000000"/>
                                  </a:solidFill>
                                  <a:latin typeface="Cambria Math" panose="02040503050406030204" pitchFamily="18" charset="0"/>
                                  <a:cs typeface="Times New Roman" panose="02020603050405020304" pitchFamily="18" charset="0"/>
                                </a:rPr>
                                <m:t>16</m:t>
                              </m:r>
                              <m:r>
                                <a:rPr lang="en-US" altLang="zh-CN" sz="2800" i="1">
                                  <a:solidFill>
                                    <a:srgbClr val="000000"/>
                                  </a:solidFill>
                                  <a:latin typeface="Cambria Math" panose="02040503050406030204" pitchFamily="18" charset="0"/>
                                  <a:cs typeface="Times New Roman" panose="02020603050405020304" pitchFamily="18" charset="0"/>
                                </a:rPr>
                                <m:t>𝑎</m:t>
                              </m:r>
                              <m:r>
                                <m:rPr>
                                  <m:nor/>
                                </m:rPr>
                                <a:rPr lang="en-US" altLang="zh-CN" sz="2800" i="1">
                                  <a:solidFill>
                                    <a:srgbClr val="000000"/>
                                  </a:solidFill>
                                  <a:cs typeface="Times New Roman" panose="02020603050405020304" pitchFamily="18" charset="0"/>
                                </a:rPr>
                                <m:t>−</m:t>
                              </m:r>
                              <m:r>
                                <a:rPr lang="en-US" altLang="zh-CN" sz="2800">
                                  <a:solidFill>
                                    <a:srgbClr val="000000"/>
                                  </a:solidFill>
                                  <a:latin typeface="Cambria Math" panose="02040503050406030204" pitchFamily="18" charset="0"/>
                                  <a:cs typeface="Times New Roman" panose="02020603050405020304" pitchFamily="18" charset="0"/>
                                </a:rPr>
                                <m:t>4&gt;0</m:t>
                              </m:r>
                              <m:r>
                                <m:rPr>
                                  <m:nor/>
                                </m:rPr>
                                <a:rPr lang="en-US" altLang="zh-CN" sz="2800">
                                  <a:solidFill>
                                    <a:srgbClr val="000000"/>
                                  </a:solidFill>
                                  <a:cs typeface="Times New Roman" panose="02020603050405020304" pitchFamily="18" charset="0"/>
                                </a:rPr>
                                <m:t>,</m:t>
                              </m:r>
                            </m:e>
                          </m:mr>
                        </m:m>
                      </m:e>
                    </m:d>
                  </m:oMath>
                </a14:m>
                <a:r>
                  <a:rPr lang="zh-CN" altLang="zh-CN" sz="2800" dirty="0">
                    <a:solidFill>
                      <a:srgbClr val="000000"/>
                    </a:solidFill>
                    <a:cs typeface="Times New Roman" panose="02020603050405020304" pitchFamily="18" charset="0"/>
                  </a:rPr>
                  <a:t>此时无解</a:t>
                </a:r>
                <a:r>
                  <a:rPr lang="en-US" altLang="zh-CN" sz="2800" i="1" dirty="0">
                    <a:solidFill>
                      <a:srgbClr val="000000"/>
                    </a:solidFill>
                    <a:cs typeface="Times New Roman" panose="02020603050405020304" pitchFamily="18" charset="0"/>
                  </a:rPr>
                  <a:t>.</a:t>
                </a:r>
                <a:r>
                  <a:rPr lang="zh-CN" altLang="zh-CN" sz="2800" dirty="0">
                    <a:solidFill>
                      <a:srgbClr val="000000"/>
                    </a:solidFill>
                    <a:cs typeface="Times New Roman" panose="02020603050405020304" pitchFamily="18" charset="0"/>
                  </a:rPr>
                  <a:t>综上可知</a:t>
                </a:r>
                <a:r>
                  <a:rPr lang="en-US" altLang="zh-CN" sz="2800" dirty="0">
                    <a:solidFill>
                      <a:srgbClr val="000000"/>
                    </a:solidFill>
                    <a:cs typeface="Times New Roman" panose="02020603050405020304" pitchFamily="18" charset="0"/>
                  </a:rPr>
                  <a:t>,</a:t>
                </a:r>
                <a:r>
                  <a:rPr lang="en-US" altLang="zh-CN" sz="2800" i="1" dirty="0">
                    <a:solidFill>
                      <a:srgbClr val="000000"/>
                    </a:solidFill>
                    <a:cs typeface="Times New Roman" panose="02020603050405020304" pitchFamily="18" charset="0"/>
                  </a:rPr>
                  <a:t>a</a:t>
                </a:r>
                <a:r>
                  <a:rPr lang="zh-CN" altLang="zh-CN" sz="2800" dirty="0">
                    <a:solidFill>
                      <a:srgbClr val="000000"/>
                    </a:solidFill>
                    <a:cs typeface="Times New Roman" panose="02020603050405020304" pitchFamily="18" charset="0"/>
                  </a:rPr>
                  <a:t>的取值范围是</a:t>
                </a:r>
                <a:r>
                  <a:rPr lang="en-US" altLang="zh-CN" sz="2800" dirty="0">
                    <a:solidFill>
                      <a:srgbClr val="000000"/>
                    </a:solidFill>
                    <a:cs typeface="Times New Roman" panose="02020603050405020304" pitchFamily="18" charset="0"/>
                  </a:rPr>
                  <a:t>(1,</a:t>
                </a:r>
                <a:r>
                  <a:rPr lang="en-US" altLang="zh-CN" sz="2800" i="1" dirty="0">
                    <a:solidFill>
                      <a:srgbClr val="000000"/>
                    </a:solidFill>
                    <a:cs typeface="Times New Roman" panose="02020603050405020304" pitchFamily="18" charset="0"/>
                  </a:rPr>
                  <a:t>+∞</a:t>
                </a:r>
                <a:r>
                  <a:rPr lang="en-US" altLang="zh-CN" sz="2800" dirty="0">
                    <a:solidFill>
                      <a:srgbClr val="000000"/>
                    </a:solidFill>
                    <a:cs typeface="Times New Roman" panose="02020603050405020304" pitchFamily="18" charset="0"/>
                  </a:rPr>
                  <a:t>)</a:t>
                </a:r>
                <a:r>
                  <a:rPr lang="en-US" altLang="zh-CN" sz="2800" i="1" dirty="0">
                    <a:solidFill>
                      <a:srgbClr val="000000"/>
                    </a:solidFill>
                    <a:cs typeface="Times New Roman" panose="02020603050405020304" pitchFamily="18" charset="0"/>
                  </a:rPr>
                  <a:t>.</a:t>
                </a:r>
                <a:endParaRPr lang="zh-CN" altLang="zh-CN" sz="2800" dirty="0">
                  <a:solidFill>
                    <a:srgbClr val="000000"/>
                  </a:solidFill>
                  <a:cs typeface="Times New Roman" panose="02020603050405020304" pitchFamily="18" charset="0"/>
                </a:endParaRPr>
              </a:p>
            </p:txBody>
          </p:sp>
        </mc:Choice>
        <mc:Fallback>
          <p:sp>
            <p:nvSpPr>
              <p:cNvPr id="19" name="矩形 18">
                <a:extLst>
                  <a:ext uri="{FF2B5EF4-FFF2-40B4-BE49-F238E27FC236}">
                    <a16:creationId xmlns:a14="http://schemas.microsoft.com/office/drawing/2010/main" xmlns="" xmlns:a16="http://schemas.microsoft.com/office/drawing/2014/main" id="{2F04DD02-30DB-4D97-830B-41D11EA7065C}"/>
                  </a:ext>
                </a:extLst>
              </p:cNvPr>
              <p:cNvSpPr>
                <a:spLocks noRot="1" noChangeAspect="1" noMove="1" noResize="1" noEditPoints="1" noAdjustHandles="1" noChangeArrowheads="1" noChangeShapeType="1" noTextEdit="1"/>
              </p:cNvSpPr>
              <p:nvPr/>
            </p:nvSpPr>
            <p:spPr>
              <a:xfrm>
                <a:off x="234043" y="-240493"/>
                <a:ext cx="11723913" cy="6914713"/>
              </a:xfrm>
              <a:prstGeom prst="rect">
                <a:avLst/>
              </a:prstGeom>
              <a:blipFill rotWithShape="0">
                <a:blip r:embed="rId3"/>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6392361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4043" y="244824"/>
            <a:ext cx="11723913" cy="565348"/>
          </a:xfrm>
          <a:prstGeom prst="rect">
            <a:avLst/>
          </a:prstGeom>
        </p:spPr>
        <p:txBody>
          <a:bodyPr wrap="square">
            <a:spAutoFit/>
          </a:bodyPr>
          <a:lstStyle/>
          <a:p>
            <a:pPr>
              <a:lnSpc>
                <a:spcPct val="12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突破攻略</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69F07B9D-54A1-4D78-AF99-FEF53CF77EF2}"/>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15" name="矩形 14">
            <a:extLst>
              <a:ext uri="{FF2B5EF4-FFF2-40B4-BE49-F238E27FC236}">
                <a16:creationId xmlns:a16="http://schemas.microsoft.com/office/drawing/2014/main" xmlns="" id="{7E96E6AC-DFDB-4CEA-9D09-105C3406B924}"/>
              </a:ext>
            </a:extLst>
          </p:cNvPr>
          <p:cNvSpPr/>
          <p:nvPr/>
        </p:nvSpPr>
        <p:spPr>
          <a:xfrm>
            <a:off x="234043" y="810172"/>
            <a:ext cx="11723913" cy="3323987"/>
          </a:xfrm>
          <a:prstGeom prst="rect">
            <a:avLst/>
          </a:prstGeom>
        </p:spPr>
        <p:txBody>
          <a:bodyPr wrap="square">
            <a:spAutoFit/>
          </a:bodyPr>
          <a:lstStyle/>
          <a:p>
            <a:pPr>
              <a:lnSpc>
                <a:spcPct val="150000"/>
              </a:lnSpc>
            </a:pPr>
            <a:r>
              <a:rPr lang="zh-CN" altLang="zh-CN" sz="2800" dirty="0"/>
              <a:t> </a:t>
            </a:r>
            <a:r>
              <a:rPr lang="en-US" altLang="zh-CN" sz="2800" dirty="0"/>
              <a:t>                             </a:t>
            </a:r>
            <a:r>
              <a:rPr lang="zh-CN" altLang="zh-CN" sz="2800" b="1" dirty="0"/>
              <a:t>对数型复合函数的单调性问题的求解策略</a:t>
            </a:r>
            <a:r>
              <a:rPr lang="en-US" altLang="zh-CN" sz="2800" dirty="0"/>
              <a:t/>
            </a:r>
            <a:br>
              <a:rPr lang="en-US" altLang="zh-CN" sz="2800" dirty="0"/>
            </a:br>
            <a:r>
              <a:rPr lang="en-US" altLang="zh-CN" sz="2800" dirty="0"/>
              <a:t>1</a:t>
            </a:r>
            <a:r>
              <a:rPr lang="en-US" altLang="zh-CN" sz="2800" i="1" dirty="0"/>
              <a:t>.</a:t>
            </a:r>
            <a:r>
              <a:rPr lang="zh-CN" altLang="zh-CN" sz="2800" dirty="0"/>
              <a:t>对于</a:t>
            </a:r>
            <a:r>
              <a:rPr lang="en-US" altLang="zh-CN" sz="2800" i="1" dirty="0"/>
              <a:t>y=</a:t>
            </a:r>
            <a:r>
              <a:rPr lang="en-US" altLang="zh-CN" sz="2800" dirty="0" err="1"/>
              <a:t>log</a:t>
            </a:r>
            <a:r>
              <a:rPr lang="en-US" altLang="zh-CN" sz="2800" i="1" baseline="-25000" dirty="0" err="1"/>
              <a:t>a</a:t>
            </a:r>
            <a:r>
              <a:rPr lang="en-US" altLang="zh-CN" sz="2800" dirty="0"/>
              <a:t> </a:t>
            </a:r>
            <a:r>
              <a:rPr lang="en-US" altLang="zh-CN" sz="2800" i="1" dirty="0"/>
              <a:t>f</a:t>
            </a:r>
            <a:r>
              <a:rPr lang="en-US" altLang="zh-CN" sz="2800" dirty="0"/>
              <a:t>(</a:t>
            </a:r>
            <a:r>
              <a:rPr lang="en-US" altLang="zh-CN" sz="2800" i="1" dirty="0"/>
              <a:t>x</a:t>
            </a:r>
            <a:r>
              <a:rPr lang="en-US" altLang="zh-CN" sz="2800" dirty="0"/>
              <a:t>)</a:t>
            </a:r>
            <a:r>
              <a:rPr lang="zh-CN" altLang="zh-CN" sz="2800" dirty="0"/>
              <a:t>型的复合函数的单调性</a:t>
            </a:r>
            <a:r>
              <a:rPr lang="en-US" altLang="zh-CN" sz="2800" dirty="0"/>
              <a:t>,</a:t>
            </a:r>
            <a:r>
              <a:rPr lang="zh-CN" altLang="zh-CN" sz="2800" dirty="0"/>
              <a:t>有以下结论</a:t>
            </a:r>
            <a:r>
              <a:rPr lang="en-US" altLang="zh-CN" sz="2800" dirty="0"/>
              <a:t>:</a:t>
            </a:r>
            <a:r>
              <a:rPr lang="zh-CN" altLang="zh-CN" sz="2800" dirty="0"/>
              <a:t>函数</a:t>
            </a:r>
            <a:r>
              <a:rPr lang="en-US" altLang="zh-CN" sz="2800" i="1" dirty="0"/>
              <a:t>y=</a:t>
            </a:r>
            <a:r>
              <a:rPr lang="en-US" altLang="zh-CN" sz="2800" dirty="0" err="1"/>
              <a:t>log</a:t>
            </a:r>
            <a:r>
              <a:rPr lang="en-US" altLang="zh-CN" sz="2800" i="1" baseline="-25000" dirty="0" err="1"/>
              <a:t>a</a:t>
            </a:r>
            <a:r>
              <a:rPr lang="en-US" altLang="zh-CN" sz="2800" dirty="0"/>
              <a:t> </a:t>
            </a:r>
            <a:r>
              <a:rPr lang="en-US" altLang="zh-CN" sz="2800" i="1" dirty="0"/>
              <a:t>f</a:t>
            </a:r>
            <a:r>
              <a:rPr lang="en-US" altLang="zh-CN" sz="2800" dirty="0"/>
              <a:t>(</a:t>
            </a:r>
            <a:r>
              <a:rPr lang="en-US" altLang="zh-CN" sz="2800" i="1" dirty="0"/>
              <a:t>x</a:t>
            </a:r>
            <a:r>
              <a:rPr lang="en-US" altLang="zh-CN" sz="2800" dirty="0"/>
              <a:t>)</a:t>
            </a:r>
            <a:r>
              <a:rPr lang="zh-CN" altLang="zh-CN" sz="2800" dirty="0"/>
              <a:t>的单调性与函数</a:t>
            </a:r>
            <a:r>
              <a:rPr lang="en-US" altLang="zh-CN" sz="2800" i="1" dirty="0"/>
              <a:t>u=f</a:t>
            </a:r>
            <a:r>
              <a:rPr lang="en-US" altLang="zh-CN" sz="2800" dirty="0"/>
              <a:t>(</a:t>
            </a:r>
            <a:r>
              <a:rPr lang="en-US" altLang="zh-CN" sz="2800" i="1" dirty="0"/>
              <a:t>x</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&gt;</a:t>
            </a:r>
            <a:r>
              <a:rPr lang="en-US" altLang="zh-CN" sz="2800" dirty="0"/>
              <a:t>0)</a:t>
            </a:r>
            <a:r>
              <a:rPr lang="zh-CN" altLang="zh-CN" sz="2800" dirty="0"/>
              <a:t>的单调性在</a:t>
            </a:r>
            <a:r>
              <a:rPr lang="en-US" altLang="zh-CN" sz="2800" i="1" dirty="0"/>
              <a:t>a&gt;</a:t>
            </a:r>
            <a:r>
              <a:rPr lang="en-US" altLang="zh-CN" sz="2800" dirty="0"/>
              <a:t>1</a:t>
            </a:r>
            <a:r>
              <a:rPr lang="zh-CN" altLang="zh-CN" sz="2800" dirty="0"/>
              <a:t>时相同</a:t>
            </a:r>
            <a:r>
              <a:rPr lang="en-US" altLang="zh-CN" sz="2800" dirty="0"/>
              <a:t>,</a:t>
            </a:r>
            <a:r>
              <a:rPr lang="zh-CN" altLang="zh-CN" sz="2800" dirty="0"/>
              <a:t>在</a:t>
            </a:r>
            <a:r>
              <a:rPr lang="en-US" altLang="zh-CN" sz="2800" dirty="0"/>
              <a:t>0</a:t>
            </a:r>
            <a:r>
              <a:rPr lang="en-US" altLang="zh-CN" sz="2800" i="1" dirty="0"/>
              <a:t>&lt;a&lt;</a:t>
            </a:r>
            <a:r>
              <a:rPr lang="en-US" altLang="zh-CN" sz="2800" dirty="0"/>
              <a:t>1</a:t>
            </a:r>
            <a:r>
              <a:rPr lang="zh-CN" altLang="zh-CN" sz="2800" dirty="0"/>
              <a:t>时相反</a:t>
            </a:r>
            <a:r>
              <a:rPr lang="en-US" altLang="zh-CN" sz="2800" i="1" dirty="0"/>
              <a:t>.</a:t>
            </a:r>
            <a:r>
              <a:rPr lang="en-US" altLang="zh-CN" sz="2800" dirty="0"/>
              <a:t/>
            </a:r>
            <a:br>
              <a:rPr lang="en-US" altLang="zh-CN" sz="2800" dirty="0"/>
            </a:br>
            <a:r>
              <a:rPr lang="en-US" altLang="zh-CN" sz="2800" dirty="0"/>
              <a:t>2</a:t>
            </a:r>
            <a:r>
              <a:rPr lang="en-US" altLang="zh-CN" sz="2800" i="1" dirty="0"/>
              <a:t>.</a:t>
            </a:r>
            <a:r>
              <a:rPr lang="zh-CN" altLang="zh-CN" sz="2800" dirty="0"/>
              <a:t>研究</a:t>
            </a:r>
            <a:r>
              <a:rPr lang="en-US" altLang="zh-CN" sz="2800" i="1" dirty="0"/>
              <a:t>y=f</a:t>
            </a:r>
            <a:r>
              <a:rPr lang="en-US" altLang="zh-CN" sz="2800" dirty="0"/>
              <a:t>(</a:t>
            </a:r>
            <a:r>
              <a:rPr lang="en-US" altLang="zh-CN" sz="2800" dirty="0" err="1"/>
              <a:t>log</a:t>
            </a:r>
            <a:r>
              <a:rPr lang="en-US" altLang="zh-CN" sz="2800" i="1" baseline="-25000" dirty="0" err="1"/>
              <a:t>a</a:t>
            </a:r>
            <a:r>
              <a:rPr lang="en-US" altLang="zh-CN" sz="2800" i="1" dirty="0" err="1"/>
              <a:t>x</a:t>
            </a:r>
            <a:r>
              <a:rPr lang="en-US" altLang="zh-CN" sz="2800" dirty="0"/>
              <a:t>)</a:t>
            </a:r>
            <a:r>
              <a:rPr lang="zh-CN" altLang="zh-CN" sz="2800" dirty="0"/>
              <a:t>型的复合函数的单调性</a:t>
            </a:r>
            <a:r>
              <a:rPr lang="en-US" altLang="zh-CN" sz="2800" dirty="0"/>
              <a:t>,</a:t>
            </a:r>
            <a:r>
              <a:rPr lang="zh-CN" altLang="zh-CN" sz="2800" dirty="0"/>
              <a:t>一般用换元法</a:t>
            </a:r>
            <a:r>
              <a:rPr lang="en-US" altLang="zh-CN" sz="2800" dirty="0"/>
              <a:t>,</a:t>
            </a:r>
            <a:r>
              <a:rPr lang="zh-CN" altLang="zh-CN" sz="2800" dirty="0"/>
              <a:t>即令</a:t>
            </a:r>
            <a:r>
              <a:rPr lang="en-US" altLang="zh-CN" sz="2800" i="1" dirty="0"/>
              <a:t>t=</a:t>
            </a:r>
            <a:r>
              <a:rPr lang="en-US" altLang="zh-CN" sz="2800" dirty="0" err="1"/>
              <a:t>log</a:t>
            </a:r>
            <a:r>
              <a:rPr lang="en-US" altLang="zh-CN" sz="2800" i="1" baseline="-25000" dirty="0" err="1"/>
              <a:t>a</a:t>
            </a:r>
            <a:r>
              <a:rPr lang="en-US" altLang="zh-CN" sz="2800" i="1" dirty="0" err="1"/>
              <a:t>x</a:t>
            </a:r>
            <a:r>
              <a:rPr lang="en-US" altLang="zh-CN" sz="2800" dirty="0"/>
              <a:t>,</a:t>
            </a:r>
            <a:r>
              <a:rPr lang="zh-CN" altLang="zh-CN" sz="2800" dirty="0"/>
              <a:t>则只需研究</a:t>
            </a:r>
            <a:r>
              <a:rPr lang="en-US" altLang="zh-CN" sz="2800" i="1" dirty="0"/>
              <a:t>t=</a:t>
            </a:r>
            <a:r>
              <a:rPr lang="en-US" altLang="zh-CN" sz="2800" dirty="0" err="1"/>
              <a:t>log</a:t>
            </a:r>
            <a:r>
              <a:rPr lang="en-US" altLang="zh-CN" sz="2800" i="1" baseline="-25000" dirty="0" err="1"/>
              <a:t>a</a:t>
            </a:r>
            <a:r>
              <a:rPr lang="en-US" altLang="zh-CN" sz="2800" i="1" dirty="0" err="1"/>
              <a:t>x</a:t>
            </a:r>
            <a:r>
              <a:rPr lang="zh-CN" altLang="zh-CN" sz="2800" dirty="0"/>
              <a:t>及</a:t>
            </a:r>
            <a:r>
              <a:rPr lang="en-US" altLang="zh-CN" sz="2800" i="1" dirty="0"/>
              <a:t>y=f</a:t>
            </a:r>
            <a:r>
              <a:rPr lang="en-US" altLang="zh-CN" sz="2800" dirty="0"/>
              <a:t>(</a:t>
            </a:r>
            <a:r>
              <a:rPr lang="en-US" altLang="zh-CN" sz="2800" i="1" dirty="0"/>
              <a:t>t</a:t>
            </a:r>
            <a:r>
              <a:rPr lang="en-US" altLang="zh-CN" sz="2800" dirty="0"/>
              <a:t>)</a:t>
            </a:r>
            <a:r>
              <a:rPr lang="zh-CN" altLang="zh-CN" sz="2800" dirty="0"/>
              <a:t>的单调性即可</a:t>
            </a:r>
            <a:r>
              <a:rPr lang="en-US" altLang="zh-CN" sz="2800" i="1" dirty="0"/>
              <a:t>.</a:t>
            </a:r>
            <a:endParaRPr lang="zh-CN" altLang="zh-CN" sz="2800" dirty="0"/>
          </a:p>
        </p:txBody>
      </p:sp>
      <p:sp>
        <p:nvSpPr>
          <p:cNvPr id="3" name="矩形 2"/>
          <p:cNvSpPr/>
          <p:nvPr/>
        </p:nvSpPr>
        <p:spPr>
          <a:xfrm>
            <a:off x="234043" y="4473803"/>
            <a:ext cx="11597150" cy="1384995"/>
          </a:xfrm>
          <a:prstGeom prst="rect">
            <a:avLst/>
          </a:prstGeom>
        </p:spPr>
        <p:txBody>
          <a:bodyPr wrap="square">
            <a:spAutoFit/>
          </a:bodyPr>
          <a:lstStyle/>
          <a:p>
            <a:pPr>
              <a:lnSpc>
                <a:spcPct val="150000"/>
              </a:lnSpc>
            </a:pPr>
            <a:r>
              <a:rPr lang="zh-CN" altLang="en-US" sz="2800" b="1" dirty="0">
                <a:solidFill>
                  <a:srgbClr val="DA251C"/>
                </a:solidFill>
              </a:rPr>
              <a:t>注意</a:t>
            </a:r>
            <a:r>
              <a:rPr lang="zh-CN" altLang="en-US" sz="2800" dirty="0">
                <a:solidFill>
                  <a:srgbClr val="000000"/>
                </a:solidFill>
                <a:latin typeface="+mn-ea"/>
                <a:cs typeface="Times New Roman" panose="02020603050405020304" pitchFamily="18" charset="0"/>
              </a:rPr>
              <a:t>   研究对数型复合函数的单调性</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一定要坚持“定义域优先”原则</a:t>
            </a:r>
            <a:r>
              <a:rPr lang="en-US" altLang="zh-CN" sz="2800" dirty="0">
                <a:solidFill>
                  <a:srgbClr val="000000"/>
                </a:solidFill>
                <a:latin typeface="+mn-ea"/>
                <a:cs typeface="Times New Roman" panose="02020603050405020304" pitchFamily="18" charset="0"/>
              </a:rPr>
              <a:t>,</a:t>
            </a:r>
            <a:r>
              <a:rPr lang="zh-CN" altLang="en-US" sz="2800" dirty="0">
                <a:solidFill>
                  <a:srgbClr val="000000"/>
                </a:solidFill>
                <a:latin typeface="+mn-ea"/>
                <a:cs typeface="Times New Roman" panose="02020603050405020304" pitchFamily="18" charset="0"/>
              </a:rPr>
              <a:t>否则所得范围易出错</a:t>
            </a:r>
            <a:r>
              <a:rPr lang="en-US" altLang="zh-CN" sz="2800" dirty="0">
                <a:solidFill>
                  <a:srgbClr val="000000"/>
                </a:solidFill>
                <a:latin typeface="+mn-ea"/>
                <a:cs typeface="Times New Roman" panose="02020603050405020304" pitchFamily="18" charset="0"/>
              </a:rPr>
              <a:t>.</a:t>
            </a:r>
            <a:endParaRPr lang="zh-CN" altLang="en-US" sz="2800" dirty="0">
              <a:solidFill>
                <a:srgbClr val="000000"/>
              </a:solidFill>
              <a:effectLst/>
              <a:latin typeface="+mn-ea"/>
              <a:cs typeface="Times New Roman" panose="02020603050405020304" pitchFamily="18" charset="0"/>
            </a:endParaRPr>
          </a:p>
        </p:txBody>
      </p:sp>
    </p:spTree>
    <p:extLst>
      <p:ext uri="{BB962C8B-B14F-4D97-AF65-F5344CB8AC3E}">
        <p14:creationId xmlns:p14="http://schemas.microsoft.com/office/powerpoint/2010/main" xmlns="" val="540650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180055" y="-136176"/>
                <a:ext cx="11723913" cy="3448445"/>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拓展变式</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2    </a:t>
                </a:r>
                <a:r>
                  <a:rPr lang="zh-CN" altLang="zh-CN" sz="2800" dirty="0"/>
                  <a:t>设函数</a:t>
                </a:r>
                <a:r>
                  <a:rPr lang="en-US" altLang="zh-CN" sz="2800" i="1" dirty="0"/>
                  <a:t>f</a:t>
                </a:r>
                <a:r>
                  <a:rPr lang="en-US" altLang="zh-CN" sz="2800" dirty="0"/>
                  <a:t>(</a:t>
                </a:r>
                <a:r>
                  <a:rPr lang="en-US" altLang="zh-CN" sz="2800" i="1" dirty="0"/>
                  <a:t>x</a:t>
                </a:r>
                <a:r>
                  <a:rPr lang="en-US" altLang="zh-CN" sz="2800" dirty="0"/>
                  <a:t>)</a:t>
                </a:r>
                <a:r>
                  <a:rPr lang="en-US" altLang="zh-CN" sz="2800" i="1"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r>
                                    <a:rPr lang="en-US" altLang="zh-CN" sz="2800">
                                      <a:latin typeface="Cambria Math" panose="02040503050406030204" pitchFamily="18" charset="0"/>
                                    </a:rPr>
                                    <m:t>2</m:t>
                                  </m:r>
                                </m:sub>
                              </m:sSub>
                              <m:r>
                                <a:rPr lang="en-US" altLang="zh-CN" sz="2800" i="1">
                                  <a:latin typeface="Cambria Math" panose="02040503050406030204" pitchFamily="18" charset="0"/>
                                </a:rPr>
                                <m:t>𝑥</m:t>
                              </m:r>
                              <m:r>
                                <m:rPr>
                                  <m:nor/>
                                </m:rPr>
                                <a:rPr lang="en-US" altLang="zh-CN" sz="2800"/>
                                <m:t>,</m:t>
                              </m:r>
                              <m:r>
                                <a:rPr lang="en-US" altLang="zh-CN" sz="2800" i="1">
                                  <a:latin typeface="Cambria Math" panose="02040503050406030204" pitchFamily="18" charset="0"/>
                                </a:rPr>
                                <m:t>𝑥</m:t>
                              </m:r>
                              <m:r>
                                <a:rPr lang="en-US" altLang="zh-CN" sz="2800">
                                  <a:latin typeface="Cambria Math" panose="02040503050406030204" pitchFamily="18" charset="0"/>
                                </a:rPr>
                                <m:t>&gt;0</m:t>
                              </m:r>
                              <m:r>
                                <m:rPr>
                                  <m:nor/>
                                </m:rPr>
                                <a:rPr lang="en-US" altLang="zh-CN" sz="2800"/>
                                <m:t>,</m:t>
                              </m:r>
                            </m:e>
                          </m:mr>
                          <m:mr>
                            <m:e>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sub>
                              </m:sSub>
                              <m:r>
                                <m:rPr>
                                  <m:nor/>
                                </m:rPr>
                                <a:rPr lang="en-US" altLang="zh-CN" sz="2800"/>
                                <m:t>(</m:t>
                              </m:r>
                              <m:r>
                                <m:rPr>
                                  <m:nor/>
                                </m:rPr>
                                <a:rPr lang="en-US" altLang="zh-CN" sz="2800" i="1"/>
                                <m:t>−</m:t>
                              </m:r>
                              <m:r>
                                <a:rPr lang="en-US" altLang="zh-CN" sz="2800" i="1">
                                  <a:latin typeface="Cambria Math" panose="02040503050406030204" pitchFamily="18" charset="0"/>
                                </a:rPr>
                                <m:t>𝑥</m:t>
                              </m:r>
                              <m:r>
                                <m:rPr>
                                  <m:nor/>
                                </m:rPr>
                                <a:rPr lang="en-US" altLang="zh-CN" sz="2800"/>
                                <m:t>),</m:t>
                              </m:r>
                              <m:r>
                                <a:rPr lang="en-US" altLang="zh-CN" sz="2800" i="1">
                                  <a:latin typeface="Cambria Math" panose="02040503050406030204" pitchFamily="18" charset="0"/>
                                </a:rPr>
                                <m:t>𝑥</m:t>
                              </m:r>
                              <m:r>
                                <a:rPr lang="en-US" altLang="zh-CN" sz="2800">
                                  <a:latin typeface="Cambria Math" panose="02040503050406030204" pitchFamily="18" charset="0"/>
                                </a:rPr>
                                <m:t>&lt;0</m:t>
                              </m:r>
                              <m:r>
                                <m:rPr>
                                  <m:nor/>
                                </m:rPr>
                                <a:rPr lang="en-US" altLang="zh-CN" sz="2800"/>
                                <m:t>.</m:t>
                              </m:r>
                            </m:e>
                          </m:mr>
                        </m:m>
                      </m:e>
                    </m:d>
                  </m:oMath>
                </a14:m>
                <a:r>
                  <a:rPr lang="zh-CN" altLang="zh-CN" sz="2800" dirty="0"/>
                  <a:t>若</a:t>
                </a:r>
                <a:r>
                  <a:rPr lang="en-US" altLang="zh-CN" sz="2800" i="1" dirty="0"/>
                  <a:t>f</a:t>
                </a:r>
                <a:r>
                  <a:rPr lang="en-US" altLang="zh-CN" sz="2800" dirty="0"/>
                  <a:t>(</a:t>
                </a:r>
                <a:r>
                  <a:rPr lang="en-US" altLang="zh-CN" sz="2800" i="1" dirty="0"/>
                  <a:t>a</a:t>
                </a:r>
                <a:r>
                  <a:rPr lang="en-US" altLang="zh-CN" sz="2800" dirty="0"/>
                  <a:t>)</a:t>
                </a:r>
                <a:r>
                  <a:rPr lang="en-US" altLang="zh-CN" sz="2800" i="1" dirty="0"/>
                  <a:t>&gt;f</a:t>
                </a:r>
                <a:r>
                  <a:rPr lang="en-US" altLang="zh-CN" sz="2800" dirty="0"/>
                  <a:t>(</a:t>
                </a:r>
                <a:r>
                  <a:rPr lang="en-US" altLang="zh-CN" sz="2800" i="1" dirty="0"/>
                  <a:t>-a</a:t>
                </a:r>
                <a:r>
                  <a:rPr lang="en-US" altLang="zh-CN" sz="2800" dirty="0"/>
                  <a:t>),</a:t>
                </a:r>
                <a:r>
                  <a:rPr lang="zh-CN" altLang="zh-CN" sz="2800" dirty="0"/>
                  <a:t>则实数</a:t>
                </a:r>
                <a:r>
                  <a:rPr lang="en-US" altLang="zh-CN" sz="2800" i="1" dirty="0"/>
                  <a:t>a</a:t>
                </a:r>
                <a:r>
                  <a:rPr lang="zh-CN" altLang="zh-CN" sz="2800" dirty="0"/>
                  <a:t>的取值范围是</a:t>
                </a:r>
                <a:endParaRPr lang="en-US" altLang="zh-CN" sz="2800" dirty="0"/>
              </a:p>
              <a:p>
                <a:pPr>
                  <a:lnSpc>
                    <a:spcPct val="150000"/>
                  </a:lnSpc>
                </a:pPr>
                <a:r>
                  <a:rPr lang="en-US" altLang="zh-CN" sz="2800" dirty="0"/>
                  <a:t>A.(</a:t>
                </a:r>
                <a:r>
                  <a:rPr lang="en-US" altLang="zh-CN" sz="2800" i="1" dirty="0"/>
                  <a:t>-</a:t>
                </a:r>
                <a:r>
                  <a:rPr lang="en-US" altLang="zh-CN" sz="2800" dirty="0"/>
                  <a:t>1,0)∪(0,1)    B.(</a:t>
                </a:r>
                <a:r>
                  <a:rPr lang="en-US" altLang="zh-CN" sz="2800" i="1" dirty="0"/>
                  <a:t>-∞</a:t>
                </a:r>
                <a:r>
                  <a:rPr lang="en-US" altLang="zh-CN" sz="2800" dirty="0"/>
                  <a:t>,</a:t>
                </a:r>
                <a:r>
                  <a:rPr lang="en-US" altLang="zh-CN" sz="2800" i="1" dirty="0"/>
                  <a:t>-</a:t>
                </a:r>
                <a:r>
                  <a:rPr lang="en-US" altLang="zh-CN" sz="2800" dirty="0"/>
                  <a:t>1)∪(1,</a:t>
                </a:r>
                <a:r>
                  <a:rPr lang="en-US" altLang="zh-CN" sz="2800" i="1" dirty="0"/>
                  <a:t>+∞</a:t>
                </a:r>
                <a:r>
                  <a:rPr lang="en-US" altLang="zh-CN" sz="2800" dirty="0"/>
                  <a:t>)</a:t>
                </a:r>
                <a:endParaRPr lang="zh-CN" altLang="zh-CN" sz="2800" dirty="0"/>
              </a:p>
              <a:p>
                <a:pPr>
                  <a:lnSpc>
                    <a:spcPct val="150000"/>
                  </a:lnSpc>
                </a:pPr>
                <a:r>
                  <a:rPr lang="en-US" altLang="zh-CN" sz="2800" dirty="0"/>
                  <a:t>C.(</a:t>
                </a:r>
                <a:r>
                  <a:rPr lang="en-US" altLang="zh-CN" sz="2800" i="1" dirty="0"/>
                  <a:t>-</a:t>
                </a:r>
                <a:r>
                  <a:rPr lang="en-US" altLang="zh-CN" sz="2800" dirty="0"/>
                  <a:t>1,0)∪(1,</a:t>
                </a:r>
                <a:r>
                  <a:rPr lang="en-US" altLang="zh-CN" sz="2800" i="1" dirty="0"/>
                  <a:t>+∞</a:t>
                </a:r>
                <a:r>
                  <a:rPr lang="en-US" altLang="zh-CN" sz="2800" dirty="0"/>
                  <a:t>)    D.(</a:t>
                </a:r>
                <a:r>
                  <a:rPr lang="en-US" altLang="zh-CN" sz="2800" i="1" dirty="0"/>
                  <a:t>-∞</a:t>
                </a:r>
                <a:r>
                  <a:rPr lang="en-US" altLang="zh-CN" sz="2800" dirty="0"/>
                  <a:t>,</a:t>
                </a:r>
                <a:r>
                  <a:rPr lang="en-US" altLang="zh-CN" sz="2800" i="1" dirty="0"/>
                  <a:t>-</a:t>
                </a:r>
                <a:r>
                  <a:rPr lang="en-US" altLang="zh-CN" sz="2800" dirty="0"/>
                  <a:t>1)∪(0,1)</a:t>
                </a:r>
              </a:p>
            </p:txBody>
          </p:sp>
        </mc:Choice>
        <mc:Fallback>
          <p:sp>
            <p:nvSpPr>
              <p:cNvPr id="2" name="矩形 1"/>
              <p:cNvSpPr>
                <a:spLocks noRot="1" noChangeAspect="1" noMove="1" noResize="1" noEditPoints="1" noAdjustHandles="1" noChangeArrowheads="1" noChangeShapeType="1" noTextEdit="1"/>
              </p:cNvSpPr>
              <p:nvPr/>
            </p:nvSpPr>
            <p:spPr>
              <a:xfrm>
                <a:off x="180055" y="-136176"/>
                <a:ext cx="11723913" cy="3448445"/>
              </a:xfrm>
              <a:prstGeom prst="rect">
                <a:avLst/>
              </a:prstGeom>
              <a:blipFill rotWithShape="0">
                <a:blip r:embed="rId2"/>
                <a:stretch>
                  <a:fillRect l="-1092" r="-468" b="-1947"/>
                </a:stretch>
              </a:blipFill>
            </p:spPr>
            <p:txBody>
              <a:bodyPr/>
              <a:lstStyle/>
              <a:p>
                <a:r>
                  <a:rPr lang="zh-CN" altLang="en-US">
                    <a:noFill/>
                  </a:rPr>
                  <a:t> </a:t>
                </a:r>
              </a:p>
            </p:txBody>
          </p:sp>
        </mc:Fallback>
      </mc:AlternateContent>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3" name="矩形 12"/>
              <p:cNvSpPr/>
              <p:nvPr/>
            </p:nvSpPr>
            <p:spPr>
              <a:xfrm>
                <a:off x="207049" y="3312269"/>
                <a:ext cx="11723913" cy="2986202"/>
              </a:xfrm>
              <a:prstGeom prst="rect">
                <a:avLst/>
              </a:prstGeom>
            </p:spPr>
            <p:txBody>
              <a:bodyPr wrap="square">
                <a:spAutoFit/>
              </a:bodyPr>
              <a:lstStyle/>
              <a:p>
                <a:pPr>
                  <a:lnSpc>
                    <a:spcPct val="150000"/>
                  </a:lnSpc>
                </a:pP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800" dirty="0"/>
                  <a:t> C</a:t>
                </a:r>
                <a:r>
                  <a:rPr lang="zh-CN" altLang="zh-CN" sz="2800" i="1" dirty="0"/>
                  <a:t>　</a:t>
                </a:r>
                <a:r>
                  <a:rPr lang="zh-CN" altLang="zh-CN" sz="2800" dirty="0"/>
                  <a:t>由题意得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𝑎</m:t>
                              </m:r>
                              <m:r>
                                <a:rPr lang="en-US" altLang="zh-CN" sz="2800">
                                  <a:latin typeface="Cambria Math" panose="02040503050406030204" pitchFamily="18" charset="0"/>
                                </a:rPr>
                                <m:t>&gt;0</m:t>
                              </m:r>
                              <m:r>
                                <m:rPr>
                                  <m:nor/>
                                </m:rPr>
                                <a:rPr lang="en-US" altLang="zh-CN" sz="2800"/>
                                <m:t>,</m:t>
                              </m:r>
                            </m:e>
                          </m:mr>
                          <m:mr>
                            <m:e>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r>
                                    <a:rPr lang="en-US" altLang="zh-CN" sz="2800">
                                      <a:latin typeface="Cambria Math" panose="02040503050406030204" pitchFamily="18" charset="0"/>
                                    </a:rPr>
                                    <m:t>2</m:t>
                                  </m:r>
                                </m:sub>
                              </m:sSub>
                              <m:r>
                                <a:rPr lang="en-US" altLang="zh-CN" sz="2800" i="1">
                                  <a:latin typeface="Cambria Math" panose="02040503050406030204" pitchFamily="18" charset="0"/>
                                </a:rPr>
                                <m:t>𝑎</m:t>
                              </m:r>
                              <m:r>
                                <a:rPr lang="en-US" altLang="zh-CN" sz="2800">
                                  <a:latin typeface="Cambria Math" panose="02040503050406030204" pitchFamily="18" charset="0"/>
                                </a:rPr>
                                <m:t>&gt;</m:t>
                              </m:r>
                              <m:r>
                                <m:rPr>
                                  <m:nor/>
                                </m:rPr>
                                <a:rPr lang="en-US" altLang="zh-CN" sz="2800" i="1"/>
                                <m:t>−</m:t>
                              </m:r>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r>
                                    <a:rPr lang="en-US" altLang="zh-CN" sz="2800">
                                      <a:latin typeface="Cambria Math" panose="02040503050406030204" pitchFamily="18" charset="0"/>
                                    </a:rPr>
                                    <m:t>2</m:t>
                                  </m:r>
                                </m:sub>
                              </m:sSub>
                              <m:r>
                                <a:rPr lang="en-US" altLang="zh-CN" sz="2800" i="1">
                                  <a:latin typeface="Cambria Math" panose="02040503050406030204" pitchFamily="18" charset="0"/>
                                </a:rPr>
                                <m:t>𝑎</m:t>
                              </m:r>
                            </m:e>
                          </m:mr>
                        </m:m>
                      </m:e>
                    </m:d>
                  </m:oMath>
                </a14:m>
                <a:r>
                  <a:rPr lang="zh-CN" altLang="zh-CN" sz="2800" dirty="0"/>
                  <a:t>或</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𝑎</m:t>
                              </m:r>
                              <m:r>
                                <a:rPr lang="en-US" altLang="zh-CN" sz="2800">
                                  <a:latin typeface="Cambria Math" panose="02040503050406030204" pitchFamily="18" charset="0"/>
                                </a:rPr>
                                <m:t>&lt;0</m:t>
                              </m:r>
                              <m:r>
                                <m:rPr>
                                  <m:nor/>
                                </m:rPr>
                                <a:rPr lang="en-US" altLang="zh-CN" sz="2800"/>
                                <m:t>,</m:t>
                              </m:r>
                            </m:e>
                          </m:mr>
                          <m:mr>
                            <m:e>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sub>
                              </m:sSub>
                              <m:r>
                                <m:rPr>
                                  <m:nor/>
                                </m:rPr>
                                <a:rPr lang="en-US" altLang="zh-CN" sz="2800"/>
                                <m:t>(</m:t>
                              </m:r>
                              <m:r>
                                <m:rPr>
                                  <m:nor/>
                                </m:rPr>
                                <a:rPr lang="en-US" altLang="zh-CN" sz="2800" i="1"/>
                                <m:t>−</m:t>
                              </m:r>
                              <m:r>
                                <a:rPr lang="en-US" altLang="zh-CN" sz="2800" i="1">
                                  <a:latin typeface="Cambria Math" panose="02040503050406030204" pitchFamily="18" charset="0"/>
                                </a:rPr>
                                <m:t>𝑎</m:t>
                              </m:r>
                              <m:r>
                                <m:rPr>
                                  <m:nor/>
                                </m:rPr>
                                <a:rPr lang="en-US" altLang="zh-CN" sz="2800"/>
                                <m:t>)</m:t>
                              </m:r>
                              <m:r>
                                <a:rPr lang="en-US" altLang="zh-CN" sz="2800">
                                  <a:latin typeface="Cambria Math" panose="02040503050406030204" pitchFamily="18" charset="0"/>
                                </a:rPr>
                                <m:t>&gt;</m:t>
                              </m:r>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r>
                                    <a:rPr lang="en-US" altLang="zh-CN" sz="2800">
                                      <a:latin typeface="Cambria Math" panose="02040503050406030204" pitchFamily="18" charset="0"/>
                                    </a:rPr>
                                    <m:t>2</m:t>
                                  </m:r>
                                </m:sub>
                              </m:sSub>
                              <m:r>
                                <m:rPr>
                                  <m:nor/>
                                </m:rPr>
                                <a:rPr lang="en-US" altLang="zh-CN" sz="2800"/>
                                <m:t>(</m:t>
                              </m:r>
                              <m:r>
                                <m:rPr>
                                  <m:nor/>
                                </m:rPr>
                                <a:rPr lang="en-US" altLang="zh-CN" sz="2800" i="1"/>
                                <m:t>−</m:t>
                              </m:r>
                              <m:r>
                                <a:rPr lang="en-US" altLang="zh-CN" sz="2800" i="1">
                                  <a:latin typeface="Cambria Math" panose="02040503050406030204" pitchFamily="18" charset="0"/>
                                </a:rPr>
                                <m:t>𝑎</m:t>
                              </m:r>
                              <m:r>
                                <m:rPr>
                                  <m:nor/>
                                </m:rPr>
                                <a:rPr lang="en-US" altLang="zh-CN" sz="2800"/>
                                <m:t>),</m:t>
                              </m:r>
                            </m:e>
                          </m:mr>
                        </m:m>
                      </m:e>
                    </m:d>
                  </m:oMath>
                </a14:m>
                <a:r>
                  <a:rPr lang="zh-CN" altLang="zh-CN" sz="2800" dirty="0"/>
                  <a:t>解得</a:t>
                </a:r>
                <a:r>
                  <a:rPr lang="en-US" altLang="zh-CN" sz="2800" i="1" dirty="0"/>
                  <a:t>a&gt;</a:t>
                </a:r>
                <a:r>
                  <a:rPr lang="en-US" altLang="zh-CN" sz="2800" dirty="0"/>
                  <a:t>1</a:t>
                </a:r>
                <a:r>
                  <a:rPr lang="zh-CN" altLang="zh-CN" sz="2800" dirty="0"/>
                  <a:t>或</a:t>
                </a:r>
                <a:r>
                  <a:rPr lang="en-US" altLang="zh-CN" sz="2800" i="1" dirty="0"/>
                  <a:t>-</a:t>
                </a:r>
                <a:r>
                  <a:rPr lang="en-US" altLang="zh-CN" sz="2800" dirty="0"/>
                  <a:t>1</a:t>
                </a:r>
                <a:r>
                  <a:rPr lang="en-US" altLang="zh-CN" sz="2800" i="1" dirty="0"/>
                  <a:t>&lt;a&lt;</a:t>
                </a:r>
                <a:r>
                  <a:rPr lang="en-US" altLang="zh-CN" sz="2800" dirty="0"/>
                  <a:t>0</a:t>
                </a:r>
                <a:r>
                  <a:rPr lang="en-US" altLang="zh-CN" sz="2800" i="1" dirty="0"/>
                  <a:t>.</a:t>
                </a:r>
                <a:r>
                  <a:rPr lang="zh-CN" altLang="zh-CN" sz="2800" dirty="0"/>
                  <a:t>故选</a:t>
                </a:r>
                <a:r>
                  <a:rPr lang="en-US" altLang="zh-CN" sz="2800" dirty="0"/>
                  <a:t>C</a:t>
                </a:r>
                <a:r>
                  <a:rPr lang="en-US" altLang="zh-CN" sz="2800" i="1" dirty="0"/>
                  <a:t>.</a:t>
                </a:r>
                <a:endParaRPr lang="zh-CN" altLang="zh-CN" sz="2800" dirty="0"/>
              </a:p>
              <a:p>
                <a:pPr>
                  <a:lnSpc>
                    <a:spcPct val="150000"/>
                  </a:lnSpc>
                </a:pPr>
                <a:endParaRPr lang="zh-CN" altLang="zh-CN" sz="2800" dirty="0"/>
              </a:p>
            </p:txBody>
          </p:sp>
        </mc:Choice>
        <mc:Fallback>
          <p:sp>
            <p:nvSpPr>
              <p:cNvPr id="13" name="矩形 12"/>
              <p:cNvSpPr>
                <a:spLocks noRot="1" noChangeAspect="1" noMove="1" noResize="1" noEditPoints="1" noAdjustHandles="1" noChangeArrowheads="1" noChangeShapeType="1" noTextEdit="1"/>
              </p:cNvSpPr>
              <p:nvPr/>
            </p:nvSpPr>
            <p:spPr>
              <a:xfrm>
                <a:off x="207049" y="3312269"/>
                <a:ext cx="11723913" cy="2986202"/>
              </a:xfrm>
              <a:prstGeom prst="rect">
                <a:avLst/>
              </a:prstGeom>
              <a:blipFill rotWithShape="0">
                <a:blip r:embed="rId3"/>
                <a:stretch>
                  <a:fillRect l="-1092" r="-3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54070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mc:AlternateContent xmlns:mc="http://schemas.openxmlformats.org/markup-compatibility/2006">
        <mc:Choice xmlns:a14="http://schemas.microsoft.com/office/drawing/2010/main" xmlns="" Requires="a14">
          <p:sp>
            <p:nvSpPr>
              <p:cNvPr id="14" name="矩形 13">
                <a:extLst>
                  <a:ext uri="{FF2B5EF4-FFF2-40B4-BE49-F238E27FC236}">
                    <a16:creationId xmlns:a16="http://schemas.microsoft.com/office/drawing/2014/main" id="{4104C21E-97A5-4B4C-8B0C-E09A25B940D2}"/>
                  </a:ext>
                </a:extLst>
              </p:cNvPr>
              <p:cNvSpPr/>
              <p:nvPr/>
            </p:nvSpPr>
            <p:spPr>
              <a:xfrm>
                <a:off x="234043" y="1172329"/>
                <a:ext cx="11723913" cy="2423356"/>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zh-CN" sz="2800" dirty="0"/>
                  <a:t>设点</a:t>
                </a:r>
                <a:r>
                  <a:rPr lang="en-US" altLang="zh-CN" sz="2800" i="1" dirty="0"/>
                  <a:t>P</a:t>
                </a:r>
                <a:r>
                  <a:rPr lang="zh-CN" altLang="zh-CN" sz="2800" dirty="0"/>
                  <a:t>在曲线</a:t>
                </a:r>
                <a:r>
                  <a:rPr lang="en-US" altLang="zh-CN" sz="2800" i="1" dirty="0"/>
                  <a:t>y=</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e</a:t>
                </a:r>
                <a:r>
                  <a:rPr lang="en-US" altLang="zh-CN" sz="2800" i="1" baseline="30000" dirty="0"/>
                  <a:t>x</a:t>
                </a:r>
                <a:r>
                  <a:rPr lang="zh-CN" altLang="zh-CN" sz="2800" dirty="0"/>
                  <a:t>上</a:t>
                </a:r>
                <a:r>
                  <a:rPr lang="en-US" altLang="zh-CN" sz="2800" dirty="0"/>
                  <a:t>,</a:t>
                </a:r>
                <a:r>
                  <a:rPr lang="zh-CN" altLang="zh-CN" sz="2800" dirty="0"/>
                  <a:t>点</a:t>
                </a:r>
                <a:r>
                  <a:rPr lang="en-US" altLang="zh-CN" sz="2800" i="1" dirty="0"/>
                  <a:t>Q</a:t>
                </a:r>
                <a:r>
                  <a:rPr lang="zh-CN" altLang="zh-CN" sz="2800" dirty="0"/>
                  <a:t>在曲线</a:t>
                </a:r>
                <a:r>
                  <a:rPr lang="en-US" altLang="zh-CN" sz="2800" i="1" dirty="0"/>
                  <a:t>y=</a:t>
                </a:r>
                <a:r>
                  <a:rPr lang="en-US" altLang="zh-CN" sz="2800" dirty="0"/>
                  <a:t>ln(2</a:t>
                </a:r>
                <a:r>
                  <a:rPr lang="en-US" altLang="zh-CN" sz="2800" i="1" dirty="0"/>
                  <a:t>x</a:t>
                </a:r>
                <a:r>
                  <a:rPr lang="en-US" altLang="zh-CN" sz="2800" dirty="0"/>
                  <a:t>)</a:t>
                </a:r>
                <a:r>
                  <a:rPr lang="zh-CN" altLang="zh-CN" sz="2800" dirty="0"/>
                  <a:t>上</a:t>
                </a:r>
                <a:r>
                  <a:rPr lang="en-US" altLang="zh-CN" sz="2800" dirty="0"/>
                  <a:t>,</a:t>
                </a:r>
                <a:r>
                  <a:rPr lang="zh-CN" altLang="zh-CN" sz="2800" dirty="0"/>
                  <a:t>则</a:t>
                </a:r>
                <a:r>
                  <a:rPr lang="en-US" altLang="zh-CN" sz="2800" i="1" dirty="0"/>
                  <a:t>|PQ|</a:t>
                </a:r>
                <a:r>
                  <a:rPr lang="zh-CN" altLang="zh-CN" sz="2800" dirty="0"/>
                  <a:t>的最小值为</a:t>
                </a:r>
                <a:endParaRPr lang="en-US" altLang="zh-CN" sz="2800" dirty="0"/>
              </a:p>
              <a:p>
                <a:pPr>
                  <a:lnSpc>
                    <a:spcPct val="150000"/>
                  </a:lnSpc>
                </a:pPr>
                <a:r>
                  <a:rPr lang="en-US" altLang="zh-CN" sz="2800" dirty="0"/>
                  <a:t>A</a:t>
                </a:r>
                <a:r>
                  <a:rPr lang="en-US" altLang="zh-CN" sz="2800" i="1" dirty="0"/>
                  <a:t>.</a:t>
                </a:r>
                <a:r>
                  <a:rPr lang="en-US" altLang="zh-CN" sz="2800" dirty="0"/>
                  <a:t>1</a:t>
                </a:r>
                <a:r>
                  <a:rPr lang="en-US" altLang="zh-CN" sz="2800" i="1" dirty="0"/>
                  <a:t>-</a:t>
                </a:r>
                <a:r>
                  <a:rPr lang="en-US" altLang="zh-CN" sz="2800" dirty="0"/>
                  <a:t>ln 2	B</a:t>
                </a:r>
                <a:r>
                  <a:rPr lang="en-US" altLang="zh-CN" sz="2800" i="1"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oMath>
                </a14:m>
                <a:r>
                  <a:rPr lang="en-US" altLang="zh-CN" sz="2800" dirty="0"/>
                  <a:t>(1</a:t>
                </a:r>
                <a:r>
                  <a:rPr lang="en-US" altLang="zh-CN" sz="2800" i="1" dirty="0"/>
                  <a:t>-</a:t>
                </a:r>
                <a:r>
                  <a:rPr lang="en-US" altLang="zh-CN" sz="2800" dirty="0"/>
                  <a:t>ln 2)	</a:t>
                </a:r>
                <a:endParaRPr lang="zh-CN" altLang="zh-CN" sz="2800" dirty="0"/>
              </a:p>
              <a:p>
                <a:pPr>
                  <a:lnSpc>
                    <a:spcPct val="150000"/>
                  </a:lnSpc>
                </a:pPr>
                <a:r>
                  <a:rPr lang="en-US" altLang="zh-CN" sz="2800" dirty="0"/>
                  <a:t>C</a:t>
                </a:r>
                <a:r>
                  <a:rPr lang="en-US" altLang="zh-CN" sz="2800" i="1" dirty="0"/>
                  <a:t>.</a:t>
                </a:r>
                <a:r>
                  <a:rPr lang="en-US" altLang="zh-CN" sz="2800" dirty="0"/>
                  <a:t>1</a:t>
                </a:r>
                <a:r>
                  <a:rPr lang="en-US" altLang="zh-CN" sz="2800" i="1" dirty="0"/>
                  <a:t>+</a:t>
                </a:r>
                <a:r>
                  <a:rPr lang="en-US" altLang="zh-CN" sz="2800" dirty="0"/>
                  <a:t>ln 2	D</a:t>
                </a:r>
                <a:r>
                  <a:rPr lang="en-US" altLang="zh-CN" sz="2800" i="1"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oMath>
                </a14:m>
                <a:r>
                  <a:rPr lang="en-US" altLang="zh-CN" sz="2800" dirty="0"/>
                  <a:t>(1</a:t>
                </a:r>
                <a:r>
                  <a:rPr lang="en-US" altLang="zh-CN" sz="2800" i="1" dirty="0"/>
                  <a:t>+</a:t>
                </a:r>
                <a:r>
                  <a:rPr lang="en-US" altLang="zh-CN" sz="2800" dirty="0"/>
                  <a:t>ln 2)</a:t>
                </a:r>
                <a:endParaRPr lang="zh-CN" altLang="zh-CN" sz="2800" dirty="0"/>
              </a:p>
            </p:txBody>
          </p:sp>
        </mc:Choice>
        <mc:Fallback>
          <p:sp>
            <p:nvSpPr>
              <p:cNvPr id="14" name="矩形 13">
                <a:extLst>
                  <a:ext uri="{FF2B5EF4-FFF2-40B4-BE49-F238E27FC236}">
                    <a16:creationId xmlns:a14="http://schemas.microsoft.com/office/drawing/2010/main" xmlns="" xmlns:a16="http://schemas.microsoft.com/office/drawing/2014/main" id="{4104C21E-97A5-4B4C-8B0C-E09A25B940D2}"/>
                  </a:ext>
                </a:extLst>
              </p:cNvPr>
              <p:cNvSpPr>
                <a:spLocks noRot="1" noChangeAspect="1" noMove="1" noResize="1" noEditPoints="1" noAdjustHandles="1" noChangeArrowheads="1" noChangeShapeType="1" noTextEdit="1"/>
              </p:cNvSpPr>
              <p:nvPr/>
            </p:nvSpPr>
            <p:spPr>
              <a:xfrm>
                <a:off x="234043" y="1172329"/>
                <a:ext cx="11723913" cy="2423356"/>
              </a:xfrm>
              <a:prstGeom prst="rect">
                <a:avLst/>
              </a:prstGeom>
              <a:blipFill rotWithShape="0">
                <a:blip r:embed="rId2"/>
                <a:stretch>
                  <a:fillRect l="-1040" b="-2261"/>
                </a:stretch>
              </a:blipFill>
            </p:spPr>
            <p:txBody>
              <a:bodyPr/>
              <a:lstStyle/>
              <a:p>
                <a:r>
                  <a:rPr lang="zh-CN" altLang="en-US">
                    <a:noFill/>
                  </a:rPr>
                  <a:t> </a:t>
                </a:r>
              </a:p>
            </p:txBody>
          </p:sp>
        </mc:Fallback>
      </mc:AlternateContent>
      <p:sp>
        <p:nvSpPr>
          <p:cNvPr id="13" name="矩形 12"/>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16" name="矩形 15"/>
          <p:cNvSpPr/>
          <p:nvPr/>
        </p:nvSpPr>
        <p:spPr>
          <a:xfrm>
            <a:off x="882578" y="0"/>
            <a:ext cx="6623122"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zh-CN" sz="2800" dirty="0">
                <a:solidFill>
                  <a:srgbClr val="DA251C"/>
                </a:solidFill>
              </a:rPr>
              <a:t>考法</a:t>
            </a:r>
            <a:r>
              <a:rPr lang="en-US" altLang="zh-CN" sz="2800" dirty="0">
                <a:solidFill>
                  <a:srgbClr val="DA251C"/>
                </a:solidFill>
              </a:rPr>
              <a:t>4   </a:t>
            </a:r>
            <a:r>
              <a:rPr lang="zh-CN" altLang="zh-CN" sz="2800" dirty="0">
                <a:solidFill>
                  <a:srgbClr val="DA251C"/>
                </a:solidFill>
              </a:rPr>
              <a:t>指数函数、对数函数的综合问题</a:t>
            </a:r>
          </a:p>
        </p:txBody>
      </p:sp>
    </p:spTree>
    <p:extLst>
      <p:ext uri="{BB962C8B-B14F-4D97-AF65-F5344CB8AC3E}">
        <p14:creationId xmlns:p14="http://schemas.microsoft.com/office/powerpoint/2010/main" xmlns="" val="3998066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a:extLst>
                  <a:ext uri="{FF2B5EF4-FFF2-40B4-BE49-F238E27FC236}">
                    <a16:creationId xmlns:a16="http://schemas.microsoft.com/office/drawing/2014/main" id="{92ED32B7-0C39-49E8-991C-31D7144D9FD3}"/>
                  </a:ext>
                </a:extLst>
              </p:cNvPr>
              <p:cNvSpPr/>
              <p:nvPr/>
            </p:nvSpPr>
            <p:spPr>
              <a:xfrm>
                <a:off x="323850" y="350991"/>
                <a:ext cx="11634106" cy="1841402"/>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800" dirty="0"/>
                  <a:t>根据函数</a:t>
                </a:r>
                <a:r>
                  <a:rPr lang="en-US" altLang="zh-CN" sz="2800" i="1" dirty="0"/>
                  <a:t>y=</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e</a:t>
                </a:r>
                <a:r>
                  <a:rPr lang="en-US" altLang="zh-CN" sz="2800" i="1" baseline="30000" dirty="0"/>
                  <a:t>x</a:t>
                </a:r>
                <a:r>
                  <a:rPr lang="zh-CN" altLang="zh-CN" sz="2800" dirty="0"/>
                  <a:t>和函数</a:t>
                </a:r>
                <a:r>
                  <a:rPr lang="en-US" altLang="zh-CN" sz="2800" i="1" dirty="0"/>
                  <a:t>y=</a:t>
                </a:r>
                <a:r>
                  <a:rPr lang="en-US" altLang="zh-CN" sz="2800" dirty="0"/>
                  <a:t>ln(2</a:t>
                </a:r>
                <a:r>
                  <a:rPr lang="en-US" altLang="zh-CN" sz="2800" i="1" dirty="0"/>
                  <a:t>x</a:t>
                </a:r>
                <a:r>
                  <a:rPr lang="en-US" altLang="zh-CN" sz="2800" dirty="0"/>
                  <a:t>)</a:t>
                </a:r>
                <a:r>
                  <a:rPr lang="zh-CN" altLang="zh-CN" sz="2800" dirty="0"/>
                  <a:t>的图象可知两函数图象关于直线</a:t>
                </a:r>
                <a:r>
                  <a:rPr lang="en-US" altLang="zh-CN" sz="2800" i="1" dirty="0"/>
                  <a:t>y=x</a:t>
                </a:r>
                <a:r>
                  <a:rPr lang="zh-CN" altLang="zh-CN" sz="2800" dirty="0"/>
                  <a:t>对称</a:t>
                </a:r>
                <a:r>
                  <a:rPr lang="en-US" altLang="zh-CN" sz="2800" dirty="0"/>
                  <a:t>,</a:t>
                </a:r>
                <a:r>
                  <a:rPr lang="en-US" altLang="zh-CN" sz="2800" dirty="0">
                    <a:solidFill>
                      <a:srgbClr val="C00000"/>
                    </a:solidFill>
                  </a:rPr>
                  <a:t> (</a:t>
                </a:r>
                <a:r>
                  <a:rPr lang="en-US" altLang="zh-CN" sz="2800" i="1" dirty="0">
                    <a:solidFill>
                      <a:srgbClr val="C00000"/>
                    </a:solidFill>
                  </a:rPr>
                  <a:t>y=</a:t>
                </a:r>
                <a14:m>
                  <m:oMath xmlns:m="http://schemas.openxmlformats.org/officeDocument/2006/math">
                    <m:f>
                      <m:fPr>
                        <m:ctrlPr>
                          <a:rPr lang="zh-CN" altLang="zh-CN" sz="2800" i="1">
                            <a:solidFill>
                              <a:srgbClr val="C00000"/>
                            </a:solidFill>
                            <a:latin typeface="Cambria Math" panose="02040503050406030204" pitchFamily="18" charset="0"/>
                          </a:rPr>
                        </m:ctrlPr>
                      </m:fPr>
                      <m:num>
                        <m:r>
                          <a:rPr lang="en-US" altLang="zh-CN" sz="2800">
                            <a:solidFill>
                              <a:srgbClr val="C00000"/>
                            </a:solidFill>
                            <a:latin typeface="Cambria Math" panose="02040503050406030204" pitchFamily="18" charset="0"/>
                          </a:rPr>
                          <m:t>1</m:t>
                        </m:r>
                      </m:num>
                      <m:den>
                        <m:r>
                          <a:rPr lang="en-US" altLang="zh-CN" sz="2800">
                            <a:solidFill>
                              <a:srgbClr val="C00000"/>
                            </a:solidFill>
                            <a:latin typeface="Cambria Math" panose="02040503050406030204" pitchFamily="18" charset="0"/>
                          </a:rPr>
                          <m:t>2</m:t>
                        </m:r>
                      </m:den>
                    </m:f>
                  </m:oMath>
                </a14:m>
                <a:r>
                  <a:rPr lang="en-US" altLang="zh-CN" sz="2800" dirty="0">
                    <a:solidFill>
                      <a:srgbClr val="C00000"/>
                    </a:solidFill>
                  </a:rPr>
                  <a:t>e</a:t>
                </a:r>
                <a:r>
                  <a:rPr lang="en-US" altLang="zh-CN" sz="2800" i="1" baseline="30000" dirty="0">
                    <a:solidFill>
                      <a:srgbClr val="C00000"/>
                    </a:solidFill>
                  </a:rPr>
                  <a:t>x</a:t>
                </a:r>
                <a:r>
                  <a:rPr lang="zh-CN" altLang="zh-CN" sz="2800" dirty="0">
                    <a:solidFill>
                      <a:srgbClr val="C00000"/>
                    </a:solidFill>
                  </a:rPr>
                  <a:t>与</a:t>
                </a:r>
                <a:r>
                  <a:rPr lang="en-US" altLang="zh-CN" sz="2800" i="1" dirty="0">
                    <a:solidFill>
                      <a:srgbClr val="C00000"/>
                    </a:solidFill>
                  </a:rPr>
                  <a:t>y=</a:t>
                </a:r>
                <a:r>
                  <a:rPr lang="en-US" altLang="zh-CN" sz="2800" dirty="0">
                    <a:solidFill>
                      <a:srgbClr val="C00000"/>
                    </a:solidFill>
                  </a:rPr>
                  <a:t>ln(2</a:t>
                </a:r>
                <a:r>
                  <a:rPr lang="en-US" altLang="zh-CN" sz="2800" i="1" dirty="0">
                    <a:solidFill>
                      <a:srgbClr val="C00000"/>
                    </a:solidFill>
                  </a:rPr>
                  <a:t>x</a:t>
                </a:r>
                <a:r>
                  <a:rPr lang="en-US" altLang="zh-CN" sz="2800" dirty="0">
                    <a:solidFill>
                      <a:srgbClr val="C00000"/>
                    </a:solidFill>
                  </a:rPr>
                  <a:t>)</a:t>
                </a:r>
                <a:r>
                  <a:rPr lang="zh-CN" altLang="zh-CN" sz="2800" dirty="0">
                    <a:solidFill>
                      <a:srgbClr val="C00000"/>
                    </a:solidFill>
                  </a:rPr>
                  <a:t>互为反函数</a:t>
                </a:r>
                <a:r>
                  <a:rPr lang="en-US" altLang="zh-CN" sz="2800" dirty="0">
                    <a:solidFill>
                      <a:srgbClr val="C00000"/>
                    </a:solidFill>
                  </a:rPr>
                  <a:t>)</a:t>
                </a:r>
                <a:endParaRPr lang="zh-CN" altLang="zh-CN" sz="2800" dirty="0">
                  <a:solidFill>
                    <a:srgbClr val="C00000"/>
                  </a:solidFill>
                </a:endParaRPr>
              </a:p>
            </p:txBody>
          </p:sp>
        </mc:Choice>
        <mc:Fallback>
          <p:sp>
            <p:nvSpPr>
              <p:cNvPr id="16" name="矩形 15">
                <a:extLst>
                  <a:ext uri="{FF2B5EF4-FFF2-40B4-BE49-F238E27FC236}">
                    <a16:creationId xmlns:a14="http://schemas.microsoft.com/office/drawing/2010/main" xmlns="" xmlns:a16="http://schemas.microsoft.com/office/drawing/2014/main" id="{92ED32B7-0C39-49E8-991C-31D7144D9FD3}"/>
                  </a:ext>
                </a:extLst>
              </p:cNvPr>
              <p:cNvSpPr>
                <a:spLocks noRot="1" noChangeAspect="1" noMove="1" noResize="1" noEditPoints="1" noAdjustHandles="1" noChangeArrowheads="1" noChangeShapeType="1" noTextEdit="1"/>
              </p:cNvSpPr>
              <p:nvPr/>
            </p:nvSpPr>
            <p:spPr>
              <a:xfrm>
                <a:off x="323850" y="350991"/>
                <a:ext cx="11634106" cy="1841402"/>
              </a:xfrm>
              <a:prstGeom prst="rect">
                <a:avLst/>
              </a:prstGeom>
              <a:blipFill rotWithShape="0">
                <a:blip r:embed="rId2"/>
                <a:stretch>
                  <a:fillRect l="-1048" b="-3311"/>
                </a:stretch>
              </a:blipFill>
            </p:spPr>
            <p:txBody>
              <a:bodyPr/>
              <a:lstStyle/>
              <a:p>
                <a:r>
                  <a:rPr lang="zh-CN" altLang="en-US">
                    <a:noFill/>
                  </a:rPr>
                  <a:t> </a:t>
                </a:r>
              </a:p>
            </p:txBody>
          </p:sp>
        </mc:Fallback>
      </mc:AlternateContent>
      <p:sp>
        <p:nvSpPr>
          <p:cNvPr id="21" name="矩形 20">
            <a:extLst>
              <a:ext uri="{FF2B5EF4-FFF2-40B4-BE49-F238E27FC236}">
                <a16:creationId xmlns:a16="http://schemas.microsoft.com/office/drawing/2014/main" xmlns="" id="{9AD159F4-C575-4354-A0B9-D0EB6432BD47}"/>
              </a:ext>
            </a:extLst>
          </p:cNvPr>
          <p:cNvSpPr/>
          <p:nvPr/>
        </p:nvSpPr>
        <p:spPr>
          <a:xfrm>
            <a:off x="323850" y="278547"/>
            <a:ext cx="11723913" cy="609398"/>
          </a:xfrm>
          <a:prstGeom prst="rect">
            <a:avLst/>
          </a:prstGeom>
        </p:spPr>
        <p:txBody>
          <a:bodyPr wrap="square">
            <a:spAutoFit/>
          </a:bodyPr>
          <a:lstStyle/>
          <a:p>
            <a:pPr>
              <a:lnSpc>
                <a:spcPct val="120000"/>
              </a:lnSpc>
            </a:pPr>
            <a:r>
              <a:rPr lang="zh-CN" altLang="zh-CN" sz="2800" i="1"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a:extLst>
              <a:ext uri="{FF2B5EF4-FFF2-40B4-BE49-F238E27FC236}">
                <a16:creationId xmlns:a16="http://schemas.microsoft.com/office/drawing/2014/main" xmlns="" id="{50B4DD79-FC7C-472F-B86E-87C2A814969D}"/>
              </a:ext>
            </a:extLst>
          </p:cNvPr>
          <p:cNvSpPr/>
          <p:nvPr/>
        </p:nvSpPr>
        <p:spPr>
          <a:xfrm>
            <a:off x="323851" y="5981366"/>
            <a:ext cx="2667000" cy="609398"/>
          </a:xfrm>
          <a:prstGeom prst="rect">
            <a:avLst/>
          </a:prstGeom>
        </p:spPr>
        <p:txBody>
          <a:bodyPr wrap="square">
            <a:spAutoFit/>
          </a:bodyPr>
          <a:lstStyle/>
          <a:p>
            <a:pPr>
              <a:lnSpc>
                <a:spcPct val="12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B</a:t>
            </a:r>
          </a:p>
        </p:txBody>
      </p:sp>
      <mc:AlternateContent xmlns:mc="http://schemas.openxmlformats.org/markup-compatibility/2006">
        <mc:Choice xmlns:a14="http://schemas.microsoft.com/office/drawing/2010/main" xmlns="" Requires="a14">
          <p:sp>
            <p:nvSpPr>
              <p:cNvPr id="17" name="矩形 16">
                <a:extLst>
                  <a:ext uri="{FF2B5EF4-FFF2-40B4-BE49-F238E27FC236}">
                    <a16:creationId xmlns:a16="http://schemas.microsoft.com/office/drawing/2014/main" id="{B1AC48C4-C6E3-4431-84D1-115C62D6051E}"/>
                  </a:ext>
                </a:extLst>
              </p:cNvPr>
              <p:cNvSpPr/>
              <p:nvPr/>
            </p:nvSpPr>
            <p:spPr>
              <a:xfrm>
                <a:off x="323850" y="2367400"/>
                <a:ext cx="11634106" cy="3587713"/>
              </a:xfrm>
              <a:prstGeom prst="rect">
                <a:avLst/>
              </a:prstGeom>
            </p:spPr>
            <p:txBody>
              <a:bodyPr wrap="square">
                <a:spAutoFit/>
              </a:bodyPr>
              <a:lstStyle/>
              <a:p>
                <a:pPr>
                  <a:lnSpc>
                    <a:spcPct val="150000"/>
                  </a:lnSpc>
                </a:pPr>
                <a:r>
                  <a:rPr lang="zh-CN" altLang="zh-CN" sz="2800" dirty="0"/>
                  <a:t>故要求</a:t>
                </a:r>
                <a:r>
                  <a:rPr lang="en-US" altLang="zh-CN" sz="2800" i="1" dirty="0"/>
                  <a:t>|PQ|</a:t>
                </a:r>
                <a:r>
                  <a:rPr lang="zh-CN" altLang="zh-CN" sz="2800" dirty="0"/>
                  <a:t>的最小值可转化为求与直线</a:t>
                </a:r>
                <a:r>
                  <a:rPr lang="en-US" altLang="zh-CN" sz="2800" i="1" dirty="0"/>
                  <a:t>y=x</a:t>
                </a:r>
                <a:r>
                  <a:rPr lang="zh-CN" altLang="zh-CN" sz="2800" dirty="0"/>
                  <a:t>平行且与两曲线相切的直线间的距离</a:t>
                </a:r>
                <a:r>
                  <a:rPr lang="en-US" altLang="zh-CN" sz="2800" dirty="0"/>
                  <a:t>,</a:t>
                </a:r>
                <a:r>
                  <a:rPr lang="zh-CN" altLang="zh-CN" sz="2800" dirty="0"/>
                  <a:t>设曲线</a:t>
                </a:r>
                <a:r>
                  <a:rPr lang="en-US" altLang="zh-CN" sz="2800" i="1" dirty="0"/>
                  <a:t>y=</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e</a:t>
                </a:r>
                <a:r>
                  <a:rPr lang="en-US" altLang="zh-CN" sz="2800" i="1" baseline="30000" dirty="0"/>
                  <a:t>x</a:t>
                </a:r>
                <a:r>
                  <a:rPr lang="zh-CN" altLang="zh-CN" sz="2800" dirty="0"/>
                  <a:t>上的切点为</a:t>
                </a:r>
                <a:r>
                  <a:rPr lang="en-US" altLang="zh-CN" sz="2800" i="1" dirty="0"/>
                  <a:t>A</a:t>
                </a:r>
                <a:r>
                  <a:rPr lang="en-US" altLang="zh-CN" sz="2800" dirty="0"/>
                  <a:t>(</a:t>
                </a:r>
                <a:r>
                  <a:rPr lang="en-US" altLang="zh-CN" sz="2800" i="1" dirty="0" err="1"/>
                  <a:t>m</a:t>
                </a:r>
                <a:r>
                  <a:rPr lang="en-US" altLang="zh-CN" sz="2800" dirty="0" err="1"/>
                  <a:t>,</a:t>
                </a:r>
                <a:r>
                  <a:rPr lang="en-US" altLang="zh-CN" sz="2800" i="1" dirty="0" err="1"/>
                  <a:t>n</a:t>
                </a:r>
                <a:r>
                  <a:rPr lang="en-US" altLang="zh-CN" sz="2800" dirty="0"/>
                  <a:t>),</a:t>
                </a:r>
                <a:r>
                  <a:rPr lang="zh-CN" altLang="zh-CN" sz="2800" dirty="0"/>
                  <a:t>则</a:t>
                </a:r>
                <a:r>
                  <a:rPr lang="en-US" altLang="zh-CN" sz="2800" i="1" dirty="0"/>
                  <a:t>A</a:t>
                </a:r>
                <a:r>
                  <a:rPr lang="zh-CN" altLang="zh-CN" sz="2800" dirty="0"/>
                  <a:t>到直线</a:t>
                </a:r>
                <a:r>
                  <a:rPr lang="en-US" altLang="zh-CN" sz="2800" i="1" dirty="0"/>
                  <a:t>y=x</a:t>
                </a:r>
                <a:r>
                  <a:rPr lang="zh-CN" altLang="zh-CN" sz="2800" dirty="0"/>
                  <a:t>的距离的</a:t>
                </a:r>
                <a:r>
                  <a:rPr lang="en-US" altLang="zh-CN" sz="2800" dirty="0"/>
                  <a:t>2</a:t>
                </a:r>
                <a:r>
                  <a:rPr lang="zh-CN" altLang="zh-CN" sz="2800" dirty="0"/>
                  <a:t>倍即所求最小值</a:t>
                </a:r>
                <a:r>
                  <a:rPr lang="en-US" altLang="zh-CN" sz="2800" i="1" dirty="0"/>
                  <a:t>.</a:t>
                </a:r>
                <a:r>
                  <a:rPr lang="zh-CN" altLang="zh-CN" sz="2800" dirty="0"/>
                  <a:t>因为</a:t>
                </a:r>
                <a:r>
                  <a:rPr lang="en-US" altLang="zh-CN" sz="2800" i="1" dirty="0"/>
                  <a:t>y'=</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e</a:t>
                </a:r>
                <a:r>
                  <a:rPr lang="en-US" altLang="zh-CN" sz="2800" i="1" baseline="30000" dirty="0"/>
                  <a:t>x</a:t>
                </a:r>
                <a:r>
                  <a:rPr lang="en-US" altLang="zh-CN" sz="2800" dirty="0"/>
                  <a:t>)</a:t>
                </a:r>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e</a:t>
                </a:r>
                <a:r>
                  <a:rPr lang="en-US" altLang="zh-CN" sz="2800" i="1" baseline="30000" dirty="0"/>
                  <a:t>x</a:t>
                </a:r>
                <a:r>
                  <a:rPr lang="en-US" altLang="zh-CN" sz="2800" dirty="0"/>
                  <a:t>,</a:t>
                </a:r>
                <a:r>
                  <a:rPr lang="zh-CN" altLang="zh-CN" sz="2800" dirty="0"/>
                  <a:t>则</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err="1"/>
                  <a:t>e</a:t>
                </a:r>
                <a:r>
                  <a:rPr lang="en-US" altLang="zh-CN" sz="2800" i="1" baseline="30000" dirty="0" err="1"/>
                  <a:t>m</a:t>
                </a:r>
                <a:r>
                  <a:rPr lang="en-US" altLang="zh-CN" sz="2800" i="1" dirty="0"/>
                  <a:t>=</a:t>
                </a:r>
                <a:r>
                  <a:rPr lang="en-US" altLang="zh-CN" sz="2800" dirty="0"/>
                  <a:t>1,</a:t>
                </a:r>
                <a:r>
                  <a:rPr lang="zh-CN" altLang="zh-CN" sz="2800" dirty="0"/>
                  <a:t>所以</a:t>
                </a:r>
                <a:r>
                  <a:rPr lang="en-US" altLang="zh-CN" sz="2800" i="1" dirty="0"/>
                  <a:t>m=</a:t>
                </a:r>
                <a:r>
                  <a:rPr lang="en-US" altLang="zh-CN" sz="2800" dirty="0"/>
                  <a:t>ln 2,</a:t>
                </a:r>
                <a:r>
                  <a:rPr lang="zh-CN" altLang="zh-CN" sz="2800" dirty="0"/>
                  <a:t>所以切点</a:t>
                </a:r>
                <a:r>
                  <a:rPr lang="en-US" altLang="zh-CN" sz="2800" i="1" dirty="0"/>
                  <a:t>A</a:t>
                </a:r>
                <a:r>
                  <a:rPr lang="zh-CN" altLang="zh-CN" sz="2800" dirty="0"/>
                  <a:t>的坐标为</a:t>
                </a:r>
                <a:r>
                  <a:rPr lang="en-US" altLang="zh-CN" sz="2800" dirty="0"/>
                  <a:t>(ln 2,1),</a:t>
                </a:r>
                <a:r>
                  <a:rPr lang="zh-CN" altLang="zh-CN" sz="2800" dirty="0"/>
                  <a:t>切点到直线</a:t>
                </a:r>
                <a:r>
                  <a:rPr lang="en-US" altLang="zh-CN" sz="2800" i="1" dirty="0"/>
                  <a:t>y=x</a:t>
                </a:r>
                <a:r>
                  <a:rPr lang="zh-CN" altLang="zh-CN" sz="2800" dirty="0"/>
                  <a:t>的距离为</a:t>
                </a:r>
                <a:r>
                  <a:rPr lang="en-US" altLang="zh-CN" sz="2800" i="1" dirty="0"/>
                  <a:t>d=</a:t>
                </a:r>
                <a14:m>
                  <m:oMath xmlns:m="http://schemas.openxmlformats.org/officeDocument/2006/math">
                    <m:f>
                      <m:fPr>
                        <m:ctrlPr>
                          <a:rPr lang="zh-CN" altLang="zh-CN" sz="2800" i="1">
                            <a:latin typeface="Cambria Math" panose="02040503050406030204" pitchFamily="18" charset="0"/>
                          </a:rPr>
                        </m:ctrlPr>
                      </m:fPr>
                      <m:num>
                        <m:r>
                          <m:rPr>
                            <m:nor/>
                          </m:rPr>
                          <a:rPr lang="en-US" altLang="zh-CN" sz="2800"/>
                          <m:t>|</m:t>
                        </m:r>
                        <m:r>
                          <m:rPr>
                            <m:sty m:val="p"/>
                          </m:rPr>
                          <a:rPr lang="en-US" altLang="zh-CN" sz="2800">
                            <a:latin typeface="Cambria Math" panose="02040503050406030204" pitchFamily="18" charset="0"/>
                          </a:rPr>
                          <m:t>ln</m:t>
                        </m:r>
                        <m:r>
                          <a:rPr lang="en-US" altLang="zh-CN" sz="2800">
                            <a:latin typeface="Cambria Math" panose="02040503050406030204" pitchFamily="18" charset="0"/>
                          </a:rPr>
                          <m:t>2</m:t>
                        </m:r>
                        <m:r>
                          <m:rPr>
                            <m:nor/>
                          </m:rPr>
                          <a:rPr lang="en-US" altLang="zh-CN" sz="2800" i="1"/>
                          <m:t>−</m:t>
                        </m:r>
                        <m:r>
                          <a:rPr lang="en-US" altLang="zh-CN" sz="2800">
                            <a:latin typeface="Cambria Math" panose="02040503050406030204" pitchFamily="18" charset="0"/>
                          </a:rPr>
                          <m:t>1</m:t>
                        </m:r>
                        <m:r>
                          <m:rPr>
                            <m:nor/>
                          </m:rPr>
                          <a:rPr lang="en-US" altLang="zh-CN" sz="2800"/>
                          <m:t>|</m:t>
                        </m:r>
                      </m:num>
                      <m:den>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den>
                    </m:f>
                  </m:oMath>
                </a14:m>
                <a:r>
                  <a:rPr lang="en-US" altLang="zh-CN" sz="2800" i="1"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r>
                          <m:rPr>
                            <m:nor/>
                          </m:rPr>
                          <a:rPr lang="en-US" altLang="zh-CN" sz="2800" i="1"/>
                          <m:t>−</m:t>
                        </m:r>
                        <m:r>
                          <m:rPr>
                            <m:sty m:val="p"/>
                          </m:rPr>
                          <a:rPr lang="en-US" altLang="zh-CN" sz="2800">
                            <a:latin typeface="Cambria Math" panose="02040503050406030204" pitchFamily="18" charset="0"/>
                          </a:rPr>
                          <m:t>ln</m:t>
                        </m:r>
                        <m:r>
                          <a:rPr lang="en-US" altLang="zh-CN" sz="2800">
                            <a:latin typeface="Cambria Math" panose="02040503050406030204" pitchFamily="18" charset="0"/>
                          </a:rPr>
                          <m:t>2</m:t>
                        </m:r>
                      </m:num>
                      <m:den>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den>
                    </m:f>
                  </m:oMath>
                </a14:m>
                <a:r>
                  <a:rPr lang="en-US" altLang="zh-CN" sz="2800" dirty="0"/>
                  <a:t>,</a:t>
                </a:r>
                <a:r>
                  <a:rPr lang="zh-CN" altLang="zh-CN" sz="2800" dirty="0"/>
                  <a:t>所以</a:t>
                </a:r>
                <a:r>
                  <a:rPr lang="en-US" altLang="zh-CN" sz="2800" dirty="0"/>
                  <a:t>2</a:t>
                </a:r>
                <a:r>
                  <a:rPr lang="en-US" altLang="zh-CN" sz="2800" i="1" dirty="0"/>
                  <a:t>d=</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2</m:t>
                        </m:r>
                      </m:e>
                    </m:rad>
                  </m:oMath>
                </a14:m>
                <a:r>
                  <a:rPr lang="en-US" altLang="zh-CN" sz="2800" dirty="0"/>
                  <a:t>(1</a:t>
                </a:r>
                <a:r>
                  <a:rPr lang="en-US" altLang="zh-CN" sz="2800" i="1" dirty="0"/>
                  <a:t>-</a:t>
                </a:r>
                <a:r>
                  <a:rPr lang="en-US" altLang="zh-CN" sz="2800" dirty="0"/>
                  <a:t>ln 2)</a:t>
                </a:r>
                <a:r>
                  <a:rPr lang="en-US" altLang="zh-CN" sz="2800" i="1" dirty="0"/>
                  <a:t>.</a:t>
                </a:r>
                <a:endParaRPr lang="zh-CN" altLang="zh-CN" sz="2800" dirty="0"/>
              </a:p>
            </p:txBody>
          </p:sp>
        </mc:Choice>
        <mc:Fallback>
          <p:sp>
            <p:nvSpPr>
              <p:cNvPr id="17" name="矩形 16">
                <a:extLst>
                  <a:ext uri="{FF2B5EF4-FFF2-40B4-BE49-F238E27FC236}">
                    <a16:creationId xmlns:a16="http://schemas.microsoft.com/office/drawing/2014/main" xmlns="" xmlns:a14="http://schemas.microsoft.com/office/drawing/2010/main" id="{B1AC48C4-C6E3-4431-84D1-115C62D6051E}"/>
                  </a:ext>
                </a:extLst>
              </p:cNvPr>
              <p:cNvSpPr>
                <a:spLocks noRot="1" noChangeAspect="1" noMove="1" noResize="1" noEditPoints="1" noAdjustHandles="1" noChangeArrowheads="1" noChangeShapeType="1" noTextEdit="1"/>
              </p:cNvSpPr>
              <p:nvPr/>
            </p:nvSpPr>
            <p:spPr>
              <a:xfrm>
                <a:off x="323850" y="2367400"/>
                <a:ext cx="11634106" cy="3587713"/>
              </a:xfrm>
              <a:prstGeom prst="rect">
                <a:avLst/>
              </a:prstGeom>
              <a:blipFill>
                <a:blip r:embed="rId3"/>
                <a:stretch>
                  <a:fillRect l="-1048" r="-786" b="-50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2342355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4" name="矩形 13">
                <a:extLst>
                  <a:ext uri="{FF2B5EF4-FFF2-40B4-BE49-F238E27FC236}">
                    <a16:creationId xmlns:a16="http://schemas.microsoft.com/office/drawing/2014/main" id="{4104C21E-97A5-4B4C-8B0C-E09A25B940D2}"/>
                  </a:ext>
                </a:extLst>
              </p:cNvPr>
              <p:cNvSpPr/>
              <p:nvPr/>
            </p:nvSpPr>
            <p:spPr>
              <a:xfrm>
                <a:off x="234043" y="728450"/>
                <a:ext cx="11723913" cy="1925335"/>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示例</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zh-CN" sz="2800" dirty="0"/>
                  <a:t>已知</a:t>
                </a:r>
                <a:r>
                  <a:rPr lang="en-US" altLang="zh-CN" sz="2800" dirty="0"/>
                  <a:t>∀</a:t>
                </a:r>
                <a:r>
                  <a:rPr lang="en-US" altLang="zh-CN" sz="2800" i="1" dirty="0"/>
                  <a:t>x</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),8</a:t>
                </a:r>
                <a:r>
                  <a:rPr lang="en-US" altLang="zh-CN" sz="2800" i="1" baseline="30000" dirty="0"/>
                  <a:t>x</a:t>
                </a:r>
                <a:r>
                  <a:rPr lang="en-US" altLang="zh-CN" sz="2800" dirty="0"/>
                  <a:t>≤log</a:t>
                </a:r>
                <a:r>
                  <a:rPr lang="en-US" altLang="zh-CN" sz="2800" i="1" baseline="-25000" dirty="0"/>
                  <a:t>a</a:t>
                </a:r>
                <a:r>
                  <a:rPr lang="en-US" altLang="zh-CN" sz="2800" i="1" dirty="0"/>
                  <a:t>x+</a:t>
                </a:r>
                <a:r>
                  <a:rPr lang="en-US" altLang="zh-CN" sz="2800" dirty="0"/>
                  <a:t>1</a:t>
                </a:r>
                <a:r>
                  <a:rPr lang="zh-CN" altLang="zh-CN" sz="2800" dirty="0"/>
                  <a:t>恒成立</a:t>
                </a:r>
                <a:r>
                  <a:rPr lang="en-US" altLang="zh-CN" sz="2800" dirty="0"/>
                  <a:t>,</a:t>
                </a:r>
                <a:r>
                  <a:rPr lang="zh-CN" altLang="zh-CN" sz="2800" dirty="0"/>
                  <a:t>则实数</a:t>
                </a:r>
                <a:r>
                  <a:rPr lang="en-US" altLang="zh-CN" sz="2800" i="1" dirty="0"/>
                  <a:t>a</a:t>
                </a:r>
                <a:r>
                  <a:rPr lang="zh-CN" altLang="zh-CN" sz="2800" dirty="0"/>
                  <a:t>的取值范围是</a:t>
                </a:r>
                <a:endParaRPr lang="en-US" altLang="zh-CN" sz="2800" dirty="0"/>
              </a:p>
              <a:p>
                <a:pPr>
                  <a:lnSpc>
                    <a:spcPct val="150000"/>
                  </a:lnSpc>
                </a:pPr>
                <a:r>
                  <a:rPr lang="en-US" altLang="zh-CN" sz="2800" dirty="0"/>
                  <a:t>A.(0,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a:latin typeface="Cambria Math" panose="02040503050406030204" pitchFamily="18" charset="0"/>
                          </a:rPr>
                          <m:t>3</m:t>
                        </m:r>
                      </m:den>
                    </m:f>
                  </m:oMath>
                </a14:m>
                <a:r>
                  <a:rPr lang="en-US" altLang="zh-CN" sz="2800" dirty="0"/>
                  <a:t>)	B.(0,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	C.[</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,1)	D.[</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,1)</a:t>
                </a:r>
                <a:endParaRPr lang="zh-CN" altLang="zh-CN" sz="2800" dirty="0"/>
              </a:p>
            </p:txBody>
          </p:sp>
        </mc:Choice>
        <mc:Fallback>
          <p:sp>
            <p:nvSpPr>
              <p:cNvPr id="14" name="矩形 13">
                <a:extLst>
                  <a:ext uri="{FF2B5EF4-FFF2-40B4-BE49-F238E27FC236}">
                    <a16:creationId xmlns="" xmlns:a14="http://schemas.microsoft.com/office/drawing/2010/main" xmlns:a16="http://schemas.microsoft.com/office/drawing/2014/main" id="{4104C21E-97A5-4B4C-8B0C-E09A25B940D2}"/>
                  </a:ext>
                </a:extLst>
              </p:cNvPr>
              <p:cNvSpPr>
                <a:spLocks noRot="1" noChangeAspect="1" noMove="1" noResize="1" noEditPoints="1" noAdjustHandles="1" noChangeArrowheads="1" noChangeShapeType="1" noTextEdit="1"/>
              </p:cNvSpPr>
              <p:nvPr/>
            </p:nvSpPr>
            <p:spPr>
              <a:xfrm>
                <a:off x="234043" y="728450"/>
                <a:ext cx="11723913" cy="1925335"/>
              </a:xfrm>
              <a:prstGeom prst="rect">
                <a:avLst/>
              </a:prstGeom>
              <a:blipFill rotWithShape="1">
                <a:blip r:embed="rId2"/>
                <a:stretch>
                  <a:fillRect l="-104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18" name="矩形 17">
                <a:extLst>
                  <a:ext uri="{FF2B5EF4-FFF2-40B4-BE49-F238E27FC236}">
                    <a16:creationId xmlns:a16="http://schemas.microsoft.com/office/drawing/2014/main" id="{EBD55E81-AF53-498E-910C-76FE3E9633B5}"/>
                  </a:ext>
                </a:extLst>
              </p:cNvPr>
              <p:cNvSpPr/>
              <p:nvPr/>
            </p:nvSpPr>
            <p:spPr>
              <a:xfrm>
                <a:off x="327460" y="3185138"/>
                <a:ext cx="11537080" cy="2300823"/>
              </a:xfrm>
              <a:prstGeom prst="rect">
                <a:avLst/>
              </a:prstGeom>
              <a:ln>
                <a:noFill/>
              </a:ln>
            </p:spPr>
            <p:txBody>
              <a:bodyPr wrap="square">
                <a:spAutoFit/>
              </a:bodyPr>
              <a:lstStyle/>
              <a:p>
                <a:pPr>
                  <a:lnSpc>
                    <a:spcPct val="150000"/>
                  </a:lnSpc>
                </a:pPr>
                <a:r>
                  <a:rPr lang="zh-CN" altLang="en-US" sz="2800" b="1" dirty="0">
                    <a:solidFill>
                      <a:srgbClr val="DA251C"/>
                    </a:solidFill>
                    <a:latin typeface="+mj-ea"/>
                  </a:rPr>
                  <a:t>思维导引    </a:t>
                </a:r>
                <a:r>
                  <a:rPr lang="zh-CN" altLang="zh-CN" sz="2800" dirty="0"/>
                  <a:t>对任意的</a:t>
                </a:r>
                <a:r>
                  <a:rPr lang="en-US" altLang="zh-CN" sz="2800" i="1" dirty="0"/>
                  <a:t>x</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a:t>
                </a:r>
                <a:r>
                  <a:rPr lang="zh-CN" altLang="zh-CN" sz="2800" dirty="0"/>
                  <a:t>总有</a:t>
                </a:r>
                <a:r>
                  <a:rPr lang="en-US" altLang="zh-CN" sz="2800" dirty="0"/>
                  <a:t>8</a:t>
                </a:r>
                <a:r>
                  <a:rPr lang="en-US" altLang="zh-CN" sz="2800" i="1" baseline="30000" dirty="0"/>
                  <a:t>x</a:t>
                </a:r>
                <a:r>
                  <a:rPr lang="en-US" altLang="zh-CN" sz="2800" dirty="0"/>
                  <a:t>≤log</a:t>
                </a:r>
                <a:r>
                  <a:rPr lang="en-US" altLang="zh-CN" sz="2800" i="1" baseline="-25000" dirty="0"/>
                  <a:t>a</a:t>
                </a:r>
                <a:r>
                  <a:rPr lang="en-US" altLang="zh-CN" sz="2800" i="1" dirty="0"/>
                  <a:t>x+</a:t>
                </a:r>
                <a:r>
                  <a:rPr lang="en-US" altLang="zh-CN" sz="2800" dirty="0"/>
                  <a:t>1</a:t>
                </a:r>
                <a:r>
                  <a:rPr lang="zh-CN" altLang="zh-CN" sz="2800" dirty="0"/>
                  <a:t>恒成立</a:t>
                </a:r>
                <a:r>
                  <a:rPr lang="en-US" altLang="zh-CN" sz="2800" dirty="0"/>
                  <a:t>,</a:t>
                </a:r>
                <a:r>
                  <a:rPr lang="zh-CN" altLang="zh-CN" sz="2800" dirty="0"/>
                  <a:t>则当</a:t>
                </a:r>
                <a:r>
                  <a:rPr lang="en-US" altLang="zh-CN" sz="2800" dirty="0"/>
                  <a:t>0</a:t>
                </a:r>
                <a:r>
                  <a:rPr lang="en-US" altLang="zh-CN" sz="2800" i="1" dirty="0"/>
                  <a:t>&lt;x&lt;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zh-CN" altLang="zh-CN" sz="2800" dirty="0"/>
                  <a:t>时</a:t>
                </a:r>
                <a:r>
                  <a:rPr lang="en-US" altLang="zh-CN" sz="2800" dirty="0"/>
                  <a:t>,</a:t>
                </a:r>
              </a:p>
              <a:p>
                <a:pPr>
                  <a:lnSpc>
                    <a:spcPct val="150000"/>
                  </a:lnSpc>
                </a:pPr>
                <a:r>
                  <a:rPr lang="en-US" altLang="zh-CN" sz="2800" i="1" dirty="0"/>
                  <a:t>y=</a:t>
                </a:r>
                <a:r>
                  <a:rPr lang="en-US" altLang="zh-CN" sz="2800" dirty="0"/>
                  <a:t>log</a:t>
                </a:r>
                <a:r>
                  <a:rPr lang="en-US" altLang="zh-CN" sz="2800" i="1" baseline="-25000" dirty="0"/>
                  <a:t>a</a:t>
                </a:r>
                <a:r>
                  <a:rPr lang="en-US" altLang="zh-CN" sz="2800" i="1" dirty="0"/>
                  <a:t>x+</a:t>
                </a:r>
                <a:r>
                  <a:rPr lang="en-US" altLang="zh-CN" sz="2800" dirty="0"/>
                  <a:t>1</a:t>
                </a:r>
                <a:r>
                  <a:rPr lang="zh-CN" altLang="zh-CN" sz="2800" dirty="0"/>
                  <a:t>的图象恒在</a:t>
                </a:r>
                <a:r>
                  <a:rPr lang="en-US" altLang="zh-CN" sz="2800" i="1" dirty="0"/>
                  <a:t>y=</a:t>
                </a:r>
                <a:r>
                  <a:rPr lang="en-US" altLang="zh-CN" sz="2800" dirty="0"/>
                  <a:t>8</a:t>
                </a:r>
                <a:r>
                  <a:rPr lang="en-US" altLang="zh-CN" sz="2800" i="1" baseline="30000" dirty="0"/>
                  <a:t>x</a:t>
                </a:r>
                <a:r>
                  <a:rPr lang="zh-CN" altLang="zh-CN" sz="2800" dirty="0"/>
                  <a:t>的图象的上方</a:t>
                </a:r>
                <a:r>
                  <a:rPr lang="en-US" altLang="zh-CN" sz="2800" dirty="0"/>
                  <a:t>,</a:t>
                </a:r>
                <a:r>
                  <a:rPr lang="zh-CN" altLang="zh-CN" sz="2800" dirty="0"/>
                  <a:t>在同一平面直角坐标系中</a:t>
                </a:r>
                <a:r>
                  <a:rPr lang="en-US" altLang="zh-CN" sz="2800" dirty="0"/>
                  <a:t>,</a:t>
                </a:r>
                <a:r>
                  <a:rPr lang="zh-CN" altLang="zh-CN" sz="2800" dirty="0"/>
                  <a:t>分别画出两函数的图象</a:t>
                </a:r>
                <a:r>
                  <a:rPr lang="en-US" altLang="zh-CN" sz="2800" dirty="0"/>
                  <a:t>,</a:t>
                </a:r>
                <a:r>
                  <a:rPr lang="zh-CN" altLang="zh-CN" sz="2800" dirty="0"/>
                  <a:t>由此列不等式组求出实数</a:t>
                </a:r>
                <a:r>
                  <a:rPr lang="en-US" altLang="zh-CN" sz="2800" i="1" dirty="0"/>
                  <a:t>a</a:t>
                </a:r>
                <a:r>
                  <a:rPr lang="zh-CN" altLang="zh-CN" sz="2800" dirty="0"/>
                  <a:t>的取值范围</a:t>
                </a:r>
                <a:r>
                  <a:rPr lang="en-US" altLang="zh-CN" sz="2800" i="1" dirty="0"/>
                  <a:t>.</a:t>
                </a:r>
                <a:endParaRPr lang="zh-CN" altLang="zh-CN" sz="2800" dirty="0"/>
              </a:p>
            </p:txBody>
          </p:sp>
        </mc:Choice>
        <mc:Fallback>
          <p:sp>
            <p:nvSpPr>
              <p:cNvPr id="18" name="矩形 17">
                <a:extLst>
                  <a:ext uri="{FF2B5EF4-FFF2-40B4-BE49-F238E27FC236}">
                    <a16:creationId xmlns:a14="http://schemas.microsoft.com/office/drawing/2010/main" xmlns:a16="http://schemas.microsoft.com/office/drawing/2014/main" xmlns="" id="{EBD55E81-AF53-498E-910C-76FE3E9633B5}"/>
                  </a:ext>
                </a:extLst>
              </p:cNvPr>
              <p:cNvSpPr>
                <a:spLocks noRot="1" noChangeAspect="1" noMove="1" noResize="1" noEditPoints="1" noAdjustHandles="1" noChangeArrowheads="1" noChangeShapeType="1" noTextEdit="1"/>
              </p:cNvSpPr>
              <p:nvPr/>
            </p:nvSpPr>
            <p:spPr>
              <a:xfrm>
                <a:off x="327460" y="3185138"/>
                <a:ext cx="11537080" cy="2300823"/>
              </a:xfrm>
              <a:prstGeom prst="rect">
                <a:avLst/>
              </a:prstGeom>
              <a:blipFill rotWithShape="0">
                <a:blip r:embed="rId3"/>
                <a:stretch>
                  <a:fillRect l="-1110" r="-264" b="-3175"/>
                </a:stretch>
              </a:blipFill>
              <a:ln>
                <a:noFill/>
              </a:ln>
            </p:spPr>
            <p:txBody>
              <a:bodyPr/>
              <a:lstStyle/>
              <a:p>
                <a:r>
                  <a:rPr lang="zh-CN" altLang="en-US">
                    <a:noFill/>
                  </a:rPr>
                  <a:t> </a:t>
                </a:r>
              </a:p>
            </p:txBody>
          </p:sp>
        </mc:Fallback>
      </mc:AlternateContent>
    </p:spTree>
    <p:extLst>
      <p:ext uri="{BB962C8B-B14F-4D97-AF65-F5344CB8AC3E}">
        <p14:creationId xmlns:p14="http://schemas.microsoft.com/office/powerpoint/2010/main" xmlns="" val="34741305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16" name="矩形 15">
                <a:extLst>
                  <a:ext uri="{FF2B5EF4-FFF2-40B4-BE49-F238E27FC236}">
                    <a16:creationId xmlns:a16="http://schemas.microsoft.com/office/drawing/2014/main" id="{92ED32B7-0C39-49E8-991C-31D7144D9FD3}"/>
                  </a:ext>
                </a:extLst>
              </p:cNvPr>
              <p:cNvSpPr/>
              <p:nvPr/>
            </p:nvSpPr>
            <p:spPr>
              <a:xfrm>
                <a:off x="323850" y="583246"/>
                <a:ext cx="11634106" cy="3333157"/>
              </a:xfrm>
              <a:prstGeom prst="rect">
                <a:avLst/>
              </a:prstGeom>
            </p:spPr>
            <p:txBody>
              <a:bodyPr wrap="square">
                <a:spAutoFit/>
              </a:bodyPr>
              <a:lstStyle/>
              <a:p>
                <a:pPr>
                  <a:lnSpc>
                    <a:spcPct val="15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解析    </a:t>
                </a:r>
                <a:r>
                  <a:rPr lang="zh-CN" altLang="zh-CN" sz="2800" dirty="0"/>
                  <a:t>令</a:t>
                </a:r>
                <a:r>
                  <a:rPr lang="en-US" altLang="zh-CN" sz="2800" i="1" dirty="0"/>
                  <a:t>f</a:t>
                </a:r>
                <a:r>
                  <a:rPr lang="en-US" altLang="zh-CN" sz="2800" dirty="0"/>
                  <a:t>(</a:t>
                </a:r>
                <a:r>
                  <a:rPr lang="en-US" altLang="zh-CN" sz="2800" i="1" dirty="0"/>
                  <a:t>x</a:t>
                </a:r>
                <a:r>
                  <a:rPr lang="en-US" altLang="zh-CN" sz="2800" dirty="0"/>
                  <a:t>)</a:t>
                </a:r>
                <a:r>
                  <a:rPr lang="en-US" altLang="zh-CN" sz="2800" i="1" dirty="0"/>
                  <a:t>=</a:t>
                </a:r>
                <a:r>
                  <a:rPr lang="en-US" altLang="zh-CN" sz="2800" dirty="0"/>
                  <a:t>8</a:t>
                </a:r>
                <a:r>
                  <a:rPr lang="en-US" altLang="zh-CN" sz="2800" i="1" baseline="30000"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en-US" altLang="zh-CN" sz="2800" i="1" dirty="0"/>
                  <a:t>=</a:t>
                </a:r>
                <a:r>
                  <a:rPr lang="en-US" altLang="zh-CN" sz="2800" dirty="0"/>
                  <a:t>log</a:t>
                </a:r>
                <a:r>
                  <a:rPr lang="en-US" altLang="zh-CN" sz="2800" i="1" baseline="-25000" dirty="0"/>
                  <a:t>a</a:t>
                </a:r>
                <a:r>
                  <a:rPr lang="en-US" altLang="zh-CN" sz="2800" i="1" dirty="0"/>
                  <a:t>x+</a:t>
                </a:r>
                <a:r>
                  <a:rPr lang="en-US" altLang="zh-CN" sz="2800" dirty="0"/>
                  <a:t>1,</a:t>
                </a:r>
                <a:r>
                  <a:rPr lang="zh-CN" altLang="zh-CN" sz="2800" dirty="0"/>
                  <a:t>由</a:t>
                </a:r>
                <a:r>
                  <a:rPr lang="en-US" altLang="zh-CN" sz="2800" i="1" dirty="0"/>
                  <a:t>x</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a:t>
                </a:r>
                <a:r>
                  <a:rPr lang="zh-CN" altLang="zh-CN" sz="2800" dirty="0"/>
                  <a:t>时</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zh-CN" altLang="zh-CN" sz="2800" dirty="0"/>
                  <a:t>恒成立知</a:t>
                </a:r>
                <a:r>
                  <a:rPr lang="en-US" altLang="zh-CN" sz="2800" dirty="0"/>
                  <a:t>,</a:t>
                </a:r>
                <a:r>
                  <a:rPr lang="en-US" altLang="zh-CN" sz="2800" i="1" dirty="0"/>
                  <a:t>x</a:t>
                </a:r>
                <a:r>
                  <a:rPr lang="en-US" altLang="zh-CN" sz="2800" dirty="0"/>
                  <a:t>∈(0,</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a:t>
                </a:r>
                <a:r>
                  <a:rPr lang="zh-CN" altLang="zh-CN" sz="2800" dirty="0"/>
                  <a:t>时</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zh-CN" altLang="zh-CN" sz="2800" dirty="0"/>
                  <a:t>的图象一定在</a:t>
                </a:r>
                <a:r>
                  <a:rPr lang="en-US" altLang="zh-CN" sz="2800" i="1" dirty="0"/>
                  <a:t>g</a:t>
                </a:r>
                <a:r>
                  <a:rPr lang="en-US" altLang="zh-CN" sz="2800" dirty="0"/>
                  <a:t>(</a:t>
                </a:r>
                <a:r>
                  <a:rPr lang="en-US" altLang="zh-CN" sz="2800" i="1" dirty="0"/>
                  <a:t>x</a:t>
                </a:r>
                <a:r>
                  <a:rPr lang="en-US" altLang="zh-CN" sz="2800" dirty="0"/>
                  <a:t>)</a:t>
                </a:r>
                <a:r>
                  <a:rPr lang="zh-CN" altLang="zh-CN" sz="2800" dirty="0"/>
                  <a:t>的图象的下方</a:t>
                </a:r>
                <a:r>
                  <a:rPr lang="en-US" altLang="zh-CN" sz="2800" dirty="0"/>
                  <a:t>,</a:t>
                </a:r>
                <a:r>
                  <a:rPr lang="zh-CN" altLang="zh-CN" sz="2800" dirty="0"/>
                  <a:t>作出函数</a:t>
                </a:r>
                <a:r>
                  <a:rPr lang="en-US" altLang="zh-CN" sz="2800" i="1" dirty="0"/>
                  <a:t>y=f</a:t>
                </a:r>
                <a:r>
                  <a:rPr lang="en-US" altLang="zh-CN" sz="2800" dirty="0"/>
                  <a:t>(</a:t>
                </a:r>
                <a:r>
                  <a:rPr lang="en-US" altLang="zh-CN" sz="2800" i="1" dirty="0"/>
                  <a:t>x</a:t>
                </a:r>
                <a:r>
                  <a:rPr lang="en-US" altLang="zh-CN" sz="2800" dirty="0"/>
                  <a:t>)</a:t>
                </a:r>
                <a:r>
                  <a:rPr lang="zh-CN" altLang="zh-CN" sz="2800" dirty="0"/>
                  <a:t>和</a:t>
                </a:r>
                <a:r>
                  <a:rPr lang="en-US" altLang="zh-CN" sz="2800" i="1" dirty="0"/>
                  <a:t>y=g</a:t>
                </a:r>
                <a:r>
                  <a:rPr lang="en-US" altLang="zh-CN" sz="2800" dirty="0"/>
                  <a:t>(</a:t>
                </a:r>
                <a:r>
                  <a:rPr lang="en-US" altLang="zh-CN" sz="2800" i="1" dirty="0"/>
                  <a:t>x</a:t>
                </a:r>
                <a:r>
                  <a:rPr lang="en-US" altLang="zh-CN" sz="2800" dirty="0"/>
                  <a:t>)</a:t>
                </a:r>
                <a:r>
                  <a:rPr lang="zh-CN" altLang="zh-CN" sz="2800" dirty="0"/>
                  <a:t>的大致图象</a:t>
                </a:r>
                <a:r>
                  <a:rPr lang="en-US" altLang="zh-CN" sz="2800" dirty="0"/>
                  <a:t>,</a:t>
                </a:r>
                <a:r>
                  <a:rPr lang="zh-CN" altLang="zh-CN" sz="2800" dirty="0"/>
                  <a:t>如图所示</a:t>
                </a:r>
                <a:r>
                  <a:rPr lang="en-US" altLang="zh-CN" sz="2800" i="1" dirty="0"/>
                  <a:t>.  </a:t>
                </a:r>
                <a:r>
                  <a:rPr lang="zh-CN" altLang="zh-CN" sz="2800" dirty="0"/>
                  <a:t>由图可知</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0&lt;</m:t>
                              </m:r>
                              <m:r>
                                <a:rPr lang="en-US" altLang="zh-CN" sz="2800" i="1">
                                  <a:latin typeface="Cambria Math" panose="02040503050406030204" pitchFamily="18" charset="0"/>
                                </a:rPr>
                                <m:t>𝑎</m:t>
                              </m:r>
                              <m:r>
                                <a:rPr lang="en-US" altLang="zh-CN" sz="2800">
                                  <a:latin typeface="Cambria Math" panose="02040503050406030204" pitchFamily="18" charset="0"/>
                                </a:rPr>
                                <m:t>&lt;1</m:t>
                              </m:r>
                              <m:r>
                                <m:rPr>
                                  <m:nor/>
                                </m:rPr>
                                <a:rPr lang="en-US" altLang="zh-CN" sz="2800"/>
                                <m:t>,</m:t>
                              </m:r>
                            </m:e>
                          </m:mr>
                          <m:mr>
                            <m:e>
                              <m:r>
                                <m:rPr>
                                  <m:sty m:val="p"/>
                                </m:rPr>
                                <a:rPr lang="en-US" altLang="zh-CN" sz="2800">
                                  <a:latin typeface="Cambria Math" panose="02040503050406030204" pitchFamily="18" charset="0"/>
                                </a:rPr>
                                <m:t>lo</m:t>
                              </m:r>
                              <m:sSub>
                                <m:sSubPr>
                                  <m:ctrlPr>
                                    <a:rPr lang="zh-CN" altLang="zh-CN" sz="2800" i="1">
                                      <a:latin typeface="Cambria Math" panose="02040503050406030204" pitchFamily="18" charset="0"/>
                                    </a:rPr>
                                  </m:ctrlPr>
                                </m:sSubPr>
                                <m:e>
                                  <m:r>
                                    <m:rPr>
                                      <m:sty m:val="p"/>
                                    </m:rPr>
                                    <a:rPr lang="en-US" altLang="zh-CN" sz="2800">
                                      <a:latin typeface="Cambria Math" panose="02040503050406030204" pitchFamily="18" charset="0"/>
                                    </a:rPr>
                                    <m:t>g</m:t>
                                  </m:r>
                                </m:e>
                                <m:sub>
                                  <m:r>
                                    <a:rPr lang="en-US" altLang="zh-CN" sz="2800" i="1">
                                      <a:latin typeface="Cambria Math" panose="02040503050406030204" pitchFamily="18" charset="0"/>
                                    </a:rPr>
                                    <m:t>𝑎</m:t>
                                  </m:r>
                                </m:sub>
                              </m:sSub>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r>
                                <a:rPr lang="en-US" altLang="zh-CN" sz="2800">
                                  <a:latin typeface="Cambria Math" panose="02040503050406030204" pitchFamily="18" charset="0"/>
                                </a:rPr>
                                <m:t>+1≥</m:t>
                              </m:r>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8</m:t>
                                  </m:r>
                                </m:e>
                                <m:sup>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sup>
                              </m:sSup>
                              <m:r>
                                <m:rPr>
                                  <m:nor/>
                                </m:rPr>
                                <a:rPr lang="en-US" altLang="zh-CN" sz="2800"/>
                                <m:t>,</m:t>
                              </m:r>
                            </m:e>
                          </m:mr>
                        </m:m>
                      </m:e>
                    </m:d>
                  </m:oMath>
                </a14:m>
                <a:r>
                  <a:rPr lang="zh-CN" altLang="zh-CN" sz="2800" dirty="0"/>
                  <a:t>解得</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3</m:t>
                        </m:r>
                      </m:den>
                    </m:f>
                  </m:oMath>
                </a14:m>
                <a:r>
                  <a:rPr lang="en-US" altLang="zh-CN" sz="2800" dirty="0"/>
                  <a:t>≤</a:t>
                </a:r>
                <a:r>
                  <a:rPr lang="en-US" altLang="zh-CN" sz="2800" i="1" dirty="0"/>
                  <a:t>a&lt;</a:t>
                </a:r>
                <a:r>
                  <a:rPr lang="en-US" altLang="zh-CN" sz="2800" dirty="0"/>
                  <a:t>1</a:t>
                </a:r>
                <a:r>
                  <a:rPr lang="en-US" altLang="zh-CN" sz="2800" i="1" dirty="0"/>
                  <a:t>.</a:t>
                </a:r>
                <a:endParaRPr lang="zh-CN" altLang="zh-CN" sz="2800" dirty="0"/>
              </a:p>
            </p:txBody>
          </p:sp>
        </mc:Choice>
        <mc:Fallback>
          <p:sp>
            <p:nvSpPr>
              <p:cNvPr id="16" name="矩形 15">
                <a:extLst>
                  <a:ext uri="{FF2B5EF4-FFF2-40B4-BE49-F238E27FC236}">
                    <a16:creationId xmlns:a14="http://schemas.microsoft.com/office/drawing/2010/main" xmlns="" xmlns:a16="http://schemas.microsoft.com/office/drawing/2014/main" id="{92ED32B7-0C39-49E8-991C-31D7144D9FD3}"/>
                  </a:ext>
                </a:extLst>
              </p:cNvPr>
              <p:cNvSpPr>
                <a:spLocks noRot="1" noChangeAspect="1" noMove="1" noResize="1" noEditPoints="1" noAdjustHandles="1" noChangeArrowheads="1" noChangeShapeType="1" noTextEdit="1"/>
              </p:cNvSpPr>
              <p:nvPr/>
            </p:nvSpPr>
            <p:spPr>
              <a:xfrm>
                <a:off x="323850" y="583246"/>
                <a:ext cx="11634106" cy="3333157"/>
              </a:xfrm>
              <a:prstGeom prst="rect">
                <a:avLst/>
              </a:prstGeom>
              <a:blipFill rotWithShape="0">
                <a:blip r:embed="rId2"/>
                <a:stretch>
                  <a:fillRect l="-1048" r="-629" b="-9158"/>
                </a:stretch>
              </a:blipFill>
            </p:spPr>
            <p:txBody>
              <a:bodyPr/>
              <a:lstStyle/>
              <a:p>
                <a:r>
                  <a:rPr lang="zh-CN" altLang="en-US">
                    <a:noFill/>
                  </a:rPr>
                  <a:t> </a:t>
                </a:r>
              </a:p>
            </p:txBody>
          </p:sp>
        </mc:Fallback>
      </mc:AlternateContent>
      <p:sp>
        <p:nvSpPr>
          <p:cNvPr id="21" name="矩形 20">
            <a:extLst>
              <a:ext uri="{FF2B5EF4-FFF2-40B4-BE49-F238E27FC236}">
                <a16:creationId xmlns:a16="http://schemas.microsoft.com/office/drawing/2014/main" xmlns="" id="{9AD159F4-C575-4354-A0B9-D0EB6432BD47}"/>
              </a:ext>
            </a:extLst>
          </p:cNvPr>
          <p:cNvSpPr/>
          <p:nvPr/>
        </p:nvSpPr>
        <p:spPr>
          <a:xfrm>
            <a:off x="323850" y="278547"/>
            <a:ext cx="11723913" cy="609398"/>
          </a:xfrm>
          <a:prstGeom prst="rect">
            <a:avLst/>
          </a:prstGeom>
        </p:spPr>
        <p:txBody>
          <a:bodyPr wrap="square">
            <a:spAutoFit/>
          </a:bodyPr>
          <a:lstStyle/>
          <a:p>
            <a:pPr>
              <a:lnSpc>
                <a:spcPct val="120000"/>
              </a:lnSpc>
            </a:pPr>
            <a:r>
              <a:rPr lang="zh-CN" altLang="zh-CN" sz="2800" i="1" dirty="0"/>
              <a:t>　</a:t>
            </a:r>
            <a:endParaRPr lang="en-US" altLang="zh-CN" sz="2800" dirty="0">
              <a:solidFill>
                <a:schemeClr val="tx1">
                  <a:lumMod val="95000"/>
                  <a:lumOff val="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3" name="矩形 12">
            <a:extLst>
              <a:ext uri="{FF2B5EF4-FFF2-40B4-BE49-F238E27FC236}">
                <a16:creationId xmlns:a16="http://schemas.microsoft.com/office/drawing/2014/main" xmlns="" id="{50B4DD79-FC7C-472F-B86E-87C2A814969D}"/>
              </a:ext>
            </a:extLst>
          </p:cNvPr>
          <p:cNvSpPr/>
          <p:nvPr/>
        </p:nvSpPr>
        <p:spPr>
          <a:xfrm>
            <a:off x="323850" y="5874478"/>
            <a:ext cx="11723913" cy="565348"/>
          </a:xfrm>
          <a:prstGeom prst="rect">
            <a:avLst/>
          </a:prstGeom>
        </p:spPr>
        <p:txBody>
          <a:bodyPr wrap="square">
            <a:spAutoFit/>
          </a:bodyPr>
          <a:lstStyle/>
          <a:p>
            <a:pPr>
              <a:lnSpc>
                <a:spcPct val="120000"/>
              </a:lnSpc>
            </a:pPr>
            <a:r>
              <a:rPr lang="zh-CN" altLang="en-US"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800" b="1" dirty="0">
                <a:solidFill>
                  <a:srgbClr val="DA251C"/>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800" dirty="0">
                <a:latin typeface="Times New Roman" panose="02020603050405020304" pitchFamily="18" charset="0"/>
                <a:ea typeface="微软雅黑" panose="020B0503020204020204" pitchFamily="34" charset="-122"/>
                <a:cs typeface="Times New Roman" panose="02020603050405020304" pitchFamily="18" charset="0"/>
              </a:rPr>
              <a:t>C</a:t>
            </a:r>
          </a:p>
        </p:txBody>
      </p:sp>
      <p:pic>
        <p:nvPicPr>
          <p:cNvPr id="14" name="sgdguguigids18.jpg" descr="id:2147515107;FounderCES">
            <a:extLst>
              <a:ext uri="{FF2B5EF4-FFF2-40B4-BE49-F238E27FC236}">
                <a16:creationId xmlns:a16="http://schemas.microsoft.com/office/drawing/2014/main" xmlns="" id="{799DAFCA-29D5-48D4-9025-F0A28816FD77}"/>
              </a:ext>
            </a:extLst>
          </p:cNvPr>
          <p:cNvPicPr/>
          <p:nvPr/>
        </p:nvPicPr>
        <p:blipFill>
          <a:blip r:embed="rId3"/>
          <a:stretch>
            <a:fillRect/>
          </a:stretch>
        </p:blipFill>
        <p:spPr>
          <a:xfrm>
            <a:off x="7685335" y="2635514"/>
            <a:ext cx="3745663" cy="3238964"/>
          </a:xfrm>
          <a:prstGeom prst="rect">
            <a:avLst/>
          </a:prstGeom>
        </p:spPr>
      </p:pic>
    </p:spTree>
    <p:extLst>
      <p:ext uri="{BB962C8B-B14F-4D97-AF65-F5344CB8AC3E}">
        <p14:creationId xmlns:p14="http://schemas.microsoft.com/office/powerpoint/2010/main" xmlns="" val="20809379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7C5E131A-04DC-4D82-A393-D436A0206CE4}"/>
              </a:ext>
            </a:extLst>
          </p:cNvPr>
          <p:cNvSpPr/>
          <p:nvPr/>
        </p:nvSpPr>
        <p:spPr>
          <a:xfrm>
            <a:off x="176892" y="513223"/>
            <a:ext cx="11723913" cy="5262979"/>
          </a:xfrm>
          <a:prstGeom prst="rect">
            <a:avLst/>
          </a:prstGeom>
        </p:spPr>
        <p:txBody>
          <a:bodyPr wrap="square">
            <a:spAutoFit/>
          </a:bodyPr>
          <a:lstStyle/>
          <a:p>
            <a:pPr>
              <a:lnSpc>
                <a:spcPct val="150000"/>
              </a:lnSpc>
            </a:pPr>
            <a:r>
              <a:rPr lang="zh-CN" altLang="en-US" sz="2800" b="1" dirty="0">
                <a:solidFill>
                  <a:srgbClr val="DA251C"/>
                </a:solidFill>
                <a:latin typeface="+mj-ea"/>
                <a:ea typeface="+mj-ea"/>
                <a:cs typeface="Times New Roman" panose="02020603050405020304" pitchFamily="18" charset="0"/>
              </a:rPr>
              <a:t>感悟升华</a:t>
            </a:r>
            <a:endParaRPr lang="en-US" altLang="zh-CN" sz="2800" b="1" dirty="0">
              <a:solidFill>
                <a:srgbClr val="DA251C"/>
              </a:solidFill>
              <a:latin typeface="+mj-ea"/>
              <a:ea typeface="+mj-ea"/>
              <a:cs typeface="Times New Roman" panose="02020603050405020304" pitchFamily="18" charset="0"/>
            </a:endParaRPr>
          </a:p>
          <a:p>
            <a:pPr>
              <a:lnSpc>
                <a:spcPct val="150000"/>
              </a:lnSpc>
            </a:pPr>
            <a:r>
              <a:rPr lang="en-US" altLang="zh-CN" sz="2800" b="1" dirty="0">
                <a:latin typeface="+mj-ea"/>
                <a:ea typeface="+mj-ea"/>
              </a:rPr>
              <a:t>1.</a:t>
            </a:r>
            <a:r>
              <a:rPr lang="zh-CN" altLang="en-US" sz="2800" b="1" dirty="0">
                <a:latin typeface="+mj-ea"/>
                <a:ea typeface="+mj-ea"/>
              </a:rPr>
              <a:t>解决指数函数与对数函数综合问题的注意点</a:t>
            </a:r>
          </a:p>
          <a:p>
            <a:pPr>
              <a:lnSpc>
                <a:spcPct val="150000"/>
              </a:lnSpc>
            </a:pPr>
            <a:r>
              <a:rPr lang="en-US" altLang="zh-CN" sz="2800" dirty="0">
                <a:latin typeface="+mj-ea"/>
                <a:ea typeface="+mj-ea"/>
              </a:rPr>
              <a:t>(1)</a:t>
            </a:r>
            <a:r>
              <a:rPr lang="zh-CN" altLang="en-US" sz="2800" dirty="0">
                <a:latin typeface="+mj-ea"/>
                <a:ea typeface="+mj-ea"/>
              </a:rPr>
              <a:t>解决指数函数与对数函数的综合问题时</a:t>
            </a:r>
            <a:r>
              <a:rPr lang="en-US" altLang="zh-CN" sz="2800" dirty="0">
                <a:latin typeface="+mj-ea"/>
                <a:ea typeface="+mj-ea"/>
              </a:rPr>
              <a:t>,</a:t>
            </a:r>
            <a:r>
              <a:rPr lang="zh-CN" altLang="en-US" sz="2800" dirty="0">
                <a:latin typeface="+mj-ea"/>
                <a:ea typeface="+mj-ea"/>
              </a:rPr>
              <a:t>要注意运用指数、对数函数的图象与性质等知识和研究函数的性质的思想方法来分析解决问题</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(2)</a:t>
            </a:r>
            <a:r>
              <a:rPr lang="zh-CN" altLang="en-US" sz="2800" dirty="0">
                <a:latin typeface="+mj-ea"/>
                <a:ea typeface="+mj-ea"/>
              </a:rPr>
              <a:t>解决与指数函数、对数型函数有关的问题时</a:t>
            </a:r>
            <a:r>
              <a:rPr lang="en-US" altLang="zh-CN" sz="2800" dirty="0">
                <a:latin typeface="+mj-ea"/>
                <a:ea typeface="+mj-ea"/>
              </a:rPr>
              <a:t>,</a:t>
            </a:r>
            <a:r>
              <a:rPr lang="zh-CN" altLang="en-US" sz="2800" dirty="0">
                <a:latin typeface="+mj-ea"/>
                <a:ea typeface="+mj-ea"/>
              </a:rPr>
              <a:t>要注意数形结合思想的应用</a:t>
            </a:r>
            <a:r>
              <a:rPr lang="en-US" altLang="zh-CN" sz="2800" dirty="0">
                <a:latin typeface="+mj-ea"/>
                <a:ea typeface="+mj-ea"/>
              </a:rPr>
              <a:t>.</a:t>
            </a:r>
            <a:endParaRPr lang="zh-CN" altLang="en-US" sz="2800" dirty="0">
              <a:latin typeface="+mj-ea"/>
              <a:ea typeface="+mj-ea"/>
            </a:endParaRPr>
          </a:p>
          <a:p>
            <a:pPr>
              <a:lnSpc>
                <a:spcPct val="150000"/>
              </a:lnSpc>
            </a:pPr>
            <a:r>
              <a:rPr lang="en-US" altLang="zh-CN" sz="2800" dirty="0">
                <a:latin typeface="+mj-ea"/>
                <a:ea typeface="+mj-ea"/>
              </a:rPr>
              <a:t>(3)</a:t>
            </a:r>
            <a:r>
              <a:rPr lang="zh-CN" altLang="en-US" sz="2800" dirty="0">
                <a:latin typeface="+mj-ea"/>
                <a:ea typeface="+mj-ea"/>
              </a:rPr>
              <a:t>在给定条件下</a:t>
            </a:r>
            <a:r>
              <a:rPr lang="en-US" altLang="zh-CN" sz="2800" dirty="0">
                <a:latin typeface="+mj-ea"/>
                <a:ea typeface="+mj-ea"/>
              </a:rPr>
              <a:t>,</a:t>
            </a:r>
            <a:r>
              <a:rPr lang="zh-CN" altLang="en-US" sz="2800" dirty="0">
                <a:latin typeface="+mj-ea"/>
                <a:ea typeface="+mj-ea"/>
              </a:rPr>
              <a:t>求字母的取值范围是常见题型</a:t>
            </a:r>
            <a:r>
              <a:rPr lang="en-US" altLang="zh-CN" sz="2800" dirty="0">
                <a:latin typeface="+mj-ea"/>
                <a:ea typeface="+mj-ea"/>
              </a:rPr>
              <a:t>,</a:t>
            </a:r>
            <a:r>
              <a:rPr lang="zh-CN" altLang="en-US" sz="2800" dirty="0">
                <a:latin typeface="+mj-ea"/>
                <a:ea typeface="+mj-ea"/>
              </a:rPr>
              <a:t>要重视不等式的知识及函数单调性在这类问题中的应用</a:t>
            </a:r>
            <a:r>
              <a:rPr lang="en-US" altLang="zh-CN" sz="2800" dirty="0">
                <a:latin typeface="+mj-ea"/>
                <a:ea typeface="+mj-ea"/>
              </a:rPr>
              <a:t>.</a:t>
            </a:r>
            <a:endParaRPr lang="zh-CN" altLang="en-US" sz="2800" dirty="0">
              <a:latin typeface="+mj-ea"/>
              <a:ea typeface="+mj-ea"/>
            </a:endParaRPr>
          </a:p>
        </p:txBody>
      </p:sp>
      <p:sp>
        <p:nvSpPr>
          <p:cNvPr id="8" name="矩形 7">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3910775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a:solidFill>
                  <a:srgbClr val="DA251C"/>
                </a:solidFill>
                <a:latin typeface="微软雅黑" panose="020B0503020204020204" pitchFamily="34" charset="-122"/>
                <a:ea typeface="微软雅黑" panose="020B0503020204020204" pitchFamily="34" charset="-122"/>
              </a:rPr>
              <a:t>考情精解读</a:t>
            </a:r>
          </a:p>
        </p:txBody>
      </p:sp>
      <p:sp>
        <p:nvSpPr>
          <p:cNvPr id="3" name="矩形 2">
            <a:hlinkClick r:id="rId3" action="ppaction://hlinksldjump"/>
          </p:cNvPr>
          <p:cNvSpPr/>
          <p:nvPr/>
        </p:nvSpPr>
        <p:spPr>
          <a:xfrm>
            <a:off x="1070450" y="3226549"/>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微软雅黑" panose="020B0503020204020204" pitchFamily="34" charset="-122"/>
                <a:ea typeface="微软雅黑" panose="020B0503020204020204" pitchFamily="34" charset="-122"/>
              </a:rPr>
              <a:t>A</a:t>
            </a:r>
            <a:r>
              <a:rPr lang="zh-CN" altLang="en-US" sz="2800" b="1" dirty="0">
                <a:solidFill>
                  <a:srgbClr val="DA251C"/>
                </a:solidFill>
                <a:latin typeface="微软雅黑" panose="020B0503020204020204" pitchFamily="34" charset="-122"/>
                <a:ea typeface="微软雅黑" panose="020B0503020204020204" pitchFamily="34" charset="-122"/>
              </a:rPr>
              <a:t>考点帮</a:t>
            </a:r>
            <a:r>
              <a:rPr lang="zh-CN" altLang="en-US" sz="2800" b="1" dirty="0">
                <a:solidFill>
                  <a:srgbClr val="DA251C"/>
                </a:solidFill>
                <a:ea typeface="微软雅黑" panose="020B0503020204020204" pitchFamily="34" charset="-122"/>
              </a:rPr>
              <a:t>∙</a:t>
            </a:r>
            <a:r>
              <a:rPr lang="zh-CN" altLang="en-US" sz="2800" b="1" dirty="0">
                <a:solidFill>
                  <a:srgbClr val="DA251C"/>
                </a:solidFill>
                <a:latin typeface="微软雅黑" panose="020B0503020204020204" pitchFamily="34" charset="-122"/>
                <a:ea typeface="微软雅黑" panose="020B0503020204020204" pitchFamily="34" charset="-122"/>
              </a:rPr>
              <a:t>知识全通关</a:t>
            </a: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a:solidFill>
                  <a:schemeClr val="bg1"/>
                </a:solidFill>
                <a:latin typeface="微软雅黑" panose="020B0503020204020204" pitchFamily="34" charset="-122"/>
                <a:ea typeface="微软雅黑" panose="020B0503020204020204" pitchFamily="34" charset="-122"/>
              </a:rPr>
              <a:t>目录</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70450" y="2219752"/>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4232597" y="2239589"/>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p>
        </p:txBody>
      </p:sp>
      <p:sp>
        <p:nvSpPr>
          <p:cNvPr id="16" name="矩形 15">
            <a:hlinkClick r:id="rId2" action="ppaction://hlinksldjump"/>
          </p:cNvPr>
          <p:cNvSpPr/>
          <p:nvPr/>
        </p:nvSpPr>
        <p:spPr>
          <a:xfrm>
            <a:off x="1070450" y="3808879"/>
            <a:ext cx="10065636" cy="1601322"/>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　对数与对数运算</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　对数函数的图象与性质</a:t>
            </a:r>
          </a:p>
        </p:txBody>
      </p:sp>
    </p:spTree>
    <p:extLst>
      <p:ext uri="{BB962C8B-B14F-4D97-AF65-F5344CB8AC3E}">
        <p14:creationId xmlns:p14="http://schemas.microsoft.com/office/powerpoint/2010/main" xmlns="" val="6624666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BEEE47F-5639-40BD-B11D-823B9046CEE5}"/>
              </a:ext>
            </a:extLst>
          </p:cNvPr>
          <p:cNvSpPr/>
          <p:nvPr/>
        </p:nvSpPr>
        <p:spPr>
          <a:xfrm>
            <a:off x="234042" y="302359"/>
            <a:ext cx="11723913" cy="5909310"/>
          </a:xfrm>
          <a:prstGeom prst="rect">
            <a:avLst/>
          </a:prstGeom>
        </p:spPr>
        <p:txBody>
          <a:bodyPr wrap="square">
            <a:spAutoFit/>
          </a:bodyPr>
          <a:lstStyle/>
          <a:p>
            <a:pPr>
              <a:lnSpc>
                <a:spcPct val="150000"/>
              </a:lnSpc>
            </a:pPr>
            <a:r>
              <a:rPr lang="en-US" altLang="zh-CN" sz="2800" b="1" dirty="0"/>
              <a:t>2</a:t>
            </a:r>
            <a:r>
              <a:rPr lang="en-US" altLang="zh-CN" sz="2800" b="1" i="1" dirty="0"/>
              <a:t>.</a:t>
            </a:r>
            <a:r>
              <a:rPr lang="zh-CN" altLang="en-US" sz="2800" b="1" dirty="0"/>
              <a:t> 解决与指数、对数型函数有关的恒成立问题的基本思路</a:t>
            </a:r>
            <a:endParaRPr lang="en-US" altLang="zh-CN" sz="2800" b="1" dirty="0"/>
          </a:p>
          <a:p>
            <a:pPr>
              <a:lnSpc>
                <a:spcPct val="150000"/>
              </a:lnSpc>
            </a:pPr>
            <a:r>
              <a:rPr lang="en-US" altLang="zh-CN" sz="2800" dirty="0"/>
              <a:t>(1)</a:t>
            </a:r>
            <a:r>
              <a:rPr lang="zh-CN" altLang="zh-CN" sz="2800" dirty="0"/>
              <a:t>与指数型函数有关的恒成立问题</a:t>
            </a:r>
            <a:r>
              <a:rPr lang="en-US" altLang="zh-CN" sz="2800" dirty="0"/>
              <a:t>,</a:t>
            </a:r>
            <a:r>
              <a:rPr lang="zh-CN" altLang="zh-CN" sz="2800" dirty="0"/>
              <a:t>通常采取转化与化归的思想</a:t>
            </a:r>
            <a:r>
              <a:rPr lang="en-US" altLang="zh-CN" sz="2800" dirty="0"/>
              <a:t>,</a:t>
            </a:r>
            <a:r>
              <a:rPr lang="zh-CN" altLang="zh-CN" sz="2800" dirty="0"/>
              <a:t>即当</a:t>
            </a:r>
            <a:r>
              <a:rPr lang="en-US" altLang="zh-CN" sz="2800" i="1" dirty="0"/>
              <a:t>a&gt;</a:t>
            </a:r>
            <a:r>
              <a:rPr lang="en-US" altLang="zh-CN" sz="2800" dirty="0"/>
              <a:t>1</a:t>
            </a:r>
            <a:r>
              <a:rPr lang="zh-CN" altLang="zh-CN" sz="2800" dirty="0"/>
              <a:t>时</a:t>
            </a:r>
            <a:r>
              <a:rPr lang="en-US" altLang="zh-CN" sz="2800" dirty="0"/>
              <a:t>,</a:t>
            </a:r>
            <a:r>
              <a:rPr lang="en-US" altLang="zh-CN" sz="2800" i="1" dirty="0" err="1"/>
              <a:t>a</a:t>
            </a:r>
            <a:r>
              <a:rPr lang="en-US" altLang="zh-CN" sz="2800" i="1" baseline="30000" dirty="0" err="1"/>
              <a:t>f</a:t>
            </a:r>
            <a:r>
              <a:rPr lang="en-US" altLang="zh-CN" sz="2800" baseline="30000" dirty="0"/>
              <a:t>(</a:t>
            </a:r>
            <a:r>
              <a:rPr lang="en-US" altLang="zh-CN" sz="2800" i="1" baseline="30000" dirty="0"/>
              <a:t>x</a:t>
            </a:r>
            <a:r>
              <a:rPr lang="en-US" altLang="zh-CN" sz="2800" baseline="30000" dirty="0"/>
              <a:t>)</a:t>
            </a:r>
            <a:r>
              <a:rPr lang="en-US" altLang="zh-CN" sz="2800" dirty="0"/>
              <a:t>≥</a:t>
            </a:r>
            <a:r>
              <a:rPr lang="en-US" altLang="zh-CN" sz="2800" i="1" dirty="0"/>
              <a:t>a</a:t>
            </a:r>
            <a:r>
              <a:rPr lang="en-US" altLang="zh-CN" sz="2800" i="1" baseline="30000" dirty="0"/>
              <a:t>g</a:t>
            </a:r>
            <a:r>
              <a:rPr lang="en-US" altLang="zh-CN" sz="2800" baseline="30000" dirty="0"/>
              <a:t>(</a:t>
            </a:r>
            <a:r>
              <a:rPr lang="en-US" altLang="zh-CN" sz="2800" i="1" baseline="30000" dirty="0"/>
              <a:t>x</a:t>
            </a:r>
            <a:r>
              <a:rPr lang="en-US" altLang="zh-CN" sz="2800" baseline="30000" dirty="0"/>
              <a:t>)</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)≥0</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en-US" altLang="zh-CN" sz="2800" baseline="-25000" dirty="0"/>
              <a:t>min</a:t>
            </a:r>
            <a:r>
              <a:rPr lang="en-US" altLang="zh-CN" sz="2800" dirty="0"/>
              <a:t>≥0,</a:t>
            </a:r>
            <a:r>
              <a:rPr lang="zh-CN" altLang="zh-CN" sz="2800" dirty="0"/>
              <a:t>再构造函数</a:t>
            </a:r>
            <a:r>
              <a:rPr lang="en-US" altLang="zh-CN" sz="2800" i="1" dirty="0"/>
              <a:t>h</a:t>
            </a:r>
            <a:r>
              <a:rPr lang="en-US" altLang="zh-CN" sz="2800" dirty="0"/>
              <a:t>(</a:t>
            </a:r>
            <a:r>
              <a:rPr lang="en-US" altLang="zh-CN" sz="2800" i="1" dirty="0"/>
              <a:t>x</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zh-CN" altLang="zh-CN" sz="2800" dirty="0"/>
              <a:t>求出</a:t>
            </a:r>
            <a:r>
              <a:rPr lang="en-US" altLang="zh-CN" sz="2800" i="1" dirty="0"/>
              <a:t>h</a:t>
            </a:r>
            <a:r>
              <a:rPr lang="en-US" altLang="zh-CN" sz="2800" dirty="0"/>
              <a:t>(</a:t>
            </a:r>
            <a:r>
              <a:rPr lang="en-US" altLang="zh-CN" sz="2800" i="1" dirty="0"/>
              <a:t>x</a:t>
            </a:r>
            <a:r>
              <a:rPr lang="en-US" altLang="zh-CN" sz="2800" dirty="0"/>
              <a:t>)</a:t>
            </a:r>
            <a:r>
              <a:rPr lang="zh-CN" altLang="zh-CN" sz="2800" dirty="0"/>
              <a:t>的最小值即可</a:t>
            </a:r>
            <a:r>
              <a:rPr lang="en-US" altLang="zh-CN" sz="2800" i="1" dirty="0"/>
              <a:t>.</a:t>
            </a:r>
            <a:r>
              <a:rPr lang="zh-CN" altLang="zh-CN" sz="2800" dirty="0"/>
              <a:t>当</a:t>
            </a:r>
            <a:r>
              <a:rPr lang="en-US" altLang="zh-CN" sz="2800" dirty="0"/>
              <a:t>0</a:t>
            </a:r>
            <a:r>
              <a:rPr lang="en-US" altLang="zh-CN" sz="2800" i="1" dirty="0"/>
              <a:t>&lt;a&lt;</a:t>
            </a:r>
            <a:r>
              <a:rPr lang="en-US" altLang="zh-CN" sz="2800" dirty="0"/>
              <a:t>1</a:t>
            </a:r>
            <a:r>
              <a:rPr lang="zh-CN" altLang="zh-CN" sz="2800" dirty="0"/>
              <a:t>时</a:t>
            </a:r>
            <a:r>
              <a:rPr lang="en-US" altLang="zh-CN" sz="2800" dirty="0"/>
              <a:t>,</a:t>
            </a:r>
            <a:r>
              <a:rPr lang="en-US" altLang="zh-CN" sz="2800" i="1" dirty="0" err="1"/>
              <a:t>a</a:t>
            </a:r>
            <a:r>
              <a:rPr lang="en-US" altLang="zh-CN" sz="2800" i="1" baseline="30000" dirty="0" err="1"/>
              <a:t>f</a:t>
            </a:r>
            <a:r>
              <a:rPr lang="en-US" altLang="zh-CN" sz="2800" baseline="30000" dirty="0"/>
              <a:t>(</a:t>
            </a:r>
            <a:r>
              <a:rPr lang="en-US" altLang="zh-CN" sz="2800" i="1" baseline="30000" dirty="0"/>
              <a:t>x</a:t>
            </a:r>
            <a:r>
              <a:rPr lang="en-US" altLang="zh-CN" sz="2800" baseline="30000" dirty="0"/>
              <a:t>)</a:t>
            </a:r>
            <a:r>
              <a:rPr lang="en-US" altLang="zh-CN" sz="2800" dirty="0"/>
              <a:t>≥</a:t>
            </a:r>
            <a:r>
              <a:rPr lang="en-US" altLang="zh-CN" sz="2800" i="1" dirty="0"/>
              <a:t>a</a:t>
            </a:r>
            <a:r>
              <a:rPr lang="en-US" altLang="zh-CN" sz="2800" i="1" baseline="30000" dirty="0"/>
              <a:t>g</a:t>
            </a:r>
            <a:r>
              <a:rPr lang="en-US" altLang="zh-CN" sz="2800" baseline="30000" dirty="0"/>
              <a:t>(</a:t>
            </a:r>
            <a:r>
              <a:rPr lang="en-US" altLang="zh-CN" sz="2800" i="1" baseline="30000" dirty="0"/>
              <a:t>x</a:t>
            </a:r>
            <a:r>
              <a:rPr lang="en-US" altLang="zh-CN" sz="2800" baseline="30000" dirty="0"/>
              <a:t>)</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)≤0</a:t>
            </a:r>
            <a:r>
              <a:rPr lang="zh-CN" altLang="zh-CN" sz="2800" dirty="0"/>
              <a:t>恒成立</a:t>
            </a:r>
            <a:r>
              <a:rPr lang="en-US" altLang="zh-CN" sz="2800" dirty="0"/>
              <a:t>⇔[</a:t>
            </a:r>
            <a:r>
              <a:rPr lang="en-US" altLang="zh-CN" sz="2800" i="1" dirty="0"/>
              <a:t>f</a:t>
            </a:r>
            <a:r>
              <a:rPr lang="en-US" altLang="zh-CN" sz="2800" dirty="0"/>
              <a:t>(</a:t>
            </a:r>
            <a:r>
              <a:rPr lang="en-US" altLang="zh-CN" sz="2800" i="1" dirty="0"/>
              <a:t>x</a:t>
            </a:r>
            <a:r>
              <a:rPr lang="en-US" altLang="zh-CN" sz="2800" dirty="0"/>
              <a:t>)</a:t>
            </a:r>
            <a:r>
              <a:rPr lang="en-US" altLang="zh-CN" sz="2800" i="1" dirty="0"/>
              <a:t>-g</a:t>
            </a:r>
            <a:r>
              <a:rPr lang="en-US" altLang="zh-CN" sz="2800" dirty="0"/>
              <a:t>(</a:t>
            </a:r>
            <a:r>
              <a:rPr lang="en-US" altLang="zh-CN" sz="2800" i="1" dirty="0"/>
              <a:t>x</a:t>
            </a:r>
            <a:r>
              <a:rPr lang="en-US" altLang="zh-CN" sz="2800" dirty="0"/>
              <a:t>)]</a:t>
            </a:r>
            <a:r>
              <a:rPr lang="en-US" altLang="zh-CN" sz="2800" baseline="-25000" dirty="0"/>
              <a:t>max</a:t>
            </a:r>
            <a:r>
              <a:rPr lang="en-US" altLang="zh-CN" sz="2800" dirty="0"/>
              <a:t>≤0,</a:t>
            </a:r>
            <a:r>
              <a:rPr lang="zh-CN" altLang="zh-CN" sz="2800" dirty="0"/>
              <a:t>进一步求得相应函数的最大值即可</a:t>
            </a:r>
            <a:r>
              <a:rPr lang="en-US" altLang="zh-CN" sz="2800" i="1" dirty="0"/>
              <a:t>.</a:t>
            </a:r>
            <a:endParaRPr lang="zh-CN" altLang="zh-CN" sz="2800" dirty="0"/>
          </a:p>
          <a:p>
            <a:pPr>
              <a:lnSpc>
                <a:spcPct val="150000"/>
              </a:lnSpc>
            </a:pPr>
            <a:r>
              <a:rPr lang="en-US" altLang="zh-CN" sz="2800" dirty="0"/>
              <a:t>(2)</a:t>
            </a:r>
            <a:r>
              <a:rPr lang="zh-CN" altLang="zh-CN" sz="2800" dirty="0"/>
              <a:t>与对数型函数有关的恒成立问题多与其定义域和值域有关</a:t>
            </a:r>
            <a:r>
              <a:rPr lang="en-US" altLang="zh-CN" sz="2800" i="1" dirty="0"/>
              <a:t>.</a:t>
            </a:r>
            <a:r>
              <a:rPr lang="zh-CN" altLang="zh-CN" sz="2800" dirty="0"/>
              <a:t>对于函数</a:t>
            </a:r>
            <a:r>
              <a:rPr lang="en-US" altLang="zh-CN" sz="2800" i="1" dirty="0"/>
              <a:t>y=</a:t>
            </a:r>
            <a:r>
              <a:rPr lang="en-US" altLang="zh-CN" sz="2800" dirty="0" err="1"/>
              <a:t>log</a:t>
            </a:r>
            <a:r>
              <a:rPr lang="en-US" altLang="zh-CN" sz="2800" i="1" baseline="-25000" dirty="0" err="1"/>
              <a:t>a</a:t>
            </a:r>
            <a:r>
              <a:rPr lang="en-US" altLang="zh-CN" sz="2800" dirty="0"/>
              <a:t> </a:t>
            </a:r>
            <a:r>
              <a:rPr lang="en-US" altLang="zh-CN" sz="2800" i="1" dirty="0"/>
              <a:t>f</a:t>
            </a:r>
            <a:r>
              <a:rPr lang="en-US" altLang="zh-CN" sz="2800" dirty="0"/>
              <a:t>(</a:t>
            </a:r>
            <a:r>
              <a:rPr lang="en-US" altLang="zh-CN" sz="2800" i="1" dirty="0"/>
              <a:t>x</a:t>
            </a:r>
            <a:r>
              <a:rPr lang="en-US" altLang="zh-CN" sz="2800" dirty="0"/>
              <a:t>),</a:t>
            </a:r>
            <a:r>
              <a:rPr lang="zh-CN" altLang="zh-CN" sz="2800" dirty="0"/>
              <a:t>若定义域为</a:t>
            </a:r>
            <a:r>
              <a:rPr lang="en-US" altLang="zh-CN" sz="2800" dirty="0"/>
              <a:t>R(</a:t>
            </a:r>
            <a:r>
              <a:rPr lang="zh-CN" altLang="zh-CN" sz="2800" dirty="0"/>
              <a:t>即对任意</a:t>
            </a:r>
            <a:r>
              <a:rPr lang="en-US" altLang="zh-CN" sz="2800" i="1" dirty="0"/>
              <a:t>x</a:t>
            </a:r>
            <a:r>
              <a:rPr lang="zh-CN" altLang="zh-CN" sz="2800" dirty="0"/>
              <a:t>都有意义</a:t>
            </a:r>
            <a:r>
              <a:rPr lang="en-US" altLang="zh-CN" sz="2800" dirty="0"/>
              <a:t>),</a:t>
            </a:r>
            <a:r>
              <a:rPr lang="zh-CN" altLang="zh-CN" sz="2800" dirty="0"/>
              <a:t>则</a:t>
            </a:r>
            <a:r>
              <a:rPr lang="en-US" altLang="zh-CN" sz="2800" i="1" dirty="0"/>
              <a:t>f</a:t>
            </a:r>
            <a:r>
              <a:rPr lang="en-US" altLang="zh-CN" sz="2800" dirty="0"/>
              <a:t>(</a:t>
            </a:r>
            <a:r>
              <a:rPr lang="en-US" altLang="zh-CN" sz="2800" i="1" dirty="0"/>
              <a:t>x</a:t>
            </a:r>
            <a:r>
              <a:rPr lang="en-US" altLang="zh-CN" sz="2800" dirty="0"/>
              <a:t>)</a:t>
            </a:r>
            <a:r>
              <a:rPr lang="en-US" altLang="zh-CN" sz="2800" i="1" dirty="0"/>
              <a:t>&gt;</a:t>
            </a:r>
            <a:r>
              <a:rPr lang="en-US" altLang="zh-CN" sz="2800" dirty="0"/>
              <a:t>0</a:t>
            </a:r>
            <a:r>
              <a:rPr lang="zh-CN" altLang="zh-CN" sz="2800" dirty="0"/>
              <a:t>在</a:t>
            </a:r>
            <a:r>
              <a:rPr lang="en-US" altLang="zh-CN" sz="2800" dirty="0"/>
              <a:t>R</a:t>
            </a:r>
            <a:r>
              <a:rPr lang="zh-CN" altLang="zh-CN" sz="2800" dirty="0"/>
              <a:t>上恒成立</a:t>
            </a:r>
            <a:r>
              <a:rPr lang="en-US" altLang="zh-CN" sz="2800" dirty="0"/>
              <a:t>;</a:t>
            </a:r>
            <a:r>
              <a:rPr lang="zh-CN" altLang="zh-CN" sz="2800" dirty="0"/>
              <a:t>若函数</a:t>
            </a:r>
            <a:r>
              <a:rPr lang="en-US" altLang="zh-CN" sz="2800" i="1" dirty="0"/>
              <a:t>y=</a:t>
            </a:r>
            <a:r>
              <a:rPr lang="en-US" altLang="zh-CN" sz="2800" dirty="0" err="1"/>
              <a:t>log</a:t>
            </a:r>
            <a:r>
              <a:rPr lang="en-US" altLang="zh-CN" sz="2800" i="1" baseline="-25000" dirty="0" err="1"/>
              <a:t>a</a:t>
            </a:r>
            <a:r>
              <a:rPr lang="en-US" altLang="zh-CN" sz="2800" dirty="0"/>
              <a:t> </a:t>
            </a:r>
            <a:r>
              <a:rPr lang="en-US" altLang="zh-CN" sz="2800" i="1" dirty="0"/>
              <a:t>f</a:t>
            </a:r>
            <a:r>
              <a:rPr lang="en-US" altLang="zh-CN" sz="2800" dirty="0"/>
              <a:t>(</a:t>
            </a:r>
            <a:r>
              <a:rPr lang="en-US" altLang="zh-CN" sz="2800" i="1" dirty="0"/>
              <a:t>x</a:t>
            </a:r>
            <a:r>
              <a:rPr lang="en-US" altLang="zh-CN" sz="2800" dirty="0"/>
              <a:t>)</a:t>
            </a:r>
            <a:r>
              <a:rPr lang="zh-CN" altLang="zh-CN" sz="2800" dirty="0"/>
              <a:t>的值域为</a:t>
            </a:r>
            <a:r>
              <a:rPr lang="en-US" altLang="zh-CN" sz="2800" dirty="0"/>
              <a:t>R,</a:t>
            </a:r>
            <a:r>
              <a:rPr lang="zh-CN" altLang="zh-CN" sz="2800" dirty="0"/>
              <a:t>则函数</a:t>
            </a:r>
            <a:r>
              <a:rPr lang="en-US" altLang="zh-CN" sz="2800" i="1" dirty="0"/>
              <a:t>f</a:t>
            </a:r>
            <a:r>
              <a:rPr lang="en-US" altLang="zh-CN" sz="2800" dirty="0"/>
              <a:t>(</a:t>
            </a:r>
            <a:r>
              <a:rPr lang="en-US" altLang="zh-CN" sz="2800" i="1" dirty="0"/>
              <a:t>x</a:t>
            </a:r>
            <a:r>
              <a:rPr lang="en-US" altLang="zh-CN" sz="2800" dirty="0"/>
              <a:t>)</a:t>
            </a:r>
            <a:r>
              <a:rPr lang="zh-CN" altLang="zh-CN" sz="2800" dirty="0"/>
              <a:t>能取所有正实数</a:t>
            </a:r>
            <a:r>
              <a:rPr lang="en-US" altLang="zh-CN" sz="2800" i="1" dirty="0"/>
              <a:t>.</a:t>
            </a:r>
            <a:endParaRPr lang="zh-CN" altLang="zh-CN" sz="2800" dirty="0"/>
          </a:p>
        </p:txBody>
      </p:sp>
    </p:spTree>
    <p:extLst>
      <p:ext uri="{BB962C8B-B14F-4D97-AF65-F5344CB8AC3E}">
        <p14:creationId xmlns:p14="http://schemas.microsoft.com/office/powerpoint/2010/main" xmlns="" val="25535054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C</a:t>
            </a:r>
            <a:r>
              <a:rPr lang="zh-CN" altLang="en-US" sz="2800" b="1" dirty="0">
                <a:solidFill>
                  <a:schemeClr val="bg1"/>
                </a:solidFill>
                <a:latin typeface="微软雅黑" panose="020B0503020204020204" pitchFamily="34" charset="-122"/>
                <a:ea typeface="微软雅黑" panose="020B0503020204020204" pitchFamily="34" charset="-122"/>
              </a:rPr>
              <a:t>方法帮</a:t>
            </a:r>
            <a:r>
              <a:rPr lang="zh-CN" altLang="en-US" sz="2800" b="1" dirty="0">
                <a:solidFill>
                  <a:schemeClr val="bg1"/>
                </a:solidFill>
                <a:ea typeface="微软雅黑" panose="020B0503020204020204" pitchFamily="34" charset="-122"/>
              </a:rPr>
              <a:t>∙素养大提升</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4354286" y="1273629"/>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专题  有关对数运算的创新应用问题</a:t>
            </a:r>
            <a:endPar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2016886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6" name="组合 5"/>
          <p:cNvGrpSpPr/>
          <p:nvPr/>
        </p:nvGrpSpPr>
        <p:grpSpPr>
          <a:xfrm>
            <a:off x="11409225" y="1524"/>
            <a:ext cx="85864" cy="187056"/>
            <a:chOff x="5320236" y="0"/>
            <a:chExt cx="1566554" cy="3412757"/>
          </a:xfrm>
        </p:grpSpPr>
        <p:sp>
          <p:nvSpPr>
            <p:cNvPr id="7" name="任意多边形 6"/>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任意多边形 7"/>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11578590" y="60500"/>
            <a:ext cx="379366" cy="115796"/>
            <a:chOff x="2452571" y="1771159"/>
            <a:chExt cx="7813430" cy="2384926"/>
          </a:xfrm>
          <a:solidFill>
            <a:schemeClr val="bg1"/>
          </a:solidFill>
        </p:grpSpPr>
        <p:sp>
          <p:nvSpPr>
            <p:cNvPr id="10" name="任意多边形 9"/>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10"/>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16" name="矩形 15"/>
          <p:cNvSpPr/>
          <p:nvPr/>
        </p:nvSpPr>
        <p:spPr>
          <a:xfrm>
            <a:off x="882578" y="0"/>
            <a:ext cx="6623122"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dirty="0">
                <a:solidFill>
                  <a:srgbClr val="DA251C"/>
                </a:solidFill>
                <a:latin typeface="微软雅黑" panose="020B0503020204020204" pitchFamily="34" charset="-122"/>
                <a:ea typeface="微软雅黑" panose="020B0503020204020204" pitchFamily="34" charset="-122"/>
              </a:rPr>
              <a:t>专题  有关对数运算的创新应用问题</a:t>
            </a:r>
            <a:endParaRPr lang="zh-CN" altLang="zh-CN" sz="2800" dirty="0">
              <a:solidFill>
                <a:srgbClr val="DA251C"/>
              </a:solidFill>
              <a:latin typeface="微软雅黑" panose="020B0503020204020204" pitchFamily="34" charset="-122"/>
              <a:ea typeface="微软雅黑" panose="020B0503020204020204" pitchFamily="34" charset="-122"/>
            </a:endParaRPr>
          </a:p>
        </p:txBody>
      </p:sp>
      <mc:AlternateContent xmlns:mc="http://schemas.openxmlformats.org/markup-compatibility/2006">
        <mc:Choice xmlns:a14="http://schemas.microsoft.com/office/drawing/2010/main" xmlns="" Requires="a14">
          <p:sp>
            <p:nvSpPr>
              <p:cNvPr id="3" name="Rectangle 3"/>
              <p:cNvSpPr>
                <a:spLocks noChangeArrowheads="1"/>
              </p:cNvSpPr>
              <p:nvPr/>
            </p:nvSpPr>
            <p:spPr bwMode="auto">
              <a:xfrm>
                <a:off x="286171" y="920629"/>
                <a:ext cx="11671785" cy="3591945"/>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rPr>
                  <a:t>示例8</a:t>
                </a:r>
                <a:r>
                  <a:rPr lang="en-US" altLang="zh-CN" sz="2800" b="1" dirty="0">
                    <a:solidFill>
                      <a:srgbClr val="DA251C"/>
                    </a:solidFill>
                  </a:rPr>
                  <a:t>    </a:t>
                </a:r>
                <a:r>
                  <a:rPr lang="zh-CN" altLang="zh-CN" sz="2800" b="1" dirty="0">
                    <a:solidFill>
                      <a:srgbClr val="DA251C"/>
                    </a:solidFill>
                  </a:rPr>
                  <a:t> </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[2017北京,8,5分][理]根据有关资料,围棋状态空间复杂度的上限</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1" u="none" strike="noStrike" cap="none" normalizeH="0" baseline="0" dirty="0">
                    <a:ln>
                      <a:noFill/>
                    </a:ln>
                    <a:solidFill>
                      <a:srgbClr val="000000"/>
                    </a:solidFill>
                    <a:effectLst/>
                    <a:latin typeface="+mj-ea"/>
                    <a:ea typeface="+mj-ea"/>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约为3</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361</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,而可观测宇宙中普通物质的原子总数</a:t>
                </a:r>
                <a:r>
                  <a:rPr lang="zh-CN" altLang="zh-CN" sz="2800" i="1" dirty="0">
                    <a:solidFill>
                      <a:srgbClr val="000000"/>
                    </a:solidFill>
                    <a:latin typeface="+mn-ea"/>
                    <a:cs typeface="Times New Roman" panose="02020603050405020304" pitchFamily="18" charset="0"/>
                  </a:rPr>
                  <a:t>N</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约为10</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80</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.则下列各数中</a:t>
                </a:r>
                <a:endParaRPr kumimoji="0" lang="en-US"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a:p>
                <a:pPr lvl="0" eaLnBrk="0" fontAlgn="base" hangingPunct="0">
                  <a:lnSpc>
                    <a:spcPct val="150000"/>
                  </a:lnSpc>
                  <a:spcBef>
                    <a:spcPct val="0"/>
                  </a:spcBef>
                  <a:spcAft>
                    <a:spcPct val="0"/>
                  </a:spcAf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与</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𝑀</m:t>
                        </m:r>
                      </m:num>
                      <m:den>
                        <m:r>
                          <a:rPr lang="en-US" altLang="zh-CN" sz="2800" i="1" dirty="0">
                            <a:solidFill>
                              <a:srgbClr val="000000"/>
                            </a:solidFill>
                            <a:latin typeface="Cambria Math" panose="02040503050406030204" pitchFamily="18" charset="0"/>
                            <a:cs typeface="Times New Roman" panose="02020603050405020304" pitchFamily="18" charset="0"/>
                          </a:rPr>
                          <m:t>𝑁</m:t>
                        </m:r>
                      </m:den>
                    </m:f>
                  </m:oMath>
                </a14:m>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最接近的是</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(参考数据:lg 3≈0.48)</a:t>
                </a:r>
                <a:endParaRPr kumimoji="0" lang="zh-CN" altLang="zh-CN" sz="2800" b="0" i="0" u="none" strike="noStrike" cap="none" normalizeH="0" baseline="0" dirty="0">
                  <a:ln>
                    <a:noFill/>
                  </a:ln>
                  <a:solidFill>
                    <a:schemeClr val="tx1"/>
                  </a:solidFill>
                  <a:effectLst/>
                  <a:latin typeface="+mj-ea"/>
                  <a:ea typeface="+mj-ea"/>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A.10</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33</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B.10</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53</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C.10</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73</a:t>
                </a:r>
                <a:r>
                  <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rPr>
                  <a:t>    D.10</a:t>
                </a:r>
                <a:r>
                  <a:rPr kumimoji="0" lang="zh-CN" altLang="zh-CN" sz="2800" b="0" i="0" u="none" strike="noStrike" cap="none" normalizeH="0" baseline="30000" dirty="0">
                    <a:ln>
                      <a:noFill/>
                    </a:ln>
                    <a:solidFill>
                      <a:srgbClr val="000000"/>
                    </a:solidFill>
                    <a:effectLst/>
                    <a:latin typeface="+mj-ea"/>
                    <a:ea typeface="+mj-ea"/>
                    <a:cs typeface="Times New Roman" panose="02020603050405020304" pitchFamily="18" charset="0"/>
                  </a:rPr>
                  <a:t>93</a:t>
                </a:r>
                <a:endParaRPr kumimoji="0" lang="zh-CN" altLang="zh-CN" sz="2800" b="0" i="0" u="none" strike="noStrike" cap="none" normalizeH="0" baseline="0" dirty="0">
                  <a:ln>
                    <a:noFill/>
                  </a:ln>
                  <a:solidFill>
                    <a:srgbClr val="000000"/>
                  </a:solidFill>
                  <a:effectLst/>
                  <a:latin typeface="+mj-ea"/>
                  <a:ea typeface="+mj-ea"/>
                  <a:cs typeface="Times New Roman" panose="02020603050405020304" pitchFamily="18" charset="0"/>
                </a:endParaRPr>
              </a:p>
            </p:txBody>
          </p:sp>
        </mc:Choice>
        <mc:Fallback>
          <p:sp>
            <p:nvSpPr>
              <p:cNvPr id="3" name="Rectangle 3"/>
              <p:cNvSpPr>
                <a:spLocks noRot="1" noChangeAspect="1" noMove="1" noResize="1" noEditPoints="1" noAdjustHandles="1" noChangeArrowheads="1" noChangeShapeType="1" noTextEdit="1"/>
              </p:cNvSpPr>
              <p:nvPr/>
            </p:nvSpPr>
            <p:spPr bwMode="auto">
              <a:xfrm>
                <a:off x="286171" y="920629"/>
                <a:ext cx="11671785" cy="3591945"/>
              </a:xfrm>
              <a:prstGeom prst="rect">
                <a:avLst/>
              </a:prstGeom>
              <a:blipFill rotWithShape="0">
                <a:blip r:embed="rId2"/>
                <a:stretch>
                  <a:fillRect l="-1097" b="-2207"/>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
        <p:nvSpPr>
          <p:cNvPr id="5" name="矩形 4"/>
          <p:cNvSpPr/>
          <p:nvPr/>
        </p:nvSpPr>
        <p:spPr>
          <a:xfrm>
            <a:off x="286170" y="4703860"/>
            <a:ext cx="11671785" cy="1384995"/>
          </a:xfrm>
          <a:prstGeom prst="rect">
            <a:avLst/>
          </a:prstGeom>
        </p:spPr>
        <p:txBody>
          <a:bodyPr wrap="square">
            <a:spAutoFit/>
          </a:bodyPr>
          <a:lstStyle/>
          <a:p>
            <a:pPr>
              <a:lnSpc>
                <a:spcPct val="150000"/>
              </a:lnSpc>
            </a:pPr>
            <a:r>
              <a:rPr lang="zh-CN" altLang="en-US" sz="2800" b="1" dirty="0">
                <a:solidFill>
                  <a:srgbClr val="DA251C"/>
                </a:solidFill>
              </a:rPr>
              <a:t>思维导引     </a:t>
            </a:r>
            <a:r>
              <a:rPr lang="zh-CN" altLang="en-US" sz="2800" dirty="0">
                <a:solidFill>
                  <a:srgbClr val="000000"/>
                </a:solidFill>
                <a:latin typeface="+mj-ea"/>
                <a:ea typeface="+mj-ea"/>
                <a:cs typeface="Times New Roman" panose="02020603050405020304" pitchFamily="18" charset="0"/>
              </a:rPr>
              <a:t>要先读懂题意</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搞清其本质就是利用对数来比较两个数的大小</a:t>
            </a:r>
            <a:r>
              <a:rPr lang="en-US" altLang="zh-CN" sz="2800" dirty="0">
                <a:solidFill>
                  <a:srgbClr val="000000"/>
                </a:solidFill>
                <a:latin typeface="+mj-ea"/>
                <a:ea typeface="+mj-ea"/>
                <a:cs typeface="Times New Roman" panose="02020603050405020304" pitchFamily="18" charset="0"/>
              </a:rPr>
              <a:t>,</a:t>
            </a:r>
            <a:r>
              <a:rPr lang="zh-CN" altLang="en-US" sz="2800" dirty="0">
                <a:solidFill>
                  <a:srgbClr val="000000"/>
                </a:solidFill>
                <a:latin typeface="+mj-ea"/>
                <a:ea typeface="+mj-ea"/>
                <a:cs typeface="Times New Roman" panose="02020603050405020304" pitchFamily="18" charset="0"/>
              </a:rPr>
              <a:t>然后根据相关公式计算</a:t>
            </a:r>
            <a:r>
              <a:rPr lang="en-US" altLang="zh-CN" sz="2800" dirty="0">
                <a:solidFill>
                  <a:srgbClr val="000000"/>
                </a:solidFill>
                <a:latin typeface="+mj-ea"/>
                <a:ea typeface="+mj-ea"/>
                <a:cs typeface="Times New Roman" panose="02020603050405020304" pitchFamily="18" charset="0"/>
              </a:rPr>
              <a:t>.</a:t>
            </a:r>
            <a:endParaRPr lang="zh-CN" altLang="en-US" sz="2800" dirty="0">
              <a:solidFill>
                <a:srgbClr val="000000"/>
              </a:solidFill>
              <a:effectLst/>
              <a:latin typeface="+mj-ea"/>
              <a:ea typeface="+mj-ea"/>
              <a:cs typeface="Times New Roman" panose="02020603050405020304" pitchFamily="18" charset="0"/>
            </a:endParaRPr>
          </a:p>
        </p:txBody>
      </p:sp>
    </p:spTree>
    <p:extLst>
      <p:ext uri="{BB962C8B-B14F-4D97-AF65-F5344CB8AC3E}">
        <p14:creationId xmlns:p14="http://schemas.microsoft.com/office/powerpoint/2010/main" xmlns="" val="42825118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7C5E131A-04DC-4D82-A393-D436A0206CE4}"/>
              </a:ext>
            </a:extLst>
          </p:cNvPr>
          <p:cNvSpPr/>
          <p:nvPr/>
        </p:nvSpPr>
        <p:spPr>
          <a:xfrm>
            <a:off x="266700" y="2989723"/>
            <a:ext cx="11723913" cy="2677656"/>
          </a:xfrm>
          <a:prstGeom prst="rect">
            <a:avLst/>
          </a:prstGeom>
        </p:spPr>
        <p:txBody>
          <a:bodyPr wrap="square">
            <a:spAutoFit/>
          </a:bodyPr>
          <a:lstStyle/>
          <a:p>
            <a:pPr>
              <a:lnSpc>
                <a:spcPct val="150000"/>
              </a:lnSpc>
            </a:pPr>
            <a:r>
              <a:rPr lang="zh-CN" altLang="en-US" sz="2800" b="1" dirty="0">
                <a:solidFill>
                  <a:srgbClr val="DA251C"/>
                </a:solidFill>
              </a:rPr>
              <a:t>素养提升</a:t>
            </a:r>
            <a:endParaRPr lang="en-US" altLang="zh-CN" sz="2800" b="1" dirty="0">
              <a:solidFill>
                <a:srgbClr val="DA251C"/>
              </a:solidFill>
            </a:endParaRPr>
          </a:p>
          <a:p>
            <a:pPr>
              <a:lnSpc>
                <a:spcPct val="150000"/>
              </a:lnSpc>
            </a:pPr>
            <a:r>
              <a:rPr lang="zh-CN" altLang="en-US" sz="2800" dirty="0"/>
              <a:t>        在解决对数的化简与求值问题时</a:t>
            </a:r>
            <a:r>
              <a:rPr lang="en-US" altLang="zh-CN" sz="2800" dirty="0"/>
              <a:t>,</a:t>
            </a:r>
            <a:r>
              <a:rPr lang="zh-CN" altLang="en-US" sz="2800" dirty="0"/>
              <a:t>要理解并灵活运用对数的定义、对数的运算性质、对数恒等式和对数的换底公式</a:t>
            </a:r>
            <a:r>
              <a:rPr lang="en-US" altLang="zh-CN" sz="2800" dirty="0"/>
              <a:t>,</a:t>
            </a:r>
            <a:r>
              <a:rPr lang="zh-CN" altLang="en-US" sz="2800" dirty="0"/>
              <a:t>同时还要注意化简过程中的等价性和对数式与指数式的互化</a:t>
            </a:r>
            <a:r>
              <a:rPr lang="en-US" altLang="zh-CN" sz="2800" dirty="0"/>
              <a:t>,</a:t>
            </a:r>
            <a:r>
              <a:rPr lang="zh-CN" altLang="en-US" sz="2800" dirty="0"/>
              <a:t>有助于提升学生的转化能力和数学运算能力</a:t>
            </a:r>
            <a:r>
              <a:rPr lang="en-US" altLang="zh-CN" sz="2800" dirty="0"/>
              <a:t>.</a:t>
            </a:r>
            <a:endParaRPr lang="zh-CN" altLang="en-US" sz="2800" dirty="0"/>
          </a:p>
        </p:txBody>
      </p:sp>
      <p:sp>
        <p:nvSpPr>
          <p:cNvPr id="8" name="矩形 7">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mc:AlternateContent xmlns:mc="http://schemas.openxmlformats.org/markup-compatibility/2006">
        <mc:Choice xmlns:a14="http://schemas.microsoft.com/office/drawing/2010/main" xmlns="" Requires="a14">
          <p:sp>
            <p:nvSpPr>
              <p:cNvPr id="2" name="Rectangle 1"/>
              <p:cNvSpPr>
                <a:spLocks noChangeArrowheads="1"/>
              </p:cNvSpPr>
              <p:nvPr/>
            </p:nvSpPr>
            <p:spPr bwMode="auto">
              <a:xfrm>
                <a:off x="266700" y="267074"/>
                <a:ext cx="9932527" cy="239334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zh-CN" sz="2800" b="1" dirty="0">
                    <a:solidFill>
                      <a:srgbClr val="DA251C"/>
                    </a:solidFill>
                  </a:rPr>
                  <a:t>解析</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 </a:t>
                </a:r>
                <a:r>
                  <a:rPr kumimoji="0" lang="en-US" altLang="zh-CN" sz="2800" b="0" i="0" u="none"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因为lg 3</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361</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=361×lg 3≈361×0.48≈173,所以</a:t>
                </a:r>
                <a:r>
                  <a:rPr lang="zh-CN" altLang="zh-CN" sz="2800" i="1" dirty="0">
                    <a:solidFill>
                      <a:srgbClr val="000000"/>
                    </a:solidFill>
                    <a:latin typeface="+mn-ea"/>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≈10</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173</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则</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𝑀</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𝑁</m:t>
                        </m:r>
                      </m:den>
                    </m:f>
                    <m:r>
                      <a:rPr kumimoji="0" lang="zh-CN"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fPr>
                      <m:num>
                        <m:sSup>
                          <m:sSup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sSupPr>
                          <m:e>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10</m:t>
                            </m:r>
                          </m:e>
                          <m:sup>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173</m:t>
                            </m:r>
                          </m:sup>
                        </m:sSup>
                      </m:num>
                      <m:den>
                        <m:sSup>
                          <m:sSupPr>
                            <m:ctrlP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ctrlPr>
                          </m:sSupPr>
                          <m:e>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10</m:t>
                            </m:r>
                          </m:e>
                          <m:sup>
                            <m:r>
                              <a:rPr kumimoji="0" lang="en-US"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80</m:t>
                            </m:r>
                          </m:sup>
                        </m:sSup>
                      </m:den>
                    </m:f>
                    <m:r>
                      <a:rPr kumimoji="0" lang="zh-CN" altLang="zh-CN" sz="2800" b="0" i="1" u="none" strike="noStrike" cap="none" normalizeH="0" baseline="0" dirty="0" smtClean="0">
                        <a:ln>
                          <a:noFill/>
                        </a:ln>
                        <a:solidFill>
                          <a:srgbClr val="000000"/>
                        </a:solidFill>
                        <a:effectLst/>
                        <a:latin typeface="Cambria Math" panose="02040503050406030204" pitchFamily="18" charset="0"/>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=10</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93</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rPr>
                  <a:t>答案</a:t>
                </a:r>
                <a:r>
                  <a:rPr lang="zh-CN" altLang="en-US" sz="2800" dirty="0">
                    <a:solidFill>
                      <a:srgbClr val="000000"/>
                    </a:solidFill>
                    <a:latin typeface="+mn-ea"/>
                    <a:cs typeface="Times New Roman" panose="02020603050405020304" pitchFamily="18" charset="0"/>
                  </a:rPr>
                  <a:t>   </a:t>
                </a:r>
                <a:r>
                  <a:rPr lang="en-US" altLang="zh-CN" sz="2800" dirty="0">
                    <a:solidFill>
                      <a:srgbClr val="000000"/>
                    </a:solidFill>
                    <a:latin typeface="+mn-ea"/>
                    <a:cs typeface="Times New Roman" panose="02020603050405020304" pitchFamily="18" charset="0"/>
                  </a:rPr>
                  <a:t>D</a:t>
                </a:r>
                <a:endParaRPr kumimoji="0" lang="zh-CN" altLang="zh-CN" sz="2800" b="0" i="0" u="none" strike="noStrike" cap="none" normalizeH="0" baseline="0" dirty="0">
                  <a:ln>
                    <a:noFill/>
                  </a:ln>
                  <a:solidFill>
                    <a:srgbClr val="000000"/>
                  </a:solidFill>
                  <a:effectLst/>
                  <a:latin typeface="+mn-ea"/>
                  <a:cs typeface="Times New Roman" panose="02020603050405020304" pitchFamily="18" charset="0"/>
                </a:endParaRPr>
              </a:p>
            </p:txBody>
          </p:sp>
        </mc:Choice>
        <mc:Fallback>
          <p:sp>
            <p:nvSpPr>
              <p:cNvPr id="2" name="Rectangle 1"/>
              <p:cNvSpPr>
                <a:spLocks noRot="1" noChangeAspect="1" noMove="1" noResize="1" noEditPoints="1" noAdjustHandles="1" noChangeArrowheads="1" noChangeShapeType="1" noTextEdit="1"/>
              </p:cNvSpPr>
              <p:nvPr/>
            </p:nvSpPr>
            <p:spPr bwMode="auto">
              <a:xfrm>
                <a:off x="266700" y="267074"/>
                <a:ext cx="9932527" cy="2393347"/>
              </a:xfrm>
              <a:prstGeom prst="rect">
                <a:avLst/>
              </a:prstGeom>
              <a:blipFill rotWithShape="0">
                <a:blip r:embed="rId3"/>
                <a:stretch>
                  <a:fillRect l="-1289" r="-123" b="-3827"/>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1265520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6D0E4985-61DD-40B0-A2A3-14E001F2C387}"/>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4" name="Rectangle 4"/>
          <p:cNvSpPr>
            <a:spLocks noChangeArrowheads="1"/>
          </p:cNvSpPr>
          <p:nvPr/>
        </p:nvSpPr>
        <p:spPr bwMode="auto">
          <a:xfrm>
            <a:off x="144910" y="312067"/>
            <a:ext cx="12067727" cy="26776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2800" b="1" dirty="0">
                <a:solidFill>
                  <a:srgbClr val="DA251C"/>
                </a:solidFill>
              </a:rPr>
              <a:t>拓展变式</a:t>
            </a:r>
            <a:r>
              <a:rPr lang="en-US" altLang="zh-CN" sz="2800" b="1" dirty="0">
                <a:solidFill>
                  <a:srgbClr val="DA251C"/>
                </a:solidFill>
              </a:rPr>
              <a:t>3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里氏震级M的计算公式为</a:t>
            </a:r>
            <a:r>
              <a:rPr lang="zh-CN" altLang="zh-CN" sz="2800" i="1" dirty="0">
                <a:solidFill>
                  <a:srgbClr val="000000"/>
                </a:solidFill>
                <a:latin typeface="+mn-ea"/>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=lg </a:t>
            </a:r>
            <a:r>
              <a:rPr kumimoji="0" lang="zh-CN" altLang="zh-CN" sz="2800" b="0" i="1" u="none" strike="noStrike" cap="none" normalizeH="0" baseline="0" dirty="0">
                <a:ln>
                  <a:noFill/>
                </a:ln>
                <a:solidFill>
                  <a:srgbClr val="000000"/>
                </a:solidFill>
                <a:effectLst/>
                <a:latin typeface="+mn-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-lg </a:t>
            </a:r>
            <a:r>
              <a:rPr kumimoji="0" lang="zh-CN" altLang="zh-CN" sz="2800" b="0" i="1" u="none" strike="noStrike" cap="none" normalizeH="0" baseline="0" dirty="0">
                <a:ln>
                  <a:noFill/>
                </a:ln>
                <a:solidFill>
                  <a:srgbClr val="000000"/>
                </a:solidFill>
                <a:effectLst/>
                <a:latin typeface="+mn-ea"/>
                <a:cs typeface="Times New Roman" panose="02020603050405020304" pitchFamily="18" charset="0"/>
              </a:rPr>
              <a:t>A</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0</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,其中</a:t>
            </a:r>
            <a:r>
              <a:rPr kumimoji="0" lang="zh-CN" altLang="zh-CN" sz="2800" b="0" i="1" u="none" strike="noStrike" cap="none" normalizeH="0" baseline="0" dirty="0">
                <a:ln>
                  <a:noFill/>
                </a:ln>
                <a:solidFill>
                  <a:srgbClr val="000000"/>
                </a:solidFill>
                <a:effectLst/>
                <a:latin typeface="+mn-ea"/>
                <a:cs typeface="Times New Roman" panose="02020603050405020304" pitchFamily="18" charset="0"/>
              </a:rPr>
              <a:t>A</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是测震仪记录的</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地震曲线的最大振幅,</a:t>
            </a:r>
            <a:r>
              <a:rPr kumimoji="0" lang="zh-CN" altLang="zh-CN" sz="2800" b="0" i="1" u="none" strike="noStrike" cap="none" normalizeH="0" baseline="0" dirty="0">
                <a:ln>
                  <a:noFill/>
                </a:ln>
                <a:solidFill>
                  <a:srgbClr val="000000"/>
                </a:solidFill>
                <a:effectLst/>
                <a:latin typeface="+mn-ea"/>
                <a:cs typeface="Times New Roman" panose="02020603050405020304" pitchFamily="18" charset="0"/>
              </a:rPr>
              <a:t>A</a:t>
            </a:r>
            <a:r>
              <a:rPr kumimoji="0" lang="zh-CN" altLang="zh-CN" sz="2800" b="0" i="0" u="none" strike="noStrike" cap="none" normalizeH="0" baseline="-30000" dirty="0">
                <a:ln>
                  <a:noFill/>
                </a:ln>
                <a:solidFill>
                  <a:srgbClr val="000000"/>
                </a:solidFill>
                <a:effectLst/>
                <a:latin typeface="+mn-ea"/>
                <a:cs typeface="Times New Roman" panose="02020603050405020304" pitchFamily="18" charset="0"/>
              </a:rPr>
              <a:t>0</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是相应的标准地震的振幅,假设在一次地震中,测震仪</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记录的最大振幅是1 000,此时标准地震的振幅为0.001,则此次地震的震级为</a:t>
            </a:r>
            <a:endParaRPr kumimoji="0" lang="en-US" altLang="zh-CN" sz="2800" b="0" i="0" u="none" strike="noStrike" cap="none" normalizeH="0" baseline="0" dirty="0">
              <a:ln>
                <a:noFill/>
              </a:ln>
              <a:solidFill>
                <a:srgbClr val="000000"/>
              </a:solidFill>
              <a:effectLst/>
              <a:latin typeface="+mn-ea"/>
              <a:cs typeface="Times New Roman" panose="02020603050405020304"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en-US" altLang="zh-CN" sz="2800" b="0" i="0" u="sng"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sng"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级;9级地震的最大振幅是5级地震的最大振幅的</a:t>
            </a:r>
            <a:r>
              <a:rPr kumimoji="0" lang="en-US" altLang="zh-CN" sz="2800" b="0" i="0" u="sng" strike="noStrike" cap="none" normalizeH="0" baseline="0" dirty="0">
                <a:ln>
                  <a:noFill/>
                </a:ln>
                <a:solidFill>
                  <a:srgbClr val="000000"/>
                </a:solidFill>
                <a:effectLst/>
                <a:latin typeface="+mn-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n-ea"/>
                <a:cs typeface="Times New Roman" panose="02020603050405020304" pitchFamily="18" charset="0"/>
              </a:rPr>
              <a:t>倍.</a:t>
            </a:r>
          </a:p>
        </p:txBody>
      </p:sp>
      <p:pic>
        <p:nvPicPr>
          <p:cNvPr id="6149" name="Picture 5" descr="C:\Users\l\AppData\Local\Temp\ksohtml3056\wps22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88650" y="617538"/>
            <a:ext cx="466725" cy="133350"/>
          </a:xfrm>
          <a:prstGeom prst="rect">
            <a:avLst/>
          </a:prstGeom>
          <a:noFill/>
          <a:extLst>
            <a:ext uri="{909E8E84-426E-40DD-AFC4-6F175D3DCCD1}">
              <a14:hiddenFill xmlns:a14="http://schemas.microsoft.com/office/drawing/2010/main" xmlns="">
                <a:solidFill>
                  <a:srgbClr val="FFFFFF"/>
                </a:solidFill>
              </a14:hiddenFill>
            </a:ext>
          </a:extLst>
        </p:spPr>
      </p:pic>
      <p:pic>
        <p:nvPicPr>
          <p:cNvPr id="6150" name="Picture 6" descr="C:\Users\l\AppData\Local\Temp\ksohtml3056\wps223.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169900" y="617538"/>
            <a:ext cx="466725" cy="133350"/>
          </a:xfrm>
          <a:prstGeom prst="rect">
            <a:avLst/>
          </a:prstGeom>
          <a:noFill/>
          <a:extLst>
            <a:ext uri="{909E8E84-426E-40DD-AFC4-6F175D3DCCD1}">
              <a14:hiddenFill xmlns:a14="http://schemas.microsoft.com/office/drawing/2010/main" xmlns="">
                <a:solidFill>
                  <a:srgbClr val="FFFFFF"/>
                </a:solidFill>
              </a14:hiddenFill>
            </a:ext>
          </a:extLst>
        </p:spPr>
      </p:pic>
      <mc:AlternateContent xmlns:mc="http://schemas.openxmlformats.org/markup-compatibility/2006">
        <mc:Choice xmlns:a14="http://schemas.microsoft.com/office/drawing/2010/main" xmlns="" Requires="a14">
          <p:sp>
            <p:nvSpPr>
              <p:cNvPr id="5" name="Rectangle 7"/>
              <p:cNvSpPr>
                <a:spLocks noChangeArrowheads="1"/>
              </p:cNvSpPr>
              <p:nvPr/>
            </p:nvSpPr>
            <p:spPr bwMode="auto">
              <a:xfrm>
                <a:off x="222976" y="3304427"/>
                <a:ext cx="11719308" cy="24428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lnSpc>
                    <a:spcPct val="150000"/>
                  </a:lnSpc>
                  <a:spcBef>
                    <a:spcPct val="0"/>
                  </a:spcBef>
                  <a:spcAft>
                    <a:spcPct val="0"/>
                  </a:spcAft>
                </a:pPr>
                <a:r>
                  <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rPr>
                  <a:t>3.</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(-∞,4] </a:t>
                </a:r>
                <a:r>
                  <a:rPr kumimoji="0" lang="en-US" altLang="zh-CN" sz="2800" b="0" i="0" u="none" strike="noStrike" cap="none" normalizeH="0" baseline="0" dirty="0">
                    <a:ln>
                      <a:noFill/>
                    </a:ln>
                    <a:solidFill>
                      <a:srgbClr val="000000"/>
                    </a:solidFill>
                    <a:effectLst/>
                    <a:latin typeface="+mj-lt"/>
                    <a:ea typeface="+mj-ea"/>
                    <a:cs typeface="Times New Roman" panose="02020603050405020304" pitchFamily="18" charset="0"/>
                  </a:rPr>
                  <a:t>    </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令</a:t>
                </a:r>
                <a:r>
                  <a:rPr lang="zh-CN" altLang="zh-CN" sz="2800" i="1" dirty="0">
                    <a:solidFill>
                      <a:srgbClr val="000000"/>
                    </a:solidFill>
                    <a:latin typeface="+mj-lt"/>
                    <a:cs typeface="Times New Roman" panose="02020603050405020304" pitchFamily="18" charset="0"/>
                  </a:rPr>
                  <a:t>t</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a:t>
                </a:r>
                <a:r>
                  <a:rPr lang="zh-CN" altLang="zh-CN" sz="2800" i="1" dirty="0">
                    <a:solidFill>
                      <a:srgbClr val="000000"/>
                    </a:solidFill>
                    <a:latin typeface="+mj-lt"/>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|,则</a:t>
                </a:r>
                <a:r>
                  <a:rPr lang="zh-CN" altLang="zh-CN" sz="2800" i="1" dirty="0">
                    <a:solidFill>
                      <a:srgbClr val="000000"/>
                    </a:solidFill>
                    <a:latin typeface="+mj-lt"/>
                    <a:cs typeface="Times New Roman" panose="02020603050405020304" pitchFamily="18" charset="0"/>
                  </a:rPr>
                  <a:t>t</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a:t>
                </a:r>
                <a:r>
                  <a:rPr lang="zh-CN" altLang="zh-CN" sz="2800" i="1" dirty="0">
                    <a:solidFill>
                      <a:srgbClr val="000000"/>
                    </a:solidFill>
                    <a:latin typeface="+mj-lt"/>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a:t>
                </a:r>
                <a14:m>
                  <m:oMath xmlns:m="http://schemas.openxmlformats.org/officeDocument/2006/math">
                    <m:f>
                      <m:fPr>
                        <m:ctrlP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ctrlPr>
                      </m:fPr>
                      <m:num>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𝑚</m:t>
                        </m:r>
                      </m:num>
                      <m:den>
                        <m:r>
                          <a:rPr kumimoji="0" lang="en-US"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2</m:t>
                        </m:r>
                      </m:den>
                    </m:f>
                    <m:r>
                      <a:rPr kumimoji="0" lang="zh-CN" altLang="zh-CN" sz="2800" b="0" i="1" u="none" strike="noStrike" cap="none" normalizeH="0" baseline="0" dirty="0" smtClean="0">
                        <a:ln>
                          <a:noFill/>
                        </a:ln>
                        <a:solidFill>
                          <a:srgbClr val="000000"/>
                        </a:solidFill>
                        <a:effectLst/>
                        <a:latin typeface="Cambria Math" panose="02040503050406030204" pitchFamily="18" charset="0"/>
                        <a:ea typeface="+mj-ea"/>
                        <a:cs typeface="Times New Roman" panose="02020603050405020304" pitchFamily="18" charset="0"/>
                      </a:rPr>
                      <m:t>  </m:t>
                    </m:r>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,+∞)上单调递增,在(-∞,</a:t>
                </a:r>
                <a:r>
                  <a:rPr lang="en-US" altLang="zh-CN" sz="2800" dirty="0">
                    <a:solidFill>
                      <a:srgbClr val="000000"/>
                    </a:solidFill>
                    <a:latin typeface="+mj-lt"/>
                    <a:cs typeface="Times New Roman" panose="02020603050405020304" pitchFamily="18" charset="0"/>
                  </a:rPr>
                  <a:t> </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𝑚</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]上单调递减.因为</a:t>
                </a:r>
                <a:r>
                  <a:rPr lang="zh-CN" altLang="zh-CN" sz="2800" i="1" dirty="0">
                    <a:solidFill>
                      <a:srgbClr val="000000"/>
                    </a:solidFill>
                    <a:latin typeface="+mj-lt"/>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a:t>
                </a:r>
                <a:r>
                  <a:rPr kumimoji="0" lang="zh-CN" altLang="zh-CN" sz="2800" b="0" i="1" u="none" strike="noStrike" cap="none" normalizeH="0" baseline="30000" dirty="0">
                    <a:ln>
                      <a:noFill/>
                    </a:ln>
                    <a:solidFill>
                      <a:srgbClr val="000000"/>
                    </a:solidFill>
                    <a:effectLst/>
                    <a:latin typeface="+mj-lt"/>
                    <a:ea typeface="+mj-ea"/>
                    <a:cs typeface="Times New Roman" panose="02020603050405020304" pitchFamily="18" charset="0"/>
                  </a:rPr>
                  <a:t>t</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在R上为增函数,所以若函数</a:t>
                </a:r>
                <a:r>
                  <a:rPr lang="zh-CN" altLang="zh-CN" sz="2800" i="1" dirty="0">
                    <a:solidFill>
                      <a:srgbClr val="000000"/>
                    </a:solidFill>
                    <a:latin typeface="+mj-lt"/>
                    <a:cs typeface="Times New Roman" panose="02020603050405020304" pitchFamily="18" charset="0"/>
                  </a:rPr>
                  <a:t>f</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a:t>
                </a:r>
                <a:r>
                  <a:rPr lang="zh-CN" altLang="zh-CN" sz="2800" i="1" dirty="0">
                    <a:solidFill>
                      <a:srgbClr val="000000"/>
                    </a:solidFill>
                    <a:latin typeface="+mj-lt"/>
                    <a:cs typeface="Times New Roman" panose="02020603050405020304" pitchFamily="18" charset="0"/>
                  </a:rPr>
                  <a:t>x</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|2</a:t>
                </a:r>
                <a:r>
                  <a:rPr kumimoji="0" lang="zh-CN" altLang="zh-CN" sz="2800" b="0" i="1" u="none" strike="noStrike" cap="none" normalizeH="0" baseline="30000" dirty="0">
                    <a:ln>
                      <a:noFill/>
                    </a:ln>
                    <a:solidFill>
                      <a:srgbClr val="000000"/>
                    </a:solidFill>
                    <a:effectLst/>
                    <a:latin typeface="+mj-lt"/>
                    <a:ea typeface="+mj-ea"/>
                    <a:cs typeface="Times New Roman" panose="02020603050405020304" pitchFamily="18" charset="0"/>
                  </a:rPr>
                  <a:t>x</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a:t>
                </a:r>
                <a:r>
                  <a:rPr kumimoji="0" lang="zh-CN" altLang="zh-CN" sz="2800" b="0" i="1" u="none" strike="noStrike" cap="none" normalizeH="0" baseline="30000" dirty="0">
                    <a:ln>
                      <a:noFill/>
                    </a:ln>
                    <a:solidFill>
                      <a:srgbClr val="000000"/>
                    </a:solidFill>
                    <a:effectLst/>
                    <a:latin typeface="+mj-lt"/>
                    <a:ea typeface="+mj-ea"/>
                    <a:cs typeface="Times New Roman" panose="02020603050405020304" pitchFamily="18" charset="0"/>
                  </a:rPr>
                  <a:t>m</a:t>
                </a:r>
                <a:r>
                  <a:rPr kumimoji="0" lang="zh-CN" altLang="zh-CN" sz="2800" b="0" i="0" u="none" strike="noStrike" cap="none" normalizeH="0" baseline="30000" dirty="0">
                    <a:ln>
                      <a:noFill/>
                    </a:ln>
                    <a:solidFill>
                      <a:srgbClr val="000000"/>
                    </a:solidFill>
                    <a:effectLst/>
                    <a:latin typeface="+mj-lt"/>
                    <a:ea typeface="+mj-ea"/>
                    <a:cs typeface="Times New Roman" panose="02020603050405020304" pitchFamily="18" charset="0"/>
                  </a:rPr>
                  <a:t>|</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在[2,+∞)上单调递增,则</a:t>
                </a:r>
                <a14:m>
                  <m:oMath xmlns:m="http://schemas.openxmlformats.org/officeDocument/2006/math">
                    <m:f>
                      <m:fPr>
                        <m:ctrlPr>
                          <a:rPr lang="en-US" altLang="zh-CN" sz="2800" i="1" dirty="0">
                            <a:solidFill>
                              <a:srgbClr val="000000"/>
                            </a:solidFill>
                            <a:latin typeface="Cambria Math" panose="02040503050406030204" pitchFamily="18" charset="0"/>
                            <a:cs typeface="Times New Roman" panose="02020603050405020304" pitchFamily="18" charset="0"/>
                          </a:rPr>
                        </m:ctrlPr>
                      </m:fPr>
                      <m:num>
                        <m:r>
                          <a:rPr lang="en-US" altLang="zh-CN" sz="2800" i="1" dirty="0">
                            <a:solidFill>
                              <a:srgbClr val="000000"/>
                            </a:solidFill>
                            <a:latin typeface="Cambria Math" panose="02040503050406030204" pitchFamily="18" charset="0"/>
                            <a:cs typeface="Times New Roman" panose="02020603050405020304" pitchFamily="18" charset="0"/>
                          </a:rPr>
                          <m:t>𝑚</m:t>
                        </m:r>
                      </m:num>
                      <m:den>
                        <m:r>
                          <a:rPr lang="en-US" altLang="zh-CN" sz="2800" i="1" dirty="0">
                            <a:solidFill>
                              <a:srgbClr val="000000"/>
                            </a:solidFill>
                            <a:latin typeface="Cambria Math" panose="02040503050406030204" pitchFamily="18" charset="0"/>
                            <a:cs typeface="Times New Roman" panose="02020603050405020304" pitchFamily="18" charset="0"/>
                          </a:rPr>
                          <m:t>2</m:t>
                        </m:r>
                      </m:den>
                    </m:f>
                  </m:oMath>
                </a14:m>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≤2,即</a:t>
                </a:r>
                <a:r>
                  <a:rPr lang="zh-CN" altLang="zh-CN" sz="2800" i="1" dirty="0">
                    <a:solidFill>
                      <a:srgbClr val="000000"/>
                    </a:solidFill>
                    <a:latin typeface="+mj-lt"/>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≤4,所以</a:t>
                </a:r>
                <a:r>
                  <a:rPr lang="zh-CN" altLang="zh-CN" sz="2800" i="1" dirty="0">
                    <a:solidFill>
                      <a:srgbClr val="000000"/>
                    </a:solidFill>
                    <a:latin typeface="+mj-lt"/>
                    <a:cs typeface="Times New Roman" panose="02020603050405020304" pitchFamily="18" charset="0"/>
                  </a:rPr>
                  <a:t>m</a:t>
                </a:r>
                <a:r>
                  <a:rPr kumimoji="0" lang="zh-CN" altLang="zh-CN" sz="2800" b="0" i="0" u="none" strike="noStrike" cap="none" normalizeH="0" baseline="0" dirty="0">
                    <a:ln>
                      <a:noFill/>
                    </a:ln>
                    <a:solidFill>
                      <a:srgbClr val="000000"/>
                    </a:solidFill>
                    <a:effectLst/>
                    <a:latin typeface="+mj-lt"/>
                    <a:ea typeface="+mj-ea"/>
                    <a:cs typeface="Times New Roman" panose="02020603050405020304" pitchFamily="18" charset="0"/>
                  </a:rPr>
                  <a:t>的取值范围是(-∞,4].</a:t>
                </a:r>
              </a:p>
            </p:txBody>
          </p:sp>
        </mc:Choice>
        <mc:Fallback>
          <p:sp>
            <p:nvSpPr>
              <p:cNvPr id="5" name="Rectangle 7"/>
              <p:cNvSpPr>
                <a:spLocks noRot="1" noChangeAspect="1" noMove="1" noResize="1" noEditPoints="1" noAdjustHandles="1" noChangeArrowheads="1" noChangeShapeType="1" noTextEdit="1"/>
              </p:cNvSpPr>
              <p:nvPr/>
            </p:nvSpPr>
            <p:spPr bwMode="auto">
              <a:xfrm>
                <a:off x="222976" y="3304427"/>
                <a:ext cx="11719308" cy="2442848"/>
              </a:xfrm>
              <a:prstGeom prst="rect">
                <a:avLst/>
              </a:prstGeom>
              <a:blipFill rotWithShape="0">
                <a:blip r:embed="rId4"/>
                <a:stretch>
                  <a:fillRect l="-1093"/>
                </a:stretch>
              </a:blip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r>
                  <a:rPr lang="zh-CN" altLang="en-US">
                    <a:noFill/>
                  </a:rPr>
                  <a:t> </a:t>
                </a:r>
              </a:p>
            </p:txBody>
          </p:sp>
        </mc:Fallback>
      </mc:AlternateContent>
    </p:spTree>
    <p:extLst>
      <p:ext uri="{BB962C8B-B14F-4D97-AF65-F5344CB8AC3E}">
        <p14:creationId xmlns:p14="http://schemas.microsoft.com/office/powerpoint/2010/main" xmlns="" val="763911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1081338" y="1129394"/>
            <a:ext cx="10065636" cy="2737756"/>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对数式的运算</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对数函数的图象及应用</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对数函数的性质及应用</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指数函数、对数函数的综合问题</a:t>
            </a:r>
          </a:p>
        </p:txBody>
      </p:sp>
      <p:sp>
        <p:nvSpPr>
          <p:cNvPr id="4" name="矩形 3">
            <a:hlinkClick r:id="" action="ppaction://noaction"/>
          </p:cNvPr>
          <p:cNvSpPr/>
          <p:nvPr/>
        </p:nvSpPr>
        <p:spPr>
          <a:xfrm>
            <a:off x="1081338" y="550288"/>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Calibri" panose="020F0502020204030204" pitchFamily="34" charset="0"/>
                <a:ea typeface="微软雅黑" panose="020B0503020204020204" pitchFamily="34" charset="-122"/>
              </a:rPr>
              <a:t>B</a:t>
            </a:r>
            <a:r>
              <a:rPr lang="zh-CN" altLang="en-US" sz="2800" b="1" dirty="0">
                <a:solidFill>
                  <a:srgbClr val="DA251C"/>
                </a:solidFill>
                <a:latin typeface="微软雅黑" panose="020B0503020204020204" pitchFamily="34" charset="-122"/>
                <a:ea typeface="微软雅黑" panose="020B0503020204020204" pitchFamily="34" charset="-122"/>
              </a:rPr>
              <a:t>考法帮</a:t>
            </a:r>
            <a:r>
              <a:rPr lang="zh-CN" altLang="en-US" sz="2800" b="1" dirty="0">
                <a:solidFill>
                  <a:srgbClr val="DA251C"/>
                </a:solidFill>
                <a:ea typeface="微软雅黑" panose="020B0503020204020204" pitchFamily="34" charset="-122"/>
              </a:rPr>
              <a:t>∙</a:t>
            </a:r>
            <a:r>
              <a:rPr lang="zh-CN" altLang="en-US" sz="2800" b="1" dirty="0">
                <a:solidFill>
                  <a:srgbClr val="DA251C"/>
                </a:solidFill>
                <a:latin typeface="Calibri" panose="020F0502020204030204" pitchFamily="34" charset="0"/>
                <a:ea typeface="微软雅黑" panose="020B0503020204020204" pitchFamily="34" charset="-122"/>
              </a:rPr>
              <a:t>题型全突破</a:t>
            </a:r>
          </a:p>
        </p:txBody>
      </p:sp>
      <p:sp>
        <p:nvSpPr>
          <p:cNvPr id="5" name="矩形 4">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
        <p:nvSpPr>
          <p:cNvPr id="7" name="矩形 6">
            <a:hlinkClick r:id="" action="ppaction://noaction"/>
          </p:cNvPr>
          <p:cNvSpPr/>
          <p:nvPr/>
        </p:nvSpPr>
        <p:spPr>
          <a:xfrm>
            <a:off x="1081338" y="4007749"/>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a:solidFill>
                  <a:srgbClr val="DA251C"/>
                </a:solidFill>
                <a:latin typeface="微软雅黑" panose="020B0503020204020204" pitchFamily="34" charset="-122"/>
                <a:ea typeface="微软雅黑" panose="020B0503020204020204" pitchFamily="34" charset="-122"/>
              </a:rPr>
              <a:t>C</a:t>
            </a:r>
            <a:r>
              <a:rPr lang="zh-CN" altLang="en-US" sz="2800" b="1" dirty="0">
                <a:solidFill>
                  <a:srgbClr val="DA251C"/>
                </a:solidFill>
                <a:latin typeface="微软雅黑" panose="020B0503020204020204" pitchFamily="34" charset="-122"/>
                <a:ea typeface="微软雅黑" panose="020B0503020204020204" pitchFamily="34" charset="-122"/>
              </a:rPr>
              <a:t>方法帮</a:t>
            </a:r>
            <a:r>
              <a:rPr lang="zh-CN" altLang="en-US" sz="2800" b="1" dirty="0">
                <a:solidFill>
                  <a:srgbClr val="DA251C"/>
                </a:solidFill>
                <a:ea typeface="微软雅黑" panose="020B0503020204020204" pitchFamily="34" charset="-122"/>
              </a:rPr>
              <a:t>∙素养大提升</a:t>
            </a:r>
            <a:endParaRPr lang="zh-CN" altLang="en-US" sz="2800" b="1" dirty="0">
              <a:solidFill>
                <a:srgbClr val="DA251C"/>
              </a:solidFill>
              <a:latin typeface="Calibri" panose="020F0502020204030204" pitchFamily="34" charset="0"/>
              <a:ea typeface="微软雅黑" panose="020B0503020204020204" pitchFamily="34" charset="-122"/>
            </a:endParaRPr>
          </a:p>
        </p:txBody>
      </p:sp>
      <p:sp>
        <p:nvSpPr>
          <p:cNvPr id="8" name="矩形 7">
            <a:hlinkClick r:id="rId2" action="ppaction://hlinksldjump"/>
          </p:cNvPr>
          <p:cNvSpPr/>
          <p:nvPr/>
        </p:nvSpPr>
        <p:spPr>
          <a:xfrm>
            <a:off x="1071286" y="4546033"/>
            <a:ext cx="10065636" cy="53598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专题  有关对数运算的创新应用问题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941012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462961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命题规律</a:t>
            </a:r>
          </a:p>
        </p:txBody>
      </p:sp>
      <p:graphicFrame>
        <p:nvGraphicFramePr>
          <p:cNvPr id="2" name="表格 1">
            <a:extLst>
              <a:ext uri="{FF2B5EF4-FFF2-40B4-BE49-F238E27FC236}">
                <a16:creationId xmlns:a16="http://schemas.microsoft.com/office/drawing/2014/main" xmlns="" id="{D1D8A500-054D-4CC6-A69F-917D27C7C375}"/>
              </a:ext>
            </a:extLst>
          </p:cNvPr>
          <p:cNvGraphicFramePr>
            <a:graphicFrameLocks noGrp="1"/>
          </p:cNvGraphicFramePr>
          <p:nvPr>
            <p:extLst>
              <p:ext uri="{D42A27DB-BD31-4B8C-83A1-F6EECF244321}">
                <p14:modId xmlns:p14="http://schemas.microsoft.com/office/powerpoint/2010/main" xmlns="" val="1865088191"/>
              </p:ext>
            </p:extLst>
          </p:nvPr>
        </p:nvGraphicFramePr>
        <p:xfrm>
          <a:off x="451336" y="1178248"/>
          <a:ext cx="11277601" cy="4014712"/>
        </p:xfrm>
        <a:graphic>
          <a:graphicData uri="http://schemas.openxmlformats.org/drawingml/2006/table">
            <a:tbl>
              <a:tblPr firstRow="1" firstCol="1" bandRow="1"/>
              <a:tblGrid>
                <a:gridCol w="3034814">
                  <a:extLst>
                    <a:ext uri="{9D8B030D-6E8A-4147-A177-3AD203B41FA5}">
                      <a16:colId xmlns:a16="http://schemas.microsoft.com/office/drawing/2014/main" xmlns="" val="885065413"/>
                    </a:ext>
                  </a:extLst>
                </a:gridCol>
                <a:gridCol w="2470331">
                  <a:extLst>
                    <a:ext uri="{9D8B030D-6E8A-4147-A177-3AD203B41FA5}">
                      <a16:colId xmlns:a16="http://schemas.microsoft.com/office/drawing/2014/main" xmlns="" val="20001"/>
                    </a:ext>
                  </a:extLst>
                </a:gridCol>
                <a:gridCol w="2886228">
                  <a:extLst>
                    <a:ext uri="{9D8B030D-6E8A-4147-A177-3AD203B41FA5}">
                      <a16:colId xmlns:a16="http://schemas.microsoft.com/office/drawing/2014/main" xmlns="" val="1198087186"/>
                    </a:ext>
                  </a:extLst>
                </a:gridCol>
                <a:gridCol w="2886228">
                  <a:extLst>
                    <a:ext uri="{9D8B030D-6E8A-4147-A177-3AD203B41FA5}">
                      <a16:colId xmlns:a16="http://schemas.microsoft.com/office/drawing/2014/main" xmlns="" val="1690791062"/>
                    </a:ext>
                  </a:extLst>
                </a:gridCol>
              </a:tblGrid>
              <a:tr h="0">
                <a:tc>
                  <a:txBody>
                    <a:bodyPr/>
                    <a:lstStyle/>
                    <a:p>
                      <a:pPr algn="ctr">
                        <a:lnSpc>
                          <a:spcPct val="150000"/>
                        </a:lnSpc>
                      </a:pPr>
                      <a:r>
                        <a:rPr lang="zh-CN" altLang="en-US" sz="2800" b="0" dirty="0">
                          <a:solidFill>
                            <a:srgbClr val="DA251C"/>
                          </a:solidFill>
                          <a:latin typeface="+mn-ea"/>
                          <a:ea typeface="+mn-ea"/>
                        </a:rPr>
                        <a:t>考点内容</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a:solidFill>
                            <a:srgbClr val="DA251C"/>
                          </a:solidFill>
                          <a:latin typeface="+mn-ea"/>
                          <a:ea typeface="+mn-ea"/>
                          <a:cs typeface="+mn-cs"/>
                        </a:rPr>
                        <a:t>考纲要求</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a:solidFill>
                            <a:srgbClr val="DA251C"/>
                          </a:solidFill>
                          <a:latin typeface="+mn-ea"/>
                          <a:ea typeface="+mn-ea"/>
                        </a:rPr>
                        <a:t>考题取样</a:t>
                      </a:r>
                      <a:endParaRPr lang="zh-CN" altLang="en-US" sz="2800" b="0" kern="1200" dirty="0">
                        <a:solidFill>
                          <a:srgbClr val="DA251C"/>
                        </a:solidFill>
                        <a:latin typeface="+mn-ea"/>
                        <a:ea typeface="+mn-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a:solidFill>
                            <a:srgbClr val="DA251C"/>
                          </a:solidFill>
                          <a:latin typeface="+mn-ea"/>
                          <a:ea typeface="+mn-ea"/>
                        </a:rPr>
                        <a:t>对应考法</a:t>
                      </a:r>
                      <a:endParaRPr lang="zh-CN" altLang="en-US" sz="2800" b="0" kern="1200" dirty="0">
                        <a:solidFill>
                          <a:srgbClr val="DA251C"/>
                        </a:solidFill>
                        <a:latin typeface="+mn-ea"/>
                        <a:ea typeface="+mn-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2388509094"/>
                  </a:ext>
                </a:extLst>
              </a:tr>
              <a:tr h="0">
                <a:tc rowSpan="2">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altLang="zh-CN" sz="2800" kern="1200" dirty="0">
                          <a:solidFill>
                            <a:schemeClr val="tx1"/>
                          </a:solidFill>
                          <a:effectLst/>
                          <a:latin typeface="+mn-ea"/>
                          <a:ea typeface="+mn-ea"/>
                          <a:cs typeface="+mn-cs"/>
                        </a:rPr>
                        <a:t>1.</a:t>
                      </a:r>
                      <a:r>
                        <a:rPr lang="zh-CN" altLang="en-US" sz="2800" kern="1200" dirty="0">
                          <a:solidFill>
                            <a:schemeClr val="tx1"/>
                          </a:solidFill>
                          <a:effectLst/>
                          <a:latin typeface="+mn-ea"/>
                          <a:ea typeface="+mn-ea"/>
                          <a:cs typeface="+mn-cs"/>
                        </a:rPr>
                        <a:t>对数与对数运算</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endParaRPr lang="en-US" altLang="zh-CN" sz="2800" b="0" kern="1200" dirty="0">
                        <a:solidFill>
                          <a:schemeClr val="tx1"/>
                        </a:solidFill>
                        <a:latin typeface="+mn-ea"/>
                        <a:ea typeface="+mn-ea"/>
                        <a:cs typeface="+mn-cs"/>
                      </a:endParaRPr>
                    </a:p>
                    <a:p>
                      <a:pPr marL="0" algn="l" defTabSz="914400" rtl="0" eaLnBrk="1" latinLnBrk="0" hangingPunct="1">
                        <a:lnSpc>
                          <a:spcPct val="150000"/>
                        </a:lnSpc>
                        <a:spcAft>
                          <a:spcPts val="0"/>
                        </a:spcAft>
                      </a:pPr>
                      <a:r>
                        <a:rPr lang="zh-CN" altLang="en-US" sz="2800" b="0" kern="1200" dirty="0">
                          <a:solidFill>
                            <a:schemeClr val="tx1"/>
                          </a:solidFill>
                          <a:latin typeface="+mn-ea"/>
                          <a:ea typeface="+mn-ea"/>
                          <a:cs typeface="+mn-cs"/>
                        </a:rPr>
                        <a:t>理解</a:t>
                      </a:r>
                      <a:endParaRPr lang="en-US" altLang="zh-CN" sz="2800" b="0" kern="1200" dirty="0">
                        <a:solidFill>
                          <a:schemeClr val="tx1"/>
                        </a:solidFill>
                        <a:latin typeface="+mn-ea"/>
                        <a:ea typeface="+mn-ea"/>
                        <a:cs typeface="+mn-cs"/>
                      </a:endParaRPr>
                    </a:p>
                    <a:p>
                      <a:pPr marL="0" algn="l" defTabSz="914400" rtl="0" eaLnBrk="1" latinLnBrk="0" hangingPunct="1">
                        <a:lnSpc>
                          <a:spcPct val="150000"/>
                        </a:lnSpc>
                        <a:spcAft>
                          <a:spcPts val="0"/>
                        </a:spcAft>
                      </a:pPr>
                      <a:endParaRPr lang="zh-CN" altLang="en-US" sz="2800" b="0" kern="1200" dirty="0">
                        <a:solidFill>
                          <a:schemeClr val="tx1"/>
                        </a:solidFill>
                        <a:latin typeface="+mn-ea"/>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l">
                        <a:lnSpc>
                          <a:spcPct val="150000"/>
                        </a:lnSpc>
                      </a:pPr>
                      <a:r>
                        <a:rPr lang="en-US" altLang="zh-CN" sz="2800" b="0" kern="1200" dirty="0">
                          <a:solidFill>
                            <a:schemeClr val="tx1"/>
                          </a:solidFill>
                          <a:effectLst/>
                          <a:latin typeface="+mn-ea"/>
                          <a:ea typeface="+mn-ea"/>
                          <a:cs typeface="+mn-cs"/>
                        </a:rPr>
                        <a:t>2018</a:t>
                      </a:r>
                      <a:r>
                        <a:rPr lang="zh-CN" altLang="en-US" sz="2800" b="0" kern="1200" dirty="0">
                          <a:solidFill>
                            <a:schemeClr val="tx1"/>
                          </a:solidFill>
                          <a:effectLst/>
                          <a:latin typeface="+mn-ea"/>
                          <a:ea typeface="+mn-ea"/>
                          <a:cs typeface="+mn-cs"/>
                        </a:rPr>
                        <a:t>全国</a:t>
                      </a:r>
                      <a:r>
                        <a:rPr lang="en-US" altLang="zh-CN" sz="2800" b="0" kern="1200" dirty="0">
                          <a:solidFill>
                            <a:schemeClr val="tx1"/>
                          </a:solidFill>
                          <a:effectLst/>
                          <a:latin typeface="+mn-ea"/>
                          <a:ea typeface="+mn-ea"/>
                          <a:cs typeface="+mn-cs"/>
                        </a:rPr>
                        <a:t>Ⅲ,T12</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r>
                        <a:rPr lang="zh-CN" altLang="en-US" sz="2800" b="0" kern="1200" dirty="0">
                          <a:solidFill>
                            <a:schemeClr val="tx1"/>
                          </a:solidFill>
                          <a:latin typeface="+mn-ea"/>
                          <a:ea typeface="+mn-ea"/>
                          <a:cs typeface="+mn-cs"/>
                        </a:rPr>
                        <a:t>考法</a:t>
                      </a:r>
                      <a:r>
                        <a:rPr lang="en-US" sz="2800" b="0" kern="1200" dirty="0">
                          <a:solidFill>
                            <a:schemeClr val="tx1"/>
                          </a:solidFill>
                          <a:latin typeface="+mn-ea"/>
                          <a:ea typeface="+mn-ea"/>
                          <a:cs typeface="+mn-cs"/>
                        </a:rPr>
                        <a:t>1,4</a:t>
                      </a:r>
                      <a:endParaRPr lang="zh-CN" altLang="en-US" sz="2800" b="0" kern="1200" dirty="0">
                        <a:solidFill>
                          <a:schemeClr val="tx1"/>
                        </a:solidFill>
                        <a:latin typeface="+mn-ea"/>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441693325"/>
                  </a:ext>
                </a:extLst>
              </a:tr>
              <a:tr h="0">
                <a:tc vMerge="1">
                  <a:txBody>
                    <a:bodyPr/>
                    <a:lstStyle/>
                    <a:p>
                      <a:endParaRPr lang="zh-CN" altLang="en-US"/>
                    </a:p>
                  </a:txBody>
                  <a:tcPr/>
                </a:tc>
                <a:tc rowSpan="3">
                  <a:txBody>
                    <a:bodyPr/>
                    <a:lstStyle/>
                    <a:p>
                      <a:pPr marL="0" algn="l" defTabSz="914400" rtl="0" eaLnBrk="1" latinLnBrk="0" hangingPunct="1">
                        <a:lnSpc>
                          <a:spcPct val="150000"/>
                        </a:lnSpc>
                        <a:spcAft>
                          <a:spcPts val="0"/>
                        </a:spcAft>
                      </a:pPr>
                      <a:r>
                        <a:rPr lang="zh-CN" altLang="en-US" sz="2800" b="0" kern="1200" dirty="0">
                          <a:solidFill>
                            <a:schemeClr val="tx1"/>
                          </a:solidFill>
                          <a:latin typeface="+mn-ea"/>
                          <a:ea typeface="+mn-ea"/>
                          <a:cs typeface="+mn-cs"/>
                        </a:rPr>
                        <a:t>理解</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rowSpan="2">
                  <a:txBody>
                    <a:bodyPr/>
                    <a:lstStyle/>
                    <a:p>
                      <a:pPr marL="0" algn="l" defTabSz="914400" rtl="0" eaLnBrk="1" latinLnBrk="0" hangingPunct="1">
                        <a:lnSpc>
                          <a:spcPct val="150000"/>
                        </a:lnSpc>
                        <a:spcAft>
                          <a:spcPts val="0"/>
                        </a:spcAft>
                      </a:pPr>
                      <a:r>
                        <a:rPr lang="en-US" sz="2800" b="0" kern="1200" dirty="0">
                          <a:solidFill>
                            <a:schemeClr val="tx1"/>
                          </a:solidFill>
                          <a:latin typeface="+mn-ea"/>
                          <a:ea typeface="+mn-ea"/>
                          <a:cs typeface="+mn-cs"/>
                        </a:rPr>
                        <a:t>2016</a:t>
                      </a:r>
                      <a:r>
                        <a:rPr lang="zh-CN" altLang="en-US" sz="2800" b="0" kern="1200" dirty="0">
                          <a:solidFill>
                            <a:schemeClr val="tx1"/>
                          </a:solidFill>
                          <a:latin typeface="+mn-ea"/>
                          <a:ea typeface="+mn-ea"/>
                          <a:cs typeface="+mn-cs"/>
                        </a:rPr>
                        <a:t>全国</a:t>
                      </a:r>
                      <a:r>
                        <a:rPr lang="en-US" sz="2800" b="0" kern="1200" dirty="0">
                          <a:solidFill>
                            <a:schemeClr val="tx1"/>
                          </a:solidFill>
                          <a:latin typeface="+mn-ea"/>
                          <a:ea typeface="+mn-ea"/>
                          <a:cs typeface="+mn-cs"/>
                        </a:rPr>
                        <a:t>Ⅰ,T8</a:t>
                      </a:r>
                      <a:endParaRPr lang="zh-CN" altLang="en-US" sz="2800" b="0" kern="1200" dirty="0">
                        <a:solidFill>
                          <a:schemeClr val="tx1"/>
                        </a:solidFill>
                        <a:latin typeface="+mn-ea"/>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rowSpan="2">
                  <a:txBody>
                    <a:bodyPr/>
                    <a:lstStyle/>
                    <a:p>
                      <a:pPr marL="0" algn="l" defTabSz="914400" rtl="0" eaLnBrk="1" latinLnBrk="0" hangingPunct="1">
                        <a:lnSpc>
                          <a:spcPct val="150000"/>
                        </a:lnSpc>
                        <a:spcAft>
                          <a:spcPts val="0"/>
                        </a:spcAft>
                      </a:pPr>
                      <a:r>
                        <a:rPr lang="zh-CN" altLang="en-US" sz="2800" b="0" kern="1200" dirty="0">
                          <a:solidFill>
                            <a:schemeClr val="tx1"/>
                          </a:solidFill>
                          <a:latin typeface="+mn-ea"/>
                          <a:ea typeface="+mn-ea"/>
                          <a:cs typeface="+mn-cs"/>
                        </a:rPr>
                        <a:t>考法</a:t>
                      </a:r>
                      <a:r>
                        <a:rPr lang="en-US" sz="2800" b="0" kern="1200" dirty="0">
                          <a:solidFill>
                            <a:schemeClr val="tx1"/>
                          </a:solidFill>
                          <a:latin typeface="+mn-ea"/>
                          <a:ea typeface="+mn-ea"/>
                          <a:cs typeface="+mn-cs"/>
                        </a:rPr>
                        <a:t>3</a:t>
                      </a:r>
                      <a:endParaRPr lang="zh-CN" altLang="en-US" sz="2800" b="0" kern="1200" dirty="0">
                        <a:solidFill>
                          <a:schemeClr val="tx1"/>
                        </a:solidFill>
                        <a:latin typeface="+mn-ea"/>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961424731"/>
                  </a:ext>
                </a:extLst>
              </a:tr>
              <a:tr h="0">
                <a:tc rowSpan="2">
                  <a:txBody>
                    <a:bodyPr/>
                    <a:lstStyle/>
                    <a:p>
                      <a:pPr marL="0" algn="l" defTabSz="914400" rtl="0" eaLnBrk="1" latinLnBrk="0" hangingPunct="1">
                        <a:lnSpc>
                          <a:spcPct val="150000"/>
                        </a:lnSpc>
                        <a:spcAft>
                          <a:spcPts val="0"/>
                        </a:spcAft>
                      </a:pPr>
                      <a:r>
                        <a:rPr lang="en-US" sz="2800" b="0" kern="1200" dirty="0">
                          <a:solidFill>
                            <a:schemeClr val="tx1"/>
                          </a:solidFill>
                          <a:latin typeface="+mn-ea"/>
                          <a:ea typeface="+mn-ea"/>
                          <a:cs typeface="+mn-cs"/>
                        </a:rPr>
                        <a:t>2.</a:t>
                      </a:r>
                      <a:r>
                        <a:rPr lang="zh-CN" altLang="en-US" sz="2800" b="0" kern="1200" dirty="0">
                          <a:solidFill>
                            <a:schemeClr val="tx1"/>
                          </a:solidFill>
                          <a:latin typeface="+mn-ea"/>
                          <a:ea typeface="+mn-ea"/>
                          <a:cs typeface="+mn-cs"/>
                        </a:rPr>
                        <a:t>对数函数的图象与性质</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978245318"/>
                  </a:ext>
                </a:extLst>
              </a:tr>
              <a:tr h="0">
                <a:tc vMerge="1">
                  <a:txBody>
                    <a:bodyPr/>
                    <a:lstStyle/>
                    <a:p>
                      <a:endParaRPr lang="zh-CN" altLang="en-US"/>
                    </a:p>
                  </a:txBody>
                  <a:tcPr/>
                </a:tc>
                <a:tc vMerge="1">
                  <a:txBody>
                    <a:bodyPr/>
                    <a:lstStyle/>
                    <a:p>
                      <a:pPr marL="0" algn="l" defTabSz="914400" rtl="0" eaLnBrk="1" latinLnBrk="0" hangingPunct="1">
                        <a:lnSpc>
                          <a:spcPct val="150000"/>
                        </a:lnSpc>
                        <a:spcAft>
                          <a:spcPts val="0"/>
                        </a:spcAft>
                      </a:pPr>
                      <a:endParaRPr lang="zh-CN" altLang="en-US" sz="2400" kern="1200" dirty="0">
                        <a:solidFill>
                          <a:schemeClr val="tx1"/>
                        </a:solidFill>
                        <a:latin typeface="+mn-lt"/>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algn="l">
                        <a:lnSpc>
                          <a:spcPct val="150000"/>
                        </a:lnSpc>
                      </a:pPr>
                      <a:r>
                        <a:rPr lang="en-US" altLang="zh-CN" sz="2800" b="0" kern="1200" dirty="0">
                          <a:solidFill>
                            <a:schemeClr val="tx1"/>
                          </a:solidFill>
                          <a:effectLst/>
                          <a:latin typeface="+mn-ea"/>
                          <a:ea typeface="+mn-ea"/>
                          <a:cs typeface="+mn-cs"/>
                        </a:rPr>
                        <a:t>2014</a:t>
                      </a:r>
                      <a:r>
                        <a:rPr lang="zh-CN" altLang="en-US" sz="2800" b="0" kern="1200" dirty="0">
                          <a:solidFill>
                            <a:schemeClr val="tx1"/>
                          </a:solidFill>
                          <a:effectLst/>
                          <a:latin typeface="+mn-ea"/>
                          <a:ea typeface="+mn-ea"/>
                          <a:cs typeface="+mn-cs"/>
                        </a:rPr>
                        <a:t>福建</a:t>
                      </a:r>
                      <a:r>
                        <a:rPr lang="en-US" altLang="zh-CN" sz="2800" b="0" kern="1200" dirty="0">
                          <a:solidFill>
                            <a:schemeClr val="tx1"/>
                          </a:solidFill>
                          <a:effectLst/>
                          <a:latin typeface="+mn-ea"/>
                          <a:ea typeface="+mn-ea"/>
                          <a:cs typeface="+mn-cs"/>
                        </a:rPr>
                        <a:t>,T4</a:t>
                      </a: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algn="l" defTabSz="914400" rtl="0" eaLnBrk="1" latinLnBrk="0" hangingPunct="1">
                        <a:lnSpc>
                          <a:spcPct val="150000"/>
                        </a:lnSpc>
                        <a:spcAft>
                          <a:spcPts val="0"/>
                        </a:spcAft>
                      </a:pPr>
                      <a:r>
                        <a:rPr lang="zh-CN" altLang="en-US" sz="2800" b="0" kern="1200" dirty="0">
                          <a:solidFill>
                            <a:schemeClr val="tx1"/>
                          </a:solidFill>
                          <a:latin typeface="+mn-ea"/>
                          <a:ea typeface="+mn-ea"/>
                          <a:cs typeface="+mn-cs"/>
                        </a:rPr>
                        <a:t>考法</a:t>
                      </a:r>
                      <a:r>
                        <a:rPr lang="en-US" altLang="zh-CN" sz="2800" b="0" kern="1200" dirty="0">
                          <a:solidFill>
                            <a:schemeClr val="tx1"/>
                          </a:solidFill>
                          <a:latin typeface="+mn-ea"/>
                          <a:ea typeface="+mn-ea"/>
                          <a:cs typeface="+mn-cs"/>
                        </a:rPr>
                        <a:t>2</a:t>
                      </a:r>
                      <a:endParaRPr lang="zh-CN" altLang="en-US" sz="2800" b="0" kern="1200" dirty="0">
                        <a:solidFill>
                          <a:schemeClr val="tx1"/>
                        </a:solidFill>
                        <a:latin typeface="+mn-ea"/>
                        <a:ea typeface="+mn-ea"/>
                        <a:cs typeface="+mn-cs"/>
                      </a:endParaRPr>
                    </a:p>
                  </a:txBody>
                  <a:tcPr marL="66675" marR="66675" marT="0" marB="0"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xmlns="" val="3771566760"/>
                  </a:ext>
                </a:extLst>
              </a:tr>
            </a:tbl>
          </a:graphicData>
        </a:graphic>
      </p:graphicFrame>
    </p:spTree>
    <p:extLst>
      <p:ext uri="{BB962C8B-B14F-4D97-AF65-F5344CB8AC3E}">
        <p14:creationId xmlns:p14="http://schemas.microsoft.com/office/powerpoint/2010/main" xmlns="" val="379123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34043" y="949904"/>
            <a:ext cx="11723913" cy="3323987"/>
          </a:xfrm>
          <a:prstGeom prst="rect">
            <a:avLst/>
          </a:prstGeom>
        </p:spPr>
        <p:txBody>
          <a:bodyPr wrap="square">
            <a:spAutoFit/>
          </a:bodyPr>
          <a:lstStyle/>
          <a:p>
            <a:pPr>
              <a:lnSpc>
                <a:spcPct val="150000"/>
              </a:lnSpc>
            </a:pPr>
            <a:r>
              <a:rPr lang="en-US" altLang="zh-CN" sz="2800" b="1" dirty="0">
                <a:latin typeface="+mn-ea"/>
              </a:rPr>
              <a:t>1.</a:t>
            </a:r>
            <a:r>
              <a:rPr lang="zh-CN" altLang="en-US" sz="2800" b="1" dirty="0">
                <a:latin typeface="+mn-ea"/>
              </a:rPr>
              <a:t>命题分析预测    </a:t>
            </a:r>
            <a:r>
              <a:rPr lang="zh-CN" altLang="en-US" sz="2800" dirty="0">
                <a:latin typeface="+mn-ea"/>
              </a:rPr>
              <a:t>本讲是高考的一个热点</a:t>
            </a:r>
            <a:r>
              <a:rPr lang="en-US" altLang="zh-CN" sz="2800" dirty="0">
                <a:latin typeface="+mn-ea"/>
              </a:rPr>
              <a:t>,</a:t>
            </a:r>
            <a:r>
              <a:rPr lang="zh-CN" altLang="en-US" sz="2800" dirty="0">
                <a:latin typeface="+mn-ea"/>
              </a:rPr>
              <a:t>主要考查对数式的大小比较、对数函数的图象和性质</a:t>
            </a:r>
            <a:r>
              <a:rPr lang="en-US" altLang="zh-CN" sz="2800" dirty="0">
                <a:latin typeface="+mn-ea"/>
              </a:rPr>
              <a:t>,</a:t>
            </a:r>
            <a:r>
              <a:rPr lang="zh-CN" altLang="en-US" sz="2800" dirty="0">
                <a:latin typeface="+mn-ea"/>
              </a:rPr>
              <a:t>也常与其他函数、方程、不等式等综合命题</a:t>
            </a:r>
            <a:r>
              <a:rPr lang="en-US" altLang="zh-CN" sz="2800" dirty="0">
                <a:latin typeface="+mn-ea"/>
              </a:rPr>
              <a:t>,</a:t>
            </a:r>
            <a:r>
              <a:rPr lang="zh-CN" altLang="en-US" sz="2800" dirty="0">
                <a:latin typeface="+mn-ea"/>
              </a:rPr>
              <a:t>以选择题和填空题为主</a:t>
            </a:r>
            <a:r>
              <a:rPr lang="en-US" altLang="zh-CN" sz="2800" dirty="0">
                <a:latin typeface="+mn-ea"/>
              </a:rPr>
              <a:t>,</a:t>
            </a:r>
            <a:r>
              <a:rPr lang="zh-CN" altLang="en-US" sz="2800" dirty="0">
                <a:latin typeface="+mn-ea"/>
              </a:rPr>
              <a:t>也可能在解答题中出现</a:t>
            </a:r>
            <a:r>
              <a:rPr lang="en-US" altLang="zh-CN" sz="2800" dirty="0">
                <a:latin typeface="+mn-ea"/>
              </a:rPr>
              <a:t>,</a:t>
            </a:r>
            <a:r>
              <a:rPr lang="zh-CN" altLang="en-US" sz="2800" dirty="0">
                <a:latin typeface="+mn-ea"/>
              </a:rPr>
              <a:t>难度中等</a:t>
            </a:r>
            <a:r>
              <a:rPr lang="en-US" altLang="zh-CN" sz="2800" dirty="0">
                <a:latin typeface="+mn-ea"/>
              </a:rPr>
              <a:t>.</a:t>
            </a:r>
            <a:endParaRPr lang="zh-CN" altLang="en-US" sz="2800" dirty="0">
              <a:latin typeface="+mn-ea"/>
            </a:endParaRPr>
          </a:p>
          <a:p>
            <a:pPr>
              <a:lnSpc>
                <a:spcPct val="150000"/>
              </a:lnSpc>
            </a:pPr>
            <a:r>
              <a:rPr lang="en-US" altLang="zh-CN" sz="2800" b="1" dirty="0">
                <a:latin typeface="+mn-ea"/>
              </a:rPr>
              <a:t>2.</a:t>
            </a:r>
            <a:r>
              <a:rPr lang="zh-CN" altLang="en-US" sz="2800" b="1" dirty="0">
                <a:latin typeface="+mn-ea"/>
              </a:rPr>
              <a:t>学科核心素养    </a:t>
            </a:r>
            <a:r>
              <a:rPr lang="zh-CN" altLang="en-US" sz="2800" dirty="0">
                <a:latin typeface="+mn-ea"/>
              </a:rPr>
              <a:t>本讲通过对数运算、对数函数的图象及性质考查分类讨论思想、数形结合思想、转化与化归思想的运用以及考生的数学运算素养</a:t>
            </a:r>
            <a:r>
              <a:rPr lang="en-US" altLang="zh-CN" sz="2800" dirty="0">
                <a:latin typeface="+mn-ea"/>
              </a:rPr>
              <a:t>.</a:t>
            </a:r>
            <a:endParaRPr lang="zh-CN" altLang="en-US" sz="2800" dirty="0">
              <a:latin typeface="+mn-ea"/>
            </a:endParaRP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聚焦核心素养</a:t>
            </a:r>
          </a:p>
        </p:txBody>
      </p:sp>
    </p:spTree>
    <p:extLst>
      <p:ext uri="{BB962C8B-B14F-4D97-AF65-F5344CB8AC3E}">
        <p14:creationId xmlns:p14="http://schemas.microsoft.com/office/powerpoint/2010/main" xmlns="" val="17202248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schemeClr val="bg1"/>
                </a:solidFill>
                <a:latin typeface="微软雅黑" panose="020B0503020204020204" pitchFamily="34" charset="-122"/>
                <a:ea typeface="微软雅黑" panose="020B0503020204020204" pitchFamily="34" charset="-122"/>
              </a:rPr>
              <a:t>A</a:t>
            </a:r>
            <a:r>
              <a:rPr lang="zh-CN" altLang="en-US" sz="2800" b="1" dirty="0">
                <a:solidFill>
                  <a:schemeClr val="bg1"/>
                </a:solidFill>
                <a:latin typeface="微软雅黑" panose="020B0503020204020204" pitchFamily="34" charset="-122"/>
                <a:ea typeface="微软雅黑" panose="020B0503020204020204" pitchFamily="34" charset="-122"/>
              </a:rPr>
              <a:t>考点帮</a:t>
            </a:r>
            <a:r>
              <a:rPr lang="zh-CN" altLang="en-US" sz="2800" b="1" dirty="0">
                <a:solidFill>
                  <a:schemeClr val="bg1"/>
                </a:solidFill>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　对数与对数运算</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zh-CN" sz="2800" dirty="0">
                <a:solidFill>
                  <a:schemeClr val="tx1">
                    <a:lumMod val="95000"/>
                    <a:lumOff val="5000"/>
                  </a:schemeClr>
                </a:solidFill>
                <a:latin typeface="微软雅黑" panose="020B0503020204020204" pitchFamily="34" charset="-122"/>
                <a:ea typeface="微软雅黑" panose="020B0503020204020204" pitchFamily="34" charset="-122"/>
              </a:rPr>
              <a:t>　对数函数的图象与性质</a:t>
            </a:r>
          </a:p>
        </p:txBody>
      </p:sp>
      <p:sp>
        <p:nvSpPr>
          <p:cNvPr id="4" name="矩形 3">
            <a:extLst>
              <a:ext uri="{FF2B5EF4-FFF2-40B4-BE49-F238E27FC236}">
                <a16:creationId xmlns:a16="http://schemas.microsoft.com/office/drawing/2014/main" xmlns="" id="{C2A1D3E0-25A1-407A-9CE5-E6BEF20237C5}"/>
              </a:ext>
            </a:extLst>
          </p:cNvPr>
          <p:cNvSpPr/>
          <p:nvPr/>
        </p:nvSpPr>
        <p:spPr>
          <a:xfrm>
            <a:off x="7831015" y="1525"/>
            <a:ext cx="3305907" cy="243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理科数学 第二章：函数概念与基本初等函数</a:t>
            </a:r>
            <a:r>
              <a:rPr lang="en-US" altLang="zh-CN" sz="1200" dirty="0">
                <a:solidFill>
                  <a:srgbClr val="DA251C"/>
                </a:solidFill>
              </a:rPr>
              <a:t>Ⅰ</a:t>
            </a:r>
            <a:endParaRPr lang="zh-CN" altLang="en-US" sz="1200" dirty="0">
              <a:solidFill>
                <a:srgbClr val="DA251C"/>
              </a:solidFill>
            </a:endParaRPr>
          </a:p>
        </p:txBody>
      </p:sp>
    </p:spTree>
    <p:extLst>
      <p:ext uri="{BB962C8B-B14F-4D97-AF65-F5344CB8AC3E}">
        <p14:creationId xmlns:p14="http://schemas.microsoft.com/office/powerpoint/2010/main" xmlns="" val="28434090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681bd31345dae69d0af7a6bbd51fa4369fe0fc"/>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2113</TotalTime>
  <Words>2029</Words>
  <Application>Microsoft Office PowerPoint</Application>
  <PresentationFormat>自定义</PresentationFormat>
  <Paragraphs>217</Paragraphs>
  <Slides>44</Slides>
  <Notes>8</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creator>阳光数学网【http://www.eduy.net】搜集，仅供学习和研究使用！</dc:creator>
  <cp:keywords>阳光数学网【http:/www.eduy.net】搜集，仅供学习和研究使用！</cp:keywords>
  <cp:lastModifiedBy>Administrator</cp:lastModifiedBy>
  <cp:revision>310</cp:revision>
  <dcterms:created xsi:type="dcterms:W3CDTF">2018-02-01T09:53:21Z</dcterms:created>
  <dcterms:modified xsi:type="dcterms:W3CDTF">2019-11-10T07:07:03Z</dcterms:modified>
</cp:coreProperties>
</file>