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notesMasterIdLst>
    <p:notesMasterId r:id="rId76"/>
  </p:notesMasterIdLst>
  <p:sldIdLst>
    <p:sldId id="267" r:id="rId3"/>
    <p:sldId id="513" r:id="rId4"/>
    <p:sldId id="271" r:id="rId5"/>
    <p:sldId id="262" r:id="rId6"/>
    <p:sldId id="406" r:id="rId7"/>
    <p:sldId id="261" r:id="rId8"/>
    <p:sldId id="456" r:id="rId9"/>
    <p:sldId id="279" r:id="rId10"/>
    <p:sldId id="273" r:id="rId11"/>
    <p:sldId id="407" r:id="rId12"/>
    <p:sldId id="306" r:id="rId13"/>
    <p:sldId id="464" r:id="rId14"/>
    <p:sldId id="410" r:id="rId15"/>
    <p:sldId id="467" r:id="rId16"/>
    <p:sldId id="372" r:id="rId17"/>
    <p:sldId id="274" r:id="rId18"/>
    <p:sldId id="455" r:id="rId19"/>
    <p:sldId id="469" r:id="rId20"/>
    <p:sldId id="470" r:id="rId21"/>
    <p:sldId id="473" r:id="rId22"/>
    <p:sldId id="474" r:id="rId23"/>
    <p:sldId id="471" r:id="rId24"/>
    <p:sldId id="415" r:id="rId25"/>
    <p:sldId id="417" r:id="rId26"/>
    <p:sldId id="476" r:id="rId27"/>
    <p:sldId id="477" r:id="rId28"/>
    <p:sldId id="478" r:id="rId29"/>
    <p:sldId id="479" r:id="rId30"/>
    <p:sldId id="481" r:id="rId31"/>
    <p:sldId id="482" r:id="rId32"/>
    <p:sldId id="483" r:id="rId33"/>
    <p:sldId id="420" r:id="rId34"/>
    <p:sldId id="485" r:id="rId35"/>
    <p:sldId id="486" r:id="rId36"/>
    <p:sldId id="487" r:id="rId37"/>
    <p:sldId id="488" r:id="rId38"/>
    <p:sldId id="489" r:id="rId39"/>
    <p:sldId id="512" r:id="rId40"/>
    <p:sldId id="492" r:id="rId41"/>
    <p:sldId id="493" r:id="rId42"/>
    <p:sldId id="494" r:id="rId43"/>
    <p:sldId id="491" r:id="rId44"/>
    <p:sldId id="498" r:id="rId45"/>
    <p:sldId id="496" r:id="rId46"/>
    <p:sldId id="497" r:id="rId47"/>
    <p:sldId id="499" r:id="rId48"/>
    <p:sldId id="425" r:id="rId49"/>
    <p:sldId id="426" r:id="rId50"/>
    <p:sldId id="431" r:id="rId51"/>
    <p:sldId id="500" r:id="rId52"/>
    <p:sldId id="433" r:id="rId53"/>
    <p:sldId id="501" r:id="rId54"/>
    <p:sldId id="434" r:id="rId55"/>
    <p:sldId id="435" r:id="rId56"/>
    <p:sldId id="436" r:id="rId57"/>
    <p:sldId id="506" r:id="rId58"/>
    <p:sldId id="503" r:id="rId59"/>
    <p:sldId id="504" r:id="rId60"/>
    <p:sldId id="505" r:id="rId61"/>
    <p:sldId id="507" r:id="rId62"/>
    <p:sldId id="439" r:id="rId63"/>
    <p:sldId id="508" r:id="rId64"/>
    <p:sldId id="447" r:id="rId65"/>
    <p:sldId id="448" r:id="rId66"/>
    <p:sldId id="449" r:id="rId67"/>
    <p:sldId id="509" r:id="rId68"/>
    <p:sldId id="450" r:id="rId69"/>
    <p:sldId id="459" r:id="rId70"/>
    <p:sldId id="460" r:id="rId71"/>
    <p:sldId id="461" r:id="rId72"/>
    <p:sldId id="462" r:id="rId73"/>
    <p:sldId id="510" r:id="rId74"/>
    <p:sldId id="511" r:id="rId75"/>
  </p:sldIdLst>
  <p:sldSz cx="12192000" cy="6858000"/>
  <p:notesSz cx="6858000" cy="9144000"/>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章节标题" id="{F5EEC428-8706-4C59-AEE4-161BB92701F7}">
          <p14:sldIdLst>
            <p14:sldId id="267"/>
            <p14:sldId id="271"/>
          </p14:sldIdLst>
        </p14:section>
        <p14:section name="目录" id="{62B0F58D-E21A-4849-85F8-F0658C934CDC}">
          <p14:sldIdLst>
            <p14:sldId id="262"/>
            <p14:sldId id="406"/>
          </p14:sldIdLst>
        </p14:section>
        <p14:section name="考情精解读" id="{E5B6AE4C-B16F-4E49-ACF6-1636DDCCFF7B}">
          <p14:sldIdLst>
            <p14:sldId id="261"/>
            <p14:sldId id="456"/>
            <p14:sldId id="279"/>
          </p14:sldIdLst>
        </p14:section>
        <p14:section name="A考点帮·知识全通关" id="{0696FE38-A922-4D75-AA25-7EF156A1C92B}">
          <p14:sldIdLst>
            <p14:sldId id="273"/>
            <p14:sldId id="407"/>
            <p14:sldId id="306"/>
            <p14:sldId id="464"/>
            <p14:sldId id="410"/>
            <p14:sldId id="467"/>
            <p14:sldId id="372"/>
          </p14:sldIdLst>
        </p14:section>
        <p14:section name="B考法帮·题型全突破" id="{EAE3448C-E808-4F1F-840E-365612D64D3F}">
          <p14:sldIdLst>
            <p14:sldId id="274"/>
            <p14:sldId id="455"/>
            <p14:sldId id="469"/>
            <p14:sldId id="470"/>
            <p14:sldId id="473"/>
            <p14:sldId id="474"/>
            <p14:sldId id="471"/>
            <p14:sldId id="415"/>
            <p14:sldId id="417"/>
            <p14:sldId id="476"/>
            <p14:sldId id="477"/>
            <p14:sldId id="478"/>
            <p14:sldId id="479"/>
            <p14:sldId id="481"/>
            <p14:sldId id="482"/>
            <p14:sldId id="483"/>
            <p14:sldId id="420"/>
            <p14:sldId id="485"/>
            <p14:sldId id="486"/>
            <p14:sldId id="487"/>
            <p14:sldId id="488"/>
            <p14:sldId id="489"/>
            <p14:sldId id="512"/>
            <p14:sldId id="492"/>
            <p14:sldId id="493"/>
            <p14:sldId id="494"/>
            <p14:sldId id="491"/>
            <p14:sldId id="498"/>
            <p14:sldId id="496"/>
            <p14:sldId id="497"/>
            <p14:sldId id="499"/>
            <p14:sldId id="425"/>
            <p14:sldId id="426"/>
            <p14:sldId id="431"/>
            <p14:sldId id="500"/>
            <p14:sldId id="433"/>
            <p14:sldId id="501"/>
            <p14:sldId id="434"/>
            <p14:sldId id="435"/>
            <p14:sldId id="436"/>
            <p14:sldId id="506"/>
            <p14:sldId id="503"/>
            <p14:sldId id="504"/>
            <p14:sldId id="505"/>
            <p14:sldId id="507"/>
            <p14:sldId id="439"/>
            <p14:sldId id="508"/>
            <p14:sldId id="447"/>
            <p14:sldId id="448"/>
            <p14:sldId id="449"/>
            <p14:sldId id="509"/>
            <p14:sldId id="450"/>
          </p14:sldIdLst>
        </p14:section>
        <p14:section name="C方法帮·素养大提升" id="{C8D129F6-420B-47E8-9577-A84C8752F9E5}">
          <p14:sldIdLst>
            <p14:sldId id="459"/>
            <p14:sldId id="460"/>
            <p14:sldId id="461"/>
            <p14:sldId id="462"/>
            <p14:sldId id="510"/>
            <p14:sldId id="511"/>
          </p14:sldIdLst>
        </p14:section>
        <p14:section name="尾片" id="{185A69EE-4998-4242-976C-7169DE9C7BAE}">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961" autoAdjust="0"/>
    <p:restoredTop sz="92615" autoAdjust="0"/>
  </p:normalViewPr>
  <p:slideViewPr>
    <p:cSldViewPr snapToGrid="0" showGuides="1">
      <p:cViewPr varScale="1">
        <p:scale>
          <a:sx n="82" d="100"/>
          <a:sy n="82" d="100"/>
        </p:scale>
        <p:origin x="-954"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DB0D6A-794E-4E85-8B64-A15024D7634C}" type="datetimeFigureOut">
              <a:rPr lang="zh-CN" altLang="en-US" smtClean="0"/>
              <a:pPr/>
              <a:t>2019/11/10</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B43786-6BDE-4483-B1E9-7996642CDFB7}" type="slidenum">
              <a:rPr lang="zh-CN" altLang="en-US" smtClean="0"/>
              <a:pPr/>
              <a:t>‹#›</a:t>
            </a:fld>
            <a:endParaRPr lang="zh-CN" altLang="en-US"/>
          </a:p>
        </p:txBody>
      </p:sp>
    </p:spTree>
    <p:extLst>
      <p:ext uri="{BB962C8B-B14F-4D97-AF65-F5344CB8AC3E}">
        <p14:creationId xmlns:p14="http://schemas.microsoft.com/office/powerpoint/2010/main" xmlns="" val="36188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5EB43786-6BDE-4483-B1E9-7996642CDFB7}" type="slidenum">
              <a:rPr lang="zh-CN" altLang="en-US" smtClean="0"/>
              <a:pPr/>
              <a:t>6</a:t>
            </a:fld>
            <a:endParaRPr lang="zh-CN" altLang="en-US"/>
          </a:p>
        </p:txBody>
      </p:sp>
    </p:spTree>
    <p:extLst>
      <p:ext uri="{BB962C8B-B14F-4D97-AF65-F5344CB8AC3E}">
        <p14:creationId xmlns:p14="http://schemas.microsoft.com/office/powerpoint/2010/main" xmlns="" val="3153051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A251C"/>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a:solidFill>
                  <a:schemeClr val="bg1"/>
                </a:solidFill>
                <a:latin typeface="+mn-ea"/>
              </a:rPr>
              <a:t>2020</a:t>
            </a:r>
            <a:r>
              <a:rPr lang="zh-CN" altLang="en-US" sz="2400" dirty="0">
                <a:solidFill>
                  <a:schemeClr val="bg1"/>
                </a:solidFill>
                <a:latin typeface="+mn-ea"/>
              </a:rPr>
              <a:t>版</a:t>
            </a:r>
            <a:r>
              <a:rPr lang="en-US" altLang="zh-CN" sz="2400" dirty="0">
                <a:solidFill>
                  <a:schemeClr val="bg1"/>
                </a:solidFill>
                <a:latin typeface="+mn-ea"/>
              </a:rPr>
              <a:t>《</a:t>
            </a:r>
            <a:r>
              <a:rPr lang="zh-CN" altLang="en-US" sz="2400" dirty="0">
                <a:solidFill>
                  <a:schemeClr val="bg1"/>
                </a:solidFill>
                <a:latin typeface="+mn-ea"/>
              </a:rPr>
              <a:t>高考帮</a:t>
            </a:r>
            <a:r>
              <a:rPr lang="en-US" altLang="zh-CN" sz="2400" dirty="0">
                <a:solidFill>
                  <a:schemeClr val="bg1"/>
                </a:solidFill>
                <a:latin typeface="+mn-ea"/>
              </a:rPr>
              <a:t>》</a:t>
            </a:r>
            <a:r>
              <a:rPr lang="zh-CN" altLang="en-US" sz="2400" dirty="0">
                <a:solidFill>
                  <a:schemeClr val="bg1"/>
                </a:solidFill>
                <a:latin typeface="+mn-ea"/>
              </a:rPr>
              <a:t>配套</a:t>
            </a:r>
            <a:r>
              <a:rPr lang="en-US" altLang="zh-CN" sz="2400" dirty="0">
                <a:solidFill>
                  <a:schemeClr val="bg1"/>
                </a:solidFill>
                <a:latin typeface="+mn-ea"/>
              </a:rPr>
              <a:t>PPT</a:t>
            </a:r>
            <a:r>
              <a:rPr lang="zh-CN" altLang="en-US" sz="2400" dirty="0">
                <a:solidFill>
                  <a:schemeClr val="bg1"/>
                </a:solidFill>
                <a:latin typeface="+mn-ea"/>
              </a:rPr>
              <a:t>课件</a:t>
            </a: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16248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A251C"/>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a:solidFill>
                  <a:prstClr val="white"/>
                </a:solidFill>
                <a:latin typeface="微软雅黑"/>
              </a:rPr>
              <a:t>2019</a:t>
            </a:r>
            <a:r>
              <a:rPr lang="zh-CN" altLang="en-US" sz="2400" dirty="0">
                <a:solidFill>
                  <a:prstClr val="white"/>
                </a:solidFill>
                <a:latin typeface="微软雅黑"/>
              </a:rPr>
              <a:t>版</a:t>
            </a:r>
            <a:r>
              <a:rPr lang="en-US" altLang="zh-CN" sz="2400" dirty="0">
                <a:solidFill>
                  <a:prstClr val="white"/>
                </a:solidFill>
                <a:latin typeface="微软雅黑"/>
              </a:rPr>
              <a:t>《</a:t>
            </a:r>
            <a:r>
              <a:rPr lang="zh-CN" altLang="en-US" sz="2400" dirty="0">
                <a:solidFill>
                  <a:prstClr val="white"/>
                </a:solidFill>
                <a:latin typeface="微软雅黑"/>
              </a:rPr>
              <a:t>高考帮</a:t>
            </a:r>
            <a:r>
              <a:rPr lang="en-US" altLang="zh-CN" sz="2400" dirty="0">
                <a:solidFill>
                  <a:prstClr val="white"/>
                </a:solidFill>
                <a:latin typeface="微软雅黑"/>
              </a:rPr>
              <a:t>》</a:t>
            </a:r>
            <a:r>
              <a:rPr lang="zh-CN" altLang="en-US" sz="2400" dirty="0">
                <a:solidFill>
                  <a:prstClr val="white"/>
                </a:solidFill>
                <a:latin typeface="微软雅黑"/>
              </a:rPr>
              <a:t>配套</a:t>
            </a:r>
            <a:r>
              <a:rPr lang="en-US" altLang="zh-CN" sz="2400" dirty="0">
                <a:solidFill>
                  <a:prstClr val="white"/>
                </a:solidFill>
                <a:latin typeface="微软雅黑"/>
              </a:rPr>
              <a:t>PPT</a:t>
            </a:r>
            <a:r>
              <a:rPr lang="zh-CN" altLang="en-US" sz="2400" dirty="0">
                <a:solidFill>
                  <a:prstClr val="white"/>
                </a:solidFill>
                <a:latin typeface="微软雅黑"/>
              </a:rPr>
              <a:t>课件</a:t>
            </a: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3819965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78381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cxnSp>
        <p:nvCxnSpPr>
          <p:cNvPr id="4" name="直接连接符 3"/>
          <p:cNvCxnSpPr/>
          <p:nvPr userDrawn="1"/>
        </p:nvCxnSpPr>
        <p:spPr>
          <a:xfrm>
            <a:off x="23368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1195832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rot="5400000">
            <a:off x="5948680" y="-6336608"/>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rot="5400000">
            <a:off x="6075680" y="55880"/>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39565599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9131501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www.mzwhz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A251C"/>
        </a:solid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949904"/>
            <a:ext cx="11723913" cy="954107"/>
          </a:xfrm>
          <a:prstGeom prst="rect">
            <a:avLst/>
          </a:prstGeom>
        </p:spPr>
        <p:txBody>
          <a:bodyPr wrap="square">
            <a:spAutoFit/>
          </a:bodyPr>
          <a:lstStyle/>
          <a:p>
            <a:r>
              <a:rPr lang="en-US" altLang="zh-CN" sz="2800" b="1" dirty="0">
                <a:solidFill>
                  <a:prstClr val="black"/>
                </a:solidFill>
              </a:rPr>
              <a:t>1.</a:t>
            </a:r>
            <a:r>
              <a:rPr lang="zh-CN" altLang="zh-CN" sz="2800" b="1" dirty="0">
                <a:solidFill>
                  <a:prstClr val="black"/>
                </a:solidFill>
              </a:rPr>
              <a:t>单调函数的定义及几何意义</a:t>
            </a:r>
            <a:endParaRPr lang="en-US" altLang="zh-CN" sz="2800" b="1" dirty="0">
              <a:solidFill>
                <a:prstClr val="black"/>
              </a:solidFill>
            </a:endParaRPr>
          </a:p>
          <a:p>
            <a:endParaRPr lang="zh-CN" altLang="zh-CN" sz="2800" dirty="0">
              <a:solidFill>
                <a:prstClr val="black"/>
              </a:solidFill>
            </a:endParaRPr>
          </a:p>
        </p:txBody>
      </p:sp>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718458" y="-2"/>
            <a:ext cx="6074228"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rgbClr val="DA251C"/>
                </a:solidFill>
                <a:latin typeface="微软雅黑" panose="020B0503020204020204" pitchFamily="34" charset="-122"/>
              </a:rPr>
              <a:t>  考点</a:t>
            </a:r>
            <a:r>
              <a:rPr lang="en-US" altLang="zh-CN" sz="2800" dirty="0">
                <a:solidFill>
                  <a:srgbClr val="DA251C"/>
                </a:solidFill>
                <a:latin typeface="微软雅黑" panose="020B0503020204020204" pitchFamily="34" charset="-122"/>
              </a:rPr>
              <a:t>1</a:t>
            </a:r>
            <a:r>
              <a:rPr lang="zh-CN" altLang="en-US" sz="2800" dirty="0">
                <a:solidFill>
                  <a:srgbClr val="DA251C"/>
                </a:solidFill>
                <a:latin typeface="微软雅黑" panose="020B0503020204020204" pitchFamily="34" charset="-122"/>
              </a:rPr>
              <a:t> 函数的单调性与最值（重点）</a:t>
            </a:r>
            <a:endParaRPr lang="en-US" altLang="zh-CN" sz="2800" dirty="0">
              <a:solidFill>
                <a:srgbClr val="DA251C"/>
              </a:solidFill>
            </a:endParaRPr>
          </a:p>
        </p:txBody>
      </p:sp>
      <p:graphicFrame>
        <p:nvGraphicFramePr>
          <p:cNvPr id="3" name="表格 2"/>
          <p:cNvGraphicFramePr>
            <a:graphicFrameLocks noGrp="1"/>
          </p:cNvGraphicFramePr>
          <p:nvPr>
            <p:extLst>
              <p:ext uri="{D42A27DB-BD31-4B8C-83A1-F6EECF244321}">
                <p14:modId xmlns:p14="http://schemas.microsoft.com/office/powerpoint/2010/main" xmlns="" val="2744744758"/>
              </p:ext>
            </p:extLst>
          </p:nvPr>
        </p:nvGraphicFramePr>
        <p:xfrm>
          <a:off x="892628" y="1564608"/>
          <a:ext cx="10093570" cy="5172300"/>
        </p:xfrm>
        <a:graphic>
          <a:graphicData uri="http://schemas.openxmlformats.org/drawingml/2006/table">
            <a:tbl>
              <a:tblPr firstRow="1" firstCol="1">
                <a:tableStyleId>{21E4AEA4-8DFA-4A89-87EB-49C32662AFE0}</a:tableStyleId>
              </a:tblPr>
              <a:tblGrid>
                <a:gridCol w="652233">
                  <a:extLst>
                    <a:ext uri="{9D8B030D-6E8A-4147-A177-3AD203B41FA5}">
                      <a16:colId xmlns:a16="http://schemas.microsoft.com/office/drawing/2014/main" xmlns="" val="20000"/>
                    </a:ext>
                  </a:extLst>
                </a:gridCol>
                <a:gridCol w="4564536">
                  <a:extLst>
                    <a:ext uri="{9D8B030D-6E8A-4147-A177-3AD203B41FA5}">
                      <a16:colId xmlns:a16="http://schemas.microsoft.com/office/drawing/2014/main" xmlns="" val="20001"/>
                    </a:ext>
                  </a:extLst>
                </a:gridCol>
                <a:gridCol w="4876801">
                  <a:extLst>
                    <a:ext uri="{9D8B030D-6E8A-4147-A177-3AD203B41FA5}">
                      <a16:colId xmlns:a16="http://schemas.microsoft.com/office/drawing/2014/main" xmlns="" val="20002"/>
                    </a:ext>
                  </a:extLst>
                </a:gridCol>
              </a:tblGrid>
              <a:tr h="511875">
                <a:tc>
                  <a:txBody>
                    <a:bodyPr/>
                    <a:lstStyle/>
                    <a:p>
                      <a:pPr algn="ctr">
                        <a:spcAft>
                          <a:spcPts val="0"/>
                        </a:spcAft>
                      </a:pPr>
                      <a:r>
                        <a:rPr lang="en-US" sz="2400" dirty="0">
                          <a:solidFill>
                            <a:srgbClr val="DA251C"/>
                          </a:solidFill>
                          <a:effectLst/>
                        </a:rPr>
                        <a:t> </a:t>
                      </a:r>
                      <a:endParaRPr lang="zh-CN" sz="2400" dirty="0">
                        <a:solidFill>
                          <a:srgbClr val="DA251C"/>
                        </a:solidFill>
                        <a:effectLst/>
                        <a:latin typeface="Calibri"/>
                        <a:ea typeface="宋体"/>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2"/>
                    </a:solidFill>
                  </a:tcPr>
                </a:tc>
                <a:tc>
                  <a:txBody>
                    <a:bodyPr/>
                    <a:lstStyle/>
                    <a:p>
                      <a:pPr algn="ctr">
                        <a:lnSpc>
                          <a:spcPct val="150000"/>
                        </a:lnSpc>
                        <a:spcAft>
                          <a:spcPts val="0"/>
                        </a:spcAft>
                      </a:pPr>
                      <a:r>
                        <a:rPr lang="zh-CN" sz="2400" dirty="0">
                          <a:solidFill>
                            <a:schemeClr val="tx1"/>
                          </a:solidFill>
                          <a:effectLst/>
                          <a:latin typeface="Times New Roman"/>
                          <a:ea typeface="宋体"/>
                          <a:cs typeface="Times New Roman"/>
                        </a:rPr>
                        <a:t>增函数</a:t>
                      </a:r>
                      <a:endParaRPr lang="zh-CN" sz="2400" dirty="0">
                        <a:solidFill>
                          <a:schemeClr val="tx1"/>
                        </a:solidFill>
                        <a:effectLst/>
                        <a:latin typeface="Calibri"/>
                        <a:ea typeface="宋体"/>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2"/>
                    </a:solidFill>
                  </a:tcPr>
                </a:tc>
                <a:tc>
                  <a:txBody>
                    <a:bodyPr/>
                    <a:lstStyle/>
                    <a:p>
                      <a:pPr algn="ctr">
                        <a:lnSpc>
                          <a:spcPct val="150000"/>
                        </a:lnSpc>
                        <a:spcAft>
                          <a:spcPts val="0"/>
                        </a:spcAft>
                      </a:pPr>
                      <a:r>
                        <a:rPr lang="zh-CN" sz="2400" dirty="0">
                          <a:solidFill>
                            <a:schemeClr val="tx1"/>
                          </a:solidFill>
                          <a:effectLst/>
                          <a:latin typeface="Times New Roman"/>
                          <a:ea typeface="宋体"/>
                          <a:cs typeface="Times New Roman"/>
                        </a:rPr>
                        <a:t>减函数</a:t>
                      </a:r>
                      <a:endParaRPr lang="zh-CN" sz="2400" dirty="0">
                        <a:solidFill>
                          <a:schemeClr val="tx1"/>
                        </a:solidFill>
                        <a:effectLst/>
                        <a:latin typeface="Calibri"/>
                        <a:ea typeface="宋体"/>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2"/>
                    </a:solidFill>
                  </a:tcPr>
                </a:tc>
                <a:extLst>
                  <a:ext uri="{0D108BD9-81ED-4DB2-BD59-A6C34878D82A}">
                    <a16:rowId xmlns:a16="http://schemas.microsoft.com/office/drawing/2014/main" xmlns="" val="10000"/>
                  </a:ext>
                </a:extLst>
              </a:tr>
              <a:tr h="678762">
                <a:tc rowSpan="2">
                  <a:txBody>
                    <a:bodyPr/>
                    <a:lstStyle/>
                    <a:p>
                      <a:pPr algn="ctr">
                        <a:spcAft>
                          <a:spcPts val="0"/>
                        </a:spcAft>
                      </a:pPr>
                      <a:r>
                        <a:rPr lang="zh-CN" sz="2400" dirty="0">
                          <a:solidFill>
                            <a:schemeClr val="tx1"/>
                          </a:solidFill>
                          <a:effectLst/>
                          <a:latin typeface="+mj-ea"/>
                          <a:ea typeface="+mj-ea"/>
                          <a:cs typeface="Times New Roman"/>
                        </a:rPr>
                        <a:t>定</a:t>
                      </a:r>
                    </a:p>
                    <a:p>
                      <a:pPr algn="ctr">
                        <a:spcAft>
                          <a:spcPts val="0"/>
                        </a:spcAft>
                      </a:pPr>
                      <a:r>
                        <a:rPr lang="zh-CN" sz="2400" dirty="0">
                          <a:solidFill>
                            <a:schemeClr val="tx1"/>
                          </a:solidFill>
                          <a:effectLst/>
                          <a:latin typeface="+mj-ea"/>
                          <a:ea typeface="+mj-ea"/>
                          <a:cs typeface="Times New Roman"/>
                        </a:rPr>
                        <a:t>义</a:t>
                      </a: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2"/>
                    </a:solidFill>
                  </a:tcPr>
                </a:tc>
                <a:tc gridSpan="2">
                  <a:txBody>
                    <a:bodyPr/>
                    <a:lstStyle/>
                    <a:p>
                      <a:pPr algn="ctr">
                        <a:lnSpc>
                          <a:spcPct val="150000"/>
                        </a:lnSpc>
                        <a:spcAft>
                          <a:spcPts val="0"/>
                        </a:spcAft>
                      </a:pPr>
                      <a:r>
                        <a:rPr lang="zh-CN" altLang="zh-CN" sz="2400" b="0" kern="1200" dirty="0">
                          <a:solidFill>
                            <a:schemeClr val="dk1"/>
                          </a:solidFill>
                          <a:effectLst/>
                          <a:latin typeface="+mn-lt"/>
                          <a:ea typeface="+mn-ea"/>
                          <a:cs typeface="+mn-cs"/>
                        </a:rPr>
                        <a:t>一般地</a:t>
                      </a:r>
                      <a:r>
                        <a:rPr lang="en-US" altLang="zh-CN" sz="2400" b="0" kern="1200" dirty="0">
                          <a:solidFill>
                            <a:schemeClr val="dk1"/>
                          </a:solidFill>
                          <a:effectLst/>
                          <a:latin typeface="+mn-lt"/>
                          <a:ea typeface="+mn-ea"/>
                          <a:cs typeface="+mn-cs"/>
                        </a:rPr>
                        <a:t>,</a:t>
                      </a:r>
                      <a:r>
                        <a:rPr lang="zh-CN" altLang="zh-CN" sz="2400" b="0" kern="1200" dirty="0">
                          <a:solidFill>
                            <a:schemeClr val="dk1"/>
                          </a:solidFill>
                          <a:effectLst/>
                          <a:latin typeface="+mn-lt"/>
                          <a:ea typeface="+mn-ea"/>
                          <a:cs typeface="+mn-cs"/>
                        </a:rPr>
                        <a:t>设函数</a:t>
                      </a:r>
                      <a:r>
                        <a:rPr lang="en-US" altLang="zh-CN" sz="2400" b="0" i="1" kern="1200" dirty="0">
                          <a:solidFill>
                            <a:schemeClr val="dk1"/>
                          </a:solidFill>
                          <a:effectLst/>
                          <a:latin typeface="+mn-lt"/>
                          <a:ea typeface="+mn-ea"/>
                          <a:cs typeface="+mn-cs"/>
                        </a:rPr>
                        <a:t>f</a:t>
                      </a:r>
                      <a:r>
                        <a:rPr lang="en-US" altLang="zh-CN" sz="2400" b="0" kern="1200" dirty="0">
                          <a:solidFill>
                            <a:schemeClr val="dk1"/>
                          </a:solidFill>
                          <a:effectLst/>
                          <a:latin typeface="+mn-lt"/>
                          <a:ea typeface="+mn-ea"/>
                          <a:cs typeface="+mn-cs"/>
                        </a:rPr>
                        <a:t>(</a:t>
                      </a:r>
                      <a:r>
                        <a:rPr lang="en-US" altLang="zh-CN" sz="2400" b="0" i="1" kern="1200" dirty="0">
                          <a:solidFill>
                            <a:schemeClr val="dk1"/>
                          </a:solidFill>
                          <a:effectLst/>
                          <a:latin typeface="+mn-lt"/>
                          <a:ea typeface="+mn-ea"/>
                          <a:cs typeface="+mn-cs"/>
                        </a:rPr>
                        <a:t>x</a:t>
                      </a:r>
                      <a:r>
                        <a:rPr lang="en-US" altLang="zh-CN" sz="2400" b="0" kern="1200" dirty="0">
                          <a:solidFill>
                            <a:schemeClr val="dk1"/>
                          </a:solidFill>
                          <a:effectLst/>
                          <a:latin typeface="+mn-lt"/>
                          <a:ea typeface="+mn-ea"/>
                          <a:cs typeface="+mn-cs"/>
                        </a:rPr>
                        <a:t>)</a:t>
                      </a:r>
                      <a:r>
                        <a:rPr lang="zh-CN" altLang="zh-CN" sz="2400" b="0" kern="1200" dirty="0">
                          <a:solidFill>
                            <a:schemeClr val="dk1"/>
                          </a:solidFill>
                          <a:effectLst/>
                          <a:latin typeface="+mn-lt"/>
                          <a:ea typeface="+mn-ea"/>
                          <a:cs typeface="+mn-cs"/>
                        </a:rPr>
                        <a:t>的定义域为</a:t>
                      </a:r>
                      <a:r>
                        <a:rPr lang="en-US" altLang="zh-CN" sz="2400" b="0" i="1" kern="1200" dirty="0">
                          <a:solidFill>
                            <a:schemeClr val="dk1"/>
                          </a:solidFill>
                          <a:effectLst/>
                          <a:latin typeface="+mn-lt"/>
                          <a:ea typeface="+mn-ea"/>
                          <a:cs typeface="+mn-cs"/>
                        </a:rPr>
                        <a:t>I</a:t>
                      </a:r>
                      <a:r>
                        <a:rPr lang="en-US" altLang="zh-CN" sz="2400" b="0" kern="1200" dirty="0">
                          <a:solidFill>
                            <a:schemeClr val="dk1"/>
                          </a:solidFill>
                          <a:effectLst/>
                          <a:latin typeface="+mn-lt"/>
                          <a:ea typeface="+mn-ea"/>
                          <a:cs typeface="+mn-cs"/>
                        </a:rPr>
                        <a:t>.</a:t>
                      </a:r>
                      <a:r>
                        <a:rPr lang="zh-CN" altLang="zh-CN" sz="2400" b="0" kern="1200" dirty="0">
                          <a:solidFill>
                            <a:schemeClr val="dk1"/>
                          </a:solidFill>
                          <a:effectLst/>
                          <a:latin typeface="+mn-lt"/>
                          <a:ea typeface="+mn-ea"/>
                          <a:cs typeface="+mn-cs"/>
                        </a:rPr>
                        <a:t>如果对于定义域</a:t>
                      </a:r>
                      <a:r>
                        <a:rPr lang="en-US" altLang="zh-CN" sz="2400" b="0" i="1" kern="1200" dirty="0">
                          <a:solidFill>
                            <a:schemeClr val="dk1"/>
                          </a:solidFill>
                          <a:effectLst/>
                          <a:latin typeface="+mn-lt"/>
                          <a:ea typeface="+mn-ea"/>
                          <a:cs typeface="+mn-cs"/>
                        </a:rPr>
                        <a:t>I</a:t>
                      </a:r>
                      <a:r>
                        <a:rPr lang="zh-CN" altLang="zh-CN" sz="2400" b="0" kern="1200" dirty="0">
                          <a:solidFill>
                            <a:schemeClr val="dk1"/>
                          </a:solidFill>
                          <a:effectLst/>
                          <a:latin typeface="+mn-lt"/>
                          <a:ea typeface="+mn-ea"/>
                          <a:cs typeface="+mn-cs"/>
                        </a:rPr>
                        <a:t>内某个区间</a:t>
                      </a:r>
                      <a:r>
                        <a:rPr lang="en-US" altLang="zh-CN" sz="2400" b="0" i="1" kern="1200" dirty="0">
                          <a:solidFill>
                            <a:schemeClr val="dk1"/>
                          </a:solidFill>
                          <a:effectLst/>
                          <a:latin typeface="+mn-lt"/>
                          <a:ea typeface="+mn-ea"/>
                          <a:cs typeface="+mn-cs"/>
                        </a:rPr>
                        <a:t>D</a:t>
                      </a:r>
                      <a:r>
                        <a:rPr lang="zh-CN" altLang="zh-CN" sz="2400" b="0" kern="1200" dirty="0">
                          <a:solidFill>
                            <a:schemeClr val="dk1"/>
                          </a:solidFill>
                          <a:effectLst/>
                          <a:latin typeface="+mn-lt"/>
                          <a:ea typeface="+mn-ea"/>
                          <a:cs typeface="+mn-cs"/>
                        </a:rPr>
                        <a:t>上的任意两个自变量的值</a:t>
                      </a:r>
                      <a:r>
                        <a:rPr lang="en-US" altLang="zh-CN" sz="2400" b="0" i="1" kern="1200" dirty="0" err="1">
                          <a:solidFill>
                            <a:schemeClr val="dk1"/>
                          </a:solidFill>
                          <a:effectLst/>
                          <a:latin typeface="+mn-lt"/>
                          <a:ea typeface="+mn-ea"/>
                          <a:cs typeface="+mn-cs"/>
                        </a:rPr>
                        <a:t>x</a:t>
                      </a:r>
                      <a:r>
                        <a:rPr lang="en-US" altLang="zh-CN" sz="2400" b="0" kern="1200" baseline="-25000" dirty="0" err="1">
                          <a:solidFill>
                            <a:schemeClr val="dk1"/>
                          </a:solidFill>
                          <a:effectLst/>
                          <a:latin typeface="+mn-lt"/>
                          <a:ea typeface="+mn-ea"/>
                          <a:cs typeface="+mn-cs"/>
                        </a:rPr>
                        <a:t>1</a:t>
                      </a:r>
                      <a:r>
                        <a:rPr lang="en-US" altLang="zh-CN" sz="2400" b="0" kern="1200" dirty="0" err="1">
                          <a:solidFill>
                            <a:schemeClr val="dk1"/>
                          </a:solidFill>
                          <a:effectLst/>
                          <a:latin typeface="+mn-lt"/>
                          <a:ea typeface="+mn-ea"/>
                          <a:cs typeface="+mn-cs"/>
                        </a:rPr>
                        <a:t>,</a:t>
                      </a:r>
                      <a:r>
                        <a:rPr lang="en-US" altLang="zh-CN" sz="2400" b="0" i="1" kern="1200" dirty="0" err="1">
                          <a:solidFill>
                            <a:schemeClr val="dk1"/>
                          </a:solidFill>
                          <a:effectLst/>
                          <a:latin typeface="+mn-lt"/>
                          <a:ea typeface="+mn-ea"/>
                          <a:cs typeface="+mn-cs"/>
                        </a:rPr>
                        <a:t>x</a:t>
                      </a:r>
                      <a:r>
                        <a:rPr lang="en-US" altLang="zh-CN" sz="2400" b="0" kern="1200" baseline="-25000" dirty="0" err="1">
                          <a:solidFill>
                            <a:schemeClr val="dk1"/>
                          </a:solidFill>
                          <a:effectLst/>
                          <a:latin typeface="+mn-lt"/>
                          <a:ea typeface="+mn-ea"/>
                          <a:cs typeface="+mn-cs"/>
                        </a:rPr>
                        <a:t>2</a:t>
                      </a:r>
                      <a:r>
                        <a:rPr lang="en-US" altLang="zh-CN" sz="2400" b="0" kern="1200" dirty="0">
                          <a:solidFill>
                            <a:schemeClr val="dk1"/>
                          </a:solidFill>
                          <a:effectLst/>
                          <a:latin typeface="+mn-lt"/>
                          <a:ea typeface="+mn-ea"/>
                          <a:cs typeface="+mn-cs"/>
                        </a:rPr>
                        <a:t>,</a:t>
                      </a:r>
                      <a:endParaRPr lang="zh-CN" sz="2400" b="0" dirty="0">
                        <a:effectLst/>
                        <a:latin typeface="Calibri"/>
                        <a:ea typeface="宋体"/>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xmlns="" val="10001"/>
                  </a:ext>
                </a:extLst>
              </a:tr>
              <a:tr h="944860">
                <a:tc vMerge="1">
                  <a:txBody>
                    <a:bodyPr/>
                    <a:lstStyle/>
                    <a:p>
                      <a:endParaRPr lang="zh-CN" altLang="en-US"/>
                    </a:p>
                  </a:txBody>
                  <a:tcP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2"/>
                    </a:solidFill>
                  </a:tcPr>
                </a:tc>
                <a:tc>
                  <a:txBody>
                    <a:bodyPr/>
                    <a:lstStyle/>
                    <a:p>
                      <a:pPr algn="ctr">
                        <a:lnSpc>
                          <a:spcPct val="150000"/>
                        </a:lnSpc>
                        <a:spcAft>
                          <a:spcPts val="0"/>
                        </a:spcAft>
                      </a:pPr>
                      <a:r>
                        <a:rPr lang="zh-CN" sz="2400" dirty="0">
                          <a:effectLst/>
                          <a:latin typeface="Times New Roman"/>
                          <a:ea typeface="宋体"/>
                          <a:cs typeface="Times New Roman"/>
                        </a:rPr>
                        <a:t>当</a:t>
                      </a:r>
                      <a:r>
                        <a:rPr lang="en-US" sz="2400" i="1" dirty="0" err="1">
                          <a:effectLst/>
                          <a:latin typeface="Times New Roman"/>
                          <a:ea typeface="宋体"/>
                          <a:cs typeface="Times New Roman"/>
                        </a:rPr>
                        <a:t>x</a:t>
                      </a:r>
                      <a:r>
                        <a:rPr lang="en-US" sz="2400" baseline="-25000" dirty="0" err="1">
                          <a:effectLst/>
                          <a:latin typeface="Times New Roman"/>
                          <a:ea typeface="宋体"/>
                          <a:cs typeface="Times New Roman"/>
                        </a:rPr>
                        <a:t>1</a:t>
                      </a:r>
                      <a:r>
                        <a:rPr lang="en-US" sz="2400" dirty="0">
                          <a:effectLst/>
                          <a:latin typeface="Times New Roman"/>
                          <a:ea typeface="宋体"/>
                          <a:cs typeface="Times New Roman"/>
                        </a:rPr>
                        <a:t>&lt;</a:t>
                      </a:r>
                      <a:r>
                        <a:rPr lang="en-US" sz="2400" i="1" dirty="0" err="1">
                          <a:effectLst/>
                          <a:latin typeface="Times New Roman"/>
                          <a:ea typeface="宋体"/>
                          <a:cs typeface="Times New Roman"/>
                        </a:rPr>
                        <a:t>x</a:t>
                      </a:r>
                      <a:r>
                        <a:rPr lang="en-US" sz="2400" baseline="-25000" dirty="0" err="1">
                          <a:effectLst/>
                          <a:latin typeface="Times New Roman"/>
                          <a:ea typeface="宋体"/>
                          <a:cs typeface="Times New Roman"/>
                        </a:rPr>
                        <a:t>2</a:t>
                      </a:r>
                      <a:r>
                        <a:rPr lang="zh-CN" sz="2400" dirty="0">
                          <a:effectLst/>
                          <a:latin typeface="Times New Roman"/>
                          <a:ea typeface="宋体"/>
                          <a:cs typeface="Times New Roman"/>
                        </a:rPr>
                        <a:t>时</a:t>
                      </a:r>
                      <a:r>
                        <a:rPr lang="en-US" sz="2400" dirty="0">
                          <a:effectLst/>
                          <a:latin typeface="Times New Roman"/>
                          <a:ea typeface="宋体"/>
                          <a:cs typeface="Times New Roman"/>
                        </a:rPr>
                        <a:t>,</a:t>
                      </a:r>
                      <a:r>
                        <a:rPr lang="zh-CN" sz="2400" dirty="0">
                          <a:effectLst/>
                          <a:latin typeface="Times New Roman"/>
                          <a:ea typeface="宋体"/>
                          <a:cs typeface="Times New Roman"/>
                        </a:rPr>
                        <a:t>都有</a:t>
                      </a:r>
                      <a:r>
                        <a:rPr lang="en-US" sz="2400" i="1" u="sng" dirty="0">
                          <a:effectLst/>
                          <a:latin typeface="Times New Roman"/>
                          <a:ea typeface="宋体"/>
                          <a:cs typeface="Times New Roman"/>
                        </a:rPr>
                        <a:t>f</a:t>
                      </a:r>
                      <a:r>
                        <a:rPr lang="en-US" sz="2400" u="sng" dirty="0">
                          <a:effectLst/>
                          <a:latin typeface="Times New Roman"/>
                          <a:ea typeface="宋体"/>
                          <a:cs typeface="Times New Roman"/>
                        </a:rPr>
                        <a:t>(</a:t>
                      </a:r>
                      <a:r>
                        <a:rPr lang="en-US" sz="2400" i="1" u="sng" dirty="0">
                          <a:effectLst/>
                          <a:latin typeface="Times New Roman"/>
                          <a:ea typeface="宋体"/>
                          <a:cs typeface="Times New Roman"/>
                        </a:rPr>
                        <a:t>x</a:t>
                      </a:r>
                      <a:r>
                        <a:rPr lang="en-US" sz="2400" u="sng" baseline="-25000" dirty="0">
                          <a:effectLst/>
                          <a:latin typeface="Times New Roman"/>
                          <a:ea typeface="宋体"/>
                          <a:cs typeface="Times New Roman"/>
                        </a:rPr>
                        <a:t>1</a:t>
                      </a:r>
                      <a:r>
                        <a:rPr lang="en-US" sz="2400" u="sng" dirty="0">
                          <a:effectLst/>
                          <a:latin typeface="Times New Roman"/>
                          <a:ea typeface="宋体"/>
                          <a:cs typeface="Times New Roman"/>
                        </a:rPr>
                        <a:t>)&lt;</a:t>
                      </a:r>
                      <a:r>
                        <a:rPr lang="en-US" sz="2400" i="1" u="sng" dirty="0">
                          <a:effectLst/>
                          <a:latin typeface="Times New Roman"/>
                          <a:ea typeface="宋体"/>
                          <a:cs typeface="Times New Roman"/>
                        </a:rPr>
                        <a:t>f</a:t>
                      </a:r>
                      <a:r>
                        <a:rPr lang="en-US" sz="2400" u="sng" dirty="0">
                          <a:effectLst/>
                          <a:latin typeface="Times New Roman"/>
                          <a:ea typeface="宋体"/>
                          <a:cs typeface="Times New Roman"/>
                        </a:rPr>
                        <a:t>(</a:t>
                      </a:r>
                      <a:r>
                        <a:rPr lang="en-US" sz="2400" i="1" u="sng" dirty="0">
                          <a:effectLst/>
                          <a:latin typeface="Times New Roman"/>
                          <a:ea typeface="宋体"/>
                          <a:cs typeface="Times New Roman"/>
                        </a:rPr>
                        <a:t>x</a:t>
                      </a:r>
                      <a:r>
                        <a:rPr lang="en-US" sz="2400" u="sng" baseline="-25000" dirty="0">
                          <a:effectLst/>
                          <a:latin typeface="Times New Roman"/>
                          <a:ea typeface="宋体"/>
                          <a:cs typeface="Times New Roman"/>
                        </a:rPr>
                        <a:t>2</a:t>
                      </a:r>
                      <a:r>
                        <a:rPr lang="en-US" sz="2400" u="sng" dirty="0">
                          <a:effectLst/>
                          <a:latin typeface="Times New Roman"/>
                          <a:ea typeface="宋体"/>
                          <a:cs typeface="Times New Roman"/>
                        </a:rPr>
                        <a:t>)</a:t>
                      </a:r>
                      <a:r>
                        <a:rPr lang="en-US" sz="2400" dirty="0">
                          <a:effectLst/>
                          <a:latin typeface="Times New Roman"/>
                          <a:ea typeface="宋体"/>
                          <a:cs typeface="Times New Roman"/>
                        </a:rPr>
                        <a:t>,</a:t>
                      </a:r>
                      <a:r>
                        <a:rPr lang="zh-CN" sz="2400" dirty="0">
                          <a:effectLst/>
                          <a:latin typeface="Times New Roman"/>
                          <a:ea typeface="宋体"/>
                          <a:cs typeface="Times New Roman"/>
                        </a:rPr>
                        <a:t>那么就说函数</a:t>
                      </a:r>
                      <a:r>
                        <a:rPr lang="en-US" sz="2400" i="1" dirty="0">
                          <a:effectLst/>
                          <a:latin typeface="Times New Roman"/>
                          <a:ea typeface="宋体"/>
                          <a:cs typeface="Times New Roman"/>
                        </a:rPr>
                        <a:t>f</a:t>
                      </a:r>
                      <a:r>
                        <a:rPr lang="en-US" sz="2400" dirty="0">
                          <a:effectLst/>
                          <a:latin typeface="Times New Roman"/>
                          <a:ea typeface="宋体"/>
                          <a:cs typeface="Times New Roman"/>
                        </a:rPr>
                        <a:t>(</a:t>
                      </a:r>
                      <a:r>
                        <a:rPr lang="en-US" sz="2400" i="1" dirty="0">
                          <a:effectLst/>
                          <a:latin typeface="Times New Roman"/>
                          <a:ea typeface="宋体"/>
                          <a:cs typeface="Times New Roman"/>
                        </a:rPr>
                        <a:t>x</a:t>
                      </a:r>
                      <a:r>
                        <a:rPr lang="en-US" sz="2400" dirty="0">
                          <a:effectLst/>
                          <a:latin typeface="Times New Roman"/>
                          <a:ea typeface="宋体"/>
                          <a:cs typeface="Times New Roman"/>
                        </a:rPr>
                        <a:t>)</a:t>
                      </a:r>
                      <a:r>
                        <a:rPr lang="zh-CN" sz="2400" dirty="0">
                          <a:effectLst/>
                          <a:latin typeface="Times New Roman"/>
                          <a:ea typeface="宋体"/>
                          <a:cs typeface="Times New Roman"/>
                        </a:rPr>
                        <a:t>在区间</a:t>
                      </a:r>
                      <a:r>
                        <a:rPr lang="en-US" sz="2400" i="1" dirty="0">
                          <a:effectLst/>
                          <a:latin typeface="Times New Roman"/>
                          <a:ea typeface="宋体"/>
                          <a:cs typeface="Times New Roman"/>
                        </a:rPr>
                        <a:t>D</a:t>
                      </a:r>
                      <a:r>
                        <a:rPr lang="zh-CN" sz="2400" dirty="0">
                          <a:effectLst/>
                          <a:latin typeface="Times New Roman"/>
                          <a:ea typeface="宋体"/>
                          <a:cs typeface="Times New Roman"/>
                        </a:rPr>
                        <a:t>上是增函数</a:t>
                      </a:r>
                      <a:r>
                        <a:rPr lang="en-US" sz="2400" dirty="0">
                          <a:effectLst/>
                          <a:latin typeface="Times New Roman"/>
                          <a:ea typeface="宋体"/>
                          <a:cs typeface="Times New Roman"/>
                        </a:rPr>
                        <a:t>.</a:t>
                      </a:r>
                      <a:endParaRPr lang="zh-CN" sz="2400" dirty="0">
                        <a:effectLst/>
                        <a:latin typeface="Calibri"/>
                        <a:ea typeface="宋体"/>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ctr">
                        <a:lnSpc>
                          <a:spcPct val="150000"/>
                        </a:lnSpc>
                        <a:spcAft>
                          <a:spcPts val="0"/>
                        </a:spcAft>
                      </a:pPr>
                      <a:r>
                        <a:rPr lang="zh-CN" sz="2400" dirty="0">
                          <a:effectLst/>
                          <a:latin typeface="Times New Roman"/>
                          <a:ea typeface="宋体"/>
                          <a:cs typeface="Times New Roman"/>
                        </a:rPr>
                        <a:t>当</a:t>
                      </a:r>
                      <a:r>
                        <a:rPr lang="en-US" sz="2400" i="1" dirty="0" err="1">
                          <a:effectLst/>
                          <a:latin typeface="Times New Roman"/>
                          <a:ea typeface="宋体"/>
                          <a:cs typeface="Times New Roman"/>
                        </a:rPr>
                        <a:t>x</a:t>
                      </a:r>
                      <a:r>
                        <a:rPr lang="en-US" sz="2400" baseline="-25000" dirty="0" err="1">
                          <a:effectLst/>
                          <a:latin typeface="Times New Roman"/>
                          <a:ea typeface="宋体"/>
                          <a:cs typeface="Times New Roman"/>
                        </a:rPr>
                        <a:t>1</a:t>
                      </a:r>
                      <a:r>
                        <a:rPr lang="en-US" sz="2400" dirty="0">
                          <a:effectLst/>
                          <a:latin typeface="Times New Roman"/>
                          <a:ea typeface="宋体"/>
                          <a:cs typeface="Times New Roman"/>
                        </a:rPr>
                        <a:t>&lt;</a:t>
                      </a:r>
                      <a:r>
                        <a:rPr lang="en-US" sz="2400" i="1" dirty="0" err="1">
                          <a:effectLst/>
                          <a:latin typeface="Times New Roman"/>
                          <a:ea typeface="宋体"/>
                          <a:cs typeface="Times New Roman"/>
                        </a:rPr>
                        <a:t>x</a:t>
                      </a:r>
                      <a:r>
                        <a:rPr lang="en-US" sz="2400" baseline="-25000" dirty="0" err="1">
                          <a:effectLst/>
                          <a:latin typeface="Times New Roman"/>
                          <a:ea typeface="宋体"/>
                          <a:cs typeface="Times New Roman"/>
                        </a:rPr>
                        <a:t>2</a:t>
                      </a:r>
                      <a:r>
                        <a:rPr lang="zh-CN" sz="2400" dirty="0">
                          <a:effectLst/>
                          <a:latin typeface="Times New Roman"/>
                          <a:ea typeface="宋体"/>
                          <a:cs typeface="Times New Roman"/>
                        </a:rPr>
                        <a:t>时</a:t>
                      </a:r>
                      <a:r>
                        <a:rPr lang="en-US" sz="2400" dirty="0">
                          <a:effectLst/>
                          <a:latin typeface="Times New Roman"/>
                          <a:ea typeface="宋体"/>
                          <a:cs typeface="Times New Roman"/>
                        </a:rPr>
                        <a:t>,</a:t>
                      </a:r>
                      <a:r>
                        <a:rPr lang="zh-CN" sz="2400" dirty="0">
                          <a:effectLst/>
                          <a:latin typeface="Times New Roman"/>
                          <a:ea typeface="宋体"/>
                          <a:cs typeface="Times New Roman"/>
                        </a:rPr>
                        <a:t>都有</a:t>
                      </a:r>
                      <a:r>
                        <a:rPr lang="en-US" sz="2400" i="1" u="sng" dirty="0">
                          <a:effectLst/>
                          <a:latin typeface="Times New Roman"/>
                          <a:ea typeface="宋体"/>
                          <a:cs typeface="Times New Roman"/>
                        </a:rPr>
                        <a:t>f</a:t>
                      </a:r>
                      <a:r>
                        <a:rPr lang="en-US" sz="2400" u="sng" dirty="0">
                          <a:effectLst/>
                          <a:latin typeface="Times New Roman"/>
                          <a:ea typeface="宋体"/>
                          <a:cs typeface="Times New Roman"/>
                        </a:rPr>
                        <a:t>(</a:t>
                      </a:r>
                      <a:r>
                        <a:rPr lang="en-US" sz="2400" i="1" u="sng" dirty="0">
                          <a:effectLst/>
                          <a:latin typeface="Times New Roman"/>
                          <a:ea typeface="宋体"/>
                          <a:cs typeface="Times New Roman"/>
                        </a:rPr>
                        <a:t>x</a:t>
                      </a:r>
                      <a:r>
                        <a:rPr lang="en-US" sz="2400" u="sng" baseline="-25000" dirty="0">
                          <a:effectLst/>
                          <a:latin typeface="Times New Roman"/>
                          <a:ea typeface="宋体"/>
                          <a:cs typeface="Times New Roman"/>
                        </a:rPr>
                        <a:t>1</a:t>
                      </a:r>
                      <a:r>
                        <a:rPr lang="en-US" sz="2400" u="sng" dirty="0">
                          <a:effectLst/>
                          <a:latin typeface="Times New Roman"/>
                          <a:ea typeface="宋体"/>
                          <a:cs typeface="Times New Roman"/>
                        </a:rPr>
                        <a:t>)&gt;</a:t>
                      </a:r>
                      <a:r>
                        <a:rPr lang="en-US" sz="2400" i="1" u="sng" dirty="0">
                          <a:effectLst/>
                          <a:latin typeface="Times New Roman"/>
                          <a:ea typeface="宋体"/>
                          <a:cs typeface="Times New Roman"/>
                        </a:rPr>
                        <a:t>f</a:t>
                      </a:r>
                      <a:r>
                        <a:rPr lang="en-US" sz="2400" u="sng" dirty="0">
                          <a:effectLst/>
                          <a:latin typeface="Times New Roman"/>
                          <a:ea typeface="宋体"/>
                          <a:cs typeface="Times New Roman"/>
                        </a:rPr>
                        <a:t>(</a:t>
                      </a:r>
                      <a:r>
                        <a:rPr lang="en-US" sz="2400" i="1" u="sng" dirty="0">
                          <a:effectLst/>
                          <a:latin typeface="Times New Roman"/>
                          <a:ea typeface="宋体"/>
                          <a:cs typeface="Times New Roman"/>
                        </a:rPr>
                        <a:t>x</a:t>
                      </a:r>
                      <a:r>
                        <a:rPr lang="en-US" sz="2400" u="sng" baseline="-25000" dirty="0">
                          <a:effectLst/>
                          <a:latin typeface="Times New Roman"/>
                          <a:ea typeface="宋体"/>
                          <a:cs typeface="Times New Roman"/>
                        </a:rPr>
                        <a:t>2</a:t>
                      </a:r>
                      <a:r>
                        <a:rPr lang="en-US" sz="2400" u="sng" dirty="0">
                          <a:effectLst/>
                          <a:latin typeface="Times New Roman"/>
                          <a:ea typeface="宋体"/>
                          <a:cs typeface="Times New Roman"/>
                        </a:rPr>
                        <a:t>)</a:t>
                      </a:r>
                      <a:r>
                        <a:rPr lang="en-US" sz="2400" dirty="0">
                          <a:effectLst/>
                          <a:latin typeface="Times New Roman"/>
                          <a:ea typeface="宋体"/>
                          <a:cs typeface="Times New Roman"/>
                        </a:rPr>
                        <a:t>,</a:t>
                      </a:r>
                      <a:r>
                        <a:rPr lang="zh-CN" sz="2400" dirty="0">
                          <a:effectLst/>
                          <a:latin typeface="Times New Roman"/>
                          <a:ea typeface="宋体"/>
                          <a:cs typeface="Times New Roman"/>
                        </a:rPr>
                        <a:t>那么就说函数</a:t>
                      </a:r>
                      <a:r>
                        <a:rPr lang="en-US" sz="2400" i="1" dirty="0">
                          <a:effectLst/>
                          <a:latin typeface="Times New Roman"/>
                          <a:ea typeface="宋体"/>
                          <a:cs typeface="Times New Roman"/>
                        </a:rPr>
                        <a:t>f</a:t>
                      </a:r>
                      <a:r>
                        <a:rPr lang="en-US" sz="2400" dirty="0">
                          <a:effectLst/>
                          <a:latin typeface="Times New Roman"/>
                          <a:ea typeface="宋体"/>
                          <a:cs typeface="Times New Roman"/>
                        </a:rPr>
                        <a:t> (</a:t>
                      </a:r>
                      <a:r>
                        <a:rPr lang="en-US" sz="2400" i="1" dirty="0">
                          <a:effectLst/>
                          <a:latin typeface="Times New Roman"/>
                          <a:ea typeface="宋体"/>
                          <a:cs typeface="Times New Roman"/>
                        </a:rPr>
                        <a:t>x</a:t>
                      </a:r>
                      <a:r>
                        <a:rPr lang="en-US" sz="2400" dirty="0">
                          <a:effectLst/>
                          <a:latin typeface="Times New Roman"/>
                          <a:ea typeface="宋体"/>
                          <a:cs typeface="Times New Roman"/>
                        </a:rPr>
                        <a:t>)</a:t>
                      </a:r>
                      <a:r>
                        <a:rPr lang="zh-CN" sz="2400" dirty="0">
                          <a:effectLst/>
                          <a:latin typeface="Times New Roman"/>
                          <a:ea typeface="宋体"/>
                          <a:cs typeface="Times New Roman"/>
                        </a:rPr>
                        <a:t>在区间</a:t>
                      </a:r>
                      <a:r>
                        <a:rPr lang="en-US" sz="2400" i="1" dirty="0">
                          <a:effectLst/>
                          <a:latin typeface="Times New Roman"/>
                          <a:ea typeface="宋体"/>
                          <a:cs typeface="Times New Roman"/>
                        </a:rPr>
                        <a:t>D</a:t>
                      </a:r>
                      <a:r>
                        <a:rPr lang="zh-CN" sz="2400" dirty="0">
                          <a:effectLst/>
                          <a:latin typeface="Times New Roman"/>
                          <a:ea typeface="宋体"/>
                          <a:cs typeface="Times New Roman"/>
                        </a:rPr>
                        <a:t>上是减函数</a:t>
                      </a:r>
                      <a:r>
                        <a:rPr lang="en-US" sz="2400" dirty="0">
                          <a:effectLst/>
                          <a:latin typeface="Times New Roman"/>
                          <a:ea typeface="宋体"/>
                          <a:cs typeface="Times New Roman"/>
                        </a:rPr>
                        <a:t>.</a:t>
                      </a:r>
                      <a:endParaRPr lang="zh-CN" sz="2400" dirty="0">
                        <a:effectLst/>
                        <a:latin typeface="Calibri"/>
                        <a:ea typeface="宋体"/>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2429100">
                <a:tc>
                  <a:txBody>
                    <a:bodyPr/>
                    <a:lstStyle/>
                    <a:p>
                      <a:pPr algn="ctr">
                        <a:spcAft>
                          <a:spcPts val="0"/>
                        </a:spcAft>
                      </a:pPr>
                      <a:r>
                        <a:rPr lang="zh-CN" sz="2400" dirty="0">
                          <a:solidFill>
                            <a:schemeClr val="tx1"/>
                          </a:solidFill>
                          <a:effectLst/>
                          <a:latin typeface="+mj-ea"/>
                          <a:ea typeface="+mj-ea"/>
                          <a:cs typeface="Times New Roman"/>
                        </a:rPr>
                        <a:t>几</a:t>
                      </a:r>
                    </a:p>
                    <a:p>
                      <a:pPr algn="ctr">
                        <a:spcAft>
                          <a:spcPts val="0"/>
                        </a:spcAft>
                      </a:pPr>
                      <a:r>
                        <a:rPr lang="zh-CN" sz="2400" dirty="0">
                          <a:solidFill>
                            <a:schemeClr val="tx1"/>
                          </a:solidFill>
                          <a:effectLst/>
                          <a:latin typeface="+mj-ea"/>
                          <a:ea typeface="+mj-ea"/>
                          <a:cs typeface="Times New Roman"/>
                        </a:rPr>
                        <a:t>何</a:t>
                      </a:r>
                    </a:p>
                    <a:p>
                      <a:pPr algn="ctr">
                        <a:spcAft>
                          <a:spcPts val="0"/>
                        </a:spcAft>
                      </a:pPr>
                      <a:r>
                        <a:rPr lang="zh-CN" sz="2400" dirty="0">
                          <a:solidFill>
                            <a:schemeClr val="tx1"/>
                          </a:solidFill>
                          <a:effectLst/>
                          <a:latin typeface="+mj-ea"/>
                          <a:ea typeface="+mj-ea"/>
                          <a:cs typeface="Times New Roman"/>
                        </a:rPr>
                        <a:t>意</a:t>
                      </a:r>
                    </a:p>
                    <a:p>
                      <a:pPr algn="ctr">
                        <a:spcAft>
                          <a:spcPts val="0"/>
                        </a:spcAft>
                      </a:pPr>
                      <a:r>
                        <a:rPr lang="zh-CN" sz="2400" dirty="0">
                          <a:solidFill>
                            <a:schemeClr val="tx1"/>
                          </a:solidFill>
                          <a:effectLst/>
                          <a:latin typeface="+mj-ea"/>
                          <a:ea typeface="+mj-ea"/>
                          <a:cs typeface="Times New Roman"/>
                        </a:rPr>
                        <a:t>义</a:t>
                      </a: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2"/>
                    </a:solidFill>
                  </a:tcPr>
                </a:tc>
                <a:tc>
                  <a:txBody>
                    <a:bodyPr/>
                    <a:lstStyle/>
                    <a:p>
                      <a:pPr algn="ctr">
                        <a:lnSpc>
                          <a:spcPct val="150000"/>
                        </a:lnSpc>
                        <a:spcAft>
                          <a:spcPts val="0"/>
                        </a:spcAft>
                      </a:pPr>
                      <a:endParaRPr lang="en-US" sz="2400" dirty="0">
                        <a:effectLst/>
                        <a:latin typeface="Times New Roman"/>
                        <a:ea typeface="宋体"/>
                        <a:cs typeface="Times New Roman"/>
                      </a:endParaRPr>
                    </a:p>
                    <a:p>
                      <a:pPr algn="ctr">
                        <a:lnSpc>
                          <a:spcPct val="150000"/>
                        </a:lnSpc>
                        <a:spcAft>
                          <a:spcPts val="0"/>
                        </a:spcAft>
                      </a:pPr>
                      <a:endParaRPr lang="en-US" altLang="zh-CN" sz="2400" dirty="0">
                        <a:effectLst/>
                        <a:latin typeface="Times New Roman"/>
                        <a:ea typeface="宋体"/>
                        <a:cs typeface="Times New Roman"/>
                      </a:endParaRPr>
                    </a:p>
                    <a:p>
                      <a:pPr algn="ctr">
                        <a:lnSpc>
                          <a:spcPct val="150000"/>
                        </a:lnSpc>
                        <a:spcAft>
                          <a:spcPts val="0"/>
                        </a:spcAft>
                      </a:pPr>
                      <a:endParaRPr lang="en-US" altLang="zh-CN" sz="2400" dirty="0">
                        <a:effectLst/>
                        <a:latin typeface="Times New Roman"/>
                        <a:ea typeface="宋体"/>
                        <a:cs typeface="Times New Roman"/>
                      </a:endParaRPr>
                    </a:p>
                    <a:p>
                      <a:pPr algn="ctr">
                        <a:lnSpc>
                          <a:spcPct val="150000"/>
                        </a:lnSpc>
                        <a:spcAft>
                          <a:spcPts val="0"/>
                        </a:spcAft>
                      </a:pPr>
                      <a:r>
                        <a:rPr lang="zh-CN" sz="2400" dirty="0">
                          <a:effectLst/>
                          <a:latin typeface="Times New Roman"/>
                          <a:ea typeface="宋体"/>
                          <a:cs typeface="Times New Roman"/>
                        </a:rPr>
                        <a:t>自左向右图象是</a:t>
                      </a:r>
                      <a:r>
                        <a:rPr lang="zh-CN" sz="2400" u="sng" dirty="0">
                          <a:effectLst/>
                          <a:latin typeface="Times New Roman"/>
                          <a:ea typeface="宋体"/>
                          <a:cs typeface="Times New Roman"/>
                        </a:rPr>
                        <a:t>上升</a:t>
                      </a:r>
                      <a:r>
                        <a:rPr lang="zh-CN" sz="2400" dirty="0">
                          <a:effectLst/>
                          <a:latin typeface="Times New Roman"/>
                          <a:ea typeface="宋体"/>
                          <a:cs typeface="Times New Roman"/>
                        </a:rPr>
                        <a:t>的</a:t>
                      </a:r>
                      <a:endParaRPr lang="zh-CN" sz="2400" dirty="0">
                        <a:effectLst/>
                        <a:latin typeface="Calibri"/>
                        <a:ea typeface="宋体"/>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ctr">
                        <a:lnSpc>
                          <a:spcPct val="150000"/>
                        </a:lnSpc>
                        <a:spcAft>
                          <a:spcPts val="0"/>
                        </a:spcAft>
                      </a:pPr>
                      <a:endParaRPr lang="en-US" sz="2400" dirty="0">
                        <a:effectLst/>
                        <a:latin typeface="Times New Roman"/>
                        <a:ea typeface="宋体"/>
                        <a:cs typeface="Times New Roman"/>
                      </a:endParaRPr>
                    </a:p>
                    <a:p>
                      <a:pPr algn="ctr">
                        <a:lnSpc>
                          <a:spcPct val="150000"/>
                        </a:lnSpc>
                        <a:spcAft>
                          <a:spcPts val="0"/>
                        </a:spcAft>
                      </a:pPr>
                      <a:endParaRPr lang="en-US" sz="2400" dirty="0">
                        <a:effectLst/>
                        <a:latin typeface="Times New Roman"/>
                        <a:ea typeface="宋体"/>
                        <a:cs typeface="Times New Roman"/>
                      </a:endParaRPr>
                    </a:p>
                    <a:p>
                      <a:pPr algn="ctr">
                        <a:lnSpc>
                          <a:spcPct val="150000"/>
                        </a:lnSpc>
                        <a:spcAft>
                          <a:spcPts val="0"/>
                        </a:spcAft>
                      </a:pPr>
                      <a:endParaRPr lang="en-US" altLang="zh-CN" sz="2400" dirty="0">
                        <a:effectLst/>
                        <a:latin typeface="Times New Roman"/>
                        <a:ea typeface="宋体"/>
                        <a:cs typeface="Times New Roman"/>
                      </a:endParaRPr>
                    </a:p>
                    <a:p>
                      <a:pPr algn="ctr">
                        <a:lnSpc>
                          <a:spcPct val="150000"/>
                        </a:lnSpc>
                        <a:spcAft>
                          <a:spcPts val="0"/>
                        </a:spcAft>
                      </a:pPr>
                      <a:r>
                        <a:rPr lang="zh-CN" sz="2400" dirty="0">
                          <a:effectLst/>
                          <a:latin typeface="Times New Roman"/>
                          <a:ea typeface="宋体"/>
                          <a:cs typeface="Times New Roman"/>
                        </a:rPr>
                        <a:t>自左向右图象是</a:t>
                      </a:r>
                      <a:r>
                        <a:rPr lang="zh-CN" sz="2400" u="sng" dirty="0">
                          <a:effectLst/>
                          <a:latin typeface="Times New Roman"/>
                          <a:ea typeface="宋体"/>
                          <a:cs typeface="Times New Roman"/>
                        </a:rPr>
                        <a:t>下降</a:t>
                      </a:r>
                      <a:r>
                        <a:rPr lang="zh-CN" sz="2400" dirty="0">
                          <a:effectLst/>
                          <a:latin typeface="Times New Roman"/>
                          <a:ea typeface="宋体"/>
                          <a:cs typeface="Times New Roman"/>
                        </a:rPr>
                        <a:t>的</a:t>
                      </a:r>
                      <a:endParaRPr lang="zh-CN" sz="2400" dirty="0">
                        <a:effectLst/>
                        <a:latin typeface="Calibri"/>
                        <a:ea typeface="宋体"/>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9" name="XNN2.jpg" descr="http://www.wln100.com未来脑智能教育云平台组卷系统"/>
          <p:cNvPicPr/>
          <p:nvPr/>
        </p:nvPicPr>
        <p:blipFill>
          <a:blip r:embed="rId2"/>
          <a:stretch>
            <a:fillRect/>
          </a:stretch>
        </p:blipFill>
        <p:spPr>
          <a:xfrm>
            <a:off x="2838369" y="4365096"/>
            <a:ext cx="1834406" cy="1511229"/>
          </a:xfrm>
          <a:prstGeom prst="rect">
            <a:avLst/>
          </a:prstGeom>
        </p:spPr>
      </p:pic>
      <p:pic>
        <p:nvPicPr>
          <p:cNvPr id="10" name="XNN3.jpg" descr="http://www.wln100.com未来脑智能教育云平台组卷系统"/>
          <p:cNvPicPr/>
          <p:nvPr/>
        </p:nvPicPr>
        <p:blipFill>
          <a:blip r:embed="rId3"/>
          <a:stretch>
            <a:fillRect/>
          </a:stretch>
        </p:blipFill>
        <p:spPr>
          <a:xfrm>
            <a:off x="7739419" y="4365096"/>
            <a:ext cx="1633074" cy="1525872"/>
          </a:xfrm>
          <a:prstGeom prst="rect">
            <a:avLst/>
          </a:prstGeom>
        </p:spPr>
      </p:pic>
    </p:spTree>
    <p:extLst>
      <p:ext uri="{BB962C8B-B14F-4D97-AF65-F5344CB8AC3E}">
        <p14:creationId xmlns:p14="http://schemas.microsoft.com/office/powerpoint/2010/main" xmlns="" val="3630614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4043" y="423561"/>
            <a:ext cx="11723913" cy="662297"/>
          </a:xfrm>
          <a:prstGeom prst="rect">
            <a:avLst/>
          </a:prstGeom>
        </p:spPr>
        <p:txBody>
          <a:bodyPr wrap="square">
            <a:spAutoFit/>
          </a:bodyPr>
          <a:lstStyle/>
          <a:p>
            <a:pPr>
              <a:lnSpc>
                <a:spcPct val="150000"/>
              </a:lnSpc>
              <a:spcAft>
                <a:spcPts val="0"/>
              </a:spcAft>
            </a:pPr>
            <a:r>
              <a:rPr lang="zh-CN" altLang="en-US" sz="2800" b="1" dirty="0">
                <a:solidFill>
                  <a:srgbClr val="DA251C"/>
                </a:solidFill>
                <a:latin typeface="+mn-ea"/>
                <a:cs typeface="Times New Roman" panose="02020603050405020304" pitchFamily="18" charset="0"/>
              </a:rPr>
              <a:t>名师提醒</a:t>
            </a:r>
            <a:endParaRPr lang="zh-CN" altLang="zh-CN" sz="1400" dirty="0">
              <a:solidFill>
                <a:srgbClr val="000000"/>
              </a:solidFill>
              <a:latin typeface="Times New Roman" panose="02020603050405020304" pitchFamily="18" charset="0"/>
              <a:ea typeface="方正书宋_GBK" panose="03000509000000000000" charset="-122"/>
              <a:cs typeface="Times New Roman" panose="02020603050405020304" pitchFamily="18" charset="0"/>
            </a:endParaRPr>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254833" y="1085858"/>
            <a:ext cx="11154392" cy="3970318"/>
          </a:xfrm>
          <a:prstGeom prst="rect">
            <a:avLst/>
          </a:prstGeom>
          <a:noFill/>
        </p:spPr>
        <p:txBody>
          <a:bodyPr wrap="square" rtlCol="0">
            <a:spAutoFit/>
          </a:bodyPr>
          <a:lstStyle/>
          <a:p>
            <a:pPr>
              <a:lnSpc>
                <a:spcPct val="150000"/>
              </a:lnSpc>
            </a:pPr>
            <a:r>
              <a:rPr lang="en-US" altLang="zh-CN" sz="2800" dirty="0">
                <a:ea typeface="+mj-ea"/>
              </a:rPr>
              <a:t>1.</a:t>
            </a:r>
            <a:r>
              <a:rPr lang="zh-CN" altLang="en-US" sz="2800" dirty="0">
                <a:ea typeface="+mj-ea"/>
              </a:rPr>
              <a:t>函数的单调性定义中的</a:t>
            </a:r>
            <a:r>
              <a:rPr lang="en-US" altLang="zh-CN" sz="2800" i="1" dirty="0">
                <a:ea typeface="+mj-ea"/>
              </a:rPr>
              <a:t>x</a:t>
            </a:r>
            <a:r>
              <a:rPr lang="en-US" altLang="zh-CN" sz="2800" baseline="-25000" dirty="0">
                <a:ea typeface="+mj-ea"/>
              </a:rPr>
              <a:t>1</a:t>
            </a:r>
            <a:r>
              <a:rPr lang="en-US" altLang="zh-CN" sz="2800" dirty="0">
                <a:ea typeface="+mj-ea"/>
              </a:rPr>
              <a:t>,</a:t>
            </a:r>
            <a:r>
              <a:rPr lang="en-US" altLang="zh-CN" sz="2800" i="1" dirty="0">
                <a:ea typeface="+mj-ea"/>
              </a:rPr>
              <a:t>x</a:t>
            </a:r>
            <a:r>
              <a:rPr lang="en-US" altLang="zh-CN" sz="2800" baseline="-25000" dirty="0">
                <a:ea typeface="+mj-ea"/>
              </a:rPr>
              <a:t>2</a:t>
            </a:r>
            <a:r>
              <a:rPr lang="zh-CN" altLang="en-US" sz="2800" dirty="0">
                <a:ea typeface="+mj-ea"/>
              </a:rPr>
              <a:t>有三个特征</a:t>
            </a:r>
            <a:r>
              <a:rPr lang="en-US" altLang="zh-CN" sz="2800" dirty="0">
                <a:ea typeface="+mj-ea"/>
              </a:rPr>
              <a:t>:</a:t>
            </a:r>
            <a:r>
              <a:rPr lang="zh-CN" altLang="en-US" sz="2800" dirty="0">
                <a:ea typeface="+mj-ea"/>
              </a:rPr>
              <a:t>一是任意性</a:t>
            </a:r>
            <a:r>
              <a:rPr lang="en-US" altLang="zh-CN" sz="2800" dirty="0">
                <a:ea typeface="+mj-ea"/>
              </a:rPr>
              <a:t>;</a:t>
            </a:r>
            <a:r>
              <a:rPr lang="zh-CN" altLang="en-US" sz="2800" dirty="0">
                <a:ea typeface="+mj-ea"/>
              </a:rPr>
              <a:t>二是有大小</a:t>
            </a:r>
            <a:r>
              <a:rPr lang="en-US" altLang="zh-CN" sz="2800" dirty="0">
                <a:ea typeface="+mj-ea"/>
              </a:rPr>
              <a:t>,</a:t>
            </a:r>
            <a:r>
              <a:rPr lang="zh-CN" altLang="en-US" sz="2800" dirty="0">
                <a:ea typeface="+mj-ea"/>
              </a:rPr>
              <a:t>即</a:t>
            </a:r>
            <a:r>
              <a:rPr lang="en-US" altLang="zh-CN" sz="2800" i="1" dirty="0">
                <a:ea typeface="+mj-ea"/>
              </a:rPr>
              <a:t>x</a:t>
            </a:r>
            <a:r>
              <a:rPr lang="en-US" altLang="zh-CN" sz="2800" baseline="-25000" dirty="0">
                <a:ea typeface="+mj-ea"/>
              </a:rPr>
              <a:t>1</a:t>
            </a:r>
            <a:r>
              <a:rPr lang="en-US" altLang="zh-CN" sz="2800" dirty="0">
                <a:ea typeface="+mj-ea"/>
              </a:rPr>
              <a:t>&lt;</a:t>
            </a:r>
            <a:r>
              <a:rPr lang="en-US" altLang="zh-CN" sz="2800" i="1" dirty="0">
                <a:ea typeface="+mj-ea"/>
              </a:rPr>
              <a:t>x</a:t>
            </a:r>
            <a:r>
              <a:rPr lang="en-US" altLang="zh-CN" sz="2800" baseline="-25000" dirty="0">
                <a:ea typeface="+mj-ea"/>
              </a:rPr>
              <a:t>2</a:t>
            </a:r>
            <a:r>
              <a:rPr lang="en-US" altLang="zh-CN" sz="2800" dirty="0">
                <a:ea typeface="+mj-ea"/>
              </a:rPr>
              <a:t>(</a:t>
            </a:r>
            <a:r>
              <a:rPr lang="en-US" altLang="zh-CN" sz="2800" i="1" dirty="0">
                <a:ea typeface="+mj-ea"/>
              </a:rPr>
              <a:t>x</a:t>
            </a:r>
            <a:r>
              <a:rPr lang="en-US" altLang="zh-CN" sz="2800" baseline="-25000" dirty="0">
                <a:ea typeface="+mj-ea"/>
              </a:rPr>
              <a:t>1</a:t>
            </a:r>
            <a:r>
              <a:rPr lang="en-US" altLang="zh-CN" sz="2800" dirty="0">
                <a:ea typeface="+mj-ea"/>
              </a:rPr>
              <a:t>&gt;</a:t>
            </a:r>
            <a:r>
              <a:rPr lang="en-US" altLang="zh-CN" sz="2800" i="1" dirty="0">
                <a:ea typeface="+mj-ea"/>
              </a:rPr>
              <a:t>x</a:t>
            </a:r>
            <a:r>
              <a:rPr lang="en-US" altLang="zh-CN" sz="2800" baseline="-25000" dirty="0">
                <a:ea typeface="+mj-ea"/>
              </a:rPr>
              <a:t>2</a:t>
            </a:r>
            <a:r>
              <a:rPr lang="en-US" altLang="zh-CN" sz="2800" dirty="0">
                <a:ea typeface="+mj-ea"/>
              </a:rPr>
              <a:t>);</a:t>
            </a:r>
            <a:r>
              <a:rPr lang="zh-CN" altLang="en-US" sz="2800" dirty="0">
                <a:ea typeface="+mj-ea"/>
              </a:rPr>
              <a:t>三是属于同一个区间</a:t>
            </a:r>
            <a:r>
              <a:rPr lang="en-US" altLang="zh-CN" sz="2800" dirty="0">
                <a:ea typeface="+mj-ea"/>
              </a:rPr>
              <a:t>,</a:t>
            </a:r>
            <a:r>
              <a:rPr lang="zh-CN" altLang="en-US" sz="2800" dirty="0">
                <a:ea typeface="+mj-ea"/>
              </a:rPr>
              <a:t>三者缺一不可</a:t>
            </a:r>
            <a:r>
              <a:rPr lang="en-US" altLang="zh-CN" sz="2800" dirty="0">
                <a:ea typeface="+mj-ea"/>
              </a:rPr>
              <a:t>.</a:t>
            </a:r>
            <a:endParaRPr lang="zh-CN" altLang="en-US" sz="2800" dirty="0">
              <a:ea typeface="+mj-ea"/>
            </a:endParaRPr>
          </a:p>
          <a:p>
            <a:pPr>
              <a:lnSpc>
                <a:spcPct val="150000"/>
              </a:lnSpc>
            </a:pPr>
            <a:r>
              <a:rPr lang="en-US" altLang="zh-CN" sz="2800" dirty="0">
                <a:ea typeface="+mj-ea"/>
              </a:rPr>
              <a:t>2.</a:t>
            </a:r>
            <a:r>
              <a:rPr lang="zh-CN" altLang="en-US" sz="2800" dirty="0">
                <a:ea typeface="+mj-ea"/>
              </a:rPr>
              <a:t>求函数单调区间或讨论函数单调性时</a:t>
            </a:r>
            <a:r>
              <a:rPr lang="en-US" altLang="zh-CN" sz="2800" dirty="0">
                <a:ea typeface="+mj-ea"/>
              </a:rPr>
              <a:t>,</a:t>
            </a:r>
            <a:r>
              <a:rPr lang="zh-CN" altLang="en-US" sz="2800" dirty="0">
                <a:ea typeface="+mj-ea"/>
              </a:rPr>
              <a:t>必须先求函数的定义域</a:t>
            </a:r>
            <a:r>
              <a:rPr lang="en-US" altLang="zh-CN" sz="2800" dirty="0">
                <a:ea typeface="+mj-ea"/>
              </a:rPr>
              <a:t>.</a:t>
            </a:r>
            <a:endParaRPr lang="zh-CN" altLang="en-US" sz="2800" dirty="0">
              <a:ea typeface="+mj-ea"/>
            </a:endParaRPr>
          </a:p>
          <a:p>
            <a:pPr>
              <a:lnSpc>
                <a:spcPct val="150000"/>
              </a:lnSpc>
            </a:pPr>
            <a:r>
              <a:rPr lang="en-US" altLang="zh-CN" sz="2800" dirty="0">
                <a:ea typeface="+mj-ea"/>
              </a:rPr>
              <a:t>3.</a:t>
            </a:r>
            <a:r>
              <a:rPr lang="zh-CN" altLang="en-US" sz="2800" dirty="0">
                <a:ea typeface="+mj-ea"/>
              </a:rPr>
              <a:t>一个函数的同一种单调区间用“和”或“</a:t>
            </a:r>
            <a:r>
              <a:rPr lang="en-US" altLang="zh-CN" sz="2800" dirty="0">
                <a:ea typeface="+mj-ea"/>
              </a:rPr>
              <a:t>,</a:t>
            </a:r>
            <a:r>
              <a:rPr lang="zh-CN" altLang="en-US" sz="2800" dirty="0">
                <a:ea typeface="+mj-ea"/>
              </a:rPr>
              <a:t>”连接</a:t>
            </a:r>
            <a:r>
              <a:rPr lang="en-US" altLang="zh-CN" sz="2800" dirty="0">
                <a:ea typeface="+mj-ea"/>
              </a:rPr>
              <a:t>,</a:t>
            </a:r>
            <a:r>
              <a:rPr lang="zh-CN" altLang="en-US" sz="2800" dirty="0">
                <a:ea typeface="+mj-ea"/>
              </a:rPr>
              <a:t>不能用“∪”连接</a:t>
            </a:r>
            <a:r>
              <a:rPr lang="en-US" altLang="zh-CN" sz="2800" dirty="0">
                <a:ea typeface="+mj-ea"/>
              </a:rPr>
              <a:t>.</a:t>
            </a:r>
            <a:endParaRPr lang="zh-CN" altLang="en-US" sz="2800" dirty="0">
              <a:ea typeface="+mj-ea"/>
            </a:endParaRPr>
          </a:p>
          <a:p>
            <a:pPr>
              <a:lnSpc>
                <a:spcPct val="150000"/>
              </a:lnSpc>
            </a:pPr>
            <a:r>
              <a:rPr lang="en-US" altLang="zh-CN" sz="2800" dirty="0">
                <a:ea typeface="+mj-ea"/>
              </a:rPr>
              <a:t>4.</a:t>
            </a:r>
            <a:r>
              <a:rPr lang="zh-CN" altLang="en-US" sz="2800" dirty="0">
                <a:ea typeface="+mj-ea"/>
              </a:rPr>
              <a:t>“函数的单调区间是</a:t>
            </a:r>
            <a:r>
              <a:rPr lang="en-US" altLang="zh-CN" sz="2800" i="1" dirty="0">
                <a:ea typeface="+mj-ea"/>
              </a:rPr>
              <a:t>M</a:t>
            </a:r>
            <a:r>
              <a:rPr lang="zh-CN" altLang="en-US" sz="2800" dirty="0">
                <a:ea typeface="+mj-ea"/>
              </a:rPr>
              <a:t>”与“函数在区间</a:t>
            </a:r>
            <a:r>
              <a:rPr lang="en-US" altLang="zh-CN" sz="2800" i="1" dirty="0">
                <a:ea typeface="+mj-ea"/>
              </a:rPr>
              <a:t>N</a:t>
            </a:r>
            <a:r>
              <a:rPr lang="zh-CN" altLang="en-US" sz="2800" dirty="0">
                <a:ea typeface="+mj-ea"/>
              </a:rPr>
              <a:t>上单调”是两个不同的概念</a:t>
            </a:r>
            <a:r>
              <a:rPr lang="en-US" altLang="zh-CN" sz="2800" dirty="0">
                <a:ea typeface="+mj-ea"/>
              </a:rPr>
              <a:t>,</a:t>
            </a:r>
            <a:r>
              <a:rPr lang="zh-CN" altLang="en-US" sz="2800" dirty="0">
                <a:ea typeface="+mj-ea"/>
              </a:rPr>
              <a:t>显然</a:t>
            </a:r>
            <a:r>
              <a:rPr lang="en-US" altLang="zh-CN" sz="2800" i="1" dirty="0">
                <a:ea typeface="+mj-ea"/>
              </a:rPr>
              <a:t>N</a:t>
            </a:r>
            <a:r>
              <a:rPr lang="zh-CN" altLang="en-US" sz="2800" dirty="0">
                <a:ea typeface="+mj-ea"/>
              </a:rPr>
              <a:t>⊆</a:t>
            </a:r>
            <a:r>
              <a:rPr lang="en-US" altLang="zh-CN" sz="2800" i="1" dirty="0">
                <a:ea typeface="+mj-ea"/>
              </a:rPr>
              <a:t>M</a:t>
            </a:r>
            <a:r>
              <a:rPr lang="en-US" altLang="zh-CN" sz="2800" dirty="0">
                <a:ea typeface="+mj-ea"/>
              </a:rPr>
              <a:t>.</a:t>
            </a:r>
            <a:endParaRPr lang="zh-CN" altLang="en-US" sz="2800" dirty="0">
              <a:ea typeface="+mj-ea"/>
            </a:endParaRPr>
          </a:p>
        </p:txBody>
      </p:sp>
      <p:sp>
        <p:nvSpPr>
          <p:cNvPr id="15" name="矩形 1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462930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4043" y="423561"/>
            <a:ext cx="11723913" cy="662297"/>
          </a:xfrm>
          <a:prstGeom prst="rect">
            <a:avLst/>
          </a:prstGeom>
        </p:spPr>
        <p:txBody>
          <a:bodyPr wrap="square">
            <a:spAutoFit/>
          </a:bodyPr>
          <a:lstStyle/>
          <a:p>
            <a:pPr>
              <a:lnSpc>
                <a:spcPct val="150000"/>
              </a:lnSpc>
              <a:spcAft>
                <a:spcPts val="0"/>
              </a:spcAft>
            </a:pPr>
            <a:r>
              <a:rPr lang="en-US" altLang="zh-CN" sz="2800" b="1" dirty="0">
                <a:latin typeface="+mn-ea"/>
                <a:cs typeface="Times New Roman" panose="02020603050405020304" pitchFamily="18" charset="0"/>
              </a:rPr>
              <a:t>2.</a:t>
            </a:r>
            <a:r>
              <a:rPr lang="zh-CN" altLang="en-US" sz="2800" b="1" dirty="0">
                <a:latin typeface="+mn-ea"/>
                <a:cs typeface="Times New Roman" panose="02020603050405020304" pitchFamily="18" charset="0"/>
              </a:rPr>
              <a:t>函数的最值</a:t>
            </a:r>
            <a:endParaRPr lang="zh-CN" altLang="zh-CN" sz="1400" dirty="0">
              <a:latin typeface="Times New Roman" panose="02020603050405020304" pitchFamily="18" charset="0"/>
              <a:ea typeface="方正书宋_GBK" panose="03000509000000000000" charset="-122"/>
              <a:cs typeface="Times New Roman" panose="02020603050405020304" pitchFamily="18" charset="0"/>
            </a:endParaRPr>
          </a:p>
        </p:txBody>
      </p:sp>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5" name="表格 14"/>
          <p:cNvGraphicFramePr>
            <a:graphicFrameLocks noGrp="1"/>
          </p:cNvGraphicFramePr>
          <p:nvPr>
            <p:extLst>
              <p:ext uri="{D42A27DB-BD31-4B8C-83A1-F6EECF244321}">
                <p14:modId xmlns:p14="http://schemas.microsoft.com/office/powerpoint/2010/main" xmlns="" val="2944843061"/>
              </p:ext>
            </p:extLst>
          </p:nvPr>
        </p:nvGraphicFramePr>
        <p:xfrm>
          <a:off x="234042" y="1622613"/>
          <a:ext cx="11957957" cy="2632148"/>
        </p:xfrm>
        <a:graphic>
          <a:graphicData uri="http://schemas.openxmlformats.org/drawingml/2006/table">
            <a:tbl>
              <a:tblPr firstRow="1" firstCol="1" bandRow="1">
                <a:tableStyleId>{5940675A-B579-460E-94D1-54222C63F5DA}</a:tableStyleId>
              </a:tblPr>
              <a:tblGrid>
                <a:gridCol w="1740605">
                  <a:extLst>
                    <a:ext uri="{9D8B030D-6E8A-4147-A177-3AD203B41FA5}">
                      <a16:colId xmlns:a16="http://schemas.microsoft.com/office/drawing/2014/main" xmlns="" val="20000"/>
                    </a:ext>
                  </a:extLst>
                </a:gridCol>
                <a:gridCol w="5108676">
                  <a:extLst>
                    <a:ext uri="{9D8B030D-6E8A-4147-A177-3AD203B41FA5}">
                      <a16:colId xmlns:a16="http://schemas.microsoft.com/office/drawing/2014/main" xmlns="" val="20001"/>
                    </a:ext>
                  </a:extLst>
                </a:gridCol>
                <a:gridCol w="5108676">
                  <a:extLst>
                    <a:ext uri="{9D8B030D-6E8A-4147-A177-3AD203B41FA5}">
                      <a16:colId xmlns:a16="http://schemas.microsoft.com/office/drawing/2014/main" xmlns="" val="20002"/>
                    </a:ext>
                  </a:extLst>
                </a:gridCol>
              </a:tblGrid>
              <a:tr h="658037">
                <a:tc>
                  <a:txBody>
                    <a:bodyPr/>
                    <a:lstStyle/>
                    <a:p>
                      <a:pPr algn="ctr">
                        <a:lnSpc>
                          <a:spcPct val="150000"/>
                        </a:lnSpc>
                        <a:spcAft>
                          <a:spcPts val="0"/>
                        </a:spcAft>
                      </a:pPr>
                      <a:r>
                        <a:rPr lang="zh-CN" sz="2800" dirty="0">
                          <a:effectLst/>
                          <a:latin typeface="+mn-lt"/>
                          <a:ea typeface="+mj-ea"/>
                        </a:rPr>
                        <a:t>前提</a:t>
                      </a:r>
                      <a:endParaRPr lang="zh-CN" sz="2800" dirty="0">
                        <a:solidFill>
                          <a:schemeClr val="tx1"/>
                        </a:solidFill>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2800" dirty="0">
                          <a:effectLst/>
                          <a:latin typeface="+mn-lt"/>
                          <a:ea typeface="+mj-ea"/>
                        </a:rPr>
                        <a:t>设函数</a:t>
                      </a:r>
                      <a:r>
                        <a:rPr lang="en-US" sz="2800" i="1" dirty="0">
                          <a:effectLst/>
                          <a:latin typeface="+mn-lt"/>
                          <a:ea typeface="+mj-ea"/>
                        </a:rPr>
                        <a:t>y</a:t>
                      </a:r>
                      <a:r>
                        <a:rPr lang="en-US" sz="2800" dirty="0">
                          <a:effectLst/>
                          <a:latin typeface="+mn-lt"/>
                          <a:ea typeface="+mj-ea"/>
                        </a:rPr>
                        <a:t>=</a:t>
                      </a:r>
                      <a:r>
                        <a:rPr lang="en-US" sz="2800" i="1" dirty="0">
                          <a:effectLst/>
                          <a:latin typeface="+mn-lt"/>
                          <a:ea typeface="+mj-ea"/>
                        </a:rPr>
                        <a:t>f</a:t>
                      </a:r>
                      <a:r>
                        <a:rPr lang="en-US" sz="2800" dirty="0">
                          <a:effectLst/>
                          <a:latin typeface="+mn-lt"/>
                          <a:ea typeface="+mj-ea"/>
                        </a:rPr>
                        <a:t>(</a:t>
                      </a:r>
                      <a:r>
                        <a:rPr lang="en-US" sz="2800" i="1" dirty="0">
                          <a:effectLst/>
                          <a:latin typeface="+mn-lt"/>
                          <a:ea typeface="+mj-ea"/>
                        </a:rPr>
                        <a:t>x</a:t>
                      </a:r>
                      <a:r>
                        <a:rPr lang="en-US" sz="2800" dirty="0">
                          <a:effectLst/>
                          <a:latin typeface="+mn-lt"/>
                          <a:ea typeface="+mj-ea"/>
                        </a:rPr>
                        <a:t>)</a:t>
                      </a:r>
                      <a:r>
                        <a:rPr lang="zh-CN" sz="2800" dirty="0">
                          <a:effectLst/>
                          <a:latin typeface="+mn-lt"/>
                          <a:ea typeface="+mj-ea"/>
                        </a:rPr>
                        <a:t>的定义域为</a:t>
                      </a:r>
                      <a:r>
                        <a:rPr lang="en-US" sz="2800" i="1" dirty="0">
                          <a:effectLst/>
                          <a:latin typeface="+mn-lt"/>
                          <a:ea typeface="+mj-ea"/>
                        </a:rPr>
                        <a:t>I</a:t>
                      </a:r>
                      <a:r>
                        <a:rPr lang="en-US" sz="2800" dirty="0">
                          <a:effectLst/>
                          <a:latin typeface="+mn-lt"/>
                          <a:ea typeface="+mj-ea"/>
                        </a:rPr>
                        <a:t>,</a:t>
                      </a:r>
                      <a:r>
                        <a:rPr lang="zh-CN" sz="2800" dirty="0">
                          <a:effectLst/>
                          <a:latin typeface="+mn-lt"/>
                          <a:ea typeface="+mj-ea"/>
                        </a:rPr>
                        <a:t>如果存在实数</a:t>
                      </a:r>
                      <a:r>
                        <a:rPr lang="en-US" sz="2800" i="1" dirty="0">
                          <a:effectLst/>
                          <a:latin typeface="+mn-lt"/>
                          <a:ea typeface="+mj-ea"/>
                        </a:rPr>
                        <a:t>M</a:t>
                      </a:r>
                      <a:r>
                        <a:rPr lang="zh-CN" sz="2800" dirty="0">
                          <a:effectLst/>
                          <a:latin typeface="+mn-lt"/>
                          <a:ea typeface="+mj-ea"/>
                        </a:rPr>
                        <a:t>满足</a:t>
                      </a:r>
                      <a:endParaRPr lang="zh-CN" sz="2800" dirty="0">
                        <a:solidFill>
                          <a:schemeClr val="tx1"/>
                        </a:solidFill>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extLst>
                  <a:ext uri="{0D108BD9-81ED-4DB2-BD59-A6C34878D82A}">
                    <a16:rowId xmlns:a16="http://schemas.microsoft.com/office/drawing/2014/main" xmlns="" val="10000"/>
                  </a:ext>
                </a:extLst>
              </a:tr>
              <a:tr h="658037">
                <a:tc rowSpan="2">
                  <a:txBody>
                    <a:bodyPr/>
                    <a:lstStyle/>
                    <a:p>
                      <a:pPr algn="ctr">
                        <a:lnSpc>
                          <a:spcPct val="150000"/>
                        </a:lnSpc>
                        <a:spcAft>
                          <a:spcPts val="0"/>
                        </a:spcAft>
                      </a:pPr>
                      <a:r>
                        <a:rPr lang="zh-CN" sz="2800" dirty="0">
                          <a:effectLst/>
                          <a:latin typeface="+mn-lt"/>
                          <a:ea typeface="+mj-ea"/>
                        </a:rPr>
                        <a:t>条件</a:t>
                      </a:r>
                      <a:endParaRPr lang="zh-CN" sz="2800" dirty="0">
                        <a:solidFill>
                          <a:schemeClr val="tx1"/>
                        </a:solidFill>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2800" dirty="0">
                          <a:effectLst/>
                          <a:latin typeface="+mn-lt"/>
                          <a:ea typeface="+mj-ea"/>
                        </a:rPr>
                        <a:t>①对于任意</a:t>
                      </a:r>
                      <a:r>
                        <a:rPr lang="en-US" sz="2800" i="1" dirty="0">
                          <a:effectLst/>
                          <a:latin typeface="+mn-lt"/>
                          <a:ea typeface="+mj-ea"/>
                        </a:rPr>
                        <a:t>x</a:t>
                      </a:r>
                      <a:r>
                        <a:rPr lang="zh-CN" sz="2800" dirty="0">
                          <a:effectLst/>
                          <a:latin typeface="+mn-lt"/>
                          <a:ea typeface="+mj-ea"/>
                        </a:rPr>
                        <a:t>∈</a:t>
                      </a:r>
                      <a:r>
                        <a:rPr lang="en-US" sz="2800" i="1" dirty="0">
                          <a:effectLst/>
                          <a:latin typeface="+mn-lt"/>
                          <a:ea typeface="+mj-ea"/>
                        </a:rPr>
                        <a:t>I</a:t>
                      </a:r>
                      <a:r>
                        <a:rPr lang="en-US" sz="2800" dirty="0">
                          <a:effectLst/>
                          <a:latin typeface="+mn-lt"/>
                          <a:ea typeface="+mj-ea"/>
                        </a:rPr>
                        <a:t>,</a:t>
                      </a:r>
                      <a:r>
                        <a:rPr lang="zh-CN" sz="2800" dirty="0">
                          <a:effectLst/>
                          <a:latin typeface="+mn-lt"/>
                          <a:ea typeface="+mj-ea"/>
                        </a:rPr>
                        <a:t>都有</a:t>
                      </a:r>
                      <a:r>
                        <a:rPr lang="en-US" altLang="zh-CN" sz="2800" i="1" dirty="0">
                          <a:effectLst/>
                          <a:latin typeface="+mn-lt"/>
                          <a:ea typeface="+mj-ea"/>
                        </a:rPr>
                        <a:t>f</a:t>
                      </a:r>
                      <a:r>
                        <a:rPr lang="en-US" altLang="zh-CN" sz="2800" dirty="0">
                          <a:effectLst/>
                          <a:latin typeface="+mn-lt"/>
                          <a:ea typeface="+mj-ea"/>
                        </a:rPr>
                        <a:t>(</a:t>
                      </a:r>
                      <a:r>
                        <a:rPr lang="en-US" altLang="zh-CN" sz="2800" i="1" dirty="0">
                          <a:effectLst/>
                          <a:latin typeface="+mn-lt"/>
                          <a:ea typeface="+mj-ea"/>
                        </a:rPr>
                        <a:t>x</a:t>
                      </a:r>
                      <a:r>
                        <a:rPr lang="en-US" altLang="zh-CN" sz="2800" dirty="0">
                          <a:effectLst/>
                          <a:latin typeface="+mn-lt"/>
                          <a:ea typeface="+mj-ea"/>
                        </a:rPr>
                        <a:t>)</a:t>
                      </a:r>
                      <a:r>
                        <a:rPr lang="en-US" sz="2800" dirty="0">
                          <a:effectLst/>
                          <a:latin typeface="+mn-lt"/>
                          <a:ea typeface="+mj-ea"/>
                        </a:rPr>
                        <a:t>≤</a:t>
                      </a:r>
                      <a:r>
                        <a:rPr lang="en-US" sz="2800" i="1" dirty="0">
                          <a:effectLst/>
                          <a:latin typeface="+mn-lt"/>
                          <a:ea typeface="+mj-ea"/>
                        </a:rPr>
                        <a:t>M</a:t>
                      </a:r>
                      <a:endParaRPr lang="zh-CN" sz="2800" i="1" dirty="0">
                        <a:solidFill>
                          <a:schemeClr val="tx1"/>
                        </a:solidFill>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50000"/>
                        </a:lnSpc>
                        <a:spcAft>
                          <a:spcPts val="0"/>
                        </a:spcAft>
                      </a:pPr>
                      <a:r>
                        <a:rPr lang="zh-CN" sz="2800" dirty="0">
                          <a:effectLst/>
                          <a:latin typeface="+mn-lt"/>
                          <a:ea typeface="+mj-ea"/>
                        </a:rPr>
                        <a:t>①对于任意</a:t>
                      </a:r>
                      <a:r>
                        <a:rPr lang="en-US" sz="2800" i="1" dirty="0">
                          <a:effectLst/>
                          <a:latin typeface="+mn-lt"/>
                          <a:ea typeface="+mj-ea"/>
                        </a:rPr>
                        <a:t>x</a:t>
                      </a:r>
                      <a:r>
                        <a:rPr lang="zh-CN" sz="2800" dirty="0">
                          <a:effectLst/>
                          <a:latin typeface="+mn-lt"/>
                          <a:ea typeface="+mj-ea"/>
                        </a:rPr>
                        <a:t>∈</a:t>
                      </a:r>
                      <a:r>
                        <a:rPr lang="en-US" sz="2800" i="1" dirty="0">
                          <a:effectLst/>
                          <a:latin typeface="+mn-lt"/>
                          <a:ea typeface="+mj-ea"/>
                        </a:rPr>
                        <a:t>I</a:t>
                      </a:r>
                      <a:r>
                        <a:rPr lang="en-US" sz="2800" dirty="0">
                          <a:effectLst/>
                          <a:latin typeface="+mn-lt"/>
                          <a:ea typeface="+mj-ea"/>
                        </a:rPr>
                        <a:t>,</a:t>
                      </a:r>
                      <a:r>
                        <a:rPr lang="zh-CN" sz="2800" dirty="0">
                          <a:effectLst/>
                          <a:latin typeface="+mn-lt"/>
                          <a:ea typeface="+mj-ea"/>
                        </a:rPr>
                        <a:t>都有</a:t>
                      </a:r>
                      <a:r>
                        <a:rPr lang="en-US" altLang="zh-CN" sz="2800" i="1" dirty="0">
                          <a:effectLst/>
                          <a:latin typeface="+mn-lt"/>
                          <a:ea typeface="+mj-ea"/>
                        </a:rPr>
                        <a:t>f</a:t>
                      </a:r>
                      <a:r>
                        <a:rPr lang="en-US" altLang="zh-CN" sz="2800" dirty="0">
                          <a:effectLst/>
                          <a:latin typeface="+mn-lt"/>
                          <a:ea typeface="+mj-ea"/>
                        </a:rPr>
                        <a:t>(</a:t>
                      </a:r>
                      <a:r>
                        <a:rPr lang="en-US" altLang="zh-CN" sz="2800" i="1" dirty="0">
                          <a:effectLst/>
                          <a:latin typeface="+mn-lt"/>
                          <a:ea typeface="+mj-ea"/>
                        </a:rPr>
                        <a:t>x</a:t>
                      </a:r>
                      <a:r>
                        <a:rPr lang="en-US" altLang="zh-CN" sz="2800" dirty="0">
                          <a:effectLst/>
                          <a:latin typeface="+mn-lt"/>
                          <a:ea typeface="+mj-ea"/>
                        </a:rPr>
                        <a:t>)</a:t>
                      </a:r>
                      <a:r>
                        <a:rPr lang="en-US" sz="2800" dirty="0">
                          <a:effectLst/>
                          <a:latin typeface="+mn-lt"/>
                          <a:ea typeface="+mj-ea"/>
                        </a:rPr>
                        <a:t>≥</a:t>
                      </a:r>
                      <a:r>
                        <a:rPr lang="en-US" sz="2800" i="1" dirty="0">
                          <a:effectLst/>
                          <a:latin typeface="+mn-lt"/>
                          <a:ea typeface="+mj-ea"/>
                        </a:rPr>
                        <a:t>M</a:t>
                      </a:r>
                      <a:endParaRPr lang="zh-CN" sz="2800" i="1" dirty="0">
                        <a:solidFill>
                          <a:schemeClr val="tx1"/>
                        </a:solidFill>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xmlns="" val="10001"/>
                  </a:ext>
                </a:extLst>
              </a:tr>
              <a:tr h="658037">
                <a:tc vMerge="1">
                  <a:txBody>
                    <a:bodyPr/>
                    <a:lstStyle/>
                    <a:p>
                      <a:endParaRPr lang="zh-CN" altLang="en-US"/>
                    </a:p>
                  </a:txBody>
                  <a:tcPr/>
                </a:tc>
                <a:tc>
                  <a:txBody>
                    <a:bodyPr/>
                    <a:lstStyle/>
                    <a:p>
                      <a:pPr algn="ctr">
                        <a:lnSpc>
                          <a:spcPct val="150000"/>
                        </a:lnSpc>
                        <a:spcAft>
                          <a:spcPts val="0"/>
                        </a:spcAft>
                      </a:pPr>
                      <a:r>
                        <a:rPr lang="zh-CN" sz="2800" dirty="0">
                          <a:effectLst/>
                          <a:latin typeface="+mn-lt"/>
                          <a:ea typeface="+mj-ea"/>
                        </a:rPr>
                        <a:t>②存在</a:t>
                      </a:r>
                      <a:r>
                        <a:rPr lang="en-US" sz="2800" i="1" dirty="0" err="1">
                          <a:effectLst/>
                          <a:latin typeface="+mn-lt"/>
                          <a:ea typeface="+mj-ea"/>
                        </a:rPr>
                        <a:t>x</a:t>
                      </a:r>
                      <a:r>
                        <a:rPr lang="en-US" sz="2800" baseline="-25000" dirty="0" err="1">
                          <a:effectLst/>
                          <a:latin typeface="+mn-lt"/>
                          <a:ea typeface="+mj-ea"/>
                        </a:rPr>
                        <a:t>0</a:t>
                      </a:r>
                      <a:r>
                        <a:rPr lang="zh-CN" sz="2800" dirty="0">
                          <a:effectLst/>
                          <a:latin typeface="+mn-lt"/>
                          <a:ea typeface="+mj-ea"/>
                        </a:rPr>
                        <a:t>∈</a:t>
                      </a:r>
                      <a:r>
                        <a:rPr lang="en-US" sz="2800" i="1" u="sng" dirty="0">
                          <a:effectLst/>
                          <a:latin typeface="+mn-lt"/>
                          <a:ea typeface="+mj-ea"/>
                        </a:rPr>
                        <a:t>I</a:t>
                      </a:r>
                      <a:r>
                        <a:rPr lang="en-US" sz="2800" dirty="0">
                          <a:effectLst/>
                          <a:latin typeface="+mn-lt"/>
                          <a:ea typeface="+mj-ea"/>
                        </a:rPr>
                        <a:t>,</a:t>
                      </a:r>
                      <a:r>
                        <a:rPr lang="zh-CN" sz="2800" dirty="0">
                          <a:effectLst/>
                          <a:latin typeface="+mn-lt"/>
                          <a:ea typeface="+mj-ea"/>
                        </a:rPr>
                        <a:t>使得</a:t>
                      </a:r>
                      <a:r>
                        <a:rPr lang="en-US" sz="2800" i="1" dirty="0">
                          <a:effectLst/>
                          <a:latin typeface="+mn-lt"/>
                          <a:ea typeface="+mj-ea"/>
                        </a:rPr>
                        <a:t>f</a:t>
                      </a:r>
                      <a:r>
                        <a:rPr lang="en-US" sz="2800" dirty="0">
                          <a:effectLst/>
                          <a:latin typeface="+mn-lt"/>
                          <a:ea typeface="+mj-ea"/>
                        </a:rPr>
                        <a:t>(</a:t>
                      </a:r>
                      <a:r>
                        <a:rPr lang="en-US" sz="2800" i="1" dirty="0" err="1">
                          <a:effectLst/>
                          <a:latin typeface="+mn-lt"/>
                          <a:ea typeface="+mj-ea"/>
                        </a:rPr>
                        <a:t>x</a:t>
                      </a:r>
                      <a:r>
                        <a:rPr lang="en-US" sz="2800" baseline="-25000" dirty="0" err="1">
                          <a:effectLst/>
                          <a:latin typeface="+mn-lt"/>
                          <a:ea typeface="+mj-ea"/>
                        </a:rPr>
                        <a:t>0</a:t>
                      </a:r>
                      <a:r>
                        <a:rPr lang="en-US" sz="2800" dirty="0">
                          <a:effectLst/>
                          <a:latin typeface="+mn-lt"/>
                          <a:ea typeface="+mj-ea"/>
                        </a:rPr>
                        <a:t>)=</a:t>
                      </a:r>
                      <a:r>
                        <a:rPr lang="en-US" sz="2800" i="1" dirty="0">
                          <a:effectLst/>
                          <a:latin typeface="+mn-lt"/>
                          <a:ea typeface="+mj-ea"/>
                        </a:rPr>
                        <a:t>M</a:t>
                      </a:r>
                      <a:endParaRPr lang="zh-CN" sz="2800" i="1" dirty="0">
                        <a:solidFill>
                          <a:schemeClr val="tx1"/>
                        </a:solidFill>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50000"/>
                        </a:lnSpc>
                        <a:spcAft>
                          <a:spcPts val="0"/>
                        </a:spcAft>
                      </a:pPr>
                      <a:r>
                        <a:rPr lang="zh-CN" sz="2800" dirty="0">
                          <a:effectLst/>
                          <a:latin typeface="+mn-lt"/>
                          <a:ea typeface="+mj-ea"/>
                        </a:rPr>
                        <a:t>②存在</a:t>
                      </a:r>
                      <a:r>
                        <a:rPr lang="en-US" sz="2800" i="1" dirty="0" err="1">
                          <a:effectLst/>
                          <a:latin typeface="+mn-lt"/>
                          <a:ea typeface="+mj-ea"/>
                        </a:rPr>
                        <a:t>x</a:t>
                      </a:r>
                      <a:r>
                        <a:rPr lang="en-US" sz="2800" baseline="-25000" dirty="0" err="1">
                          <a:effectLst/>
                          <a:latin typeface="+mn-lt"/>
                          <a:ea typeface="+mj-ea"/>
                        </a:rPr>
                        <a:t>0</a:t>
                      </a:r>
                      <a:r>
                        <a:rPr lang="zh-CN" sz="2800" dirty="0">
                          <a:effectLst/>
                          <a:latin typeface="+mn-lt"/>
                          <a:ea typeface="+mj-ea"/>
                        </a:rPr>
                        <a:t>∈</a:t>
                      </a:r>
                      <a:r>
                        <a:rPr lang="en-US" sz="2800" i="1" dirty="0">
                          <a:effectLst/>
                          <a:latin typeface="+mn-lt"/>
                          <a:ea typeface="+mj-ea"/>
                        </a:rPr>
                        <a:t>I</a:t>
                      </a:r>
                      <a:r>
                        <a:rPr lang="en-US" sz="2800" dirty="0">
                          <a:effectLst/>
                          <a:latin typeface="+mn-lt"/>
                          <a:ea typeface="+mj-ea"/>
                        </a:rPr>
                        <a:t>,</a:t>
                      </a:r>
                      <a:r>
                        <a:rPr lang="zh-CN" sz="2800" dirty="0">
                          <a:effectLst/>
                          <a:latin typeface="+mn-lt"/>
                          <a:ea typeface="+mj-ea"/>
                        </a:rPr>
                        <a:t>使得</a:t>
                      </a:r>
                      <a:r>
                        <a:rPr lang="en-US" altLang="zh-CN" sz="2800" i="1" dirty="0">
                          <a:effectLst/>
                          <a:latin typeface="+mn-lt"/>
                          <a:ea typeface="+mj-ea"/>
                        </a:rPr>
                        <a:t>f</a:t>
                      </a:r>
                      <a:r>
                        <a:rPr lang="en-US" altLang="zh-CN" sz="2800" dirty="0">
                          <a:effectLst/>
                          <a:latin typeface="+mn-lt"/>
                          <a:ea typeface="+mj-ea"/>
                        </a:rPr>
                        <a:t>(</a:t>
                      </a:r>
                      <a:r>
                        <a:rPr lang="en-US" altLang="zh-CN" sz="2800" i="1" dirty="0" err="1">
                          <a:effectLst/>
                          <a:latin typeface="+mn-lt"/>
                          <a:ea typeface="+mj-ea"/>
                        </a:rPr>
                        <a:t>x</a:t>
                      </a:r>
                      <a:r>
                        <a:rPr lang="en-US" altLang="zh-CN" sz="2800" baseline="-25000" dirty="0" err="1">
                          <a:effectLst/>
                          <a:latin typeface="+mn-lt"/>
                          <a:ea typeface="+mj-ea"/>
                        </a:rPr>
                        <a:t>0</a:t>
                      </a:r>
                      <a:r>
                        <a:rPr lang="en-US" altLang="zh-CN" sz="2800" dirty="0">
                          <a:effectLst/>
                          <a:latin typeface="+mn-lt"/>
                          <a:ea typeface="+mj-ea"/>
                        </a:rPr>
                        <a:t>)=</a:t>
                      </a:r>
                      <a:r>
                        <a:rPr lang="en-US" altLang="zh-CN" sz="2800" i="1" dirty="0">
                          <a:effectLst/>
                          <a:latin typeface="+mn-lt"/>
                          <a:ea typeface="+mj-ea"/>
                        </a:rPr>
                        <a:t>M</a:t>
                      </a:r>
                      <a:endParaRPr lang="zh-CN" sz="2800" dirty="0">
                        <a:solidFill>
                          <a:schemeClr val="tx1"/>
                        </a:solidFill>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xmlns="" val="10002"/>
                  </a:ext>
                </a:extLst>
              </a:tr>
              <a:tr h="658037">
                <a:tc>
                  <a:txBody>
                    <a:bodyPr/>
                    <a:lstStyle/>
                    <a:p>
                      <a:pPr algn="ctr">
                        <a:lnSpc>
                          <a:spcPct val="150000"/>
                        </a:lnSpc>
                        <a:spcAft>
                          <a:spcPts val="0"/>
                        </a:spcAft>
                      </a:pPr>
                      <a:r>
                        <a:rPr lang="zh-CN" sz="2800" dirty="0">
                          <a:effectLst/>
                          <a:latin typeface="+mn-lt"/>
                          <a:ea typeface="+mj-ea"/>
                        </a:rPr>
                        <a:t>结论</a:t>
                      </a:r>
                      <a:endParaRPr lang="zh-CN" sz="2800" dirty="0">
                        <a:solidFill>
                          <a:schemeClr val="tx1"/>
                        </a:solidFill>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en-US" sz="2800" i="1" dirty="0">
                          <a:effectLst/>
                          <a:latin typeface="+mn-lt"/>
                          <a:ea typeface="+mj-ea"/>
                        </a:rPr>
                        <a:t>M</a:t>
                      </a:r>
                      <a:r>
                        <a:rPr lang="zh-CN" sz="2800" dirty="0">
                          <a:effectLst/>
                          <a:latin typeface="+mn-lt"/>
                          <a:ea typeface="+mj-ea"/>
                        </a:rPr>
                        <a:t>为最大值</a:t>
                      </a:r>
                      <a:endParaRPr lang="zh-CN" sz="2800" dirty="0">
                        <a:solidFill>
                          <a:schemeClr val="tx1"/>
                        </a:solidFill>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50000"/>
                        </a:lnSpc>
                        <a:spcAft>
                          <a:spcPts val="0"/>
                        </a:spcAft>
                      </a:pPr>
                      <a:r>
                        <a:rPr lang="en-US" sz="2800" i="1" dirty="0">
                          <a:effectLst/>
                          <a:latin typeface="+mn-lt"/>
                          <a:ea typeface="+mj-ea"/>
                        </a:rPr>
                        <a:t>M</a:t>
                      </a:r>
                      <a:r>
                        <a:rPr lang="zh-CN" sz="2800" dirty="0">
                          <a:effectLst/>
                          <a:latin typeface="+mn-lt"/>
                          <a:ea typeface="+mj-ea"/>
                        </a:rPr>
                        <a:t>为最小值</a:t>
                      </a:r>
                      <a:endParaRPr lang="zh-CN" sz="2800" dirty="0">
                        <a:solidFill>
                          <a:schemeClr val="tx1"/>
                        </a:solidFill>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16" name="矩形 15"/>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370686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798" y="-2"/>
            <a:ext cx="4853145"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2  </a:t>
            </a:r>
            <a:r>
              <a:rPr lang="zh-CN" altLang="zh-CN" sz="2800" dirty="0">
                <a:solidFill>
                  <a:srgbClr val="DA251C"/>
                </a:solidFill>
              </a:rPr>
              <a:t>函数的奇偶性</a:t>
            </a:r>
            <a:r>
              <a:rPr lang="zh-CN" altLang="en-US" sz="2800" dirty="0">
                <a:solidFill>
                  <a:srgbClr val="DA251C"/>
                </a:solidFill>
              </a:rPr>
              <a:t>（</a:t>
            </a:r>
            <a:r>
              <a:rPr lang="zh-CN" altLang="en-US" sz="2800" dirty="0">
                <a:solidFill>
                  <a:srgbClr val="DA251C"/>
                </a:solidFill>
                <a:latin typeface="微软雅黑" panose="020B0503020204020204" pitchFamily="34" charset="-122"/>
              </a:rPr>
              <a:t>重点</a:t>
            </a:r>
            <a:r>
              <a:rPr lang="zh-CN" altLang="en-US" sz="2800" dirty="0">
                <a:solidFill>
                  <a:srgbClr val="DA251C"/>
                </a:solidFill>
              </a:rPr>
              <a:t>）</a:t>
            </a:r>
            <a:endParaRPr lang="en-US" altLang="zh-CN" sz="2800" dirty="0">
              <a:solidFill>
                <a:srgbClr val="DA251C"/>
              </a:solidFill>
            </a:endParaRPr>
          </a:p>
        </p:txBody>
      </p:sp>
      <p:graphicFrame>
        <p:nvGraphicFramePr>
          <p:cNvPr id="3" name="表格 2"/>
          <p:cNvGraphicFramePr>
            <a:graphicFrameLocks noGrp="1"/>
          </p:cNvGraphicFramePr>
          <p:nvPr>
            <p:extLst>
              <p:ext uri="{D42A27DB-BD31-4B8C-83A1-F6EECF244321}">
                <p14:modId xmlns:p14="http://schemas.microsoft.com/office/powerpoint/2010/main" xmlns="" val="2093742149"/>
              </p:ext>
            </p:extLst>
          </p:nvPr>
        </p:nvGraphicFramePr>
        <p:xfrm>
          <a:off x="433543" y="1712380"/>
          <a:ext cx="10972800" cy="3839459"/>
        </p:xfrm>
        <a:graphic>
          <a:graphicData uri="http://schemas.openxmlformats.org/drawingml/2006/table">
            <a:tbl>
              <a:tblPr firstRow="1" firstCol="1" bandRow="1">
                <a:tableStyleId>{5940675A-B579-460E-94D1-54222C63F5DA}</a:tableStyleId>
              </a:tblPr>
              <a:tblGrid>
                <a:gridCol w="1324708">
                  <a:extLst>
                    <a:ext uri="{9D8B030D-6E8A-4147-A177-3AD203B41FA5}">
                      <a16:colId xmlns:a16="http://schemas.microsoft.com/office/drawing/2014/main" xmlns="" val="20000"/>
                    </a:ext>
                  </a:extLst>
                </a:gridCol>
                <a:gridCol w="750276">
                  <a:extLst>
                    <a:ext uri="{9D8B030D-6E8A-4147-A177-3AD203B41FA5}">
                      <a16:colId xmlns:a16="http://schemas.microsoft.com/office/drawing/2014/main" xmlns="" val="20001"/>
                    </a:ext>
                  </a:extLst>
                </a:gridCol>
                <a:gridCol w="2602524">
                  <a:extLst>
                    <a:ext uri="{9D8B030D-6E8A-4147-A177-3AD203B41FA5}">
                      <a16:colId xmlns:a16="http://schemas.microsoft.com/office/drawing/2014/main" xmlns="" val="20002"/>
                    </a:ext>
                  </a:extLst>
                </a:gridCol>
                <a:gridCol w="1031630">
                  <a:extLst>
                    <a:ext uri="{9D8B030D-6E8A-4147-A177-3AD203B41FA5}">
                      <a16:colId xmlns:a16="http://schemas.microsoft.com/office/drawing/2014/main" xmlns="" val="20003"/>
                    </a:ext>
                  </a:extLst>
                </a:gridCol>
                <a:gridCol w="3223846">
                  <a:extLst>
                    <a:ext uri="{9D8B030D-6E8A-4147-A177-3AD203B41FA5}">
                      <a16:colId xmlns:a16="http://schemas.microsoft.com/office/drawing/2014/main" xmlns="" val="20004"/>
                    </a:ext>
                  </a:extLst>
                </a:gridCol>
                <a:gridCol w="2039816">
                  <a:extLst>
                    <a:ext uri="{9D8B030D-6E8A-4147-A177-3AD203B41FA5}">
                      <a16:colId xmlns:a16="http://schemas.microsoft.com/office/drawing/2014/main" xmlns="" val="20005"/>
                    </a:ext>
                  </a:extLst>
                </a:gridCol>
              </a:tblGrid>
              <a:tr h="537076">
                <a:tc>
                  <a:txBody>
                    <a:bodyPr/>
                    <a:lstStyle/>
                    <a:p>
                      <a:pPr algn="ctr">
                        <a:lnSpc>
                          <a:spcPct val="100000"/>
                        </a:lnSpc>
                        <a:spcAft>
                          <a:spcPts val="0"/>
                        </a:spcAft>
                      </a:pPr>
                      <a:r>
                        <a:rPr lang="zh-CN" sz="2400" b="1" dirty="0">
                          <a:effectLst/>
                          <a:latin typeface="+mn-lt"/>
                          <a:ea typeface="+mj-ea"/>
                        </a:rPr>
                        <a:t>前提</a:t>
                      </a:r>
                      <a:r>
                        <a:rPr lang="en-US" sz="2400" b="1" dirty="0">
                          <a:effectLst/>
                          <a:latin typeface="+mn-lt"/>
                          <a:ea typeface="+mj-ea"/>
                        </a:rPr>
                        <a:t>(</a:t>
                      </a:r>
                      <a:r>
                        <a:rPr lang="zh-CN" sz="2400" b="1" dirty="0">
                          <a:effectLst/>
                          <a:latin typeface="+mn-lt"/>
                          <a:ea typeface="+mj-ea"/>
                        </a:rPr>
                        <a:t>必</a:t>
                      </a:r>
                    </a:p>
                    <a:p>
                      <a:pPr algn="ctr">
                        <a:lnSpc>
                          <a:spcPct val="100000"/>
                        </a:lnSpc>
                        <a:spcAft>
                          <a:spcPts val="0"/>
                        </a:spcAft>
                      </a:pPr>
                      <a:r>
                        <a:rPr lang="zh-CN" sz="2400" b="1" dirty="0">
                          <a:effectLst/>
                          <a:latin typeface="+mn-lt"/>
                          <a:ea typeface="+mj-ea"/>
                        </a:rPr>
                        <a:t>要条件</a:t>
                      </a:r>
                      <a:r>
                        <a:rPr lang="en-US" sz="2400" b="1" dirty="0">
                          <a:effectLst/>
                          <a:latin typeface="+mn-lt"/>
                          <a:ea typeface="+mj-ea"/>
                        </a:rPr>
                        <a:t>)</a:t>
                      </a:r>
                      <a:endParaRPr lang="zh-CN" sz="2400" b="1"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pPr>
                      <a:r>
                        <a:rPr lang="zh-CN" sz="2400" b="1" dirty="0">
                          <a:effectLst/>
                          <a:latin typeface="+mn-lt"/>
                          <a:ea typeface="+mj-ea"/>
                        </a:rPr>
                        <a:t>奇偶性</a:t>
                      </a:r>
                      <a:endParaRPr lang="zh-CN" sz="2400" b="1"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pPr>
                      <a:r>
                        <a:rPr lang="zh-CN" sz="2400" b="1" dirty="0">
                          <a:effectLst/>
                          <a:latin typeface="+mn-lt"/>
                          <a:ea typeface="+mj-ea"/>
                        </a:rPr>
                        <a:t>满足的充</a:t>
                      </a:r>
                    </a:p>
                    <a:p>
                      <a:pPr algn="ctr">
                        <a:lnSpc>
                          <a:spcPct val="100000"/>
                        </a:lnSpc>
                        <a:spcAft>
                          <a:spcPts val="0"/>
                        </a:spcAft>
                      </a:pPr>
                      <a:r>
                        <a:rPr lang="zh-CN" sz="2400" b="1" dirty="0">
                          <a:effectLst/>
                          <a:latin typeface="+mn-lt"/>
                          <a:ea typeface="+mj-ea"/>
                        </a:rPr>
                        <a:t>要条件</a:t>
                      </a:r>
                      <a:endParaRPr lang="zh-CN" sz="2400" b="1"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pPr>
                      <a:r>
                        <a:rPr lang="zh-CN" sz="2400" b="1" dirty="0">
                          <a:effectLst/>
                          <a:latin typeface="+mn-lt"/>
                          <a:ea typeface="+mj-ea"/>
                        </a:rPr>
                        <a:t>图象特征</a:t>
                      </a:r>
                      <a:endParaRPr lang="zh-CN" sz="2400" b="1"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pPr>
                      <a:r>
                        <a:rPr lang="zh-CN" sz="2400" b="1" dirty="0">
                          <a:effectLst/>
                          <a:latin typeface="+mn-lt"/>
                          <a:ea typeface="+mj-ea"/>
                        </a:rPr>
                        <a:t>特性</a:t>
                      </a:r>
                      <a:endParaRPr lang="zh-CN" sz="2400" b="1"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pPr>
                      <a:r>
                        <a:rPr lang="zh-CN" sz="2400" b="1" dirty="0">
                          <a:effectLst/>
                          <a:latin typeface="+mn-lt"/>
                          <a:ea typeface="+mj-ea"/>
                        </a:rPr>
                        <a:t>单调性</a:t>
                      </a:r>
                      <a:endParaRPr lang="zh-CN" sz="2400" b="1"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0000"/>
                  </a:ext>
                </a:extLst>
              </a:tr>
              <a:tr h="1308297">
                <a:tc rowSpan="2">
                  <a:txBody>
                    <a:bodyPr/>
                    <a:lstStyle/>
                    <a:p>
                      <a:pPr algn="ctr">
                        <a:lnSpc>
                          <a:spcPct val="100000"/>
                        </a:lnSpc>
                        <a:spcAft>
                          <a:spcPts val="0"/>
                        </a:spcAft>
                      </a:pPr>
                      <a:r>
                        <a:rPr lang="zh-CN" sz="2400" dirty="0">
                          <a:effectLst/>
                          <a:latin typeface="+mn-lt"/>
                          <a:ea typeface="+mj-ea"/>
                        </a:rPr>
                        <a:t>函数</a:t>
                      </a:r>
                      <a:r>
                        <a:rPr lang="en-US" sz="2400" i="1" dirty="0">
                          <a:effectLst/>
                          <a:latin typeface="+mn-lt"/>
                          <a:ea typeface="+mj-ea"/>
                        </a:rPr>
                        <a:t>f</a:t>
                      </a:r>
                      <a:r>
                        <a:rPr lang="en-US" sz="2400" dirty="0">
                          <a:effectLst/>
                          <a:latin typeface="+mn-lt"/>
                          <a:ea typeface="+mj-ea"/>
                        </a:rPr>
                        <a:t>(</a:t>
                      </a:r>
                      <a:r>
                        <a:rPr lang="en-US" sz="2400" i="1" dirty="0">
                          <a:effectLst/>
                          <a:latin typeface="+mn-lt"/>
                          <a:ea typeface="+mj-ea"/>
                        </a:rPr>
                        <a:t>x</a:t>
                      </a:r>
                      <a:r>
                        <a:rPr lang="en-US" sz="2400" dirty="0">
                          <a:effectLst/>
                          <a:latin typeface="+mn-lt"/>
                          <a:ea typeface="+mj-ea"/>
                        </a:rPr>
                        <a:t>)</a:t>
                      </a:r>
                    </a:p>
                    <a:p>
                      <a:pPr algn="ctr">
                        <a:lnSpc>
                          <a:spcPct val="100000"/>
                        </a:lnSpc>
                        <a:spcAft>
                          <a:spcPts val="0"/>
                        </a:spcAft>
                      </a:pPr>
                      <a:r>
                        <a:rPr lang="zh-CN" sz="2400" dirty="0">
                          <a:effectLst/>
                          <a:latin typeface="+mn-lt"/>
                          <a:ea typeface="+mj-ea"/>
                        </a:rPr>
                        <a:t>的定义</a:t>
                      </a:r>
                      <a:endParaRPr lang="en-US" altLang="zh-CN" sz="2400" dirty="0">
                        <a:effectLst/>
                        <a:latin typeface="+mn-lt"/>
                        <a:ea typeface="+mj-ea"/>
                      </a:endParaRPr>
                    </a:p>
                    <a:p>
                      <a:pPr algn="ctr">
                        <a:lnSpc>
                          <a:spcPct val="100000"/>
                        </a:lnSpc>
                        <a:spcAft>
                          <a:spcPts val="0"/>
                        </a:spcAft>
                      </a:pPr>
                      <a:r>
                        <a:rPr lang="zh-CN" sz="2400" dirty="0">
                          <a:effectLst/>
                          <a:latin typeface="+mn-lt"/>
                          <a:ea typeface="+mj-ea"/>
                        </a:rPr>
                        <a:t>域关于</a:t>
                      </a:r>
                    </a:p>
                    <a:p>
                      <a:pPr algn="ctr">
                        <a:lnSpc>
                          <a:spcPct val="100000"/>
                        </a:lnSpc>
                        <a:spcAft>
                          <a:spcPts val="0"/>
                        </a:spcAft>
                      </a:pPr>
                      <a:r>
                        <a:rPr lang="zh-CN" sz="2400" dirty="0">
                          <a:effectLst/>
                          <a:latin typeface="+mn-lt"/>
                          <a:ea typeface="+mj-ea"/>
                        </a:rPr>
                        <a:t>原点对称</a:t>
                      </a:r>
                      <a:endParaRPr lang="zh-CN" sz="2400" dirty="0">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zh-CN" sz="2400" dirty="0">
                          <a:effectLst/>
                          <a:latin typeface="+mn-lt"/>
                          <a:ea typeface="+mj-ea"/>
                        </a:rPr>
                        <a:t>奇函数</a:t>
                      </a:r>
                      <a:endParaRPr lang="zh-CN" sz="2400"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zh-CN" sz="2400" dirty="0">
                          <a:effectLst/>
                          <a:latin typeface="+mn-lt"/>
                          <a:ea typeface="+mj-ea"/>
                        </a:rPr>
                        <a:t>对定义域中任意的</a:t>
                      </a:r>
                      <a:r>
                        <a:rPr lang="en-US" sz="2400" i="1" dirty="0">
                          <a:effectLst/>
                          <a:latin typeface="+mn-lt"/>
                          <a:ea typeface="+mj-ea"/>
                        </a:rPr>
                        <a:t>x</a:t>
                      </a:r>
                      <a:r>
                        <a:rPr lang="en-US" sz="2400" dirty="0">
                          <a:effectLst/>
                          <a:latin typeface="+mn-lt"/>
                          <a:ea typeface="+mj-ea"/>
                        </a:rPr>
                        <a:t>,</a:t>
                      </a:r>
                    </a:p>
                    <a:p>
                      <a:pPr algn="ctr">
                        <a:lnSpc>
                          <a:spcPct val="100000"/>
                        </a:lnSpc>
                        <a:spcAft>
                          <a:spcPts val="0"/>
                        </a:spcAft>
                      </a:pPr>
                      <a:r>
                        <a:rPr lang="zh-CN" sz="2400" dirty="0">
                          <a:effectLst/>
                          <a:latin typeface="+mn-lt"/>
                          <a:ea typeface="+mj-ea"/>
                        </a:rPr>
                        <a:t>都有</a:t>
                      </a:r>
                      <a:r>
                        <a:rPr lang="en-US" sz="2400" i="1" dirty="0">
                          <a:effectLst/>
                          <a:latin typeface="+mn-lt"/>
                          <a:ea typeface="+mj-ea"/>
                        </a:rPr>
                        <a:t>f</a:t>
                      </a:r>
                      <a:r>
                        <a:rPr lang="en-US" sz="2400" dirty="0">
                          <a:effectLst/>
                          <a:latin typeface="+mn-lt"/>
                          <a:ea typeface="+mj-ea"/>
                        </a:rPr>
                        <a:t>(-</a:t>
                      </a:r>
                      <a:r>
                        <a:rPr lang="en-US" altLang="zh-CN" sz="2400" i="1" dirty="0">
                          <a:effectLst/>
                          <a:latin typeface="+mn-lt"/>
                          <a:ea typeface="+mj-ea"/>
                        </a:rPr>
                        <a:t>x</a:t>
                      </a:r>
                      <a:r>
                        <a:rPr lang="en-US" sz="2400" dirty="0">
                          <a:effectLst/>
                          <a:latin typeface="+mn-lt"/>
                          <a:ea typeface="+mj-ea"/>
                        </a:rPr>
                        <a:t>)=-</a:t>
                      </a:r>
                      <a:r>
                        <a:rPr lang="en-US" altLang="zh-CN" sz="2400" i="1" dirty="0">
                          <a:effectLst/>
                          <a:latin typeface="+mn-lt"/>
                          <a:ea typeface="+mj-ea"/>
                        </a:rPr>
                        <a:t>f</a:t>
                      </a:r>
                      <a:r>
                        <a:rPr lang="en-US" altLang="zh-CN" sz="2400" dirty="0">
                          <a:effectLst/>
                          <a:latin typeface="+mn-lt"/>
                          <a:ea typeface="+mj-ea"/>
                        </a:rPr>
                        <a:t>(</a:t>
                      </a:r>
                      <a:r>
                        <a:rPr lang="en-US" altLang="zh-CN" sz="2400" i="1" dirty="0">
                          <a:effectLst/>
                          <a:latin typeface="+mn-lt"/>
                          <a:ea typeface="+mj-ea"/>
                        </a:rPr>
                        <a:t>x</a:t>
                      </a:r>
                      <a:r>
                        <a:rPr lang="en-US" altLang="zh-CN" sz="2400" dirty="0">
                          <a:effectLst/>
                          <a:latin typeface="+mn-lt"/>
                          <a:ea typeface="+mj-ea"/>
                        </a:rPr>
                        <a:t>).</a:t>
                      </a:r>
                      <a:endParaRPr lang="zh-CN" sz="2400" dirty="0">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zh-CN" sz="2400" dirty="0">
                          <a:effectLst/>
                          <a:latin typeface="+mn-lt"/>
                          <a:ea typeface="+mj-ea"/>
                        </a:rPr>
                        <a:t>关于原</a:t>
                      </a:r>
                    </a:p>
                    <a:p>
                      <a:pPr algn="ctr">
                        <a:lnSpc>
                          <a:spcPct val="100000"/>
                        </a:lnSpc>
                        <a:spcAft>
                          <a:spcPts val="0"/>
                        </a:spcAft>
                      </a:pPr>
                      <a:r>
                        <a:rPr lang="zh-CN" sz="2400" dirty="0">
                          <a:effectLst/>
                          <a:latin typeface="+mn-lt"/>
                          <a:ea typeface="+mj-ea"/>
                        </a:rPr>
                        <a:t>点对称</a:t>
                      </a:r>
                      <a:endParaRPr lang="zh-CN" sz="2400"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en-US" sz="2400" dirty="0">
                          <a:effectLst/>
                          <a:latin typeface="+mn-lt"/>
                          <a:ea typeface="+mj-ea"/>
                        </a:rPr>
                        <a:t>(1)</a:t>
                      </a:r>
                      <a:r>
                        <a:rPr lang="zh-CN" sz="2400" dirty="0">
                          <a:effectLst/>
                          <a:latin typeface="+mn-lt"/>
                          <a:ea typeface="+mj-ea"/>
                        </a:rPr>
                        <a:t>如果定义域中包含</a:t>
                      </a:r>
                      <a:r>
                        <a:rPr lang="en-US" sz="2400" dirty="0">
                          <a:effectLst/>
                          <a:latin typeface="+mn-lt"/>
                          <a:ea typeface="+mj-ea"/>
                        </a:rPr>
                        <a:t>0, </a:t>
                      </a:r>
                    </a:p>
                    <a:p>
                      <a:pPr algn="ctr">
                        <a:lnSpc>
                          <a:spcPct val="100000"/>
                        </a:lnSpc>
                        <a:spcAft>
                          <a:spcPts val="0"/>
                        </a:spcAft>
                      </a:pPr>
                      <a:r>
                        <a:rPr lang="zh-CN" sz="2400" dirty="0">
                          <a:effectLst/>
                          <a:latin typeface="+mn-lt"/>
                          <a:ea typeface="+mj-ea"/>
                        </a:rPr>
                        <a:t>那么</a:t>
                      </a:r>
                      <a:r>
                        <a:rPr lang="en-US" sz="2400" i="1" dirty="0">
                          <a:effectLst/>
                          <a:latin typeface="+mn-lt"/>
                          <a:ea typeface="+mj-ea"/>
                        </a:rPr>
                        <a:t>f</a:t>
                      </a:r>
                      <a:r>
                        <a:rPr lang="en-US" sz="2400" dirty="0">
                          <a:effectLst/>
                          <a:latin typeface="+mn-lt"/>
                          <a:ea typeface="+mj-ea"/>
                        </a:rPr>
                        <a:t>(0)=0.</a:t>
                      </a:r>
                      <a:endParaRPr lang="zh-CN" sz="2400" dirty="0">
                        <a:effectLst/>
                        <a:latin typeface="+mn-lt"/>
                        <a:ea typeface="+mj-ea"/>
                      </a:endParaRPr>
                    </a:p>
                    <a:p>
                      <a:pPr algn="ctr">
                        <a:lnSpc>
                          <a:spcPct val="100000"/>
                        </a:lnSpc>
                        <a:spcAft>
                          <a:spcPts val="0"/>
                        </a:spcAft>
                      </a:pPr>
                      <a:r>
                        <a:rPr lang="en-US" sz="2400" dirty="0">
                          <a:effectLst/>
                          <a:latin typeface="+mn-lt"/>
                          <a:ea typeface="+mj-ea"/>
                        </a:rPr>
                        <a:t>(2)</a:t>
                      </a:r>
                      <a:r>
                        <a:rPr lang="zh-CN" sz="2400" dirty="0">
                          <a:effectLst/>
                          <a:latin typeface="+mn-lt"/>
                          <a:ea typeface="+mj-ea"/>
                        </a:rPr>
                        <a:t>若函数在关于原点对称的区间上有最值</a:t>
                      </a:r>
                      <a:r>
                        <a:rPr lang="en-US" sz="2400" dirty="0">
                          <a:effectLst/>
                          <a:latin typeface="+mn-lt"/>
                          <a:ea typeface="+mj-ea"/>
                        </a:rPr>
                        <a:t>,</a:t>
                      </a:r>
                      <a:r>
                        <a:rPr lang="zh-CN" sz="2400" dirty="0">
                          <a:effectLst/>
                          <a:latin typeface="+mn-lt"/>
                          <a:ea typeface="+mj-ea"/>
                        </a:rPr>
                        <a:t>则</a:t>
                      </a:r>
                      <a:r>
                        <a:rPr lang="en-US" altLang="zh-CN" sz="2400" i="1" dirty="0">
                          <a:effectLst/>
                          <a:latin typeface="+mn-lt"/>
                          <a:ea typeface="+mj-ea"/>
                        </a:rPr>
                        <a:t>f</a:t>
                      </a:r>
                      <a:r>
                        <a:rPr lang="en-US" altLang="zh-CN" sz="2400" dirty="0">
                          <a:effectLst/>
                          <a:latin typeface="+mn-lt"/>
                          <a:ea typeface="+mj-ea"/>
                        </a:rPr>
                        <a:t>(</a:t>
                      </a:r>
                      <a:r>
                        <a:rPr lang="en-US" altLang="zh-CN" sz="2400" i="1" dirty="0">
                          <a:effectLst/>
                          <a:latin typeface="+mn-lt"/>
                          <a:ea typeface="+mj-ea"/>
                        </a:rPr>
                        <a:t>x</a:t>
                      </a:r>
                      <a:r>
                        <a:rPr lang="en-US" altLang="zh-CN" sz="2400" dirty="0">
                          <a:effectLst/>
                          <a:latin typeface="+mn-lt"/>
                          <a:ea typeface="+mj-ea"/>
                        </a:rPr>
                        <a:t>)</a:t>
                      </a:r>
                      <a:r>
                        <a:rPr lang="en-US" sz="2400" baseline="-25000" dirty="0" err="1">
                          <a:effectLst/>
                          <a:latin typeface="+mn-lt"/>
                          <a:ea typeface="+mj-ea"/>
                        </a:rPr>
                        <a:t>max</a:t>
                      </a:r>
                      <a:r>
                        <a:rPr lang="en-US" sz="2400" dirty="0" err="1">
                          <a:effectLst/>
                          <a:latin typeface="+mn-lt"/>
                          <a:ea typeface="+mj-ea"/>
                        </a:rPr>
                        <a:t>+</a:t>
                      </a:r>
                      <a:r>
                        <a:rPr lang="en-US" altLang="zh-CN" sz="2400" i="1" dirty="0" err="1">
                          <a:effectLst/>
                          <a:latin typeface="+mn-lt"/>
                          <a:ea typeface="+mj-ea"/>
                        </a:rPr>
                        <a:t>f</a:t>
                      </a:r>
                      <a:r>
                        <a:rPr lang="en-US" altLang="zh-CN" sz="2400" dirty="0">
                          <a:effectLst/>
                          <a:latin typeface="+mn-lt"/>
                          <a:ea typeface="+mj-ea"/>
                        </a:rPr>
                        <a:t>(</a:t>
                      </a:r>
                      <a:r>
                        <a:rPr lang="en-US" altLang="zh-CN" sz="2400" i="1" dirty="0">
                          <a:effectLst/>
                          <a:latin typeface="+mn-lt"/>
                          <a:ea typeface="+mj-ea"/>
                        </a:rPr>
                        <a:t>x</a:t>
                      </a:r>
                      <a:r>
                        <a:rPr lang="en-US" altLang="zh-CN" sz="2400" dirty="0">
                          <a:effectLst/>
                          <a:latin typeface="+mn-lt"/>
                          <a:ea typeface="+mj-ea"/>
                        </a:rPr>
                        <a:t>)</a:t>
                      </a:r>
                      <a:r>
                        <a:rPr lang="en-US" sz="2400" baseline="-25000" dirty="0">
                          <a:effectLst/>
                          <a:latin typeface="+mn-lt"/>
                          <a:ea typeface="+mj-ea"/>
                        </a:rPr>
                        <a:t>min</a:t>
                      </a:r>
                      <a:r>
                        <a:rPr lang="en-US" sz="2400" dirty="0">
                          <a:effectLst/>
                          <a:latin typeface="+mn-lt"/>
                          <a:ea typeface="+mj-ea"/>
                        </a:rPr>
                        <a:t>=0.</a:t>
                      </a:r>
                      <a:endParaRPr lang="zh-CN" sz="2400" dirty="0">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zh-CN" sz="2400" dirty="0">
                          <a:effectLst/>
                          <a:latin typeface="+mn-lt"/>
                          <a:ea typeface="+mj-ea"/>
                        </a:rPr>
                        <a:t>在关于原点对称的区间上单调性相同</a:t>
                      </a:r>
                      <a:endParaRPr lang="zh-CN" sz="2400" dirty="0">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xmlns="" val="10001"/>
                  </a:ext>
                </a:extLst>
              </a:tr>
              <a:tr h="1279139">
                <a:tc vMerge="1">
                  <a:txBody>
                    <a:bodyPr/>
                    <a:lstStyle/>
                    <a:p>
                      <a:endParaRPr lang="zh-CN" altLang="en-US"/>
                    </a:p>
                  </a:txBody>
                  <a:tcPr/>
                </a:tc>
                <a:tc>
                  <a:txBody>
                    <a:bodyPr/>
                    <a:lstStyle/>
                    <a:p>
                      <a:pPr algn="ctr">
                        <a:lnSpc>
                          <a:spcPct val="100000"/>
                        </a:lnSpc>
                        <a:spcAft>
                          <a:spcPts val="0"/>
                        </a:spcAft>
                      </a:pPr>
                      <a:r>
                        <a:rPr lang="zh-CN" sz="2400" dirty="0">
                          <a:effectLst/>
                          <a:latin typeface="+mn-lt"/>
                          <a:ea typeface="+mj-ea"/>
                        </a:rPr>
                        <a:t>偶函数</a:t>
                      </a:r>
                      <a:endParaRPr lang="zh-CN" sz="2400"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zh-CN" sz="2400" dirty="0">
                          <a:effectLst/>
                          <a:latin typeface="+mn-lt"/>
                          <a:ea typeface="+mj-ea"/>
                        </a:rPr>
                        <a:t>对定义域中任意的</a:t>
                      </a:r>
                      <a:r>
                        <a:rPr lang="en-US" sz="2400" i="1" dirty="0">
                          <a:effectLst/>
                          <a:latin typeface="+mn-lt"/>
                          <a:ea typeface="+mj-ea"/>
                        </a:rPr>
                        <a:t>x</a:t>
                      </a:r>
                      <a:r>
                        <a:rPr lang="en-US" sz="2400" dirty="0">
                          <a:effectLst/>
                          <a:latin typeface="+mn-lt"/>
                          <a:ea typeface="+mj-ea"/>
                        </a:rPr>
                        <a:t>,</a:t>
                      </a:r>
                    </a:p>
                    <a:p>
                      <a:pPr algn="ctr">
                        <a:lnSpc>
                          <a:spcPct val="100000"/>
                        </a:lnSpc>
                        <a:spcAft>
                          <a:spcPts val="0"/>
                        </a:spcAft>
                      </a:pPr>
                      <a:r>
                        <a:rPr lang="zh-CN" sz="2400" dirty="0">
                          <a:effectLst/>
                          <a:latin typeface="+mn-lt"/>
                          <a:ea typeface="+mj-ea"/>
                        </a:rPr>
                        <a:t>都有</a:t>
                      </a:r>
                      <a:r>
                        <a:rPr lang="en-US" sz="2400" i="1" dirty="0">
                          <a:effectLst/>
                          <a:latin typeface="+mn-lt"/>
                          <a:ea typeface="+mj-ea"/>
                        </a:rPr>
                        <a:t>f</a:t>
                      </a:r>
                      <a:r>
                        <a:rPr lang="en-US" sz="2400" dirty="0">
                          <a:effectLst/>
                          <a:latin typeface="+mn-lt"/>
                          <a:ea typeface="+mj-ea"/>
                        </a:rPr>
                        <a:t>(-</a:t>
                      </a:r>
                      <a:r>
                        <a:rPr lang="en-US" sz="2400" i="1" dirty="0">
                          <a:effectLst/>
                          <a:latin typeface="+mn-lt"/>
                          <a:ea typeface="+mj-ea"/>
                        </a:rPr>
                        <a:t>x</a:t>
                      </a:r>
                      <a:r>
                        <a:rPr lang="en-US" sz="2400" dirty="0">
                          <a:effectLst/>
                          <a:latin typeface="+mn-lt"/>
                          <a:ea typeface="+mj-ea"/>
                        </a:rPr>
                        <a:t>)=</a:t>
                      </a:r>
                      <a:r>
                        <a:rPr lang="en-US" sz="2400" i="1" dirty="0">
                          <a:effectLst/>
                          <a:latin typeface="+mn-lt"/>
                          <a:ea typeface="+mj-ea"/>
                        </a:rPr>
                        <a:t>f</a:t>
                      </a:r>
                      <a:r>
                        <a:rPr lang="en-US" sz="2400" dirty="0">
                          <a:effectLst/>
                          <a:latin typeface="+mn-lt"/>
                          <a:ea typeface="+mj-ea"/>
                        </a:rPr>
                        <a:t>(</a:t>
                      </a:r>
                      <a:r>
                        <a:rPr lang="en-US" sz="2400" i="1" dirty="0">
                          <a:effectLst/>
                          <a:latin typeface="+mn-lt"/>
                          <a:ea typeface="+mj-ea"/>
                        </a:rPr>
                        <a:t>x</a:t>
                      </a:r>
                      <a:r>
                        <a:rPr lang="en-US" sz="2400" dirty="0">
                          <a:effectLst/>
                          <a:latin typeface="+mn-lt"/>
                          <a:ea typeface="+mj-ea"/>
                        </a:rPr>
                        <a:t>).</a:t>
                      </a:r>
                      <a:endParaRPr lang="zh-CN" sz="2400" dirty="0">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zh-CN" sz="2400" dirty="0">
                          <a:effectLst/>
                          <a:latin typeface="+mn-lt"/>
                          <a:ea typeface="+mj-ea"/>
                        </a:rPr>
                        <a:t>关于</a:t>
                      </a:r>
                      <a:r>
                        <a:rPr lang="en-US" sz="2400" i="1" dirty="0">
                          <a:effectLst/>
                          <a:latin typeface="+mn-lt"/>
                          <a:ea typeface="+mj-ea"/>
                        </a:rPr>
                        <a:t>y</a:t>
                      </a:r>
                      <a:endParaRPr lang="zh-CN" sz="2400" i="1" dirty="0">
                        <a:effectLst/>
                        <a:latin typeface="+mn-lt"/>
                        <a:ea typeface="+mj-ea"/>
                      </a:endParaRPr>
                    </a:p>
                    <a:p>
                      <a:pPr algn="ctr">
                        <a:lnSpc>
                          <a:spcPct val="100000"/>
                        </a:lnSpc>
                        <a:spcAft>
                          <a:spcPts val="0"/>
                        </a:spcAft>
                      </a:pPr>
                      <a:r>
                        <a:rPr lang="zh-CN" sz="2400" dirty="0">
                          <a:effectLst/>
                          <a:latin typeface="+mn-lt"/>
                          <a:ea typeface="+mj-ea"/>
                        </a:rPr>
                        <a:t>轴对称</a:t>
                      </a:r>
                      <a:endParaRPr lang="zh-CN" sz="2400" dirty="0">
                        <a:effectLst/>
                        <a:latin typeface="+mn-lt"/>
                        <a:ea typeface="+mj-ea"/>
                        <a:cs typeface="Times New Roman"/>
                      </a:endParaRPr>
                    </a:p>
                  </a:txBody>
                  <a:tcPr marL="0" marR="0"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en-US" sz="2400" i="1" dirty="0">
                          <a:effectLst/>
                          <a:latin typeface="+mn-lt"/>
                          <a:ea typeface="+mj-ea"/>
                        </a:rPr>
                        <a:t>f</a:t>
                      </a:r>
                      <a:r>
                        <a:rPr lang="en-US" sz="2400" dirty="0">
                          <a:effectLst/>
                          <a:latin typeface="+mn-lt"/>
                          <a:ea typeface="+mj-ea"/>
                        </a:rPr>
                        <a:t>(</a:t>
                      </a:r>
                      <a:r>
                        <a:rPr lang="en-US" sz="2400" i="1" dirty="0">
                          <a:effectLst/>
                          <a:latin typeface="+mn-lt"/>
                          <a:ea typeface="+mj-ea"/>
                        </a:rPr>
                        <a:t>x</a:t>
                      </a:r>
                      <a:r>
                        <a:rPr lang="en-US" sz="2400" dirty="0">
                          <a:effectLst/>
                          <a:latin typeface="+mn-lt"/>
                          <a:ea typeface="+mj-ea"/>
                        </a:rPr>
                        <a:t>)=</a:t>
                      </a:r>
                      <a:r>
                        <a:rPr lang="en-US" sz="2400" i="1" dirty="0">
                          <a:effectLst/>
                          <a:latin typeface="+mn-lt"/>
                          <a:ea typeface="+mj-ea"/>
                        </a:rPr>
                        <a:t>f</a:t>
                      </a:r>
                      <a:r>
                        <a:rPr lang="en-US" sz="2400" dirty="0">
                          <a:effectLst/>
                          <a:latin typeface="+mn-lt"/>
                          <a:ea typeface="+mj-ea"/>
                        </a:rPr>
                        <a:t>(|</a:t>
                      </a:r>
                      <a:r>
                        <a:rPr lang="en-US" sz="2400" i="1" dirty="0">
                          <a:effectLst/>
                          <a:latin typeface="+mn-lt"/>
                          <a:ea typeface="+mj-ea"/>
                        </a:rPr>
                        <a:t>x</a:t>
                      </a:r>
                      <a:r>
                        <a:rPr lang="en-US" sz="2400" dirty="0">
                          <a:effectLst/>
                          <a:latin typeface="+mn-lt"/>
                          <a:ea typeface="+mj-ea"/>
                        </a:rPr>
                        <a:t>|)</a:t>
                      </a:r>
                      <a:endParaRPr lang="zh-CN" sz="2400" dirty="0">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tc>
                  <a:txBody>
                    <a:bodyPr/>
                    <a:lstStyle/>
                    <a:p>
                      <a:pPr algn="ctr">
                        <a:lnSpc>
                          <a:spcPct val="100000"/>
                        </a:lnSpc>
                        <a:spcAft>
                          <a:spcPts val="0"/>
                        </a:spcAft>
                      </a:pPr>
                      <a:r>
                        <a:rPr lang="zh-CN" sz="2400" dirty="0">
                          <a:effectLst/>
                          <a:latin typeface="+mn-lt"/>
                          <a:ea typeface="+mj-ea"/>
                        </a:rPr>
                        <a:t>在关于原点对称的区间上单调性相反</a:t>
                      </a:r>
                      <a:endParaRPr lang="zh-CN" sz="2400" dirty="0">
                        <a:effectLst/>
                        <a:latin typeface="+mn-lt"/>
                        <a:ea typeface="+mj-ea"/>
                        <a:cs typeface="Times New Roman"/>
                      </a:endParaRPr>
                    </a:p>
                  </a:txBody>
                  <a:tcPr marL="66675" marR="66675" marT="0" marB="0"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4" name="Rectangle 2"/>
          <p:cNvSpPr>
            <a:spLocks noChangeArrowheads="1"/>
          </p:cNvSpPr>
          <p:nvPr/>
        </p:nvSpPr>
        <p:spPr bwMode="auto">
          <a:xfrm>
            <a:off x="234043" y="800757"/>
            <a:ext cx="11371803"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zh-CN" sz="2800" b="1" dirty="0">
                <a:solidFill>
                  <a:prstClr val="black"/>
                </a:solidFill>
                <a:latin typeface="微软雅黑"/>
                <a:cs typeface="Times New Roman" pitchFamily="18" charset="0"/>
              </a:rPr>
              <a:t>函数奇偶性的</a:t>
            </a:r>
            <a:r>
              <a:rPr lang="zh-CN" altLang="en-US" sz="2800" b="1" dirty="0">
                <a:solidFill>
                  <a:prstClr val="black"/>
                </a:solidFill>
                <a:latin typeface="微软雅黑"/>
                <a:cs typeface="Times New Roman" pitchFamily="18" charset="0"/>
              </a:rPr>
              <a:t>概念和</a:t>
            </a:r>
            <a:r>
              <a:rPr lang="zh-CN" altLang="zh-CN" sz="2800" b="1" dirty="0">
                <a:solidFill>
                  <a:prstClr val="black"/>
                </a:solidFill>
                <a:latin typeface="微软雅黑"/>
                <a:cs typeface="Times New Roman" pitchFamily="18" charset="0"/>
              </a:rPr>
              <a:t>性质</a:t>
            </a:r>
            <a:endParaRPr lang="en-US" altLang="zh-CN" sz="2800" b="1" dirty="0">
              <a:solidFill>
                <a:prstClr val="black"/>
              </a:solidFill>
              <a:latin typeface="微软雅黑"/>
              <a:cs typeface="宋体" pitchFamily="2" charset="-122"/>
            </a:endParaRPr>
          </a:p>
        </p:txBody>
      </p:sp>
    </p:spTree>
    <p:extLst>
      <p:ext uri="{BB962C8B-B14F-4D97-AF65-F5344CB8AC3E}">
        <p14:creationId xmlns:p14="http://schemas.microsoft.com/office/powerpoint/2010/main" xmlns="" val="1354781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8" name="组合 7"/>
          <p:cNvGrpSpPr/>
          <p:nvPr/>
        </p:nvGrpSpPr>
        <p:grpSpPr>
          <a:xfrm>
            <a:off x="11409225" y="1524"/>
            <a:ext cx="85864" cy="187056"/>
            <a:chOff x="5320236" y="0"/>
            <a:chExt cx="1566554" cy="3412757"/>
          </a:xfrm>
        </p:grpSpPr>
        <p:sp>
          <p:nvSpPr>
            <p:cNvPr id="9" name="任意多边形 8"/>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9"/>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1" name="组合 10"/>
          <p:cNvGrpSpPr/>
          <p:nvPr/>
        </p:nvGrpSpPr>
        <p:grpSpPr>
          <a:xfrm>
            <a:off x="11578590" y="60500"/>
            <a:ext cx="379366" cy="115796"/>
            <a:chOff x="2452571" y="1771159"/>
            <a:chExt cx="7813430" cy="2384926"/>
          </a:xfrm>
          <a:solidFill>
            <a:schemeClr val="bg1"/>
          </a:solidFill>
        </p:grpSpPr>
        <p:sp>
          <p:nvSpPr>
            <p:cNvPr id="12" name="任意多边形 11"/>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12"/>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Rectangle 3"/>
          <p:cNvSpPr>
            <a:spLocks noChangeArrowheads="1"/>
          </p:cNvSpPr>
          <p:nvPr/>
        </p:nvSpPr>
        <p:spPr bwMode="auto">
          <a:xfrm>
            <a:off x="324955" y="2312236"/>
            <a:ext cx="11447709" cy="138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lnSpc>
                <a:spcPct val="150000"/>
              </a:lnSpc>
              <a:spcBef>
                <a:spcPct val="0"/>
              </a:spcBef>
              <a:spcAft>
                <a:spcPct val="0"/>
              </a:spcAft>
            </a:pPr>
            <a:r>
              <a:rPr lang="zh-CN" altLang="en-US" sz="2800" b="1" dirty="0">
                <a:solidFill>
                  <a:srgbClr val="DA251C"/>
                </a:solidFill>
                <a:cs typeface="Times New Roman" pitchFamily="18" charset="0"/>
              </a:rPr>
              <a:t>注意     </a:t>
            </a:r>
            <a:r>
              <a:rPr lang="zh-CN" altLang="en-US" sz="2800" dirty="0">
                <a:solidFill>
                  <a:prstClr val="black"/>
                </a:solidFill>
                <a:cs typeface="Times New Roman" pitchFamily="18" charset="0"/>
              </a:rPr>
              <a:t>既是奇函数又是偶函数的函数只有一种类型</a:t>
            </a:r>
            <a:r>
              <a:rPr lang="en-US" altLang="zh-CN" sz="2800" dirty="0">
                <a:solidFill>
                  <a:prstClr val="black"/>
                </a:solidFill>
                <a:cs typeface="Times New Roman" pitchFamily="18" charset="0"/>
              </a:rPr>
              <a:t>,</a:t>
            </a:r>
            <a:r>
              <a:rPr lang="zh-CN" altLang="en-US" sz="2800" dirty="0">
                <a:solidFill>
                  <a:prstClr val="black"/>
                </a:solidFill>
                <a:cs typeface="Times New Roman" pitchFamily="18" charset="0"/>
              </a:rPr>
              <a:t>即</a:t>
            </a:r>
            <a:r>
              <a:rPr lang="en-US" altLang="zh-CN" sz="2800" i="1" dirty="0">
                <a:solidFill>
                  <a:prstClr val="black"/>
                </a:solidFill>
                <a:cs typeface="Times New Roman" pitchFamily="18" charset="0"/>
              </a:rPr>
              <a:t>f</a:t>
            </a:r>
            <a:r>
              <a:rPr lang="en-US" altLang="zh-CN" sz="2800" dirty="0">
                <a:solidFill>
                  <a:prstClr val="black"/>
                </a:solidFill>
                <a:cs typeface="Times New Roman" pitchFamily="18" charset="0"/>
              </a:rPr>
              <a:t>(</a:t>
            </a:r>
            <a:r>
              <a:rPr lang="en-US" altLang="zh-CN" sz="2800" i="1" dirty="0">
                <a:solidFill>
                  <a:prstClr val="black"/>
                </a:solidFill>
                <a:cs typeface="Times New Roman" pitchFamily="18" charset="0"/>
              </a:rPr>
              <a:t>x</a:t>
            </a:r>
            <a:r>
              <a:rPr lang="en-US" altLang="zh-CN" sz="2800" dirty="0">
                <a:solidFill>
                  <a:prstClr val="black"/>
                </a:solidFill>
                <a:cs typeface="Times New Roman" pitchFamily="18" charset="0"/>
              </a:rPr>
              <a:t>)=0,</a:t>
            </a:r>
            <a:r>
              <a:rPr lang="en-US" altLang="zh-CN" sz="2800" i="1" dirty="0">
                <a:solidFill>
                  <a:prstClr val="black"/>
                </a:solidFill>
                <a:cs typeface="Times New Roman" pitchFamily="18" charset="0"/>
              </a:rPr>
              <a:t>x</a:t>
            </a:r>
            <a:r>
              <a:rPr lang="en-US" altLang="zh-CN" sz="2800" dirty="0">
                <a:solidFill>
                  <a:prstClr val="black"/>
                </a:solidFill>
                <a:cs typeface="宋体" pitchFamily="2" charset="-122"/>
              </a:rPr>
              <a:t>∈</a:t>
            </a:r>
            <a:r>
              <a:rPr lang="en-US" altLang="zh-CN" sz="2800" i="1" dirty="0">
                <a:solidFill>
                  <a:prstClr val="black"/>
                </a:solidFill>
                <a:cs typeface="Times New Roman" pitchFamily="18" charset="0"/>
              </a:rPr>
              <a:t>D</a:t>
            </a:r>
            <a:r>
              <a:rPr lang="en-US" altLang="zh-CN" sz="2800" dirty="0">
                <a:solidFill>
                  <a:prstClr val="black"/>
                </a:solidFill>
                <a:cs typeface="Times New Roman" pitchFamily="18" charset="0"/>
              </a:rPr>
              <a:t>.</a:t>
            </a:r>
            <a:r>
              <a:rPr lang="zh-CN" altLang="en-US" sz="2800" dirty="0">
                <a:solidFill>
                  <a:prstClr val="black"/>
                </a:solidFill>
                <a:cs typeface="Times New Roman" pitchFamily="18" charset="0"/>
              </a:rPr>
              <a:t>其中定义域</a:t>
            </a:r>
            <a:r>
              <a:rPr lang="en-US" altLang="zh-CN" sz="2800" i="1" dirty="0">
                <a:solidFill>
                  <a:prstClr val="black"/>
                </a:solidFill>
                <a:cs typeface="Times New Roman" pitchFamily="18" charset="0"/>
              </a:rPr>
              <a:t>D</a:t>
            </a:r>
            <a:r>
              <a:rPr lang="zh-CN" altLang="en-US" sz="2800" dirty="0">
                <a:solidFill>
                  <a:prstClr val="black"/>
                </a:solidFill>
                <a:cs typeface="Times New Roman" pitchFamily="18" charset="0"/>
              </a:rPr>
              <a:t>是关于原点对称的非空数集</a:t>
            </a:r>
            <a:r>
              <a:rPr lang="en-US" altLang="zh-CN" sz="2800" dirty="0">
                <a:solidFill>
                  <a:prstClr val="black"/>
                </a:solidFill>
                <a:cs typeface="Times New Roman" pitchFamily="18" charset="0"/>
              </a:rPr>
              <a:t>.</a:t>
            </a:r>
            <a:r>
              <a:rPr lang="en-US" altLang="zh-CN" sz="2800" dirty="0">
                <a:solidFill>
                  <a:prstClr val="black"/>
                </a:solidFill>
                <a:cs typeface="宋体" pitchFamily="2" charset="-122"/>
              </a:rPr>
              <a:t> </a:t>
            </a:r>
          </a:p>
        </p:txBody>
      </p:sp>
      <p:sp>
        <p:nvSpPr>
          <p:cNvPr id="15" name="矩形 1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847871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4558145"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3 </a:t>
            </a:r>
            <a:r>
              <a:rPr lang="zh-CN" altLang="en-US" sz="2800" dirty="0">
                <a:solidFill>
                  <a:srgbClr val="DA251C"/>
                </a:solidFill>
              </a:rPr>
              <a:t>函数的周期性（重点）</a:t>
            </a:r>
            <a:endParaRPr lang="en-US" altLang="zh-CN" sz="2800" dirty="0">
              <a:solidFill>
                <a:srgbClr val="DA251C"/>
              </a:solidFill>
            </a:endParaRPr>
          </a:p>
        </p:txBody>
      </p:sp>
      <p:sp>
        <p:nvSpPr>
          <p:cNvPr id="5" name="矩形 1"/>
          <p:cNvSpPr/>
          <p:nvPr/>
        </p:nvSpPr>
        <p:spPr>
          <a:xfrm>
            <a:off x="234043" y="949904"/>
            <a:ext cx="11723913" cy="3970318"/>
          </a:xfrm>
          <a:prstGeom prst="rect">
            <a:avLst/>
          </a:prstGeom>
        </p:spPr>
        <p:txBody>
          <a:bodyPr wrap="square">
            <a:spAutoFit/>
          </a:bodyPr>
          <a:lstStyle/>
          <a:p>
            <a:pPr>
              <a:lnSpc>
                <a:spcPct val="150000"/>
              </a:lnSpc>
            </a:pPr>
            <a:r>
              <a:rPr lang="en-US" altLang="zh-CN" sz="2800" b="1" dirty="0"/>
              <a:t>1</a:t>
            </a:r>
            <a:r>
              <a:rPr lang="en-US" altLang="zh-CN" sz="2800" b="1" i="1" dirty="0"/>
              <a:t>.</a:t>
            </a:r>
            <a:r>
              <a:rPr lang="zh-CN" altLang="zh-CN" sz="2800" b="1" dirty="0"/>
              <a:t>周期函数</a:t>
            </a:r>
          </a:p>
          <a:p>
            <a:pPr>
              <a:lnSpc>
                <a:spcPct val="150000"/>
              </a:lnSpc>
            </a:pPr>
            <a:r>
              <a:rPr lang="zh-CN" altLang="zh-CN" sz="2800" dirty="0"/>
              <a:t>对于函数</a:t>
            </a:r>
            <a:r>
              <a:rPr lang="en-US" altLang="zh-CN" sz="2800" i="1" dirty="0"/>
              <a:t>y=f</a:t>
            </a:r>
            <a:r>
              <a:rPr lang="en-US" altLang="zh-CN" sz="2800" dirty="0"/>
              <a:t>(</a:t>
            </a:r>
            <a:r>
              <a:rPr lang="en-US" altLang="zh-CN" sz="2800" i="1" dirty="0"/>
              <a:t>x</a:t>
            </a:r>
            <a:r>
              <a:rPr lang="en-US" altLang="zh-CN" sz="2800" dirty="0"/>
              <a:t>),</a:t>
            </a:r>
            <a:r>
              <a:rPr lang="zh-CN" altLang="zh-CN" sz="2800" dirty="0"/>
              <a:t>如果存在一个非零常数</a:t>
            </a:r>
            <a:r>
              <a:rPr lang="en-US" altLang="zh-CN" sz="2800" i="1" dirty="0"/>
              <a:t>T</a:t>
            </a:r>
            <a:r>
              <a:rPr lang="en-US" altLang="zh-CN" sz="2800" dirty="0"/>
              <a:t>,</a:t>
            </a:r>
            <a:r>
              <a:rPr lang="zh-CN" altLang="zh-CN" sz="2800" dirty="0"/>
              <a:t>使得当</a:t>
            </a:r>
            <a:r>
              <a:rPr lang="en-US" altLang="zh-CN" sz="2800" i="1" dirty="0"/>
              <a:t>x</a:t>
            </a:r>
            <a:r>
              <a:rPr lang="zh-CN" altLang="zh-CN" sz="2800" dirty="0"/>
              <a:t>取定义域内的任何值时</a:t>
            </a:r>
            <a:r>
              <a:rPr lang="en-US" altLang="zh-CN" sz="2800" dirty="0"/>
              <a:t>,</a:t>
            </a:r>
            <a:r>
              <a:rPr lang="zh-CN" altLang="zh-CN" sz="2800" dirty="0"/>
              <a:t>都有</a:t>
            </a:r>
            <a:r>
              <a:rPr lang="en-US" altLang="zh-CN" sz="2800" i="1" dirty="0"/>
              <a:t>f</a:t>
            </a:r>
            <a:r>
              <a:rPr lang="en-US" altLang="zh-CN" sz="2800" dirty="0"/>
              <a:t>(</a:t>
            </a:r>
            <a:r>
              <a:rPr lang="en-US" altLang="zh-CN" sz="2800" i="1" dirty="0" err="1"/>
              <a:t>x+T</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zh-CN" altLang="zh-CN" sz="2800" dirty="0"/>
              <a:t>那么就称函数</a:t>
            </a:r>
            <a:r>
              <a:rPr lang="en-US" altLang="zh-CN" sz="2800" i="1" dirty="0"/>
              <a:t>y=f</a:t>
            </a:r>
            <a:r>
              <a:rPr lang="en-US" altLang="zh-CN" sz="2800" dirty="0"/>
              <a:t>(</a:t>
            </a:r>
            <a:r>
              <a:rPr lang="en-US" altLang="zh-CN" sz="2800" i="1" dirty="0"/>
              <a:t>x</a:t>
            </a:r>
            <a:r>
              <a:rPr lang="en-US" altLang="zh-CN" sz="2800" dirty="0"/>
              <a:t>)</a:t>
            </a:r>
            <a:r>
              <a:rPr lang="zh-CN" altLang="zh-CN" sz="2800" dirty="0"/>
              <a:t>为周期函数</a:t>
            </a:r>
            <a:r>
              <a:rPr lang="en-US" altLang="zh-CN" sz="2800" dirty="0"/>
              <a:t>,</a:t>
            </a:r>
            <a:r>
              <a:rPr lang="zh-CN" altLang="zh-CN" sz="2800" dirty="0"/>
              <a:t>称</a:t>
            </a:r>
            <a:r>
              <a:rPr lang="en-US" altLang="zh-CN" sz="2800" i="1" dirty="0"/>
              <a:t>T</a:t>
            </a:r>
            <a:r>
              <a:rPr lang="zh-CN" altLang="zh-CN" sz="2800" dirty="0"/>
              <a:t>为这个函数的周期</a:t>
            </a:r>
            <a:r>
              <a:rPr lang="en-US" altLang="zh-CN" sz="2800" i="1" dirty="0"/>
              <a:t>.</a:t>
            </a:r>
            <a:endParaRPr lang="zh-CN" altLang="zh-CN" sz="2800" dirty="0"/>
          </a:p>
          <a:p>
            <a:pPr>
              <a:lnSpc>
                <a:spcPct val="150000"/>
              </a:lnSpc>
            </a:pPr>
            <a:r>
              <a:rPr lang="en-US" altLang="zh-CN" sz="2800" b="1" dirty="0"/>
              <a:t>2</a:t>
            </a:r>
            <a:r>
              <a:rPr lang="en-US" altLang="zh-CN" sz="2800" b="1" i="1" dirty="0"/>
              <a:t>.</a:t>
            </a:r>
            <a:r>
              <a:rPr lang="zh-CN" altLang="zh-CN" sz="2800" b="1" dirty="0"/>
              <a:t>最小正周期</a:t>
            </a:r>
          </a:p>
          <a:p>
            <a:pPr>
              <a:lnSpc>
                <a:spcPct val="150000"/>
              </a:lnSpc>
            </a:pPr>
            <a:r>
              <a:rPr lang="zh-CN" altLang="zh-CN" sz="2800" dirty="0"/>
              <a:t>如果在周期函数</a:t>
            </a:r>
            <a:r>
              <a:rPr lang="en-US" altLang="zh-CN" sz="2800" i="1" dirty="0"/>
              <a:t>f</a:t>
            </a:r>
            <a:r>
              <a:rPr lang="en-US" altLang="zh-CN" sz="2800" dirty="0"/>
              <a:t>(</a:t>
            </a:r>
            <a:r>
              <a:rPr lang="en-US" altLang="zh-CN" sz="2800" i="1" dirty="0"/>
              <a:t>x</a:t>
            </a:r>
            <a:r>
              <a:rPr lang="en-US" altLang="zh-CN" sz="2800" dirty="0"/>
              <a:t>)</a:t>
            </a:r>
            <a:r>
              <a:rPr lang="zh-CN" altLang="zh-CN" sz="2800" dirty="0"/>
              <a:t>的所有周期中存在最小的正数</a:t>
            </a:r>
            <a:r>
              <a:rPr lang="en-US" altLang="zh-CN" sz="2800" dirty="0"/>
              <a:t>,</a:t>
            </a:r>
            <a:r>
              <a:rPr lang="zh-CN" altLang="zh-CN" sz="2800" dirty="0"/>
              <a:t>那么这个最小正数就叫作</a:t>
            </a:r>
            <a:r>
              <a:rPr lang="en-US" altLang="zh-CN" sz="2800" i="1" dirty="0"/>
              <a:t>f</a:t>
            </a:r>
            <a:r>
              <a:rPr lang="en-US" altLang="zh-CN" sz="2800" dirty="0"/>
              <a:t>(</a:t>
            </a:r>
            <a:r>
              <a:rPr lang="en-US" altLang="zh-CN" sz="2800" i="1" dirty="0"/>
              <a:t>x</a:t>
            </a:r>
            <a:r>
              <a:rPr lang="en-US" altLang="zh-CN" sz="2800" dirty="0"/>
              <a:t>)</a:t>
            </a:r>
            <a:r>
              <a:rPr lang="zh-CN" altLang="zh-CN" sz="2800" dirty="0"/>
              <a:t>的最小正周期</a:t>
            </a:r>
            <a:r>
              <a:rPr lang="en-US" altLang="zh-CN" sz="2800" i="1" dirty="0"/>
              <a:t>.</a:t>
            </a:r>
            <a:endParaRPr lang="zh-CN" altLang="zh-CN" sz="2800" dirty="0"/>
          </a:p>
        </p:txBody>
      </p:sp>
      <p:sp>
        <p:nvSpPr>
          <p:cNvPr id="14" name="矩形 13"/>
          <p:cNvSpPr/>
          <p:nvPr/>
        </p:nvSpPr>
        <p:spPr>
          <a:xfrm>
            <a:off x="234043" y="4844112"/>
            <a:ext cx="11723913" cy="738664"/>
          </a:xfrm>
          <a:prstGeom prst="rect">
            <a:avLst/>
          </a:prstGeom>
        </p:spPr>
        <p:txBody>
          <a:bodyPr wrap="square">
            <a:spAutoFit/>
          </a:bodyPr>
          <a:lstStyle/>
          <a:p>
            <a:pPr>
              <a:lnSpc>
                <a:spcPct val="150000"/>
              </a:lnSpc>
              <a:spcAft>
                <a:spcPts val="0"/>
              </a:spcAft>
            </a:pPr>
            <a:r>
              <a:rPr lang="zh-CN" altLang="en-US" sz="2800" b="1" dirty="0">
                <a:solidFill>
                  <a:srgbClr val="DA251C"/>
                </a:solidFill>
                <a:cs typeface="Times New Roman" panose="02020603050405020304" pitchFamily="18" charset="0"/>
              </a:rPr>
              <a:t>注意</a:t>
            </a:r>
            <a:r>
              <a:rPr lang="en-US" altLang="zh-CN" sz="2800" b="1" dirty="0">
                <a:solidFill>
                  <a:srgbClr val="DA251C"/>
                </a:solidFill>
                <a:cs typeface="Times New Roman" panose="02020603050405020304" pitchFamily="18" charset="0"/>
              </a:rPr>
              <a:t>      </a:t>
            </a:r>
            <a:r>
              <a:rPr lang="zh-CN" altLang="zh-CN" sz="2800" dirty="0"/>
              <a:t>并不是周期函数都有最小正周期</a:t>
            </a:r>
            <a:r>
              <a:rPr lang="en-US" altLang="zh-CN" sz="2800" dirty="0"/>
              <a:t>,</a:t>
            </a:r>
            <a:r>
              <a:rPr lang="zh-CN" altLang="zh-CN" sz="2800" dirty="0"/>
              <a:t>如</a:t>
            </a:r>
            <a:r>
              <a:rPr lang="en-US" altLang="zh-CN" sz="2800" i="1" dirty="0"/>
              <a:t>f</a:t>
            </a:r>
            <a:r>
              <a:rPr lang="en-US" altLang="zh-CN" sz="2800" dirty="0"/>
              <a:t>(</a:t>
            </a:r>
            <a:r>
              <a:rPr lang="en-US" altLang="zh-CN" sz="2800" i="1" dirty="0"/>
              <a:t>x</a:t>
            </a:r>
            <a:r>
              <a:rPr lang="en-US" altLang="zh-CN" sz="2800" dirty="0"/>
              <a:t>)</a:t>
            </a:r>
            <a:r>
              <a:rPr lang="en-US" altLang="zh-CN" sz="2800" i="1" dirty="0"/>
              <a:t>=</a:t>
            </a:r>
            <a:r>
              <a:rPr lang="en-US" altLang="zh-CN" sz="2800" dirty="0"/>
              <a:t>5</a:t>
            </a:r>
            <a:r>
              <a:rPr lang="en-US" altLang="zh-CN" sz="2800" i="1" dirty="0"/>
              <a:t>.</a:t>
            </a:r>
            <a:endParaRPr lang="zh-CN" altLang="zh-CN" sz="2800" dirty="0">
              <a:solidFill>
                <a:srgbClr val="000000"/>
              </a:solidFill>
              <a:cs typeface="Times New Roman" panose="02020603050405020304" pitchFamily="18" charset="0"/>
            </a:endParaRPr>
          </a:p>
        </p:txBody>
      </p:sp>
    </p:spTree>
    <p:extLst>
      <p:ext uri="{BB962C8B-B14F-4D97-AF65-F5344CB8AC3E}">
        <p14:creationId xmlns:p14="http://schemas.microsoft.com/office/powerpoint/2010/main" xmlns="" val="947673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Calibri" panose="020F0502020204030204" pitchFamily="34" charset="0"/>
                <a:ea typeface="微软雅黑" panose="020B0503020204020204" pitchFamily="34" charset="-122"/>
              </a:rPr>
              <a:t>B</a:t>
            </a:r>
            <a:r>
              <a:rPr lang="zh-CN" altLang="en-US" sz="2800" b="1" dirty="0">
                <a:solidFill>
                  <a:schemeClr val="bg1"/>
                </a:solidFill>
                <a:latin typeface="微软雅黑" panose="020B0503020204020204" pitchFamily="34" charset="-122"/>
                <a:ea typeface="微软雅黑" panose="020B0503020204020204" pitchFamily="34" charset="-122"/>
              </a:rPr>
              <a:t>考法帮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题型全突破</a:t>
            </a:r>
            <a:endParaRPr lang="zh-CN" altLang="en-US" sz="2800" b="1" dirty="0">
              <a:solidFill>
                <a:schemeClr val="bg1"/>
              </a:solidFill>
              <a:latin typeface="Calibri" panose="020F0502020204030204" pitchFamily="34" charset="0"/>
              <a:ea typeface="微软雅黑" panose="020B0503020204020204" pitchFamily="34" charset="-122"/>
            </a:endParaRP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en-US" altLang="zh-CN" sz="2800" dirty="0">
              <a:solidFill>
                <a:schemeClr val="tx1"/>
              </a:solidFill>
              <a:latin typeface="+mn-ea"/>
            </a:endParaRPr>
          </a:p>
          <a:p>
            <a:pPr>
              <a:lnSpc>
                <a:spcPct val="150000"/>
              </a:lnSpc>
            </a:pPr>
            <a:r>
              <a:rPr lang="zh-CN" altLang="en-US" sz="2800" dirty="0">
                <a:solidFill>
                  <a:schemeClr val="tx1"/>
                </a:solidFill>
                <a:latin typeface="+mn-ea"/>
              </a:rPr>
              <a:t>考</a:t>
            </a:r>
            <a:r>
              <a:rPr lang="zh-CN" altLang="en-US" sz="2800" dirty="0">
                <a:solidFill>
                  <a:schemeClr val="tx1"/>
                </a:solidFill>
              </a:rPr>
              <a:t>法</a:t>
            </a:r>
            <a:r>
              <a:rPr lang="en-US" altLang="zh-CN" sz="2800" dirty="0">
                <a:solidFill>
                  <a:schemeClr val="tx1"/>
                </a:solidFill>
              </a:rPr>
              <a:t>1   </a:t>
            </a:r>
            <a:r>
              <a:rPr lang="zh-CN" altLang="en-US" sz="2800" dirty="0">
                <a:solidFill>
                  <a:schemeClr val="tx1"/>
                </a:solidFill>
              </a:rPr>
              <a:t>确定函数的单调性（单调区间）</a:t>
            </a:r>
            <a:endParaRPr lang="en-US" altLang="zh-CN" sz="2800" dirty="0">
              <a:solidFill>
                <a:schemeClr val="tx1"/>
              </a:solidFill>
            </a:endParaRPr>
          </a:p>
          <a:p>
            <a:pPr>
              <a:lnSpc>
                <a:spcPct val="150000"/>
              </a:lnSpc>
            </a:pPr>
            <a:r>
              <a:rPr lang="zh-CN" altLang="zh-CN" sz="2800" dirty="0">
                <a:solidFill>
                  <a:schemeClr val="tx1"/>
                </a:solidFill>
              </a:rPr>
              <a:t>考法</a:t>
            </a:r>
            <a:r>
              <a:rPr lang="en-US" altLang="zh-CN" sz="2800" dirty="0">
                <a:solidFill>
                  <a:schemeClr val="tx1"/>
                </a:solidFill>
              </a:rPr>
              <a:t>2</a:t>
            </a:r>
            <a:r>
              <a:rPr lang="zh-CN" altLang="zh-CN" sz="2800" i="1" dirty="0">
                <a:solidFill>
                  <a:schemeClr val="tx1"/>
                </a:solidFill>
              </a:rPr>
              <a:t>　</a:t>
            </a:r>
            <a:r>
              <a:rPr lang="zh-CN" altLang="zh-CN" sz="2800" dirty="0">
                <a:solidFill>
                  <a:schemeClr val="tx1"/>
                </a:solidFill>
              </a:rPr>
              <a:t>函数单调性的应用</a:t>
            </a:r>
          </a:p>
          <a:p>
            <a:pPr>
              <a:lnSpc>
                <a:spcPct val="150000"/>
              </a:lnSpc>
            </a:pPr>
            <a:r>
              <a:rPr lang="zh-CN" altLang="zh-CN" sz="2800" dirty="0">
                <a:solidFill>
                  <a:schemeClr val="tx1"/>
                </a:solidFill>
              </a:rPr>
              <a:t>考法</a:t>
            </a:r>
            <a:r>
              <a:rPr lang="en-US" altLang="zh-CN" sz="2800" dirty="0">
                <a:solidFill>
                  <a:schemeClr val="tx1"/>
                </a:solidFill>
              </a:rPr>
              <a:t>3</a:t>
            </a:r>
            <a:r>
              <a:rPr lang="zh-CN" altLang="zh-CN" sz="2800" i="1" dirty="0">
                <a:solidFill>
                  <a:schemeClr val="tx1"/>
                </a:solidFill>
              </a:rPr>
              <a:t>　</a:t>
            </a:r>
            <a:r>
              <a:rPr lang="zh-CN" altLang="zh-CN" sz="2800" dirty="0">
                <a:solidFill>
                  <a:schemeClr val="tx1"/>
                </a:solidFill>
              </a:rPr>
              <a:t>求函数的最值</a:t>
            </a:r>
            <a:r>
              <a:rPr lang="zh-CN" altLang="en-US" sz="2800" dirty="0">
                <a:solidFill>
                  <a:schemeClr val="tx1"/>
                </a:solidFill>
              </a:rPr>
              <a:t>（值域）</a:t>
            </a:r>
            <a:endParaRPr lang="zh-CN" altLang="zh-CN" sz="2800" dirty="0">
              <a:solidFill>
                <a:schemeClr val="tx1"/>
              </a:solidFill>
            </a:endParaRPr>
          </a:p>
          <a:p>
            <a:pPr>
              <a:lnSpc>
                <a:spcPct val="150000"/>
              </a:lnSpc>
            </a:pPr>
            <a:r>
              <a:rPr lang="zh-CN" altLang="zh-CN" sz="2800" dirty="0">
                <a:solidFill>
                  <a:schemeClr val="tx1"/>
                </a:solidFill>
              </a:rPr>
              <a:t>考法</a:t>
            </a:r>
            <a:r>
              <a:rPr lang="en-US" altLang="zh-CN" sz="2800" dirty="0">
                <a:solidFill>
                  <a:schemeClr val="tx1"/>
                </a:solidFill>
              </a:rPr>
              <a:t>4</a:t>
            </a:r>
            <a:r>
              <a:rPr lang="zh-CN" altLang="zh-CN" sz="2800" i="1" dirty="0">
                <a:solidFill>
                  <a:schemeClr val="tx1"/>
                </a:solidFill>
              </a:rPr>
              <a:t>　</a:t>
            </a:r>
            <a:r>
              <a:rPr lang="zh-CN" altLang="zh-CN" sz="2800" dirty="0">
                <a:solidFill>
                  <a:schemeClr val="tx1"/>
                </a:solidFill>
              </a:rPr>
              <a:t>判断函数的奇偶性</a:t>
            </a:r>
          </a:p>
          <a:p>
            <a:pPr>
              <a:lnSpc>
                <a:spcPct val="150000"/>
              </a:lnSpc>
            </a:pPr>
            <a:r>
              <a:rPr lang="zh-CN" altLang="zh-CN" sz="2800" dirty="0">
                <a:solidFill>
                  <a:schemeClr val="tx1"/>
                </a:solidFill>
              </a:rPr>
              <a:t>考法</a:t>
            </a:r>
            <a:r>
              <a:rPr lang="en-US" altLang="zh-CN" sz="2800" dirty="0">
                <a:solidFill>
                  <a:schemeClr val="tx1"/>
                </a:solidFill>
              </a:rPr>
              <a:t>5</a:t>
            </a:r>
            <a:r>
              <a:rPr lang="zh-CN" altLang="zh-CN" sz="2800" i="1" dirty="0">
                <a:solidFill>
                  <a:schemeClr val="tx1"/>
                </a:solidFill>
              </a:rPr>
              <a:t>　</a:t>
            </a:r>
            <a:r>
              <a:rPr lang="zh-CN" altLang="zh-CN" sz="2800" dirty="0">
                <a:solidFill>
                  <a:schemeClr val="tx1"/>
                </a:solidFill>
              </a:rPr>
              <a:t>函数奇偶性的应用</a:t>
            </a:r>
          </a:p>
          <a:p>
            <a:pPr>
              <a:lnSpc>
                <a:spcPct val="150000"/>
              </a:lnSpc>
            </a:pPr>
            <a:r>
              <a:rPr lang="zh-CN" altLang="zh-CN" sz="2800" dirty="0">
                <a:solidFill>
                  <a:schemeClr val="tx1"/>
                </a:solidFill>
              </a:rPr>
              <a:t>考法</a:t>
            </a:r>
            <a:r>
              <a:rPr lang="en-US" altLang="zh-CN" sz="2800" dirty="0">
                <a:solidFill>
                  <a:schemeClr val="tx1"/>
                </a:solidFill>
              </a:rPr>
              <a:t>6</a:t>
            </a:r>
            <a:r>
              <a:rPr lang="zh-CN" altLang="zh-CN" sz="2800" i="1" dirty="0">
                <a:solidFill>
                  <a:schemeClr val="tx1"/>
                </a:solidFill>
              </a:rPr>
              <a:t>　</a:t>
            </a:r>
            <a:r>
              <a:rPr lang="zh-CN" altLang="zh-CN" sz="2800" dirty="0">
                <a:solidFill>
                  <a:schemeClr val="tx1"/>
                </a:solidFill>
              </a:rPr>
              <a:t>函数周期性的判断及应用</a:t>
            </a:r>
          </a:p>
          <a:p>
            <a:pPr>
              <a:lnSpc>
                <a:spcPct val="150000"/>
              </a:lnSpc>
            </a:pPr>
            <a:r>
              <a:rPr lang="zh-CN" altLang="zh-CN" sz="2800" dirty="0">
                <a:solidFill>
                  <a:schemeClr val="tx1"/>
                </a:solidFill>
              </a:rPr>
              <a:t>考法</a:t>
            </a:r>
            <a:r>
              <a:rPr lang="en-US" altLang="zh-CN" sz="2800" dirty="0">
                <a:solidFill>
                  <a:schemeClr val="tx1"/>
                </a:solidFill>
              </a:rPr>
              <a:t>7</a:t>
            </a:r>
            <a:r>
              <a:rPr lang="zh-CN" altLang="zh-CN" sz="2800" i="1" dirty="0">
                <a:solidFill>
                  <a:schemeClr val="tx1"/>
                </a:solidFill>
              </a:rPr>
              <a:t>　</a:t>
            </a:r>
            <a:r>
              <a:rPr lang="zh-CN" altLang="zh-CN" sz="2800" dirty="0">
                <a:solidFill>
                  <a:schemeClr val="tx1"/>
                </a:solidFill>
              </a:rPr>
              <a:t>函数性质的综合应用</a:t>
            </a:r>
          </a:p>
          <a:p>
            <a:pPr>
              <a:lnSpc>
                <a:spcPct val="150000"/>
              </a:lnSpc>
            </a:pPr>
            <a:endParaRPr lang="zh-CN" altLang="en-US" sz="2800" dirty="0">
              <a:solidFill>
                <a:schemeClr val="tx1"/>
              </a:solidFill>
              <a:latin typeface="+mn-ea"/>
            </a:endParaRPr>
          </a:p>
        </p:txBody>
      </p:sp>
      <p:sp>
        <p:nvSpPr>
          <p:cNvPr id="5" name="矩形 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82579" y="0"/>
            <a:ext cx="6456068"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a:solidFill>
                  <a:srgbClr val="DA251C"/>
                </a:solidFill>
              </a:rPr>
              <a:t>1 </a:t>
            </a:r>
            <a:r>
              <a:rPr lang="zh-CN" altLang="en-US" sz="2800" dirty="0">
                <a:solidFill>
                  <a:srgbClr val="DA251C"/>
                </a:solidFill>
              </a:rPr>
              <a:t>确定</a:t>
            </a:r>
            <a:r>
              <a:rPr lang="zh-CN" altLang="zh-CN" sz="2800" dirty="0">
                <a:solidFill>
                  <a:srgbClr val="DA251C"/>
                </a:solidFill>
              </a:rPr>
              <a:t>函数的单调性</a:t>
            </a:r>
            <a:r>
              <a:rPr lang="zh-CN" altLang="en-US" sz="2800" dirty="0">
                <a:solidFill>
                  <a:srgbClr val="DA251C"/>
                </a:solidFill>
              </a:rPr>
              <a:t>（</a:t>
            </a:r>
            <a:r>
              <a:rPr lang="zh-CN" altLang="zh-CN" sz="2800" dirty="0">
                <a:solidFill>
                  <a:srgbClr val="DA251C"/>
                </a:solidFill>
              </a:rPr>
              <a:t>单调区间</a:t>
            </a:r>
            <a:r>
              <a:rPr lang="zh-CN" altLang="en-US" sz="2800" dirty="0">
                <a:solidFill>
                  <a:srgbClr val="DA251C"/>
                </a:solidFill>
              </a:rPr>
              <a:t>）</a:t>
            </a:r>
            <a:endParaRPr lang="zh-CN" altLang="zh-CN" sz="2800" dirty="0">
              <a:solidFill>
                <a:srgbClr val="DA251C"/>
              </a:solidFill>
            </a:endParaRPr>
          </a:p>
        </p:txBody>
      </p:sp>
      <mc:AlternateContent xmlns:mc="http://schemas.openxmlformats.org/markup-compatibility/2006">
        <mc:Choice xmlns:a14="http://schemas.microsoft.com/office/drawing/2010/main" xmlns="" Requires="a14">
          <p:sp>
            <p:nvSpPr>
              <p:cNvPr id="2" name="矩形 1"/>
              <p:cNvSpPr/>
              <p:nvPr/>
            </p:nvSpPr>
            <p:spPr>
              <a:xfrm>
                <a:off x="234043" y="1027922"/>
                <a:ext cx="11723913" cy="3685432"/>
              </a:xfrm>
              <a:prstGeom prst="rect">
                <a:avLst/>
              </a:prstGeom>
            </p:spPr>
            <p:txBody>
              <a:bodyPr wrap="square">
                <a:spAutoFit/>
              </a:bodyPr>
              <a:lstStyle/>
              <a:p>
                <a:pPr>
                  <a:lnSpc>
                    <a:spcPct val="150000"/>
                  </a:lnSpc>
                </a:pPr>
                <a:r>
                  <a:rPr lang="zh-CN" altLang="en-US" sz="2800" b="1" dirty="0">
                    <a:solidFill>
                      <a:srgbClr val="DA251C"/>
                    </a:solidFill>
                    <a:ea typeface="+mj-ea"/>
                    <a:cs typeface="Times New Roman" panose="02020603050405020304" pitchFamily="18" charset="0"/>
                  </a:rPr>
                  <a:t>示例</a:t>
                </a:r>
                <a:r>
                  <a:rPr lang="en-US" altLang="zh-CN" sz="2800" dirty="0">
                    <a:solidFill>
                      <a:srgbClr val="DA251C"/>
                    </a:solidFill>
                    <a:ea typeface="+mj-ea"/>
                  </a:rPr>
                  <a:t>1</a:t>
                </a:r>
                <a:r>
                  <a:rPr lang="zh-CN" altLang="zh-CN" sz="2800" i="1" dirty="0">
                    <a:solidFill>
                      <a:prstClr val="black"/>
                    </a:solidFill>
                    <a:ea typeface="+mj-ea"/>
                  </a:rPr>
                  <a:t>　</a:t>
                </a:r>
                <a:r>
                  <a:rPr lang="zh-CN" altLang="zh-CN" sz="2800" dirty="0">
                    <a:solidFill>
                      <a:prstClr val="black"/>
                    </a:solidFill>
                    <a:ea typeface="+mj-ea"/>
                  </a:rPr>
                  <a:t>判断下列函数的单调性</a:t>
                </a:r>
                <a:r>
                  <a:rPr lang="en-US" altLang="zh-CN" sz="2800" dirty="0">
                    <a:solidFill>
                      <a:prstClr val="black"/>
                    </a:solidFill>
                    <a:ea typeface="+mj-ea"/>
                  </a:rPr>
                  <a:t>:</a:t>
                </a:r>
                <a:endParaRPr lang="zh-CN" altLang="zh-CN" sz="2800" dirty="0">
                  <a:solidFill>
                    <a:prstClr val="black"/>
                  </a:solidFill>
                  <a:ea typeface="+mj-ea"/>
                </a:endParaRPr>
              </a:p>
              <a:p>
                <a:pPr>
                  <a:lnSpc>
                    <a:spcPct val="150000"/>
                  </a:lnSpc>
                </a:pPr>
                <a:r>
                  <a:rPr lang="en-US" altLang="zh-CN" sz="2800" dirty="0">
                    <a:solidFill>
                      <a:prstClr val="black"/>
                    </a:solidFill>
                    <a:ea typeface="+mj-ea"/>
                  </a:rPr>
                  <a:t>(1)</a:t>
                </a:r>
                <a:r>
                  <a:rPr lang="en-US" altLang="zh-CN" sz="2800" i="1" dirty="0">
                    <a:solidFill>
                      <a:prstClr val="black"/>
                    </a:solidFill>
                    <a:ea typeface="+mj-ea"/>
                  </a:rPr>
                  <a:t>f</a:t>
                </a:r>
                <a:r>
                  <a:rPr lang="en-US" altLang="zh-CN" sz="2800" dirty="0">
                    <a:solidFill>
                      <a:prstClr val="black"/>
                    </a:solidFill>
                    <a:ea typeface="+mj-ea"/>
                  </a:rPr>
                  <a:t>(</a:t>
                </a:r>
                <a:r>
                  <a:rPr lang="en-US" altLang="zh-CN" sz="2800" i="1" dirty="0">
                    <a:solidFill>
                      <a:prstClr val="black"/>
                    </a:solidFill>
                    <a:ea typeface="+mj-ea"/>
                  </a:rPr>
                  <a:t>x</a:t>
                </a:r>
                <a:r>
                  <a:rPr lang="en-US" altLang="zh-CN" sz="2800" dirty="0">
                    <a:solidFill>
                      <a:prstClr val="black"/>
                    </a:solidFill>
                    <a:ea typeface="+mj-ea"/>
                  </a:rPr>
                  <a:t>)=</a:t>
                </a:r>
                <a14:m>
                  <m:oMath xmlns:m="http://schemas.openxmlformats.org/officeDocument/2006/math">
                    <m:f>
                      <m:fPr>
                        <m:ctrlPr>
                          <a:rPr lang="zh-CN" altLang="zh-CN" sz="2800" i="1">
                            <a:solidFill>
                              <a:prstClr val="black"/>
                            </a:solidFill>
                            <a:latin typeface="Cambria Math" panose="02040503050406030204" pitchFamily="18" charset="0"/>
                            <a:ea typeface="+mj-ea"/>
                          </a:rPr>
                        </m:ctrlPr>
                      </m:fPr>
                      <m:num>
                        <m:sSup>
                          <m:sSupPr>
                            <m:ctrlPr>
                              <a:rPr lang="zh-CN" altLang="zh-CN" sz="2800" i="1">
                                <a:solidFill>
                                  <a:prstClr val="black"/>
                                </a:solidFill>
                                <a:latin typeface="Cambria Math" panose="02040503050406030204" pitchFamily="18" charset="0"/>
                                <a:ea typeface="+mj-ea"/>
                              </a:rPr>
                            </m:ctrlPr>
                          </m:sSupPr>
                          <m:e>
                            <m:r>
                              <a:rPr lang="en-US" altLang="zh-CN" sz="2800" i="1">
                                <a:solidFill>
                                  <a:prstClr val="black"/>
                                </a:solidFill>
                                <a:latin typeface="Cambria Math" panose="02040503050406030204" pitchFamily="18" charset="0"/>
                                <a:ea typeface="+mj-ea"/>
                              </a:rPr>
                              <m:t>𝑥</m:t>
                            </m:r>
                          </m:e>
                          <m:sup>
                            <m:r>
                              <a:rPr lang="en-US" altLang="zh-CN" sz="2800">
                                <a:solidFill>
                                  <a:prstClr val="black"/>
                                </a:solidFill>
                                <a:latin typeface="Cambria Math" panose="02040503050406030204" pitchFamily="18" charset="0"/>
                                <a:ea typeface="+mj-ea"/>
                              </a:rPr>
                              <m:t>3</m:t>
                            </m:r>
                          </m:sup>
                        </m:sSup>
                        <m:r>
                          <m:rPr>
                            <m:nor/>
                          </m:rPr>
                          <a:rPr lang="en-US" altLang="zh-CN" sz="2800" i="1">
                            <a:solidFill>
                              <a:prstClr val="black"/>
                            </a:solidFill>
                            <a:ea typeface="+mj-ea"/>
                          </a:rPr>
                          <m:t>−</m:t>
                        </m:r>
                        <m:r>
                          <a:rPr lang="en-US" altLang="zh-CN" sz="2800">
                            <a:solidFill>
                              <a:prstClr val="black"/>
                            </a:solidFill>
                            <a:latin typeface="Cambria Math" panose="02040503050406030204" pitchFamily="18" charset="0"/>
                            <a:ea typeface="+mj-ea"/>
                          </a:rPr>
                          <m:t>4</m:t>
                        </m:r>
                        <m:r>
                          <a:rPr lang="en-US" altLang="zh-CN" sz="2800" i="1">
                            <a:solidFill>
                              <a:prstClr val="black"/>
                            </a:solidFill>
                            <a:latin typeface="Cambria Math" panose="02040503050406030204" pitchFamily="18" charset="0"/>
                            <a:ea typeface="+mj-ea"/>
                          </a:rPr>
                          <m:t>𝑥</m:t>
                        </m:r>
                        <m:r>
                          <a:rPr lang="en-US" altLang="zh-CN" sz="2800">
                            <a:solidFill>
                              <a:prstClr val="black"/>
                            </a:solidFill>
                            <a:latin typeface="Cambria Math" panose="02040503050406030204" pitchFamily="18" charset="0"/>
                            <a:ea typeface="+mj-ea"/>
                          </a:rPr>
                          <m:t>+3</m:t>
                        </m:r>
                      </m:num>
                      <m:den>
                        <m:r>
                          <a:rPr lang="en-US" altLang="zh-CN" sz="2800" i="1">
                            <a:solidFill>
                              <a:prstClr val="black"/>
                            </a:solidFill>
                            <a:latin typeface="Cambria Math" panose="02040503050406030204" pitchFamily="18" charset="0"/>
                            <a:ea typeface="+mj-ea"/>
                          </a:rPr>
                          <m:t>𝑥</m:t>
                        </m:r>
                      </m:den>
                    </m:f>
                  </m:oMath>
                </a14:m>
                <a:r>
                  <a:rPr lang="en-US" altLang="zh-CN" sz="2800" dirty="0">
                    <a:solidFill>
                      <a:prstClr val="black"/>
                    </a:solidFill>
                    <a:ea typeface="+mj-ea"/>
                  </a:rPr>
                  <a:t>(</a:t>
                </a:r>
                <a:r>
                  <a:rPr lang="en-US" altLang="zh-CN" sz="2800" i="1" dirty="0">
                    <a:solidFill>
                      <a:prstClr val="black"/>
                    </a:solidFill>
                    <a:ea typeface="+mj-ea"/>
                  </a:rPr>
                  <a:t>x</a:t>
                </a:r>
                <a:r>
                  <a:rPr lang="en-US" altLang="zh-CN" sz="2800" dirty="0">
                    <a:solidFill>
                      <a:prstClr val="black"/>
                    </a:solidFill>
                    <a:ea typeface="+mj-ea"/>
                  </a:rPr>
                  <a:t>&lt;0);   (2)</a:t>
                </a:r>
                <a:r>
                  <a:rPr lang="en-US" altLang="zh-CN" sz="2800" i="1" dirty="0">
                    <a:solidFill>
                      <a:prstClr val="black"/>
                    </a:solidFill>
                    <a:ea typeface="+mj-ea"/>
                  </a:rPr>
                  <a:t>f</a:t>
                </a:r>
                <a:r>
                  <a:rPr lang="en-US" altLang="zh-CN" sz="2800" dirty="0">
                    <a:solidFill>
                      <a:prstClr val="black"/>
                    </a:solidFill>
                    <a:ea typeface="+mj-ea"/>
                  </a:rPr>
                  <a:t>(</a:t>
                </a:r>
                <a:r>
                  <a:rPr lang="en-US" altLang="zh-CN" sz="2800" i="1" dirty="0">
                    <a:solidFill>
                      <a:prstClr val="black"/>
                    </a:solidFill>
                    <a:ea typeface="+mj-ea"/>
                  </a:rPr>
                  <a:t>x</a:t>
                </a:r>
                <a:r>
                  <a:rPr lang="en-US" altLang="zh-CN" sz="2800" dirty="0">
                    <a:solidFill>
                      <a:prstClr val="black"/>
                    </a:solidFill>
                    <a:ea typeface="+mj-ea"/>
                  </a:rPr>
                  <a:t>)=</a:t>
                </a:r>
                <a14:m>
                  <m:oMath xmlns:m="http://schemas.openxmlformats.org/officeDocument/2006/math">
                    <m:f>
                      <m:fPr>
                        <m:ctrlPr>
                          <a:rPr lang="zh-CN" altLang="zh-CN" sz="2800" i="1">
                            <a:solidFill>
                              <a:prstClr val="black"/>
                            </a:solidFill>
                            <a:latin typeface="Cambria Math" panose="02040503050406030204" pitchFamily="18" charset="0"/>
                            <a:ea typeface="+mj-ea"/>
                          </a:rPr>
                        </m:ctrlPr>
                      </m:fPr>
                      <m:num>
                        <m:r>
                          <a:rPr lang="en-US" altLang="zh-CN" sz="2800">
                            <a:solidFill>
                              <a:prstClr val="black"/>
                            </a:solidFill>
                            <a:latin typeface="Cambria Math" panose="02040503050406030204" pitchFamily="18" charset="0"/>
                            <a:ea typeface="+mj-ea"/>
                          </a:rPr>
                          <m:t>2</m:t>
                        </m:r>
                        <m:sSup>
                          <m:sSupPr>
                            <m:ctrlPr>
                              <a:rPr lang="zh-CN" altLang="zh-CN" sz="2800" i="1">
                                <a:solidFill>
                                  <a:prstClr val="black"/>
                                </a:solidFill>
                                <a:latin typeface="Cambria Math" panose="02040503050406030204" pitchFamily="18" charset="0"/>
                                <a:ea typeface="+mj-ea"/>
                              </a:rPr>
                            </m:ctrlPr>
                          </m:sSupPr>
                          <m:e>
                            <m:r>
                              <a:rPr lang="en-US" altLang="zh-CN" sz="2800" i="1">
                                <a:solidFill>
                                  <a:prstClr val="black"/>
                                </a:solidFill>
                                <a:latin typeface="Cambria Math" panose="02040503050406030204" pitchFamily="18" charset="0"/>
                                <a:ea typeface="+mj-ea"/>
                              </a:rPr>
                              <m:t>𝑥</m:t>
                            </m:r>
                          </m:e>
                          <m:sup>
                            <m:r>
                              <a:rPr lang="en-US" altLang="zh-CN" sz="2800">
                                <a:solidFill>
                                  <a:prstClr val="black"/>
                                </a:solidFill>
                                <a:latin typeface="Cambria Math" panose="02040503050406030204" pitchFamily="18" charset="0"/>
                                <a:ea typeface="+mj-ea"/>
                              </a:rPr>
                              <m:t>2</m:t>
                            </m:r>
                          </m:sup>
                        </m:sSup>
                        <m:r>
                          <m:rPr>
                            <m:nor/>
                          </m:rPr>
                          <a:rPr lang="en-US" altLang="zh-CN" sz="2800" i="1">
                            <a:solidFill>
                              <a:prstClr val="black"/>
                            </a:solidFill>
                            <a:ea typeface="+mj-ea"/>
                          </a:rPr>
                          <m:t>−</m:t>
                        </m:r>
                        <m:r>
                          <a:rPr lang="en-US" altLang="zh-CN" sz="2800">
                            <a:solidFill>
                              <a:prstClr val="black"/>
                            </a:solidFill>
                            <a:latin typeface="Cambria Math" panose="02040503050406030204" pitchFamily="18" charset="0"/>
                            <a:ea typeface="+mj-ea"/>
                          </a:rPr>
                          <m:t>3</m:t>
                        </m:r>
                      </m:num>
                      <m:den>
                        <m:r>
                          <a:rPr lang="en-US" altLang="zh-CN" sz="2800" i="1">
                            <a:solidFill>
                              <a:prstClr val="black"/>
                            </a:solidFill>
                            <a:latin typeface="Cambria Math" panose="02040503050406030204" pitchFamily="18" charset="0"/>
                            <a:ea typeface="+mj-ea"/>
                          </a:rPr>
                          <m:t>𝑥</m:t>
                        </m:r>
                      </m:den>
                    </m:f>
                  </m:oMath>
                </a14:m>
                <a:r>
                  <a:rPr lang="en-US" altLang="zh-CN" sz="2800" dirty="0">
                    <a:solidFill>
                      <a:prstClr val="black"/>
                    </a:solidFill>
                    <a:ea typeface="+mj-ea"/>
                  </a:rPr>
                  <a:t>.</a:t>
                </a:r>
                <a:endParaRPr lang="zh-CN" altLang="zh-CN" sz="2800" dirty="0">
                  <a:solidFill>
                    <a:prstClr val="black"/>
                  </a:solidFill>
                  <a:ea typeface="+mj-ea"/>
                </a:endParaRPr>
              </a:p>
              <a:p>
                <a:pPr>
                  <a:lnSpc>
                    <a:spcPct val="150000"/>
                  </a:lnSpc>
                </a:pPr>
                <a:r>
                  <a:rPr lang="zh-CN" altLang="en-US" sz="2800" b="1" dirty="0">
                    <a:solidFill>
                      <a:srgbClr val="DA251C"/>
                    </a:solidFill>
                  </a:rPr>
                  <a:t>思维导引    </a:t>
                </a:r>
                <a:r>
                  <a:rPr lang="zh-CN" altLang="zh-CN" sz="2800" dirty="0">
                    <a:solidFill>
                      <a:prstClr val="black"/>
                    </a:solidFill>
                    <a:ea typeface="+mj-ea"/>
                  </a:rPr>
                  <a:t>先对已知函数式进行变形转化</a:t>
                </a:r>
                <a:r>
                  <a:rPr lang="en-US" altLang="zh-CN" sz="2800" dirty="0">
                    <a:solidFill>
                      <a:prstClr val="black"/>
                    </a:solidFill>
                    <a:ea typeface="+mj-ea"/>
                  </a:rPr>
                  <a:t>,</a:t>
                </a:r>
                <a:r>
                  <a:rPr lang="zh-CN" altLang="zh-CN" sz="2800" dirty="0">
                    <a:solidFill>
                      <a:prstClr val="black"/>
                    </a:solidFill>
                    <a:ea typeface="+mj-ea"/>
                  </a:rPr>
                  <a:t>变成几个基本初等函数式的组合形式</a:t>
                </a:r>
                <a:r>
                  <a:rPr lang="en-US" altLang="zh-CN" sz="2800" dirty="0">
                    <a:solidFill>
                      <a:prstClr val="black"/>
                    </a:solidFill>
                    <a:ea typeface="+mj-ea"/>
                  </a:rPr>
                  <a:t>,</a:t>
                </a:r>
                <a:r>
                  <a:rPr lang="zh-CN" altLang="zh-CN" sz="2800" dirty="0">
                    <a:solidFill>
                      <a:prstClr val="black"/>
                    </a:solidFill>
                    <a:ea typeface="+mj-ea"/>
                  </a:rPr>
                  <a:t>再利用已知函数的单调性及单调性的有关性质来判断函数的单调性即可</a:t>
                </a:r>
                <a:r>
                  <a:rPr lang="en-US" altLang="zh-CN" sz="2800" dirty="0">
                    <a:solidFill>
                      <a:prstClr val="black"/>
                    </a:solidFill>
                    <a:ea typeface="+mj-ea"/>
                  </a:rPr>
                  <a:t>.</a:t>
                </a:r>
                <a:r>
                  <a:rPr lang="zh-CN" altLang="zh-CN" sz="2800" i="1" dirty="0">
                    <a:solidFill>
                      <a:prstClr val="black"/>
                    </a:solidFill>
                    <a:ea typeface="+mj-ea"/>
                  </a:rPr>
                  <a:t> 　</a:t>
                </a:r>
                <a:endParaRPr lang="en-US" altLang="zh-CN" sz="2800" i="1" dirty="0">
                  <a:solidFill>
                    <a:prstClr val="black"/>
                  </a:solidFill>
                  <a:ea typeface="+mj-ea"/>
                </a:endParaRPr>
              </a:p>
            </p:txBody>
          </p:sp>
        </mc:Choice>
        <mc:Fallback>
          <p:sp>
            <p:nvSpPr>
              <p:cNvPr id="2" name="矩形 1"/>
              <p:cNvSpPr>
                <a:spLocks noRot="1" noChangeAspect="1" noMove="1" noResize="1" noEditPoints="1" noAdjustHandles="1" noChangeArrowheads="1" noChangeShapeType="1" noTextEdit="1"/>
              </p:cNvSpPr>
              <p:nvPr/>
            </p:nvSpPr>
            <p:spPr>
              <a:xfrm>
                <a:off x="234043" y="1027922"/>
                <a:ext cx="11723913" cy="3685432"/>
              </a:xfrm>
              <a:prstGeom prst="rect">
                <a:avLst/>
              </a:prstGeom>
              <a:blipFill rotWithShape="0">
                <a:blip r:embed="rId2"/>
                <a:stretch>
                  <a:fillRect l="-1040" r="-156" b="-231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 name="矩形 2"/>
              <p:cNvSpPr/>
              <p:nvPr/>
            </p:nvSpPr>
            <p:spPr>
              <a:xfrm>
                <a:off x="234042" y="4353505"/>
                <a:ext cx="11723913" cy="2066591"/>
              </a:xfrm>
              <a:prstGeom prst="rect">
                <a:avLst/>
              </a:prstGeom>
            </p:spPr>
            <p:txBody>
              <a:bodyPr wrap="square">
                <a:spAutoFit/>
              </a:bodyPr>
              <a:lstStyle/>
              <a:p>
                <a:pPr>
                  <a:lnSpc>
                    <a:spcPct val="150000"/>
                  </a:lnSpc>
                </a:pPr>
                <a:r>
                  <a:rPr lang="zh-CN" altLang="en-US" sz="2800" b="1" dirty="0">
                    <a:solidFill>
                      <a:srgbClr val="DA251C"/>
                    </a:solidFill>
                    <a:cs typeface="Times New Roman" panose="02020603050405020304" pitchFamily="18" charset="0"/>
                  </a:rPr>
                  <a:t>解析     </a:t>
                </a:r>
                <a:r>
                  <a:rPr lang="en-US" altLang="zh-CN" sz="2800" dirty="0">
                    <a:solidFill>
                      <a:prstClr val="black"/>
                    </a:solidFill>
                  </a:rPr>
                  <a:t>(1)</a:t>
                </a:r>
                <a:r>
                  <a:rPr lang="en-US" altLang="zh-CN" sz="2800" dirty="0">
                    <a:solidFill>
                      <a:srgbClr val="DA251C"/>
                    </a:solidFill>
                  </a:rPr>
                  <a:t>(</a:t>
                </a:r>
                <a:r>
                  <a:rPr lang="zh-CN" altLang="zh-CN" sz="2800" dirty="0">
                    <a:solidFill>
                      <a:srgbClr val="DA251C"/>
                    </a:solidFill>
                  </a:rPr>
                  <a:t>性质法</a:t>
                </a:r>
                <a:r>
                  <a:rPr lang="en-US" altLang="zh-CN" sz="2800" dirty="0">
                    <a:solidFill>
                      <a:srgbClr val="DA251C"/>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panose="02040503050406030204" pitchFamily="18" charset="0"/>
                              </a:rPr>
                              <m:t>𝑥</m:t>
                            </m:r>
                          </m:e>
                          <m:sup>
                            <m:r>
                              <a:rPr lang="en-US" altLang="zh-CN" sz="2800">
                                <a:solidFill>
                                  <a:prstClr val="black"/>
                                </a:solidFill>
                                <a:latin typeface="Cambria Math" panose="02040503050406030204" pitchFamily="18" charset="0"/>
                              </a:rPr>
                              <m:t>3</m:t>
                            </m:r>
                          </m:sup>
                        </m:sSup>
                        <m:r>
                          <m:rPr>
                            <m:nor/>
                          </m:rPr>
                          <a:rPr lang="en-US" altLang="zh-CN" sz="2800" i="1">
                            <a:solidFill>
                              <a:prstClr val="black"/>
                            </a:solidFill>
                          </a:rPr>
                          <m:t>−</m:t>
                        </m:r>
                        <m:r>
                          <a:rPr lang="en-US" altLang="zh-CN" sz="2800">
                            <a:solidFill>
                              <a:prstClr val="black"/>
                            </a:solidFill>
                            <a:latin typeface="Cambria Math" panose="02040503050406030204" pitchFamily="18" charset="0"/>
                          </a:rPr>
                          <m:t>4</m:t>
                        </m:r>
                        <m:r>
                          <a:rPr lang="en-US" altLang="zh-CN" sz="2800" i="1">
                            <a:solidFill>
                              <a:prstClr val="black"/>
                            </a:solidFill>
                            <a:latin typeface="Cambria Math" panose="02040503050406030204" pitchFamily="18" charset="0"/>
                          </a:rPr>
                          <m:t>𝑥</m:t>
                        </m:r>
                        <m:r>
                          <a:rPr lang="en-US" altLang="zh-CN" sz="2800">
                            <a:solidFill>
                              <a:prstClr val="black"/>
                            </a:solidFill>
                            <a:latin typeface="Cambria Math" panose="02040503050406030204" pitchFamily="18" charset="0"/>
                          </a:rPr>
                          <m:t>+3</m:t>
                        </m:r>
                      </m:num>
                      <m:den>
                        <m:r>
                          <a:rPr lang="en-US" altLang="zh-CN" sz="2800" i="1">
                            <a:solidFill>
                              <a:prstClr val="black"/>
                            </a:solidFill>
                            <a:latin typeface="Cambria Math" panose="02040503050406030204" pitchFamily="18" charset="0"/>
                          </a:rPr>
                          <m:t>𝑥</m:t>
                        </m:r>
                      </m:den>
                    </m:f>
                  </m:oMath>
                </a14:m>
                <a:r>
                  <a:rPr lang="en-US" altLang="zh-CN" sz="2800" dirty="0">
                    <a:solidFill>
                      <a:prstClr val="black"/>
                    </a:solidFill>
                  </a:rPr>
                  <a:t>=</a:t>
                </a:r>
                <a:r>
                  <a:rPr lang="en-US" altLang="zh-CN" sz="2800" i="1" dirty="0">
                    <a:solidFill>
                      <a:prstClr val="black"/>
                    </a:solidFill>
                  </a:rPr>
                  <a:t>x</a:t>
                </a:r>
                <a:r>
                  <a:rPr lang="en-US" altLang="zh-CN" sz="2800" baseline="30000" dirty="0">
                    <a:solidFill>
                      <a:prstClr val="black"/>
                    </a:solidFill>
                  </a:rPr>
                  <a:t>2</a:t>
                </a:r>
                <a:r>
                  <a:rPr lang="en-US" altLang="zh-CN" sz="2800" dirty="0">
                    <a:solidFill>
                      <a:prstClr val="black"/>
                    </a:solidFill>
                  </a:rPr>
                  <a:t>-4+</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3</m:t>
                        </m:r>
                      </m:num>
                      <m:den>
                        <m:r>
                          <a:rPr lang="en-US" altLang="zh-CN" sz="2800" i="1">
                            <a:solidFill>
                              <a:prstClr val="black"/>
                            </a:solidFill>
                            <a:latin typeface="Cambria Math" panose="02040503050406030204" pitchFamily="18" charset="0"/>
                          </a:rPr>
                          <m:t>𝑥</m:t>
                        </m:r>
                      </m:den>
                    </m:f>
                  </m:oMath>
                </a14:m>
                <a:r>
                  <a:rPr lang="en-US" altLang="zh-CN" sz="2800" dirty="0">
                    <a:solidFill>
                      <a:prstClr val="black"/>
                    </a:solidFill>
                  </a:rPr>
                  <a:t>,</a:t>
                </a:r>
                <a:r>
                  <a:rPr lang="zh-CN" altLang="zh-CN" sz="2800" dirty="0">
                    <a:solidFill>
                      <a:prstClr val="black"/>
                    </a:solidFill>
                  </a:rPr>
                  <a:t>而函数</a:t>
                </a:r>
                <a:r>
                  <a:rPr lang="en-US" altLang="zh-CN" sz="2800" i="1" dirty="0">
                    <a:solidFill>
                      <a:prstClr val="black"/>
                    </a:solidFill>
                  </a:rPr>
                  <a:t>y=x</a:t>
                </a:r>
                <a:r>
                  <a:rPr lang="en-US" altLang="zh-CN" sz="2800" baseline="30000" dirty="0">
                    <a:solidFill>
                      <a:prstClr val="black"/>
                    </a:solidFill>
                  </a:rPr>
                  <a:t>2</a:t>
                </a:r>
                <a:r>
                  <a:rPr lang="en-US" altLang="zh-CN" sz="2800" i="1" dirty="0">
                    <a:solidFill>
                      <a:prstClr val="black"/>
                    </a:solidFill>
                  </a:rPr>
                  <a:t>-</a:t>
                </a:r>
                <a:r>
                  <a:rPr lang="en-US" altLang="zh-CN" sz="2800" dirty="0">
                    <a:solidFill>
                      <a:prstClr val="black"/>
                    </a:solidFill>
                  </a:rPr>
                  <a:t>4</a:t>
                </a:r>
                <a:r>
                  <a:rPr lang="zh-CN" altLang="zh-CN" sz="2800" dirty="0">
                    <a:solidFill>
                      <a:prstClr val="black"/>
                    </a:solidFill>
                  </a:rPr>
                  <a:t>及</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3</m:t>
                        </m:r>
                      </m:num>
                      <m:den>
                        <m:r>
                          <a:rPr lang="en-US" altLang="zh-CN" sz="2800" i="1">
                            <a:solidFill>
                              <a:prstClr val="black"/>
                            </a:solidFill>
                            <a:latin typeface="Cambria Math" panose="02040503050406030204" pitchFamily="18" charset="0"/>
                          </a:rPr>
                          <m:t>𝑥</m:t>
                        </m:r>
                      </m:den>
                    </m:f>
                  </m:oMath>
                </a14:m>
                <a:r>
                  <a:rPr lang="zh-CN" altLang="zh-CN" sz="2800" dirty="0">
                    <a:solidFill>
                      <a:prstClr val="black"/>
                    </a:solidFill>
                  </a:rPr>
                  <a:t>在</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上都是减函数</a:t>
                </a:r>
                <a:r>
                  <a:rPr lang="en-US" altLang="zh-CN" sz="2800" dirty="0">
                    <a:solidFill>
                      <a:prstClr val="black"/>
                    </a:solidFill>
                  </a:rPr>
                  <a:t>,</a:t>
                </a:r>
                <a:r>
                  <a:rPr lang="zh-CN" altLang="zh-CN" sz="2800" dirty="0">
                    <a:solidFill>
                      <a:prstClr val="black"/>
                    </a:solidFill>
                  </a:rPr>
                  <a:t>则</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panose="02040503050406030204" pitchFamily="18" charset="0"/>
                              </a:rPr>
                              <m:t>𝑥</m:t>
                            </m:r>
                          </m:e>
                          <m:sup>
                            <m:r>
                              <a:rPr lang="en-US" altLang="zh-CN" sz="2800">
                                <a:solidFill>
                                  <a:prstClr val="black"/>
                                </a:solidFill>
                                <a:latin typeface="Cambria Math" panose="02040503050406030204" pitchFamily="18" charset="0"/>
                              </a:rPr>
                              <m:t>3</m:t>
                            </m:r>
                          </m:sup>
                        </m:sSup>
                        <m:r>
                          <m:rPr>
                            <m:nor/>
                          </m:rPr>
                          <a:rPr lang="en-US" altLang="zh-CN" sz="2800" i="1">
                            <a:solidFill>
                              <a:prstClr val="black"/>
                            </a:solidFill>
                          </a:rPr>
                          <m:t>−</m:t>
                        </m:r>
                        <m:r>
                          <a:rPr lang="en-US" altLang="zh-CN" sz="2800">
                            <a:solidFill>
                              <a:prstClr val="black"/>
                            </a:solidFill>
                            <a:latin typeface="Cambria Math" panose="02040503050406030204" pitchFamily="18" charset="0"/>
                          </a:rPr>
                          <m:t>4</m:t>
                        </m:r>
                        <m:r>
                          <a:rPr lang="en-US" altLang="zh-CN" sz="2800" i="1">
                            <a:solidFill>
                              <a:prstClr val="black"/>
                            </a:solidFill>
                            <a:latin typeface="Cambria Math" panose="02040503050406030204" pitchFamily="18" charset="0"/>
                          </a:rPr>
                          <m:t>𝑥</m:t>
                        </m:r>
                        <m:r>
                          <a:rPr lang="en-US" altLang="zh-CN" sz="2800">
                            <a:solidFill>
                              <a:prstClr val="black"/>
                            </a:solidFill>
                            <a:latin typeface="Cambria Math" panose="02040503050406030204" pitchFamily="18" charset="0"/>
                          </a:rPr>
                          <m:t>+3</m:t>
                        </m:r>
                      </m:num>
                      <m:den>
                        <m:r>
                          <a:rPr lang="en-US" altLang="zh-CN" sz="2800" i="1">
                            <a:solidFill>
                              <a:prstClr val="black"/>
                            </a:solidFill>
                            <a:latin typeface="Cambria Math" panose="02040503050406030204" pitchFamily="18" charset="0"/>
                          </a:rPr>
                          <m:t>𝑥</m:t>
                        </m:r>
                      </m:den>
                    </m:f>
                  </m:oMath>
                </a14:m>
                <a:r>
                  <a:rPr lang="zh-CN" altLang="zh-CN" sz="2800" dirty="0">
                    <a:solidFill>
                      <a:prstClr val="black"/>
                    </a:solidFill>
                  </a:rPr>
                  <a:t>在</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上是减函数</a:t>
                </a:r>
                <a:r>
                  <a:rPr lang="en-US" altLang="zh-CN" sz="2800" i="1" dirty="0">
                    <a:solidFill>
                      <a:prstClr val="black"/>
                    </a:solidFill>
                  </a:rPr>
                  <a:t>.</a:t>
                </a:r>
                <a:endParaRPr lang="zh-CN" altLang="zh-CN" sz="2800" dirty="0">
                  <a:solidFill>
                    <a:prstClr val="black"/>
                  </a:solidFill>
                </a:endParaRPr>
              </a:p>
            </p:txBody>
          </p:sp>
        </mc:Choice>
        <mc:Fallback>
          <p:sp>
            <p:nvSpPr>
              <p:cNvPr id="3" name="矩形 2"/>
              <p:cNvSpPr>
                <a:spLocks noRot="1" noChangeAspect="1" noMove="1" noResize="1" noEditPoints="1" noAdjustHandles="1" noChangeArrowheads="1" noChangeShapeType="1" noTextEdit="1"/>
              </p:cNvSpPr>
              <p:nvPr/>
            </p:nvSpPr>
            <p:spPr>
              <a:xfrm>
                <a:off x="234042" y="4353505"/>
                <a:ext cx="11723913" cy="2066591"/>
              </a:xfrm>
              <a:prstGeom prst="rect">
                <a:avLst/>
              </a:prstGeom>
              <a:blipFill rotWithShape="0">
                <a:blip r:embed="rId3"/>
                <a:stretch>
                  <a:fillRect l="-1040" r="-416" b="-26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237559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3" y="244824"/>
                <a:ext cx="11723913" cy="7538282"/>
              </a:xfrm>
              <a:prstGeom prst="rect">
                <a:avLst/>
              </a:prstGeom>
            </p:spPr>
            <p:txBody>
              <a:bodyPr wrap="square">
                <a:spAutoFit/>
              </a:bodyPr>
              <a:lstStyle/>
              <a:p>
                <a:pPr>
                  <a:lnSpc>
                    <a:spcPct val="150000"/>
                  </a:lnSpc>
                </a:pPr>
                <a:r>
                  <a:rPr lang="en-US" altLang="zh-CN" sz="2800" dirty="0">
                    <a:solidFill>
                      <a:prstClr val="black"/>
                    </a:solidFill>
                  </a:rPr>
                  <a:t>(2)</a:t>
                </a:r>
                <a:r>
                  <a:rPr lang="en-US" altLang="zh-CN" sz="2800" dirty="0">
                    <a:solidFill>
                      <a:srgbClr val="FF0000"/>
                    </a:solidFill>
                  </a:rPr>
                  <a:t>(</a:t>
                </a:r>
                <a:r>
                  <a:rPr lang="zh-CN" altLang="zh-CN" sz="2800" dirty="0">
                    <a:solidFill>
                      <a:srgbClr val="FF0000"/>
                    </a:solidFill>
                  </a:rPr>
                  <a:t>性质法</a:t>
                </a:r>
                <a:r>
                  <a:rPr lang="en-US" altLang="zh-CN" sz="2800" dirty="0">
                    <a:solidFill>
                      <a:srgbClr val="FF0000"/>
                    </a:solidFill>
                  </a:rPr>
                  <a:t>)</a:t>
                </a:r>
                <a:r>
                  <a:rPr lang="zh-CN" altLang="zh-CN" sz="2800" dirty="0">
                    <a:solidFill>
                      <a:prstClr val="black"/>
                    </a:solidFill>
                  </a:rPr>
                  <a:t>因为</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2</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3</m:t>
                        </m:r>
                      </m:num>
                      <m:den>
                        <m:r>
                          <a:rPr lang="en-US" altLang="zh-CN" sz="2800" i="1">
                            <a:solidFill>
                              <a:prstClr val="black"/>
                            </a:solidFill>
                            <a:latin typeface="Cambria Math"/>
                          </a:rPr>
                          <m:t>𝑥</m:t>
                        </m:r>
                      </m:den>
                    </m:f>
                  </m:oMath>
                </a14:m>
                <a:r>
                  <a:rPr lang="en-US" altLang="zh-CN" sz="2800" dirty="0">
                    <a:solidFill>
                      <a:prstClr val="black"/>
                    </a:solidFill>
                  </a:rPr>
                  <a:t>=</a:t>
                </a:r>
                <a:r>
                  <a:rPr lang="en-US" altLang="zh-CN" sz="2800" dirty="0" err="1">
                    <a:solidFill>
                      <a:prstClr val="black"/>
                    </a:solidFill>
                  </a:rPr>
                  <a:t>2</a:t>
                </a:r>
                <a:r>
                  <a:rPr lang="en-US" altLang="zh-CN" sz="2800" i="1" dirty="0" err="1">
                    <a:solidFill>
                      <a:prstClr val="black"/>
                    </a:solidFill>
                  </a:rPr>
                  <a:t>x</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i="1">
                            <a:solidFill>
                              <a:prstClr val="black"/>
                            </a:solidFill>
                            <a:latin typeface="Cambria Math"/>
                          </a:rPr>
                          <m:t>𝑥</m:t>
                        </m:r>
                      </m:den>
                    </m:f>
                  </m:oMath>
                </a14:m>
                <a:r>
                  <a:rPr lang="en-US" altLang="zh-CN" sz="2800" dirty="0">
                    <a:solidFill>
                      <a:prstClr val="black"/>
                    </a:solidFill>
                  </a:rPr>
                  <a:t>,</a:t>
                </a:r>
              </a:p>
              <a:p>
                <a:pPr>
                  <a:lnSpc>
                    <a:spcPct val="150000"/>
                  </a:lnSpc>
                </a:pPr>
                <a:r>
                  <a:rPr lang="zh-CN" altLang="zh-CN" sz="2800" dirty="0">
                    <a:solidFill>
                      <a:prstClr val="black"/>
                    </a:solidFill>
                  </a:rPr>
                  <a:t>且函数的定义域为</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a:t>
                </a:r>
                <a:r>
                  <a:rPr lang="en-US" altLang="zh-CN" sz="2800" dirty="0">
                    <a:solidFill>
                      <a:prstClr val="black"/>
                    </a:solidFill>
                  </a:rPr>
                  <a:t>(0,</a:t>
                </a:r>
                <a:r>
                  <a:rPr lang="en-US" altLang="zh-CN" sz="2800" i="1" dirty="0">
                    <a:solidFill>
                      <a:prstClr val="black"/>
                    </a:solidFill>
                  </a:rPr>
                  <a:t>+</a:t>
                </a:r>
                <a:r>
                  <a:rPr lang="en-US" altLang="zh-CN" sz="2800" dirty="0">
                    <a:solidFill>
                      <a:prstClr val="black"/>
                    </a:solidFill>
                  </a:rPr>
                  <a:t>∞),</a:t>
                </a:r>
                <a:r>
                  <a:rPr lang="en-US" altLang="zh-CN" sz="2800" dirty="0">
                    <a:solidFill>
                      <a:srgbClr val="DA251C"/>
                    </a:solidFill>
                  </a:rPr>
                  <a:t>(</a:t>
                </a:r>
                <a:r>
                  <a:rPr lang="zh-CN" altLang="zh-CN" sz="2800" dirty="0">
                    <a:solidFill>
                      <a:srgbClr val="DA251C"/>
                    </a:solidFill>
                  </a:rPr>
                  <a:t>求定义域</a:t>
                </a:r>
                <a:r>
                  <a:rPr lang="en-US" altLang="zh-CN" sz="2800" dirty="0">
                    <a:solidFill>
                      <a:srgbClr val="DA251C"/>
                    </a:solidFill>
                  </a:rPr>
                  <a:t>)</a:t>
                </a:r>
                <a:endParaRPr lang="zh-CN" altLang="zh-CN" sz="2800" dirty="0">
                  <a:solidFill>
                    <a:srgbClr val="DA251C"/>
                  </a:solidFill>
                </a:endParaRPr>
              </a:p>
              <a:p>
                <a:pPr>
                  <a:lnSpc>
                    <a:spcPct val="150000"/>
                  </a:lnSpc>
                </a:pPr>
                <a:r>
                  <a:rPr lang="zh-CN" altLang="zh-CN" sz="2800" dirty="0">
                    <a:solidFill>
                      <a:prstClr val="black"/>
                    </a:solidFill>
                  </a:rPr>
                  <a:t>而函数</a:t>
                </a:r>
                <a:r>
                  <a:rPr lang="en-US" altLang="zh-CN" sz="2800" i="1" dirty="0">
                    <a:solidFill>
                      <a:prstClr val="black"/>
                    </a:solidFill>
                  </a:rPr>
                  <a:t>y</a:t>
                </a:r>
                <a:r>
                  <a:rPr lang="en-US" altLang="zh-CN" sz="2800" dirty="0">
                    <a:solidFill>
                      <a:prstClr val="black"/>
                    </a:solidFill>
                  </a:rPr>
                  <a:t>=</a:t>
                </a:r>
                <a:r>
                  <a:rPr lang="en-US" altLang="zh-CN" sz="2800" dirty="0" err="1">
                    <a:solidFill>
                      <a:prstClr val="black"/>
                    </a:solidFill>
                  </a:rPr>
                  <a:t>2</a:t>
                </a:r>
                <a:r>
                  <a:rPr lang="en-US" altLang="zh-CN" sz="2800" i="1" dirty="0" err="1">
                    <a:solidFill>
                      <a:prstClr val="black"/>
                    </a:solidFill>
                  </a:rPr>
                  <a:t>x</a:t>
                </a:r>
                <a:r>
                  <a:rPr lang="zh-CN" altLang="zh-CN" sz="2800" dirty="0">
                    <a:solidFill>
                      <a:prstClr val="black"/>
                    </a:solidFill>
                  </a:rPr>
                  <a:t>和</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i="1">
                            <a:solidFill>
                              <a:prstClr val="black"/>
                            </a:solidFill>
                            <a:latin typeface="Cambria Math"/>
                          </a:rPr>
                          <m:t>𝑥</m:t>
                        </m:r>
                      </m:den>
                    </m:f>
                  </m:oMath>
                </a14:m>
                <a:r>
                  <a:rPr lang="zh-CN" altLang="zh-CN" sz="2800" dirty="0">
                    <a:solidFill>
                      <a:prstClr val="black"/>
                    </a:solidFill>
                  </a:rPr>
                  <a:t>在区间</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上均为增函数</a:t>
                </a:r>
                <a:r>
                  <a:rPr lang="en-US" altLang="zh-CN" sz="2800" dirty="0">
                    <a:solidFill>
                      <a:prstClr val="black"/>
                    </a:solidFill>
                  </a:rPr>
                  <a:t>,</a:t>
                </a:r>
              </a:p>
              <a:p>
                <a:pPr>
                  <a:lnSpc>
                    <a:spcPct val="150000"/>
                  </a:lnSpc>
                </a:pPr>
                <a:r>
                  <a:rPr lang="zh-CN" altLang="zh-CN" sz="2800" dirty="0">
                    <a:solidFill>
                      <a:prstClr val="black"/>
                    </a:solidFill>
                  </a:rPr>
                  <a:t>根据单调函数的运算性质</a:t>
                </a:r>
                <a:r>
                  <a:rPr lang="en-US" altLang="zh-CN" sz="2800" dirty="0">
                    <a:solidFill>
                      <a:prstClr val="black"/>
                    </a:solidFill>
                  </a:rPr>
                  <a:t>,</a:t>
                </a:r>
                <a:r>
                  <a:rPr lang="zh-CN" altLang="zh-CN" sz="2800" dirty="0">
                    <a:solidFill>
                      <a:prstClr val="black"/>
                    </a:solidFill>
                  </a:rPr>
                  <a:t>可得</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dirty="0" err="1">
                    <a:solidFill>
                      <a:prstClr val="black"/>
                    </a:solidFill>
                  </a:rPr>
                  <a:t>2</a:t>
                </a:r>
                <a:r>
                  <a:rPr lang="en-US" altLang="zh-CN" sz="2800" i="1" dirty="0" err="1">
                    <a:solidFill>
                      <a:prstClr val="black"/>
                    </a:solidFill>
                  </a:rPr>
                  <a:t>x</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i="1">
                            <a:solidFill>
                              <a:prstClr val="black"/>
                            </a:solidFill>
                            <a:latin typeface="Cambria Math"/>
                          </a:rPr>
                          <m:t>𝑥</m:t>
                        </m:r>
                      </m:den>
                    </m:f>
                  </m:oMath>
                </a14:m>
                <a:r>
                  <a:rPr lang="zh-CN" altLang="zh-CN" sz="2800" dirty="0">
                    <a:solidFill>
                      <a:prstClr val="black"/>
                    </a:solidFill>
                  </a:rPr>
                  <a:t>在区间</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上为增函数</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同理</a:t>
                </a:r>
                <a:r>
                  <a:rPr lang="en-US" altLang="zh-CN" sz="2800" dirty="0">
                    <a:solidFill>
                      <a:prstClr val="black"/>
                    </a:solidFill>
                  </a:rPr>
                  <a:t>,</a:t>
                </a:r>
                <a:r>
                  <a:rPr lang="zh-CN" altLang="zh-CN" sz="2800" dirty="0">
                    <a:solidFill>
                      <a:prstClr val="black"/>
                    </a:solidFill>
                  </a:rPr>
                  <a:t>可得</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dirty="0" err="1">
                    <a:solidFill>
                      <a:prstClr val="black"/>
                    </a:solidFill>
                  </a:rPr>
                  <a:t>2</a:t>
                </a:r>
                <a:r>
                  <a:rPr lang="en-US" altLang="zh-CN" sz="2800" i="1" dirty="0" err="1">
                    <a:solidFill>
                      <a:prstClr val="black"/>
                    </a:solidFill>
                  </a:rPr>
                  <a:t>x</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i="1">
                            <a:solidFill>
                              <a:prstClr val="black"/>
                            </a:solidFill>
                            <a:latin typeface="Cambria Math"/>
                          </a:rPr>
                          <m:t>𝑥</m:t>
                        </m:r>
                      </m:den>
                    </m:f>
                  </m:oMath>
                </a14:m>
                <a:r>
                  <a:rPr lang="zh-CN" altLang="zh-CN" sz="2800" dirty="0">
                    <a:solidFill>
                      <a:prstClr val="black"/>
                    </a:solidFill>
                  </a:rPr>
                  <a:t>在区间</a:t>
                </a:r>
                <a:r>
                  <a:rPr lang="en-US" altLang="zh-CN" sz="2800" dirty="0">
                    <a:solidFill>
                      <a:prstClr val="black"/>
                    </a:solidFill>
                  </a:rPr>
                  <a:t>(0,</a:t>
                </a:r>
                <a:r>
                  <a:rPr lang="en-US" altLang="zh-CN" sz="2800" i="1" dirty="0">
                    <a:solidFill>
                      <a:prstClr val="black"/>
                    </a:solidFill>
                  </a:rPr>
                  <a:t>+</a:t>
                </a:r>
                <a:r>
                  <a:rPr lang="en-US" altLang="zh-CN" sz="2800" dirty="0">
                    <a:solidFill>
                      <a:prstClr val="black"/>
                    </a:solidFill>
                  </a:rPr>
                  <a:t>∞)</a:t>
                </a:r>
                <a:r>
                  <a:rPr lang="zh-CN" altLang="zh-CN" sz="2800" dirty="0">
                    <a:solidFill>
                      <a:prstClr val="black"/>
                    </a:solidFill>
                  </a:rPr>
                  <a:t>上也是增函数</a:t>
                </a:r>
                <a:r>
                  <a:rPr lang="en-US" altLang="zh-CN" sz="2800" dirty="0">
                    <a:solidFill>
                      <a:prstClr val="black"/>
                    </a:solidFill>
                  </a:rPr>
                  <a:t>. </a:t>
                </a:r>
                <a:r>
                  <a:rPr lang="en-US" altLang="zh-CN" sz="2800" dirty="0">
                    <a:solidFill>
                      <a:srgbClr val="DA251C"/>
                    </a:solidFill>
                  </a:rPr>
                  <a:t>  (</a:t>
                </a:r>
                <a:r>
                  <a:rPr lang="zh-CN" altLang="zh-CN" sz="2800" dirty="0">
                    <a:solidFill>
                      <a:srgbClr val="DA251C"/>
                    </a:solidFill>
                  </a:rPr>
                  <a:t>分类讨论</a:t>
                </a:r>
                <a:r>
                  <a:rPr lang="en-US" altLang="zh-CN" sz="2800" dirty="0">
                    <a:solidFill>
                      <a:srgbClr val="DA251C"/>
                    </a:solidFill>
                  </a:rPr>
                  <a:t>)</a:t>
                </a:r>
                <a:endParaRPr lang="zh-CN" altLang="zh-CN" sz="2800" dirty="0">
                  <a:solidFill>
                    <a:srgbClr val="DA251C"/>
                  </a:solidFill>
                </a:endParaRPr>
              </a:p>
              <a:p>
                <a:pPr>
                  <a:lnSpc>
                    <a:spcPct val="150000"/>
                  </a:lnSpc>
                </a:pPr>
                <a:r>
                  <a:rPr lang="zh-CN" altLang="zh-CN" sz="2800" dirty="0">
                    <a:solidFill>
                      <a:prstClr val="black"/>
                    </a:solidFill>
                  </a:rPr>
                  <a:t>故函数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2</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3</m:t>
                        </m:r>
                      </m:num>
                      <m:den>
                        <m:r>
                          <a:rPr lang="en-US" altLang="zh-CN" sz="2800" i="1">
                            <a:solidFill>
                              <a:prstClr val="black"/>
                            </a:solidFill>
                            <a:latin typeface="Cambria Math"/>
                          </a:rPr>
                          <m:t>𝑥</m:t>
                        </m:r>
                      </m:den>
                    </m:f>
                  </m:oMath>
                </a14:m>
                <a:r>
                  <a:rPr lang="zh-CN" altLang="zh-CN" sz="2800" dirty="0">
                    <a:solidFill>
                      <a:prstClr val="black"/>
                    </a:solidFill>
                  </a:rPr>
                  <a:t>在区间</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和</a:t>
                </a:r>
                <a:r>
                  <a:rPr lang="en-US" altLang="zh-CN" sz="2800" dirty="0">
                    <a:solidFill>
                      <a:prstClr val="black"/>
                    </a:solidFill>
                  </a:rPr>
                  <a:t>(0,</a:t>
                </a:r>
                <a:r>
                  <a:rPr lang="en-US" altLang="zh-CN" sz="2800" i="1" dirty="0">
                    <a:solidFill>
                      <a:prstClr val="black"/>
                    </a:solidFill>
                  </a:rPr>
                  <a:t>+</a:t>
                </a:r>
                <a:r>
                  <a:rPr lang="en-US" altLang="zh-CN" sz="2800" dirty="0">
                    <a:solidFill>
                      <a:prstClr val="black"/>
                    </a:solidFill>
                  </a:rPr>
                  <a:t>∞)</a:t>
                </a:r>
                <a:r>
                  <a:rPr lang="zh-CN" altLang="zh-CN" sz="2800" dirty="0">
                    <a:solidFill>
                      <a:prstClr val="black"/>
                    </a:solidFill>
                  </a:rPr>
                  <a:t>上均为增函数</a:t>
                </a:r>
                <a:r>
                  <a:rPr lang="en-US" altLang="zh-CN" sz="2800" dirty="0">
                    <a:solidFill>
                      <a:prstClr val="black"/>
                    </a:solidFill>
                  </a:rPr>
                  <a:t>.</a:t>
                </a:r>
                <a:endParaRPr lang="zh-CN" altLang="zh-CN" sz="2800" dirty="0">
                  <a:solidFill>
                    <a:prstClr val="black"/>
                  </a:solidFill>
                </a:endParaRPr>
              </a:p>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234043" y="244824"/>
                <a:ext cx="11723913" cy="7538282"/>
              </a:xfrm>
              <a:prstGeom prst="rect">
                <a:avLst/>
              </a:prstGeom>
              <a:blipFill rotWithShape="1">
                <a:blip r:embed="rId2"/>
                <a:stretch>
                  <a:fillRect l="-1040"/>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731464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2" y="244824"/>
                <a:ext cx="11723913" cy="2762103"/>
              </a:xfrm>
              <a:prstGeom prst="rect">
                <a:avLst/>
              </a:prstGeom>
            </p:spPr>
            <p:txBody>
              <a:bodyPr wrap="square">
                <a:spAutoFit/>
              </a:bodyPr>
              <a:lstStyle/>
              <a:p>
                <a:pPr>
                  <a:lnSpc>
                    <a:spcPct val="150000"/>
                  </a:lnSpc>
                </a:pPr>
                <a:r>
                  <a:rPr lang="zh-CN" altLang="en-US" sz="2800" b="1" dirty="0">
                    <a:solidFill>
                      <a:srgbClr val="DA251C"/>
                    </a:solidFill>
                    <a:cs typeface="Times New Roman" panose="02020603050405020304" pitchFamily="18" charset="0"/>
                  </a:rPr>
                  <a:t>示例</a:t>
                </a:r>
                <a:r>
                  <a:rPr lang="en-US" altLang="zh-CN" sz="2800" b="1" dirty="0">
                    <a:solidFill>
                      <a:srgbClr val="DA251C"/>
                    </a:solidFill>
                    <a:cs typeface="Times New Roman" panose="02020603050405020304" pitchFamily="18" charset="0"/>
                  </a:rPr>
                  <a:t>2  </a:t>
                </a:r>
                <a:r>
                  <a:rPr lang="zh-CN" altLang="zh-CN" sz="2800" dirty="0">
                    <a:solidFill>
                      <a:prstClr val="black"/>
                    </a:solidFill>
                  </a:rPr>
                  <a:t>已知函数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panose="02040503050406030204" pitchFamily="18" charset="0"/>
                              </a:rPr>
                              <m:t>𝑥</m:t>
                            </m:r>
                          </m:e>
                          <m:sup>
                            <m:r>
                              <a:rPr lang="en-US" altLang="zh-CN" sz="2800">
                                <a:solidFill>
                                  <a:prstClr val="black"/>
                                </a:solidFill>
                                <a:latin typeface="Cambria Math" panose="02040503050406030204" pitchFamily="18" charset="0"/>
                              </a:rPr>
                              <m:t>2</m:t>
                            </m:r>
                          </m:sup>
                        </m:sSup>
                        <m:r>
                          <m:rPr>
                            <m:nor/>
                          </m:rPr>
                          <a:rPr lang="en-US" altLang="zh-CN" sz="2800" i="1">
                            <a:solidFill>
                              <a:prstClr val="black"/>
                            </a:solidFill>
                          </a:rPr>
                          <m:t>−</m:t>
                        </m:r>
                        <m:r>
                          <a:rPr lang="en-US" altLang="zh-CN" sz="2800">
                            <a:solidFill>
                              <a:prstClr val="black"/>
                            </a:solidFill>
                            <a:latin typeface="Cambria Math" panose="02040503050406030204" pitchFamily="18" charset="0"/>
                          </a:rPr>
                          <m:t>2</m:t>
                        </m:r>
                        <m:r>
                          <a:rPr lang="en-US" altLang="zh-CN" sz="2800" i="1">
                            <a:solidFill>
                              <a:prstClr val="black"/>
                            </a:solidFill>
                            <a:latin typeface="Cambria Math" panose="02040503050406030204" pitchFamily="18" charset="0"/>
                          </a:rPr>
                          <m:t>𝑥</m:t>
                        </m:r>
                        <m:r>
                          <m:rPr>
                            <m:nor/>
                          </m:rPr>
                          <a:rPr lang="en-US" altLang="zh-CN" sz="2800" i="1">
                            <a:solidFill>
                              <a:prstClr val="black"/>
                            </a:solidFill>
                          </a:rPr>
                          <m:t>−</m:t>
                        </m:r>
                        <m:r>
                          <a:rPr lang="en-US" altLang="zh-CN" sz="2800">
                            <a:solidFill>
                              <a:prstClr val="black"/>
                            </a:solidFill>
                            <a:latin typeface="Cambria Math" panose="02040503050406030204" pitchFamily="18" charset="0"/>
                          </a:rPr>
                          <m:t>3</m:t>
                        </m:r>
                      </m:e>
                    </m:rad>
                  </m:oMath>
                </a14:m>
                <a:r>
                  <a:rPr lang="en-US" altLang="zh-CN" sz="2800" dirty="0">
                    <a:solidFill>
                      <a:prstClr val="black"/>
                    </a:solidFill>
                  </a:rPr>
                  <a:t>,</a:t>
                </a:r>
                <a:r>
                  <a:rPr lang="zh-CN" altLang="zh-CN" sz="2800" dirty="0">
                    <a:solidFill>
                      <a:prstClr val="black"/>
                    </a:solidFill>
                  </a:rPr>
                  <a:t>则该函数的单调递增区间为</a:t>
                </a:r>
              </a:p>
              <a:p>
                <a:pPr>
                  <a:lnSpc>
                    <a:spcPct val="150000"/>
                  </a:lnSpc>
                </a:pPr>
                <a:r>
                  <a:rPr lang="en-US" altLang="zh-CN" sz="2800" dirty="0">
                    <a:solidFill>
                      <a:prstClr val="black"/>
                    </a:solidFill>
                  </a:rPr>
                  <a:t>A.(</a:t>
                </a:r>
                <a:r>
                  <a:rPr lang="en-US" altLang="zh-CN" sz="2800" i="1" dirty="0">
                    <a:solidFill>
                      <a:prstClr val="black"/>
                    </a:solidFill>
                  </a:rPr>
                  <a:t>-</a:t>
                </a:r>
                <a:r>
                  <a:rPr lang="en-US" altLang="zh-CN" sz="2800" dirty="0">
                    <a:solidFill>
                      <a:prstClr val="black"/>
                    </a:solidFill>
                  </a:rPr>
                  <a:t>∞,1]		B.[3,</a:t>
                </a:r>
                <a:r>
                  <a:rPr lang="en-US" altLang="zh-CN" sz="2800" i="1" dirty="0">
                    <a:solidFill>
                      <a:prstClr val="black"/>
                    </a:solidFill>
                  </a:rPr>
                  <a:t>+</a:t>
                </a:r>
                <a:r>
                  <a:rPr lang="en-US" altLang="zh-CN" sz="2800" dirty="0">
                    <a:solidFill>
                      <a:prstClr val="black"/>
                    </a:solidFill>
                  </a:rPr>
                  <a:t>∞)		C.(</a:t>
                </a:r>
                <a:r>
                  <a:rPr lang="en-US" altLang="zh-CN" sz="2800" i="1" dirty="0">
                    <a:solidFill>
                      <a:prstClr val="black"/>
                    </a:solidFill>
                  </a:rPr>
                  <a:t>-</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	</a:t>
                </a:r>
                <a:r>
                  <a:rPr lang="zh-CN" altLang="zh-CN" sz="2800" i="1" dirty="0">
                    <a:solidFill>
                      <a:prstClr val="black"/>
                    </a:solidFill>
                  </a:rPr>
                  <a:t>　</a:t>
                </a:r>
                <a:r>
                  <a:rPr lang="en-US" altLang="zh-CN" sz="2800" i="1" dirty="0">
                    <a:solidFill>
                      <a:prstClr val="black"/>
                    </a:solidFill>
                  </a:rPr>
                  <a:t>	</a:t>
                </a:r>
                <a:r>
                  <a:rPr lang="en-US" altLang="zh-CN" sz="2800" dirty="0">
                    <a:solidFill>
                      <a:prstClr val="black"/>
                    </a:solidFill>
                  </a:rPr>
                  <a:t>D.[1,</a:t>
                </a:r>
                <a:r>
                  <a:rPr lang="en-US" altLang="zh-CN" sz="2800" i="1" dirty="0">
                    <a:solidFill>
                      <a:prstClr val="black"/>
                    </a:solidFill>
                  </a:rPr>
                  <a:t>+</a:t>
                </a:r>
                <a:r>
                  <a:rPr lang="en-US" altLang="zh-CN" sz="2800" dirty="0">
                    <a:solidFill>
                      <a:prstClr val="black"/>
                    </a:solidFill>
                  </a:rPr>
                  <a:t>∞)</a:t>
                </a:r>
                <a:endParaRPr lang="zh-CN" altLang="zh-CN" sz="2800" dirty="0">
                  <a:solidFill>
                    <a:prstClr val="black"/>
                  </a:solidFill>
                </a:endParaRPr>
              </a:p>
              <a:p>
                <a:pPr>
                  <a:lnSpc>
                    <a:spcPct val="150000"/>
                  </a:lnSpc>
                </a:pPr>
                <a:r>
                  <a:rPr lang="zh-CN" altLang="en-US" sz="2800" b="1" dirty="0">
                    <a:solidFill>
                      <a:srgbClr val="DA251C"/>
                    </a:solidFill>
                  </a:rPr>
                  <a:t>思维导引 </a:t>
                </a:r>
                <a:endParaRPr lang="en-US" altLang="zh-CN" sz="2800" b="1" dirty="0">
                  <a:solidFill>
                    <a:srgbClr val="DA251C"/>
                  </a:solidFill>
                </a:endParaRPr>
              </a:p>
              <a:p>
                <a:pPr>
                  <a:lnSpc>
                    <a:spcPct val="150000"/>
                  </a:lnSpc>
                </a:pPr>
                <a:r>
                  <a:rPr lang="zh-CN" altLang="zh-CN" sz="2800" dirty="0">
                    <a:solidFill>
                      <a:prstClr val="black"/>
                    </a:solidFill>
                  </a:rPr>
                  <a:t>求函数的定义域</a:t>
                </a:r>
                <a14:m>
                  <m:oMath xmlns:m="http://schemas.openxmlformats.org/officeDocument/2006/math">
                    <m:r>
                      <a:rPr lang="en-US" altLang="zh-CN" sz="2800" i="1" dirty="0" smtClean="0">
                        <a:solidFill>
                          <a:prstClr val="black"/>
                        </a:solidFill>
                        <a:latin typeface="Cambria Math" panose="02040503050406030204" pitchFamily="18" charset="0"/>
                        <a:ea typeface="Cambria Math"/>
                      </a:rPr>
                      <m:t>→</m:t>
                    </m:r>
                  </m:oMath>
                </a14:m>
                <a:r>
                  <a:rPr lang="zh-CN" altLang="zh-CN" sz="2800" dirty="0">
                    <a:solidFill>
                      <a:prstClr val="black"/>
                    </a:solidFill>
                  </a:rPr>
                  <a:t>研究函数</a:t>
                </a:r>
                <a:r>
                  <a:rPr lang="en-US" altLang="zh-CN" sz="2800" i="1" dirty="0">
                    <a:solidFill>
                      <a:prstClr val="black"/>
                    </a:solidFill>
                  </a:rPr>
                  <a:t>t</a:t>
                </a:r>
                <a:r>
                  <a:rPr lang="en-US" altLang="zh-CN" sz="2800" dirty="0">
                    <a:solidFill>
                      <a:prstClr val="black"/>
                    </a:solidFill>
                  </a:rPr>
                  <a:t>=</a:t>
                </a:r>
                <a:r>
                  <a:rPr lang="en-US" altLang="zh-CN" sz="2800" i="1" dirty="0" err="1">
                    <a:solidFill>
                      <a:prstClr val="black"/>
                    </a:solidFill>
                  </a:rPr>
                  <a:t>x</a:t>
                </a:r>
                <a:r>
                  <a:rPr lang="en-US" altLang="zh-CN" sz="2800" baseline="30000" dirty="0" err="1">
                    <a:solidFill>
                      <a:prstClr val="black"/>
                    </a:solidFill>
                  </a:rPr>
                  <a:t>2</a:t>
                </a:r>
                <a:r>
                  <a:rPr lang="en-US" altLang="zh-CN" sz="2800" i="1" dirty="0">
                    <a:solidFill>
                      <a:prstClr val="black"/>
                    </a:solidFill>
                  </a:rPr>
                  <a:t>-</a:t>
                </a:r>
                <a:r>
                  <a:rPr lang="en-US" altLang="zh-CN" sz="2800" dirty="0" err="1">
                    <a:solidFill>
                      <a:prstClr val="black"/>
                    </a:solidFill>
                  </a:rPr>
                  <a:t>2</a:t>
                </a:r>
                <a:r>
                  <a:rPr lang="en-US" altLang="zh-CN" sz="2800" i="1" dirty="0" err="1">
                    <a:solidFill>
                      <a:prstClr val="black"/>
                    </a:solidFill>
                  </a:rPr>
                  <a:t>x</a:t>
                </a:r>
                <a:r>
                  <a:rPr lang="en-US" altLang="zh-CN" sz="2800" i="1" dirty="0">
                    <a:solidFill>
                      <a:prstClr val="black"/>
                    </a:solidFill>
                  </a:rPr>
                  <a:t>-</a:t>
                </a:r>
                <a:r>
                  <a:rPr lang="en-US" altLang="zh-CN" sz="2800" dirty="0">
                    <a:solidFill>
                      <a:prstClr val="black"/>
                    </a:solidFill>
                  </a:rPr>
                  <a:t>3</a:t>
                </a:r>
                <a:r>
                  <a:rPr lang="zh-CN" altLang="zh-CN" sz="2800" dirty="0">
                    <a:solidFill>
                      <a:prstClr val="black"/>
                    </a:solidFill>
                  </a:rPr>
                  <a:t>的单调性</a:t>
                </a:r>
                <a14:m>
                  <m:oMath xmlns:m="http://schemas.openxmlformats.org/officeDocument/2006/math">
                    <m:r>
                      <a:rPr lang="en-US" altLang="zh-CN" sz="2800" i="1" dirty="0" smtClean="0">
                        <a:solidFill>
                          <a:prstClr val="black"/>
                        </a:solidFill>
                        <a:latin typeface="Cambria Math" panose="02040503050406030204" pitchFamily="18" charset="0"/>
                        <a:ea typeface="Cambria Math"/>
                      </a:rPr>
                      <m:t>→</m:t>
                    </m:r>
                  </m:oMath>
                </a14:m>
                <a:r>
                  <a:rPr lang="zh-CN" altLang="zh-CN" sz="2800" dirty="0">
                    <a:solidFill>
                      <a:prstClr val="black"/>
                    </a:solidFill>
                  </a:rPr>
                  <a:t>求函数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的单调递增区间</a:t>
                </a:r>
              </a:p>
            </p:txBody>
          </p:sp>
        </mc:Choice>
        <mc:Fallback>
          <p:sp>
            <p:nvSpPr>
              <p:cNvPr id="2" name="矩形 1"/>
              <p:cNvSpPr>
                <a:spLocks noRot="1" noChangeAspect="1" noMove="1" noResize="1" noEditPoints="1" noAdjustHandles="1" noChangeArrowheads="1" noChangeShapeType="1" noTextEdit="1"/>
              </p:cNvSpPr>
              <p:nvPr/>
            </p:nvSpPr>
            <p:spPr>
              <a:xfrm>
                <a:off x="234042" y="244824"/>
                <a:ext cx="11723913" cy="2762103"/>
              </a:xfrm>
              <a:prstGeom prst="rect">
                <a:avLst/>
              </a:prstGeom>
              <a:blipFill rotWithShape="0">
                <a:blip r:embed="rId2"/>
                <a:stretch>
                  <a:fillRect l="-1040" b="-2870"/>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255064" y="2427890"/>
            <a:ext cx="2593240" cy="4414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3111062" y="2427890"/>
            <a:ext cx="4193628" cy="4414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7588469" y="2427890"/>
            <a:ext cx="4048992" cy="4414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191047" y="3006927"/>
            <a:ext cx="11581617" cy="3323987"/>
          </a:xfrm>
          <a:prstGeom prst="rect">
            <a:avLst/>
          </a:prstGeom>
        </p:spPr>
        <p:txBody>
          <a:bodyPr wrap="square">
            <a:spAutoFit/>
          </a:bodyPr>
          <a:lstStyle/>
          <a:p>
            <a:pPr>
              <a:lnSpc>
                <a:spcPct val="150000"/>
              </a:lnSpc>
            </a:pPr>
            <a:r>
              <a:rPr lang="zh-CN" altLang="en-US" sz="2800" b="1" dirty="0">
                <a:solidFill>
                  <a:srgbClr val="DA251C"/>
                </a:solidFill>
                <a:latin typeface="+mj-lt"/>
                <a:ea typeface="+mj-ea"/>
                <a:cs typeface="Times New Roman" panose="02020603050405020304" pitchFamily="18" charset="0"/>
              </a:rPr>
              <a:t>解析</a:t>
            </a:r>
            <a:r>
              <a:rPr lang="zh-CN" altLang="zh-CN" sz="2800" i="1" dirty="0">
                <a:solidFill>
                  <a:prstClr val="black"/>
                </a:solidFill>
                <a:latin typeface="+mj-lt"/>
                <a:ea typeface="+mj-ea"/>
              </a:rPr>
              <a:t>　</a:t>
            </a:r>
            <a:r>
              <a:rPr lang="en-US" altLang="zh-CN" sz="2800" dirty="0">
                <a:solidFill>
                  <a:srgbClr val="DA251C"/>
                </a:solidFill>
                <a:latin typeface="+mj-lt"/>
                <a:ea typeface="+mj-ea"/>
              </a:rPr>
              <a:t>(</a:t>
            </a:r>
            <a:r>
              <a:rPr lang="zh-CN" altLang="en-US" sz="2800" dirty="0">
                <a:solidFill>
                  <a:srgbClr val="DA251C"/>
                </a:solidFill>
                <a:latin typeface="+mj-lt"/>
                <a:ea typeface="+mj-ea"/>
              </a:rPr>
              <a:t>复合</a:t>
            </a:r>
            <a:r>
              <a:rPr lang="zh-CN" altLang="zh-CN" sz="2800" dirty="0">
                <a:solidFill>
                  <a:srgbClr val="DA251C"/>
                </a:solidFill>
                <a:latin typeface="+mj-lt"/>
                <a:ea typeface="+mj-ea"/>
              </a:rPr>
              <a:t>法</a:t>
            </a:r>
            <a:r>
              <a:rPr lang="en-US" altLang="zh-CN" sz="2800" dirty="0">
                <a:solidFill>
                  <a:srgbClr val="DA251C"/>
                </a:solidFill>
                <a:latin typeface="+mj-lt"/>
                <a:ea typeface="+mj-ea"/>
              </a:rPr>
              <a:t>)</a:t>
            </a:r>
            <a:r>
              <a:rPr lang="zh-CN" altLang="zh-CN" sz="2800" dirty="0">
                <a:solidFill>
                  <a:prstClr val="black"/>
                </a:solidFill>
                <a:latin typeface="+mj-lt"/>
                <a:ea typeface="+mj-ea"/>
              </a:rPr>
              <a:t>设</a:t>
            </a:r>
            <a:r>
              <a:rPr lang="en-US" altLang="zh-CN" sz="2800" i="1" dirty="0">
                <a:solidFill>
                  <a:prstClr val="black"/>
                </a:solidFill>
                <a:latin typeface="+mj-lt"/>
                <a:ea typeface="+mj-ea"/>
              </a:rPr>
              <a:t>t</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baseline="30000" dirty="0">
                <a:solidFill>
                  <a:prstClr val="black"/>
                </a:solidFill>
                <a:latin typeface="+mj-lt"/>
                <a:ea typeface="+mj-ea"/>
              </a:rPr>
              <a:t>2</a:t>
            </a:r>
            <a:r>
              <a:rPr lang="en-US" altLang="zh-CN" sz="2800" i="1" dirty="0">
                <a:solidFill>
                  <a:prstClr val="black"/>
                </a:solidFill>
                <a:latin typeface="+mj-lt"/>
                <a:ea typeface="+mj-ea"/>
              </a:rPr>
              <a:t>-</a:t>
            </a:r>
            <a:r>
              <a:rPr lang="en-US" altLang="zh-CN" sz="2800" dirty="0">
                <a:solidFill>
                  <a:prstClr val="black"/>
                </a:solidFill>
                <a:latin typeface="+mj-lt"/>
                <a:ea typeface="+mj-ea"/>
              </a:rPr>
              <a:t>2</a:t>
            </a:r>
            <a:r>
              <a:rPr lang="en-US" altLang="zh-CN" sz="2800" i="1" dirty="0">
                <a:solidFill>
                  <a:prstClr val="black"/>
                </a:solidFill>
                <a:latin typeface="+mj-lt"/>
                <a:ea typeface="+mj-ea"/>
              </a:rPr>
              <a:t>x-</a:t>
            </a:r>
            <a:r>
              <a:rPr lang="en-US" altLang="zh-CN" sz="2800" dirty="0">
                <a:solidFill>
                  <a:prstClr val="black"/>
                </a:solidFill>
                <a:latin typeface="+mj-lt"/>
                <a:ea typeface="+mj-ea"/>
              </a:rPr>
              <a:t>3,</a:t>
            </a:r>
            <a:r>
              <a:rPr lang="zh-CN" altLang="zh-CN" sz="2800" dirty="0">
                <a:solidFill>
                  <a:prstClr val="black"/>
                </a:solidFill>
                <a:latin typeface="+mj-lt"/>
                <a:ea typeface="+mj-ea"/>
              </a:rPr>
              <a:t>由</a:t>
            </a:r>
            <a:r>
              <a:rPr lang="en-US" altLang="zh-CN" sz="2800" i="1" dirty="0">
                <a:solidFill>
                  <a:prstClr val="black"/>
                </a:solidFill>
                <a:latin typeface="+mj-lt"/>
                <a:ea typeface="+mj-ea"/>
              </a:rPr>
              <a:t>t</a:t>
            </a:r>
            <a:r>
              <a:rPr lang="en-US" altLang="zh-CN" sz="2800" dirty="0">
                <a:solidFill>
                  <a:prstClr val="black"/>
                </a:solidFill>
                <a:latin typeface="+mj-lt"/>
                <a:ea typeface="+mj-ea"/>
              </a:rPr>
              <a:t>≥0,</a:t>
            </a:r>
            <a:r>
              <a:rPr lang="zh-CN" altLang="zh-CN" sz="2800" dirty="0">
                <a:solidFill>
                  <a:prstClr val="black"/>
                </a:solidFill>
                <a:latin typeface="+mj-lt"/>
                <a:ea typeface="+mj-ea"/>
              </a:rPr>
              <a:t>即</a:t>
            </a:r>
            <a:r>
              <a:rPr lang="en-US" altLang="zh-CN" sz="2800" i="1" dirty="0">
                <a:solidFill>
                  <a:prstClr val="black"/>
                </a:solidFill>
                <a:latin typeface="+mj-lt"/>
                <a:ea typeface="+mj-ea"/>
              </a:rPr>
              <a:t>x</a:t>
            </a:r>
            <a:r>
              <a:rPr lang="en-US" altLang="zh-CN" sz="2800" baseline="30000" dirty="0">
                <a:solidFill>
                  <a:prstClr val="black"/>
                </a:solidFill>
                <a:latin typeface="+mj-lt"/>
                <a:ea typeface="+mj-ea"/>
              </a:rPr>
              <a:t>2</a:t>
            </a:r>
            <a:r>
              <a:rPr lang="en-US" altLang="zh-CN" sz="2800" i="1" dirty="0">
                <a:solidFill>
                  <a:prstClr val="black"/>
                </a:solidFill>
                <a:latin typeface="+mj-lt"/>
                <a:ea typeface="+mj-ea"/>
              </a:rPr>
              <a:t>-</a:t>
            </a:r>
            <a:r>
              <a:rPr lang="en-US" altLang="zh-CN" sz="2800" dirty="0">
                <a:solidFill>
                  <a:prstClr val="black"/>
                </a:solidFill>
                <a:latin typeface="+mj-lt"/>
                <a:ea typeface="+mj-ea"/>
              </a:rPr>
              <a:t>2</a:t>
            </a:r>
            <a:r>
              <a:rPr lang="en-US" altLang="zh-CN" sz="2800" i="1" dirty="0">
                <a:solidFill>
                  <a:prstClr val="black"/>
                </a:solidFill>
                <a:latin typeface="+mj-lt"/>
                <a:ea typeface="+mj-ea"/>
              </a:rPr>
              <a:t>x-</a:t>
            </a:r>
            <a:r>
              <a:rPr lang="en-US" altLang="zh-CN" sz="2800" dirty="0">
                <a:solidFill>
                  <a:prstClr val="black"/>
                </a:solidFill>
                <a:latin typeface="+mj-lt"/>
                <a:ea typeface="+mj-ea"/>
              </a:rPr>
              <a:t>3≥0,</a:t>
            </a:r>
            <a:r>
              <a:rPr lang="zh-CN" altLang="zh-CN" sz="2800" dirty="0">
                <a:solidFill>
                  <a:prstClr val="black"/>
                </a:solidFill>
                <a:latin typeface="+mj-lt"/>
                <a:ea typeface="+mj-ea"/>
              </a:rPr>
              <a:t>解得</a:t>
            </a:r>
            <a:r>
              <a:rPr lang="en-US" altLang="zh-CN" sz="2800" i="1" dirty="0">
                <a:solidFill>
                  <a:prstClr val="black"/>
                </a:solidFill>
                <a:latin typeface="+mj-lt"/>
                <a:ea typeface="+mj-ea"/>
              </a:rPr>
              <a:t>x</a:t>
            </a:r>
            <a:r>
              <a:rPr lang="en-US" altLang="zh-CN" sz="2800" dirty="0">
                <a:solidFill>
                  <a:prstClr val="black"/>
                </a:solidFill>
                <a:latin typeface="+mj-lt"/>
                <a:ea typeface="+mj-ea"/>
              </a:rPr>
              <a:t>≤</a:t>
            </a:r>
            <a:r>
              <a:rPr lang="en-US" altLang="zh-CN" sz="2800" i="1" dirty="0">
                <a:solidFill>
                  <a:prstClr val="black"/>
                </a:solidFill>
                <a:latin typeface="+mj-lt"/>
                <a:ea typeface="+mj-ea"/>
              </a:rPr>
              <a:t>-</a:t>
            </a:r>
            <a:r>
              <a:rPr lang="en-US" altLang="zh-CN" sz="2800" dirty="0">
                <a:solidFill>
                  <a:prstClr val="black"/>
                </a:solidFill>
                <a:latin typeface="+mj-lt"/>
                <a:ea typeface="+mj-ea"/>
              </a:rPr>
              <a:t>1</a:t>
            </a:r>
            <a:r>
              <a:rPr lang="zh-CN" altLang="zh-CN" sz="2800" dirty="0">
                <a:solidFill>
                  <a:prstClr val="black"/>
                </a:solidFill>
                <a:latin typeface="+mj-lt"/>
                <a:ea typeface="+mj-ea"/>
              </a:rPr>
              <a:t>或</a:t>
            </a:r>
            <a:r>
              <a:rPr lang="en-US" altLang="zh-CN" sz="2800" i="1" dirty="0">
                <a:solidFill>
                  <a:prstClr val="black"/>
                </a:solidFill>
                <a:latin typeface="+mj-lt"/>
                <a:ea typeface="+mj-ea"/>
              </a:rPr>
              <a:t>x</a:t>
            </a:r>
            <a:r>
              <a:rPr lang="en-US" altLang="zh-CN" sz="2800" dirty="0">
                <a:solidFill>
                  <a:prstClr val="black"/>
                </a:solidFill>
                <a:latin typeface="+mj-lt"/>
                <a:ea typeface="+mj-ea"/>
              </a:rPr>
              <a:t>≥3.</a:t>
            </a:r>
            <a:endParaRPr lang="zh-CN" altLang="zh-CN" sz="2800" dirty="0">
              <a:solidFill>
                <a:prstClr val="black"/>
              </a:solidFill>
              <a:latin typeface="+mj-lt"/>
              <a:ea typeface="+mj-ea"/>
            </a:endParaRPr>
          </a:p>
          <a:p>
            <a:pPr>
              <a:lnSpc>
                <a:spcPct val="150000"/>
              </a:lnSpc>
            </a:pPr>
            <a:r>
              <a:rPr lang="zh-CN" altLang="zh-CN" sz="2800" dirty="0">
                <a:solidFill>
                  <a:prstClr val="black"/>
                </a:solidFill>
                <a:latin typeface="+mj-lt"/>
                <a:ea typeface="+mj-ea"/>
              </a:rPr>
              <a:t>所以函数的定义域为</a:t>
            </a:r>
            <a:r>
              <a:rPr lang="en-US" altLang="zh-CN" sz="2800" dirty="0">
                <a:solidFill>
                  <a:prstClr val="black"/>
                </a:solidFill>
                <a:latin typeface="+mj-lt"/>
                <a:ea typeface="+mj-ea"/>
              </a:rPr>
              <a:t>(</a:t>
            </a:r>
            <a:r>
              <a:rPr lang="en-US" altLang="zh-CN" sz="2800" i="1" dirty="0">
                <a:solidFill>
                  <a:prstClr val="black"/>
                </a:solidFill>
                <a:latin typeface="+mj-lt"/>
                <a:ea typeface="+mj-ea"/>
              </a:rPr>
              <a:t>-</a:t>
            </a:r>
            <a:r>
              <a:rPr lang="en-US" altLang="zh-CN" sz="2800" dirty="0">
                <a:solidFill>
                  <a:prstClr val="black"/>
                </a:solidFill>
                <a:latin typeface="+mj-lt"/>
                <a:ea typeface="+mj-ea"/>
              </a:rPr>
              <a:t>∞,</a:t>
            </a:r>
            <a:r>
              <a:rPr lang="en-US" altLang="zh-CN" sz="2800" i="1" dirty="0">
                <a:solidFill>
                  <a:prstClr val="black"/>
                </a:solidFill>
                <a:latin typeface="+mj-lt"/>
                <a:ea typeface="+mj-ea"/>
              </a:rPr>
              <a:t>-</a:t>
            </a:r>
            <a:r>
              <a:rPr lang="en-US" altLang="zh-CN" sz="2800" dirty="0">
                <a:solidFill>
                  <a:prstClr val="black"/>
                </a:solidFill>
                <a:latin typeface="+mj-lt"/>
                <a:ea typeface="+mj-ea"/>
              </a:rPr>
              <a:t>1]</a:t>
            </a:r>
            <a:r>
              <a:rPr lang="zh-CN" altLang="zh-CN" sz="2800" dirty="0">
                <a:solidFill>
                  <a:prstClr val="black"/>
                </a:solidFill>
                <a:latin typeface="+mj-lt"/>
                <a:ea typeface="+mj-ea"/>
              </a:rPr>
              <a:t>∪</a:t>
            </a:r>
            <a:r>
              <a:rPr lang="en-US" altLang="zh-CN" sz="2800" dirty="0">
                <a:solidFill>
                  <a:prstClr val="black"/>
                </a:solidFill>
                <a:latin typeface="+mj-lt"/>
                <a:ea typeface="+mj-ea"/>
              </a:rPr>
              <a:t>[3,+∞).</a:t>
            </a:r>
            <a:r>
              <a:rPr lang="en-US" altLang="zh-CN" sz="2800" dirty="0">
                <a:solidFill>
                  <a:srgbClr val="DA251C"/>
                </a:solidFill>
                <a:latin typeface="+mj-lt"/>
                <a:ea typeface="+mj-ea"/>
              </a:rPr>
              <a:t>(</a:t>
            </a:r>
            <a:r>
              <a:rPr lang="zh-CN" altLang="zh-CN" sz="2800" dirty="0">
                <a:solidFill>
                  <a:srgbClr val="DA251C"/>
                </a:solidFill>
                <a:latin typeface="+mj-lt"/>
                <a:ea typeface="+mj-ea"/>
              </a:rPr>
              <a:t>先求函数的定义域</a:t>
            </a:r>
            <a:r>
              <a:rPr lang="en-US" altLang="zh-CN" sz="2800" dirty="0">
                <a:solidFill>
                  <a:srgbClr val="DA251C"/>
                </a:solidFill>
                <a:latin typeface="+mj-lt"/>
                <a:ea typeface="+mj-ea"/>
              </a:rPr>
              <a:t>)</a:t>
            </a:r>
            <a:endParaRPr lang="zh-CN" altLang="zh-CN" sz="2800" dirty="0">
              <a:solidFill>
                <a:srgbClr val="DA251C"/>
              </a:solidFill>
              <a:latin typeface="+mj-lt"/>
              <a:ea typeface="+mj-ea"/>
            </a:endParaRPr>
          </a:p>
          <a:p>
            <a:pPr>
              <a:lnSpc>
                <a:spcPct val="150000"/>
              </a:lnSpc>
            </a:pPr>
            <a:r>
              <a:rPr lang="zh-CN" altLang="zh-CN" sz="2800" dirty="0">
                <a:solidFill>
                  <a:prstClr val="black"/>
                </a:solidFill>
                <a:latin typeface="+mj-lt"/>
                <a:ea typeface="+mj-ea"/>
              </a:rPr>
              <a:t>因为函数</a:t>
            </a:r>
            <a:r>
              <a:rPr lang="en-US" altLang="zh-CN" sz="2800" i="1" dirty="0">
                <a:solidFill>
                  <a:prstClr val="black"/>
                </a:solidFill>
                <a:latin typeface="+mj-lt"/>
                <a:ea typeface="+mj-ea"/>
              </a:rPr>
              <a:t>t</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baseline="30000" dirty="0">
                <a:solidFill>
                  <a:prstClr val="black"/>
                </a:solidFill>
                <a:latin typeface="+mj-lt"/>
                <a:ea typeface="+mj-ea"/>
              </a:rPr>
              <a:t>2</a:t>
            </a:r>
            <a:r>
              <a:rPr lang="en-US" altLang="zh-CN" sz="2800" i="1" dirty="0">
                <a:solidFill>
                  <a:prstClr val="black"/>
                </a:solidFill>
                <a:latin typeface="+mj-lt"/>
                <a:ea typeface="+mj-ea"/>
              </a:rPr>
              <a:t>-</a:t>
            </a:r>
            <a:r>
              <a:rPr lang="en-US" altLang="zh-CN" sz="2800" dirty="0">
                <a:solidFill>
                  <a:prstClr val="black"/>
                </a:solidFill>
                <a:latin typeface="+mj-lt"/>
                <a:ea typeface="+mj-ea"/>
              </a:rPr>
              <a:t>2</a:t>
            </a:r>
            <a:r>
              <a:rPr lang="en-US" altLang="zh-CN" sz="2800" i="1" dirty="0">
                <a:solidFill>
                  <a:prstClr val="black"/>
                </a:solidFill>
                <a:latin typeface="+mj-lt"/>
                <a:ea typeface="+mj-ea"/>
              </a:rPr>
              <a:t>x-</a:t>
            </a:r>
            <a:r>
              <a:rPr lang="en-US" altLang="zh-CN" sz="2800" dirty="0">
                <a:solidFill>
                  <a:prstClr val="black"/>
                </a:solidFill>
                <a:latin typeface="+mj-lt"/>
                <a:ea typeface="+mj-ea"/>
              </a:rPr>
              <a:t>3</a:t>
            </a:r>
            <a:r>
              <a:rPr lang="zh-CN" altLang="zh-CN" sz="2800" dirty="0">
                <a:solidFill>
                  <a:prstClr val="black"/>
                </a:solidFill>
                <a:latin typeface="+mj-lt"/>
                <a:ea typeface="+mj-ea"/>
              </a:rPr>
              <a:t>的图象的对称轴为</a:t>
            </a:r>
            <a:r>
              <a:rPr lang="en-US" altLang="zh-CN" sz="2800" i="1" dirty="0">
                <a:solidFill>
                  <a:prstClr val="black"/>
                </a:solidFill>
                <a:latin typeface="+mj-lt"/>
                <a:ea typeface="+mj-ea"/>
              </a:rPr>
              <a:t>x</a:t>
            </a:r>
            <a:r>
              <a:rPr lang="en-US" altLang="zh-CN" sz="2800" dirty="0">
                <a:solidFill>
                  <a:prstClr val="black"/>
                </a:solidFill>
                <a:latin typeface="+mj-lt"/>
                <a:ea typeface="+mj-ea"/>
              </a:rPr>
              <a:t>=1,</a:t>
            </a:r>
            <a:r>
              <a:rPr lang="zh-CN" altLang="zh-CN" sz="2800" dirty="0">
                <a:solidFill>
                  <a:prstClr val="black"/>
                </a:solidFill>
                <a:latin typeface="+mj-lt"/>
                <a:ea typeface="+mj-ea"/>
              </a:rPr>
              <a:t>所以函数</a:t>
            </a:r>
            <a:r>
              <a:rPr lang="en-US" altLang="zh-CN" sz="2800" i="1" dirty="0">
                <a:solidFill>
                  <a:prstClr val="black"/>
                </a:solidFill>
                <a:latin typeface="+mj-lt"/>
                <a:ea typeface="+mj-ea"/>
              </a:rPr>
              <a:t>t</a:t>
            </a:r>
            <a:r>
              <a:rPr lang="zh-CN" altLang="zh-CN" sz="2800" dirty="0">
                <a:solidFill>
                  <a:prstClr val="black"/>
                </a:solidFill>
                <a:latin typeface="+mj-lt"/>
                <a:ea typeface="+mj-ea"/>
              </a:rPr>
              <a:t>在</a:t>
            </a:r>
            <a:r>
              <a:rPr lang="en-US" altLang="zh-CN" sz="2800" dirty="0">
                <a:solidFill>
                  <a:prstClr val="black"/>
                </a:solidFill>
                <a:latin typeface="+mj-lt"/>
                <a:ea typeface="+mj-ea"/>
              </a:rPr>
              <a:t>(</a:t>
            </a:r>
            <a:r>
              <a:rPr lang="en-US" altLang="zh-CN" sz="2800" i="1" dirty="0">
                <a:solidFill>
                  <a:prstClr val="black"/>
                </a:solidFill>
                <a:latin typeface="+mj-lt"/>
                <a:ea typeface="+mj-ea"/>
              </a:rPr>
              <a:t>-</a:t>
            </a:r>
            <a:r>
              <a:rPr lang="en-US" altLang="zh-CN" sz="2800" dirty="0">
                <a:solidFill>
                  <a:prstClr val="black"/>
                </a:solidFill>
                <a:latin typeface="+mj-lt"/>
                <a:ea typeface="+mj-ea"/>
              </a:rPr>
              <a:t>∞,</a:t>
            </a:r>
            <a:r>
              <a:rPr lang="en-US" altLang="zh-CN" sz="2800" i="1" dirty="0">
                <a:solidFill>
                  <a:prstClr val="black"/>
                </a:solidFill>
                <a:latin typeface="+mj-lt"/>
                <a:ea typeface="+mj-ea"/>
              </a:rPr>
              <a:t>-</a:t>
            </a:r>
            <a:r>
              <a:rPr lang="en-US" altLang="zh-CN" sz="2800" dirty="0">
                <a:solidFill>
                  <a:prstClr val="black"/>
                </a:solidFill>
                <a:latin typeface="+mj-lt"/>
                <a:ea typeface="+mj-ea"/>
              </a:rPr>
              <a:t>1]</a:t>
            </a:r>
            <a:r>
              <a:rPr lang="zh-CN" altLang="zh-CN" sz="2800" dirty="0">
                <a:solidFill>
                  <a:prstClr val="black"/>
                </a:solidFill>
                <a:latin typeface="+mj-lt"/>
                <a:ea typeface="+mj-ea"/>
              </a:rPr>
              <a:t>上单调递减</a:t>
            </a:r>
            <a:r>
              <a:rPr lang="en-US" altLang="zh-CN" sz="2800" dirty="0">
                <a:solidFill>
                  <a:prstClr val="black"/>
                </a:solidFill>
                <a:latin typeface="+mj-lt"/>
                <a:ea typeface="+mj-ea"/>
              </a:rPr>
              <a:t>,</a:t>
            </a:r>
            <a:r>
              <a:rPr lang="zh-CN" altLang="zh-CN" sz="2800" dirty="0">
                <a:solidFill>
                  <a:prstClr val="black"/>
                </a:solidFill>
                <a:latin typeface="+mj-lt"/>
                <a:ea typeface="+mj-ea"/>
              </a:rPr>
              <a:t>在</a:t>
            </a:r>
            <a:r>
              <a:rPr lang="en-US" altLang="zh-CN" sz="2800" dirty="0">
                <a:solidFill>
                  <a:prstClr val="black"/>
                </a:solidFill>
                <a:latin typeface="+mj-lt"/>
                <a:ea typeface="+mj-ea"/>
              </a:rPr>
              <a:t>[3,</a:t>
            </a:r>
            <a:r>
              <a:rPr lang="en-US" altLang="zh-CN" sz="2800" i="1" dirty="0">
                <a:solidFill>
                  <a:prstClr val="black"/>
                </a:solidFill>
                <a:latin typeface="+mj-lt"/>
                <a:ea typeface="+mj-ea"/>
              </a:rPr>
              <a:t>+</a:t>
            </a:r>
            <a:r>
              <a:rPr lang="en-US" altLang="zh-CN" sz="2800" dirty="0">
                <a:solidFill>
                  <a:prstClr val="black"/>
                </a:solidFill>
                <a:latin typeface="+mj-lt"/>
                <a:ea typeface="+mj-ea"/>
              </a:rPr>
              <a:t>∞)</a:t>
            </a:r>
            <a:r>
              <a:rPr lang="zh-CN" altLang="zh-CN" sz="2800" dirty="0">
                <a:solidFill>
                  <a:prstClr val="black"/>
                </a:solidFill>
                <a:latin typeface="+mj-lt"/>
                <a:ea typeface="+mj-ea"/>
              </a:rPr>
              <a:t>上单调递增</a:t>
            </a:r>
            <a:r>
              <a:rPr lang="en-US" altLang="zh-CN" sz="2800" dirty="0">
                <a:solidFill>
                  <a:prstClr val="black"/>
                </a:solidFill>
                <a:latin typeface="+mj-lt"/>
                <a:ea typeface="+mj-ea"/>
              </a:rPr>
              <a:t>.</a:t>
            </a:r>
            <a:r>
              <a:rPr lang="zh-CN" altLang="zh-CN" sz="2800" dirty="0">
                <a:solidFill>
                  <a:prstClr val="black"/>
                </a:solidFill>
                <a:latin typeface="+mj-lt"/>
                <a:ea typeface="+mj-ea"/>
              </a:rPr>
              <a:t>所以函数</a:t>
            </a:r>
            <a:r>
              <a:rPr lang="en-US" altLang="zh-CN" sz="2800" i="1" dirty="0">
                <a:solidFill>
                  <a:prstClr val="black"/>
                </a:solidFill>
                <a:latin typeface="+mj-lt"/>
                <a:ea typeface="+mj-ea"/>
              </a:rPr>
              <a:t>f</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dirty="0">
                <a:solidFill>
                  <a:prstClr val="black"/>
                </a:solidFill>
                <a:latin typeface="+mj-lt"/>
                <a:ea typeface="+mj-ea"/>
              </a:rPr>
              <a:t>)</a:t>
            </a:r>
            <a:r>
              <a:rPr lang="zh-CN" altLang="zh-CN" sz="2800" dirty="0">
                <a:solidFill>
                  <a:prstClr val="black"/>
                </a:solidFill>
                <a:latin typeface="+mj-lt"/>
                <a:ea typeface="+mj-ea"/>
              </a:rPr>
              <a:t>的单调递增区间为</a:t>
            </a:r>
            <a:r>
              <a:rPr lang="en-US" altLang="zh-CN" sz="2800" dirty="0">
                <a:solidFill>
                  <a:prstClr val="black"/>
                </a:solidFill>
                <a:latin typeface="+mj-lt"/>
                <a:ea typeface="+mj-ea"/>
              </a:rPr>
              <a:t>[3,</a:t>
            </a:r>
            <a:r>
              <a:rPr lang="en-US" altLang="zh-CN" sz="2800" i="1" dirty="0">
                <a:solidFill>
                  <a:prstClr val="black"/>
                </a:solidFill>
                <a:latin typeface="+mj-lt"/>
                <a:ea typeface="+mj-ea"/>
              </a:rPr>
              <a:t>+</a:t>
            </a:r>
            <a:r>
              <a:rPr lang="en-US" altLang="zh-CN" sz="2800" dirty="0">
                <a:solidFill>
                  <a:prstClr val="black"/>
                </a:solidFill>
                <a:latin typeface="+mj-lt"/>
                <a:ea typeface="+mj-ea"/>
              </a:rPr>
              <a:t>∞).</a:t>
            </a:r>
            <a:endParaRPr lang="zh-CN" altLang="zh-CN" sz="2800" dirty="0">
              <a:solidFill>
                <a:prstClr val="black"/>
              </a:solidFill>
              <a:latin typeface="+mj-lt"/>
              <a:ea typeface="+mj-ea"/>
            </a:endParaRPr>
          </a:p>
          <a:p>
            <a:pPr>
              <a:lnSpc>
                <a:spcPct val="150000"/>
              </a:lnSpc>
            </a:pPr>
            <a:r>
              <a:rPr lang="zh-CN" altLang="zh-CN" sz="2800" b="1" dirty="0">
                <a:solidFill>
                  <a:srgbClr val="DA251C"/>
                </a:solidFill>
                <a:latin typeface="+mj-lt"/>
                <a:ea typeface="+mj-ea"/>
              </a:rPr>
              <a:t>答案</a:t>
            </a:r>
            <a:r>
              <a:rPr lang="en-US" altLang="zh-CN" sz="2800" i="1" dirty="0">
                <a:solidFill>
                  <a:prstClr val="black"/>
                </a:solidFill>
                <a:latin typeface="+mj-lt"/>
                <a:ea typeface="+mj-ea"/>
              </a:rPr>
              <a:t>  </a:t>
            </a:r>
            <a:r>
              <a:rPr lang="en-US" altLang="zh-CN" sz="2800" dirty="0">
                <a:solidFill>
                  <a:prstClr val="black"/>
                </a:solidFill>
                <a:latin typeface="+mj-lt"/>
                <a:ea typeface="+mj-ea"/>
              </a:rPr>
              <a:t>B</a:t>
            </a:r>
            <a:endParaRPr lang="zh-CN" altLang="zh-CN" sz="2800" dirty="0">
              <a:solidFill>
                <a:prstClr val="black"/>
              </a:solidFill>
              <a:latin typeface="+mj-lt"/>
              <a:ea typeface="+mj-ea"/>
            </a:endParaRPr>
          </a:p>
        </p:txBody>
      </p:sp>
      <p:sp>
        <p:nvSpPr>
          <p:cNvPr id="17" name="矩形 16"/>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36379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098" name="Picture 2" descr="数学A6">
            <a:hlinkClick r:id="rId3"/>
          </p:cNvPr>
          <p:cNvPicPr>
            <a:picLocks noChangeAspect="1" noChangeArrowheads="1"/>
          </p:cNvPicPr>
          <p:nvPr/>
        </p:nvPicPr>
        <p:blipFill>
          <a:blip r:embed="rId4" cstate="print"/>
          <a:srcRect/>
          <a:stretch>
            <a:fillRect/>
          </a:stretch>
        </p:blipFill>
        <p:spPr bwMode="auto">
          <a:xfrm>
            <a:off x="2096911" y="2034822"/>
            <a:ext cx="7620000" cy="238125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 name="矩形 16"/>
          <p:cNvSpPr/>
          <p:nvPr/>
        </p:nvSpPr>
        <p:spPr>
          <a:xfrm>
            <a:off x="211493" y="235757"/>
            <a:ext cx="11638487" cy="6555641"/>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a:rPr>
              <a:t>方法总结</a:t>
            </a:r>
            <a:endParaRPr lang="en-US" altLang="zh-CN" sz="2800" b="1" dirty="0">
              <a:solidFill>
                <a:srgbClr val="DA251C"/>
              </a:solidFill>
              <a:latin typeface="+mj-ea"/>
              <a:ea typeface="+mj-ea"/>
              <a:cs typeface="Times New Roman"/>
            </a:endParaRPr>
          </a:p>
          <a:p>
            <a:pPr algn="ctr">
              <a:lnSpc>
                <a:spcPct val="150000"/>
              </a:lnSpc>
            </a:pPr>
            <a:r>
              <a:rPr lang="zh-CN" altLang="zh-CN" sz="2800" b="1" dirty="0">
                <a:solidFill>
                  <a:prstClr val="black"/>
                </a:solidFill>
              </a:rPr>
              <a:t>判断函数单调性和求单调区间的方法</a:t>
            </a:r>
          </a:p>
          <a:p>
            <a:pPr>
              <a:lnSpc>
                <a:spcPct val="150000"/>
              </a:lnSpc>
            </a:pPr>
            <a:r>
              <a:rPr lang="en-US" altLang="zh-CN" sz="2800" dirty="0">
                <a:solidFill>
                  <a:prstClr val="black"/>
                </a:solidFill>
              </a:rPr>
              <a:t>(1)</a:t>
            </a:r>
            <a:r>
              <a:rPr lang="zh-CN" altLang="zh-CN" sz="2800" b="1" dirty="0">
                <a:solidFill>
                  <a:prstClr val="black"/>
                </a:solidFill>
              </a:rPr>
              <a:t>定义法</a:t>
            </a:r>
            <a:r>
              <a:rPr lang="en-US" altLang="zh-CN" sz="2800" dirty="0">
                <a:solidFill>
                  <a:prstClr val="black"/>
                </a:solidFill>
              </a:rPr>
              <a:t>.</a:t>
            </a:r>
            <a:r>
              <a:rPr lang="zh-CN" altLang="zh-CN" sz="2800" dirty="0">
                <a:solidFill>
                  <a:prstClr val="black"/>
                </a:solidFill>
              </a:rPr>
              <a:t>一般步骤为设元</a:t>
            </a:r>
            <a:r>
              <a:rPr lang="en-US" altLang="zh-CN" sz="2800" dirty="0">
                <a:solidFill>
                  <a:prstClr val="black"/>
                </a:solidFill>
              </a:rPr>
              <a:t>—</a:t>
            </a:r>
            <a:r>
              <a:rPr lang="zh-CN" altLang="zh-CN" sz="2800" dirty="0">
                <a:solidFill>
                  <a:prstClr val="black"/>
                </a:solidFill>
              </a:rPr>
              <a:t>作差</a:t>
            </a:r>
            <a:r>
              <a:rPr lang="en-US" altLang="zh-CN" sz="2800" dirty="0">
                <a:solidFill>
                  <a:prstClr val="black"/>
                </a:solidFill>
              </a:rPr>
              <a:t>—</a:t>
            </a:r>
            <a:r>
              <a:rPr lang="zh-CN" altLang="zh-CN" sz="2800" dirty="0">
                <a:solidFill>
                  <a:prstClr val="black"/>
                </a:solidFill>
              </a:rPr>
              <a:t>变形</a:t>
            </a:r>
            <a:r>
              <a:rPr lang="en-US" altLang="zh-CN" sz="2800" dirty="0">
                <a:solidFill>
                  <a:prstClr val="black"/>
                </a:solidFill>
              </a:rPr>
              <a:t>—</a:t>
            </a:r>
            <a:r>
              <a:rPr lang="zh-CN" altLang="zh-CN" sz="2800" dirty="0">
                <a:solidFill>
                  <a:prstClr val="black"/>
                </a:solidFill>
              </a:rPr>
              <a:t>判断符号</a:t>
            </a:r>
            <a:r>
              <a:rPr lang="en-US" altLang="zh-CN" sz="2800" dirty="0">
                <a:solidFill>
                  <a:prstClr val="black"/>
                </a:solidFill>
              </a:rPr>
              <a:t>—</a:t>
            </a:r>
            <a:r>
              <a:rPr lang="zh-CN" altLang="zh-CN" sz="2800" dirty="0">
                <a:solidFill>
                  <a:prstClr val="black"/>
                </a:solidFill>
              </a:rPr>
              <a:t>得出结论</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(2)</a:t>
            </a:r>
            <a:r>
              <a:rPr lang="zh-CN" altLang="zh-CN" sz="2800" b="1" dirty="0">
                <a:solidFill>
                  <a:prstClr val="black"/>
                </a:solidFill>
              </a:rPr>
              <a:t>图象法</a:t>
            </a:r>
            <a:r>
              <a:rPr lang="en-US" altLang="zh-CN" sz="2800" dirty="0">
                <a:solidFill>
                  <a:prstClr val="black"/>
                </a:solidFill>
              </a:rPr>
              <a:t>.</a:t>
            </a:r>
            <a:r>
              <a:rPr lang="zh-CN" altLang="zh-CN" sz="2800" dirty="0">
                <a:solidFill>
                  <a:prstClr val="black"/>
                </a:solidFill>
              </a:rPr>
              <a:t>如果</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是以图象形式给出的</a:t>
            </a:r>
            <a:r>
              <a:rPr lang="en-US" altLang="zh-CN" sz="2800" dirty="0">
                <a:solidFill>
                  <a:prstClr val="black"/>
                </a:solidFill>
              </a:rPr>
              <a:t>,</a:t>
            </a:r>
            <a:r>
              <a:rPr lang="zh-CN" altLang="zh-CN" sz="2800" dirty="0">
                <a:solidFill>
                  <a:prstClr val="black"/>
                </a:solidFill>
              </a:rPr>
              <a:t>或者</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的图象易作出</a:t>
            </a:r>
            <a:r>
              <a:rPr lang="en-US" altLang="zh-CN" sz="2800" dirty="0">
                <a:solidFill>
                  <a:prstClr val="black"/>
                </a:solidFill>
              </a:rPr>
              <a:t>,</a:t>
            </a:r>
            <a:r>
              <a:rPr lang="zh-CN" altLang="zh-CN" sz="2800" dirty="0">
                <a:solidFill>
                  <a:prstClr val="black"/>
                </a:solidFill>
              </a:rPr>
              <a:t>则可由图象的上升或下降确定单调性</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(3)</a:t>
            </a:r>
            <a:r>
              <a:rPr lang="zh-CN" altLang="zh-CN" sz="2800" b="1" dirty="0">
                <a:solidFill>
                  <a:prstClr val="black"/>
                </a:solidFill>
              </a:rPr>
              <a:t>导数法</a:t>
            </a:r>
            <a:r>
              <a:rPr lang="en-US" altLang="zh-CN" sz="2800" dirty="0">
                <a:solidFill>
                  <a:prstClr val="black"/>
                </a:solidFill>
              </a:rPr>
              <a:t>.</a:t>
            </a:r>
            <a:r>
              <a:rPr lang="zh-CN" altLang="zh-CN" sz="2800" dirty="0">
                <a:solidFill>
                  <a:prstClr val="black"/>
                </a:solidFill>
              </a:rPr>
              <a:t>先求导数</a:t>
            </a:r>
            <a:r>
              <a:rPr lang="en-US" altLang="zh-CN" sz="2800" dirty="0">
                <a:solidFill>
                  <a:prstClr val="black"/>
                </a:solidFill>
              </a:rPr>
              <a:t>,</a:t>
            </a:r>
            <a:r>
              <a:rPr lang="zh-CN" altLang="zh-CN" sz="2800" dirty="0">
                <a:solidFill>
                  <a:prstClr val="black"/>
                </a:solidFill>
              </a:rPr>
              <a:t>利用导数值的正负确定函数的单调区间</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(4)</a:t>
            </a:r>
            <a:r>
              <a:rPr lang="zh-CN" altLang="zh-CN" sz="2800" b="1" dirty="0">
                <a:solidFill>
                  <a:prstClr val="black"/>
                </a:solidFill>
              </a:rPr>
              <a:t>性质法</a:t>
            </a:r>
            <a:r>
              <a:rPr lang="en-US" altLang="zh-CN" sz="2800" b="1" dirty="0">
                <a:solidFill>
                  <a:prstClr val="black"/>
                </a:solidFill>
              </a:rPr>
              <a:t>.</a:t>
            </a:r>
            <a:r>
              <a:rPr lang="zh-CN" altLang="zh-CN" sz="2800" dirty="0">
                <a:solidFill>
                  <a:prstClr val="black"/>
                </a:solidFill>
              </a:rPr>
              <a:t> 对于由基本初等函数的和、差构成的函数</a:t>
            </a:r>
            <a:r>
              <a:rPr lang="en-US" altLang="zh-CN" sz="2800" dirty="0">
                <a:solidFill>
                  <a:prstClr val="black"/>
                </a:solidFill>
              </a:rPr>
              <a:t>,</a:t>
            </a:r>
            <a:r>
              <a:rPr lang="zh-CN" altLang="zh-CN" sz="2800" dirty="0">
                <a:solidFill>
                  <a:prstClr val="black"/>
                </a:solidFill>
              </a:rPr>
              <a:t>根据各初等函数的增减性及</a:t>
            </a:r>
            <a:r>
              <a:rPr lang="en-US" altLang="zh-CN" sz="2800" dirty="0">
                <a:solidFill>
                  <a:prstClr val="black"/>
                </a:solidFill>
              </a:rPr>
              <a:t>“</a:t>
            </a:r>
            <a:r>
              <a:rPr lang="zh-CN" altLang="zh-CN" sz="2800" dirty="0">
                <a:solidFill>
                  <a:prstClr val="black"/>
                </a:solidFill>
              </a:rPr>
              <a:t>增</a:t>
            </a:r>
            <a:r>
              <a:rPr lang="en-US" altLang="zh-CN" sz="2800" i="1" dirty="0">
                <a:solidFill>
                  <a:prstClr val="black"/>
                </a:solidFill>
              </a:rPr>
              <a:t>+</a:t>
            </a:r>
            <a:r>
              <a:rPr lang="zh-CN" altLang="zh-CN" sz="2800" dirty="0">
                <a:solidFill>
                  <a:prstClr val="black"/>
                </a:solidFill>
              </a:rPr>
              <a:t>增</a:t>
            </a:r>
            <a:r>
              <a:rPr lang="en-US" altLang="zh-CN" sz="2800" dirty="0">
                <a:solidFill>
                  <a:prstClr val="black"/>
                </a:solidFill>
              </a:rPr>
              <a:t>=</a:t>
            </a:r>
            <a:r>
              <a:rPr lang="zh-CN" altLang="zh-CN" sz="2800" dirty="0">
                <a:solidFill>
                  <a:prstClr val="black"/>
                </a:solidFill>
              </a:rPr>
              <a:t>增</a:t>
            </a:r>
            <a:r>
              <a:rPr lang="en-US" altLang="zh-CN" sz="2800" dirty="0">
                <a:solidFill>
                  <a:prstClr val="black"/>
                </a:solidFill>
              </a:rPr>
              <a:t>,</a:t>
            </a:r>
            <a:r>
              <a:rPr lang="zh-CN" altLang="zh-CN" sz="2800" dirty="0">
                <a:solidFill>
                  <a:prstClr val="black"/>
                </a:solidFill>
              </a:rPr>
              <a:t>增</a:t>
            </a:r>
            <a:r>
              <a:rPr lang="en-US" altLang="zh-CN" sz="2800" i="1" dirty="0">
                <a:solidFill>
                  <a:prstClr val="black"/>
                </a:solidFill>
              </a:rPr>
              <a:t>-</a:t>
            </a:r>
            <a:r>
              <a:rPr lang="zh-CN" altLang="zh-CN" sz="2800" dirty="0">
                <a:solidFill>
                  <a:prstClr val="black"/>
                </a:solidFill>
              </a:rPr>
              <a:t>减</a:t>
            </a:r>
            <a:r>
              <a:rPr lang="en-US" altLang="zh-CN" sz="2800" dirty="0">
                <a:solidFill>
                  <a:prstClr val="black"/>
                </a:solidFill>
              </a:rPr>
              <a:t>=</a:t>
            </a:r>
            <a:r>
              <a:rPr lang="zh-CN" altLang="zh-CN" sz="2800" dirty="0">
                <a:solidFill>
                  <a:prstClr val="black"/>
                </a:solidFill>
              </a:rPr>
              <a:t>增</a:t>
            </a:r>
            <a:r>
              <a:rPr lang="en-US" altLang="zh-CN" sz="2800" dirty="0">
                <a:solidFill>
                  <a:prstClr val="black"/>
                </a:solidFill>
              </a:rPr>
              <a:t>,</a:t>
            </a:r>
            <a:r>
              <a:rPr lang="zh-CN" altLang="zh-CN" sz="2800" dirty="0">
                <a:solidFill>
                  <a:prstClr val="black"/>
                </a:solidFill>
              </a:rPr>
              <a:t>减</a:t>
            </a:r>
            <a:r>
              <a:rPr lang="en-US" altLang="zh-CN" sz="2800" i="1" dirty="0">
                <a:solidFill>
                  <a:prstClr val="black"/>
                </a:solidFill>
              </a:rPr>
              <a:t>+</a:t>
            </a:r>
            <a:r>
              <a:rPr lang="zh-CN" altLang="zh-CN" sz="2800" dirty="0">
                <a:solidFill>
                  <a:prstClr val="black"/>
                </a:solidFill>
              </a:rPr>
              <a:t>减</a:t>
            </a:r>
            <a:r>
              <a:rPr lang="en-US" altLang="zh-CN" sz="2800" dirty="0">
                <a:solidFill>
                  <a:prstClr val="black"/>
                </a:solidFill>
              </a:rPr>
              <a:t>=</a:t>
            </a:r>
            <a:r>
              <a:rPr lang="zh-CN" altLang="zh-CN" sz="2800" dirty="0">
                <a:solidFill>
                  <a:prstClr val="black"/>
                </a:solidFill>
              </a:rPr>
              <a:t>减</a:t>
            </a:r>
            <a:r>
              <a:rPr lang="en-US" altLang="zh-CN" sz="2800" dirty="0">
                <a:solidFill>
                  <a:prstClr val="black"/>
                </a:solidFill>
              </a:rPr>
              <a:t>,</a:t>
            </a:r>
            <a:r>
              <a:rPr lang="zh-CN" altLang="zh-CN" sz="2800" dirty="0">
                <a:solidFill>
                  <a:prstClr val="black"/>
                </a:solidFill>
              </a:rPr>
              <a:t>减</a:t>
            </a:r>
            <a:r>
              <a:rPr lang="en-US" altLang="zh-CN" sz="2800" i="1" dirty="0">
                <a:solidFill>
                  <a:prstClr val="black"/>
                </a:solidFill>
              </a:rPr>
              <a:t>-</a:t>
            </a:r>
            <a:r>
              <a:rPr lang="zh-CN" altLang="zh-CN" sz="2800" dirty="0">
                <a:solidFill>
                  <a:prstClr val="black"/>
                </a:solidFill>
              </a:rPr>
              <a:t>增</a:t>
            </a:r>
            <a:r>
              <a:rPr lang="en-US" altLang="zh-CN" sz="2800" dirty="0">
                <a:solidFill>
                  <a:prstClr val="black"/>
                </a:solidFill>
              </a:rPr>
              <a:t>=</a:t>
            </a:r>
            <a:r>
              <a:rPr lang="zh-CN" altLang="zh-CN" sz="2800" dirty="0">
                <a:solidFill>
                  <a:prstClr val="black"/>
                </a:solidFill>
              </a:rPr>
              <a:t>减</a:t>
            </a:r>
            <a:r>
              <a:rPr lang="en-US" altLang="zh-CN" sz="2800" dirty="0">
                <a:solidFill>
                  <a:prstClr val="black"/>
                </a:solidFill>
              </a:rPr>
              <a:t>”</a:t>
            </a:r>
            <a:r>
              <a:rPr lang="zh-CN" altLang="zh-CN" sz="2800" dirty="0">
                <a:solidFill>
                  <a:prstClr val="black"/>
                </a:solidFill>
              </a:rPr>
              <a:t>的性质进行判断</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b="1" dirty="0">
                <a:solidFill>
                  <a:prstClr val="black"/>
                </a:solidFill>
              </a:rPr>
              <a:t>(5)</a:t>
            </a:r>
            <a:r>
              <a:rPr lang="zh-CN" altLang="en-US" sz="2800" b="1" dirty="0">
                <a:solidFill>
                  <a:prstClr val="black"/>
                </a:solidFill>
              </a:rPr>
              <a:t>复合法</a:t>
            </a:r>
            <a:r>
              <a:rPr lang="en-US" altLang="zh-CN" sz="2800" b="1" dirty="0">
                <a:solidFill>
                  <a:prstClr val="black"/>
                </a:solidFill>
              </a:rPr>
              <a:t>.</a:t>
            </a:r>
            <a:r>
              <a:rPr lang="zh-CN" altLang="en-US" sz="2800" dirty="0">
                <a:solidFill>
                  <a:prstClr val="black"/>
                </a:solidFill>
              </a:rPr>
              <a:t>对于</a:t>
            </a:r>
            <a:r>
              <a:rPr lang="zh-CN" altLang="zh-CN" sz="2800" dirty="0">
                <a:solidFill>
                  <a:prstClr val="black"/>
                </a:solidFill>
              </a:rPr>
              <a:t>复合函数</a:t>
            </a:r>
            <a:r>
              <a:rPr lang="en-US" altLang="zh-CN" sz="2800" dirty="0">
                <a:solidFill>
                  <a:prstClr val="black"/>
                </a:solidFill>
              </a:rPr>
              <a:t>,</a:t>
            </a:r>
            <a:r>
              <a:rPr lang="zh-CN" altLang="zh-CN" sz="2800" dirty="0">
                <a:solidFill>
                  <a:prstClr val="black"/>
                </a:solidFill>
              </a:rPr>
              <a:t>先将函数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g</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分解成</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和</a:t>
            </a:r>
            <a:r>
              <a:rPr lang="en-US" altLang="zh-CN" sz="2800" i="1" dirty="0">
                <a:solidFill>
                  <a:prstClr val="black"/>
                </a:solidFill>
              </a:rPr>
              <a:t>g</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再讨论</a:t>
            </a:r>
            <a:r>
              <a:rPr lang="en-US" altLang="zh-CN" sz="2800" dirty="0">
                <a:solidFill>
                  <a:prstClr val="black"/>
                </a:solidFill>
              </a:rPr>
              <a:t>(</a:t>
            </a:r>
            <a:r>
              <a:rPr lang="zh-CN" altLang="zh-CN" sz="2800" dirty="0">
                <a:solidFill>
                  <a:prstClr val="black"/>
                </a:solidFill>
              </a:rPr>
              <a:t>判断</a:t>
            </a:r>
            <a:r>
              <a:rPr lang="en-US" altLang="zh-CN" sz="2800" dirty="0">
                <a:solidFill>
                  <a:prstClr val="black"/>
                </a:solidFill>
              </a:rPr>
              <a:t>)</a:t>
            </a:r>
            <a:r>
              <a:rPr lang="zh-CN" altLang="zh-CN" sz="2800" dirty="0">
                <a:solidFill>
                  <a:prstClr val="black"/>
                </a:solidFill>
              </a:rPr>
              <a:t>这两个函数的单调性</a:t>
            </a:r>
            <a:r>
              <a:rPr lang="en-US" altLang="zh-CN" sz="2800" dirty="0">
                <a:solidFill>
                  <a:prstClr val="black"/>
                </a:solidFill>
              </a:rPr>
              <a:t>,</a:t>
            </a:r>
            <a:r>
              <a:rPr lang="zh-CN" altLang="zh-CN" sz="2800" dirty="0">
                <a:solidFill>
                  <a:prstClr val="black"/>
                </a:solidFill>
              </a:rPr>
              <a:t>最后根据复合函数</a:t>
            </a:r>
            <a:r>
              <a:rPr lang="en-US" altLang="zh-CN" sz="2800" dirty="0">
                <a:solidFill>
                  <a:prstClr val="black"/>
                </a:solidFill>
              </a:rPr>
              <a:t>“</a:t>
            </a:r>
            <a:r>
              <a:rPr lang="zh-CN" altLang="zh-CN" sz="2800" dirty="0">
                <a:solidFill>
                  <a:prstClr val="black"/>
                </a:solidFill>
              </a:rPr>
              <a:t>同增异减</a:t>
            </a:r>
            <a:r>
              <a:rPr lang="en-US" altLang="zh-CN" sz="2800" dirty="0">
                <a:solidFill>
                  <a:prstClr val="black"/>
                </a:solidFill>
              </a:rPr>
              <a:t>”</a:t>
            </a:r>
            <a:r>
              <a:rPr lang="zh-CN" altLang="zh-CN" sz="2800" dirty="0">
                <a:solidFill>
                  <a:prstClr val="black"/>
                </a:solidFill>
              </a:rPr>
              <a:t>的规则进行判断</a:t>
            </a:r>
            <a:r>
              <a:rPr lang="en-US" altLang="zh-CN" sz="2800" dirty="0">
                <a:solidFill>
                  <a:prstClr val="black"/>
                </a:solidFill>
              </a:rPr>
              <a:t>.</a:t>
            </a:r>
            <a:endParaRPr lang="zh-CN" altLang="zh-CN" sz="2800" dirty="0">
              <a:solidFill>
                <a:prstClr val="black"/>
              </a:solidFill>
            </a:endParaRPr>
          </a:p>
        </p:txBody>
      </p:sp>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337285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17" name="矩形 16"/>
              <p:cNvSpPr/>
              <p:nvPr/>
            </p:nvSpPr>
            <p:spPr>
              <a:xfrm>
                <a:off x="211493" y="235757"/>
                <a:ext cx="11746463" cy="5811206"/>
              </a:xfrm>
              <a:prstGeom prst="rect">
                <a:avLst/>
              </a:prstGeom>
            </p:spPr>
            <p:txBody>
              <a:bodyPr wrap="square">
                <a:spAutoFit/>
              </a:bodyPr>
              <a:lstStyle/>
              <a:p>
                <a:pPr>
                  <a:lnSpc>
                    <a:spcPct val="150000"/>
                  </a:lnSpc>
                </a:pPr>
                <a:r>
                  <a:rPr lang="zh-CN" altLang="en-US" sz="2800" b="1" dirty="0">
                    <a:solidFill>
                      <a:srgbClr val="DA251C"/>
                    </a:solidFill>
                    <a:ea typeface="+mj-ea"/>
                    <a:cs typeface="Times New Roman"/>
                  </a:rPr>
                  <a:t>规律总结</a:t>
                </a:r>
                <a:endParaRPr lang="en-US" altLang="zh-CN" sz="2800" b="1" dirty="0">
                  <a:solidFill>
                    <a:srgbClr val="DA251C"/>
                  </a:solidFill>
                  <a:ea typeface="+mj-ea"/>
                  <a:cs typeface="Times New Roman"/>
                </a:endParaRPr>
              </a:p>
              <a:p>
                <a:pPr>
                  <a:lnSpc>
                    <a:spcPct val="150000"/>
                  </a:lnSpc>
                </a:pPr>
                <a:r>
                  <a:rPr lang="zh-CN" altLang="zh-CN" sz="2800" dirty="0">
                    <a:ea typeface="+mj-ea"/>
                  </a:rPr>
                  <a:t>若函数</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en-US" altLang="zh-CN" sz="2800" i="1" dirty="0">
                    <a:ea typeface="+mj-ea"/>
                  </a:rPr>
                  <a:t>g</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在区间</a:t>
                </a:r>
                <a:r>
                  <a:rPr lang="en-US" altLang="zh-CN" sz="2800" i="1" dirty="0">
                    <a:ea typeface="+mj-ea"/>
                  </a:rPr>
                  <a:t>I</a:t>
                </a:r>
                <a:r>
                  <a:rPr lang="zh-CN" altLang="zh-CN" sz="2800" dirty="0">
                    <a:ea typeface="+mj-ea"/>
                  </a:rPr>
                  <a:t>上具有单调性</a:t>
                </a:r>
                <a:r>
                  <a:rPr lang="en-US" altLang="zh-CN" sz="2800" dirty="0">
                    <a:ea typeface="+mj-ea"/>
                  </a:rPr>
                  <a:t>,</a:t>
                </a:r>
                <a:r>
                  <a:rPr lang="zh-CN" altLang="zh-CN" sz="2800" dirty="0">
                    <a:ea typeface="+mj-ea"/>
                  </a:rPr>
                  <a:t>则在区间</a:t>
                </a:r>
                <a:r>
                  <a:rPr lang="en-US" altLang="zh-CN" sz="2800" i="1" dirty="0">
                    <a:ea typeface="+mj-ea"/>
                  </a:rPr>
                  <a:t>I</a:t>
                </a:r>
                <a:r>
                  <a:rPr lang="zh-CN" altLang="zh-CN" sz="2800" dirty="0">
                    <a:ea typeface="+mj-ea"/>
                  </a:rPr>
                  <a:t>上具有以下性质</a:t>
                </a:r>
                <a:r>
                  <a:rPr lang="en-US" altLang="zh-CN" sz="2800" dirty="0">
                    <a:ea typeface="+mj-ea"/>
                  </a:rPr>
                  <a:t>:</a:t>
                </a:r>
                <a:endParaRPr lang="zh-CN" altLang="zh-CN" sz="2800" dirty="0">
                  <a:ea typeface="+mj-ea"/>
                </a:endParaRPr>
              </a:p>
              <a:p>
                <a:pPr>
                  <a:lnSpc>
                    <a:spcPct val="150000"/>
                  </a:lnSpc>
                </a:pPr>
                <a:r>
                  <a:rPr lang="zh-CN" altLang="en-US" sz="2800" dirty="0">
                    <a:ea typeface="+mj-ea"/>
                  </a:rPr>
                  <a:t>（</a:t>
                </a:r>
                <a:r>
                  <a:rPr lang="en-US" altLang="zh-CN" sz="2800" dirty="0">
                    <a:ea typeface="+mj-ea"/>
                  </a:rPr>
                  <a:t>1</a:t>
                </a:r>
                <a:r>
                  <a:rPr lang="zh-CN" altLang="en-US" sz="2800" dirty="0">
                    <a:ea typeface="+mj-ea"/>
                  </a:rPr>
                  <a:t>）</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与</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en-US" altLang="zh-CN" sz="2800" i="1" dirty="0">
                    <a:ea typeface="+mj-ea"/>
                  </a:rPr>
                  <a:t>+c</a:t>
                </a:r>
                <a:r>
                  <a:rPr lang="en-US" altLang="zh-CN" sz="2800" dirty="0">
                    <a:ea typeface="+mj-ea"/>
                  </a:rPr>
                  <a:t>(</a:t>
                </a:r>
                <a:r>
                  <a:rPr lang="en-US" altLang="zh-CN" sz="2800" i="1" dirty="0">
                    <a:ea typeface="+mj-ea"/>
                  </a:rPr>
                  <a:t>c</a:t>
                </a:r>
                <a:r>
                  <a:rPr lang="zh-CN" altLang="zh-CN" sz="2800" dirty="0">
                    <a:ea typeface="+mj-ea"/>
                  </a:rPr>
                  <a:t>为常数</a:t>
                </a:r>
                <a:r>
                  <a:rPr lang="en-US" altLang="zh-CN" sz="2800" dirty="0">
                    <a:ea typeface="+mj-ea"/>
                  </a:rPr>
                  <a:t>)</a:t>
                </a:r>
                <a:r>
                  <a:rPr lang="zh-CN" altLang="zh-CN" sz="2800" dirty="0">
                    <a:ea typeface="+mj-ea"/>
                  </a:rPr>
                  <a:t>具有相同的单调性</a:t>
                </a:r>
                <a:r>
                  <a:rPr lang="en-US" altLang="zh-CN" sz="2800" i="1" dirty="0">
                    <a:ea typeface="+mj-ea"/>
                  </a:rPr>
                  <a:t>.</a:t>
                </a:r>
                <a:endParaRPr lang="zh-CN" altLang="zh-CN" sz="2800" dirty="0">
                  <a:ea typeface="+mj-ea"/>
                </a:endParaRPr>
              </a:p>
              <a:p>
                <a:pPr>
                  <a:lnSpc>
                    <a:spcPct val="150000"/>
                  </a:lnSpc>
                </a:pPr>
                <a:r>
                  <a:rPr lang="zh-CN" altLang="en-US" sz="2800" dirty="0">
                    <a:ea typeface="+mj-ea"/>
                  </a:rPr>
                  <a:t>（</a:t>
                </a:r>
                <a:r>
                  <a:rPr lang="en-US" altLang="zh-CN" sz="2800" dirty="0">
                    <a:ea typeface="+mj-ea"/>
                  </a:rPr>
                  <a:t>2</a:t>
                </a:r>
                <a:r>
                  <a:rPr lang="zh-CN" altLang="en-US" sz="2800" dirty="0">
                    <a:ea typeface="+mj-ea"/>
                  </a:rPr>
                  <a:t>）</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与</a:t>
                </a:r>
                <a:r>
                  <a:rPr lang="en-US" altLang="zh-CN" sz="2800" i="1" dirty="0" err="1">
                    <a:ea typeface="+mj-ea"/>
                  </a:rPr>
                  <a:t>a</a:t>
                </a:r>
                <a:r>
                  <a:rPr lang="en-US" altLang="zh-CN" sz="2800" dirty="0" err="1">
                    <a:ea typeface="+mj-ea"/>
                  </a:rPr>
                  <a:t>·</a:t>
                </a:r>
                <a:r>
                  <a:rPr lang="en-US" altLang="zh-CN" sz="2800" i="1" dirty="0" err="1">
                    <a:ea typeface="+mj-ea"/>
                  </a:rPr>
                  <a:t>f</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在</a:t>
                </a:r>
                <a:r>
                  <a:rPr lang="en-US" altLang="zh-CN" sz="2800" i="1" dirty="0">
                    <a:ea typeface="+mj-ea"/>
                  </a:rPr>
                  <a:t>a&gt;</a:t>
                </a:r>
                <a:r>
                  <a:rPr lang="en-US" altLang="zh-CN" sz="2800" dirty="0">
                    <a:ea typeface="+mj-ea"/>
                  </a:rPr>
                  <a:t>0</a:t>
                </a:r>
                <a:r>
                  <a:rPr lang="zh-CN" altLang="zh-CN" sz="2800" dirty="0">
                    <a:ea typeface="+mj-ea"/>
                  </a:rPr>
                  <a:t>时具有相同的单调性</a:t>
                </a:r>
                <a:r>
                  <a:rPr lang="en-US" altLang="zh-CN" sz="2800" dirty="0">
                    <a:ea typeface="+mj-ea"/>
                  </a:rPr>
                  <a:t>,</a:t>
                </a:r>
                <a:r>
                  <a:rPr lang="zh-CN" altLang="zh-CN" sz="2800" dirty="0">
                    <a:ea typeface="+mj-ea"/>
                  </a:rPr>
                  <a:t>在</a:t>
                </a:r>
                <a:r>
                  <a:rPr lang="en-US" altLang="zh-CN" sz="2800" i="1" dirty="0">
                    <a:ea typeface="+mj-ea"/>
                  </a:rPr>
                  <a:t>a&lt;</a:t>
                </a:r>
                <a:r>
                  <a:rPr lang="en-US" altLang="zh-CN" sz="2800" dirty="0">
                    <a:ea typeface="+mj-ea"/>
                  </a:rPr>
                  <a:t>0</a:t>
                </a:r>
                <a:r>
                  <a:rPr lang="zh-CN" altLang="zh-CN" sz="2800" dirty="0">
                    <a:ea typeface="+mj-ea"/>
                  </a:rPr>
                  <a:t>时具有相反的单调性</a:t>
                </a:r>
                <a:r>
                  <a:rPr lang="en-US" altLang="zh-CN" sz="2800" i="1" dirty="0">
                    <a:ea typeface="+mj-ea"/>
                  </a:rPr>
                  <a:t>.</a:t>
                </a:r>
                <a:endParaRPr lang="zh-CN" altLang="zh-CN" sz="2800" dirty="0">
                  <a:ea typeface="+mj-ea"/>
                </a:endParaRPr>
              </a:p>
              <a:p>
                <a:pPr>
                  <a:lnSpc>
                    <a:spcPct val="150000"/>
                  </a:lnSpc>
                </a:pPr>
                <a:r>
                  <a:rPr lang="zh-CN" altLang="en-US" sz="2800" dirty="0">
                    <a:ea typeface="+mj-ea"/>
                  </a:rPr>
                  <a:t>（</a:t>
                </a:r>
                <a:r>
                  <a:rPr lang="en-US" altLang="zh-CN" sz="2800" dirty="0">
                    <a:ea typeface="+mj-ea"/>
                  </a:rPr>
                  <a:t>3</a:t>
                </a:r>
                <a:r>
                  <a:rPr lang="zh-CN" altLang="en-US" sz="2800" dirty="0">
                    <a:ea typeface="+mj-ea"/>
                  </a:rPr>
                  <a:t>）</a:t>
                </a:r>
                <a:r>
                  <a:rPr lang="zh-CN" altLang="zh-CN" sz="2800" dirty="0">
                    <a:ea typeface="+mj-ea"/>
                  </a:rPr>
                  <a:t>当</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en-US" altLang="zh-CN" sz="2800" i="1" dirty="0">
                    <a:ea typeface="+mj-ea"/>
                  </a:rPr>
                  <a:t>g</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都是增</a:t>
                </a:r>
                <a:r>
                  <a:rPr lang="en-US" altLang="zh-CN" sz="2800" dirty="0">
                    <a:ea typeface="+mj-ea"/>
                  </a:rPr>
                  <a:t>(</a:t>
                </a:r>
                <a:r>
                  <a:rPr lang="zh-CN" altLang="zh-CN" sz="2800" dirty="0">
                    <a:ea typeface="+mj-ea"/>
                  </a:rPr>
                  <a:t>减</a:t>
                </a:r>
                <a:r>
                  <a:rPr lang="en-US" altLang="zh-CN" sz="2800" dirty="0">
                    <a:ea typeface="+mj-ea"/>
                  </a:rPr>
                  <a:t>)</a:t>
                </a:r>
                <a:r>
                  <a:rPr lang="zh-CN" altLang="zh-CN" sz="2800" dirty="0">
                    <a:ea typeface="+mj-ea"/>
                  </a:rPr>
                  <a:t>函数时</a:t>
                </a:r>
                <a:r>
                  <a:rPr lang="en-US" altLang="zh-CN" sz="2800" dirty="0">
                    <a:ea typeface="+mj-ea"/>
                  </a:rPr>
                  <a:t>,</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en-US" altLang="zh-CN" sz="2800" i="1" dirty="0">
                    <a:ea typeface="+mj-ea"/>
                  </a:rPr>
                  <a:t>+g</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是增</a:t>
                </a:r>
                <a:r>
                  <a:rPr lang="en-US" altLang="zh-CN" sz="2800" dirty="0">
                    <a:ea typeface="+mj-ea"/>
                  </a:rPr>
                  <a:t>(</a:t>
                </a:r>
                <a:r>
                  <a:rPr lang="zh-CN" altLang="zh-CN" sz="2800" dirty="0">
                    <a:ea typeface="+mj-ea"/>
                  </a:rPr>
                  <a:t>减</a:t>
                </a:r>
                <a:r>
                  <a:rPr lang="en-US" altLang="zh-CN" sz="2800" dirty="0">
                    <a:ea typeface="+mj-ea"/>
                  </a:rPr>
                  <a:t>)</a:t>
                </a:r>
                <a:r>
                  <a:rPr lang="zh-CN" altLang="zh-CN" sz="2800" dirty="0">
                    <a:ea typeface="+mj-ea"/>
                  </a:rPr>
                  <a:t>函数</a:t>
                </a:r>
                <a:r>
                  <a:rPr lang="zh-CN" altLang="en-US" sz="2800" dirty="0">
                    <a:ea typeface="+mj-ea"/>
                  </a:rPr>
                  <a:t>；</a:t>
                </a:r>
                <a:r>
                  <a:rPr lang="en-US" altLang="zh-CN" sz="2800" dirty="0">
                    <a:ea typeface="+mj-ea"/>
                  </a:rPr>
                  <a:t>;</a:t>
                </a:r>
                <a:r>
                  <a:rPr lang="zh-CN" altLang="en-US" sz="2800" dirty="0">
                    <a:ea typeface="+mj-ea"/>
                  </a:rPr>
                  <a:t>若两者都恒大</a:t>
                </a:r>
                <a:r>
                  <a:rPr lang="zh-CN" altLang="en-US" sz="2800" spc="-100" dirty="0">
                    <a:ea typeface="+mj-ea"/>
                  </a:rPr>
                  <a:t>于零</a:t>
                </a:r>
                <a:r>
                  <a:rPr lang="en-US" altLang="zh-CN" sz="2800" spc="-100" dirty="0">
                    <a:ea typeface="+mj-ea"/>
                  </a:rPr>
                  <a:t>,</a:t>
                </a:r>
                <a:r>
                  <a:rPr lang="zh-CN" altLang="en-US" sz="2800" spc="-100" dirty="0">
                    <a:ea typeface="+mj-ea"/>
                  </a:rPr>
                  <a:t>则</a:t>
                </a:r>
                <a:r>
                  <a:rPr lang="en-US" altLang="zh-CN" sz="2800" spc="-100" dirty="0">
                    <a:ea typeface="+mj-ea"/>
                  </a:rPr>
                  <a:t>f(x)·g(x)</a:t>
                </a:r>
                <a:r>
                  <a:rPr lang="zh-CN" altLang="en-US" sz="2800" spc="-100" dirty="0">
                    <a:ea typeface="+mj-ea"/>
                  </a:rPr>
                  <a:t>也是增</a:t>
                </a:r>
                <a:r>
                  <a:rPr lang="en-US" altLang="zh-CN" sz="2800" spc="-100" dirty="0">
                    <a:ea typeface="+mj-ea"/>
                  </a:rPr>
                  <a:t>(</a:t>
                </a:r>
                <a:r>
                  <a:rPr lang="zh-CN" altLang="en-US" sz="2800" spc="-100" dirty="0">
                    <a:ea typeface="+mj-ea"/>
                  </a:rPr>
                  <a:t>减</a:t>
                </a:r>
                <a:r>
                  <a:rPr lang="en-US" altLang="zh-CN" sz="2800" spc="-100" dirty="0">
                    <a:ea typeface="+mj-ea"/>
                  </a:rPr>
                  <a:t>)</a:t>
                </a:r>
                <a:r>
                  <a:rPr lang="zh-CN" altLang="en-US" sz="2800" spc="-100" dirty="0">
                    <a:ea typeface="+mj-ea"/>
                  </a:rPr>
                  <a:t>函数</a:t>
                </a:r>
                <a:r>
                  <a:rPr lang="en-US" altLang="zh-CN" sz="2800" spc="-100" dirty="0">
                    <a:ea typeface="+mj-ea"/>
                  </a:rPr>
                  <a:t>;</a:t>
                </a:r>
                <a:r>
                  <a:rPr lang="zh-CN" altLang="en-US" sz="2800" spc="-100" dirty="0">
                    <a:ea typeface="+mj-ea"/>
                  </a:rPr>
                  <a:t>若两者都恒小于零</a:t>
                </a:r>
                <a:r>
                  <a:rPr lang="en-US" altLang="zh-CN" sz="2800" spc="-100" dirty="0">
                    <a:ea typeface="+mj-ea"/>
                  </a:rPr>
                  <a:t>,</a:t>
                </a:r>
                <a:r>
                  <a:rPr lang="zh-CN" altLang="en-US" sz="2800" spc="-100" dirty="0">
                    <a:ea typeface="+mj-ea"/>
                  </a:rPr>
                  <a:t>则 </a:t>
                </a:r>
                <a:r>
                  <a:rPr lang="en-US" altLang="zh-CN" sz="2800" i="1" dirty="0">
                    <a:solidFill>
                      <a:srgbClr val="000000"/>
                    </a:solidFill>
                    <a:latin typeface="+mj-lt"/>
                    <a:ea typeface="+mj-ea"/>
                    <a:cs typeface="Times New Roman" panose="02020603050405020304" pitchFamily="18" charset="0"/>
                  </a:rPr>
                  <a:t>f(x</a:t>
                </a:r>
                <a:r>
                  <a:rPr lang="en-US" altLang="zh-CN" sz="2800" spc="-100" dirty="0">
                    <a:ea typeface="+mj-ea"/>
                  </a:rPr>
                  <a:t>)·</a:t>
                </a:r>
                <a:r>
                  <a:rPr lang="en-US" altLang="zh-CN" sz="2800" i="1" dirty="0">
                    <a:solidFill>
                      <a:srgbClr val="000000"/>
                    </a:solidFill>
                    <a:latin typeface="+mj-lt"/>
                    <a:ea typeface="+mj-ea"/>
                    <a:cs typeface="Times New Roman" panose="02020603050405020304" pitchFamily="18" charset="0"/>
                  </a:rPr>
                  <a:t>g</a:t>
                </a:r>
                <a:r>
                  <a:rPr lang="en-US" altLang="zh-CN" sz="2800" spc="-100" dirty="0">
                    <a:ea typeface="+mj-ea"/>
                  </a:rPr>
                  <a:t>(</a:t>
                </a:r>
                <a:r>
                  <a:rPr lang="en-US" altLang="zh-CN" sz="2800" i="1" dirty="0">
                    <a:solidFill>
                      <a:srgbClr val="000000"/>
                    </a:solidFill>
                    <a:latin typeface="+mj-lt"/>
                    <a:ea typeface="+mj-ea"/>
                    <a:cs typeface="Times New Roman" panose="02020603050405020304" pitchFamily="18" charset="0"/>
                  </a:rPr>
                  <a:t>x</a:t>
                </a:r>
                <a:r>
                  <a:rPr lang="en-US" altLang="zh-CN" sz="2800" spc="-100" dirty="0">
                    <a:ea typeface="+mj-ea"/>
                  </a:rPr>
                  <a:t>)</a:t>
                </a:r>
                <a:r>
                  <a:rPr lang="zh-CN" altLang="en-US" sz="2800" spc="-100" dirty="0">
                    <a:ea typeface="+mj-ea"/>
                  </a:rPr>
                  <a:t>是减</a:t>
                </a:r>
                <a:r>
                  <a:rPr lang="en-US" altLang="zh-CN" sz="2800" spc="-100" dirty="0">
                    <a:ea typeface="+mj-ea"/>
                  </a:rPr>
                  <a:t>(</a:t>
                </a:r>
                <a:r>
                  <a:rPr lang="zh-CN" altLang="en-US" sz="2800" spc="-100" dirty="0">
                    <a:ea typeface="+mj-ea"/>
                  </a:rPr>
                  <a:t>增</a:t>
                </a:r>
                <a:r>
                  <a:rPr lang="en-US" altLang="zh-CN" sz="2800" spc="-100" dirty="0">
                    <a:ea typeface="+mj-ea"/>
                  </a:rPr>
                  <a:t>)</a:t>
                </a:r>
                <a:r>
                  <a:rPr lang="zh-CN" altLang="en-US" sz="2800" spc="-100" dirty="0">
                    <a:ea typeface="+mj-ea"/>
                  </a:rPr>
                  <a:t>函数</a:t>
                </a:r>
                <a:r>
                  <a:rPr lang="en-US" altLang="zh-CN" sz="2800" spc="-100" dirty="0">
                    <a:ea typeface="+mj-ea"/>
                  </a:rPr>
                  <a:t>.</a:t>
                </a:r>
                <a:endParaRPr lang="zh-CN" altLang="en-US" sz="2800" spc="-100" dirty="0">
                  <a:ea typeface="+mj-ea"/>
                </a:endParaRPr>
              </a:p>
              <a:p>
                <a:pPr>
                  <a:lnSpc>
                    <a:spcPct val="150000"/>
                  </a:lnSpc>
                </a:pPr>
                <a:r>
                  <a:rPr lang="zh-CN" altLang="en-US" sz="2800" dirty="0">
                    <a:ea typeface="+mj-ea"/>
                  </a:rPr>
                  <a:t>（</a:t>
                </a:r>
                <a:r>
                  <a:rPr lang="en-US" altLang="zh-CN" sz="2800" dirty="0">
                    <a:ea typeface="+mj-ea"/>
                  </a:rPr>
                  <a:t>4</a:t>
                </a:r>
                <a:r>
                  <a:rPr lang="zh-CN" altLang="en-US" sz="2800" dirty="0">
                    <a:ea typeface="+mj-ea"/>
                  </a:rPr>
                  <a:t>）</a:t>
                </a:r>
                <a:r>
                  <a:rPr lang="zh-CN" altLang="zh-CN" sz="2800" dirty="0">
                    <a:ea typeface="+mj-ea"/>
                  </a:rPr>
                  <a:t>当</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恒不为</a:t>
                </a:r>
                <a:r>
                  <a:rPr lang="en-US" altLang="zh-CN" sz="2800" dirty="0">
                    <a:ea typeface="+mj-ea"/>
                  </a:rPr>
                  <a:t>0</a:t>
                </a:r>
                <a:r>
                  <a:rPr lang="zh-CN" altLang="zh-CN" sz="2800" dirty="0">
                    <a:ea typeface="+mj-ea"/>
                  </a:rPr>
                  <a:t>时</a:t>
                </a:r>
                <a:r>
                  <a:rPr lang="en-US" altLang="zh-CN" sz="2800" dirty="0">
                    <a:ea typeface="+mj-ea"/>
                  </a:rPr>
                  <a:t>,</a:t>
                </a:r>
                <a:r>
                  <a:rPr lang="zh-CN" altLang="zh-CN" sz="2800" dirty="0">
                    <a:ea typeface="+mj-ea"/>
                  </a:rPr>
                  <a:t>函数</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与</a:t>
                </a:r>
                <a14:m>
                  <m:oMath xmlns:m="http://schemas.openxmlformats.org/officeDocument/2006/math">
                    <m:f>
                      <m:fPr>
                        <m:ctrlPr>
                          <a:rPr lang="zh-CN" altLang="zh-CN" sz="2800" i="1">
                            <a:latin typeface="Cambria Math" panose="02040503050406030204" pitchFamily="18" charset="0"/>
                            <a:ea typeface="+mj-ea"/>
                          </a:rPr>
                        </m:ctrlPr>
                      </m:fPr>
                      <m:num>
                        <m:r>
                          <a:rPr lang="en-US" altLang="zh-CN" sz="2800">
                            <a:latin typeface="Cambria Math" panose="02040503050406030204" pitchFamily="18" charset="0"/>
                            <a:ea typeface="+mj-ea"/>
                          </a:rPr>
                          <m:t>1</m:t>
                        </m:r>
                      </m:num>
                      <m:den>
                        <m:r>
                          <a:rPr lang="en-US" altLang="zh-CN" sz="2800" i="1">
                            <a:latin typeface="Cambria Math" panose="02040503050406030204" pitchFamily="18" charset="0"/>
                            <a:ea typeface="+mj-ea"/>
                          </a:rPr>
                          <m:t>𝑓</m:t>
                        </m:r>
                        <m:r>
                          <m:rPr>
                            <m:nor/>
                          </m:rPr>
                          <a:rPr lang="en-US" altLang="zh-CN" sz="2800">
                            <a:ea typeface="+mj-ea"/>
                          </a:rPr>
                          <m:t>(</m:t>
                        </m:r>
                        <m:r>
                          <a:rPr lang="en-US" altLang="zh-CN" sz="2800" i="1">
                            <a:latin typeface="Cambria Math" panose="02040503050406030204" pitchFamily="18" charset="0"/>
                            <a:ea typeface="+mj-ea"/>
                          </a:rPr>
                          <m:t>𝑥</m:t>
                        </m:r>
                        <m:r>
                          <m:rPr>
                            <m:nor/>
                          </m:rPr>
                          <a:rPr lang="en-US" altLang="zh-CN" sz="2800">
                            <a:ea typeface="+mj-ea"/>
                          </a:rPr>
                          <m:t>)</m:t>
                        </m:r>
                      </m:den>
                    </m:f>
                  </m:oMath>
                </a14:m>
                <a:r>
                  <a:rPr lang="zh-CN" altLang="zh-CN" sz="2800" dirty="0">
                    <a:ea typeface="+mj-ea"/>
                  </a:rPr>
                  <a:t>单调性相反</a:t>
                </a:r>
                <a:r>
                  <a:rPr lang="en-US" altLang="zh-CN" sz="2800" i="1" dirty="0">
                    <a:ea typeface="+mj-ea"/>
                  </a:rPr>
                  <a:t>.</a:t>
                </a:r>
                <a:endParaRPr lang="zh-CN" altLang="zh-CN" sz="2800" dirty="0">
                  <a:ea typeface="+mj-ea"/>
                </a:endParaRPr>
              </a:p>
              <a:p>
                <a:pPr>
                  <a:lnSpc>
                    <a:spcPct val="150000"/>
                  </a:lnSpc>
                </a:pPr>
                <a:r>
                  <a:rPr lang="zh-CN" altLang="en-US" sz="2800" dirty="0">
                    <a:ea typeface="+mj-ea"/>
                  </a:rPr>
                  <a:t>（</a:t>
                </a:r>
                <a:r>
                  <a:rPr lang="en-US" altLang="zh-CN" sz="2800" dirty="0">
                    <a:ea typeface="+mj-ea"/>
                  </a:rPr>
                  <a:t>5</a:t>
                </a:r>
                <a:r>
                  <a:rPr lang="zh-CN" altLang="en-US" sz="2800" dirty="0">
                    <a:ea typeface="+mj-ea"/>
                  </a:rPr>
                  <a:t>）</a:t>
                </a:r>
                <a:r>
                  <a:rPr lang="zh-CN" altLang="zh-CN" sz="2800" dirty="0">
                    <a:ea typeface="+mj-ea"/>
                  </a:rPr>
                  <a:t>当</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非负时</a:t>
                </a:r>
                <a:r>
                  <a:rPr lang="en-US" altLang="zh-CN" sz="2800" dirty="0">
                    <a:ea typeface="+mj-ea"/>
                  </a:rPr>
                  <a:t>,</a:t>
                </a:r>
                <a:r>
                  <a:rPr lang="en-US" altLang="zh-CN" sz="2800" i="1" dirty="0">
                    <a:ea typeface="+mj-ea"/>
                  </a:rPr>
                  <a:t>f</a:t>
                </a:r>
                <a:r>
                  <a:rPr lang="en-US" altLang="zh-CN" sz="2800" dirty="0">
                    <a:ea typeface="+mj-ea"/>
                  </a:rPr>
                  <a:t>(</a:t>
                </a:r>
                <a:r>
                  <a:rPr lang="en-US" altLang="zh-CN" sz="2800" i="1" dirty="0">
                    <a:ea typeface="+mj-ea"/>
                  </a:rPr>
                  <a:t>x</a:t>
                </a:r>
                <a:r>
                  <a:rPr lang="en-US" altLang="zh-CN" sz="2800" dirty="0">
                    <a:ea typeface="+mj-ea"/>
                  </a:rPr>
                  <a:t>)</a:t>
                </a:r>
                <a:r>
                  <a:rPr lang="zh-CN" altLang="zh-CN" sz="2800" dirty="0">
                    <a:ea typeface="+mj-ea"/>
                  </a:rPr>
                  <a:t>与</a:t>
                </a:r>
                <a14:m>
                  <m:oMath xmlns:m="http://schemas.openxmlformats.org/officeDocument/2006/math">
                    <m:rad>
                      <m:radPr>
                        <m:degHide m:val="on"/>
                        <m:ctrlPr>
                          <a:rPr lang="zh-CN" altLang="zh-CN" sz="2800" i="1">
                            <a:latin typeface="Cambria Math" panose="02040503050406030204" pitchFamily="18" charset="0"/>
                            <a:ea typeface="+mj-ea"/>
                          </a:rPr>
                        </m:ctrlPr>
                      </m:radPr>
                      <m:deg/>
                      <m:e>
                        <m:r>
                          <a:rPr lang="en-US" altLang="zh-CN" sz="2800" i="1">
                            <a:latin typeface="Cambria Math" panose="02040503050406030204" pitchFamily="18" charset="0"/>
                            <a:ea typeface="+mj-ea"/>
                          </a:rPr>
                          <m:t>𝑓</m:t>
                        </m:r>
                        <m:r>
                          <m:rPr>
                            <m:nor/>
                          </m:rPr>
                          <a:rPr lang="en-US" altLang="zh-CN" sz="2800">
                            <a:ea typeface="+mj-ea"/>
                          </a:rPr>
                          <m:t>(</m:t>
                        </m:r>
                        <m:r>
                          <a:rPr lang="en-US" altLang="zh-CN" sz="2800" i="1">
                            <a:latin typeface="Cambria Math" panose="02040503050406030204" pitchFamily="18" charset="0"/>
                            <a:ea typeface="+mj-ea"/>
                          </a:rPr>
                          <m:t>𝑥</m:t>
                        </m:r>
                        <m:r>
                          <m:rPr>
                            <m:nor/>
                          </m:rPr>
                          <a:rPr lang="en-US" altLang="zh-CN" sz="2800">
                            <a:ea typeface="+mj-ea"/>
                          </a:rPr>
                          <m:t>)</m:t>
                        </m:r>
                      </m:e>
                    </m:rad>
                  </m:oMath>
                </a14:m>
                <a:r>
                  <a:rPr lang="zh-CN" altLang="zh-CN" sz="2800" dirty="0">
                    <a:ea typeface="+mj-ea"/>
                  </a:rPr>
                  <a:t>具有相同的单调性</a:t>
                </a:r>
                <a:r>
                  <a:rPr lang="en-US" altLang="zh-CN" sz="2800" i="1" dirty="0">
                    <a:ea typeface="+mj-ea"/>
                  </a:rPr>
                  <a:t>.</a:t>
                </a:r>
              </a:p>
            </p:txBody>
          </p:sp>
        </mc:Choice>
        <mc:Fallback>
          <p:sp>
            <p:nvSpPr>
              <p:cNvPr id="17" name="矩形 16"/>
              <p:cNvSpPr>
                <a:spLocks noRot="1" noChangeAspect="1" noMove="1" noResize="1" noEditPoints="1" noAdjustHandles="1" noChangeArrowheads="1" noChangeShapeType="1" noTextEdit="1"/>
              </p:cNvSpPr>
              <p:nvPr/>
            </p:nvSpPr>
            <p:spPr>
              <a:xfrm>
                <a:off x="211493" y="235757"/>
                <a:ext cx="11746463" cy="5811206"/>
              </a:xfrm>
              <a:prstGeom prst="rect">
                <a:avLst/>
              </a:prstGeom>
              <a:blipFill rotWithShape="0">
                <a:blip r:embed="rId2"/>
                <a:stretch>
                  <a:fillRect l="-1090"/>
                </a:stretch>
              </a:blipFill>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883621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2" y="1782656"/>
                <a:ext cx="11723913" cy="1366464"/>
              </a:xfrm>
              <a:prstGeom prst="rect">
                <a:avLst/>
              </a:prstGeom>
            </p:spPr>
            <p:txBody>
              <a:bodyPr wrap="square">
                <a:spAutoFit/>
              </a:bodyPr>
              <a:lstStyle/>
              <a:p>
                <a:r>
                  <a:rPr lang="zh-CN" altLang="en-US" sz="2800" b="1" dirty="0">
                    <a:solidFill>
                      <a:srgbClr val="DA251C"/>
                    </a:solidFill>
                  </a:rPr>
                  <a:t>拓展变式</a:t>
                </a:r>
                <a:r>
                  <a:rPr lang="en-US" altLang="zh-CN" sz="2800" b="1" dirty="0">
                    <a:solidFill>
                      <a:srgbClr val="DA251C"/>
                    </a:solidFill>
                  </a:rPr>
                  <a:t>1   </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a:solidFill>
                              <a:prstClr val="black"/>
                            </a:solidFill>
                            <a:latin typeface="Cambria Math"/>
                          </a:rPr>
                          <m:t>2</m:t>
                        </m:r>
                      </m:den>
                    </m:f>
                    <m:sSup>
                      <m:sSupPr>
                        <m:ctrlPr>
                          <a:rPr lang="zh-CN" altLang="zh-CN" sz="2800" i="1">
                            <a:solidFill>
                              <a:prstClr val="black"/>
                            </a:solidFill>
                            <a:latin typeface="Cambria Math" panose="02040503050406030204" pitchFamily="18" charset="0"/>
                          </a:rPr>
                        </m:ctrlPr>
                      </m:sSupPr>
                      <m:e>
                        <m:r>
                          <m:rPr>
                            <m:nor/>
                          </m:rPr>
                          <a:rPr lang="en-US" altLang="zh-CN" sz="2800">
                            <a:solidFill>
                              <a:prstClr val="black"/>
                            </a:solidFill>
                          </a:rPr>
                          <m:t>)</m:t>
                        </m:r>
                      </m:e>
                      <m:sup>
                        <m:rad>
                          <m:radPr>
                            <m:degHide m:val="on"/>
                            <m:ctrlPr>
                              <a:rPr lang="zh-CN" altLang="zh-CN" sz="2800" i="1">
                                <a:solidFill>
                                  <a:prstClr val="black"/>
                                </a:solidFill>
                                <a:latin typeface="Cambria Math" panose="02040503050406030204" pitchFamily="18" charset="0"/>
                              </a:rPr>
                            </m:ctrlPr>
                          </m:radPr>
                          <m:deg/>
                          <m:e>
                            <m:r>
                              <a:rPr lang="en-US" altLang="zh-CN" sz="2800" i="1">
                                <a:solidFill>
                                  <a:prstClr val="black"/>
                                </a:solidFill>
                                <a:latin typeface="Cambria Math"/>
                              </a:rPr>
                              <m:t>𝑥</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e>
                        </m:rad>
                      </m:sup>
                    </m:sSup>
                  </m:oMath>
                </a14:m>
                <a:r>
                  <a:rPr lang="zh-CN" altLang="zh-CN" sz="2800" dirty="0">
                    <a:solidFill>
                      <a:prstClr val="black"/>
                    </a:solidFill>
                  </a:rPr>
                  <a:t>的单调递增区间为</a:t>
                </a:r>
              </a:p>
              <a:p>
                <a:r>
                  <a:rPr lang="en-US" altLang="zh-CN" sz="2800" dirty="0">
                    <a:solidFill>
                      <a:prstClr val="black"/>
                    </a:solidFill>
                  </a:rPr>
                  <a:t>A.(-∞,</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a:solidFill>
                              <a:prstClr val="black"/>
                            </a:solidFill>
                            <a:latin typeface="Cambria Math"/>
                          </a:rPr>
                          <m:t>2</m:t>
                        </m:r>
                      </m:den>
                    </m:f>
                  </m:oMath>
                </a14:m>
                <a:r>
                  <a:rPr lang="en-US" altLang="zh-CN" sz="2800" dirty="0">
                    <a:solidFill>
                      <a:prstClr val="black"/>
                    </a:solidFill>
                  </a:rPr>
                  <a:t>]		B.[0,</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a:solidFill>
                              <a:prstClr val="black"/>
                            </a:solidFill>
                            <a:latin typeface="Cambria Math"/>
                          </a:rPr>
                          <m:t>2</m:t>
                        </m:r>
                      </m:den>
                    </m:f>
                  </m:oMath>
                </a14:m>
                <a:r>
                  <a:rPr lang="en-US" altLang="zh-CN" sz="2800" dirty="0">
                    <a:solidFill>
                      <a:prstClr val="black"/>
                    </a:solidFill>
                  </a:rPr>
                  <a:t>]		C.[</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a:solidFill>
                              <a:prstClr val="black"/>
                            </a:solidFill>
                            <a:latin typeface="Cambria Math"/>
                          </a:rPr>
                          <m:t>2</m:t>
                        </m:r>
                      </m:den>
                    </m:f>
                  </m:oMath>
                </a14:m>
                <a:r>
                  <a:rPr lang="en-US" altLang="zh-CN" sz="2800" dirty="0">
                    <a:solidFill>
                      <a:prstClr val="black"/>
                    </a:solidFill>
                  </a:rPr>
                  <a:t>,+∞)		D.[</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a:solidFill>
                              <a:prstClr val="black"/>
                            </a:solidFill>
                            <a:latin typeface="Cambria Math"/>
                          </a:rPr>
                          <m:t>2</m:t>
                        </m:r>
                      </m:den>
                    </m:f>
                  </m:oMath>
                </a14:m>
                <a:r>
                  <a:rPr lang="en-US" altLang="zh-CN" sz="2800" dirty="0">
                    <a:solidFill>
                      <a:prstClr val="black"/>
                    </a:solidFill>
                  </a:rPr>
                  <a:t>,1]</a:t>
                </a: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234042" y="1782656"/>
                <a:ext cx="11723913" cy="1366464"/>
              </a:xfrm>
              <a:prstGeom prst="rect">
                <a:avLst/>
              </a:prstGeom>
              <a:blipFill rotWithShape="0">
                <a:blip r:embed="rId2"/>
                <a:stretch>
                  <a:fillRect l="-1040" b="-4444"/>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234043" y="1925316"/>
            <a:ext cx="11723913" cy="662297"/>
          </a:xfrm>
          <a:prstGeom prst="rect">
            <a:avLst/>
          </a:prstGeom>
        </p:spPr>
        <p:txBody>
          <a:bodyPr wrap="square">
            <a:spAutoFit/>
          </a:bodyPr>
          <a:lstStyle/>
          <a:p>
            <a:pPr>
              <a:lnSpc>
                <a:spcPct val="150000"/>
              </a:lnSpc>
            </a:pPr>
            <a:r>
              <a:rPr lang="zh-CN" altLang="zh-CN" sz="2800" i="1" dirty="0">
                <a:solidFill>
                  <a:prstClr val="black"/>
                </a:solidFill>
              </a:rPr>
              <a:t>　</a:t>
            </a:r>
            <a:endParaRPr lang="en-US" altLang="zh-CN" sz="2800" i="1" dirty="0">
              <a:solidFill>
                <a:prstClr val="black"/>
              </a:solidFill>
            </a:endParaRPr>
          </a:p>
        </p:txBody>
      </p:sp>
      <p:sp>
        <p:nvSpPr>
          <p:cNvPr id="5" name="矩形 4"/>
          <p:cNvSpPr/>
          <p:nvPr/>
        </p:nvSpPr>
        <p:spPr>
          <a:xfrm>
            <a:off x="234042" y="264312"/>
            <a:ext cx="11723913" cy="1384995"/>
          </a:xfrm>
          <a:prstGeom prst="rect">
            <a:avLst/>
          </a:prstGeom>
        </p:spPr>
        <p:txBody>
          <a:bodyPr wrap="square">
            <a:spAutoFit/>
          </a:bodyPr>
          <a:lstStyle/>
          <a:p>
            <a:pPr>
              <a:lnSpc>
                <a:spcPct val="150000"/>
              </a:lnSpc>
            </a:pPr>
            <a:r>
              <a:rPr lang="zh-CN" altLang="en-US" sz="2800" dirty="0">
                <a:ea typeface="+mj-ea"/>
              </a:rPr>
              <a:t>（</a:t>
            </a:r>
            <a:r>
              <a:rPr lang="en-US" altLang="zh-CN" sz="2800" dirty="0">
                <a:ea typeface="+mj-ea"/>
              </a:rPr>
              <a:t>6</a:t>
            </a:r>
            <a:r>
              <a:rPr lang="zh-CN" altLang="en-US" sz="2800" dirty="0">
                <a:ea typeface="+mj-ea"/>
              </a:rPr>
              <a:t>）</a:t>
            </a:r>
            <a:r>
              <a:rPr lang="zh-CN" altLang="zh-CN" sz="2800" dirty="0">
                <a:ea typeface="+mj-ea"/>
              </a:rPr>
              <a:t>对于复合函数</a:t>
            </a:r>
            <a:r>
              <a:rPr lang="en-US" altLang="zh-CN" sz="2800" i="1" dirty="0">
                <a:ea typeface="+mj-ea"/>
              </a:rPr>
              <a:t>y=f</a:t>
            </a:r>
            <a:r>
              <a:rPr lang="en-US" altLang="zh-CN" sz="2800" dirty="0">
                <a:ea typeface="+mj-ea"/>
              </a:rPr>
              <a:t>[</a:t>
            </a:r>
            <a:r>
              <a:rPr lang="en-US" altLang="zh-CN" sz="2800" i="1" dirty="0">
                <a:ea typeface="+mj-ea"/>
              </a:rPr>
              <a:t>g</a:t>
            </a:r>
            <a:r>
              <a:rPr lang="en-US" altLang="zh-CN" sz="2800" dirty="0">
                <a:ea typeface="+mj-ea"/>
              </a:rPr>
              <a:t>(</a:t>
            </a:r>
            <a:r>
              <a:rPr lang="en-US" altLang="zh-CN" sz="2800" i="1" dirty="0">
                <a:ea typeface="+mj-ea"/>
              </a:rPr>
              <a:t>x</a:t>
            </a:r>
            <a:r>
              <a:rPr lang="en-US" altLang="zh-CN" sz="2800" dirty="0">
                <a:ea typeface="+mj-ea"/>
              </a:rPr>
              <a:t>)],</a:t>
            </a:r>
            <a:r>
              <a:rPr lang="zh-CN" altLang="en-US" sz="2800" dirty="0">
                <a:ea typeface="+mj-ea"/>
              </a:rPr>
              <a:t>若</a:t>
            </a:r>
            <a:r>
              <a:rPr lang="en-US" altLang="zh-CN" sz="2800" i="1" dirty="0">
                <a:solidFill>
                  <a:srgbClr val="000000"/>
                </a:solidFill>
                <a:latin typeface="+mj-lt"/>
                <a:ea typeface="+mj-ea"/>
                <a:cs typeface="Times New Roman" panose="02020603050405020304" pitchFamily="18" charset="0"/>
              </a:rPr>
              <a:t>y</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f</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t</a:t>
            </a:r>
            <a:r>
              <a:rPr lang="en-US" altLang="zh-CN" sz="2800" dirty="0">
                <a:ea typeface="+mj-ea"/>
              </a:rPr>
              <a:t>)</a:t>
            </a:r>
            <a:r>
              <a:rPr lang="zh-CN" altLang="en-US" sz="2800" dirty="0">
                <a:ea typeface="+mj-ea"/>
              </a:rPr>
              <a:t>与</a:t>
            </a:r>
            <a:r>
              <a:rPr lang="en-US" altLang="zh-CN" sz="2800" i="1" dirty="0">
                <a:solidFill>
                  <a:srgbClr val="000000"/>
                </a:solidFill>
                <a:latin typeface="+mj-lt"/>
                <a:ea typeface="+mj-ea"/>
                <a:cs typeface="Times New Roman" panose="02020603050405020304" pitchFamily="18" charset="0"/>
              </a:rPr>
              <a:t>t</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g</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x</a:t>
            </a:r>
            <a:r>
              <a:rPr lang="en-US" altLang="zh-CN" sz="2800" dirty="0">
                <a:ea typeface="+mj-ea"/>
              </a:rPr>
              <a:t>)</a:t>
            </a:r>
            <a:r>
              <a:rPr lang="zh-CN" altLang="en-US" sz="2800" dirty="0">
                <a:ea typeface="+mj-ea"/>
              </a:rPr>
              <a:t>单调性相同</a:t>
            </a:r>
            <a:r>
              <a:rPr lang="en-US" altLang="zh-CN" sz="2800" dirty="0">
                <a:ea typeface="+mj-ea"/>
              </a:rPr>
              <a:t>,</a:t>
            </a:r>
            <a:r>
              <a:rPr lang="zh-CN" altLang="en-US" sz="2800" dirty="0">
                <a:ea typeface="+mj-ea"/>
              </a:rPr>
              <a:t>则</a:t>
            </a:r>
            <a:r>
              <a:rPr lang="en-US" altLang="zh-CN" sz="2800" i="1" dirty="0">
                <a:solidFill>
                  <a:srgbClr val="000000"/>
                </a:solidFill>
                <a:latin typeface="+mj-lt"/>
                <a:ea typeface="+mj-ea"/>
                <a:cs typeface="Times New Roman" panose="02020603050405020304" pitchFamily="18" charset="0"/>
              </a:rPr>
              <a:t>y</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f</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g</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x</a:t>
            </a:r>
            <a:r>
              <a:rPr lang="en-US" altLang="zh-CN" sz="2800" dirty="0">
                <a:ea typeface="+mj-ea"/>
              </a:rPr>
              <a:t>)]</a:t>
            </a:r>
            <a:r>
              <a:rPr lang="zh-CN" altLang="en-US" sz="2800" dirty="0">
                <a:ea typeface="+mj-ea"/>
              </a:rPr>
              <a:t>为增函数</a:t>
            </a:r>
            <a:r>
              <a:rPr lang="en-US" altLang="zh-CN" sz="2800" dirty="0">
                <a:ea typeface="+mj-ea"/>
              </a:rPr>
              <a:t>,</a:t>
            </a:r>
            <a:r>
              <a:rPr lang="zh-CN" altLang="en-US" sz="2800" dirty="0">
                <a:ea typeface="+mj-ea"/>
              </a:rPr>
              <a:t>若</a:t>
            </a:r>
            <a:r>
              <a:rPr lang="en-US" altLang="zh-CN" sz="2800" i="1" dirty="0">
                <a:solidFill>
                  <a:srgbClr val="000000"/>
                </a:solidFill>
                <a:latin typeface="+mj-lt"/>
                <a:ea typeface="+mj-ea"/>
                <a:cs typeface="Times New Roman" panose="02020603050405020304" pitchFamily="18" charset="0"/>
              </a:rPr>
              <a:t>y</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f</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t</a:t>
            </a:r>
            <a:r>
              <a:rPr lang="en-US" altLang="zh-CN" sz="2800" dirty="0">
                <a:ea typeface="+mj-ea"/>
              </a:rPr>
              <a:t>)</a:t>
            </a:r>
            <a:r>
              <a:rPr lang="zh-CN" altLang="en-US" sz="2800" dirty="0">
                <a:ea typeface="+mj-ea"/>
              </a:rPr>
              <a:t>与</a:t>
            </a:r>
            <a:r>
              <a:rPr lang="en-US" altLang="zh-CN" sz="2800" i="1" dirty="0">
                <a:solidFill>
                  <a:srgbClr val="000000"/>
                </a:solidFill>
                <a:latin typeface="+mj-lt"/>
                <a:ea typeface="+mj-ea"/>
                <a:cs typeface="Times New Roman" panose="02020603050405020304" pitchFamily="18" charset="0"/>
              </a:rPr>
              <a:t>t</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g</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x</a:t>
            </a:r>
            <a:r>
              <a:rPr lang="en-US" altLang="zh-CN" sz="2800" dirty="0">
                <a:ea typeface="+mj-ea"/>
              </a:rPr>
              <a:t>)</a:t>
            </a:r>
            <a:r>
              <a:rPr lang="zh-CN" altLang="en-US" sz="2800" dirty="0">
                <a:ea typeface="+mj-ea"/>
              </a:rPr>
              <a:t>单调性相反</a:t>
            </a:r>
            <a:r>
              <a:rPr lang="en-US" altLang="zh-CN" sz="2800" dirty="0">
                <a:ea typeface="+mj-ea"/>
              </a:rPr>
              <a:t>,</a:t>
            </a:r>
            <a:r>
              <a:rPr lang="zh-CN" altLang="en-US" sz="2800" dirty="0">
                <a:ea typeface="+mj-ea"/>
              </a:rPr>
              <a:t>则</a:t>
            </a:r>
            <a:r>
              <a:rPr lang="en-US" altLang="zh-CN" sz="2800" i="1" dirty="0">
                <a:solidFill>
                  <a:srgbClr val="000000"/>
                </a:solidFill>
                <a:latin typeface="+mj-lt"/>
                <a:ea typeface="+mj-ea"/>
                <a:cs typeface="Times New Roman" panose="02020603050405020304" pitchFamily="18" charset="0"/>
              </a:rPr>
              <a:t>y</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f</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g</a:t>
            </a:r>
            <a:r>
              <a:rPr lang="en-US" altLang="zh-CN" sz="2800" dirty="0">
                <a:ea typeface="+mj-ea"/>
              </a:rPr>
              <a:t>(</a:t>
            </a:r>
            <a:r>
              <a:rPr lang="en-US" altLang="zh-CN" sz="2800" i="1" dirty="0">
                <a:solidFill>
                  <a:srgbClr val="000000"/>
                </a:solidFill>
                <a:latin typeface="+mj-lt"/>
                <a:ea typeface="+mj-ea"/>
                <a:cs typeface="Times New Roman" panose="02020603050405020304" pitchFamily="18" charset="0"/>
              </a:rPr>
              <a:t>x</a:t>
            </a:r>
            <a:r>
              <a:rPr lang="en-US" altLang="zh-CN" sz="2800" dirty="0">
                <a:ea typeface="+mj-ea"/>
              </a:rPr>
              <a:t>)]</a:t>
            </a:r>
            <a:r>
              <a:rPr lang="zh-CN" altLang="en-US" sz="2800" dirty="0">
                <a:ea typeface="+mj-ea"/>
              </a:rPr>
              <a:t>为减函数</a:t>
            </a:r>
            <a:r>
              <a:rPr lang="en-US" altLang="zh-CN" sz="2800" dirty="0">
                <a:ea typeface="+mj-ea"/>
              </a:rPr>
              <a:t>,</a:t>
            </a:r>
            <a:r>
              <a:rPr lang="zh-CN" altLang="en-US" sz="2800" dirty="0">
                <a:ea typeface="+mj-ea"/>
              </a:rPr>
              <a:t>即“同增异减”</a:t>
            </a:r>
            <a:r>
              <a:rPr lang="en-US" altLang="zh-CN" sz="2800" dirty="0">
                <a:ea typeface="+mj-ea"/>
              </a:rPr>
              <a:t>.</a:t>
            </a:r>
            <a:endParaRPr lang="zh-CN" altLang="en-US" sz="2800" dirty="0">
              <a:ea typeface="+mj-ea"/>
            </a:endParaRPr>
          </a:p>
        </p:txBody>
      </p:sp>
      <mc:AlternateContent xmlns:mc="http://schemas.openxmlformats.org/markup-compatibility/2006">
        <mc:Choice xmlns:a14="http://schemas.microsoft.com/office/drawing/2010/main" xmlns="" Requires="a14">
          <p:sp>
            <p:nvSpPr>
              <p:cNvPr id="14" name="矩形 13"/>
              <p:cNvSpPr/>
              <p:nvPr/>
            </p:nvSpPr>
            <p:spPr>
              <a:xfrm>
                <a:off x="234042" y="3149120"/>
                <a:ext cx="11615938" cy="3545330"/>
              </a:xfrm>
              <a:prstGeom prst="rect">
                <a:avLst/>
              </a:prstGeom>
            </p:spPr>
            <p:txBody>
              <a:bodyPr wrap="square">
                <a:spAutoFit/>
              </a:bodyPr>
              <a:lstStyle/>
              <a:p>
                <a:pPr>
                  <a:lnSpc>
                    <a:spcPct val="150000"/>
                  </a:lnSpc>
                </a:pPr>
                <a:r>
                  <a:rPr lang="en-US" altLang="zh-CN" sz="2800" dirty="0"/>
                  <a:t>1.D</a:t>
                </a:r>
                <a:r>
                  <a:rPr lang="en-US" altLang="zh-CN" sz="2800" b="1" dirty="0">
                    <a:solidFill>
                      <a:srgbClr val="DA251C"/>
                    </a:solidFill>
                  </a:rPr>
                  <a:t>   </a:t>
                </a:r>
                <a:r>
                  <a:rPr lang="zh-CN" altLang="en-US" sz="2800" b="1" dirty="0">
                    <a:solidFill>
                      <a:srgbClr val="DA251C"/>
                    </a:solidFill>
                  </a:rPr>
                  <a:t> </a:t>
                </a:r>
                <a:r>
                  <a:rPr lang="zh-CN" altLang="zh-CN" sz="2800" dirty="0">
                    <a:solidFill>
                      <a:prstClr val="black"/>
                    </a:solidFill>
                  </a:rPr>
                  <a:t>令</a:t>
                </a:r>
                <a:r>
                  <a:rPr lang="en-US" altLang="zh-CN" sz="2800" i="1" dirty="0">
                    <a:solidFill>
                      <a:prstClr val="black"/>
                    </a:solidFill>
                  </a:rPr>
                  <a:t>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i="1">
                            <a:solidFill>
                              <a:prstClr val="black"/>
                            </a:solidFill>
                            <a:latin typeface="Cambria Math" panose="02040503050406030204" pitchFamily="18" charset="0"/>
                          </a:rPr>
                          <m:t>𝑥</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panose="02040503050406030204" pitchFamily="18" charset="0"/>
                              </a:rPr>
                              <m:t>𝑥</m:t>
                            </m:r>
                          </m:e>
                          <m:sup>
                            <m:r>
                              <a:rPr lang="en-US" altLang="zh-CN" sz="2800">
                                <a:solidFill>
                                  <a:prstClr val="black"/>
                                </a:solidFill>
                                <a:latin typeface="Cambria Math" panose="02040503050406030204" pitchFamily="18" charset="0"/>
                              </a:rPr>
                              <m:t>2</m:t>
                            </m:r>
                          </m:sup>
                        </m:sSup>
                      </m:e>
                    </m:rad>
                  </m:oMath>
                </a14:m>
                <a:r>
                  <a:rPr lang="en-US" altLang="zh-CN" sz="2800" dirty="0">
                    <a:solidFill>
                      <a:prstClr val="black"/>
                    </a:solidFill>
                  </a:rPr>
                  <a:t>,</a:t>
                </a:r>
                <a:r>
                  <a:rPr lang="zh-CN" altLang="zh-CN" sz="2800" dirty="0">
                    <a:solidFill>
                      <a:prstClr val="black"/>
                    </a:solidFill>
                  </a:rPr>
                  <a:t>由</a:t>
                </a:r>
                <a:r>
                  <a:rPr lang="en-US" altLang="zh-CN" sz="2800" i="1" dirty="0">
                    <a:solidFill>
                      <a:prstClr val="black"/>
                    </a:solidFill>
                  </a:rPr>
                  <a:t>x-x</a:t>
                </a:r>
                <a:r>
                  <a:rPr lang="en-US" altLang="zh-CN" sz="2800" baseline="30000" dirty="0">
                    <a:solidFill>
                      <a:prstClr val="black"/>
                    </a:solidFill>
                  </a:rPr>
                  <a:t>2</a:t>
                </a:r>
                <a:r>
                  <a:rPr lang="en-US" altLang="zh-CN" sz="2800" dirty="0">
                    <a:solidFill>
                      <a:prstClr val="black"/>
                    </a:solidFill>
                  </a:rPr>
                  <a:t>≥0,</a:t>
                </a:r>
                <a:r>
                  <a:rPr lang="zh-CN" altLang="zh-CN" sz="2800" dirty="0">
                    <a:solidFill>
                      <a:prstClr val="black"/>
                    </a:solidFill>
                  </a:rPr>
                  <a:t>求得</a:t>
                </a:r>
                <a:r>
                  <a:rPr lang="en-US" altLang="zh-CN" sz="2800" dirty="0">
                    <a:solidFill>
                      <a:prstClr val="black"/>
                    </a:solidFill>
                  </a:rPr>
                  <a:t>0≤</a:t>
                </a:r>
                <a:r>
                  <a:rPr lang="en-US" altLang="zh-CN" sz="2800" i="1" dirty="0">
                    <a:solidFill>
                      <a:prstClr val="black"/>
                    </a:solidFill>
                  </a:rPr>
                  <a:t>x</a:t>
                </a:r>
                <a:r>
                  <a:rPr lang="en-US" altLang="zh-CN" sz="2800" dirty="0">
                    <a:solidFill>
                      <a:prstClr val="black"/>
                    </a:solidFill>
                  </a:rPr>
                  <a:t>≤1,</a:t>
                </a:r>
                <a:r>
                  <a:rPr lang="zh-CN" altLang="zh-CN" sz="2800" dirty="0">
                    <a:solidFill>
                      <a:prstClr val="black"/>
                    </a:solidFill>
                  </a:rPr>
                  <a:t>故函数的定义域为</a:t>
                </a:r>
                <a:r>
                  <a:rPr lang="en-US" altLang="zh-CN" sz="2800" dirty="0">
                    <a:solidFill>
                      <a:prstClr val="black"/>
                    </a:solidFill>
                  </a:rPr>
                  <a:t>[0,1]</a:t>
                </a:r>
                <a:r>
                  <a:rPr lang="en-US" altLang="zh-CN" sz="2800" i="1" dirty="0">
                    <a:solidFill>
                      <a:prstClr val="black"/>
                    </a:solidFill>
                  </a:rPr>
                  <a:t>.</a:t>
                </a:r>
                <a:r>
                  <a:rPr lang="zh-CN" altLang="zh-CN" sz="2800" dirty="0">
                    <a:solidFill>
                      <a:prstClr val="black"/>
                    </a:solidFill>
                  </a:rPr>
                  <a:t>因为</a:t>
                </a:r>
                <a:r>
                  <a:rPr lang="en-US" altLang="zh-CN" sz="2800" i="1" dirty="0">
                    <a:solidFill>
                      <a:prstClr val="black"/>
                    </a:solidFill>
                  </a:rPr>
                  <a:t>g</a:t>
                </a:r>
                <a:r>
                  <a:rPr lang="en-US" altLang="zh-CN" sz="2800" dirty="0">
                    <a:solidFill>
                      <a:prstClr val="black"/>
                    </a:solidFill>
                  </a:rPr>
                  <a:t>(</a:t>
                </a:r>
                <a:r>
                  <a:rPr lang="en-US" altLang="zh-CN" sz="2800" i="1" dirty="0">
                    <a:solidFill>
                      <a:prstClr val="black"/>
                    </a:solidFill>
                  </a:rPr>
                  <a:t>t</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den>
                    </m:f>
                  </m:oMath>
                </a14:m>
                <a:r>
                  <a:rPr lang="en-US" altLang="zh-CN" sz="2800" dirty="0">
                    <a:solidFill>
                      <a:prstClr val="black"/>
                    </a:solidFill>
                  </a:rPr>
                  <a:t>)</a:t>
                </a:r>
                <a:r>
                  <a:rPr lang="en-US" altLang="zh-CN" sz="2800" i="1" baseline="30000" dirty="0">
                    <a:solidFill>
                      <a:prstClr val="black"/>
                    </a:solidFill>
                  </a:rPr>
                  <a:t>t</a:t>
                </a:r>
                <a:r>
                  <a:rPr lang="zh-CN" altLang="zh-CN" sz="2800" dirty="0">
                    <a:solidFill>
                      <a:prstClr val="black"/>
                    </a:solidFill>
                  </a:rPr>
                  <a:t>是减函数</a:t>
                </a:r>
                <a:r>
                  <a:rPr lang="en-US" altLang="zh-CN" sz="2800" dirty="0">
                    <a:solidFill>
                      <a:prstClr val="black"/>
                    </a:solidFill>
                  </a:rPr>
                  <a:t>,</a:t>
                </a: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的单调递增区间即</a:t>
                </a:r>
                <a:r>
                  <a:rPr lang="en-US" altLang="zh-CN" sz="2800" i="1" dirty="0">
                    <a:solidFill>
                      <a:prstClr val="black"/>
                    </a:solidFill>
                  </a:rPr>
                  <a:t>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i="1">
                            <a:solidFill>
                              <a:prstClr val="black"/>
                            </a:solidFill>
                            <a:latin typeface="Cambria Math" panose="02040503050406030204" pitchFamily="18" charset="0"/>
                          </a:rPr>
                          <m:t>𝑥</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panose="02040503050406030204" pitchFamily="18" charset="0"/>
                              </a:rPr>
                              <m:t>𝑥</m:t>
                            </m:r>
                          </m:e>
                          <m:sup>
                            <m:r>
                              <a:rPr lang="en-US" altLang="zh-CN" sz="2800">
                                <a:solidFill>
                                  <a:prstClr val="black"/>
                                </a:solidFill>
                                <a:latin typeface="Cambria Math" panose="02040503050406030204" pitchFamily="18" charset="0"/>
                              </a:rPr>
                              <m:t>2</m:t>
                            </m:r>
                          </m:sup>
                        </m:sSup>
                      </m:e>
                    </m:rad>
                  </m:oMath>
                </a14:m>
                <a:r>
                  <a:rPr lang="zh-CN" altLang="zh-CN" sz="2800" dirty="0">
                    <a:solidFill>
                      <a:prstClr val="black"/>
                    </a:solidFill>
                  </a:rPr>
                  <a:t>的单调递减区间</a:t>
                </a:r>
                <a:r>
                  <a:rPr lang="en-US" altLang="zh-CN" sz="2800" i="1" dirty="0">
                    <a:solidFill>
                      <a:prstClr val="black"/>
                    </a:solidFill>
                  </a:rPr>
                  <a:t>.</a:t>
                </a:r>
                <a:r>
                  <a:rPr lang="zh-CN" altLang="zh-CN" sz="2800" dirty="0">
                    <a:solidFill>
                      <a:prstClr val="black"/>
                    </a:solidFill>
                  </a:rPr>
                  <a:t>利用二次函数的性质</a:t>
                </a:r>
                <a:r>
                  <a:rPr lang="en-US" altLang="zh-CN" sz="2800" dirty="0">
                    <a:solidFill>
                      <a:prstClr val="black"/>
                    </a:solidFill>
                  </a:rPr>
                  <a:t>,</a:t>
                </a:r>
                <a:r>
                  <a:rPr lang="zh-CN" altLang="zh-CN" sz="2800" dirty="0">
                    <a:solidFill>
                      <a:prstClr val="black"/>
                    </a:solidFill>
                  </a:rPr>
                  <a:t>得</a:t>
                </a:r>
                <a:r>
                  <a:rPr lang="en-US" altLang="zh-CN" sz="2800" i="1" dirty="0">
                    <a:solidFill>
                      <a:prstClr val="black"/>
                    </a:solidFill>
                  </a:rPr>
                  <a:t>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i="1">
                            <a:solidFill>
                              <a:prstClr val="black"/>
                            </a:solidFill>
                            <a:latin typeface="Cambria Math" panose="02040503050406030204" pitchFamily="18" charset="0"/>
                          </a:rPr>
                          <m:t>𝑥</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panose="02040503050406030204" pitchFamily="18" charset="0"/>
                              </a:rPr>
                              <m:t>𝑥</m:t>
                            </m:r>
                          </m:e>
                          <m:sup>
                            <m:r>
                              <a:rPr lang="en-US" altLang="zh-CN" sz="2800">
                                <a:solidFill>
                                  <a:prstClr val="black"/>
                                </a:solidFill>
                                <a:latin typeface="Cambria Math" panose="02040503050406030204" pitchFamily="18" charset="0"/>
                              </a:rPr>
                              <m:t>2</m:t>
                            </m:r>
                          </m:sup>
                        </m:sSup>
                      </m:e>
                    </m:rad>
                  </m:oMath>
                </a14:m>
                <a:r>
                  <a:rPr lang="en-US" altLang="zh-CN" sz="2800" dirty="0">
                    <a:solidFill>
                      <a:prstClr val="black"/>
                    </a:solidFill>
                  </a:rPr>
                  <a:t> </a:t>
                </a:r>
                <a:r>
                  <a:rPr lang="zh-CN" altLang="zh-CN" sz="2800" dirty="0">
                    <a:solidFill>
                      <a:prstClr val="black"/>
                    </a:solidFill>
                  </a:rPr>
                  <a:t>的单调递减区间为</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den>
                    </m:f>
                  </m:oMath>
                </a14:m>
                <a:r>
                  <a:rPr lang="en-US" altLang="zh-CN" sz="2800" dirty="0">
                    <a:solidFill>
                      <a:prstClr val="black"/>
                    </a:solidFill>
                  </a:rPr>
                  <a:t>,1],</a:t>
                </a:r>
                <a:r>
                  <a:rPr lang="zh-CN" altLang="zh-CN" sz="2800" dirty="0">
                    <a:solidFill>
                      <a:prstClr val="black"/>
                    </a:solidFill>
                  </a:rPr>
                  <a:t>即原函数的单调递增区间为</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den>
                    </m:f>
                  </m:oMath>
                </a14:m>
                <a:r>
                  <a:rPr lang="en-US" altLang="zh-CN" sz="2800" dirty="0">
                    <a:solidFill>
                      <a:prstClr val="black"/>
                    </a:solidFill>
                  </a:rPr>
                  <a:t>,1]</a:t>
                </a:r>
                <a:r>
                  <a:rPr lang="en-US" altLang="zh-CN" sz="2800" i="1" dirty="0">
                    <a:solidFill>
                      <a:prstClr val="black"/>
                    </a:solidFill>
                  </a:rPr>
                  <a:t>.</a:t>
                </a:r>
                <a:r>
                  <a:rPr lang="zh-CN" altLang="zh-CN" sz="2800" dirty="0">
                    <a:solidFill>
                      <a:prstClr val="black"/>
                    </a:solidFill>
                  </a:rPr>
                  <a:t>故选</a:t>
                </a:r>
                <a:r>
                  <a:rPr lang="en-US" altLang="zh-CN" sz="2800" dirty="0">
                    <a:solidFill>
                      <a:prstClr val="black"/>
                    </a:solidFill>
                  </a:rPr>
                  <a:t>D</a:t>
                </a:r>
                <a:r>
                  <a:rPr lang="en-US" altLang="zh-CN" sz="2800" i="1" dirty="0">
                    <a:solidFill>
                      <a:prstClr val="black"/>
                    </a:solidFill>
                  </a:rPr>
                  <a:t>.</a:t>
                </a:r>
                <a:endParaRPr lang="zh-CN" altLang="zh-CN" sz="2800" dirty="0">
                  <a:solidFill>
                    <a:prstClr val="black"/>
                  </a:solidFill>
                </a:endParaRPr>
              </a:p>
            </p:txBody>
          </p:sp>
        </mc:Choice>
        <mc:Fallback>
          <p:sp>
            <p:nvSpPr>
              <p:cNvPr id="14" name="矩形 13"/>
              <p:cNvSpPr>
                <a:spLocks noRot="1" noChangeAspect="1" noMove="1" noResize="1" noEditPoints="1" noAdjustHandles="1" noChangeArrowheads="1" noChangeShapeType="1" noTextEdit="1"/>
              </p:cNvSpPr>
              <p:nvPr/>
            </p:nvSpPr>
            <p:spPr>
              <a:xfrm>
                <a:off x="234042" y="3149120"/>
                <a:ext cx="11615938" cy="3545330"/>
              </a:xfrm>
              <a:prstGeom prst="rect">
                <a:avLst/>
              </a:prstGeom>
              <a:blipFill rotWithShape="0">
                <a:blip r:embed="rId3"/>
                <a:stretch>
                  <a:fillRect l="-1049"/>
                </a:stretch>
              </a:blipFill>
            </p:spPr>
            <p:txBody>
              <a:bodyPr/>
              <a:lstStyle/>
              <a:p>
                <a:r>
                  <a:rPr lang="zh-CN" altLang="en-US">
                    <a:noFill/>
                  </a:rPr>
                  <a:t> </a:t>
                </a:r>
              </a:p>
            </p:txBody>
          </p:sp>
        </mc:Fallback>
      </mc:AlternateContent>
      <p:sp>
        <p:nvSpPr>
          <p:cNvPr id="15" name="矩形 1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690622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92628" y="1"/>
            <a:ext cx="5812972" cy="72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a:solidFill>
                  <a:srgbClr val="DA251C"/>
                </a:solidFill>
              </a:rPr>
              <a:t>2   </a:t>
            </a:r>
            <a:r>
              <a:rPr lang="zh-CN" altLang="en-US" sz="2800" dirty="0">
                <a:solidFill>
                  <a:srgbClr val="DA251C"/>
                </a:solidFill>
              </a:rPr>
              <a:t>函数单调性的应用</a:t>
            </a:r>
          </a:p>
        </p:txBody>
      </p:sp>
      <mc:AlternateContent xmlns:mc="http://schemas.openxmlformats.org/markup-compatibility/2006">
        <mc:Choice xmlns:a14="http://schemas.microsoft.com/office/drawing/2010/main" xmlns="" Requires="a14">
          <p:sp>
            <p:nvSpPr>
              <p:cNvPr id="4" name="Rectangle 4"/>
              <p:cNvSpPr>
                <a:spLocks noChangeArrowheads="1"/>
              </p:cNvSpPr>
              <p:nvPr/>
            </p:nvSpPr>
            <p:spPr bwMode="auto">
              <a:xfrm>
                <a:off x="223936" y="725720"/>
                <a:ext cx="11365612" cy="527022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lt"/>
                    <a:ea typeface="+mj-ea"/>
                    <a:cs typeface="Times New Roman" panose="02020603050405020304" pitchFamily="18" charset="0"/>
                  </a:rPr>
                  <a:t>1.比较大小</a:t>
                </a:r>
                <a:endParaRPr kumimoji="0" lang="zh-CN" altLang="zh-CN" sz="2800" b="1" i="0" u="none" strike="noStrike" cap="none" normalizeH="0" baseline="0" dirty="0">
                  <a:ln>
                    <a:noFill/>
                  </a:ln>
                  <a:solidFill>
                    <a:schemeClr val="tx1"/>
                  </a:solidFill>
                  <a:effectLst/>
                  <a:latin typeface="+mj-l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FF0000"/>
                    </a:solidFill>
                    <a:effectLst/>
                    <a:latin typeface="+mj-lt"/>
                    <a:ea typeface="+mj-ea"/>
                    <a:cs typeface="Times New Roman" panose="02020603050405020304" pitchFamily="18" charset="0"/>
                  </a:rPr>
                  <a:t> </a:t>
                </a:r>
                <a:r>
                  <a:rPr lang="zh-CN" altLang="zh-CN" sz="2800" b="1" dirty="0">
                    <a:solidFill>
                      <a:srgbClr val="DA251C"/>
                    </a:solidFill>
                    <a:latin typeface="+mj-lt"/>
                    <a:ea typeface="+mj-ea"/>
                    <a:cs typeface="Times New Roman"/>
                  </a:rPr>
                  <a:t>示例3 </a:t>
                </a:r>
                <a:r>
                  <a:rPr lang="en-US" altLang="zh-CN" sz="2800" b="1" dirty="0">
                    <a:solidFill>
                      <a:srgbClr val="DA251C"/>
                    </a:solidFill>
                    <a:latin typeface="+mj-lt"/>
                    <a:ea typeface="+mj-ea"/>
                    <a:cs typeface="Times New Roman"/>
                  </a:rPr>
                  <a:t>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已知函数</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)为偶函数,当</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&gt;0时, </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14:m>
                  <m:oMath xmlns:m="http://schemas.openxmlformats.org/officeDocument/2006/math">
                    <m:rad>
                      <m:radPr>
                        <m:degHide m:val="on"/>
                        <m:ctrlPr>
                          <a:rPr lang="zh-CN" altLang="en-US" sz="2800" i="1" dirty="0">
                            <a:solidFill>
                              <a:srgbClr val="000000"/>
                            </a:solidFill>
                            <a:latin typeface="Cambria Math" panose="02040503050406030204" pitchFamily="18" charset="0"/>
                            <a:ea typeface="+mj-ea"/>
                            <a:cs typeface="Times New Roman" panose="02020603050405020304" pitchFamily="18" charset="0"/>
                          </a:rPr>
                        </m:ctrlPr>
                      </m:radPr>
                      <m:deg/>
                      <m:e>
                        <m:r>
                          <a:rPr lang="en-US" altLang="zh-CN" sz="2800" i="1" dirty="0">
                            <a:solidFill>
                              <a:srgbClr val="000000"/>
                            </a:solidFill>
                            <a:latin typeface="Cambria Math" panose="02040503050406030204" pitchFamily="18" charset="0"/>
                            <a:ea typeface="+mj-ea"/>
                            <a:cs typeface="Times New Roman" panose="02020603050405020304" pitchFamily="18" charset="0"/>
                          </a:rPr>
                          <m:t>𝑥</m:t>
                        </m:r>
                      </m:e>
                    </m:rad>
                    <m:r>
                      <a:rPr lang="zh-CN" altLang="zh-CN" sz="2800" i="1" dirty="0">
                        <a:solidFill>
                          <a:srgbClr val="000000"/>
                        </a:solidFill>
                        <a:latin typeface="Cambria Math" panose="02040503050406030204" pitchFamily="18" charset="0"/>
                        <a:ea typeface="+mj-ea"/>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-4</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,设</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 </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endPar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-0.2</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r>
                  <a:rPr lang="zh-CN" altLang="zh-CN" sz="2800" i="1" dirty="0">
                    <a:solidFill>
                      <a:srgbClr val="000000"/>
                    </a:solidFill>
                    <a:latin typeface="+mj-lt"/>
                    <a:ea typeface="+mj-ea"/>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1.1</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),则</a:t>
                </a:r>
                <a:endParaRPr kumimoji="0" lang="zh-CN" altLang="zh-CN" sz="2800" b="0" i="0" u="none" strike="noStrike" cap="none" normalizeH="0" baseline="0" dirty="0">
                  <a:ln>
                    <a:noFill/>
                  </a:ln>
                  <a:solidFill>
                    <a:schemeClr val="tx1"/>
                  </a:solidFill>
                  <a:effectLst/>
                  <a:latin typeface="+mj-l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a:t>
                </a:r>
                <a:r>
                  <a:rPr lang="zh-CN" altLang="zh-CN" sz="2800" i="1" dirty="0">
                    <a:solidFill>
                      <a:srgbClr val="000000"/>
                    </a:solidFill>
                    <a:latin typeface="+mj-lt"/>
                    <a:ea typeface="+mj-ea"/>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B.</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c</a:t>
                </a: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C.</a:t>
                </a:r>
                <a:r>
                  <a:rPr lang="zh-CN" altLang="zh-CN" sz="2800" i="1" dirty="0">
                    <a:solidFill>
                      <a:srgbClr val="000000"/>
                    </a:solidFill>
                    <a:latin typeface="+mj-lt"/>
                    <a:ea typeface="+mj-ea"/>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D.</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c</a:t>
                </a: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r>
                  <a:rPr lang="zh-CN" altLang="zh-CN" sz="2800" b="1" dirty="0">
                    <a:solidFill>
                      <a:srgbClr val="DA251C"/>
                    </a:solidFill>
                    <a:latin typeface="+mj-lt"/>
                    <a:ea typeface="+mj-ea"/>
                    <a:cs typeface="Times New Roman"/>
                  </a:rPr>
                  <a:t>思维导引</a:t>
                </a:r>
                <a:r>
                  <a:rPr lang="en-US" altLang="zh-CN" sz="2800" b="1" dirty="0">
                    <a:solidFill>
                      <a:srgbClr val="DA251C"/>
                    </a:solidFill>
                    <a:latin typeface="+mj-lt"/>
                    <a:ea typeface="+mj-ea"/>
                    <a:cs typeface="Times New Roman"/>
                  </a:rPr>
                  <a:t>   </a:t>
                </a:r>
                <a:r>
                  <a:rPr lang="zh-CN" altLang="zh-CN" sz="2800" b="1" dirty="0">
                    <a:solidFill>
                      <a:srgbClr val="DA251C"/>
                    </a:solidFill>
                    <a:latin typeface="+mj-lt"/>
                    <a:ea typeface="+mj-ea"/>
                    <a:cs typeface="Times New Roman"/>
                  </a:rPr>
                  <a:t>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利用函数f(x)为偶函数和对数函数、指数函数的性质,先把</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c</a:t>
                </a:r>
                <a:endParaRPr kumimoji="0" lang="en-US" altLang="zh-CN" sz="2800" b="0" i="1" u="none" strike="noStrike" cap="none" normalizeH="0" baseline="0" dirty="0">
                  <a:ln>
                    <a:noFill/>
                  </a:ln>
                  <a:solidFill>
                    <a:srgbClr val="000000"/>
                  </a:solidFill>
                  <a:effectLst/>
                  <a:latin typeface="+mj-lt"/>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对应的自变量的值转化到(0,+∞)内,然后比较3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1.1</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-0.2</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的大小,再</a:t>
                </a:r>
                <a:endPar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判断</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)在(0,+∞)上的单调性,即可得</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的大小.</a:t>
                </a:r>
              </a:p>
            </p:txBody>
          </p:sp>
        </mc:Choice>
        <mc:Fallback>
          <p:sp>
            <p:nvSpPr>
              <p:cNvPr id="4" name="Rectangle 4"/>
              <p:cNvSpPr>
                <a:spLocks noRot="1" noChangeAspect="1" noMove="1" noResize="1" noEditPoints="1" noAdjustHandles="1" noChangeArrowheads="1" noChangeShapeType="1" noTextEdit="1"/>
              </p:cNvSpPr>
              <p:nvPr/>
            </p:nvSpPr>
            <p:spPr bwMode="auto">
              <a:xfrm>
                <a:off x="223936" y="725720"/>
                <a:ext cx="11365612" cy="5270225"/>
              </a:xfrm>
              <a:prstGeom prst="rect">
                <a:avLst/>
              </a:prstGeom>
              <a:blipFill rotWithShape="0">
                <a:blip r:embed="rId2"/>
                <a:stretch>
                  <a:fillRect l="-1127" r="-54" b="-1272"/>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357364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303909" y="505425"/>
                <a:ext cx="10381368" cy="548105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latin typeface="+mj-lt"/>
                    <a:ea typeface="+mj-ea"/>
                    <a:cs typeface="Times New Roman"/>
                  </a:rPr>
                  <a:t>解析</a:t>
                </a:r>
                <a:r>
                  <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因为函数</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)为偶函数,所以</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a:t>
                </a:r>
                <a:r>
                  <a:rPr lang="zh-CN" altLang="zh-CN" sz="2800" i="1" dirty="0">
                    <a:solidFill>
                      <a:srgbClr val="000000"/>
                    </a:solidFill>
                    <a:latin typeface="+mj-lt"/>
                    <a:ea typeface="+mj-ea"/>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1.1</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endPar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1.1</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kumimoji="0" lang="zh-CN" altLang="zh-CN" sz="2800" b="0" i="0" u="none" strike="noStrike" cap="none" normalizeH="0" baseline="0" dirty="0">
                    <a:ln>
                      <a:noFill/>
                    </a:ln>
                    <a:solidFill>
                      <a:srgbClr val="FF0000"/>
                    </a:solidFill>
                    <a:effectLst/>
                    <a:latin typeface="+mj-lt"/>
                    <a:ea typeface="+mj-ea"/>
                    <a:cs typeface="Times New Roman" panose="02020603050405020304" pitchFamily="18" charset="0"/>
                  </a:rPr>
                  <a:t>(注意把自变量的值转化到同一个单调区间内去研究)</a:t>
                </a:r>
                <a:endParaRPr kumimoji="0" lang="zh-CN" altLang="zh-CN" sz="2800" b="0" i="0" u="none" strike="noStrike" cap="none" normalizeH="0" baseline="0" dirty="0">
                  <a:ln>
                    <a:noFill/>
                  </a:ln>
                  <a:solidFill>
                    <a:srgbClr val="FF0000"/>
                  </a:solidFill>
                  <a:effectLst/>
                  <a:latin typeface="+mj-lt"/>
                  <a:ea typeface="+mj-ea"/>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因为log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9</m:t>
                        </m:r>
                      </m:den>
                    </m:f>
                    <m:r>
                      <a:rPr kumimoji="0" lang="zh-CN"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&lt;log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0.2&lt;</a:t>
                </a:r>
                <a14:m>
                  <m:oMath xmlns:m="http://schemas.openxmlformats.org/officeDocument/2006/math">
                    <m:r>
                      <m:rPr>
                        <m:nor/>
                      </m:rPr>
                      <a:rPr lang="zh-CN" altLang="zh-CN" sz="2800" dirty="0">
                        <a:solidFill>
                          <a:srgbClr val="000000"/>
                        </a:solidFill>
                        <a:latin typeface="+mj-lt"/>
                        <a:cs typeface="Times New Roman" panose="02020603050405020304" pitchFamily="18" charset="0"/>
                      </a:rPr>
                      <m:t>log</m:t>
                    </m:r>
                    <m:r>
                      <m:rPr>
                        <m:nor/>
                      </m:rPr>
                      <a:rPr lang="zh-CN" altLang="zh-CN" sz="2800" baseline="-30000" dirty="0">
                        <a:solidFill>
                          <a:srgbClr val="000000"/>
                        </a:solidFill>
                        <a:latin typeface="+mj-lt"/>
                        <a:cs typeface="Times New Roman" panose="02020603050405020304" pitchFamily="18" charset="0"/>
                      </a:rPr>
                      <m:t>3</m:t>
                    </m:r>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b="0" i="1" dirty="0" smtClean="0">
                            <a:solidFill>
                              <a:srgbClr val="000000"/>
                            </a:solidFill>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,所以-2&lt;log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0.2&lt;-1,所以1&lt;-log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0.2&lt;2,</a:t>
                </a:r>
                <a:endParaRPr kumimoji="0" lang="zh-CN" altLang="zh-CN" sz="2800" b="0" i="0" u="none" strike="noStrike" cap="none" normalizeH="0" baseline="0" dirty="0">
                  <a:ln>
                    <a:noFill/>
                  </a:ln>
                  <a:solidFill>
                    <a:schemeClr val="tx1"/>
                  </a:solidFill>
                  <a:effectLst/>
                  <a:latin typeface="+mj-l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所以3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1.1</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&gt;3&gt;-log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0.2&gt;1&gt;3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-0.2</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latin typeface="+mj-lt"/>
                  <a:ea typeface="+mj-ea"/>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因为</a:t>
                </a:r>
                <a:r>
                  <a:rPr lang="zh-CN" altLang="zh-CN" sz="2800" i="1" dirty="0">
                    <a:solidFill>
                      <a:srgbClr val="000000"/>
                    </a:solidFill>
                    <a:latin typeface="+mj-lt"/>
                    <a:ea typeface="+mj-ea"/>
                    <a:cs typeface="Times New Roman" panose="02020603050405020304" pitchFamily="18" charset="0"/>
                  </a:rPr>
                  <a:t>y</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en-US" sz="2800" dirty="0">
                    <a:solidFill>
                      <a:srgbClr val="000000"/>
                    </a:solidFill>
                    <a:latin typeface="+mj-lt"/>
                    <a:cs typeface="Times New Roman" panose="02020603050405020304" pitchFamily="18" charset="0"/>
                  </a:rPr>
                  <a:t> </a:t>
                </a:r>
                <a14:m>
                  <m:oMath xmlns:m="http://schemas.openxmlformats.org/officeDocument/2006/math">
                    <m:rad>
                      <m:radPr>
                        <m:degHide m:val="on"/>
                        <m:ctrlPr>
                          <a:rPr lang="zh-CN" altLang="en-US" sz="2800" i="1" dirty="0">
                            <a:solidFill>
                              <a:srgbClr val="000000"/>
                            </a:solidFill>
                            <a:latin typeface="Cambria Math" panose="02040503050406030204" pitchFamily="18" charset="0"/>
                            <a:cs typeface="Times New Roman" panose="02020603050405020304" pitchFamily="18" charset="0"/>
                          </a:rPr>
                        </m:ctrlPr>
                      </m:radPr>
                      <m:deg/>
                      <m:e>
                        <m:r>
                          <a:rPr lang="en-US" altLang="zh-CN" sz="2800" i="1" dirty="0">
                            <a:solidFill>
                              <a:srgbClr val="000000"/>
                            </a:solidFill>
                            <a:latin typeface="Cambria Math" panose="02040503050406030204" pitchFamily="18" charset="0"/>
                            <a:cs typeface="Times New Roman" panose="02020603050405020304" pitchFamily="18" charset="0"/>
                          </a:rPr>
                          <m:t>𝑥</m:t>
                        </m:r>
                      </m:e>
                    </m:rad>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在(0,+∞)上为增函数, </a:t>
                </a:r>
                <a:r>
                  <a:rPr lang="zh-CN" altLang="zh-CN" sz="2800" i="1" dirty="0">
                    <a:solidFill>
                      <a:srgbClr val="000000"/>
                    </a:solidFill>
                    <a:latin typeface="+mj-lt"/>
                    <a:ea typeface="+mj-ea"/>
                    <a:cs typeface="Times New Roman" panose="02020603050405020304" pitchFamily="18" charset="0"/>
                  </a:rPr>
                  <a:t>y</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=-4</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在(0,+∞)上为增函数,</a:t>
                </a:r>
                <a:endParaRPr kumimoji="0" lang="zh-CN" altLang="zh-CN" sz="2800" b="0" i="0" u="none" strike="noStrike" cap="none" normalizeH="0" baseline="0" dirty="0">
                  <a:ln>
                    <a:noFill/>
                  </a:ln>
                  <a:solidFill>
                    <a:schemeClr val="tx1"/>
                  </a:solidFill>
                  <a:effectLst/>
                  <a:latin typeface="+mj-l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所以</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)在(0,+∞)上为增函数,</a:t>
                </a:r>
                <a:endParaRPr kumimoji="0" lang="zh-CN" altLang="zh-CN" sz="2800" b="0" i="0" u="none" strike="noStrike" cap="none" normalizeH="0" baseline="0" dirty="0">
                  <a:ln>
                    <a:noFill/>
                  </a:ln>
                  <a:solidFill>
                    <a:schemeClr val="tx1"/>
                  </a:solidFill>
                  <a:effectLst/>
                  <a:latin typeface="+mj-l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所以</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1.1</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(-log</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0.2)&gt;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-0.2</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),所以</a:t>
                </a:r>
                <a:r>
                  <a:rPr lang="zh-CN" altLang="zh-CN" sz="2800" i="1" dirty="0">
                    <a:solidFill>
                      <a:srgbClr val="000000"/>
                    </a:solidFill>
                    <a:latin typeface="+mj-lt"/>
                    <a:ea typeface="+mj-ea"/>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&gt;</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latin typeface="+mj-l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latin typeface="+mj-lt"/>
                    <a:ea typeface="+mj-ea"/>
                    <a:cs typeface="Times New Roman"/>
                  </a:rPr>
                  <a:t>答案</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r>
                  <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a:t>
                </a:r>
              </a:p>
            </p:txBody>
          </p:sp>
        </mc:Choice>
        <mc:Fallback>
          <p:sp>
            <p:nvSpPr>
              <p:cNvPr id="3" name="Rectangle 1"/>
              <p:cNvSpPr>
                <a:spLocks noRot="1" noChangeAspect="1" noMove="1" noResize="1" noEditPoints="1" noAdjustHandles="1" noChangeArrowheads="1" noChangeShapeType="1" noTextEdit="1"/>
              </p:cNvSpPr>
              <p:nvPr/>
            </p:nvSpPr>
            <p:spPr bwMode="auto">
              <a:xfrm>
                <a:off x="303909" y="505425"/>
                <a:ext cx="10381368" cy="5481052"/>
              </a:xfrm>
              <a:prstGeom prst="rect">
                <a:avLst/>
              </a:prstGeom>
              <a:blipFill rotWithShape="0">
                <a:blip r:embed="rId2"/>
                <a:stretch>
                  <a:fillRect l="-1233" b="-2002"/>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pic>
        <p:nvPicPr>
          <p:cNvPr id="2053" name="Picture 5" descr="C:\Users\l\AppData\Local\Temp\ksohtml3056\wps3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5191" y="3245951"/>
            <a:ext cx="66675" cy="85725"/>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5878257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Rectangle 1"/>
          <p:cNvSpPr>
            <a:spLocks noChangeArrowheads="1"/>
          </p:cNvSpPr>
          <p:nvPr/>
        </p:nvSpPr>
        <p:spPr bwMode="auto">
          <a:xfrm>
            <a:off x="335738" y="792521"/>
            <a:ext cx="11495455" cy="3323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nSpc>
                <a:spcPct val="150000"/>
              </a:lnSpc>
            </a:pPr>
            <a:r>
              <a:rPr lang="zh-CN" altLang="en-US" sz="2800" b="1" dirty="0">
                <a:solidFill>
                  <a:srgbClr val="DA251C"/>
                </a:solidFill>
                <a:latin typeface="+mj-ea"/>
                <a:ea typeface="+mj-ea"/>
                <a:cs typeface="Times New Roman"/>
              </a:rPr>
              <a:t>方法总结</a:t>
            </a:r>
          </a:p>
          <a:p>
            <a:pPr algn="ctr">
              <a:lnSpc>
                <a:spcPct val="150000"/>
              </a:lnSpc>
            </a:pPr>
            <a:r>
              <a:rPr lang="zh-CN" altLang="en-US" sz="2800" b="1" dirty="0"/>
              <a:t>利用函数的单调性比较大小的方法</a:t>
            </a:r>
          </a:p>
          <a:p>
            <a:pPr>
              <a:lnSpc>
                <a:spcPct val="150000"/>
              </a:lnSpc>
            </a:pPr>
            <a:r>
              <a:rPr lang="zh-CN" altLang="en-US" sz="2800" dirty="0"/>
              <a:t>        比较函数值的大小时</a:t>
            </a:r>
            <a:r>
              <a:rPr lang="en-US" altLang="zh-CN" sz="2800" dirty="0"/>
              <a:t>,</a:t>
            </a:r>
            <a:r>
              <a:rPr lang="zh-CN" altLang="en-US" sz="2800" dirty="0"/>
              <a:t>若自变量的值不在同一个单调区间内</a:t>
            </a:r>
            <a:r>
              <a:rPr lang="en-US" altLang="zh-CN" sz="2800" dirty="0"/>
              <a:t>,</a:t>
            </a:r>
            <a:r>
              <a:rPr lang="zh-CN" altLang="en-US" sz="2800" dirty="0"/>
              <a:t>则要利用</a:t>
            </a:r>
            <a:endParaRPr lang="en-US" altLang="zh-CN" sz="2800" dirty="0"/>
          </a:p>
          <a:p>
            <a:pPr>
              <a:lnSpc>
                <a:spcPct val="150000"/>
              </a:lnSpc>
            </a:pPr>
            <a:r>
              <a:rPr lang="zh-CN" altLang="en-US" sz="2800" dirty="0"/>
              <a:t>函数性质</a:t>
            </a:r>
            <a:r>
              <a:rPr lang="en-US" altLang="zh-CN" sz="2800" dirty="0"/>
              <a:t>,</a:t>
            </a:r>
            <a:r>
              <a:rPr lang="zh-CN" altLang="en-US" sz="2800" dirty="0"/>
              <a:t>将自变量的值转化到同一个单调区间上进行比较</a:t>
            </a:r>
            <a:r>
              <a:rPr lang="en-US" altLang="zh-CN" sz="2800" dirty="0"/>
              <a:t>,</a:t>
            </a:r>
            <a:r>
              <a:rPr lang="zh-CN" altLang="en-US" sz="2800" dirty="0"/>
              <a:t>对于选择题、</a:t>
            </a:r>
            <a:endParaRPr lang="en-US" altLang="zh-CN" sz="2800" dirty="0"/>
          </a:p>
          <a:p>
            <a:pPr>
              <a:lnSpc>
                <a:spcPct val="150000"/>
              </a:lnSpc>
            </a:pPr>
            <a:r>
              <a:rPr lang="zh-CN" altLang="en-US" sz="2800" dirty="0"/>
              <a:t>填空题通常选用数形结合的方法进行求解</a:t>
            </a:r>
            <a:r>
              <a:rPr lang="en-US" altLang="zh-CN" sz="2800" dirty="0"/>
              <a:t>.</a:t>
            </a:r>
            <a:endParaRPr lang="zh-CN" altLang="en-US" sz="2800" dirty="0"/>
          </a:p>
        </p:txBody>
      </p:sp>
      <p:pic>
        <p:nvPicPr>
          <p:cNvPr id="2053" name="Picture 5" descr="C:\Users\l\AppData\Local\Temp\ksohtml3056\wps32.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5191" y="3245951"/>
            <a:ext cx="66675" cy="85725"/>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4270256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Rectangle 1"/>
          <p:cNvSpPr>
            <a:spLocks noChangeArrowheads="1"/>
          </p:cNvSpPr>
          <p:nvPr/>
        </p:nvSpPr>
        <p:spPr bwMode="auto">
          <a:xfrm>
            <a:off x="207559" y="242910"/>
            <a:ext cx="11776882" cy="138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ea typeface="+mj-ea"/>
                <a:cs typeface="Times New Roman" panose="02020603050405020304" pitchFamily="18" charset="0"/>
              </a:rPr>
              <a:t>2.求解或证明不等式</a:t>
            </a:r>
            <a:endParaRPr kumimoji="0" lang="zh-CN" altLang="zh-CN" sz="2800" b="1"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FF0000"/>
                </a:solidFill>
                <a:effectLst/>
                <a:ea typeface="+mj-ea"/>
                <a:cs typeface="Times New Roman" panose="02020603050405020304" pitchFamily="18" charset="0"/>
              </a:rPr>
              <a:t> </a:t>
            </a:r>
            <a:r>
              <a:rPr lang="zh-CN" altLang="zh-CN" sz="2800" b="1" dirty="0">
                <a:solidFill>
                  <a:srgbClr val="DA251C"/>
                </a:solidFill>
                <a:ea typeface="+mj-ea"/>
                <a:cs typeface="Times New Roman"/>
              </a:rPr>
              <a:t>示例4 </a:t>
            </a:r>
            <a:r>
              <a:rPr lang="en-US" altLang="zh-CN" sz="2800" b="1" dirty="0">
                <a:solidFill>
                  <a:srgbClr val="DA251C"/>
                </a:solidFill>
                <a:ea typeface="+mj-ea"/>
                <a:cs typeface="Times New Roman"/>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已知函数</a:t>
            </a:r>
            <a:r>
              <a:rPr lang="zh-CN" altLang="zh-CN" sz="2800" i="1" dirty="0">
                <a:solidFill>
                  <a:srgbClr val="000000"/>
                </a:solidFill>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rgbClr val="000000"/>
                </a:solidFill>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rgbClr val="000000"/>
                </a:solidFill>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rgbClr val="000000"/>
                </a:solidFill>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rgbClr val="000000"/>
                </a:solidFill>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∈(-1,1),则不等式</a:t>
            </a:r>
            <a:r>
              <a:rPr lang="zh-CN" altLang="zh-CN" sz="2800" i="1" dirty="0">
                <a:solidFill>
                  <a:srgbClr val="000000"/>
                </a:solidFill>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a:t>
            </a:r>
            <a:r>
              <a:rPr lang="zh-CN" altLang="zh-CN" sz="2800" i="1" dirty="0">
                <a:solidFill>
                  <a:srgbClr val="000000"/>
                </a:solidFill>
                <a:ea typeface="+mj-ea"/>
                <a:cs typeface="Times New Roman" panose="02020603050405020304" pitchFamily="18" charset="0"/>
              </a:rPr>
              <a:t>m</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)&lt;</a:t>
            </a:r>
            <a:r>
              <a:rPr lang="zh-CN" altLang="zh-CN" sz="2800" i="1" dirty="0">
                <a:solidFill>
                  <a:srgbClr val="000000"/>
                </a:solidFill>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rgbClr val="000000"/>
                </a:solidFill>
                <a:ea typeface="+mj-ea"/>
                <a:cs typeface="Times New Roman" panose="02020603050405020304" pitchFamily="18" charset="0"/>
              </a:rPr>
              <a:t>m</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2</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-1)的解集为</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endParaRPr kumimoji="0" lang="zh-CN" altLang="zh-CN" sz="2800" b="0" i="0" u="none" strike="noStrike" cap="none" normalizeH="0" baseline="0" dirty="0">
              <a:ln>
                <a:noFill/>
              </a:ln>
              <a:solidFill>
                <a:schemeClr val="tx1"/>
              </a:solidFill>
              <a:effectLst/>
              <a:ea typeface="+mj-ea"/>
            </a:endParaRPr>
          </a:p>
        </p:txBody>
      </p:sp>
      <mc:AlternateContent xmlns:mc="http://schemas.openxmlformats.org/markup-compatibility/2006">
        <mc:Choice xmlns:a14="http://schemas.microsoft.com/office/drawing/2010/main" xmlns="" Requires="a14">
          <p:sp>
            <p:nvSpPr>
              <p:cNvPr id="5" name="矩形 4"/>
              <p:cNvSpPr/>
              <p:nvPr/>
            </p:nvSpPr>
            <p:spPr>
              <a:xfrm>
                <a:off x="122202" y="1694519"/>
                <a:ext cx="11515259" cy="4729821"/>
              </a:xfrm>
              <a:prstGeom prst="rect">
                <a:avLst/>
              </a:prstGeom>
            </p:spPr>
            <p:txBody>
              <a:bodyPr wrap="square">
                <a:spAutoFit/>
              </a:bodyPr>
              <a:lstStyle/>
              <a:p>
                <a:pPr lvl="0" eaLnBrk="0" fontAlgn="base" hangingPunct="0">
                  <a:lnSpc>
                    <a:spcPct val="150000"/>
                  </a:lnSpc>
                  <a:spcBef>
                    <a:spcPct val="0"/>
                  </a:spcBef>
                  <a:spcAft>
                    <a:spcPct val="0"/>
                  </a:spcAft>
                </a:pPr>
                <a:r>
                  <a:rPr lang="zh-CN" altLang="zh-CN" sz="2800" dirty="0">
                    <a:solidFill>
                      <a:srgbClr val="000000"/>
                    </a:solidFill>
                    <a:latin typeface="+mj-lt"/>
                    <a:cs typeface="Times New Roman" panose="02020603050405020304" pitchFamily="18" charset="0"/>
                  </a:rPr>
                  <a:t> </a:t>
                </a:r>
                <a:r>
                  <a:rPr lang="zh-CN" altLang="zh-CN" sz="2800" b="1" dirty="0">
                    <a:solidFill>
                      <a:srgbClr val="DA251C"/>
                    </a:solidFill>
                    <a:latin typeface="+mj-lt"/>
                    <a:ea typeface="+mj-ea"/>
                    <a:cs typeface="Times New Roman"/>
                  </a:rPr>
                  <a:t>解析</a:t>
                </a:r>
                <a:r>
                  <a:rPr lang="zh-CN" altLang="zh-CN" sz="2800" dirty="0">
                    <a:solidFill>
                      <a:srgbClr val="000000"/>
                    </a:solidFill>
                    <a:latin typeface="+mj-lt"/>
                    <a:cs typeface="Times New Roman" panose="02020603050405020304" pitchFamily="18" charset="0"/>
                  </a:rPr>
                  <a:t> </a:t>
                </a:r>
                <a:r>
                  <a:rPr lang="en-US" altLang="zh-CN" sz="2800" dirty="0">
                    <a:solidFill>
                      <a:srgbClr val="000000"/>
                    </a:solidFill>
                    <a:latin typeface="+mj-lt"/>
                    <a:cs typeface="Times New Roman" panose="02020603050405020304" pitchFamily="18" charset="0"/>
                  </a:rPr>
                  <a:t>   </a:t>
                </a:r>
                <a:r>
                  <a:rPr lang="zh-CN" altLang="zh-CN" sz="2800" dirty="0">
                    <a:solidFill>
                      <a:srgbClr val="000000"/>
                    </a:solidFill>
                    <a:latin typeface="+mj-lt"/>
                    <a:cs typeface="Times New Roman" panose="02020603050405020304" pitchFamily="18" charset="0"/>
                  </a:rPr>
                  <a:t>由已知得</a:t>
                </a:r>
                <a:r>
                  <a:rPr lang="zh-CN" altLang="zh-CN" sz="2800" i="1" dirty="0">
                    <a:solidFill>
                      <a:srgbClr val="000000"/>
                    </a:solidFill>
                    <a:latin typeface="+mj-lt"/>
                    <a:ea typeface="+mj-ea"/>
                    <a:cs typeface="Times New Roman" panose="02020603050405020304" pitchFamily="18" charset="0"/>
                  </a:rPr>
                  <a:t>f</a:t>
                </a:r>
                <a:r>
                  <a:rPr lang="zh-CN" altLang="zh-CN" sz="2800" dirty="0">
                    <a:solidFill>
                      <a:srgbClr val="000000"/>
                    </a:solidFill>
                    <a:latin typeface="+mj-lt"/>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lang="zh-CN" altLang="zh-CN" sz="2800" dirty="0">
                    <a:solidFill>
                      <a:srgbClr val="000000"/>
                    </a:solidFill>
                    <a:latin typeface="+mj-lt"/>
                    <a:cs typeface="Times New Roman" panose="02020603050405020304" pitchFamily="18" charset="0"/>
                  </a:rPr>
                  <a:t>)=</a:t>
                </a:r>
                <a14:m>
                  <m:oMath xmlns:m="http://schemas.openxmlformats.org/officeDocument/2006/math">
                    <m:d>
                      <m:dPr>
                        <m:begChr m:val="{"/>
                        <m:endChr m:val=""/>
                        <m:ctrlPr>
                          <a:rPr lang="en-US" altLang="zh-CN" sz="2800" i="1" smtClean="0">
                            <a:solidFill>
                              <a:srgbClr val="000000"/>
                            </a:solidFill>
                            <a:latin typeface="Cambria Math" panose="02040503050406030204" pitchFamily="18" charset="0"/>
                            <a:cs typeface="Times New Roman" panose="02020603050405020304" pitchFamily="18" charset="0"/>
                          </a:rPr>
                        </m:ctrlPr>
                      </m:dPr>
                      <m:e>
                        <m:eqArr>
                          <m:eqArrPr>
                            <m:ctrlPr>
                              <a:rPr lang="en-US" altLang="zh-CN" sz="2800" i="1" smtClean="0">
                                <a:solidFill>
                                  <a:srgbClr val="000000"/>
                                </a:solidFill>
                                <a:latin typeface="Cambria Math" panose="02040503050406030204" pitchFamily="18" charset="0"/>
                                <a:cs typeface="Times New Roman" panose="02020603050405020304" pitchFamily="18" charset="0"/>
                              </a:rPr>
                            </m:ctrlPr>
                          </m:eqArrPr>
                          <m:e>
                            <m:sSup>
                              <m:sSupPr>
                                <m:ctrlPr>
                                  <a:rPr lang="en-US" altLang="zh-CN" sz="2800" i="1" smtClean="0">
                                    <a:solidFill>
                                      <a:srgbClr val="000000"/>
                                    </a:solidFill>
                                    <a:latin typeface="Cambria Math" panose="02040503050406030204" pitchFamily="18" charset="0"/>
                                    <a:cs typeface="Times New Roman" panose="02020603050405020304" pitchFamily="18" charset="0"/>
                                  </a:rPr>
                                </m:ctrlPr>
                              </m:sSupPr>
                              <m:e>
                                <m:r>
                                  <a:rPr lang="en-US" altLang="zh-CN" sz="2800" b="0" i="1" smtClean="0">
                                    <a:solidFill>
                                      <a:srgbClr val="000000"/>
                                    </a:solidFill>
                                    <a:latin typeface="Cambria Math" panose="02040503050406030204" pitchFamily="18" charset="0"/>
                                    <a:cs typeface="Times New Roman" panose="02020603050405020304" pitchFamily="18" charset="0"/>
                                  </a:rPr>
                                  <m:t>𝑥</m:t>
                                </m:r>
                              </m:e>
                              <m:sup>
                                <m:r>
                                  <a:rPr lang="en-US" altLang="zh-CN" sz="2800" b="0" i="1" smtClean="0">
                                    <a:solidFill>
                                      <a:srgbClr val="000000"/>
                                    </a:solidFill>
                                    <a:latin typeface="Cambria Math" panose="02040503050406030204" pitchFamily="18" charset="0"/>
                                    <a:cs typeface="Times New Roman" panose="02020603050405020304" pitchFamily="18" charset="0"/>
                                  </a:rPr>
                                  <m:t>2</m:t>
                                </m:r>
                              </m:sup>
                            </m:sSup>
                            <m:r>
                              <a:rPr lang="en-US" altLang="zh-CN" sz="2800" b="0" i="1" smtClean="0">
                                <a:solidFill>
                                  <a:srgbClr val="000000"/>
                                </a:solidFill>
                                <a:latin typeface="Cambria Math" panose="02040503050406030204" pitchFamily="18" charset="0"/>
                                <a:cs typeface="Times New Roman" panose="02020603050405020304" pitchFamily="18" charset="0"/>
                              </a:rPr>
                              <m:t>,−1&lt;</m:t>
                            </m:r>
                            <m:r>
                              <a:rPr lang="en-US" altLang="zh-CN" sz="2800" b="0" i="1" smtClean="0">
                                <a:solidFill>
                                  <a:srgbClr val="000000"/>
                                </a:solidFill>
                                <a:latin typeface="Cambria Math" panose="02040503050406030204" pitchFamily="18" charset="0"/>
                                <a:cs typeface="Times New Roman" panose="02020603050405020304" pitchFamily="18" charset="0"/>
                              </a:rPr>
                              <m:t>𝑥</m:t>
                            </m:r>
                            <m:r>
                              <a:rPr lang="en-US" altLang="zh-CN" sz="2800" b="0" i="1" smtClean="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≤0,</m:t>
                            </m:r>
                          </m:e>
                          <m:e>
                            <m:r>
                              <a:rPr lang="en-US" altLang="zh-CN" sz="2800" b="0" i="1" smtClean="0">
                                <a:solidFill>
                                  <a:srgbClr val="000000"/>
                                </a:solidFill>
                                <a:latin typeface="Cambria Math" panose="02040503050406030204" pitchFamily="18" charset="0"/>
                                <a:cs typeface="Times New Roman" panose="02020603050405020304" pitchFamily="18" charset="0"/>
                              </a:rPr>
                              <m:t>−</m:t>
                            </m:r>
                            <m:sSup>
                              <m:sSupPr>
                                <m:ctrlPr>
                                  <a:rPr lang="en-US" altLang="zh-CN" sz="2800" i="1">
                                    <a:solidFill>
                                      <a:srgbClr val="000000"/>
                                    </a:solidFill>
                                    <a:latin typeface="Cambria Math" panose="02040503050406030204" pitchFamily="18" charset="0"/>
                                    <a:cs typeface="Times New Roman" panose="02020603050405020304" pitchFamily="18" charset="0"/>
                                  </a:rPr>
                                </m:ctrlPr>
                              </m:sSupPr>
                              <m:e>
                                <m:r>
                                  <a:rPr lang="en-US" altLang="zh-CN" sz="2800" i="1">
                                    <a:solidFill>
                                      <a:srgbClr val="000000"/>
                                    </a:solidFill>
                                    <a:latin typeface="Cambria Math" panose="02040503050406030204" pitchFamily="18" charset="0"/>
                                    <a:cs typeface="Times New Roman" panose="02020603050405020304" pitchFamily="18" charset="0"/>
                                  </a:rPr>
                                  <m:t>𝑥</m:t>
                                </m:r>
                              </m:e>
                              <m:sup>
                                <m:r>
                                  <a:rPr lang="en-US" altLang="zh-CN" sz="2800" i="1">
                                    <a:solidFill>
                                      <a:srgbClr val="000000"/>
                                    </a:solidFill>
                                    <a:latin typeface="Cambria Math" panose="02040503050406030204" pitchFamily="18" charset="0"/>
                                    <a:cs typeface="Times New Roman" panose="02020603050405020304" pitchFamily="18" charset="0"/>
                                  </a:rPr>
                                  <m:t>2</m:t>
                                </m:r>
                              </m:sup>
                            </m:sSup>
                            <m:r>
                              <a:rPr lang="en-US" altLang="zh-CN" sz="2800" i="1">
                                <a:solidFill>
                                  <a:srgbClr val="000000"/>
                                </a:solidFill>
                                <a:latin typeface="Cambria Math" panose="02040503050406030204" pitchFamily="18" charset="0"/>
                                <a:cs typeface="Times New Roman" panose="02020603050405020304" pitchFamily="18" charset="0"/>
                              </a:rPr>
                              <m:t>,</m:t>
                            </m:r>
                            <m:r>
                              <a:rPr lang="en-US" altLang="zh-CN" sz="2800" b="0" i="1" smtClean="0">
                                <a:solidFill>
                                  <a:srgbClr val="000000"/>
                                </a:solidFill>
                                <a:latin typeface="Cambria Math" panose="02040503050406030204" pitchFamily="18" charset="0"/>
                                <a:cs typeface="Times New Roman" panose="02020603050405020304" pitchFamily="18" charset="0"/>
                              </a:rPr>
                              <m:t>0&lt;</m:t>
                            </m:r>
                            <m:r>
                              <a:rPr lang="en-US" altLang="zh-CN" sz="2800" b="0" i="1" smtClean="0">
                                <a:solidFill>
                                  <a:srgbClr val="000000"/>
                                </a:solidFill>
                                <a:latin typeface="Cambria Math" panose="02040503050406030204" pitchFamily="18" charset="0"/>
                                <a:cs typeface="Times New Roman" panose="02020603050405020304" pitchFamily="18" charset="0"/>
                              </a:rPr>
                              <m:t>𝑥</m:t>
                            </m:r>
                            <m:r>
                              <a:rPr lang="en-US" altLang="zh-CN" sz="2800" b="0" i="1" smtClean="0">
                                <a:solidFill>
                                  <a:srgbClr val="000000"/>
                                </a:solidFill>
                                <a:latin typeface="Cambria Math" panose="02040503050406030204" pitchFamily="18" charset="0"/>
                                <a:cs typeface="Times New Roman" panose="02020603050405020304" pitchFamily="18" charset="0"/>
                              </a:rPr>
                              <m:t>&lt;1,</m:t>
                            </m:r>
                          </m:e>
                        </m:eqArr>
                      </m:e>
                    </m:d>
                  </m:oMath>
                </a14:m>
                <a:r>
                  <a:rPr lang="zh-CN" altLang="zh-CN" sz="2800" dirty="0">
                    <a:solidFill>
                      <a:srgbClr val="000000"/>
                    </a:solidFill>
                    <a:latin typeface="+mj-lt"/>
                    <a:cs typeface="Times New Roman" panose="02020603050405020304" pitchFamily="18" charset="0"/>
                  </a:rPr>
                  <a:t>  则</a:t>
                </a:r>
                <a:r>
                  <a:rPr lang="zh-CN" altLang="zh-CN" sz="2800" i="1" dirty="0">
                    <a:solidFill>
                      <a:srgbClr val="000000"/>
                    </a:solidFill>
                    <a:latin typeface="+mj-lt"/>
                    <a:ea typeface="+mj-ea"/>
                    <a:cs typeface="Times New Roman" panose="02020603050405020304" pitchFamily="18" charset="0"/>
                  </a:rPr>
                  <a:t>f</a:t>
                </a:r>
                <a:r>
                  <a:rPr lang="zh-CN" altLang="zh-CN" sz="2800" dirty="0">
                    <a:solidFill>
                      <a:srgbClr val="000000"/>
                    </a:solidFill>
                    <a:latin typeface="+mj-lt"/>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lang="zh-CN" altLang="zh-CN" sz="2800" dirty="0">
                    <a:solidFill>
                      <a:srgbClr val="000000"/>
                    </a:solidFill>
                    <a:latin typeface="+mj-lt"/>
                    <a:cs typeface="Times New Roman" panose="02020603050405020304" pitchFamily="18" charset="0"/>
                  </a:rPr>
                  <a:t>)在(-1,1)上单调递减,</a:t>
                </a:r>
                <a:endParaRPr lang="zh-CN" altLang="zh-CN" sz="2800" dirty="0">
                  <a:latin typeface="+mj-lt"/>
                </a:endParaRPr>
              </a:p>
              <a:p>
                <a:pPr lvl="0" eaLnBrk="0" fontAlgn="base" hangingPunct="0">
                  <a:lnSpc>
                    <a:spcPct val="150000"/>
                  </a:lnSpc>
                  <a:spcBef>
                    <a:spcPct val="0"/>
                  </a:spcBef>
                  <a:spcAft>
                    <a:spcPct val="0"/>
                  </a:spcAft>
                </a:pPr>
                <a:r>
                  <a:rPr lang="zh-CN" altLang="zh-CN" sz="2800" dirty="0">
                    <a:solidFill>
                      <a:srgbClr val="000000"/>
                    </a:solidFill>
                    <a:latin typeface="+mj-lt"/>
                    <a:cs typeface="Times New Roman" panose="02020603050405020304" pitchFamily="18" charset="0"/>
                  </a:rPr>
                  <a:t>∴ </a:t>
                </a:r>
                <a14:m>
                  <m:oMath xmlns:m="http://schemas.openxmlformats.org/officeDocument/2006/math">
                    <m:d>
                      <m:dPr>
                        <m:begChr m:val="{"/>
                        <m:endChr m:val=""/>
                        <m:ctrlPr>
                          <a:rPr lang="en-US" altLang="zh-CN" sz="2800" i="1" smtClean="0">
                            <a:solidFill>
                              <a:srgbClr val="000000"/>
                            </a:solidFill>
                            <a:latin typeface="Cambria Math" panose="02040503050406030204" pitchFamily="18" charset="0"/>
                            <a:cs typeface="Times New Roman" panose="02020603050405020304" pitchFamily="18" charset="0"/>
                          </a:rPr>
                        </m:ctrlPr>
                      </m:dPr>
                      <m:e>
                        <m:eqArr>
                          <m:eqArrPr>
                            <m:ctrlPr>
                              <a:rPr lang="en-US" altLang="zh-CN" sz="2800" i="1" smtClean="0">
                                <a:solidFill>
                                  <a:srgbClr val="000000"/>
                                </a:solidFill>
                                <a:latin typeface="Cambria Math" panose="02040503050406030204" pitchFamily="18" charset="0"/>
                                <a:cs typeface="Times New Roman" panose="02020603050405020304" pitchFamily="18" charset="0"/>
                              </a:rPr>
                            </m:ctrlPr>
                          </m:eqArrPr>
                          <m:e>
                            <m:r>
                              <a:rPr lang="en-US" altLang="zh-CN" sz="2800" b="0" i="1" smtClean="0">
                                <a:solidFill>
                                  <a:srgbClr val="000000"/>
                                </a:solidFill>
                                <a:latin typeface="Cambria Math" panose="02040503050406030204" pitchFamily="18" charset="0"/>
                                <a:cs typeface="Times New Roman" panose="02020603050405020304" pitchFamily="18" charset="0"/>
                              </a:rPr>
                              <m:t>−1&lt;1−</m:t>
                            </m:r>
                            <m:r>
                              <a:rPr lang="en-US" altLang="zh-CN" sz="2800" b="0" i="1" smtClean="0">
                                <a:solidFill>
                                  <a:srgbClr val="000000"/>
                                </a:solidFill>
                                <a:latin typeface="Cambria Math" panose="02040503050406030204" pitchFamily="18" charset="0"/>
                                <a:cs typeface="Times New Roman" panose="02020603050405020304" pitchFamily="18" charset="0"/>
                              </a:rPr>
                              <m:t>𝑚</m:t>
                            </m:r>
                            <m:r>
                              <a:rPr lang="en-US" altLang="zh-CN" sz="2800" b="0" i="1" smtClean="0">
                                <a:solidFill>
                                  <a:srgbClr val="000000"/>
                                </a:solidFill>
                                <a:latin typeface="Cambria Math" panose="02040503050406030204" pitchFamily="18" charset="0"/>
                                <a:cs typeface="Times New Roman" panose="02020603050405020304" pitchFamily="18" charset="0"/>
                              </a:rPr>
                              <m:t>&lt;1,</m:t>
                            </m:r>
                          </m:e>
                          <m:e>
                            <m:r>
                              <a:rPr lang="en-US" altLang="zh-CN" sz="2800" b="0" i="1" smtClean="0">
                                <a:solidFill>
                                  <a:srgbClr val="000000"/>
                                </a:solidFill>
                                <a:latin typeface="Cambria Math" panose="02040503050406030204" pitchFamily="18" charset="0"/>
                                <a:cs typeface="Times New Roman" panose="02020603050405020304" pitchFamily="18" charset="0"/>
                              </a:rPr>
                              <m:t>−1&lt;</m:t>
                            </m:r>
                            <m:sSup>
                              <m:sSupPr>
                                <m:ctrlPr>
                                  <a:rPr lang="en-US" altLang="zh-CN" sz="2800" b="0" i="1" smtClean="0">
                                    <a:solidFill>
                                      <a:srgbClr val="000000"/>
                                    </a:solidFill>
                                    <a:latin typeface="Cambria Math" panose="02040503050406030204" pitchFamily="18" charset="0"/>
                                    <a:cs typeface="Times New Roman" panose="02020603050405020304" pitchFamily="18" charset="0"/>
                                  </a:rPr>
                                </m:ctrlPr>
                              </m:sSupPr>
                              <m:e>
                                <m:r>
                                  <a:rPr lang="en-US" altLang="zh-CN" sz="2800" b="0" i="1" smtClean="0">
                                    <a:solidFill>
                                      <a:srgbClr val="000000"/>
                                    </a:solidFill>
                                    <a:latin typeface="Cambria Math" panose="02040503050406030204" pitchFamily="18" charset="0"/>
                                    <a:cs typeface="Times New Roman" panose="02020603050405020304" pitchFamily="18" charset="0"/>
                                  </a:rPr>
                                  <m:t>𝑚</m:t>
                                </m:r>
                              </m:e>
                              <m:sup>
                                <m:r>
                                  <a:rPr lang="en-US" altLang="zh-CN" sz="2800" b="0" i="1" smtClean="0">
                                    <a:solidFill>
                                      <a:srgbClr val="000000"/>
                                    </a:solidFill>
                                    <a:latin typeface="Cambria Math" panose="02040503050406030204" pitchFamily="18" charset="0"/>
                                    <a:cs typeface="Times New Roman" panose="02020603050405020304" pitchFamily="18" charset="0"/>
                                  </a:rPr>
                                  <m:t>2</m:t>
                                </m:r>
                              </m:sup>
                            </m:sSup>
                            <m:r>
                              <a:rPr lang="en-US" altLang="zh-CN" sz="2800" b="0" i="1" smtClean="0">
                                <a:solidFill>
                                  <a:srgbClr val="000000"/>
                                </a:solidFill>
                                <a:latin typeface="Cambria Math" panose="02040503050406030204" pitchFamily="18" charset="0"/>
                                <a:cs typeface="Times New Roman" panose="02020603050405020304" pitchFamily="18" charset="0"/>
                              </a:rPr>
                              <m:t>−1&lt;1,</m:t>
                            </m:r>
                          </m:e>
                          <m:e>
                            <m:sSup>
                              <m:sSupPr>
                                <m:ctrlPr>
                                  <a:rPr lang="en-US" altLang="zh-CN" sz="2800" i="1" smtClean="0">
                                    <a:solidFill>
                                      <a:srgbClr val="000000"/>
                                    </a:solidFill>
                                    <a:latin typeface="Cambria Math" panose="02040503050406030204" pitchFamily="18" charset="0"/>
                                    <a:cs typeface="Times New Roman" panose="02020603050405020304" pitchFamily="18" charset="0"/>
                                  </a:rPr>
                                </m:ctrlPr>
                              </m:sSupPr>
                              <m:e>
                                <m:r>
                                  <a:rPr lang="en-US" altLang="zh-CN" sz="2800" b="0" i="1" smtClean="0">
                                    <a:solidFill>
                                      <a:srgbClr val="000000"/>
                                    </a:solidFill>
                                    <a:latin typeface="Cambria Math" panose="02040503050406030204" pitchFamily="18" charset="0"/>
                                    <a:cs typeface="Times New Roman" panose="02020603050405020304" pitchFamily="18" charset="0"/>
                                  </a:rPr>
                                  <m:t>𝑚</m:t>
                                </m:r>
                              </m:e>
                              <m:sup>
                                <m:r>
                                  <a:rPr lang="en-US" altLang="zh-CN" sz="2800" b="0" i="1" smtClean="0">
                                    <a:solidFill>
                                      <a:srgbClr val="000000"/>
                                    </a:solidFill>
                                    <a:latin typeface="Cambria Math" panose="02040503050406030204" pitchFamily="18" charset="0"/>
                                    <a:cs typeface="Times New Roman" panose="02020603050405020304" pitchFamily="18" charset="0"/>
                                  </a:rPr>
                                  <m:t>2</m:t>
                                </m:r>
                              </m:sup>
                            </m:sSup>
                            <m:r>
                              <a:rPr lang="en-US" altLang="zh-CN" sz="2800" b="0" i="1" smtClean="0">
                                <a:solidFill>
                                  <a:srgbClr val="000000"/>
                                </a:solidFill>
                                <a:latin typeface="Cambria Math" panose="02040503050406030204" pitchFamily="18" charset="0"/>
                                <a:cs typeface="Times New Roman" panose="02020603050405020304" pitchFamily="18" charset="0"/>
                              </a:rPr>
                              <m:t>−1&lt;1−</m:t>
                            </m:r>
                            <m:r>
                              <a:rPr lang="en-US" altLang="zh-CN" sz="2800" b="0" i="1" smtClean="0">
                                <a:solidFill>
                                  <a:srgbClr val="000000"/>
                                </a:solidFill>
                                <a:latin typeface="Cambria Math" panose="02040503050406030204" pitchFamily="18" charset="0"/>
                                <a:cs typeface="Times New Roman" panose="02020603050405020304" pitchFamily="18" charset="0"/>
                              </a:rPr>
                              <m:t>𝑚</m:t>
                            </m:r>
                            <m:r>
                              <a:rPr lang="en-US" altLang="zh-CN" sz="2800" b="0" i="1" smtClean="0">
                                <a:solidFill>
                                  <a:srgbClr val="000000"/>
                                </a:solidFill>
                                <a:latin typeface="Cambria Math" panose="02040503050406030204" pitchFamily="18" charset="0"/>
                                <a:cs typeface="Times New Roman" panose="02020603050405020304" pitchFamily="18" charset="0"/>
                              </a:rPr>
                              <m:t>,</m:t>
                            </m:r>
                          </m:e>
                        </m:eqArr>
                      </m:e>
                    </m:d>
                  </m:oMath>
                </a14:m>
                <a:r>
                  <a:rPr lang="zh-CN" altLang="zh-CN" sz="2800" dirty="0">
                    <a:solidFill>
                      <a:srgbClr val="000000"/>
                    </a:solidFill>
                    <a:latin typeface="+mj-lt"/>
                    <a:cs typeface="Times New Roman" panose="02020603050405020304" pitchFamily="18" charset="0"/>
                  </a:rPr>
                  <a:t> 解得0&lt;</a:t>
                </a:r>
                <a:r>
                  <a:rPr lang="zh-CN" altLang="zh-CN" sz="2800" i="1" dirty="0">
                    <a:solidFill>
                      <a:srgbClr val="000000"/>
                    </a:solidFill>
                    <a:latin typeface="+mj-lt"/>
                    <a:cs typeface="Times New Roman" panose="02020603050405020304" pitchFamily="18" charset="0"/>
                  </a:rPr>
                  <a:t>m</a:t>
                </a:r>
                <a:r>
                  <a:rPr lang="zh-CN" altLang="zh-CN" sz="2800" dirty="0">
                    <a:solidFill>
                      <a:srgbClr val="000000"/>
                    </a:solidFill>
                    <a:latin typeface="+mj-lt"/>
                    <a:cs typeface="Times New Roman" panose="02020603050405020304" pitchFamily="18" charset="0"/>
                  </a:rPr>
                  <a:t>&lt;1,</a:t>
                </a:r>
                <a:endParaRPr lang="zh-CN" altLang="zh-CN" sz="2800" dirty="0">
                  <a:latin typeface="+mj-lt"/>
                </a:endParaRPr>
              </a:p>
              <a:p>
                <a:pPr lvl="0" eaLnBrk="0" fontAlgn="base" hangingPunct="0">
                  <a:lnSpc>
                    <a:spcPct val="150000"/>
                  </a:lnSpc>
                  <a:spcBef>
                    <a:spcPct val="0"/>
                  </a:spcBef>
                  <a:spcAft>
                    <a:spcPct val="0"/>
                  </a:spcAft>
                </a:pPr>
                <a:r>
                  <a:rPr lang="zh-CN" altLang="zh-CN" sz="2800" dirty="0">
                    <a:solidFill>
                      <a:srgbClr val="000000"/>
                    </a:solidFill>
                    <a:latin typeface="+mj-lt"/>
                    <a:cs typeface="Times New Roman" panose="02020603050405020304" pitchFamily="18" charset="0"/>
                  </a:rPr>
                  <a:t>∴所求解集为(0,1).</a:t>
                </a:r>
                <a:endParaRPr lang="zh-CN" altLang="en-US" sz="2800" dirty="0">
                  <a:latin typeface="+mj-lt"/>
                </a:endParaRPr>
              </a:p>
            </p:txBody>
          </p:sp>
        </mc:Choice>
        <mc:Fallback>
          <p:sp>
            <p:nvSpPr>
              <p:cNvPr id="5" name="矩形 4"/>
              <p:cNvSpPr>
                <a:spLocks noRot="1" noChangeAspect="1" noMove="1" noResize="1" noEditPoints="1" noAdjustHandles="1" noChangeArrowheads="1" noChangeShapeType="1" noTextEdit="1"/>
              </p:cNvSpPr>
              <p:nvPr/>
            </p:nvSpPr>
            <p:spPr>
              <a:xfrm>
                <a:off x="122202" y="1694519"/>
                <a:ext cx="11515259" cy="4729821"/>
              </a:xfrm>
              <a:prstGeom prst="rect">
                <a:avLst/>
              </a:prstGeom>
              <a:blipFill rotWithShape="0">
                <a:blip r:embed="rId2"/>
                <a:stretch>
                  <a:fillRect l="-1059" b="-2706"/>
                </a:stretch>
              </a:blipFill>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671628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Rectangle 1"/>
          <p:cNvSpPr>
            <a:spLocks noChangeArrowheads="1"/>
          </p:cNvSpPr>
          <p:nvPr/>
        </p:nvSpPr>
        <p:spPr bwMode="auto">
          <a:xfrm>
            <a:off x="245970" y="312735"/>
            <a:ext cx="11917045" cy="46166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nSpc>
                <a:spcPct val="150000"/>
              </a:lnSpc>
            </a:pPr>
            <a:r>
              <a:rPr lang="zh-CN" altLang="en-US" sz="2800" b="1" dirty="0">
                <a:solidFill>
                  <a:srgbClr val="DA251C"/>
                </a:solidFill>
                <a:latin typeface="+mj-ea"/>
                <a:ea typeface="+mj-ea"/>
                <a:cs typeface="Times New Roman"/>
              </a:rPr>
              <a:t>方法总结</a:t>
            </a:r>
            <a:endParaRPr lang="en-US" altLang="zh-CN" sz="2800" b="1" dirty="0">
              <a:solidFill>
                <a:srgbClr val="DA251C"/>
              </a:solidFill>
              <a:latin typeface="+mj-ea"/>
              <a:ea typeface="+mj-ea"/>
              <a:cs typeface="Times New Roman"/>
            </a:endParaRPr>
          </a:p>
          <a:p>
            <a:pPr algn="ctr">
              <a:lnSpc>
                <a:spcPct val="150000"/>
              </a:lnSpc>
            </a:pPr>
            <a:r>
              <a:rPr lang="zh-CN" altLang="zh-CN" sz="2800" b="1" dirty="0">
                <a:solidFill>
                  <a:prstClr val="black"/>
                </a:solidFill>
              </a:rPr>
              <a:t>利用函数的单调性求解或证明不等式</a:t>
            </a:r>
            <a:r>
              <a:rPr lang="zh-CN" altLang="en-US" sz="2800" b="1" dirty="0">
                <a:solidFill>
                  <a:prstClr val="black"/>
                </a:solidFill>
              </a:rPr>
              <a:t>的方法</a:t>
            </a:r>
            <a:r>
              <a:rPr lang="en-US" altLang="zh-CN" sz="2800" b="1" dirty="0">
                <a:solidFill>
                  <a:prstClr val="black"/>
                </a:solidFill>
              </a:rPr>
              <a:t>  </a:t>
            </a:r>
          </a:p>
          <a:p>
            <a:pPr>
              <a:lnSpc>
                <a:spcPct val="150000"/>
              </a:lnSpc>
            </a:pPr>
            <a:r>
              <a:rPr lang="en-US" altLang="zh-CN" sz="2800" dirty="0">
                <a:solidFill>
                  <a:prstClr val="black"/>
                </a:solidFill>
              </a:rPr>
              <a:t>       </a:t>
            </a: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在定义域上</a:t>
            </a:r>
            <a:r>
              <a:rPr lang="en-US" altLang="zh-CN" sz="2800" dirty="0">
                <a:solidFill>
                  <a:prstClr val="black"/>
                </a:solidFill>
              </a:rPr>
              <a:t>(</a:t>
            </a:r>
            <a:r>
              <a:rPr lang="zh-CN" altLang="zh-CN" sz="2800" dirty="0">
                <a:solidFill>
                  <a:prstClr val="black"/>
                </a:solidFill>
              </a:rPr>
              <a:t>或某一区间上</a:t>
            </a:r>
            <a:r>
              <a:rPr lang="en-US" altLang="zh-CN" sz="2800" dirty="0">
                <a:solidFill>
                  <a:prstClr val="black"/>
                </a:solidFill>
              </a:rPr>
              <a:t>)</a:t>
            </a:r>
            <a:r>
              <a:rPr lang="zh-CN" altLang="zh-CN" sz="2800" dirty="0">
                <a:solidFill>
                  <a:prstClr val="black"/>
                </a:solidFill>
              </a:rPr>
              <a:t>是增</a:t>
            </a:r>
            <a:r>
              <a:rPr lang="en-US" altLang="zh-CN" sz="2800" dirty="0">
                <a:solidFill>
                  <a:prstClr val="black"/>
                </a:solidFill>
              </a:rPr>
              <a:t>(</a:t>
            </a:r>
            <a:r>
              <a:rPr lang="zh-CN" altLang="zh-CN" sz="2800" dirty="0">
                <a:solidFill>
                  <a:prstClr val="black"/>
                </a:solidFill>
              </a:rPr>
              <a:t>减</a:t>
            </a:r>
            <a:r>
              <a:rPr lang="en-US" altLang="zh-CN" sz="2800" dirty="0">
                <a:solidFill>
                  <a:prstClr val="black"/>
                </a:solidFill>
              </a:rPr>
              <a:t>)</a:t>
            </a:r>
            <a:r>
              <a:rPr lang="zh-CN" altLang="zh-CN" sz="2800" dirty="0">
                <a:solidFill>
                  <a:prstClr val="black"/>
                </a:solidFill>
              </a:rPr>
              <a:t>函数</a:t>
            </a:r>
            <a:r>
              <a:rPr lang="en-US" altLang="zh-CN" sz="2800" dirty="0">
                <a:solidFill>
                  <a:prstClr val="black"/>
                </a:solidFill>
              </a:rPr>
              <a:t>,</a:t>
            </a:r>
            <a:r>
              <a:rPr lang="zh-CN" altLang="zh-CN" sz="2800" dirty="0">
                <a:solidFill>
                  <a:prstClr val="black"/>
                </a:solidFill>
              </a:rPr>
              <a:t>则</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baseline="-25000" dirty="0">
                <a:solidFill>
                  <a:prstClr val="black"/>
                </a:solidFill>
              </a:rPr>
              <a:t>1</a:t>
            </a:r>
            <a:r>
              <a:rPr lang="en-US" altLang="zh-CN" sz="2800" dirty="0">
                <a:solidFill>
                  <a:prstClr val="black"/>
                </a:solidFill>
              </a:rPr>
              <a:t>)&lt;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baseline="-25000" dirty="0">
                <a:solidFill>
                  <a:prstClr val="black"/>
                </a:solidFill>
              </a:rPr>
              <a:t>2</a:t>
            </a:r>
            <a:r>
              <a:rPr lang="en-US" altLang="zh-CN" sz="2800" dirty="0">
                <a:solidFill>
                  <a:prstClr val="black"/>
                </a:solidFill>
              </a:rPr>
              <a:t>)⇔</a:t>
            </a:r>
            <a:r>
              <a:rPr lang="en-US" altLang="zh-CN" sz="2800" i="1" dirty="0">
                <a:solidFill>
                  <a:prstClr val="black"/>
                </a:solidFill>
              </a:rPr>
              <a:t>x</a:t>
            </a:r>
            <a:r>
              <a:rPr lang="en-US" altLang="zh-CN" sz="2800" baseline="-25000" dirty="0">
                <a:solidFill>
                  <a:prstClr val="black"/>
                </a:solidFill>
              </a:rPr>
              <a:t>1</a:t>
            </a:r>
            <a:r>
              <a:rPr lang="en-US" altLang="zh-CN" sz="2800" dirty="0">
                <a:solidFill>
                  <a:prstClr val="black"/>
                </a:solidFill>
              </a:rPr>
              <a:t>&lt;</a:t>
            </a:r>
            <a:r>
              <a:rPr lang="en-US" altLang="zh-CN" sz="2800" i="1" dirty="0">
                <a:solidFill>
                  <a:prstClr val="black"/>
                </a:solidFill>
              </a:rPr>
              <a:t>x</a:t>
            </a:r>
            <a:r>
              <a:rPr lang="en-US" altLang="zh-CN" sz="2800" baseline="-25000" dirty="0">
                <a:solidFill>
                  <a:prstClr val="black"/>
                </a:solidFill>
              </a:rPr>
              <a:t>2</a:t>
            </a:r>
            <a:r>
              <a:rPr lang="en-US" altLang="zh-CN" sz="2800" dirty="0">
                <a:solidFill>
                  <a:prstClr val="black"/>
                </a:solidFill>
              </a:rPr>
              <a:t>(</a:t>
            </a:r>
            <a:r>
              <a:rPr lang="en-US" altLang="zh-CN" sz="2800" i="1" dirty="0">
                <a:solidFill>
                  <a:prstClr val="black"/>
                </a:solidFill>
              </a:rPr>
              <a:t>x</a:t>
            </a:r>
            <a:r>
              <a:rPr lang="en-US" altLang="zh-CN" sz="2800" baseline="-25000" dirty="0">
                <a:solidFill>
                  <a:prstClr val="black"/>
                </a:solidFill>
              </a:rPr>
              <a:t>1</a:t>
            </a:r>
            <a:r>
              <a:rPr lang="en-US" altLang="zh-CN" sz="2800" dirty="0">
                <a:solidFill>
                  <a:prstClr val="black"/>
                </a:solidFill>
              </a:rPr>
              <a:t>&gt;</a:t>
            </a:r>
            <a:r>
              <a:rPr lang="en-US" altLang="zh-CN" sz="2800" i="1" dirty="0">
                <a:solidFill>
                  <a:prstClr val="black"/>
                </a:solidFill>
              </a:rPr>
              <a:t>x</a:t>
            </a:r>
            <a:r>
              <a:rPr lang="en-US" altLang="zh-CN" sz="2800" baseline="-25000" dirty="0">
                <a:solidFill>
                  <a:prstClr val="black"/>
                </a:solidFill>
              </a:rPr>
              <a:t>2</a:t>
            </a:r>
            <a:r>
              <a:rPr lang="en-US" altLang="zh-CN" sz="2800" dirty="0">
                <a:solidFill>
                  <a:prstClr val="black"/>
                </a:solidFill>
              </a:rPr>
              <a:t>),</a:t>
            </a:r>
          </a:p>
          <a:p>
            <a:pPr>
              <a:lnSpc>
                <a:spcPct val="150000"/>
              </a:lnSpc>
            </a:pPr>
            <a:r>
              <a:rPr lang="zh-CN" altLang="zh-CN" sz="2800" dirty="0">
                <a:solidFill>
                  <a:prstClr val="black"/>
                </a:solidFill>
              </a:rPr>
              <a:t>在解决</a:t>
            </a:r>
            <a:r>
              <a:rPr lang="en-US" altLang="zh-CN" sz="2800" dirty="0">
                <a:solidFill>
                  <a:prstClr val="black"/>
                </a:solidFill>
              </a:rPr>
              <a:t>“</a:t>
            </a:r>
            <a:r>
              <a:rPr lang="zh-CN" altLang="zh-CN" sz="2800" dirty="0">
                <a:solidFill>
                  <a:prstClr val="black"/>
                </a:solidFill>
              </a:rPr>
              <a:t>与抽象函数有关的不等式</a:t>
            </a:r>
            <a:r>
              <a:rPr lang="en-US" altLang="zh-CN" sz="2800" dirty="0">
                <a:solidFill>
                  <a:prstClr val="black"/>
                </a:solidFill>
              </a:rPr>
              <a:t>”</a:t>
            </a:r>
            <a:r>
              <a:rPr lang="zh-CN" altLang="zh-CN" sz="2800" dirty="0">
                <a:solidFill>
                  <a:prstClr val="black"/>
                </a:solidFill>
              </a:rPr>
              <a:t>问题时</a:t>
            </a:r>
            <a:r>
              <a:rPr lang="en-US" altLang="zh-CN" sz="2800" dirty="0">
                <a:solidFill>
                  <a:prstClr val="black"/>
                </a:solidFill>
              </a:rPr>
              <a:t>,</a:t>
            </a:r>
            <a:r>
              <a:rPr lang="zh-CN" altLang="zh-CN" sz="2800" dirty="0">
                <a:solidFill>
                  <a:prstClr val="black"/>
                </a:solidFill>
              </a:rPr>
              <a:t>可通过</a:t>
            </a:r>
            <a:r>
              <a:rPr lang="en-US" altLang="zh-CN" sz="2800" dirty="0">
                <a:solidFill>
                  <a:prstClr val="black"/>
                </a:solidFill>
              </a:rPr>
              <a:t>“</a:t>
            </a:r>
            <a:r>
              <a:rPr lang="zh-CN" altLang="zh-CN" sz="2800" dirty="0">
                <a:solidFill>
                  <a:prstClr val="black"/>
                </a:solidFill>
              </a:rPr>
              <a:t>脱去</a:t>
            </a:r>
            <a:r>
              <a:rPr lang="en-US" altLang="zh-CN" sz="2800" dirty="0">
                <a:solidFill>
                  <a:prstClr val="black"/>
                </a:solidFill>
              </a:rPr>
              <a:t>”</a:t>
            </a:r>
            <a:r>
              <a:rPr lang="zh-CN" altLang="zh-CN" sz="2800" dirty="0">
                <a:solidFill>
                  <a:prstClr val="black"/>
                </a:solidFill>
              </a:rPr>
              <a:t>函数符号</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 ”</a:t>
            </a:r>
            <a:r>
              <a:rPr lang="zh-CN" altLang="zh-CN" sz="2800" dirty="0">
                <a:solidFill>
                  <a:prstClr val="black"/>
                </a:solidFill>
              </a:rPr>
              <a:t>化为</a:t>
            </a:r>
            <a:endParaRPr lang="en-US" altLang="zh-CN" sz="2800" dirty="0">
              <a:solidFill>
                <a:prstClr val="black"/>
              </a:solidFill>
            </a:endParaRPr>
          </a:p>
          <a:p>
            <a:pPr>
              <a:lnSpc>
                <a:spcPct val="150000"/>
              </a:lnSpc>
            </a:pPr>
            <a:r>
              <a:rPr lang="zh-CN" altLang="zh-CN" sz="2800" dirty="0">
                <a:solidFill>
                  <a:prstClr val="black"/>
                </a:solidFill>
              </a:rPr>
              <a:t>一般不等式求解</a:t>
            </a:r>
            <a:r>
              <a:rPr lang="en-US" altLang="zh-CN" sz="2800" dirty="0">
                <a:solidFill>
                  <a:prstClr val="black"/>
                </a:solidFill>
              </a:rPr>
              <a:t>,</a:t>
            </a:r>
            <a:r>
              <a:rPr lang="zh-CN" altLang="zh-CN" sz="2800" dirty="0">
                <a:solidFill>
                  <a:prstClr val="black"/>
                </a:solidFill>
              </a:rPr>
              <a:t>但无论如何都必须在同一单调区间内进行</a:t>
            </a:r>
            <a:r>
              <a:rPr lang="en-US" altLang="zh-CN" sz="2800" dirty="0">
                <a:solidFill>
                  <a:prstClr val="black"/>
                </a:solidFill>
              </a:rPr>
              <a:t>.</a:t>
            </a:r>
            <a:r>
              <a:rPr lang="zh-CN" altLang="zh-CN" sz="2800" dirty="0">
                <a:solidFill>
                  <a:prstClr val="black"/>
                </a:solidFill>
              </a:rPr>
              <a:t>需要说明的是</a:t>
            </a:r>
            <a:r>
              <a:rPr lang="en-US" altLang="zh-CN" sz="2800" dirty="0">
                <a:solidFill>
                  <a:prstClr val="black"/>
                </a:solidFill>
              </a:rPr>
              <a:t>,</a:t>
            </a:r>
          </a:p>
          <a:p>
            <a:pPr>
              <a:lnSpc>
                <a:spcPct val="150000"/>
              </a:lnSpc>
            </a:pPr>
            <a:r>
              <a:rPr lang="zh-CN" altLang="zh-CN" sz="2800" dirty="0">
                <a:solidFill>
                  <a:prstClr val="black"/>
                </a:solidFill>
              </a:rPr>
              <a:t>若不等式一边没有</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 ”,</a:t>
            </a:r>
            <a:r>
              <a:rPr lang="zh-CN" altLang="zh-CN" sz="2800" dirty="0">
                <a:solidFill>
                  <a:prstClr val="black"/>
                </a:solidFill>
              </a:rPr>
              <a:t>而是常数</a:t>
            </a:r>
            <a:r>
              <a:rPr lang="en-US" altLang="zh-CN" sz="2800" dirty="0">
                <a:solidFill>
                  <a:prstClr val="black"/>
                </a:solidFill>
              </a:rPr>
              <a:t>,</a:t>
            </a:r>
            <a:r>
              <a:rPr lang="zh-CN" altLang="zh-CN" sz="2800" dirty="0">
                <a:solidFill>
                  <a:prstClr val="black"/>
                </a:solidFill>
              </a:rPr>
              <a:t>应将常数转化为函数值</a:t>
            </a:r>
            <a:r>
              <a:rPr lang="en-US" altLang="zh-CN" sz="2800" dirty="0">
                <a:solidFill>
                  <a:prstClr val="black"/>
                </a:solidFill>
              </a:rPr>
              <a:t>.</a:t>
            </a:r>
            <a:r>
              <a:rPr lang="zh-CN" altLang="zh-CN" sz="2800" dirty="0">
                <a:solidFill>
                  <a:prstClr val="black"/>
                </a:solidFill>
              </a:rPr>
              <a:t>如若已知</a:t>
            </a:r>
            <a:r>
              <a:rPr lang="en-US" altLang="zh-CN" sz="2800" dirty="0">
                <a:solidFill>
                  <a:prstClr val="black"/>
                </a:solidFill>
              </a:rPr>
              <a:t>0=</a:t>
            </a:r>
            <a:r>
              <a:rPr lang="en-US" altLang="zh-CN" sz="2800" i="1" dirty="0">
                <a:solidFill>
                  <a:prstClr val="black"/>
                </a:solidFill>
              </a:rPr>
              <a:t>f</a:t>
            </a:r>
            <a:r>
              <a:rPr lang="en-US" altLang="zh-CN" sz="2800" dirty="0">
                <a:solidFill>
                  <a:prstClr val="black"/>
                </a:solidFill>
              </a:rPr>
              <a:t>(1),</a:t>
            </a:r>
          </a:p>
          <a:p>
            <a:pPr>
              <a:lnSpc>
                <a:spcPct val="150000"/>
              </a:lnSpc>
            </a:pP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1)&lt;0,</a:t>
            </a:r>
            <a:r>
              <a:rPr lang="zh-CN" altLang="zh-CN" sz="2800" dirty="0">
                <a:solidFill>
                  <a:prstClr val="black"/>
                </a:solidFill>
              </a:rPr>
              <a:t>则</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1)&lt;</a:t>
            </a:r>
            <a:r>
              <a:rPr lang="en-US" altLang="zh-CN" sz="2800" i="1" dirty="0">
                <a:solidFill>
                  <a:prstClr val="black"/>
                </a:solidFill>
              </a:rPr>
              <a:t>f</a:t>
            </a:r>
            <a:r>
              <a:rPr lang="en-US" altLang="zh-CN" sz="2800" dirty="0">
                <a:solidFill>
                  <a:prstClr val="black"/>
                </a:solidFill>
              </a:rPr>
              <a:t>(1).</a:t>
            </a:r>
            <a:endParaRPr lang="zh-CN" altLang="zh-CN" sz="2800" dirty="0">
              <a:solidFill>
                <a:prstClr val="black"/>
              </a:solidFill>
            </a:endParaRPr>
          </a:p>
        </p:txBody>
      </p:sp>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161847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243540" y="477616"/>
                <a:ext cx="11714416" cy="231813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3.求参数取值范围</a:t>
                </a:r>
                <a:endParaRPr kumimoji="0" lang="zh-CN" altLang="zh-CN" sz="2800" b="1" i="0" u="none" strike="noStrike" cap="none" normalizeH="0" baseline="0" dirty="0">
                  <a:ln>
                    <a:noFill/>
                  </a:ln>
                  <a:solidFill>
                    <a:schemeClr val="tx1"/>
                  </a:solidFill>
                  <a:effectLst/>
                  <a:latin typeface="+mj-ea"/>
                  <a:ea typeface="+mj-ea"/>
                </a:endParaRPr>
              </a:p>
              <a:p>
                <a:pPr lvl="0" eaLnBrk="0" fontAlgn="base" hangingPunct="0">
                  <a:lnSpc>
                    <a:spcPct val="150000"/>
                  </a:lnSpc>
                  <a:spcBef>
                    <a:spcPct val="0"/>
                  </a:spcBef>
                  <a:spcAft>
                    <a:spcPct val="0"/>
                  </a:spcAft>
                </a:pPr>
                <a:r>
                  <a:rPr lang="zh-CN" altLang="zh-CN" sz="2800" b="1" dirty="0">
                    <a:solidFill>
                      <a:srgbClr val="DA251C"/>
                    </a:solidFill>
                    <a:latin typeface="+mj-ea"/>
                    <a:ea typeface="+mj-ea"/>
                    <a:cs typeface="Times New Roman"/>
                  </a:rPr>
                  <a:t>示例5 </a:t>
                </a:r>
                <a:r>
                  <a:rPr lang="en-US" altLang="zh-CN" sz="2800" b="1" dirty="0">
                    <a:solidFill>
                      <a:srgbClr val="DA251C"/>
                    </a:solidFill>
                    <a:latin typeface="+mj-ea"/>
                    <a:ea typeface="+mj-ea"/>
                    <a:cs typeface="Times New Roman"/>
                  </a:rPr>
                  <a:t>  </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已知函数</a:t>
                </a:r>
                <a:r>
                  <a:rPr lang="zh-CN" altLang="zh-CN" sz="2800" i="1" dirty="0">
                    <a:solidFill>
                      <a:srgbClr val="000000"/>
                    </a:solidFill>
                    <a:latin typeface="+mj-lt"/>
                    <a:ea typeface="+mj-ea"/>
                    <a:cs typeface="Times New Roman" panose="02020603050405020304" pitchFamily="18" charset="0"/>
                  </a:rPr>
                  <a:t>y</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a:t>
                </a:r>
                <a14:m>
                  <m:oMath xmlns:m="http://schemas.openxmlformats.org/officeDocument/2006/math">
                    <m:sSub>
                      <m:sSub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sSubPr>
                      <m:e>
                        <m:r>
                          <m:rPr>
                            <m:nor/>
                          </m:rPr>
                          <a:rPr lang="zh-CN" altLang="zh-CN" sz="2800" dirty="0">
                            <a:solidFill>
                              <a:srgbClr val="000000"/>
                            </a:solidFill>
                            <a:latin typeface="+mj-ea"/>
                            <a:cs typeface="Times New Roman" panose="02020603050405020304" pitchFamily="18" charset="0"/>
                          </a:rPr>
                          <m:t>lo</m:t>
                        </m:r>
                        <m:r>
                          <m:rPr>
                            <m:nor/>
                          </m:rPr>
                          <a:rPr lang="en-US" altLang="zh-CN" sz="2800" dirty="0">
                            <a:solidFill>
                              <a:srgbClr val="000000"/>
                            </a:solidFill>
                            <a:latin typeface="+mj-ea"/>
                            <a:cs typeface="Times New Roman" panose="02020603050405020304" pitchFamily="18" charset="0"/>
                          </a:rPr>
                          <m:t>g</m:t>
                        </m:r>
                      </m:e>
                      <m:sub>
                        <m:f>
                          <m:f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2</m:t>
                            </m:r>
                          </m:den>
                        </m:f>
                      </m:sub>
                    </m:sSub>
                  </m:oMath>
                </a14:m>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  (6-</a:t>
                </a:r>
                <a:r>
                  <a:rPr lang="zh-CN" altLang="zh-CN" sz="2800" i="1" dirty="0">
                    <a:solidFill>
                      <a:srgbClr val="000000"/>
                    </a:solidFill>
                    <a:latin typeface="+mj-lt"/>
                    <a:ea typeface="+mj-ea"/>
                    <a:cs typeface="Times New Roman" panose="02020603050405020304" pitchFamily="18" charset="0"/>
                  </a:rPr>
                  <a:t>ax</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30000" dirty="0">
                    <a:ln>
                      <a:noFill/>
                    </a:ln>
                    <a:solidFill>
                      <a:srgbClr val="000000"/>
                    </a:solidFill>
                    <a:effectLst/>
                    <a:latin typeface="+mj-ea"/>
                    <a:ea typeface="+mj-ea"/>
                    <a:cs typeface="Times New Roman" panose="02020603050405020304" pitchFamily="18" charset="0"/>
                  </a:rPr>
                  <a:t>2</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)在[1,2]上是增函数,则实数</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的取值范围为</a:t>
                </a:r>
                <a:r>
                  <a:rPr kumimoji="0" lang="zh-CN" altLang="zh-CN" sz="2800" b="0" i="0" u="sng" strike="noStrike" cap="none" normalizeH="0" baseline="0" dirty="0">
                    <a:ln>
                      <a:noFill/>
                    </a:ln>
                    <a:solidFill>
                      <a:srgbClr val="000000"/>
                    </a:solidFill>
                    <a:effectLst/>
                    <a:latin typeface="+mj-ea"/>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latin typeface="+mj-ea"/>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latin typeface="+mj-ea"/>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 </a:t>
                </a:r>
                <a:endParaRPr kumimoji="0" lang="zh-CN" altLang="zh-CN" sz="2800" b="0" i="0" u="none" strike="noStrike" cap="none" normalizeH="0" baseline="0" dirty="0">
                  <a:ln>
                    <a:noFill/>
                  </a:ln>
                  <a:solidFill>
                    <a:schemeClr val="tx1"/>
                  </a:solidFill>
                  <a:effectLst/>
                  <a:latin typeface="+mj-ea"/>
                  <a:ea typeface="+mj-ea"/>
                </a:endParaRPr>
              </a:p>
            </p:txBody>
          </p:sp>
        </mc:Choice>
        <mc:Fallback>
          <p:sp>
            <p:nvSpPr>
              <p:cNvPr id="3" name="Rectangle 1"/>
              <p:cNvSpPr>
                <a:spLocks noRot="1" noChangeAspect="1" noMove="1" noResize="1" noEditPoints="1" noAdjustHandles="1" noChangeArrowheads="1" noChangeShapeType="1" noTextEdit="1"/>
              </p:cNvSpPr>
              <p:nvPr/>
            </p:nvSpPr>
            <p:spPr bwMode="auto">
              <a:xfrm>
                <a:off x="243540" y="477616"/>
                <a:ext cx="11714416" cy="2318135"/>
              </a:xfrm>
              <a:prstGeom prst="rect">
                <a:avLst/>
              </a:prstGeom>
              <a:blipFill rotWithShape="0">
                <a:blip r:embed="rId2"/>
                <a:stretch>
                  <a:fillRect l="-1093" r="-208" b="-3412"/>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5" name="矩形 4"/>
              <p:cNvSpPr/>
              <p:nvPr/>
            </p:nvSpPr>
            <p:spPr>
              <a:xfrm>
                <a:off x="286418" y="3028544"/>
                <a:ext cx="11671538" cy="3375989"/>
              </a:xfrm>
              <a:prstGeom prst="rect">
                <a:avLst/>
              </a:prstGeom>
            </p:spPr>
            <p:txBody>
              <a:bodyPr wrap="square">
                <a:spAutoFit/>
              </a:bodyPr>
              <a:lstStyle/>
              <a:p>
                <a:pPr lvl="0" eaLnBrk="0" fontAlgn="base" hangingPunct="0">
                  <a:lnSpc>
                    <a:spcPct val="150000"/>
                  </a:lnSpc>
                  <a:spcBef>
                    <a:spcPct val="0"/>
                  </a:spcBef>
                  <a:spcAft>
                    <a:spcPct val="0"/>
                  </a:spcAft>
                </a:pPr>
                <a:r>
                  <a:rPr lang="zh-CN" altLang="zh-CN" sz="2800" b="1" dirty="0">
                    <a:solidFill>
                      <a:srgbClr val="DA251C"/>
                    </a:solidFill>
                    <a:latin typeface="+mj-ea"/>
                    <a:ea typeface="+mj-ea"/>
                    <a:cs typeface="Times New Roman"/>
                  </a:rPr>
                  <a:t>解析</a:t>
                </a:r>
                <a:r>
                  <a:rPr lang="zh-CN" altLang="zh-CN" sz="2800" dirty="0">
                    <a:solidFill>
                      <a:srgbClr val="000000"/>
                    </a:solidFill>
                    <a:latin typeface="+mn-ea"/>
                    <a:cs typeface="Times New Roman" panose="02020603050405020304" pitchFamily="18" charset="0"/>
                  </a:rPr>
                  <a:t> </a:t>
                </a:r>
                <a:r>
                  <a:rPr lang="en-US" altLang="zh-CN" sz="2800" dirty="0">
                    <a:solidFill>
                      <a:srgbClr val="000000"/>
                    </a:solidFill>
                    <a:latin typeface="+mn-ea"/>
                    <a:cs typeface="Times New Roman" panose="02020603050405020304" pitchFamily="18" charset="0"/>
                  </a:rPr>
                  <a:t>  </a:t>
                </a:r>
                <a:r>
                  <a:rPr lang="zh-CN" altLang="zh-CN" sz="2800" dirty="0">
                    <a:solidFill>
                      <a:srgbClr val="000000"/>
                    </a:solidFill>
                    <a:latin typeface="+mn-ea"/>
                    <a:cs typeface="Times New Roman" panose="02020603050405020304" pitchFamily="18" charset="0"/>
                  </a:rPr>
                  <a:t>设</a:t>
                </a:r>
                <a:r>
                  <a:rPr lang="zh-CN" altLang="zh-CN" sz="2800" i="1" dirty="0">
                    <a:solidFill>
                      <a:srgbClr val="000000"/>
                    </a:solidFill>
                    <a:latin typeface="+mj-lt"/>
                    <a:ea typeface="+mj-ea"/>
                    <a:cs typeface="Times New Roman" panose="02020603050405020304" pitchFamily="18" charset="0"/>
                  </a:rPr>
                  <a:t>u</a:t>
                </a:r>
                <a:r>
                  <a:rPr lang="zh-CN" altLang="zh-CN" sz="2800" dirty="0">
                    <a:solidFill>
                      <a:srgbClr val="000000"/>
                    </a:solidFill>
                    <a:latin typeface="+mn-ea"/>
                    <a:cs typeface="Times New Roman" panose="02020603050405020304" pitchFamily="18" charset="0"/>
                  </a:rPr>
                  <a:t>=6-</a:t>
                </a:r>
                <a:r>
                  <a:rPr lang="zh-CN" altLang="zh-CN" sz="2800" i="1" dirty="0">
                    <a:solidFill>
                      <a:srgbClr val="000000"/>
                    </a:solidFill>
                    <a:latin typeface="+mj-lt"/>
                    <a:ea typeface="+mj-ea"/>
                    <a:cs typeface="Times New Roman" panose="02020603050405020304" pitchFamily="18" charset="0"/>
                  </a:rPr>
                  <a:t>ax</a:t>
                </a:r>
                <a:r>
                  <a:rPr lang="zh-CN" altLang="zh-CN" sz="2800" dirty="0">
                    <a:solidFill>
                      <a:srgbClr val="000000"/>
                    </a:solidFill>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lang="zh-CN" altLang="zh-CN" sz="2800" baseline="30000" dirty="0">
                    <a:solidFill>
                      <a:srgbClr val="000000"/>
                    </a:solidFill>
                    <a:latin typeface="+mn-ea"/>
                    <a:cs typeface="Times New Roman" panose="02020603050405020304" pitchFamily="18" charset="0"/>
                  </a:rPr>
                  <a:t>2</a:t>
                </a:r>
                <a:r>
                  <a:rPr lang="zh-CN" altLang="zh-CN" sz="2800" dirty="0">
                    <a:solidFill>
                      <a:srgbClr val="000000"/>
                    </a:solidFill>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y</a:t>
                </a:r>
                <a:r>
                  <a:rPr lang="zh-CN" altLang="zh-CN" sz="2800" dirty="0">
                    <a:solidFill>
                      <a:srgbClr val="000000"/>
                    </a:solidFill>
                    <a:latin typeface="+mn-ea"/>
                    <a:cs typeface="Times New Roman" panose="02020603050405020304" pitchFamily="18" charset="0"/>
                  </a:rPr>
                  <a:t>=</a:t>
                </a:r>
                <a14:m>
                  <m:oMath xmlns:m="http://schemas.openxmlformats.org/officeDocument/2006/math">
                    <m:sSub>
                      <m:sSubPr>
                        <m:ctrlPr>
                          <a:rPr lang="en-US" altLang="zh-CN" sz="2800" i="1">
                            <a:solidFill>
                              <a:srgbClr val="000000"/>
                            </a:solidFill>
                            <a:latin typeface="Cambria Math" panose="02040503050406030204" pitchFamily="18" charset="0"/>
                            <a:cs typeface="Times New Roman" panose="02020603050405020304" pitchFamily="18" charset="0"/>
                          </a:rPr>
                        </m:ctrlPr>
                      </m:sSubPr>
                      <m:e>
                        <m:r>
                          <m:rPr>
                            <m:nor/>
                          </m:rPr>
                          <a:rPr lang="zh-CN" altLang="zh-CN" sz="2800" dirty="0">
                            <a:solidFill>
                              <a:srgbClr val="000000"/>
                            </a:solidFill>
                            <a:latin typeface="+mj-ea"/>
                            <a:cs typeface="Times New Roman" panose="02020603050405020304" pitchFamily="18" charset="0"/>
                          </a:rPr>
                          <m:t>lo</m:t>
                        </m:r>
                        <m:r>
                          <m:rPr>
                            <m:nor/>
                          </m:rPr>
                          <a:rPr lang="en-US" altLang="zh-CN" sz="2800" dirty="0">
                            <a:solidFill>
                              <a:srgbClr val="000000"/>
                            </a:solidFill>
                            <a:latin typeface="+mj-ea"/>
                            <a:cs typeface="Times New Roman" panose="02020603050405020304" pitchFamily="18" charset="0"/>
                          </a:rPr>
                          <m:t>g</m:t>
                        </m:r>
                      </m:e>
                      <m:sub>
                        <m:f>
                          <m:fPr>
                            <m:ctrlPr>
                              <a:rPr lang="en-US" altLang="zh-CN" sz="2800" i="1">
                                <a:solidFill>
                                  <a:srgbClr val="000000"/>
                                </a:solidFill>
                                <a:latin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1</m:t>
                            </m:r>
                          </m:num>
                          <m:den>
                            <m:r>
                              <a:rPr lang="en-US" altLang="zh-CN" sz="2800" i="1">
                                <a:solidFill>
                                  <a:srgbClr val="000000"/>
                                </a:solidFill>
                                <a:latin typeface="Cambria Math" panose="02040503050406030204" pitchFamily="18" charset="0"/>
                                <a:cs typeface="Times New Roman" panose="02020603050405020304" pitchFamily="18" charset="0"/>
                              </a:rPr>
                              <m:t>2</m:t>
                            </m:r>
                          </m:den>
                        </m:f>
                      </m:sub>
                    </m:sSub>
                  </m:oMath>
                </a14:m>
                <a:r>
                  <a:rPr lang="zh-CN" altLang="zh-CN" sz="2800" dirty="0">
                    <a:solidFill>
                      <a:srgbClr val="000000"/>
                    </a:solidFill>
                    <a:latin typeface="+mn-ea"/>
                    <a:cs typeface="Times New Roman" panose="02020603050405020304" pitchFamily="18" charset="0"/>
                  </a:rPr>
                  <a:t> </a:t>
                </a:r>
                <a:r>
                  <a:rPr lang="zh-CN" altLang="zh-CN" sz="2800" i="1" dirty="0">
                    <a:solidFill>
                      <a:srgbClr val="000000"/>
                    </a:solidFill>
                    <a:latin typeface="+mj-lt"/>
                    <a:ea typeface="+mj-ea"/>
                    <a:cs typeface="Times New Roman" panose="02020603050405020304" pitchFamily="18" charset="0"/>
                  </a:rPr>
                  <a:t>u</a:t>
                </a:r>
                <a:r>
                  <a:rPr lang="zh-CN" altLang="zh-CN" sz="2800" dirty="0">
                    <a:solidFill>
                      <a:srgbClr val="000000"/>
                    </a:solidFill>
                    <a:latin typeface="+mn-ea"/>
                    <a:cs typeface="Times New Roman" panose="02020603050405020304" pitchFamily="18" charset="0"/>
                  </a:rPr>
                  <a:t>为减函数,</a:t>
                </a:r>
                <a:endParaRPr lang="zh-CN" altLang="zh-CN" sz="2800" dirty="0">
                  <a:latin typeface="+mn-ea"/>
                </a:endParaRPr>
              </a:p>
              <a:p>
                <a:pPr lvl="0" eaLnBrk="0" fontAlgn="base" hangingPunct="0">
                  <a:lnSpc>
                    <a:spcPct val="150000"/>
                  </a:lnSpc>
                  <a:spcBef>
                    <a:spcPct val="0"/>
                  </a:spcBef>
                  <a:spcAft>
                    <a:spcPct val="0"/>
                  </a:spcAft>
                </a:pPr>
                <a:r>
                  <a:rPr lang="en-US" altLang="zh-CN" sz="2800" dirty="0">
                    <a:solidFill>
                      <a:srgbClr val="000000"/>
                    </a:solidFill>
                    <a:latin typeface="+mn-ea"/>
                    <a:cs typeface="Times New Roman" panose="02020603050405020304" pitchFamily="18" charset="0"/>
                  </a:rPr>
                  <a:t> </a:t>
                </a:r>
                <a:r>
                  <a:rPr lang="zh-CN" altLang="zh-CN" sz="2800" dirty="0">
                    <a:solidFill>
                      <a:srgbClr val="000000"/>
                    </a:solidFill>
                    <a:latin typeface="+mn-ea"/>
                    <a:cs typeface="Times New Roman" panose="02020603050405020304" pitchFamily="18" charset="0"/>
                  </a:rPr>
                  <a:t>∴函数</a:t>
                </a:r>
                <a:r>
                  <a:rPr lang="zh-CN" altLang="zh-CN" sz="2800" i="1" dirty="0">
                    <a:solidFill>
                      <a:srgbClr val="000000"/>
                    </a:solidFill>
                    <a:latin typeface="+mj-lt"/>
                    <a:ea typeface="+mj-ea"/>
                    <a:cs typeface="Times New Roman" panose="02020603050405020304" pitchFamily="18" charset="0"/>
                  </a:rPr>
                  <a:t>u</a:t>
                </a:r>
                <a:r>
                  <a:rPr lang="zh-CN" altLang="zh-CN" sz="2800" dirty="0">
                    <a:solidFill>
                      <a:srgbClr val="000000"/>
                    </a:solidFill>
                    <a:latin typeface="+mn-ea"/>
                    <a:cs typeface="Times New Roman" panose="02020603050405020304" pitchFamily="18" charset="0"/>
                  </a:rPr>
                  <a:t>在[1,2]上是减函数,</a:t>
                </a:r>
                <a:endParaRPr lang="zh-CN" altLang="zh-CN" sz="2800" dirty="0">
                  <a:latin typeface="+mn-ea"/>
                </a:endParaRPr>
              </a:p>
              <a:p>
                <a:pPr lvl="0" eaLnBrk="0" fontAlgn="base" hangingPunct="0">
                  <a:lnSpc>
                    <a:spcPct val="150000"/>
                  </a:lnSpc>
                  <a:spcBef>
                    <a:spcPct val="0"/>
                  </a:spcBef>
                  <a:spcAft>
                    <a:spcPct val="0"/>
                  </a:spcAft>
                </a:pPr>
                <a:r>
                  <a:rPr lang="zh-CN" altLang="zh-CN" sz="2800" dirty="0">
                    <a:solidFill>
                      <a:srgbClr val="000000"/>
                    </a:solidFill>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u</a:t>
                </a:r>
                <a:r>
                  <a:rPr lang="zh-CN" altLang="zh-CN" sz="2800" dirty="0">
                    <a:solidFill>
                      <a:srgbClr val="000000"/>
                    </a:solidFill>
                    <a:latin typeface="+mn-ea"/>
                    <a:cs typeface="Times New Roman" panose="02020603050405020304" pitchFamily="18" charset="0"/>
                  </a:rPr>
                  <a:t>=6-</a:t>
                </a:r>
                <a:r>
                  <a:rPr lang="zh-CN" altLang="zh-CN" sz="2800" i="1" dirty="0">
                    <a:solidFill>
                      <a:srgbClr val="000000"/>
                    </a:solidFill>
                    <a:latin typeface="+mj-lt"/>
                    <a:ea typeface="+mj-ea"/>
                    <a:cs typeface="Times New Roman" panose="02020603050405020304" pitchFamily="18" charset="0"/>
                  </a:rPr>
                  <a:t>ax</a:t>
                </a:r>
                <a:r>
                  <a:rPr lang="zh-CN" altLang="zh-CN" sz="2800" dirty="0">
                    <a:solidFill>
                      <a:srgbClr val="000000"/>
                    </a:solidFill>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lang="zh-CN" altLang="zh-CN" sz="2800" baseline="30000" dirty="0">
                    <a:solidFill>
                      <a:srgbClr val="000000"/>
                    </a:solidFill>
                    <a:latin typeface="+mn-ea"/>
                    <a:cs typeface="Times New Roman" panose="02020603050405020304" pitchFamily="18" charset="0"/>
                  </a:rPr>
                  <a:t>2</a:t>
                </a:r>
                <a:r>
                  <a:rPr lang="zh-CN" altLang="zh-CN" sz="2800" dirty="0">
                    <a:solidFill>
                      <a:srgbClr val="000000"/>
                    </a:solidFill>
                    <a:latin typeface="+mn-ea"/>
                    <a:cs typeface="Times New Roman" panose="02020603050405020304" pitchFamily="18" charset="0"/>
                  </a:rPr>
                  <a:t>,对称轴为直线</a:t>
                </a:r>
                <a:r>
                  <a:rPr lang="zh-CN" altLang="zh-CN" sz="2800" i="1" dirty="0">
                    <a:solidFill>
                      <a:srgbClr val="000000"/>
                    </a:solidFill>
                    <a:latin typeface="+mj-lt"/>
                    <a:ea typeface="+mj-ea"/>
                    <a:cs typeface="Times New Roman" panose="02020603050405020304" pitchFamily="18" charset="0"/>
                  </a:rPr>
                  <a:t>x</a:t>
                </a:r>
                <a:r>
                  <a:rPr lang="zh-CN" altLang="zh-CN" sz="2800" dirty="0">
                    <a:solidFill>
                      <a:srgbClr val="000000"/>
                    </a:solidFill>
                    <a:latin typeface="+mn-ea"/>
                    <a:cs typeface="Times New Roman" panose="02020603050405020304" pitchFamily="18" charset="0"/>
                  </a:rPr>
                  <a:t>=</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𝑎</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r>
                      <a:rPr lang="zh-CN" altLang="zh-CN" sz="2800" i="1" dirty="0">
                        <a:solidFill>
                          <a:srgbClr val="000000"/>
                        </a:solidFill>
                        <a:latin typeface="Cambria Math" panose="02040503050406030204" pitchFamily="18" charset="0"/>
                        <a:cs typeface="Times New Roman" panose="02020603050405020304" pitchFamily="18" charset="0"/>
                      </a:rPr>
                      <m:t>  </m:t>
                    </m:r>
                  </m:oMath>
                </a14:m>
                <a:r>
                  <a:rPr lang="zh-CN" altLang="zh-CN" sz="2800" dirty="0">
                    <a:solidFill>
                      <a:srgbClr val="000000"/>
                    </a:solidFill>
                    <a:latin typeface="+mn-ea"/>
                    <a:cs typeface="Times New Roman" panose="02020603050405020304" pitchFamily="18" charset="0"/>
                  </a:rPr>
                  <a:t>,</a:t>
                </a:r>
                <a:endParaRPr lang="zh-CN" altLang="zh-CN" sz="2800" dirty="0">
                  <a:latin typeface="+mn-ea"/>
                </a:endParaRPr>
              </a:p>
              <a:p>
                <a:pPr lvl="0" eaLnBrk="0" fontAlgn="base" hangingPunct="0">
                  <a:lnSpc>
                    <a:spcPct val="150000"/>
                  </a:lnSpc>
                  <a:spcBef>
                    <a:spcPct val="0"/>
                  </a:spcBef>
                  <a:spcAft>
                    <a:spcPct val="0"/>
                  </a:spcAft>
                </a:pPr>
                <a:r>
                  <a:rPr lang="zh-CN" altLang="zh-CN" sz="2800" dirty="0">
                    <a:solidFill>
                      <a:srgbClr val="000000"/>
                    </a:solidFill>
                    <a:latin typeface="+mn-ea"/>
                    <a:cs typeface="Times New Roman" panose="02020603050405020304" pitchFamily="18" charset="0"/>
                  </a:rPr>
                  <a:t>∴ </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𝑎</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oMath>
                </a14:m>
                <a:r>
                  <a:rPr lang="zh-CN" altLang="zh-CN" sz="2800" dirty="0">
                    <a:solidFill>
                      <a:srgbClr val="000000"/>
                    </a:solidFill>
                    <a:latin typeface="+mn-ea"/>
                    <a:cs typeface="Times New Roman" panose="02020603050405020304" pitchFamily="18" charset="0"/>
                  </a:rPr>
                  <a:t> ≥2,且</a:t>
                </a:r>
                <a:r>
                  <a:rPr lang="zh-CN" altLang="zh-CN" sz="2800" i="1" dirty="0">
                    <a:solidFill>
                      <a:srgbClr val="000000"/>
                    </a:solidFill>
                    <a:latin typeface="+mj-lt"/>
                    <a:ea typeface="+mj-ea"/>
                    <a:cs typeface="Times New Roman" panose="02020603050405020304" pitchFamily="18" charset="0"/>
                  </a:rPr>
                  <a:t>u</a:t>
                </a:r>
                <a:r>
                  <a:rPr lang="zh-CN" altLang="zh-CN" sz="2800" dirty="0">
                    <a:solidFill>
                      <a:srgbClr val="000000"/>
                    </a:solidFill>
                    <a:latin typeface="+mn-ea"/>
                    <a:cs typeface="Times New Roman" panose="02020603050405020304" pitchFamily="18" charset="0"/>
                  </a:rPr>
                  <a:t>&gt;0在[1,2]上恒成立.</a:t>
                </a:r>
                <a:endParaRPr lang="zh-CN" altLang="zh-CN" sz="2800" dirty="0">
                  <a:latin typeface="+mn-ea"/>
                </a:endParaRPr>
              </a:p>
            </p:txBody>
          </p:sp>
        </mc:Choice>
        <mc:Fallback>
          <p:sp>
            <p:nvSpPr>
              <p:cNvPr id="5" name="矩形 4"/>
              <p:cNvSpPr>
                <a:spLocks noRot="1" noChangeAspect="1" noMove="1" noResize="1" noEditPoints="1" noAdjustHandles="1" noChangeArrowheads="1" noChangeShapeType="1" noTextEdit="1"/>
              </p:cNvSpPr>
              <p:nvPr/>
            </p:nvSpPr>
            <p:spPr>
              <a:xfrm>
                <a:off x="286418" y="3028544"/>
                <a:ext cx="11671538" cy="3375989"/>
              </a:xfrm>
              <a:prstGeom prst="rect">
                <a:avLst/>
              </a:prstGeom>
              <a:blipFill rotWithShape="0">
                <a:blip r:embed="rId3"/>
                <a:stretch>
                  <a:fillRect l="-1097"/>
                </a:stretch>
              </a:blipFill>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458363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5" name="矩形 4"/>
              <p:cNvSpPr/>
              <p:nvPr/>
            </p:nvSpPr>
            <p:spPr>
              <a:xfrm>
                <a:off x="232430" y="-205286"/>
                <a:ext cx="11671538" cy="2417328"/>
              </a:xfrm>
              <a:prstGeom prst="rect">
                <a:avLst/>
              </a:prstGeom>
            </p:spPr>
            <p:txBody>
              <a:bodyPr wrap="square">
                <a:spAutoFit/>
              </a:bodyPr>
              <a:lstStyle/>
              <a:p>
                <a:pPr lvl="0" eaLnBrk="0" fontAlgn="base" hangingPunct="0">
                  <a:lnSpc>
                    <a:spcPct val="150000"/>
                  </a:lnSpc>
                  <a:spcBef>
                    <a:spcPct val="0"/>
                  </a:spcBef>
                  <a:spcAft>
                    <a:spcPct val="0"/>
                  </a:spcAft>
                </a:pPr>
                <a:r>
                  <a:rPr lang="zh-CN" altLang="zh-CN" sz="2800" dirty="0">
                    <a:solidFill>
                      <a:srgbClr val="000000"/>
                    </a:solidFill>
                    <a:latin typeface="+mn-ea"/>
                    <a:cs typeface="Times New Roman" panose="02020603050405020304" pitchFamily="18" charset="0"/>
                  </a:rPr>
                  <a:t>∴</a:t>
                </a:r>
                <a14:m>
                  <m:oMath xmlns:m="http://schemas.openxmlformats.org/officeDocument/2006/math">
                    <m:d>
                      <m:dPr>
                        <m:begChr m:val="{"/>
                        <m:endChr m:val=""/>
                        <m:ctrlPr>
                          <a:rPr lang="en-US" altLang="zh-CN" sz="2800" i="1" dirty="0">
                            <a:solidFill>
                              <a:srgbClr val="000000"/>
                            </a:solidFill>
                            <a:latin typeface="Cambria Math" panose="02040503050406030204" pitchFamily="18" charset="0"/>
                            <a:cs typeface="Times New Roman" panose="02020603050405020304" pitchFamily="18" charset="0"/>
                          </a:rPr>
                        </m:ctrlPr>
                      </m:dPr>
                      <m:e>
                        <m:eqArr>
                          <m:eqArrPr>
                            <m:ctrlPr>
                              <a:rPr lang="en-US" altLang="zh-CN" sz="2800" i="1" dirty="0">
                                <a:solidFill>
                                  <a:srgbClr val="000000"/>
                                </a:solidFill>
                                <a:latin typeface="Cambria Math" panose="02040503050406030204" pitchFamily="18" charset="0"/>
                                <a:cs typeface="Times New Roman" panose="02020603050405020304" pitchFamily="18" charset="0"/>
                              </a:rPr>
                            </m:ctrlPr>
                          </m:eqArrPr>
                          <m:e>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𝑎</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r>
                              <a:rPr lang="en-US" altLang="zh-CN" sz="2800" i="1" dirty="0">
                                <a:solidFill>
                                  <a:srgbClr val="000000"/>
                                </a:solidFill>
                                <a:latin typeface="Cambria Math" panose="02040503050406030204" pitchFamily="18" charset="0"/>
                                <a:cs typeface="Times New Roman" panose="02020603050405020304" pitchFamily="18" charset="0"/>
                              </a:rPr>
                              <m:t>≥2,</m:t>
                            </m:r>
                          </m:e>
                          <m:e>
                            <m:r>
                              <a:rPr lang="en-US" altLang="zh-CN" sz="2800" i="1" dirty="0">
                                <a:solidFill>
                                  <a:srgbClr val="000000"/>
                                </a:solidFill>
                                <a:latin typeface="Cambria Math" panose="02040503050406030204" pitchFamily="18" charset="0"/>
                                <a:cs typeface="Times New Roman" panose="02020603050405020304" pitchFamily="18" charset="0"/>
                              </a:rPr>
                              <m:t>6−2</m:t>
                            </m:r>
                            <m:r>
                              <a:rPr lang="en-US" altLang="zh-CN" sz="2800" i="1" dirty="0">
                                <a:solidFill>
                                  <a:srgbClr val="000000"/>
                                </a:solidFill>
                                <a:latin typeface="Cambria Math" panose="02040503050406030204" pitchFamily="18" charset="0"/>
                                <a:cs typeface="Times New Roman" panose="02020603050405020304" pitchFamily="18" charset="0"/>
                              </a:rPr>
                              <m:t>𝑎</m:t>
                            </m:r>
                            <m:r>
                              <a:rPr lang="en-US" altLang="zh-CN" sz="2800" i="1" dirty="0">
                                <a:solidFill>
                                  <a:srgbClr val="000000"/>
                                </a:solidFill>
                                <a:latin typeface="Cambria Math" panose="02040503050406030204" pitchFamily="18" charset="0"/>
                                <a:cs typeface="Times New Roman" panose="02020603050405020304" pitchFamily="18" charset="0"/>
                              </a:rPr>
                              <m:t>+4&gt;0,</m:t>
                            </m:r>
                          </m:e>
                        </m:eqArr>
                      </m:e>
                    </m:d>
                  </m:oMath>
                </a14:m>
                <a:r>
                  <a:rPr lang="zh-CN" altLang="zh-CN" sz="2800" dirty="0">
                    <a:solidFill>
                      <a:srgbClr val="000000"/>
                    </a:solidFill>
                    <a:latin typeface="+mn-ea"/>
                    <a:cs typeface="Times New Roman" panose="02020603050405020304" pitchFamily="18" charset="0"/>
                  </a:rPr>
                  <a:t>解得4≤</a:t>
                </a:r>
                <a:r>
                  <a:rPr lang="zh-CN" altLang="zh-CN" sz="2800" i="1" dirty="0">
                    <a:solidFill>
                      <a:srgbClr val="000000"/>
                    </a:solidFill>
                    <a:latin typeface="+mj-lt"/>
                    <a:ea typeface="+mj-ea"/>
                    <a:cs typeface="Times New Roman" panose="02020603050405020304" pitchFamily="18" charset="0"/>
                  </a:rPr>
                  <a:t>a</a:t>
                </a:r>
                <a:r>
                  <a:rPr lang="zh-CN" altLang="zh-CN" sz="2800" dirty="0">
                    <a:solidFill>
                      <a:srgbClr val="000000"/>
                    </a:solidFill>
                    <a:latin typeface="+mn-ea"/>
                    <a:cs typeface="Times New Roman" panose="02020603050405020304" pitchFamily="18" charset="0"/>
                  </a:rPr>
                  <a:t>&lt;5,</a:t>
                </a:r>
                <a:endParaRPr lang="zh-CN" altLang="zh-CN" sz="2800" dirty="0">
                  <a:latin typeface="+mn-ea"/>
                </a:endParaRPr>
              </a:p>
              <a:p>
                <a:pPr lvl="0" eaLnBrk="0" fontAlgn="base" hangingPunct="0">
                  <a:lnSpc>
                    <a:spcPct val="150000"/>
                  </a:lnSpc>
                  <a:spcBef>
                    <a:spcPct val="0"/>
                  </a:spcBef>
                  <a:spcAft>
                    <a:spcPct val="0"/>
                  </a:spcAft>
                </a:pPr>
                <a:r>
                  <a:rPr lang="zh-CN" altLang="zh-CN" sz="2800" dirty="0">
                    <a:solidFill>
                      <a:srgbClr val="000000"/>
                    </a:solidFill>
                    <a:latin typeface="+mn-ea"/>
                    <a:cs typeface="Times New Roman" panose="02020603050405020304" pitchFamily="18" charset="0"/>
                  </a:rPr>
                  <a:t>∴实数</a:t>
                </a:r>
                <a:r>
                  <a:rPr lang="zh-CN" altLang="zh-CN" sz="2800" i="1" dirty="0">
                    <a:solidFill>
                      <a:srgbClr val="000000"/>
                    </a:solidFill>
                    <a:latin typeface="+mj-lt"/>
                    <a:ea typeface="+mj-ea"/>
                    <a:cs typeface="Times New Roman" panose="02020603050405020304" pitchFamily="18" charset="0"/>
                  </a:rPr>
                  <a:t>a</a:t>
                </a:r>
                <a:r>
                  <a:rPr lang="zh-CN" altLang="zh-CN" sz="2800" dirty="0">
                    <a:solidFill>
                      <a:srgbClr val="000000"/>
                    </a:solidFill>
                    <a:latin typeface="+mn-ea"/>
                    <a:cs typeface="Times New Roman" panose="02020603050405020304" pitchFamily="18" charset="0"/>
                  </a:rPr>
                  <a:t>的取值范围为[4,5).</a:t>
                </a:r>
              </a:p>
            </p:txBody>
          </p:sp>
        </mc:Choice>
        <mc:Fallback>
          <p:sp>
            <p:nvSpPr>
              <p:cNvPr id="5" name="矩形 4"/>
              <p:cNvSpPr>
                <a:spLocks noRot="1" noChangeAspect="1" noMove="1" noResize="1" noEditPoints="1" noAdjustHandles="1" noChangeArrowheads="1" noChangeShapeType="1" noTextEdit="1"/>
              </p:cNvSpPr>
              <p:nvPr/>
            </p:nvSpPr>
            <p:spPr>
              <a:xfrm>
                <a:off x="232430" y="-205286"/>
                <a:ext cx="11671538" cy="2417328"/>
              </a:xfrm>
              <a:prstGeom prst="rect">
                <a:avLst/>
              </a:prstGeom>
              <a:blipFill rotWithShape="0">
                <a:blip r:embed="rId2"/>
                <a:stretch>
                  <a:fillRect l="-1044" b="-2771"/>
                </a:stretch>
              </a:blipFill>
            </p:spPr>
            <p:txBody>
              <a:bodyPr/>
              <a:lstStyle/>
              <a:p>
                <a:r>
                  <a:rPr lang="zh-CN" altLang="en-US">
                    <a:noFill/>
                  </a:rPr>
                  <a:t> </a:t>
                </a:r>
              </a:p>
            </p:txBody>
          </p:sp>
        </mc:Fallback>
      </mc:AlternateContent>
      <p:sp>
        <p:nvSpPr>
          <p:cNvPr id="2" name="Rectangle 1"/>
          <p:cNvSpPr>
            <a:spLocks noChangeArrowheads="1"/>
          </p:cNvSpPr>
          <p:nvPr/>
        </p:nvSpPr>
        <p:spPr bwMode="auto">
          <a:xfrm>
            <a:off x="232430" y="1988107"/>
            <a:ext cx="11707051" cy="46166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2800" b="1" dirty="0">
                <a:solidFill>
                  <a:srgbClr val="DA251C"/>
                </a:solidFill>
                <a:latin typeface="+mj-ea"/>
                <a:ea typeface="+mj-ea"/>
                <a:cs typeface="Times New Roman"/>
              </a:rPr>
              <a:t>方法</a:t>
            </a:r>
            <a:r>
              <a:rPr lang="zh-CN" altLang="zh-CN" sz="2800" b="1" dirty="0">
                <a:solidFill>
                  <a:srgbClr val="DA251C"/>
                </a:solidFill>
                <a:latin typeface="+mj-ea"/>
                <a:ea typeface="+mj-ea"/>
                <a:cs typeface="Times New Roman"/>
              </a:rPr>
              <a:t>总结</a:t>
            </a:r>
          </a:p>
          <a:p>
            <a:pPr marL="0" marR="0" lvl="0" indent="0" algn="ctr"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利用函数的单调性求参数的取值范围的方法</a:t>
            </a:r>
            <a:endParaRPr kumimoji="0" lang="zh-CN" altLang="zh-CN" sz="2800" b="1"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根据函数的单调性构建含参数的方程(组)或不等式(组)进行求解,或先</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得到图象的升降情况,再结合图象求解.</a:t>
            </a:r>
            <a:endParaRPr kumimoji="0" lang="zh-CN" altLang="zh-CN" sz="2800" b="0"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lang="zh-CN" altLang="en-US" sz="2800" b="1" dirty="0">
                <a:solidFill>
                  <a:srgbClr val="DA251C"/>
                </a:solidFill>
                <a:latin typeface="+mj-ea"/>
                <a:ea typeface="+mj-ea"/>
                <a:cs typeface="Times New Roman"/>
              </a:rPr>
              <a:t>注意</a:t>
            </a:r>
            <a:r>
              <a:rPr lang="zh-CN" altLang="en-US" sz="2800" b="1" dirty="0">
                <a:solidFill>
                  <a:srgbClr val="FF0000"/>
                </a:solidFill>
                <a:latin typeface="+mj-ea"/>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 (1)若函数在区间[</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]上是单调的,则该函数在此区间的任意子集上</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也是单调的;(2)讨论分段函数的单调性时,除注意各段的单调性外,还要注意</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分段点处的函数值.</a:t>
            </a:r>
          </a:p>
        </p:txBody>
      </p:sp>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415182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20400"/>
            <a:ext cx="12192000" cy="2617200"/>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4000" b="1" dirty="0">
                <a:solidFill>
                  <a:schemeClr val="bg1"/>
                </a:solidFill>
              </a:rPr>
              <a:t>第</a:t>
            </a:r>
            <a:r>
              <a:rPr lang="zh-CN" altLang="en-US" sz="4000" b="1" dirty="0"/>
              <a:t>二</a:t>
            </a:r>
            <a:r>
              <a:rPr lang="zh-CN" altLang="en-US" sz="4000" b="1" dirty="0">
                <a:solidFill>
                  <a:schemeClr val="bg1"/>
                </a:solidFill>
              </a:rPr>
              <a:t>讲 </a:t>
            </a:r>
            <a:r>
              <a:rPr lang="zh-CN" altLang="en-US" sz="4000" b="1" dirty="0"/>
              <a:t>函数的基本性质</a:t>
            </a:r>
            <a:endParaRPr lang="en-US" altLang="zh-CN" sz="4000" b="1" dirty="0">
              <a:solidFill>
                <a:schemeClr val="bg1"/>
              </a:solidFill>
            </a:endParaRPr>
          </a:p>
        </p:txBody>
      </p:sp>
      <p:sp>
        <p:nvSpPr>
          <p:cNvPr id="11" name="文本框 10"/>
          <p:cNvSpPr txBox="1"/>
          <p:nvPr/>
        </p:nvSpPr>
        <p:spPr>
          <a:xfrm>
            <a:off x="1951276" y="1546119"/>
            <a:ext cx="8289450" cy="461665"/>
          </a:xfrm>
          <a:prstGeom prst="rect">
            <a:avLst/>
          </a:prstGeom>
          <a:noFill/>
        </p:spPr>
        <p:txBody>
          <a:bodyPr wrap="none" rtlCol="0">
            <a:spAutoFit/>
          </a:bodyPr>
          <a:lstStyle/>
          <a:p>
            <a:pPr algn="ctr"/>
            <a:r>
              <a:rPr lang="en-US" altLang="zh-CN" sz="2400" dirty="0">
                <a:solidFill>
                  <a:srgbClr val="DA251C"/>
                </a:solidFill>
              </a:rPr>
              <a:t>【</a:t>
            </a:r>
            <a:r>
              <a:rPr lang="zh-CN" altLang="en-US" sz="2400" dirty="0">
                <a:solidFill>
                  <a:srgbClr val="DA251C"/>
                </a:solidFill>
              </a:rPr>
              <a:t>高考帮</a:t>
            </a:r>
            <a:r>
              <a:rPr lang="en-US" altLang="zh-CN" sz="2400" dirty="0">
                <a:solidFill>
                  <a:srgbClr val="DA251C"/>
                </a:solidFill>
              </a:rPr>
              <a:t>·</a:t>
            </a:r>
            <a:r>
              <a:rPr lang="zh-CN" altLang="en-US" sz="2400" dirty="0">
                <a:solidFill>
                  <a:srgbClr val="DA251C"/>
                </a:solidFill>
              </a:rPr>
              <a:t>理科数学</a:t>
            </a:r>
            <a:r>
              <a:rPr lang="en-US" altLang="zh-CN" sz="2400" dirty="0">
                <a:solidFill>
                  <a:srgbClr val="DA251C"/>
                </a:solidFill>
              </a:rPr>
              <a:t>】</a:t>
            </a:r>
            <a:r>
              <a:rPr lang="zh-CN" altLang="en-US" sz="2400" dirty="0">
                <a:solidFill>
                  <a:srgbClr val="DA251C"/>
                </a:solidFill>
              </a:rPr>
              <a:t>第二章：函数的概念与基本初等函数</a:t>
            </a:r>
            <a:r>
              <a:rPr lang="en-US" altLang="zh-CN" sz="2400" dirty="0">
                <a:solidFill>
                  <a:srgbClr val="DA251C"/>
                </a:solidFill>
              </a:rPr>
              <a:t>Ⅰ</a:t>
            </a:r>
            <a:endParaRPr lang="zh-CN" altLang="en-US" sz="2400" dirty="0">
              <a:solidFill>
                <a:srgbClr val="DA251C"/>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353109" y="-135801"/>
                <a:ext cx="11262827" cy="344844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2800" b="1" dirty="0">
                    <a:solidFill>
                      <a:srgbClr val="DA251C"/>
                    </a:solidFill>
                    <a:latin typeface="+mj-lt"/>
                    <a:ea typeface="+mj-ea"/>
                    <a:cs typeface="Times New Roman"/>
                  </a:rPr>
                  <a:t>拓展变式</a:t>
                </a:r>
                <a:r>
                  <a:rPr lang="en-US" altLang="zh-CN" sz="2800" b="1" dirty="0">
                    <a:solidFill>
                      <a:srgbClr val="DA251C"/>
                    </a:solidFill>
                    <a:latin typeface="+mj-lt"/>
                    <a:ea typeface="+mj-ea"/>
                    <a:cs typeface="Times New Roman"/>
                  </a:rPr>
                  <a:t>2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(1)函数</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14:m>
                  <m:oMath xmlns:m="http://schemas.openxmlformats.org/officeDocument/2006/math">
                    <m:d>
                      <m:dPr>
                        <m:begChr m:val="{"/>
                        <m:endChr m:val=""/>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dPr>
                      <m:e>
                        <m:eqArr>
                          <m:eqArr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eqArrPr>
                          <m:e>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m:t>
                            </m:r>
                            <m:sSup>
                              <m:sSup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sSupPr>
                              <m:e>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𝑥</m:t>
                                </m:r>
                              </m:e>
                              <m:sup>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sup>
                            </m:sSup>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𝑎𝑥</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−5</m:t>
                            </m:r>
                            <m:r>
                              <a:rPr kumimoji="0" lang="zh-CN" altLang="en-US"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≤1,</m:t>
                            </m:r>
                          </m:e>
                          <m:e>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𝑎</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𝑥</m:t>
                                </m:r>
                              </m:den>
                            </m:f>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&gt;1</m:t>
                            </m:r>
                          </m:e>
                        </m:eqArr>
                      </m:e>
                    </m:d>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是R上的增函数,则</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的</a:t>
                </a:r>
                <a:endPar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取值范围为</a:t>
                </a:r>
                <a:r>
                  <a:rPr kumimoji="0" lang="zh-CN" altLang="zh-CN" sz="2800" b="0" i="0" u="sng" strike="noStrike" cap="none" normalizeH="0" baseline="0" dirty="0">
                    <a:ln>
                      <a:noFill/>
                    </a:ln>
                    <a:solidFill>
                      <a:srgbClr val="000000"/>
                    </a:solidFill>
                    <a:effectLst/>
                    <a:latin typeface="+mj-lt"/>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latin typeface="+mj-lt"/>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latin typeface="+mj-l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endParaRPr kumimoji="0" lang="zh-CN" altLang="zh-CN" sz="2800" b="0" i="0" u="none" strike="noStrike" cap="none" normalizeH="0" baseline="0" dirty="0">
                  <a:ln>
                    <a:noFill/>
                  </a:ln>
                  <a:solidFill>
                    <a:schemeClr val="tx1"/>
                  </a:solidFill>
                  <a:effectLst/>
                  <a:latin typeface="+mj-l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(2)若存在正数</a:t>
                </a:r>
                <a:r>
                  <a:rPr kumimoji="0" lang="zh-CN" altLang="zh-CN" sz="2800" b="0" i="1" u="none" strike="noStrike" cap="none" normalizeH="0" baseline="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使2</a:t>
                </a:r>
                <a:r>
                  <a:rPr kumimoji="0" lang="zh-CN" altLang="zh-CN" sz="2800" b="0" i="1" u="none" strike="noStrike" cap="none" normalizeH="0" baseline="3000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)&lt;1成立,则</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的取值范围是</a:t>
                </a:r>
                <a:r>
                  <a:rPr kumimoji="0" lang="zh-CN" altLang="zh-CN" sz="2800" b="0" i="0" u="sng" strike="noStrike" cap="none" normalizeH="0" baseline="0" dirty="0">
                    <a:ln>
                      <a:noFill/>
                    </a:ln>
                    <a:solidFill>
                      <a:srgbClr val="000000"/>
                    </a:solidFill>
                    <a:effectLst/>
                    <a:latin typeface="+mj-lt"/>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latin typeface="+mj-lt"/>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latin typeface="+mj-l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p>
            </p:txBody>
          </p:sp>
        </mc:Choice>
        <mc:Fallback>
          <p:sp>
            <p:nvSpPr>
              <p:cNvPr id="3" name="Rectangle 1"/>
              <p:cNvSpPr>
                <a:spLocks noRot="1" noChangeAspect="1" noMove="1" noResize="1" noEditPoints="1" noAdjustHandles="1" noChangeArrowheads="1" noChangeShapeType="1" noTextEdit="1"/>
              </p:cNvSpPr>
              <p:nvPr/>
            </p:nvSpPr>
            <p:spPr bwMode="auto">
              <a:xfrm>
                <a:off x="353109" y="-135801"/>
                <a:ext cx="11262827" cy="3448445"/>
              </a:xfrm>
              <a:prstGeom prst="rect">
                <a:avLst/>
              </a:prstGeom>
              <a:blipFill rotWithShape="0">
                <a:blip r:embed="rId2"/>
                <a:stretch>
                  <a:fillRect l="-1136" b="-2301"/>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Rectangle 3"/>
              <p:cNvSpPr>
                <a:spLocks noChangeArrowheads="1"/>
              </p:cNvSpPr>
              <p:nvPr/>
            </p:nvSpPr>
            <p:spPr bwMode="auto">
              <a:xfrm>
                <a:off x="512307" y="3221302"/>
                <a:ext cx="9424503" cy="248561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2.(1)-3≤</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≤-2 </a:t>
                </a:r>
                <a:r>
                  <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由题意,得</a:t>
                </a:r>
                <a14:m>
                  <m:oMath xmlns:m="http://schemas.openxmlformats.org/officeDocument/2006/math">
                    <m:d>
                      <m:dPr>
                        <m:begChr m:val="{"/>
                        <m:endChr m:val=""/>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dPr>
                      <m:e>
                        <m:eqArr>
                          <m:eqArr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eqArrPr>
                          <m:e>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m:t>
                            </m:r>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𝑎</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den>
                            </m:f>
                            <m:r>
                              <a:rPr kumimoji="0" lang="en-US" altLang="zh-CN" sz="2800" b="0" i="1" u="none" strike="noStrike" cap="none" normalizeH="0" baseline="0" dirty="0" smtClean="0">
                                <a:ln>
                                  <a:noFill/>
                                </a:ln>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≥1,</m:t>
                            </m:r>
                          </m:e>
                          <m:e>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𝑎</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&lt;0,</m:t>
                            </m:r>
                          </m:e>
                          <m:e>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𝑎</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≥−1−</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𝑎</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−5,</m:t>
                            </m:r>
                          </m:e>
                        </m:eqArr>
                      </m:e>
                    </m:d>
                  </m:oMath>
                </a14:m>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解得-3≤</a:t>
                </a:r>
                <a:r>
                  <a:rPr lang="zh-CN" altLang="zh-CN" sz="2800" i="1" dirty="0">
                    <a:solidFill>
                      <a:srgbClr val="000000"/>
                    </a:solidFill>
                    <a:latin typeface="+mj-lt"/>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≤-2.</a:t>
                </a:r>
              </a:p>
            </p:txBody>
          </p:sp>
        </mc:Choice>
        <mc:Fallback>
          <p:sp>
            <p:nvSpPr>
              <p:cNvPr id="14" name="Rectangle 3"/>
              <p:cNvSpPr>
                <a:spLocks noRot="1" noChangeAspect="1" noMove="1" noResize="1" noEditPoints="1" noAdjustHandles="1" noChangeArrowheads="1" noChangeShapeType="1" noTextEdit="1"/>
              </p:cNvSpPr>
              <p:nvPr/>
            </p:nvSpPr>
            <p:spPr bwMode="auto">
              <a:xfrm>
                <a:off x="512307" y="3221302"/>
                <a:ext cx="9424503" cy="2485617"/>
              </a:xfrm>
              <a:prstGeom prst="rect">
                <a:avLst/>
              </a:prstGeom>
              <a:blipFill rotWithShape="0">
                <a:blip r:embed="rId3"/>
                <a:stretch>
                  <a:fillRect l="-1294"/>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6" name="矩形 15"/>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613732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14" name="Rectangle 3"/>
              <p:cNvSpPr>
                <a:spLocks noChangeArrowheads="1"/>
              </p:cNvSpPr>
              <p:nvPr/>
            </p:nvSpPr>
            <p:spPr bwMode="auto">
              <a:xfrm>
                <a:off x="607870" y="999630"/>
                <a:ext cx="10301218" cy="259955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(2)(-1,+∞) </a:t>
                </a:r>
                <a:r>
                  <a:rPr kumimoji="0" lang="en-US" altLang="zh-CN" sz="2800" b="0" i="0" u="none"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由题意可得,</a:t>
                </a:r>
                <a:r>
                  <a:rPr lang="zh-CN" altLang="zh-CN" sz="2800" i="1" dirty="0">
                    <a:solidFill>
                      <a:srgbClr val="000000"/>
                    </a:solidFill>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&gt;</a:t>
                </a:r>
                <a:r>
                  <a:rPr lang="zh-CN" altLang="zh-CN" sz="2800" i="1" dirty="0">
                    <a:solidFill>
                      <a:srgbClr val="000000"/>
                    </a:solidFill>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14:m>
                  <m:oMath xmlns:m="http://schemas.openxmlformats.org/officeDocument/2006/math">
                    <m:f>
                      <m:f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1" u="none" strike="noStrike" cap="none" normalizeH="0" baseline="3000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&gt;0).</a:t>
                </a:r>
                <a:endParaRPr kumimoji="0" lang="zh-CN" altLang="zh-CN" sz="2800" b="0" i="0" u="none" strike="noStrike" cap="none" normalizeH="0" baseline="0" dirty="0">
                  <a:ln>
                    <a:noFill/>
                  </a:ln>
                  <a:solidFill>
                    <a:schemeClr val="tx1"/>
                  </a:solidFill>
                  <a:effectLst/>
                  <a:ea typeface="+mj-ea"/>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令</a:t>
                </a:r>
                <a:r>
                  <a:rPr lang="zh-CN" altLang="zh-CN" sz="2800" i="1" dirty="0">
                    <a:solidFill>
                      <a:srgbClr val="000000"/>
                    </a:solidFill>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rgbClr val="000000"/>
                    </a:solidFill>
                    <a:ea typeface="+mj-ea"/>
                    <a:cs typeface="Times New Roman" panose="02020603050405020304" pitchFamily="18" charset="0"/>
                  </a:rPr>
                  <a:t>x)=x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lang="en-US" altLang="zh-CN" sz="2800" i="1">
                            <a:solidFill>
                              <a:srgbClr val="000000"/>
                            </a:solidFill>
                            <a:latin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1</m:t>
                        </m:r>
                      </m:num>
                      <m:den>
                        <m:r>
                          <a:rPr lang="en-US" altLang="zh-CN" sz="2800" i="1">
                            <a:solidFill>
                              <a:srgbClr val="000000"/>
                            </a:solidFill>
                            <a:latin typeface="Cambria Math" panose="02040503050406030204" pitchFamily="18" charset="0"/>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0" u="none" strike="noStrike" cap="none" normalizeH="0" baseline="30000" dirty="0">
                    <a:ln>
                      <a:noFill/>
                    </a:ln>
                    <a:solidFill>
                      <a:srgbClr val="000000"/>
                    </a:solidFill>
                    <a:effectLst/>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,该函数在(0,+∞)上为增函数,可知</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)的值域为(-1,+∞),</a:t>
                </a:r>
                <a:endParaRPr kumimoji="0" lang="en-US" altLang="zh-CN" sz="2800" b="0" i="0" u="none" strike="noStrike" cap="none" normalizeH="0" baseline="0" dirty="0">
                  <a:ln>
                    <a:noFill/>
                  </a:ln>
                  <a:solidFill>
                    <a:srgbClr val="000000"/>
                  </a:solidFill>
                  <a:effectLst/>
                  <a:ea typeface="+mj-ea"/>
                  <a:cs typeface="Times New Roman" panose="02020603050405020304" pitchFamily="18" charset="0"/>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故当</a:t>
                </a:r>
                <a:r>
                  <a:rPr lang="zh-CN" altLang="zh-CN" sz="2800" i="1" dirty="0">
                    <a:solidFill>
                      <a:srgbClr val="000000"/>
                    </a:solidFill>
                    <a:ea typeface="+mj-ea"/>
                    <a:cs typeface="Times New Roman" panose="02020603050405020304" pitchFamily="18" charset="0"/>
                  </a:rPr>
                  <a:t>a</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&gt;-1时,存在正数</a:t>
                </a:r>
                <a:r>
                  <a:rPr lang="zh-CN" altLang="zh-CN" sz="2800" i="1" dirty="0">
                    <a:solidFill>
                      <a:srgbClr val="000000"/>
                    </a:solidFill>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使原不等式成立.</a:t>
                </a:r>
              </a:p>
            </p:txBody>
          </p:sp>
        </mc:Choice>
        <mc:Fallback>
          <p:sp>
            <p:nvSpPr>
              <p:cNvPr id="14" name="Rectangle 3"/>
              <p:cNvSpPr>
                <a:spLocks noRot="1" noChangeAspect="1" noMove="1" noResize="1" noEditPoints="1" noAdjustHandles="1" noChangeArrowheads="1" noChangeShapeType="1" noTextEdit="1"/>
              </p:cNvSpPr>
              <p:nvPr/>
            </p:nvSpPr>
            <p:spPr bwMode="auto">
              <a:xfrm>
                <a:off x="607870" y="999630"/>
                <a:ext cx="10301218" cy="2599558"/>
              </a:xfrm>
              <a:prstGeom prst="rect">
                <a:avLst/>
              </a:prstGeom>
              <a:blipFill rotWithShape="0">
                <a:blip r:embed="rId2"/>
                <a:stretch>
                  <a:fillRect l="-1243" b="-3286"/>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5" name="矩形 1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2636202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92627" y="1"/>
            <a:ext cx="4799045" cy="72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a:solidFill>
                  <a:srgbClr val="DA251C"/>
                </a:solidFill>
              </a:rPr>
              <a:t>3   </a:t>
            </a:r>
            <a:r>
              <a:rPr lang="zh-CN" altLang="en-US" sz="2800" dirty="0">
                <a:solidFill>
                  <a:srgbClr val="DA251C"/>
                </a:solidFill>
              </a:rPr>
              <a:t>求函数的最值</a:t>
            </a:r>
            <a:r>
              <a:rPr lang="en-US" altLang="zh-CN" sz="2800" dirty="0">
                <a:solidFill>
                  <a:srgbClr val="DA251C"/>
                </a:solidFill>
              </a:rPr>
              <a:t>(</a:t>
            </a:r>
            <a:r>
              <a:rPr lang="zh-CN" altLang="en-US" sz="2800" dirty="0">
                <a:solidFill>
                  <a:srgbClr val="DA251C"/>
                </a:solidFill>
              </a:rPr>
              <a:t>值域）</a:t>
            </a:r>
          </a:p>
        </p:txBody>
      </p:sp>
      <mc:AlternateContent xmlns:mc="http://schemas.openxmlformats.org/markup-compatibility/2006">
        <mc:Choice xmlns:a14="http://schemas.microsoft.com/office/drawing/2010/main" xmlns="" Requires="a14">
          <p:sp>
            <p:nvSpPr>
              <p:cNvPr id="2" name="矩形 1"/>
              <p:cNvSpPr/>
              <p:nvPr/>
            </p:nvSpPr>
            <p:spPr>
              <a:xfrm>
                <a:off x="234043" y="1522860"/>
                <a:ext cx="11723913" cy="2708434"/>
              </a:xfrm>
              <a:prstGeom prst="rect">
                <a:avLst/>
              </a:prstGeom>
            </p:spPr>
            <p:txBody>
              <a:bodyPr wrap="square">
                <a:spAutoFit/>
              </a:bodyPr>
              <a:lstStyle/>
              <a:p>
                <a:pPr>
                  <a:lnSpc>
                    <a:spcPts val="5100"/>
                  </a:lnSpc>
                </a:pPr>
                <a:r>
                  <a:rPr lang="en-US" altLang="zh-CN" sz="2800" b="1" dirty="0">
                    <a:solidFill>
                      <a:srgbClr val="DA251C"/>
                    </a:solidFill>
                    <a:latin typeface="+mj-lt"/>
                  </a:rPr>
                  <a:t>示例6</a:t>
                </a:r>
                <a:r>
                  <a:rPr lang="en-US" altLang="zh-CN" sz="2800" i="1" dirty="0">
                    <a:solidFill>
                      <a:prstClr val="black"/>
                    </a:solidFill>
                    <a:latin typeface="+mj-lt"/>
                  </a:rPr>
                  <a:t>　</a:t>
                </a:r>
                <a:r>
                  <a:rPr lang="en-US" altLang="zh-CN" sz="2800" dirty="0" err="1">
                    <a:solidFill>
                      <a:prstClr val="black"/>
                    </a:solidFill>
                    <a:latin typeface="+mj-lt"/>
                  </a:rPr>
                  <a:t>已知函数</a:t>
                </a:r>
                <a:r>
                  <a:rPr lang="en-US" altLang="zh-CN" sz="2800" i="1" dirty="0" err="1">
                    <a:solidFill>
                      <a:prstClr val="black"/>
                    </a:solidFill>
                    <a:latin typeface="+mj-lt"/>
                  </a:rPr>
                  <a:t>f</a:t>
                </a:r>
                <a:r>
                  <a:rPr lang="en-US" altLang="zh-CN" sz="2800" dirty="0">
                    <a:solidFill>
                      <a:prstClr val="black"/>
                    </a:solidFill>
                    <a:latin typeface="+mj-lt"/>
                  </a:rPr>
                  <a:t>(</a:t>
                </a:r>
                <a:r>
                  <a:rPr lang="en-US" altLang="zh-CN" sz="2800" i="1" dirty="0">
                    <a:solidFill>
                      <a:prstClr val="black"/>
                    </a:solidFill>
                    <a:latin typeface="+mj-lt"/>
                  </a:rPr>
                  <a:t>x</a:t>
                </a:r>
                <a:r>
                  <a:rPr lang="en-US" altLang="zh-CN" sz="2800" dirty="0">
                    <a:solidFill>
                      <a:prstClr val="black"/>
                    </a:solidFill>
                    <a:latin typeface="+mj-lt"/>
                  </a:rPr>
                  <a:t>)=</a:t>
                </a:r>
                <a14:m>
                  <m:oMath xmlns:m="http://schemas.openxmlformats.org/officeDocument/2006/math">
                    <m:d>
                      <m:dPr>
                        <m:begChr m:val="{"/>
                        <m:endChr m:val=""/>
                        <m:ctrlPr>
                          <a:rPr lang="en-US" altLang="zh-CN" sz="2800" i="1">
                            <a:solidFill>
                              <a:prstClr val="black"/>
                            </a:solidFill>
                            <a:latin typeface="Cambria Math" panose="02040503050406030204" pitchFamily="18" charset="0"/>
                          </a:rPr>
                        </m:ctrlPr>
                      </m:dPr>
                      <m:e>
                        <m:m>
                          <m:mPr>
                            <m:plcHide m:val="on"/>
                            <m:mcs>
                              <m:mc>
                                <m:mcPr>
                                  <m:count m:val="1"/>
                                  <m:mcJc m:val="center"/>
                                </m:mcPr>
                              </m:mc>
                            </m:mcs>
                            <m:ctrlPr>
                              <a:rPr lang="en-US" altLang="zh-CN" sz="2800" i="1">
                                <a:solidFill>
                                  <a:prstClr val="black"/>
                                </a:solidFill>
                                <a:latin typeface="Cambria Math" panose="02040503050406030204" pitchFamily="18" charset="0"/>
                              </a:rPr>
                            </m:ctrlPr>
                          </m:mPr>
                          <m:mr>
                            <m:e>
                              <m:sSup>
                                <m:sSupPr>
                                  <m:ctrlPr>
                                    <a:rPr lang="en-US" altLang="zh-CN" sz="2800" i="1">
                                      <a:solidFill>
                                        <a:prstClr val="black"/>
                                      </a:solidFill>
                                      <a:latin typeface="Cambria Math" panose="02040503050406030204" pitchFamily="18" charset="0"/>
                                    </a:rPr>
                                  </m:ctrlPr>
                                </m:sSupPr>
                                <m:e>
                                  <m:r>
                                    <a:rPr lang="en-US" altLang="zh-CN" sz="2800" i="1">
                                      <a:solidFill>
                                        <a:prstClr val="black"/>
                                      </a:solidFill>
                                      <a:latin typeface="Cambria Math" panose="02040503050406030204" pitchFamily="18" charset="0"/>
                                    </a:rPr>
                                    <m:t>𝑥</m:t>
                                  </m:r>
                                </m:e>
                                <m:sup>
                                  <m:r>
                                    <a:rPr lang="en-US" altLang="zh-CN" sz="2800">
                                      <a:solidFill>
                                        <a:prstClr val="black"/>
                                      </a:solidFill>
                                      <a:latin typeface="Cambria Math" panose="02040503050406030204" pitchFamily="18" charset="0"/>
                                    </a:rPr>
                                    <m:t>2</m:t>
                                  </m:r>
                                </m:sup>
                              </m:sSup>
                              <m:r>
                                <m:rPr>
                                  <m:nor/>
                                </m:rPr>
                                <a:rPr lang="en-US" altLang="zh-CN" sz="2800">
                                  <a:solidFill>
                                    <a:prstClr val="black"/>
                                  </a:solidFill>
                                  <a:latin typeface="+mj-lt"/>
                                </a:rPr>
                                <m:t>,</m:t>
                              </m:r>
                              <m:r>
                                <a:rPr lang="en-US" altLang="zh-CN" sz="2800" i="1">
                                  <a:solidFill>
                                    <a:prstClr val="black"/>
                                  </a:solidFill>
                                  <a:latin typeface="Cambria Math" panose="02040503050406030204" pitchFamily="18" charset="0"/>
                                </a:rPr>
                                <m:t>𝑥</m:t>
                              </m:r>
                              <m:r>
                                <a:rPr lang="en-US" altLang="zh-CN" sz="2800">
                                  <a:solidFill>
                                    <a:prstClr val="black"/>
                                  </a:solidFill>
                                  <a:latin typeface="Cambria Math" panose="02040503050406030204" pitchFamily="18" charset="0"/>
                                </a:rPr>
                                <m:t>≤1</m:t>
                              </m:r>
                              <m:r>
                                <m:rPr>
                                  <m:nor/>
                                </m:rPr>
                                <a:rPr lang="en-US" altLang="zh-CN" sz="2800">
                                  <a:solidFill>
                                    <a:prstClr val="black"/>
                                  </a:solidFill>
                                  <a:latin typeface="+mj-lt"/>
                                </a:rPr>
                                <m:t>,</m:t>
                              </m:r>
                            </m:e>
                          </m:mr>
                          <m:mr>
                            <m:e>
                              <m:r>
                                <a:rPr lang="en-US" altLang="zh-CN" sz="2800" i="1">
                                  <a:solidFill>
                                    <a:prstClr val="black"/>
                                  </a:solidFill>
                                  <a:latin typeface="Cambria Math" panose="02040503050406030204" pitchFamily="18" charset="0"/>
                                </a:rPr>
                                <m:t>𝑥</m:t>
                              </m:r>
                              <m:r>
                                <a:rPr lang="en-US" altLang="zh-CN" sz="2800">
                                  <a:solidFill>
                                    <a:prstClr val="black"/>
                                  </a:solidFill>
                                  <a:latin typeface="Cambria Math" panose="02040503050406030204" pitchFamily="18" charset="0"/>
                                </a:rPr>
                                <m:t>+</m:t>
                              </m:r>
                              <m:f>
                                <m:fPr>
                                  <m:ctrlPr>
                                    <a:rPr lang="en-US"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6</m:t>
                                  </m:r>
                                </m:num>
                                <m:den>
                                  <m:r>
                                    <a:rPr lang="en-US" altLang="zh-CN" sz="2800" i="1">
                                      <a:solidFill>
                                        <a:prstClr val="black"/>
                                      </a:solidFill>
                                      <a:latin typeface="Cambria Math" panose="02040503050406030204" pitchFamily="18" charset="0"/>
                                    </a:rPr>
                                    <m:t>𝑥</m:t>
                                  </m:r>
                                </m:den>
                              </m:f>
                              <m:r>
                                <m:rPr>
                                  <m:nor/>
                                </m:rPr>
                                <a:rPr lang="en-US" altLang="zh-CN" sz="2800" i="1">
                                  <a:solidFill>
                                    <a:prstClr val="black"/>
                                  </a:solidFill>
                                  <a:latin typeface="+mj-lt"/>
                                </a:rPr>
                                <m:t>−</m:t>
                              </m:r>
                              <m:r>
                                <a:rPr lang="en-US" altLang="zh-CN" sz="2800">
                                  <a:solidFill>
                                    <a:prstClr val="black"/>
                                  </a:solidFill>
                                  <a:latin typeface="Cambria Math" panose="02040503050406030204" pitchFamily="18" charset="0"/>
                                </a:rPr>
                                <m:t>6</m:t>
                              </m:r>
                              <m:r>
                                <m:rPr>
                                  <m:nor/>
                                </m:rPr>
                                <a:rPr lang="en-US" altLang="zh-CN" sz="2800">
                                  <a:solidFill>
                                    <a:prstClr val="black"/>
                                  </a:solidFill>
                                  <a:latin typeface="+mj-lt"/>
                                </a:rPr>
                                <m:t>,</m:t>
                              </m:r>
                              <m:r>
                                <a:rPr lang="en-US" altLang="zh-CN" sz="2800" i="1">
                                  <a:solidFill>
                                    <a:prstClr val="black"/>
                                  </a:solidFill>
                                  <a:latin typeface="Cambria Math" panose="02040503050406030204" pitchFamily="18" charset="0"/>
                                </a:rPr>
                                <m:t>𝑥</m:t>
                              </m:r>
                              <m:r>
                                <a:rPr lang="en-US" altLang="zh-CN" sz="2800">
                                  <a:solidFill>
                                    <a:prstClr val="black"/>
                                  </a:solidFill>
                                  <a:latin typeface="Cambria Math" panose="02040503050406030204" pitchFamily="18" charset="0"/>
                                </a:rPr>
                                <m:t>&gt;1</m:t>
                              </m:r>
                              <m:r>
                                <m:rPr>
                                  <m:nor/>
                                </m:rPr>
                                <a:rPr lang="en-US" altLang="zh-CN" sz="2800">
                                  <a:solidFill>
                                    <a:prstClr val="black"/>
                                  </a:solidFill>
                                  <a:latin typeface="+mj-lt"/>
                                </a:rPr>
                                <m:t>,</m:t>
                              </m:r>
                            </m:e>
                          </m:mr>
                        </m:m>
                      </m:e>
                    </m:d>
                  </m:oMath>
                </a14:m>
                <a:r>
                  <a:rPr lang="en-US" altLang="zh-CN" sz="2800" dirty="0" err="1">
                    <a:solidFill>
                      <a:prstClr val="black"/>
                    </a:solidFill>
                    <a:latin typeface="+mj-lt"/>
                  </a:rPr>
                  <a:t>则</a:t>
                </a:r>
                <a:r>
                  <a:rPr lang="en-US" altLang="zh-CN" sz="2800" i="1" dirty="0" err="1">
                    <a:solidFill>
                      <a:prstClr val="black"/>
                    </a:solidFill>
                    <a:latin typeface="+mj-lt"/>
                  </a:rPr>
                  <a:t>f</a:t>
                </a:r>
                <a:r>
                  <a:rPr lang="en-US" altLang="zh-CN" sz="2800" dirty="0">
                    <a:solidFill>
                      <a:prstClr val="black"/>
                    </a:solidFill>
                    <a:latin typeface="+mj-lt"/>
                  </a:rPr>
                  <a:t>(</a:t>
                </a:r>
                <a:r>
                  <a:rPr lang="en-US" altLang="zh-CN" sz="2800" i="1" dirty="0">
                    <a:solidFill>
                      <a:prstClr val="black"/>
                    </a:solidFill>
                    <a:latin typeface="+mj-lt"/>
                  </a:rPr>
                  <a:t>x</a:t>
                </a:r>
                <a:r>
                  <a:rPr lang="en-US" altLang="zh-CN" sz="2800" dirty="0">
                    <a:solidFill>
                      <a:prstClr val="black"/>
                    </a:solidFill>
                    <a:latin typeface="+mj-lt"/>
                  </a:rPr>
                  <a:t>)</a:t>
                </a:r>
                <a:r>
                  <a:rPr lang="en-US" altLang="zh-CN" sz="2800" dirty="0" err="1">
                    <a:solidFill>
                      <a:prstClr val="black"/>
                    </a:solidFill>
                    <a:latin typeface="+mj-lt"/>
                  </a:rPr>
                  <a:t>的最小值是</a:t>
                </a:r>
                <a:r>
                  <a:rPr lang="en-US" altLang="zh-CN" sz="2800" i="1" u="sng" dirty="0">
                    <a:solidFill>
                      <a:prstClr val="black"/>
                    </a:solidFill>
                    <a:latin typeface="+mj-lt"/>
                  </a:rPr>
                  <a:t>　　　　</a:t>
                </a:r>
                <a:r>
                  <a:rPr lang="en-US" altLang="zh-CN" sz="2800" dirty="0">
                    <a:solidFill>
                      <a:prstClr val="black"/>
                    </a:solidFill>
                    <a:latin typeface="+mj-lt"/>
                  </a:rPr>
                  <a:t>.</a:t>
                </a:r>
                <a:r>
                  <a:rPr lang="en-US" altLang="zh-CN" sz="2800" i="1" dirty="0">
                    <a:solidFill>
                      <a:prstClr val="black"/>
                    </a:solidFill>
                    <a:latin typeface="+mj-lt"/>
                  </a:rPr>
                  <a:t> </a:t>
                </a:r>
                <a:endParaRPr lang="en-US" altLang="zh-CN" sz="2800" dirty="0">
                  <a:solidFill>
                    <a:prstClr val="black"/>
                  </a:solidFill>
                  <a:latin typeface="+mj-lt"/>
                </a:endParaRPr>
              </a:p>
              <a:p>
                <a:pPr>
                  <a:lnSpc>
                    <a:spcPts val="5100"/>
                  </a:lnSpc>
                </a:pPr>
                <a:endParaRPr lang="en-US" altLang="zh-CN" sz="2800" b="1" dirty="0">
                  <a:solidFill>
                    <a:srgbClr val="DA251C"/>
                  </a:solidFill>
                  <a:latin typeface="+mj-lt"/>
                </a:endParaRPr>
              </a:p>
              <a:p>
                <a:pPr>
                  <a:lnSpc>
                    <a:spcPts val="5100"/>
                  </a:lnSpc>
                </a:pPr>
                <a:r>
                  <a:rPr lang="zh-CN" altLang="en-US" sz="2800" b="1" dirty="0">
                    <a:solidFill>
                      <a:srgbClr val="DA251C"/>
                    </a:solidFill>
                    <a:latin typeface="+mj-lt"/>
                  </a:rPr>
                  <a:t>思维导引</a:t>
                </a:r>
                <a:r>
                  <a:rPr lang="zh-CN" altLang="zh-CN" sz="2800" i="1" dirty="0">
                    <a:solidFill>
                      <a:prstClr val="black"/>
                    </a:solidFill>
                    <a:latin typeface="+mj-lt"/>
                  </a:rPr>
                  <a:t>　</a:t>
                </a:r>
                <a:r>
                  <a:rPr lang="zh-CN" altLang="zh-CN" sz="2800" dirty="0">
                    <a:solidFill>
                      <a:prstClr val="black"/>
                    </a:solidFill>
                    <a:latin typeface="+mj-lt"/>
                  </a:rPr>
                  <a:t>结合已知分段函数</a:t>
                </a:r>
                <a:r>
                  <a:rPr lang="en-US" altLang="zh-CN" sz="2800" dirty="0">
                    <a:solidFill>
                      <a:prstClr val="black"/>
                    </a:solidFill>
                    <a:latin typeface="+mj-lt"/>
                  </a:rPr>
                  <a:t>,</a:t>
                </a:r>
                <a:r>
                  <a:rPr lang="zh-CN" altLang="zh-CN" sz="2800" dirty="0">
                    <a:solidFill>
                      <a:prstClr val="black"/>
                    </a:solidFill>
                    <a:latin typeface="+mj-lt"/>
                  </a:rPr>
                  <a:t>分别由二次函数的性质和基本不等式求得各段的最小值</a:t>
                </a:r>
                <a:r>
                  <a:rPr lang="en-US" altLang="zh-CN" sz="2800" dirty="0">
                    <a:solidFill>
                      <a:prstClr val="black"/>
                    </a:solidFill>
                    <a:latin typeface="+mj-lt"/>
                  </a:rPr>
                  <a:t>,</a:t>
                </a:r>
                <a:r>
                  <a:rPr lang="zh-CN" altLang="zh-CN" sz="2800" dirty="0">
                    <a:solidFill>
                      <a:prstClr val="black"/>
                    </a:solidFill>
                    <a:latin typeface="+mj-lt"/>
                  </a:rPr>
                  <a:t>再进行比较即可得出结论</a:t>
                </a:r>
                <a:r>
                  <a:rPr lang="en-US" altLang="zh-CN" sz="2800" dirty="0">
                    <a:solidFill>
                      <a:prstClr val="black"/>
                    </a:solidFill>
                    <a:latin typeface="+mj-lt"/>
                  </a:rPr>
                  <a:t>.</a:t>
                </a:r>
                <a:endParaRPr lang="zh-CN" altLang="zh-CN" sz="2800" dirty="0">
                  <a:solidFill>
                    <a:prstClr val="black"/>
                  </a:solidFill>
                  <a:latin typeface="+mj-lt"/>
                </a:endParaRPr>
              </a:p>
            </p:txBody>
          </p:sp>
        </mc:Choice>
        <mc:Fallback>
          <p:sp>
            <p:nvSpPr>
              <p:cNvPr id="2" name="矩形 1"/>
              <p:cNvSpPr>
                <a:spLocks noRot="1" noChangeAspect="1" noMove="1" noResize="1" noEditPoints="1" noAdjustHandles="1" noChangeArrowheads="1" noChangeShapeType="1" noTextEdit="1"/>
              </p:cNvSpPr>
              <p:nvPr/>
            </p:nvSpPr>
            <p:spPr>
              <a:xfrm>
                <a:off x="234043" y="1522860"/>
                <a:ext cx="11723913" cy="2708434"/>
              </a:xfrm>
              <a:prstGeom prst="rect">
                <a:avLst/>
              </a:prstGeom>
              <a:blipFill rotWithShape="0">
                <a:blip r:embed="rId2"/>
                <a:stretch>
                  <a:fillRect l="-1040" t="-16216" r="-156" b="-2477"/>
                </a:stretch>
              </a:blipFill>
            </p:spPr>
            <p:txBody>
              <a:bodyPr/>
              <a:lstStyle/>
              <a:p>
                <a:r>
                  <a:rPr lang="zh-CN" altLang="en-US">
                    <a:noFill/>
                  </a:rPr>
                  <a:t> </a:t>
                </a:r>
              </a:p>
            </p:txBody>
          </p:sp>
        </mc:Fallback>
      </mc:AlternateContent>
      <p:sp>
        <p:nvSpPr>
          <p:cNvPr id="3" name="矩形 2"/>
          <p:cNvSpPr/>
          <p:nvPr/>
        </p:nvSpPr>
        <p:spPr>
          <a:xfrm>
            <a:off x="234043" y="4231294"/>
            <a:ext cx="11400455" cy="2031325"/>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en-US" altLang="zh-CN" sz="2800" dirty="0">
                <a:solidFill>
                  <a:srgbClr val="FF0000"/>
                </a:solidFill>
              </a:rPr>
              <a:t>(</a:t>
            </a:r>
            <a:r>
              <a:rPr lang="zh-CN" altLang="en-US" sz="2800" dirty="0">
                <a:solidFill>
                  <a:srgbClr val="FF0000"/>
                </a:solidFill>
              </a:rPr>
              <a:t>利用单调性和基本不等式求解</a:t>
            </a:r>
            <a:r>
              <a:rPr lang="en-US" altLang="zh-CN" sz="2800" dirty="0">
                <a:solidFill>
                  <a:srgbClr val="FF0000"/>
                </a:solidFill>
              </a:rPr>
              <a:t>)</a:t>
            </a:r>
            <a:r>
              <a:rPr lang="zh-CN" altLang="zh-CN" sz="2800" dirty="0">
                <a:solidFill>
                  <a:prstClr val="black"/>
                </a:solidFill>
              </a:rPr>
              <a:t>因为</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x</a:t>
            </a:r>
            <a:r>
              <a:rPr lang="en-US" altLang="zh-CN" sz="2800" baseline="30000" dirty="0">
                <a:solidFill>
                  <a:prstClr val="black"/>
                </a:solidFill>
              </a:rPr>
              <a:t>2</a:t>
            </a:r>
            <a:r>
              <a:rPr lang="zh-CN" altLang="zh-CN" sz="2800" dirty="0">
                <a:solidFill>
                  <a:prstClr val="black"/>
                </a:solidFill>
              </a:rPr>
              <a:t>在</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上单调递减</a:t>
            </a:r>
            <a:r>
              <a:rPr lang="en-US" altLang="zh-CN" sz="2800" dirty="0">
                <a:solidFill>
                  <a:prstClr val="black"/>
                </a:solidFill>
              </a:rPr>
              <a:t>,</a:t>
            </a:r>
            <a:r>
              <a:rPr lang="zh-CN" altLang="zh-CN" sz="2800" dirty="0">
                <a:solidFill>
                  <a:prstClr val="black"/>
                </a:solidFill>
              </a:rPr>
              <a:t>在</a:t>
            </a:r>
            <a:r>
              <a:rPr lang="en-US" altLang="zh-CN" sz="2800" dirty="0">
                <a:solidFill>
                  <a:prstClr val="black"/>
                </a:solidFill>
              </a:rPr>
              <a:t>[0,+∞)</a:t>
            </a:r>
            <a:r>
              <a:rPr lang="zh-CN" altLang="zh-CN" sz="2800" dirty="0">
                <a:solidFill>
                  <a:prstClr val="black"/>
                </a:solidFill>
              </a:rPr>
              <a:t>上单调递增</a:t>
            </a:r>
            <a:r>
              <a:rPr lang="en-US" altLang="zh-CN" sz="2800" dirty="0">
                <a:solidFill>
                  <a:prstClr val="black"/>
                </a:solidFill>
              </a:rPr>
              <a:t>,</a:t>
            </a:r>
          </a:p>
          <a:p>
            <a:pPr>
              <a:lnSpc>
                <a:spcPct val="150000"/>
              </a:lnSpc>
            </a:pPr>
            <a:r>
              <a:rPr lang="zh-CN" altLang="zh-CN" sz="2800" dirty="0">
                <a:solidFill>
                  <a:prstClr val="black"/>
                </a:solidFill>
              </a:rPr>
              <a:t>所以当</a:t>
            </a:r>
            <a:r>
              <a:rPr lang="en-US" altLang="zh-CN" sz="2800" i="1" dirty="0">
                <a:solidFill>
                  <a:prstClr val="black"/>
                </a:solidFill>
              </a:rPr>
              <a:t>x</a:t>
            </a:r>
            <a:r>
              <a:rPr lang="en-US" altLang="zh-CN" sz="2800" dirty="0">
                <a:solidFill>
                  <a:prstClr val="black"/>
                </a:solidFill>
              </a:rPr>
              <a:t>≤1</a:t>
            </a:r>
            <a:r>
              <a:rPr lang="zh-CN" altLang="zh-CN" sz="2800" dirty="0">
                <a:solidFill>
                  <a:prstClr val="black"/>
                </a:solidFill>
              </a:rPr>
              <a:t>时</a:t>
            </a:r>
            <a:r>
              <a:rPr lang="en-US" altLang="zh-CN" sz="2800" dirty="0">
                <a:solidFill>
                  <a:prstClr val="black"/>
                </a:solidFill>
              </a:rPr>
              <a:t>, </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baseline="-25000" dirty="0">
                <a:solidFill>
                  <a:prstClr val="black"/>
                </a:solidFill>
              </a:rPr>
              <a:t>min</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(0)=0</a:t>
            </a:r>
            <a:r>
              <a:rPr lang="en-US" altLang="zh-CN" sz="2800" dirty="0">
                <a:solidFill>
                  <a:srgbClr val="FF0000"/>
                </a:solidFill>
              </a:rPr>
              <a:t>.(</a:t>
            </a:r>
            <a:r>
              <a:rPr lang="zh-CN" altLang="zh-CN" sz="2800" dirty="0">
                <a:solidFill>
                  <a:srgbClr val="FF0000"/>
                </a:solidFill>
              </a:rPr>
              <a:t>用单调性法求最值</a:t>
            </a:r>
            <a:r>
              <a:rPr lang="en-US" altLang="zh-CN" sz="2800" dirty="0">
                <a:solidFill>
                  <a:srgbClr val="FF0000"/>
                </a:solidFill>
              </a:rPr>
              <a:t>)</a:t>
            </a:r>
          </a:p>
        </p:txBody>
      </p:sp>
    </p:spTree>
    <p:extLst>
      <p:ext uri="{BB962C8B-B14F-4D97-AF65-F5344CB8AC3E}">
        <p14:creationId xmlns:p14="http://schemas.microsoft.com/office/powerpoint/2010/main" xmlns="" val="221193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14" name="矩形 13"/>
              <p:cNvSpPr/>
              <p:nvPr/>
            </p:nvSpPr>
            <p:spPr>
              <a:xfrm>
                <a:off x="180056" y="654727"/>
                <a:ext cx="11723912" cy="2629374"/>
              </a:xfrm>
              <a:prstGeom prst="rect">
                <a:avLst/>
              </a:prstGeom>
            </p:spPr>
            <p:txBody>
              <a:bodyPr wrap="square">
                <a:spAutoFit/>
              </a:bodyPr>
              <a:lstStyle/>
              <a:p>
                <a:pPr>
                  <a:lnSpc>
                    <a:spcPts val="5100"/>
                  </a:lnSpc>
                </a:pPr>
                <a:r>
                  <a:rPr lang="zh-CN" altLang="zh-CN" sz="2800" dirty="0">
                    <a:solidFill>
                      <a:prstClr val="black"/>
                    </a:solidFill>
                    <a:latin typeface="+mj-lt"/>
                    <a:ea typeface="+mj-ea"/>
                  </a:rPr>
                  <a:t>当</a:t>
                </a:r>
                <a:r>
                  <a:rPr lang="en-US" altLang="zh-CN" sz="2800" i="1" dirty="0">
                    <a:solidFill>
                      <a:prstClr val="black"/>
                    </a:solidFill>
                    <a:latin typeface="+mj-lt"/>
                    <a:ea typeface="+mj-ea"/>
                  </a:rPr>
                  <a:t>x</a:t>
                </a:r>
                <a:r>
                  <a:rPr lang="en-US" altLang="zh-CN" sz="2800" dirty="0">
                    <a:solidFill>
                      <a:prstClr val="black"/>
                    </a:solidFill>
                    <a:latin typeface="+mj-lt"/>
                    <a:ea typeface="+mj-ea"/>
                  </a:rPr>
                  <a:t>&gt;1</a:t>
                </a:r>
                <a:r>
                  <a:rPr lang="zh-CN" altLang="zh-CN" sz="2800" dirty="0">
                    <a:solidFill>
                      <a:prstClr val="black"/>
                    </a:solidFill>
                    <a:latin typeface="+mj-lt"/>
                    <a:ea typeface="+mj-ea"/>
                  </a:rPr>
                  <a:t>时</a:t>
                </a:r>
                <a:r>
                  <a:rPr lang="en-US" altLang="zh-CN" sz="2800" dirty="0">
                    <a:solidFill>
                      <a:prstClr val="black"/>
                    </a:solidFill>
                    <a:latin typeface="+mj-lt"/>
                    <a:ea typeface="+mj-ea"/>
                  </a:rPr>
                  <a:t>,</a:t>
                </a:r>
                <a:r>
                  <a:rPr lang="en-US" altLang="zh-CN" sz="2800" i="1" dirty="0">
                    <a:solidFill>
                      <a:prstClr val="black"/>
                    </a:solidFill>
                    <a:latin typeface="+mj-lt"/>
                    <a:ea typeface="+mj-ea"/>
                  </a:rPr>
                  <a:t>y</a:t>
                </a:r>
                <a:r>
                  <a:rPr lang="en-US" altLang="zh-CN" sz="2800" dirty="0">
                    <a:solidFill>
                      <a:prstClr val="black"/>
                    </a:solidFill>
                    <a:latin typeface="+mj-lt"/>
                    <a:ea typeface="+mj-ea"/>
                  </a:rPr>
                  <a:t>=</a:t>
                </a:r>
                <a:r>
                  <a:rPr lang="en-US" altLang="zh-CN" sz="2800" i="1" dirty="0">
                    <a:solidFill>
                      <a:prstClr val="black"/>
                    </a:solidFill>
                    <a:latin typeface="+mj-lt"/>
                    <a:ea typeface="+mj-ea"/>
                  </a:rPr>
                  <a:t>x+</a:t>
                </a:r>
                <a14:m>
                  <m:oMath xmlns:m="http://schemas.openxmlformats.org/officeDocument/2006/math">
                    <m:f>
                      <m:fPr>
                        <m:ctrlPr>
                          <a:rPr lang="zh-CN" altLang="zh-CN" sz="2800" i="1">
                            <a:solidFill>
                              <a:prstClr val="black"/>
                            </a:solidFill>
                            <a:latin typeface="Cambria Math" panose="02040503050406030204" pitchFamily="18" charset="0"/>
                            <a:ea typeface="+mj-ea"/>
                          </a:rPr>
                        </m:ctrlPr>
                      </m:fPr>
                      <m:num>
                        <m:r>
                          <a:rPr lang="en-US" altLang="zh-CN" sz="2800">
                            <a:solidFill>
                              <a:prstClr val="black"/>
                            </a:solidFill>
                            <a:latin typeface="Cambria Math" panose="02040503050406030204" pitchFamily="18" charset="0"/>
                            <a:ea typeface="+mj-ea"/>
                          </a:rPr>
                          <m:t>6</m:t>
                        </m:r>
                      </m:num>
                      <m:den>
                        <m:r>
                          <a:rPr lang="en-US" altLang="zh-CN" sz="2800" i="1">
                            <a:solidFill>
                              <a:prstClr val="black"/>
                            </a:solidFill>
                            <a:latin typeface="Cambria Math" panose="02040503050406030204" pitchFamily="18" charset="0"/>
                            <a:ea typeface="+mj-ea"/>
                          </a:rPr>
                          <m:t>𝑥</m:t>
                        </m:r>
                      </m:den>
                    </m:f>
                  </m:oMath>
                </a14:m>
                <a:r>
                  <a:rPr lang="en-US" altLang="zh-CN" sz="2800" dirty="0">
                    <a:solidFill>
                      <a:prstClr val="black"/>
                    </a:solidFill>
                    <a:latin typeface="+mj-lt"/>
                    <a:ea typeface="+mj-ea"/>
                  </a:rPr>
                  <a:t>≥2</a:t>
                </a:r>
                <a14:m>
                  <m:oMath xmlns:m="http://schemas.openxmlformats.org/officeDocument/2006/math">
                    <m:rad>
                      <m:radPr>
                        <m:degHide m:val="on"/>
                        <m:ctrlPr>
                          <a:rPr lang="zh-CN" altLang="zh-CN" sz="2800" i="1">
                            <a:solidFill>
                              <a:prstClr val="black"/>
                            </a:solidFill>
                            <a:latin typeface="Cambria Math" panose="02040503050406030204" pitchFamily="18" charset="0"/>
                            <a:ea typeface="+mj-ea"/>
                          </a:rPr>
                        </m:ctrlPr>
                      </m:radPr>
                      <m:deg/>
                      <m:e>
                        <m:r>
                          <a:rPr lang="en-US" altLang="zh-CN" sz="2800">
                            <a:solidFill>
                              <a:prstClr val="black"/>
                            </a:solidFill>
                            <a:latin typeface="Cambria Math" panose="02040503050406030204" pitchFamily="18" charset="0"/>
                            <a:ea typeface="+mj-ea"/>
                          </a:rPr>
                          <m:t>6</m:t>
                        </m:r>
                      </m:e>
                    </m:rad>
                  </m:oMath>
                </a14:m>
                <a:r>
                  <a:rPr lang="en-US" altLang="zh-CN" sz="2800" dirty="0">
                    <a:solidFill>
                      <a:prstClr val="black"/>
                    </a:solidFill>
                    <a:latin typeface="+mj-lt"/>
                    <a:ea typeface="+mj-ea"/>
                  </a:rPr>
                  <a:t>,</a:t>
                </a:r>
                <a:r>
                  <a:rPr lang="zh-CN" altLang="zh-CN" sz="2800" dirty="0">
                    <a:solidFill>
                      <a:prstClr val="black"/>
                    </a:solidFill>
                    <a:latin typeface="+mj-lt"/>
                    <a:ea typeface="+mj-ea"/>
                  </a:rPr>
                  <a:t>当且仅当</a:t>
                </a:r>
                <a:r>
                  <a:rPr lang="en-US" altLang="zh-CN" sz="2800" i="1" dirty="0">
                    <a:solidFill>
                      <a:prstClr val="black"/>
                    </a:solidFill>
                    <a:latin typeface="+mj-lt"/>
                    <a:ea typeface="+mj-ea"/>
                  </a:rPr>
                  <a:t>x</a:t>
                </a:r>
                <a:r>
                  <a:rPr lang="en-US" altLang="zh-CN" sz="2800" dirty="0">
                    <a:solidFill>
                      <a:prstClr val="black"/>
                    </a:solidFill>
                    <a:latin typeface="+mj-lt"/>
                    <a:ea typeface="+mj-ea"/>
                  </a:rPr>
                  <a:t>=</a:t>
                </a:r>
                <a14:m>
                  <m:oMath xmlns:m="http://schemas.openxmlformats.org/officeDocument/2006/math">
                    <m:rad>
                      <m:radPr>
                        <m:degHide m:val="on"/>
                        <m:ctrlPr>
                          <a:rPr lang="zh-CN" altLang="zh-CN" sz="2800" i="1">
                            <a:solidFill>
                              <a:prstClr val="black"/>
                            </a:solidFill>
                            <a:latin typeface="Cambria Math" panose="02040503050406030204" pitchFamily="18" charset="0"/>
                            <a:ea typeface="+mj-ea"/>
                          </a:rPr>
                        </m:ctrlPr>
                      </m:radPr>
                      <m:deg/>
                      <m:e>
                        <m:r>
                          <a:rPr lang="en-US" altLang="zh-CN" sz="2800">
                            <a:solidFill>
                              <a:prstClr val="black"/>
                            </a:solidFill>
                            <a:latin typeface="Cambria Math" panose="02040503050406030204" pitchFamily="18" charset="0"/>
                            <a:ea typeface="+mj-ea"/>
                          </a:rPr>
                          <m:t>6</m:t>
                        </m:r>
                      </m:e>
                    </m:rad>
                  </m:oMath>
                </a14:m>
                <a:r>
                  <a:rPr lang="zh-CN" altLang="zh-CN" sz="2800" dirty="0">
                    <a:solidFill>
                      <a:prstClr val="black"/>
                    </a:solidFill>
                    <a:latin typeface="+mj-lt"/>
                    <a:ea typeface="+mj-ea"/>
                  </a:rPr>
                  <a:t>时</a:t>
                </a:r>
                <a:r>
                  <a:rPr lang="en-US" altLang="zh-CN" sz="2800" dirty="0">
                    <a:solidFill>
                      <a:prstClr val="black"/>
                    </a:solidFill>
                    <a:latin typeface="+mj-lt"/>
                    <a:ea typeface="+mj-ea"/>
                  </a:rPr>
                  <a:t>,</a:t>
                </a:r>
                <a:r>
                  <a:rPr lang="zh-CN" altLang="zh-CN" sz="2800" dirty="0">
                    <a:solidFill>
                      <a:prstClr val="black"/>
                    </a:solidFill>
                    <a:latin typeface="+mj-lt"/>
                    <a:ea typeface="+mj-ea"/>
                  </a:rPr>
                  <a:t>等号成立</a:t>
                </a:r>
                <a:r>
                  <a:rPr lang="en-US" altLang="zh-CN" sz="2800" dirty="0">
                    <a:solidFill>
                      <a:prstClr val="black"/>
                    </a:solidFill>
                    <a:latin typeface="+mj-lt"/>
                    <a:ea typeface="+mj-ea"/>
                  </a:rPr>
                  <a:t>,</a:t>
                </a:r>
                <a:r>
                  <a:rPr lang="zh-CN" altLang="zh-CN" sz="2800" dirty="0">
                    <a:solidFill>
                      <a:prstClr val="black"/>
                    </a:solidFill>
                    <a:latin typeface="+mj-lt"/>
                    <a:ea typeface="+mj-ea"/>
                  </a:rPr>
                  <a:t>此时</a:t>
                </a:r>
                <a:r>
                  <a:rPr lang="en-US" altLang="zh-CN" sz="2800" i="1" dirty="0">
                    <a:solidFill>
                      <a:prstClr val="black"/>
                    </a:solidFill>
                    <a:latin typeface="+mj-lt"/>
                    <a:ea typeface="+mj-ea"/>
                  </a:rPr>
                  <a:t>f</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dirty="0">
                    <a:solidFill>
                      <a:prstClr val="black"/>
                    </a:solidFill>
                    <a:latin typeface="+mj-lt"/>
                    <a:ea typeface="+mj-ea"/>
                  </a:rPr>
                  <a:t>)</a:t>
                </a:r>
                <a:r>
                  <a:rPr lang="en-US" altLang="zh-CN" sz="2800" baseline="-25000" dirty="0">
                    <a:solidFill>
                      <a:prstClr val="black"/>
                    </a:solidFill>
                    <a:latin typeface="+mj-lt"/>
                    <a:ea typeface="+mj-ea"/>
                  </a:rPr>
                  <a:t>min</a:t>
                </a:r>
                <a:r>
                  <a:rPr lang="en-US" altLang="zh-CN" sz="2800" dirty="0">
                    <a:solidFill>
                      <a:prstClr val="black"/>
                    </a:solidFill>
                    <a:latin typeface="+mj-lt"/>
                    <a:ea typeface="+mj-ea"/>
                  </a:rPr>
                  <a:t>=2</a:t>
                </a:r>
                <a14:m>
                  <m:oMath xmlns:m="http://schemas.openxmlformats.org/officeDocument/2006/math">
                    <m:rad>
                      <m:radPr>
                        <m:degHide m:val="on"/>
                        <m:ctrlPr>
                          <a:rPr lang="zh-CN" altLang="zh-CN" sz="2800" i="1">
                            <a:solidFill>
                              <a:prstClr val="black"/>
                            </a:solidFill>
                            <a:latin typeface="Cambria Math" panose="02040503050406030204" pitchFamily="18" charset="0"/>
                            <a:ea typeface="+mj-ea"/>
                          </a:rPr>
                        </m:ctrlPr>
                      </m:radPr>
                      <m:deg/>
                      <m:e>
                        <m:r>
                          <a:rPr lang="en-US" altLang="zh-CN" sz="2800">
                            <a:solidFill>
                              <a:prstClr val="black"/>
                            </a:solidFill>
                            <a:latin typeface="Cambria Math" panose="02040503050406030204" pitchFamily="18" charset="0"/>
                            <a:ea typeface="+mj-ea"/>
                          </a:rPr>
                          <m:t>6</m:t>
                        </m:r>
                      </m:e>
                    </m:rad>
                  </m:oMath>
                </a14:m>
                <a:r>
                  <a:rPr lang="en-US" altLang="zh-CN" sz="2800" i="1" dirty="0">
                    <a:solidFill>
                      <a:prstClr val="black"/>
                    </a:solidFill>
                    <a:latin typeface="+mj-lt"/>
                    <a:ea typeface="+mj-ea"/>
                  </a:rPr>
                  <a:t>-</a:t>
                </a:r>
                <a:r>
                  <a:rPr lang="en-US" altLang="zh-CN" sz="2800" dirty="0">
                    <a:solidFill>
                      <a:prstClr val="black"/>
                    </a:solidFill>
                    <a:latin typeface="+mj-lt"/>
                    <a:ea typeface="+mj-ea"/>
                  </a:rPr>
                  <a:t>6.</a:t>
                </a:r>
                <a:r>
                  <a:rPr lang="en-US" altLang="zh-CN" sz="2800" dirty="0">
                    <a:solidFill>
                      <a:srgbClr val="DA251C"/>
                    </a:solidFill>
                    <a:latin typeface="+mj-lt"/>
                    <a:ea typeface="+mj-ea"/>
                  </a:rPr>
                  <a:t>(</a:t>
                </a:r>
                <a:r>
                  <a:rPr lang="zh-CN" altLang="zh-CN" sz="2800" dirty="0">
                    <a:solidFill>
                      <a:srgbClr val="DA251C"/>
                    </a:solidFill>
                    <a:latin typeface="+mj-lt"/>
                    <a:ea typeface="+mj-ea"/>
                  </a:rPr>
                  <a:t>用基本不等式法求最值</a:t>
                </a:r>
                <a:r>
                  <a:rPr lang="en-US" altLang="zh-CN" sz="2800" dirty="0">
                    <a:solidFill>
                      <a:srgbClr val="DA251C"/>
                    </a:solidFill>
                    <a:latin typeface="+mj-lt"/>
                    <a:ea typeface="+mj-ea"/>
                  </a:rPr>
                  <a:t>)</a:t>
                </a:r>
                <a:endParaRPr lang="zh-CN" altLang="zh-CN" sz="2800" dirty="0">
                  <a:solidFill>
                    <a:srgbClr val="DA251C"/>
                  </a:solidFill>
                  <a:latin typeface="+mj-lt"/>
                  <a:ea typeface="+mj-ea"/>
                </a:endParaRPr>
              </a:p>
              <a:p>
                <a:pPr>
                  <a:lnSpc>
                    <a:spcPts val="5100"/>
                  </a:lnSpc>
                </a:pPr>
                <a:r>
                  <a:rPr lang="zh-CN" altLang="zh-CN" sz="2800" dirty="0">
                    <a:solidFill>
                      <a:prstClr val="black"/>
                    </a:solidFill>
                    <a:latin typeface="+mj-lt"/>
                    <a:ea typeface="+mj-ea"/>
                  </a:rPr>
                  <a:t>又</a:t>
                </a:r>
                <a:r>
                  <a:rPr lang="en-US" altLang="zh-CN" sz="2800" dirty="0">
                    <a:solidFill>
                      <a:prstClr val="black"/>
                    </a:solidFill>
                    <a:latin typeface="+mj-lt"/>
                    <a:ea typeface="+mj-ea"/>
                  </a:rPr>
                  <a:t>2</a:t>
                </a:r>
                <a14:m>
                  <m:oMath xmlns:m="http://schemas.openxmlformats.org/officeDocument/2006/math">
                    <m:rad>
                      <m:radPr>
                        <m:degHide m:val="on"/>
                        <m:ctrlPr>
                          <a:rPr lang="zh-CN" altLang="zh-CN" sz="2800" i="1">
                            <a:solidFill>
                              <a:prstClr val="black"/>
                            </a:solidFill>
                            <a:latin typeface="Cambria Math" panose="02040503050406030204" pitchFamily="18" charset="0"/>
                            <a:ea typeface="+mj-ea"/>
                          </a:rPr>
                        </m:ctrlPr>
                      </m:radPr>
                      <m:deg/>
                      <m:e>
                        <m:r>
                          <a:rPr lang="en-US" altLang="zh-CN" sz="2800">
                            <a:solidFill>
                              <a:prstClr val="black"/>
                            </a:solidFill>
                            <a:latin typeface="Cambria Math" panose="02040503050406030204" pitchFamily="18" charset="0"/>
                            <a:ea typeface="+mj-ea"/>
                          </a:rPr>
                          <m:t>6</m:t>
                        </m:r>
                      </m:e>
                    </m:rad>
                  </m:oMath>
                </a14:m>
                <a:r>
                  <a:rPr lang="en-US" altLang="zh-CN" sz="2800" i="1" dirty="0">
                    <a:solidFill>
                      <a:prstClr val="black"/>
                    </a:solidFill>
                    <a:latin typeface="+mj-lt"/>
                    <a:ea typeface="+mj-ea"/>
                  </a:rPr>
                  <a:t>-</a:t>
                </a:r>
                <a:r>
                  <a:rPr lang="en-US" altLang="zh-CN" sz="2800" dirty="0">
                    <a:solidFill>
                      <a:prstClr val="black"/>
                    </a:solidFill>
                    <a:latin typeface="+mj-lt"/>
                    <a:ea typeface="+mj-ea"/>
                  </a:rPr>
                  <a:t>6&lt;0,</a:t>
                </a:r>
                <a:r>
                  <a:rPr lang="en-US" altLang="zh-CN" sz="2800" dirty="0">
                    <a:solidFill>
                      <a:srgbClr val="DA251C"/>
                    </a:solidFill>
                    <a:latin typeface="+mj-lt"/>
                    <a:ea typeface="+mj-ea"/>
                  </a:rPr>
                  <a:t>(</a:t>
                </a:r>
                <a:r>
                  <a:rPr lang="zh-CN" altLang="zh-CN" sz="2800" dirty="0">
                    <a:solidFill>
                      <a:srgbClr val="DA251C"/>
                    </a:solidFill>
                    <a:latin typeface="+mj-lt"/>
                    <a:ea typeface="+mj-ea"/>
                  </a:rPr>
                  <a:t>比较每段上的最值</a:t>
                </a:r>
                <a:r>
                  <a:rPr lang="en-US" altLang="zh-CN" sz="2800" dirty="0">
                    <a:solidFill>
                      <a:srgbClr val="DA251C"/>
                    </a:solidFill>
                    <a:latin typeface="+mj-lt"/>
                    <a:ea typeface="+mj-ea"/>
                  </a:rPr>
                  <a:t>)    </a:t>
                </a:r>
              </a:p>
              <a:p>
                <a:pPr>
                  <a:lnSpc>
                    <a:spcPts val="5100"/>
                  </a:lnSpc>
                </a:pPr>
                <a:r>
                  <a:rPr lang="en-US" altLang="zh-CN" sz="2800" dirty="0">
                    <a:solidFill>
                      <a:srgbClr val="DA251C"/>
                    </a:solidFill>
                    <a:latin typeface="+mj-lt"/>
                    <a:ea typeface="+mj-ea"/>
                  </a:rPr>
                  <a:t> </a:t>
                </a:r>
                <a:r>
                  <a:rPr lang="zh-CN" altLang="zh-CN" sz="2800" dirty="0">
                    <a:solidFill>
                      <a:prstClr val="black"/>
                    </a:solidFill>
                    <a:latin typeface="+mj-lt"/>
                    <a:ea typeface="+mj-ea"/>
                  </a:rPr>
                  <a:t>所以</a:t>
                </a:r>
                <a:r>
                  <a:rPr lang="en-US" altLang="zh-CN" sz="2800" i="1" dirty="0">
                    <a:solidFill>
                      <a:prstClr val="black"/>
                    </a:solidFill>
                    <a:latin typeface="+mj-lt"/>
                    <a:ea typeface="+mj-ea"/>
                  </a:rPr>
                  <a:t>f</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dirty="0">
                    <a:solidFill>
                      <a:prstClr val="black"/>
                    </a:solidFill>
                    <a:latin typeface="+mj-lt"/>
                    <a:ea typeface="+mj-ea"/>
                  </a:rPr>
                  <a:t>)</a:t>
                </a:r>
                <a:r>
                  <a:rPr lang="en-US" altLang="zh-CN" sz="2800" baseline="-25000" dirty="0">
                    <a:solidFill>
                      <a:prstClr val="black"/>
                    </a:solidFill>
                    <a:latin typeface="+mj-lt"/>
                    <a:ea typeface="+mj-ea"/>
                  </a:rPr>
                  <a:t>min</a:t>
                </a:r>
                <a:r>
                  <a:rPr lang="en-US" altLang="zh-CN" sz="2800" dirty="0">
                    <a:solidFill>
                      <a:prstClr val="black"/>
                    </a:solidFill>
                    <a:latin typeface="+mj-lt"/>
                    <a:ea typeface="+mj-ea"/>
                  </a:rPr>
                  <a:t>=2</a:t>
                </a:r>
                <a14:m>
                  <m:oMath xmlns:m="http://schemas.openxmlformats.org/officeDocument/2006/math">
                    <m:rad>
                      <m:radPr>
                        <m:degHide m:val="on"/>
                        <m:ctrlPr>
                          <a:rPr lang="zh-CN" altLang="zh-CN" sz="2800" i="1">
                            <a:solidFill>
                              <a:prstClr val="black"/>
                            </a:solidFill>
                            <a:latin typeface="Cambria Math" panose="02040503050406030204" pitchFamily="18" charset="0"/>
                            <a:ea typeface="+mj-ea"/>
                          </a:rPr>
                        </m:ctrlPr>
                      </m:radPr>
                      <m:deg/>
                      <m:e>
                        <m:r>
                          <a:rPr lang="en-US" altLang="zh-CN" sz="2800">
                            <a:solidFill>
                              <a:prstClr val="black"/>
                            </a:solidFill>
                            <a:latin typeface="Cambria Math" panose="02040503050406030204" pitchFamily="18" charset="0"/>
                            <a:ea typeface="+mj-ea"/>
                          </a:rPr>
                          <m:t>6</m:t>
                        </m:r>
                      </m:e>
                    </m:rad>
                  </m:oMath>
                </a14:m>
                <a:r>
                  <a:rPr lang="en-US" altLang="zh-CN" sz="2800" i="1" dirty="0">
                    <a:solidFill>
                      <a:prstClr val="black"/>
                    </a:solidFill>
                    <a:latin typeface="+mj-lt"/>
                    <a:ea typeface="+mj-ea"/>
                  </a:rPr>
                  <a:t>-</a:t>
                </a:r>
                <a:r>
                  <a:rPr lang="en-US" altLang="zh-CN" sz="2800" dirty="0">
                    <a:solidFill>
                      <a:prstClr val="black"/>
                    </a:solidFill>
                    <a:latin typeface="+mj-lt"/>
                    <a:ea typeface="+mj-ea"/>
                  </a:rPr>
                  <a:t>6.</a:t>
                </a:r>
                <a:endParaRPr lang="zh-CN" altLang="zh-CN" sz="2800" dirty="0">
                  <a:solidFill>
                    <a:prstClr val="black"/>
                  </a:solidFill>
                  <a:latin typeface="+mj-lt"/>
                  <a:ea typeface="+mj-ea"/>
                </a:endParaRPr>
              </a:p>
            </p:txBody>
          </p:sp>
        </mc:Choice>
        <mc:Fallback>
          <p:sp>
            <p:nvSpPr>
              <p:cNvPr id="14" name="矩形 13"/>
              <p:cNvSpPr>
                <a:spLocks noRot="1" noChangeAspect="1" noMove="1" noResize="1" noEditPoints="1" noAdjustHandles="1" noChangeArrowheads="1" noChangeShapeType="1" noTextEdit="1"/>
              </p:cNvSpPr>
              <p:nvPr/>
            </p:nvSpPr>
            <p:spPr>
              <a:xfrm>
                <a:off x="180056" y="654727"/>
                <a:ext cx="11723912" cy="2629374"/>
              </a:xfrm>
              <a:prstGeom prst="rect">
                <a:avLst/>
              </a:prstGeom>
              <a:blipFill rotWithShape="0">
                <a:blip r:embed="rId2"/>
                <a:stretch>
                  <a:fillRect l="-1092" b="-5324"/>
                </a:stretch>
              </a:blipFill>
            </p:spPr>
            <p:txBody>
              <a:bodyPr/>
              <a:lstStyle/>
              <a:p>
                <a:r>
                  <a:rPr lang="zh-CN" altLang="en-US">
                    <a:noFill/>
                  </a:rPr>
                  <a:t> </a:t>
                </a:r>
              </a:p>
            </p:txBody>
          </p:sp>
        </mc:Fallback>
      </mc:AlternateContent>
      <p:sp>
        <p:nvSpPr>
          <p:cNvPr id="3" name="矩形 2"/>
          <p:cNvSpPr/>
          <p:nvPr/>
        </p:nvSpPr>
        <p:spPr>
          <a:xfrm>
            <a:off x="234042" y="3694004"/>
            <a:ext cx="11723913" cy="1384995"/>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a:rPr>
              <a:t>点评</a:t>
            </a:r>
            <a:r>
              <a:rPr lang="zh-CN" altLang="en-US" sz="2800" dirty="0">
                <a:solidFill>
                  <a:srgbClr val="000000"/>
                </a:solidFill>
                <a:latin typeface="+mn-ea"/>
                <a:cs typeface="Times New Roman" panose="02020603050405020304" pitchFamily="18" charset="0"/>
              </a:rPr>
              <a:t>   求分段函数的最值时</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应先求出每一段上的最值</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再选取其中最大的作为分段函数的最大值</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最小的作为分段函数的最小值</a:t>
            </a:r>
            <a:r>
              <a:rPr lang="en-US" altLang="zh-CN" sz="2800" dirty="0">
                <a:solidFill>
                  <a:srgbClr val="000000"/>
                </a:solidFill>
                <a:latin typeface="+mn-ea"/>
                <a:cs typeface="Times New Roman" panose="02020603050405020304" pitchFamily="18" charset="0"/>
              </a:rPr>
              <a:t>.</a:t>
            </a:r>
            <a:endParaRPr lang="zh-CN" altLang="en-US" sz="2800" dirty="0">
              <a:solidFill>
                <a:srgbClr val="000000"/>
              </a:solidFill>
              <a:effectLst/>
              <a:latin typeface="+mn-ea"/>
              <a:cs typeface="Times New Roman" panose="02020603050405020304" pitchFamily="18" charset="0"/>
            </a:endParaRPr>
          </a:p>
        </p:txBody>
      </p:sp>
      <p:sp>
        <p:nvSpPr>
          <p:cNvPr id="15" name="矩形 1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764874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14" name="矩形 13"/>
              <p:cNvSpPr/>
              <p:nvPr/>
            </p:nvSpPr>
            <p:spPr>
              <a:xfrm>
                <a:off x="234042" y="242910"/>
                <a:ext cx="11723913" cy="3594830"/>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7</a:t>
                </a:r>
                <a:r>
                  <a:rPr lang="zh-CN" altLang="zh-CN" sz="2800" i="1" dirty="0">
                    <a:solidFill>
                      <a:prstClr val="black"/>
                    </a:solidFill>
                  </a:rPr>
                  <a:t>　</a:t>
                </a:r>
                <a:r>
                  <a:rPr lang="zh-CN" altLang="zh-CN" sz="2800" dirty="0">
                    <a:solidFill>
                      <a:prstClr val="black"/>
                    </a:solidFill>
                  </a:rPr>
                  <a:t>若</a:t>
                </a:r>
                <a:r>
                  <a:rPr lang="en-US" altLang="zh-CN" sz="2800" i="1" dirty="0">
                    <a:solidFill>
                      <a:prstClr val="black"/>
                    </a:solidFill>
                  </a:rPr>
                  <a:t>x</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π</m:t>
                        </m:r>
                      </m:num>
                      <m:den>
                        <m:r>
                          <a:rPr lang="en-US" altLang="zh-CN" sz="2800">
                            <a:solidFill>
                              <a:prstClr val="black"/>
                            </a:solidFill>
                            <a:latin typeface="Cambria Math"/>
                          </a:rPr>
                          <m:t>6</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2</m:t>
                        </m:r>
                        <m:r>
                          <m:rPr>
                            <m:sty m:val="p"/>
                          </m:rPr>
                          <a:rPr lang="en-US" altLang="zh-CN" sz="2800">
                            <a:solidFill>
                              <a:prstClr val="black"/>
                            </a:solidFill>
                            <a:latin typeface="Cambria Math"/>
                          </a:rPr>
                          <m:t>π</m:t>
                        </m:r>
                      </m:num>
                      <m:den>
                        <m:r>
                          <a:rPr lang="en-US" altLang="zh-CN" sz="2800">
                            <a:solidFill>
                              <a:prstClr val="black"/>
                            </a:solidFill>
                            <a:latin typeface="Cambria Math"/>
                          </a:rPr>
                          <m:t>3</m:t>
                        </m:r>
                      </m:den>
                    </m:f>
                  </m:oMath>
                </a14:m>
                <a:r>
                  <a:rPr lang="en-US" altLang="zh-CN" sz="2800" dirty="0">
                    <a:solidFill>
                      <a:prstClr val="black"/>
                    </a:solidFill>
                  </a:rPr>
                  <a:t>],</a:t>
                </a:r>
                <a:r>
                  <a:rPr lang="zh-CN" altLang="zh-CN" sz="2800" dirty="0">
                    <a:solidFill>
                      <a:prstClr val="black"/>
                    </a:solidFill>
                  </a:rPr>
                  <a:t>则函数</a:t>
                </a:r>
                <a:r>
                  <a:rPr lang="en-US" altLang="zh-CN" sz="2800" i="1" dirty="0">
                    <a:solidFill>
                      <a:prstClr val="black"/>
                    </a:solidFill>
                  </a:rPr>
                  <a:t>y</a:t>
                </a:r>
                <a:r>
                  <a:rPr lang="en-US" altLang="zh-CN" sz="2800" dirty="0">
                    <a:solidFill>
                      <a:prstClr val="black"/>
                    </a:solidFill>
                  </a:rPr>
                  <a:t>=4sin</a:t>
                </a:r>
                <a:r>
                  <a:rPr lang="en-US" altLang="zh-CN" sz="2800" baseline="30000" dirty="0">
                    <a:solidFill>
                      <a:prstClr val="black"/>
                    </a:solidFill>
                  </a:rPr>
                  <a:t>2</a:t>
                </a:r>
                <a:r>
                  <a:rPr lang="en-US" altLang="zh-CN" sz="2800" i="1" dirty="0">
                    <a:solidFill>
                      <a:prstClr val="black"/>
                    </a:solidFill>
                  </a:rPr>
                  <a:t>x-</a:t>
                </a:r>
                <a:r>
                  <a:rPr lang="en-US" altLang="zh-CN" sz="2800" dirty="0">
                    <a:solidFill>
                      <a:prstClr val="black"/>
                    </a:solidFill>
                  </a:rPr>
                  <a:t>12sin </a:t>
                </a:r>
                <a:r>
                  <a:rPr lang="en-US" altLang="zh-CN" sz="2800" i="1" dirty="0">
                    <a:solidFill>
                      <a:prstClr val="black"/>
                    </a:solidFill>
                  </a:rPr>
                  <a:t>x-</a:t>
                </a:r>
                <a:r>
                  <a:rPr lang="en-US" altLang="zh-CN" sz="2800" dirty="0">
                    <a:solidFill>
                      <a:prstClr val="black"/>
                    </a:solidFill>
                  </a:rPr>
                  <a:t>1</a:t>
                </a:r>
                <a:r>
                  <a:rPr lang="zh-CN" altLang="zh-CN" sz="2800" dirty="0">
                    <a:solidFill>
                      <a:prstClr val="black"/>
                    </a:solidFill>
                  </a:rPr>
                  <a:t>的最大值为</a:t>
                </a:r>
                <a:r>
                  <a:rPr lang="zh-CN" altLang="zh-CN" sz="2800" i="1" u="sng" dirty="0">
                    <a:solidFill>
                      <a:prstClr val="black"/>
                    </a:solidFill>
                  </a:rPr>
                  <a:t>　　　　</a:t>
                </a:r>
                <a:r>
                  <a:rPr lang="en-US" altLang="zh-CN" sz="2800" dirty="0">
                    <a:solidFill>
                      <a:prstClr val="black"/>
                    </a:solidFill>
                  </a:rPr>
                  <a:t>,</a:t>
                </a:r>
                <a:r>
                  <a:rPr lang="zh-CN" altLang="zh-CN" sz="2800" dirty="0">
                    <a:solidFill>
                      <a:prstClr val="black"/>
                    </a:solidFill>
                  </a:rPr>
                  <a:t>最小值为</a:t>
                </a:r>
                <a:r>
                  <a:rPr lang="zh-CN" altLang="zh-CN" sz="2800" i="1" u="sng" dirty="0">
                    <a:solidFill>
                      <a:prstClr val="black"/>
                    </a:solidFill>
                  </a:rPr>
                  <a:t>　　　　</a:t>
                </a:r>
                <a:r>
                  <a:rPr lang="en-US" altLang="zh-CN" sz="2800" dirty="0">
                    <a:solidFill>
                      <a:prstClr val="black"/>
                    </a:solidFill>
                  </a:rPr>
                  <a:t>.</a:t>
                </a:r>
                <a:r>
                  <a:rPr lang="en-US" altLang="zh-CN" sz="2800" i="1" dirty="0">
                    <a:solidFill>
                      <a:prstClr val="black"/>
                    </a:solidFill>
                  </a:rPr>
                  <a:t> </a:t>
                </a:r>
                <a:endParaRPr lang="zh-CN" altLang="zh-CN" sz="2800" dirty="0">
                  <a:solidFill>
                    <a:prstClr val="black"/>
                  </a:solidFill>
                </a:endParaRPr>
              </a:p>
              <a:p>
                <a:pPr>
                  <a:lnSpc>
                    <a:spcPct val="150000"/>
                  </a:lnSpc>
                </a:pPr>
                <a:r>
                  <a:rPr lang="zh-CN" altLang="zh-CN" sz="2800" b="1" dirty="0">
                    <a:solidFill>
                      <a:srgbClr val="DA251C"/>
                    </a:solidFill>
                  </a:rPr>
                  <a:t>思</a:t>
                </a:r>
                <a:r>
                  <a:rPr lang="zh-CN" altLang="en-US" sz="2800" b="1" dirty="0">
                    <a:solidFill>
                      <a:srgbClr val="DA251C"/>
                    </a:solidFill>
                  </a:rPr>
                  <a:t>维导引</a:t>
                </a:r>
                <a:endParaRPr lang="zh-CN" altLang="zh-CN" sz="2800" b="1" dirty="0">
                  <a:solidFill>
                    <a:srgbClr val="DA251C"/>
                  </a:solidFill>
                </a:endParaRPr>
              </a:p>
              <a:p>
                <a:pPr>
                  <a:lnSpc>
                    <a:spcPct val="150000"/>
                  </a:lnSpc>
                </a:pPr>
                <a:r>
                  <a:rPr lang="zh-CN" altLang="zh-CN" sz="2800" dirty="0">
                    <a:solidFill>
                      <a:prstClr val="black"/>
                    </a:solidFill>
                  </a:rPr>
                  <a:t>令</a:t>
                </a:r>
                <a:r>
                  <a:rPr lang="en-US" altLang="zh-CN" sz="2800" i="1" dirty="0">
                    <a:solidFill>
                      <a:prstClr val="black"/>
                    </a:solidFill>
                  </a:rPr>
                  <a:t>t</a:t>
                </a:r>
                <a:r>
                  <a:rPr lang="en-US" altLang="zh-CN" sz="2800" dirty="0">
                    <a:solidFill>
                      <a:prstClr val="black"/>
                    </a:solidFill>
                  </a:rPr>
                  <a:t>=sin </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确定</a:t>
                </a:r>
                <a:r>
                  <a:rPr lang="en-US" altLang="zh-CN" sz="2800" i="1" dirty="0">
                    <a:solidFill>
                      <a:prstClr val="black"/>
                    </a:solidFill>
                  </a:rPr>
                  <a:t>t</a:t>
                </a:r>
                <a:r>
                  <a:rPr lang="zh-CN" altLang="zh-CN" sz="2800" dirty="0">
                    <a:solidFill>
                      <a:prstClr val="black"/>
                    </a:solidFill>
                  </a:rPr>
                  <a:t>的取值范围</a:t>
                </a:r>
                <a14:m>
                  <m:oMath xmlns:m="http://schemas.openxmlformats.org/officeDocument/2006/math">
                    <m:r>
                      <a:rPr lang="en-US" altLang="zh-CN" sz="2800" i="1" dirty="0">
                        <a:solidFill>
                          <a:prstClr val="black"/>
                        </a:solidFill>
                        <a:latin typeface="Cambria Math"/>
                        <a:ea typeface="Cambria Math"/>
                      </a:rPr>
                      <m:t>→</m:t>
                    </m:r>
                  </m:oMath>
                </a14:m>
                <a:r>
                  <a:rPr lang="zh-CN" altLang="zh-CN" sz="2800" dirty="0">
                    <a:solidFill>
                      <a:prstClr val="black"/>
                    </a:solidFill>
                  </a:rPr>
                  <a:t>转化为关于</a:t>
                </a:r>
                <a:r>
                  <a:rPr lang="en-US" altLang="zh-CN" sz="2800" i="1" dirty="0">
                    <a:solidFill>
                      <a:prstClr val="black"/>
                    </a:solidFill>
                  </a:rPr>
                  <a:t>t</a:t>
                </a:r>
                <a:r>
                  <a:rPr lang="zh-CN" altLang="zh-CN" sz="2800" dirty="0">
                    <a:solidFill>
                      <a:prstClr val="black"/>
                    </a:solidFill>
                  </a:rPr>
                  <a:t>的二次函数</a:t>
                </a:r>
                <a14:m>
                  <m:oMath xmlns:m="http://schemas.openxmlformats.org/officeDocument/2006/math">
                    <m:r>
                      <a:rPr lang="en-US" altLang="zh-CN" sz="2800" i="1" dirty="0" smtClean="0">
                        <a:solidFill>
                          <a:prstClr val="black"/>
                        </a:solidFill>
                        <a:latin typeface="Cambria Math"/>
                        <a:ea typeface="Cambria Math"/>
                      </a:rPr>
                      <m:t>→</m:t>
                    </m:r>
                  </m:oMath>
                </a14:m>
                <a:r>
                  <a:rPr lang="zh-CN" altLang="zh-CN" sz="2800" dirty="0">
                    <a:solidFill>
                      <a:prstClr val="black"/>
                    </a:solidFill>
                  </a:rPr>
                  <a:t>利用单调性法求解</a:t>
                </a:r>
              </a:p>
              <a:p>
                <a:pPr>
                  <a:lnSpc>
                    <a:spcPct val="150000"/>
                  </a:lnSpc>
                </a:pPr>
                <a:r>
                  <a:rPr lang="zh-CN" altLang="zh-CN" sz="2800" dirty="0">
                    <a:solidFill>
                      <a:prstClr val="black"/>
                    </a:solidFill>
                  </a:rPr>
                  <a:t>二次函数的最值</a:t>
                </a:r>
              </a:p>
            </p:txBody>
          </p:sp>
        </mc:Choice>
        <mc:Fallback>
          <p:sp>
            <p:nvSpPr>
              <p:cNvPr id="14" name="矩形 13"/>
              <p:cNvSpPr>
                <a:spLocks noRot="1" noChangeAspect="1" noMove="1" noResize="1" noEditPoints="1" noAdjustHandles="1" noChangeArrowheads="1" noChangeShapeType="1" noTextEdit="1"/>
              </p:cNvSpPr>
              <p:nvPr/>
            </p:nvSpPr>
            <p:spPr>
              <a:xfrm>
                <a:off x="234042" y="242910"/>
                <a:ext cx="11723913" cy="3594830"/>
              </a:xfrm>
              <a:prstGeom prst="rect">
                <a:avLst/>
              </a:prstGeom>
              <a:blipFill rotWithShape="0">
                <a:blip r:embed="rId2"/>
                <a:stretch>
                  <a:fillRect l="-1040" b="-1695"/>
                </a:stretch>
              </a:blipFill>
            </p:spPr>
            <p:txBody>
              <a:bodyPr/>
              <a:lstStyle/>
              <a:p>
                <a:r>
                  <a:rPr lang="zh-CN" altLang="en-US">
                    <a:noFill/>
                  </a:rPr>
                  <a:t> </a:t>
                </a:r>
              </a:p>
            </p:txBody>
          </p:sp>
        </mc:Fallback>
      </mc:AlternateContent>
      <p:sp>
        <p:nvSpPr>
          <p:cNvPr id="3" name="矩形 2"/>
          <p:cNvSpPr/>
          <p:nvPr/>
        </p:nvSpPr>
        <p:spPr>
          <a:xfrm>
            <a:off x="325821" y="2627586"/>
            <a:ext cx="4004441" cy="4204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4614041" y="2627586"/>
            <a:ext cx="3678621" cy="4204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8577278" y="2627586"/>
            <a:ext cx="2874825" cy="4204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325821" y="3279228"/>
            <a:ext cx="2554013" cy="399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1726688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17" name="矩形 16"/>
              <p:cNvSpPr/>
              <p:nvPr/>
            </p:nvSpPr>
            <p:spPr>
              <a:xfrm>
                <a:off x="357351" y="719311"/>
                <a:ext cx="11492629" cy="5093510"/>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en-US" altLang="zh-CN" sz="2800" dirty="0">
                    <a:solidFill>
                      <a:srgbClr val="FF0000"/>
                    </a:solidFill>
                  </a:rPr>
                  <a:t>(</a:t>
                </a:r>
                <a:r>
                  <a:rPr lang="zh-CN" altLang="en-US" sz="2800" dirty="0">
                    <a:solidFill>
                      <a:srgbClr val="FF0000"/>
                    </a:solidFill>
                  </a:rPr>
                  <a:t>换元法</a:t>
                </a:r>
                <a:r>
                  <a:rPr lang="en-US" altLang="zh-CN" sz="2800" dirty="0">
                    <a:solidFill>
                      <a:srgbClr val="FF0000"/>
                    </a:solidFill>
                  </a:rPr>
                  <a:t>)</a:t>
                </a:r>
                <a:r>
                  <a:rPr lang="zh-CN" altLang="zh-CN" sz="2800" dirty="0">
                    <a:solidFill>
                      <a:prstClr val="black"/>
                    </a:solidFill>
                  </a:rPr>
                  <a:t>令</a:t>
                </a:r>
                <a:r>
                  <a:rPr lang="en-US" altLang="zh-CN" sz="2800" i="1" dirty="0">
                    <a:solidFill>
                      <a:prstClr val="black"/>
                    </a:solidFill>
                  </a:rPr>
                  <a:t>t</a:t>
                </a:r>
                <a:r>
                  <a:rPr lang="en-US" altLang="zh-CN" sz="2800" dirty="0">
                    <a:solidFill>
                      <a:prstClr val="black"/>
                    </a:solidFill>
                  </a:rPr>
                  <a:t>=sin </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因为</a:t>
                </a:r>
                <a:r>
                  <a:rPr lang="en-US" altLang="zh-CN" sz="2800" i="1" dirty="0">
                    <a:solidFill>
                      <a:prstClr val="black"/>
                    </a:solidFill>
                  </a:rPr>
                  <a:t>x</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panose="02040503050406030204" pitchFamily="18" charset="0"/>
                          </a:rPr>
                          <m:t>π</m:t>
                        </m:r>
                      </m:num>
                      <m:den>
                        <m:r>
                          <a:rPr lang="en-US" altLang="zh-CN" sz="2800">
                            <a:solidFill>
                              <a:prstClr val="black"/>
                            </a:solidFill>
                            <a:latin typeface="Cambria Math" panose="02040503050406030204" pitchFamily="18" charset="0"/>
                          </a:rPr>
                          <m:t>6</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2</m:t>
                        </m:r>
                        <m:r>
                          <m:rPr>
                            <m:sty m:val="p"/>
                          </m:rPr>
                          <a:rPr lang="en-US" altLang="zh-CN" sz="2800">
                            <a:solidFill>
                              <a:prstClr val="black"/>
                            </a:solidFill>
                            <a:latin typeface="Cambria Math" panose="02040503050406030204" pitchFamily="18" charset="0"/>
                          </a:rPr>
                          <m:t>π</m:t>
                        </m:r>
                      </m:num>
                      <m:den>
                        <m:r>
                          <a:rPr lang="en-US" altLang="zh-CN" sz="2800">
                            <a:solidFill>
                              <a:prstClr val="black"/>
                            </a:solidFill>
                            <a:latin typeface="Cambria Math" panose="02040503050406030204" pitchFamily="18" charset="0"/>
                          </a:rPr>
                          <m:t>3</m:t>
                        </m:r>
                      </m:den>
                    </m:f>
                  </m:oMath>
                </a14:m>
                <a:r>
                  <a:rPr lang="en-US" altLang="zh-CN" sz="2800" dirty="0">
                    <a:solidFill>
                      <a:prstClr val="black"/>
                    </a:solidFill>
                  </a:rPr>
                  <a:t>],</a:t>
                </a:r>
                <a:r>
                  <a:rPr lang="zh-CN" altLang="zh-CN" sz="2800" dirty="0">
                    <a:solidFill>
                      <a:prstClr val="black"/>
                    </a:solidFill>
                  </a:rPr>
                  <a:t>所以</a:t>
                </a:r>
                <a:r>
                  <a:rPr lang="en-US" altLang="zh-CN" sz="2800" i="1" dirty="0">
                    <a:solidFill>
                      <a:prstClr val="black"/>
                    </a:solidFill>
                  </a:rPr>
                  <a:t>t</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den>
                    </m:f>
                  </m:oMath>
                </a14:m>
                <a:r>
                  <a:rPr lang="en-US" altLang="zh-CN" sz="2800" dirty="0">
                    <a:solidFill>
                      <a:prstClr val="black"/>
                    </a:solidFill>
                  </a:rPr>
                  <a:t>,1],</a:t>
                </a:r>
                <a:r>
                  <a:rPr lang="zh-CN" altLang="en-US" sz="2800" dirty="0"/>
                  <a:t> </a:t>
                </a:r>
                <a:r>
                  <a:rPr lang="en-US" altLang="zh-CN" sz="2800" dirty="0">
                    <a:solidFill>
                      <a:srgbClr val="FF0000"/>
                    </a:solidFill>
                  </a:rPr>
                  <a:t>(</a:t>
                </a:r>
                <a:r>
                  <a:rPr lang="zh-CN" altLang="en-US" sz="2800" dirty="0">
                    <a:solidFill>
                      <a:srgbClr val="FF0000"/>
                    </a:solidFill>
                  </a:rPr>
                  <a:t>注意新元的取值范围</a:t>
                </a:r>
                <a:r>
                  <a:rPr lang="en-US" altLang="zh-CN" sz="2800" dirty="0">
                    <a:solidFill>
                      <a:srgbClr val="FF0000"/>
                    </a:solidFill>
                  </a:rPr>
                  <a:t>)</a:t>
                </a:r>
                <a:endParaRPr lang="en-US" altLang="zh-CN" sz="2800" dirty="0">
                  <a:solidFill>
                    <a:prstClr val="black"/>
                  </a:solidFill>
                </a:endParaRPr>
              </a:p>
              <a:p>
                <a:pPr>
                  <a:lnSpc>
                    <a:spcPct val="150000"/>
                  </a:lnSpc>
                </a:pPr>
                <a:r>
                  <a:rPr lang="zh-CN" altLang="en-US" sz="2800" dirty="0">
                    <a:solidFill>
                      <a:prstClr val="black"/>
                    </a:solidFill>
                  </a:rPr>
                  <a:t>所以</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t</a:t>
                </a:r>
                <a:r>
                  <a:rPr lang="en-US" altLang="zh-CN" sz="2800" dirty="0">
                    <a:solidFill>
                      <a:prstClr val="black"/>
                    </a:solidFill>
                  </a:rPr>
                  <a:t>)=4</a:t>
                </a:r>
                <a:r>
                  <a:rPr lang="en-US" altLang="zh-CN" sz="2800" i="1" dirty="0">
                    <a:solidFill>
                      <a:prstClr val="black"/>
                    </a:solidFill>
                  </a:rPr>
                  <a:t>t</a:t>
                </a:r>
                <a:r>
                  <a:rPr lang="en-US" altLang="zh-CN" sz="2800" baseline="30000" dirty="0">
                    <a:solidFill>
                      <a:prstClr val="black"/>
                    </a:solidFill>
                  </a:rPr>
                  <a:t>2</a:t>
                </a:r>
                <a:r>
                  <a:rPr lang="en-US" altLang="zh-CN" sz="2800" i="1" dirty="0">
                    <a:solidFill>
                      <a:prstClr val="black"/>
                    </a:solidFill>
                  </a:rPr>
                  <a:t>-</a:t>
                </a:r>
                <a:r>
                  <a:rPr lang="en-US" altLang="zh-CN" sz="2800" dirty="0">
                    <a:solidFill>
                      <a:prstClr val="black"/>
                    </a:solidFill>
                  </a:rPr>
                  <a:t>12</a:t>
                </a:r>
                <a:r>
                  <a:rPr lang="en-US" altLang="zh-CN" sz="2800" i="1" dirty="0">
                    <a:solidFill>
                      <a:prstClr val="black"/>
                    </a:solidFill>
                  </a:rPr>
                  <a:t>t-</a:t>
                </a:r>
                <a:r>
                  <a:rPr lang="en-US" altLang="zh-CN" sz="2800" dirty="0">
                    <a:solidFill>
                      <a:prstClr val="black"/>
                    </a:solidFill>
                  </a:rPr>
                  <a:t>1,</a:t>
                </a:r>
              </a:p>
              <a:p>
                <a:pPr>
                  <a:lnSpc>
                    <a:spcPct val="150000"/>
                  </a:lnSpc>
                </a:pPr>
                <a:r>
                  <a:rPr lang="zh-CN" altLang="zh-CN" sz="2800" dirty="0">
                    <a:solidFill>
                      <a:prstClr val="black"/>
                    </a:solidFill>
                  </a:rPr>
                  <a:t>因为该二次函数的图象开口向上</a:t>
                </a:r>
                <a:r>
                  <a:rPr lang="en-US" altLang="zh-CN" sz="2800" dirty="0">
                    <a:solidFill>
                      <a:prstClr val="black"/>
                    </a:solidFill>
                  </a:rPr>
                  <a:t>,</a:t>
                </a:r>
                <a:r>
                  <a:rPr lang="zh-CN" altLang="zh-CN" sz="2800" dirty="0">
                    <a:solidFill>
                      <a:prstClr val="black"/>
                    </a:solidFill>
                  </a:rPr>
                  <a:t>且对称轴为</a:t>
                </a:r>
                <a:r>
                  <a:rPr lang="en-US" altLang="zh-CN" sz="2800" i="1" dirty="0">
                    <a:solidFill>
                      <a:prstClr val="black"/>
                    </a:solidFill>
                  </a:rPr>
                  <a:t>t</a:t>
                </a:r>
                <a:r>
                  <a:rPr lang="en-US" altLang="zh-CN" sz="2800" dirty="0">
                    <a:solidFill>
                      <a:prstClr val="black"/>
                    </a:solidFill>
                  </a:rPr>
                  <a:t> =</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3</m:t>
                        </m:r>
                      </m:num>
                      <m:den>
                        <m:r>
                          <a:rPr lang="en-US" altLang="zh-CN" sz="2800">
                            <a:solidFill>
                              <a:prstClr val="black"/>
                            </a:solidFill>
                            <a:latin typeface="Cambria Math" panose="02040503050406030204" pitchFamily="18" charset="0"/>
                          </a:rPr>
                          <m:t>2</m:t>
                        </m:r>
                      </m:den>
                    </m:f>
                  </m:oMath>
                </a14:m>
                <a:r>
                  <a:rPr lang="en-US" altLang="zh-CN" sz="2800" dirty="0">
                    <a:solidFill>
                      <a:prstClr val="black"/>
                    </a:solidFill>
                  </a:rPr>
                  <a:t>,</a:t>
                </a:r>
              </a:p>
              <a:p>
                <a:pPr>
                  <a:lnSpc>
                    <a:spcPct val="150000"/>
                  </a:lnSpc>
                </a:pPr>
                <a:r>
                  <a:rPr lang="zh-CN" altLang="zh-CN" sz="2800" dirty="0">
                    <a:solidFill>
                      <a:prstClr val="black"/>
                    </a:solidFill>
                  </a:rPr>
                  <a:t>所以当</a:t>
                </a:r>
                <a:r>
                  <a:rPr lang="en-US" altLang="zh-CN" sz="2800" i="1" dirty="0">
                    <a:solidFill>
                      <a:prstClr val="black"/>
                    </a:solidFill>
                  </a:rPr>
                  <a:t>t</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den>
                    </m:f>
                  </m:oMath>
                </a14:m>
                <a:r>
                  <a:rPr lang="en-US" altLang="zh-CN" sz="2800" dirty="0">
                    <a:solidFill>
                      <a:prstClr val="black"/>
                    </a:solidFill>
                  </a:rPr>
                  <a:t>,1]</a:t>
                </a:r>
                <a:r>
                  <a:rPr lang="zh-CN" altLang="zh-CN" sz="2800" dirty="0">
                    <a:solidFill>
                      <a:prstClr val="black"/>
                    </a:solidFill>
                  </a:rPr>
                  <a:t>时</a:t>
                </a:r>
                <a:r>
                  <a:rPr lang="en-US" altLang="zh-CN" sz="2800" dirty="0">
                    <a:solidFill>
                      <a:prstClr val="black"/>
                    </a:solidFill>
                  </a:rPr>
                  <a:t>,</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t</a:t>
                </a:r>
                <a:r>
                  <a:rPr lang="en-US" altLang="zh-CN" sz="2800" dirty="0">
                    <a:solidFill>
                      <a:prstClr val="black"/>
                    </a:solidFill>
                  </a:rPr>
                  <a:t>)</a:t>
                </a:r>
                <a:r>
                  <a:rPr lang="zh-CN" altLang="zh-CN" sz="2800" dirty="0">
                    <a:solidFill>
                      <a:prstClr val="black"/>
                    </a:solidFill>
                  </a:rPr>
                  <a:t>单调递减</a:t>
                </a:r>
                <a:r>
                  <a:rPr lang="en-US" altLang="zh-CN" sz="2800" dirty="0">
                    <a:solidFill>
                      <a:prstClr val="black"/>
                    </a:solidFill>
                  </a:rPr>
                  <a:t>,</a:t>
                </a:r>
              </a:p>
              <a:p>
                <a:pPr>
                  <a:lnSpc>
                    <a:spcPct val="150000"/>
                  </a:lnSpc>
                </a:pPr>
                <a:r>
                  <a:rPr lang="zh-CN" altLang="zh-CN" sz="2800" dirty="0">
                    <a:solidFill>
                      <a:prstClr val="black"/>
                    </a:solidFill>
                  </a:rPr>
                  <a:t>所以当</a:t>
                </a:r>
                <a:r>
                  <a:rPr lang="en-US" altLang="zh-CN" sz="2800" i="1" dirty="0">
                    <a:solidFill>
                      <a:prstClr val="black"/>
                    </a:solidFill>
                  </a:rPr>
                  <a:t>t</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den>
                    </m:f>
                  </m:oMath>
                </a14:m>
                <a:r>
                  <a:rPr lang="zh-CN" altLang="zh-CN" sz="2800" dirty="0">
                    <a:solidFill>
                      <a:prstClr val="black"/>
                    </a:solidFill>
                  </a:rPr>
                  <a:t>时</a:t>
                </a:r>
                <a:r>
                  <a:rPr lang="en-US" altLang="zh-CN" sz="2800" dirty="0">
                    <a:solidFill>
                      <a:prstClr val="black"/>
                    </a:solidFill>
                  </a:rPr>
                  <a:t>,</a:t>
                </a:r>
                <a:r>
                  <a:rPr lang="en-US" altLang="zh-CN" sz="2800" i="1" dirty="0" err="1">
                    <a:solidFill>
                      <a:prstClr val="black"/>
                    </a:solidFill>
                  </a:rPr>
                  <a:t>y</a:t>
                </a:r>
                <a:r>
                  <a:rPr lang="en-US" altLang="zh-CN" sz="2800" baseline="-25000" dirty="0" err="1">
                    <a:solidFill>
                      <a:prstClr val="black"/>
                    </a:solidFill>
                  </a:rPr>
                  <a:t>max</a:t>
                </a:r>
                <a:r>
                  <a:rPr lang="en-US" altLang="zh-CN" sz="2800" dirty="0">
                    <a:solidFill>
                      <a:prstClr val="black"/>
                    </a:solidFill>
                  </a:rPr>
                  <a:t>=6;</a:t>
                </a:r>
                <a:r>
                  <a:rPr lang="zh-CN" altLang="zh-CN" sz="2800" dirty="0">
                    <a:solidFill>
                      <a:prstClr val="black"/>
                    </a:solidFill>
                  </a:rPr>
                  <a:t>当</a:t>
                </a:r>
                <a:r>
                  <a:rPr lang="en-US" altLang="zh-CN" sz="2800" i="1" dirty="0">
                    <a:solidFill>
                      <a:prstClr val="black"/>
                    </a:solidFill>
                  </a:rPr>
                  <a:t>t</a:t>
                </a:r>
                <a:r>
                  <a:rPr lang="en-US" altLang="zh-CN" sz="2800" dirty="0">
                    <a:solidFill>
                      <a:prstClr val="black"/>
                    </a:solidFill>
                  </a:rPr>
                  <a:t>=1</a:t>
                </a:r>
                <a:r>
                  <a:rPr lang="zh-CN" altLang="zh-CN" sz="2800" dirty="0">
                    <a:solidFill>
                      <a:prstClr val="black"/>
                    </a:solidFill>
                  </a:rPr>
                  <a:t>时</a:t>
                </a:r>
                <a:r>
                  <a:rPr lang="en-US" altLang="zh-CN" sz="2800" dirty="0">
                    <a:solidFill>
                      <a:prstClr val="black"/>
                    </a:solidFill>
                  </a:rPr>
                  <a:t>,</a:t>
                </a:r>
                <a:r>
                  <a:rPr lang="en-US" altLang="zh-CN" sz="2800" i="1" dirty="0" err="1">
                    <a:solidFill>
                      <a:prstClr val="black"/>
                    </a:solidFill>
                  </a:rPr>
                  <a:t>y</a:t>
                </a:r>
                <a:r>
                  <a:rPr lang="en-US" altLang="zh-CN" sz="2800" baseline="-25000" dirty="0" err="1">
                    <a:solidFill>
                      <a:prstClr val="black"/>
                    </a:solidFill>
                  </a:rPr>
                  <a:t>min</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9.</a:t>
                </a:r>
                <a:endParaRPr lang="zh-CN" altLang="zh-CN" sz="2800" dirty="0">
                  <a:solidFill>
                    <a:prstClr val="black"/>
                  </a:solidFill>
                </a:endParaRPr>
              </a:p>
            </p:txBody>
          </p:sp>
        </mc:Choice>
        <mc:Fallback>
          <p:sp>
            <p:nvSpPr>
              <p:cNvPr id="17" name="矩形 16"/>
              <p:cNvSpPr>
                <a:spLocks noRot="1" noChangeAspect="1" noMove="1" noResize="1" noEditPoints="1" noAdjustHandles="1" noChangeArrowheads="1" noChangeShapeType="1" noTextEdit="1"/>
              </p:cNvSpPr>
              <p:nvPr/>
            </p:nvSpPr>
            <p:spPr>
              <a:xfrm>
                <a:off x="357351" y="719311"/>
                <a:ext cx="11492629" cy="5093510"/>
              </a:xfrm>
              <a:prstGeom prst="rect">
                <a:avLst/>
              </a:prstGeom>
              <a:blipFill rotWithShape="0">
                <a:blip r:embed="rId2"/>
                <a:stretch>
                  <a:fillRect l="-1114"/>
                </a:stretch>
              </a:blipFill>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42922924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3" y="244824"/>
                <a:ext cx="11723913" cy="2686633"/>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dirty="0">
                    <a:solidFill>
                      <a:srgbClr val="DA251C"/>
                    </a:solidFill>
                  </a:rPr>
                  <a:t>8</a:t>
                </a:r>
                <a:r>
                  <a:rPr lang="zh-CN" altLang="zh-CN" sz="2800" i="1" dirty="0">
                    <a:solidFill>
                      <a:prstClr val="black"/>
                    </a:solidFill>
                  </a:rPr>
                  <a:t>　</a:t>
                </a:r>
                <a:r>
                  <a:rPr lang="zh-CN" altLang="zh-CN" sz="2800" dirty="0">
                    <a:solidFill>
                      <a:prstClr val="black"/>
                    </a:solidFill>
                  </a:rPr>
                  <a:t>求下列函数的值域</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(1)</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r>
                          <m:rPr>
                            <m:nor/>
                          </m:rPr>
                          <a:rPr lang="en-US" altLang="zh-CN" sz="2800" i="1">
                            <a:solidFill>
                              <a:prstClr val="black"/>
                            </a:solidFill>
                          </a:rPr>
                          <m:t>−</m:t>
                        </m:r>
                        <m:r>
                          <m:rPr>
                            <m:sty m:val="p"/>
                          </m:rPr>
                          <a:rPr lang="en-US" altLang="zh-CN" sz="2800">
                            <a:solidFill>
                              <a:prstClr val="black"/>
                            </a:solidFill>
                            <a:latin typeface="Cambria Math"/>
                          </a:rPr>
                          <m:t>sin</m:t>
                        </m:r>
                        <m:r>
                          <a:rPr lang="en-US" altLang="zh-CN" sz="2800" i="1">
                            <a:solidFill>
                              <a:prstClr val="black"/>
                            </a:solidFill>
                            <a:latin typeface="Cambria Math"/>
                          </a:rPr>
                          <m:t>𝑥</m:t>
                        </m:r>
                      </m:num>
                      <m:den>
                        <m:r>
                          <a:rPr lang="en-US" altLang="zh-CN" sz="2800">
                            <a:solidFill>
                              <a:prstClr val="black"/>
                            </a:solidFill>
                            <a:latin typeface="Cambria Math"/>
                          </a:rPr>
                          <m:t>2</m:t>
                        </m:r>
                        <m:r>
                          <m:rPr>
                            <m:nor/>
                          </m:rPr>
                          <a:rPr lang="en-US" altLang="zh-CN" sz="2800" i="1">
                            <a:solidFill>
                              <a:prstClr val="black"/>
                            </a:solidFill>
                          </a:rPr>
                          <m:t>−</m:t>
                        </m:r>
                        <m:r>
                          <m:rPr>
                            <m:sty m:val="p"/>
                          </m:rPr>
                          <a:rPr lang="en-US" altLang="zh-CN" sz="2800">
                            <a:solidFill>
                              <a:prstClr val="black"/>
                            </a:solidFill>
                            <a:latin typeface="Cambria Math"/>
                          </a:rPr>
                          <m:t>cos</m:t>
                        </m:r>
                        <m:r>
                          <a:rPr lang="en-US" altLang="zh-CN" sz="2800" i="1">
                            <a:solidFill>
                              <a:prstClr val="black"/>
                            </a:solidFill>
                            <a:latin typeface="Cambria Math"/>
                          </a:rPr>
                          <m:t>𝑥</m:t>
                        </m:r>
                      </m:den>
                    </m:f>
                  </m:oMath>
                </a14:m>
                <a:r>
                  <a:rPr lang="en-US" altLang="zh-CN" sz="2800" dirty="0">
                    <a:solidFill>
                      <a:prstClr val="black"/>
                    </a:solidFill>
                  </a:rPr>
                  <a:t>; </a:t>
                </a:r>
                <a:r>
                  <a:rPr lang="zh-CN" altLang="zh-CN" sz="2800" i="1" dirty="0">
                    <a:solidFill>
                      <a:prstClr val="black"/>
                    </a:solidFill>
                  </a:rPr>
                  <a:t>　　</a:t>
                </a:r>
                <a:r>
                  <a:rPr lang="en-US" altLang="zh-CN" sz="2800" dirty="0">
                    <a:solidFill>
                      <a:prstClr val="black"/>
                    </a:solidFill>
                  </a:rPr>
                  <a:t>(2)</a:t>
                </a:r>
                <a:r>
                  <a:rPr lang="en-US" altLang="zh-CN" sz="2800" i="1" dirty="0">
                    <a:solidFill>
                      <a:prstClr val="black"/>
                    </a:solidFill>
                  </a:rPr>
                  <a:t>y</a:t>
                </a:r>
                <a:r>
                  <a:rPr lang="en-US" altLang="zh-CN" sz="2800" dirty="0">
                    <a:solidFill>
                      <a:prstClr val="black"/>
                    </a:solidFill>
                  </a:rPr>
                  <a: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6</m:t>
                        </m:r>
                        <m:r>
                          <a:rPr lang="en-US" altLang="zh-CN" sz="2800" i="1">
                            <a:solidFill>
                              <a:prstClr val="black"/>
                            </a:solidFill>
                            <a:latin typeface="Cambria Math"/>
                          </a:rPr>
                          <m:t>𝑥</m:t>
                        </m:r>
                        <m:r>
                          <m:rPr>
                            <m:nor/>
                          </m:rPr>
                          <a:rPr lang="en-US" altLang="zh-CN" sz="2800" i="1">
                            <a:solidFill>
                              <a:prstClr val="black"/>
                            </a:solidFill>
                          </a:rPr>
                          <m:t>−</m:t>
                        </m:r>
                        <m:r>
                          <a:rPr lang="en-US" altLang="zh-CN" sz="2800">
                            <a:solidFill>
                              <a:prstClr val="black"/>
                            </a:solidFill>
                            <a:latin typeface="Cambria Math"/>
                          </a:rPr>
                          <m:t>5</m:t>
                        </m:r>
                      </m:e>
                    </m:rad>
                  </m:oMath>
                </a14:m>
                <a:r>
                  <a:rPr lang="en-US" altLang="zh-CN" sz="2800" dirty="0">
                    <a:solidFill>
                      <a:prstClr val="black"/>
                    </a:solidFill>
                  </a:rPr>
                  <a:t>;(3)</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x+</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e>
                    </m:rad>
                  </m:oMath>
                </a14:m>
                <a:r>
                  <a:rPr lang="en-US" altLang="zh-CN" sz="2800" dirty="0">
                    <a:solidFill>
                      <a:prstClr val="black"/>
                    </a:solidFill>
                  </a:rPr>
                  <a:t>; 	 </a:t>
                </a:r>
              </a:p>
              <a:p>
                <a:pPr>
                  <a:lnSpc>
                    <a:spcPct val="150000"/>
                  </a:lnSpc>
                </a:pPr>
                <a:r>
                  <a:rPr lang="en-US" altLang="zh-CN" sz="2800" dirty="0">
                    <a:solidFill>
                      <a:prstClr val="black"/>
                    </a:solidFill>
                  </a:rPr>
                  <a:t>(4)</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r>
                          <a:rPr lang="en-US" altLang="zh-CN" sz="2800" i="1">
                            <a:solidFill>
                              <a:prstClr val="black"/>
                            </a:solidFill>
                            <a:latin typeface="Cambria Math"/>
                          </a:rPr>
                          <m:t>𝑥</m:t>
                        </m:r>
                        <m:r>
                          <m:rPr>
                            <m:nor/>
                          </m:rPr>
                          <a:rPr lang="en-US" altLang="zh-CN" sz="2800" i="1">
                            <a:solidFill>
                              <a:prstClr val="black"/>
                            </a:solidFill>
                          </a:rPr>
                          <m:t>−</m:t>
                        </m:r>
                        <m:r>
                          <a:rPr lang="en-US" altLang="zh-CN" sz="2800">
                            <a:solidFill>
                              <a:prstClr val="black"/>
                            </a:solidFill>
                            <a:latin typeface="Cambria Math"/>
                          </a:rPr>
                          <m:t>5</m:t>
                        </m:r>
                      </m:num>
                      <m:den>
                        <m:r>
                          <a:rPr lang="en-US" altLang="zh-CN" sz="2800">
                            <a:solidFill>
                              <a:prstClr val="black"/>
                            </a:solidFill>
                            <a:latin typeface="Cambria Math"/>
                          </a:rPr>
                          <m:t>2</m:t>
                        </m:r>
                        <m:r>
                          <a:rPr lang="en-US" altLang="zh-CN" sz="2800" i="1">
                            <a:solidFill>
                              <a:prstClr val="black"/>
                            </a:solidFill>
                            <a:latin typeface="Cambria Math"/>
                          </a:rPr>
                          <m:t>𝑥</m:t>
                        </m:r>
                        <m:r>
                          <a:rPr lang="en-US" altLang="zh-CN" sz="2800">
                            <a:solidFill>
                              <a:prstClr val="black"/>
                            </a:solidFill>
                            <a:latin typeface="Cambria Math"/>
                          </a:rPr>
                          <m:t>+1</m:t>
                        </m:r>
                      </m:den>
                    </m:f>
                  </m:oMath>
                </a14:m>
                <a:r>
                  <a:rPr lang="en-US" altLang="zh-CN" sz="2800" dirty="0">
                    <a:solidFill>
                      <a:prstClr val="black"/>
                    </a:solidFill>
                  </a:rPr>
                  <a:t>;(5)</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+4</m:t>
                        </m:r>
                        <m:r>
                          <a:rPr lang="en-US" altLang="zh-CN" sz="2800" i="1">
                            <a:solidFill>
                              <a:prstClr val="black"/>
                            </a:solidFill>
                            <a:latin typeface="Cambria Math"/>
                          </a:rPr>
                          <m:t>𝑥</m:t>
                        </m:r>
                        <m:r>
                          <a:rPr lang="en-US" altLang="zh-CN" sz="2800">
                            <a:solidFill>
                              <a:prstClr val="black"/>
                            </a:solidFill>
                            <a:latin typeface="Cambria Math"/>
                          </a:rPr>
                          <m:t>+1</m:t>
                        </m:r>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+1</m:t>
                        </m:r>
                      </m:den>
                    </m:f>
                  </m:oMath>
                </a14:m>
                <a:r>
                  <a:rPr lang="en-US" altLang="zh-CN" sz="2800" dirty="0">
                    <a:solidFill>
                      <a:prstClr val="black"/>
                    </a:solidFill>
                  </a:rPr>
                  <a:t>;	(6)</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1</m:t>
                        </m:r>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+1</m:t>
                        </m:r>
                      </m:den>
                    </m:f>
                  </m:oMath>
                </a14:m>
                <a:r>
                  <a:rPr lang="en-US" altLang="zh-CN" sz="2800" dirty="0">
                    <a:solidFill>
                      <a:prstClr val="black"/>
                    </a:solidFill>
                  </a:rPr>
                  <a:t>.</a:t>
                </a: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234043" y="244824"/>
                <a:ext cx="11723913" cy="2686633"/>
              </a:xfrm>
              <a:prstGeom prst="rect">
                <a:avLst/>
              </a:prstGeom>
              <a:blipFill rotWithShape="0">
                <a:blip r:embed="rId2"/>
                <a:stretch>
                  <a:fillRect l="-1040"/>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4" name="17gkbxhHH9.jpg" descr="id:2147495516;FounderCES"/>
          <p:cNvPicPr/>
          <p:nvPr/>
        </p:nvPicPr>
        <p:blipFill>
          <a:blip r:embed="rId3"/>
          <a:stretch>
            <a:fillRect/>
          </a:stretch>
        </p:blipFill>
        <p:spPr>
          <a:xfrm>
            <a:off x="8452169" y="4549571"/>
            <a:ext cx="2178154" cy="1949175"/>
          </a:xfrm>
          <a:prstGeom prst="rect">
            <a:avLst/>
          </a:prstGeom>
        </p:spPr>
      </p:pic>
      <p:sp>
        <p:nvSpPr>
          <p:cNvPr id="15" name="矩形 1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3" name="矩形 12"/>
              <p:cNvSpPr/>
              <p:nvPr/>
            </p:nvSpPr>
            <p:spPr>
              <a:xfrm>
                <a:off x="234043" y="2722735"/>
                <a:ext cx="11723913" cy="3886000"/>
              </a:xfrm>
              <a:prstGeom prst="rect">
                <a:avLst/>
              </a:prstGeom>
            </p:spPr>
            <p:txBody>
              <a:bodyPr wrap="square">
                <a:spAutoFit/>
              </a:bodyPr>
              <a:lstStyle/>
              <a:p>
                <a:pPr>
                  <a:lnSpc>
                    <a:spcPct val="150000"/>
                  </a:lnSpc>
                </a:pPr>
                <a:r>
                  <a:rPr lang="zh-CN" altLang="en-US" sz="2800" b="1" dirty="0">
                    <a:solidFill>
                      <a:srgbClr val="DA251C"/>
                    </a:solidFill>
                    <a:latin typeface="+mj-ea"/>
                  </a:rPr>
                  <a:t>思维导引</a:t>
                </a:r>
                <a:r>
                  <a:rPr lang="zh-CN" altLang="zh-CN" sz="2800" i="1" dirty="0">
                    <a:solidFill>
                      <a:prstClr val="black"/>
                    </a:solidFill>
                  </a:rPr>
                  <a:t>　</a:t>
                </a:r>
                <a:r>
                  <a:rPr lang="zh-CN" altLang="zh-CN" sz="2800" dirty="0">
                    <a:solidFill>
                      <a:prstClr val="black"/>
                    </a:solidFill>
                  </a:rPr>
                  <a:t> 根据函数解析式的特征选择适合的方法求值域</a:t>
                </a:r>
                <a:r>
                  <a:rPr lang="en-US" altLang="zh-CN" sz="2800" dirty="0">
                    <a:solidFill>
                      <a:prstClr val="black"/>
                    </a:solidFill>
                  </a:rPr>
                  <a:t>.</a:t>
                </a:r>
                <a:endParaRPr lang="zh-CN" altLang="en-US" sz="2800" b="1" dirty="0">
                  <a:solidFill>
                    <a:srgbClr val="DA251C"/>
                  </a:solidFill>
                  <a:cs typeface="Times New Roman" panose="02020603050405020304" pitchFamily="18" charset="0"/>
                </a:endParaRPr>
              </a:p>
              <a:p>
                <a:pPr>
                  <a:lnSpc>
                    <a:spcPct val="150000"/>
                  </a:lnSpc>
                </a:pPr>
                <a:r>
                  <a:rPr lang="zh-CN" altLang="zh-CN" sz="2800" b="1" dirty="0">
                    <a:solidFill>
                      <a:srgbClr val="DA251C"/>
                    </a:solidFill>
                  </a:rPr>
                  <a:t>解析</a:t>
                </a:r>
                <a:r>
                  <a:rPr lang="zh-CN" altLang="zh-CN" sz="2800" i="1" dirty="0">
                    <a:solidFill>
                      <a:prstClr val="black"/>
                    </a:solidFill>
                  </a:rPr>
                  <a:t>　</a:t>
                </a:r>
                <a:r>
                  <a:rPr lang="en-US" altLang="zh-CN" sz="2800" dirty="0">
                    <a:solidFill>
                      <a:prstClr val="black"/>
                    </a:solidFill>
                  </a:rPr>
                  <a:t>(1)</a:t>
                </a:r>
                <a:r>
                  <a:rPr lang="en-US" altLang="zh-CN" sz="2800" dirty="0">
                    <a:solidFill>
                      <a:srgbClr val="FF0000"/>
                    </a:solidFill>
                  </a:rPr>
                  <a:t>(</a:t>
                </a:r>
                <a:r>
                  <a:rPr lang="zh-CN" altLang="en-US" sz="2800" dirty="0">
                    <a:solidFill>
                      <a:srgbClr val="FF0000"/>
                    </a:solidFill>
                  </a:rPr>
                  <a:t>图象</a:t>
                </a:r>
                <a:r>
                  <a:rPr lang="zh-CN" altLang="zh-CN" sz="2800" dirty="0">
                    <a:solidFill>
                      <a:srgbClr val="FF0000"/>
                    </a:solidFill>
                  </a:rPr>
                  <a:t>法</a:t>
                </a:r>
                <a:r>
                  <a:rPr lang="en-US" altLang="zh-CN" sz="2800" dirty="0">
                    <a:solidFill>
                      <a:srgbClr val="FF0000"/>
                    </a:solidFill>
                  </a:rPr>
                  <a:t>)</a:t>
                </a:r>
                <a:r>
                  <a:rPr lang="zh-CN" altLang="en-US" sz="2800" b="1" dirty="0">
                    <a:solidFill>
                      <a:srgbClr val="DA251C"/>
                    </a:solidFill>
                  </a:rPr>
                  <a:t> </a:t>
                </a:r>
                <a:r>
                  <a:rPr lang="zh-CN" altLang="zh-CN" sz="2800" dirty="0">
                    <a:solidFill>
                      <a:prstClr val="black"/>
                    </a:solidFill>
                  </a:rPr>
                  <a:t>设动点</a:t>
                </a:r>
                <a:r>
                  <a:rPr lang="en-US" altLang="zh-CN" sz="2800" i="1" dirty="0">
                    <a:solidFill>
                      <a:prstClr val="black"/>
                    </a:solidFill>
                  </a:rPr>
                  <a:t>M</a:t>
                </a:r>
                <a:r>
                  <a:rPr lang="en-US" altLang="zh-CN" sz="2800" dirty="0">
                    <a:solidFill>
                      <a:prstClr val="black"/>
                    </a:solidFill>
                  </a:rPr>
                  <a:t>(cos </a:t>
                </a:r>
                <a:r>
                  <a:rPr lang="en-US" altLang="zh-CN" sz="2800" i="1" dirty="0" err="1">
                    <a:solidFill>
                      <a:prstClr val="black"/>
                    </a:solidFill>
                  </a:rPr>
                  <a:t>x</a:t>
                </a:r>
                <a:r>
                  <a:rPr lang="en-US" altLang="zh-CN" sz="2800" dirty="0" err="1">
                    <a:solidFill>
                      <a:prstClr val="black"/>
                    </a:solidFill>
                  </a:rPr>
                  <a:t>,sin</a:t>
                </a:r>
                <a:r>
                  <a:rPr lang="en-US" altLang="zh-CN" sz="2800" dirty="0">
                    <a:solidFill>
                      <a:prstClr val="black"/>
                    </a:solidFill>
                  </a:rPr>
                  <a:t> </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定点</a:t>
                </a:r>
                <a:r>
                  <a:rPr lang="en-US" altLang="zh-CN" sz="2800" i="1" dirty="0">
                    <a:solidFill>
                      <a:prstClr val="black"/>
                    </a:solidFill>
                  </a:rPr>
                  <a:t>P</a:t>
                </a:r>
                <a:r>
                  <a:rPr lang="en-US" altLang="zh-CN" sz="2800" dirty="0">
                    <a:solidFill>
                      <a:prstClr val="black"/>
                    </a:solidFill>
                  </a:rPr>
                  <a:t>(2,1),</a:t>
                </a:r>
                <a:r>
                  <a:rPr lang="zh-CN" altLang="zh-CN" sz="2800" dirty="0">
                    <a:solidFill>
                      <a:prstClr val="black"/>
                    </a:solidFill>
                  </a:rPr>
                  <a:t>则</a:t>
                </a:r>
                <a:r>
                  <a:rPr lang="en-US" altLang="zh-CN" sz="2800" i="1" dirty="0">
                    <a:solidFill>
                      <a:prstClr val="black"/>
                    </a:solidFill>
                  </a:rPr>
                  <a:t>y=</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r>
                          <m:rPr>
                            <m:nor/>
                          </m:rPr>
                          <a:rPr lang="en-US" altLang="zh-CN" sz="2800" i="1">
                            <a:solidFill>
                              <a:prstClr val="black"/>
                            </a:solidFill>
                          </a:rPr>
                          <m:t>−</m:t>
                        </m:r>
                        <m:r>
                          <m:rPr>
                            <m:sty m:val="p"/>
                          </m:rPr>
                          <a:rPr lang="en-US" altLang="zh-CN" sz="2800">
                            <a:solidFill>
                              <a:prstClr val="black"/>
                            </a:solidFill>
                            <a:latin typeface="Cambria Math"/>
                          </a:rPr>
                          <m:t>sin</m:t>
                        </m:r>
                        <m:r>
                          <a:rPr lang="en-US" altLang="zh-CN" sz="2800" i="1">
                            <a:solidFill>
                              <a:prstClr val="black"/>
                            </a:solidFill>
                            <a:latin typeface="Cambria Math"/>
                          </a:rPr>
                          <m:t>𝑥</m:t>
                        </m:r>
                      </m:num>
                      <m:den>
                        <m:r>
                          <a:rPr lang="en-US" altLang="zh-CN" sz="2800">
                            <a:solidFill>
                              <a:prstClr val="black"/>
                            </a:solidFill>
                            <a:latin typeface="Cambria Math"/>
                          </a:rPr>
                          <m:t>2</m:t>
                        </m:r>
                        <m:r>
                          <m:rPr>
                            <m:nor/>
                          </m:rPr>
                          <a:rPr lang="en-US" altLang="zh-CN" sz="2800" i="1">
                            <a:solidFill>
                              <a:prstClr val="black"/>
                            </a:solidFill>
                          </a:rPr>
                          <m:t>−</m:t>
                        </m:r>
                        <m:r>
                          <m:rPr>
                            <m:sty m:val="p"/>
                          </m:rPr>
                          <a:rPr lang="en-US" altLang="zh-CN" sz="2800">
                            <a:solidFill>
                              <a:prstClr val="black"/>
                            </a:solidFill>
                            <a:latin typeface="Cambria Math"/>
                          </a:rPr>
                          <m:t>cos</m:t>
                        </m:r>
                        <m:r>
                          <a:rPr lang="en-US" altLang="zh-CN" sz="2800" i="1">
                            <a:solidFill>
                              <a:prstClr val="black"/>
                            </a:solidFill>
                            <a:latin typeface="Cambria Math"/>
                          </a:rPr>
                          <m:t>𝑥</m:t>
                        </m:r>
                      </m:den>
                    </m:f>
                  </m:oMath>
                </a14:m>
                <a:r>
                  <a:rPr lang="zh-CN" altLang="zh-CN" sz="2800" dirty="0">
                    <a:solidFill>
                      <a:prstClr val="black"/>
                    </a:solidFill>
                  </a:rPr>
                  <a:t>的几何意义是直线</a:t>
                </a:r>
                <a:r>
                  <a:rPr lang="en-US" altLang="zh-CN" sz="2800" i="1" dirty="0">
                    <a:solidFill>
                      <a:prstClr val="black"/>
                    </a:solidFill>
                  </a:rPr>
                  <a:t>PM</a:t>
                </a:r>
                <a:r>
                  <a:rPr lang="zh-CN" altLang="zh-CN" sz="2800" dirty="0">
                    <a:solidFill>
                      <a:prstClr val="black"/>
                    </a:solidFill>
                  </a:rPr>
                  <a:t>的斜率</a:t>
                </a:r>
                <a:r>
                  <a:rPr lang="en-US" altLang="zh-CN" sz="2800" i="1" dirty="0">
                    <a:solidFill>
                      <a:prstClr val="black"/>
                    </a:solidFill>
                  </a:rPr>
                  <a:t>.</a:t>
                </a:r>
                <a:r>
                  <a:rPr lang="zh-CN" altLang="zh-CN" sz="2800" dirty="0">
                    <a:solidFill>
                      <a:prstClr val="black"/>
                    </a:solidFill>
                  </a:rPr>
                  <a:t>而动点</a:t>
                </a:r>
                <a:r>
                  <a:rPr lang="en-US" altLang="zh-CN" sz="2800" i="1" dirty="0">
                    <a:solidFill>
                      <a:prstClr val="black"/>
                    </a:solidFill>
                  </a:rPr>
                  <a:t>M</a:t>
                </a:r>
                <a:r>
                  <a:rPr lang="zh-CN" altLang="zh-CN" sz="2800" dirty="0">
                    <a:solidFill>
                      <a:prstClr val="black"/>
                    </a:solidFill>
                  </a:rPr>
                  <a:t>在单位圆</a:t>
                </a:r>
                <a:r>
                  <a:rPr lang="en-US" altLang="zh-CN" sz="2800" i="1" dirty="0">
                    <a:solidFill>
                      <a:prstClr val="black"/>
                    </a:solidFill>
                  </a:rPr>
                  <a:t>x</a:t>
                </a:r>
                <a:r>
                  <a:rPr lang="en-US" altLang="zh-CN" sz="2800" baseline="30000" dirty="0">
                    <a:solidFill>
                      <a:prstClr val="black"/>
                    </a:solidFill>
                  </a:rPr>
                  <a:t>2</a:t>
                </a:r>
                <a:r>
                  <a:rPr lang="en-US" altLang="zh-CN" sz="2800" i="1" dirty="0">
                    <a:solidFill>
                      <a:prstClr val="black"/>
                    </a:solidFill>
                  </a:rPr>
                  <a:t>+y</a:t>
                </a:r>
                <a:r>
                  <a:rPr lang="en-US" altLang="zh-CN" sz="2800" baseline="30000" dirty="0">
                    <a:solidFill>
                      <a:prstClr val="black"/>
                    </a:solidFill>
                  </a:rPr>
                  <a:t>2</a:t>
                </a:r>
                <a:r>
                  <a:rPr lang="en-US" altLang="zh-CN" sz="2800" i="1" dirty="0">
                    <a:solidFill>
                      <a:prstClr val="black"/>
                    </a:solidFill>
                  </a:rPr>
                  <a:t>=</a:t>
                </a:r>
                <a:r>
                  <a:rPr lang="en-US" altLang="zh-CN" sz="2800" dirty="0">
                    <a:solidFill>
                      <a:prstClr val="black"/>
                    </a:solidFill>
                  </a:rPr>
                  <a:t>1</a:t>
                </a:r>
                <a:r>
                  <a:rPr lang="zh-CN" altLang="zh-CN" sz="2800" dirty="0">
                    <a:solidFill>
                      <a:prstClr val="black"/>
                    </a:solidFill>
                  </a:rPr>
                  <a:t>上</a:t>
                </a:r>
                <a:r>
                  <a:rPr lang="en-US" altLang="zh-CN" sz="2800" i="1" dirty="0">
                    <a:solidFill>
                      <a:prstClr val="black"/>
                    </a:solidFill>
                  </a:rPr>
                  <a:t>.</a:t>
                </a:r>
              </a:p>
              <a:p>
                <a:pPr>
                  <a:lnSpc>
                    <a:spcPct val="150000"/>
                  </a:lnSpc>
                </a:pPr>
                <a:r>
                  <a:rPr lang="zh-CN" altLang="zh-CN" sz="2800" dirty="0">
                    <a:solidFill>
                      <a:prstClr val="black"/>
                    </a:solidFill>
                  </a:rPr>
                  <a:t>如图</a:t>
                </a:r>
                <a:r>
                  <a:rPr lang="en-US" altLang="zh-CN" sz="2800" dirty="0">
                    <a:solidFill>
                      <a:prstClr val="black"/>
                    </a:solidFill>
                  </a:rPr>
                  <a:t>,</a:t>
                </a:r>
                <a:r>
                  <a:rPr lang="zh-CN" altLang="zh-CN" sz="2800" dirty="0">
                    <a:solidFill>
                      <a:prstClr val="black"/>
                    </a:solidFill>
                  </a:rPr>
                  <a:t>当直线</a:t>
                </a:r>
                <a:r>
                  <a:rPr lang="en-US" altLang="zh-CN" sz="2800" i="1" dirty="0">
                    <a:solidFill>
                      <a:prstClr val="black"/>
                    </a:solidFill>
                  </a:rPr>
                  <a:t>PM</a:t>
                </a:r>
                <a:r>
                  <a:rPr lang="zh-CN" altLang="zh-CN" sz="2800" dirty="0">
                    <a:solidFill>
                      <a:prstClr val="black"/>
                    </a:solidFill>
                  </a:rPr>
                  <a:t>和圆相切时斜率取得最值</a:t>
                </a:r>
                <a:r>
                  <a:rPr lang="en-US" altLang="zh-CN" sz="2800" dirty="0">
                    <a:solidFill>
                      <a:prstClr val="black"/>
                    </a:solidFill>
                  </a:rPr>
                  <a:t>,</a:t>
                </a:r>
                <a:endParaRPr lang="en-US" altLang="zh-CN" sz="2800" i="1" dirty="0">
                  <a:solidFill>
                    <a:prstClr val="black"/>
                  </a:solidFill>
                </a:endParaRPr>
              </a:p>
              <a:p>
                <a:pPr>
                  <a:lnSpc>
                    <a:spcPct val="150000"/>
                  </a:lnSpc>
                </a:pPr>
                <a14:m>
                  <m:oMath xmlns:m="http://schemas.openxmlformats.org/officeDocument/2006/math">
                    <m:sSub>
                      <m:sSubPr>
                        <m:ctrlPr>
                          <a:rPr lang="zh-CN" altLang="zh-CN" sz="2800" i="1">
                            <a:solidFill>
                              <a:prstClr val="black"/>
                            </a:solidFill>
                            <a:latin typeface="Cambria Math" panose="02040503050406030204" pitchFamily="18" charset="0"/>
                          </a:rPr>
                        </m:ctrlPr>
                      </m:sSubPr>
                      <m:e>
                        <m:r>
                          <a:rPr lang="en-US" altLang="zh-CN" sz="2800" i="1">
                            <a:solidFill>
                              <a:prstClr val="black"/>
                            </a:solidFill>
                            <a:latin typeface="Cambria Math"/>
                          </a:rPr>
                          <m:t>𝑘</m:t>
                        </m:r>
                      </m:e>
                      <m:sub>
                        <m:sSub>
                          <m:sSubPr>
                            <m:ctrlPr>
                              <a:rPr lang="zh-CN" altLang="zh-CN" sz="2800" i="1">
                                <a:solidFill>
                                  <a:prstClr val="black"/>
                                </a:solidFill>
                                <a:latin typeface="Cambria Math" panose="02040503050406030204" pitchFamily="18" charset="0"/>
                              </a:rPr>
                            </m:ctrlPr>
                          </m:sSubPr>
                          <m:e>
                            <m:r>
                              <a:rPr lang="en-US" altLang="zh-CN" sz="2800" i="1">
                                <a:solidFill>
                                  <a:prstClr val="black"/>
                                </a:solidFill>
                                <a:latin typeface="Cambria Math"/>
                              </a:rPr>
                              <m:t>𝑀</m:t>
                            </m:r>
                          </m:e>
                          <m:sub>
                            <m:r>
                              <a:rPr lang="en-US" altLang="zh-CN" sz="2800">
                                <a:solidFill>
                                  <a:prstClr val="black"/>
                                </a:solidFill>
                                <a:latin typeface="Cambria Math"/>
                              </a:rPr>
                              <m:t>1</m:t>
                            </m:r>
                          </m:sub>
                        </m:sSub>
                        <m:r>
                          <a:rPr lang="en-US" altLang="zh-CN" sz="2800" i="1">
                            <a:solidFill>
                              <a:prstClr val="black"/>
                            </a:solidFill>
                            <a:latin typeface="Cambria Math"/>
                          </a:rPr>
                          <m:t>𝑃</m:t>
                        </m:r>
                      </m:sub>
                    </m:sSub>
                  </m:oMath>
                </a14:m>
                <a:r>
                  <a:rPr lang="en-US" altLang="zh-CN" sz="2800" i="1" dirty="0">
                    <a:solidFill>
                      <a:prstClr val="black"/>
                    </a:solidFill>
                  </a:rPr>
                  <a:t>=</a:t>
                </a:r>
                <a:r>
                  <a:rPr lang="en-US" altLang="zh-CN" sz="2800" dirty="0">
                    <a:solidFill>
                      <a:prstClr val="black"/>
                    </a:solidFill>
                  </a:rPr>
                  <a:t>0,</a:t>
                </a:r>
                <a14:m>
                  <m:oMath xmlns:m="http://schemas.openxmlformats.org/officeDocument/2006/math">
                    <m:sSub>
                      <m:sSubPr>
                        <m:ctrlPr>
                          <a:rPr lang="zh-CN" altLang="zh-CN" sz="2800" i="1">
                            <a:solidFill>
                              <a:prstClr val="black"/>
                            </a:solidFill>
                            <a:latin typeface="Cambria Math" panose="02040503050406030204" pitchFamily="18" charset="0"/>
                          </a:rPr>
                        </m:ctrlPr>
                      </m:sSubPr>
                      <m:e>
                        <m:r>
                          <a:rPr lang="en-US" altLang="zh-CN" sz="2800" i="1">
                            <a:solidFill>
                              <a:prstClr val="black"/>
                            </a:solidFill>
                            <a:latin typeface="Cambria Math"/>
                          </a:rPr>
                          <m:t>𝑘</m:t>
                        </m:r>
                      </m:e>
                      <m:sub>
                        <m:sSub>
                          <m:sSubPr>
                            <m:ctrlPr>
                              <a:rPr lang="zh-CN" altLang="zh-CN" sz="2800" i="1">
                                <a:solidFill>
                                  <a:prstClr val="black"/>
                                </a:solidFill>
                                <a:latin typeface="Cambria Math" panose="02040503050406030204" pitchFamily="18" charset="0"/>
                              </a:rPr>
                            </m:ctrlPr>
                          </m:sSubPr>
                          <m:e>
                            <m:r>
                              <a:rPr lang="en-US" altLang="zh-CN" sz="2800" i="1">
                                <a:solidFill>
                                  <a:prstClr val="black"/>
                                </a:solidFill>
                                <a:latin typeface="Cambria Math"/>
                              </a:rPr>
                              <m:t>𝑀</m:t>
                            </m:r>
                          </m:e>
                          <m:sub>
                            <m:r>
                              <a:rPr lang="en-US" altLang="zh-CN" sz="2800">
                                <a:solidFill>
                                  <a:prstClr val="black"/>
                                </a:solidFill>
                                <a:latin typeface="Cambria Math"/>
                              </a:rPr>
                              <m:t>2</m:t>
                            </m:r>
                          </m:sub>
                        </m:sSub>
                        <m:r>
                          <a:rPr lang="en-US" altLang="zh-CN" sz="2800" i="1">
                            <a:solidFill>
                              <a:prstClr val="black"/>
                            </a:solidFill>
                            <a:latin typeface="Cambria Math"/>
                          </a:rPr>
                          <m:t>𝑃</m:t>
                        </m:r>
                      </m:sub>
                    </m:sSub>
                  </m:oMath>
                </a14:m>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4</m:t>
                        </m:r>
                      </m:num>
                      <m:den>
                        <m:r>
                          <a:rPr lang="en-US" altLang="zh-CN" sz="2800">
                            <a:solidFill>
                              <a:prstClr val="black"/>
                            </a:solidFill>
                            <a:latin typeface="Cambria Math"/>
                          </a:rPr>
                          <m:t>3</m:t>
                        </m:r>
                      </m:den>
                    </m:f>
                  </m:oMath>
                </a14:m>
                <a:r>
                  <a:rPr lang="en-US" altLang="zh-CN" sz="2800" i="1" dirty="0">
                    <a:solidFill>
                      <a:prstClr val="black"/>
                    </a:solidFill>
                  </a:rPr>
                  <a:t>.</a:t>
                </a:r>
                <a:r>
                  <a:rPr lang="zh-CN" altLang="zh-CN" sz="2800" dirty="0">
                    <a:solidFill>
                      <a:prstClr val="black"/>
                    </a:solidFill>
                  </a:rPr>
                  <a:t>所以函数的值域为</a:t>
                </a:r>
                <a:r>
                  <a:rPr lang="en-US" altLang="zh-CN" sz="2800" dirty="0">
                    <a:solidFill>
                      <a:prstClr val="black"/>
                    </a:solidFill>
                  </a:rPr>
                  <a:t>[0,</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4</m:t>
                        </m:r>
                      </m:num>
                      <m:den>
                        <m:r>
                          <a:rPr lang="en-US" altLang="zh-CN" sz="2800">
                            <a:solidFill>
                              <a:prstClr val="black"/>
                            </a:solidFill>
                            <a:latin typeface="Cambria Math"/>
                          </a:rPr>
                          <m:t>3</m:t>
                        </m:r>
                      </m:den>
                    </m:f>
                  </m:oMath>
                </a14:m>
                <a:r>
                  <a:rPr lang="en-US" altLang="zh-CN" sz="2800" dirty="0">
                    <a:solidFill>
                      <a:prstClr val="black"/>
                    </a:solidFill>
                  </a:rPr>
                  <a:t>]</a:t>
                </a:r>
                <a:r>
                  <a:rPr lang="en-US" altLang="zh-CN" sz="2800" i="1" dirty="0">
                    <a:solidFill>
                      <a:prstClr val="black"/>
                    </a:solidFill>
                  </a:rPr>
                  <a:t>.</a:t>
                </a:r>
                <a:endParaRPr lang="zh-CN" altLang="zh-CN" sz="2800" dirty="0">
                  <a:solidFill>
                    <a:prstClr val="black"/>
                  </a:solidFill>
                </a:endParaRPr>
              </a:p>
            </p:txBody>
          </p:sp>
        </mc:Choice>
        <mc:Fallback>
          <p:sp>
            <p:nvSpPr>
              <p:cNvPr id="13" name="矩形 12"/>
              <p:cNvSpPr>
                <a:spLocks noRot="1" noChangeAspect="1" noMove="1" noResize="1" noEditPoints="1" noAdjustHandles="1" noChangeArrowheads="1" noChangeShapeType="1" noTextEdit="1"/>
              </p:cNvSpPr>
              <p:nvPr/>
            </p:nvSpPr>
            <p:spPr>
              <a:xfrm>
                <a:off x="234043" y="2722735"/>
                <a:ext cx="11723913" cy="3886000"/>
              </a:xfrm>
              <a:prstGeom prst="rect">
                <a:avLst/>
              </a:prstGeom>
              <a:blipFill rotWithShape="0">
                <a:blip r:embed="rId4"/>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80635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3" y="244824"/>
                <a:ext cx="11723913" cy="6304098"/>
              </a:xfrm>
              <a:prstGeom prst="rect">
                <a:avLst/>
              </a:prstGeom>
            </p:spPr>
            <p:txBody>
              <a:bodyPr wrap="square">
                <a:spAutoFit/>
              </a:bodyPr>
              <a:lstStyle/>
              <a:p>
                <a:pPr>
                  <a:lnSpc>
                    <a:spcPct val="150000"/>
                  </a:lnSpc>
                </a:pPr>
                <a:r>
                  <a:rPr lang="en-US" altLang="zh-CN" sz="2800" dirty="0">
                    <a:solidFill>
                      <a:prstClr val="black"/>
                    </a:solidFill>
                  </a:rPr>
                  <a:t>(2)</a:t>
                </a:r>
                <a:r>
                  <a:rPr lang="en-US" altLang="zh-CN" sz="2800" dirty="0">
                    <a:solidFill>
                      <a:srgbClr val="FF0000"/>
                    </a:solidFill>
                  </a:rPr>
                  <a:t>(</a:t>
                </a:r>
                <a:r>
                  <a:rPr lang="zh-CN" altLang="zh-CN" sz="2800" dirty="0">
                    <a:solidFill>
                      <a:srgbClr val="FF0000"/>
                    </a:solidFill>
                  </a:rPr>
                  <a:t>配方法</a:t>
                </a:r>
                <a:r>
                  <a:rPr lang="en-US" altLang="zh-CN" sz="2800" dirty="0">
                    <a:solidFill>
                      <a:srgbClr val="FF0000"/>
                    </a:solidFill>
                  </a:rPr>
                  <a:t>)</a:t>
                </a:r>
                <a:r>
                  <a:rPr lang="zh-CN" altLang="zh-CN" sz="2800" dirty="0">
                    <a:solidFill>
                      <a:prstClr val="black"/>
                    </a:solidFill>
                  </a:rPr>
                  <a:t>因为</a:t>
                </a:r>
                <a:r>
                  <a:rPr lang="en-US" altLang="zh-CN" sz="2800" i="1" dirty="0">
                    <a:solidFill>
                      <a:prstClr val="black"/>
                    </a:solidFill>
                  </a:rPr>
                  <a:t>y</a:t>
                </a:r>
                <a:r>
                  <a:rPr lang="en-US" altLang="zh-CN" sz="2800" dirty="0">
                    <a:solidFill>
                      <a:prstClr val="black"/>
                    </a:solidFill>
                  </a:rPr>
                  <a: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6</m:t>
                        </m:r>
                        <m:r>
                          <a:rPr lang="en-US" altLang="zh-CN" sz="2800" i="1">
                            <a:solidFill>
                              <a:prstClr val="black"/>
                            </a:solidFill>
                            <a:latin typeface="Cambria Math"/>
                          </a:rPr>
                          <m:t>𝑥</m:t>
                        </m:r>
                        <m:r>
                          <m:rPr>
                            <m:nor/>
                          </m:rPr>
                          <a:rPr lang="en-US" altLang="zh-CN" sz="2800" i="1">
                            <a:solidFill>
                              <a:prstClr val="black"/>
                            </a:solidFill>
                          </a:rPr>
                          <m:t>−</m:t>
                        </m:r>
                        <m:r>
                          <a:rPr lang="en-US" altLang="zh-CN" sz="2800">
                            <a:solidFill>
                              <a:prstClr val="black"/>
                            </a:solidFill>
                            <a:latin typeface="Cambria Math"/>
                          </a:rPr>
                          <m:t>5</m:t>
                        </m:r>
                      </m:e>
                    </m:rad>
                    <m:r>
                      <a:rPr lang="en-US" altLang="zh-CN" sz="2800">
                        <a:solidFill>
                          <a:prstClr val="black"/>
                        </a:solidFill>
                        <a:latin typeface="Cambria Math"/>
                      </a:rPr>
                      <m:t>=</m:t>
                    </m:r>
                    <m:rad>
                      <m:radPr>
                        <m:degHide m:val="on"/>
                        <m:ctrlPr>
                          <a:rPr lang="zh-CN" altLang="zh-CN" sz="2800" i="1">
                            <a:solidFill>
                              <a:prstClr val="black"/>
                            </a:solidFill>
                            <a:latin typeface="Cambria Math" panose="02040503050406030204" pitchFamily="18" charset="0"/>
                          </a:rPr>
                        </m:ctrlPr>
                      </m:radPr>
                      <m:deg/>
                      <m:e>
                        <m:r>
                          <m:rPr>
                            <m:nor/>
                          </m:rPr>
                          <a:rPr lang="en-US" altLang="zh-CN" sz="2800" i="1">
                            <a:solidFill>
                              <a:prstClr val="black"/>
                            </a:solidFill>
                          </a:rPr>
                          <m:t>−</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+3</m:t>
                        </m:r>
                        <m:sSup>
                          <m:sSupPr>
                            <m:ctrlPr>
                              <a:rPr lang="zh-CN" altLang="zh-CN" sz="2800" i="1">
                                <a:solidFill>
                                  <a:prstClr val="black"/>
                                </a:solidFill>
                                <a:latin typeface="Cambria Math" panose="02040503050406030204" pitchFamily="18" charset="0"/>
                              </a:rPr>
                            </m:ctrlPr>
                          </m:sSupPr>
                          <m:e>
                            <m:r>
                              <m:rPr>
                                <m:nor/>
                              </m:rPr>
                              <a:rPr lang="en-US" altLang="zh-CN" sz="2800">
                                <a:solidFill>
                                  <a:prstClr val="black"/>
                                </a:solidFill>
                              </a:rPr>
                              <m:t>)</m:t>
                            </m:r>
                          </m:e>
                          <m:sup>
                            <m:r>
                              <a:rPr lang="en-US" altLang="zh-CN" sz="2800">
                                <a:solidFill>
                                  <a:prstClr val="black"/>
                                </a:solidFill>
                                <a:latin typeface="Cambria Math"/>
                              </a:rPr>
                              <m:t>2</m:t>
                            </m:r>
                          </m:sup>
                        </m:sSup>
                        <m:r>
                          <a:rPr lang="en-US" altLang="zh-CN" sz="2800">
                            <a:solidFill>
                              <a:prstClr val="black"/>
                            </a:solidFill>
                            <a:latin typeface="Cambria Math"/>
                          </a:rPr>
                          <m:t>+4</m:t>
                        </m:r>
                      </m:e>
                    </m:rad>
                  </m:oMath>
                </a14:m>
                <a:r>
                  <a:rPr lang="en-US" altLang="zh-CN" sz="2800" dirty="0">
                    <a:solidFill>
                      <a:prstClr val="black"/>
                    </a:solidFill>
                  </a:rPr>
                  <a: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4</m:t>
                        </m:r>
                      </m:e>
                    </m:rad>
                  </m:oMath>
                </a14:m>
                <a:r>
                  <a:rPr lang="en-US" altLang="zh-CN" sz="2800" dirty="0">
                    <a:solidFill>
                      <a:prstClr val="black"/>
                    </a:solidFill>
                  </a:rPr>
                  <a:t>=2,</a:t>
                </a:r>
                <a:r>
                  <a:rPr lang="zh-CN" altLang="zh-CN" sz="2800" dirty="0">
                    <a:solidFill>
                      <a:prstClr val="black"/>
                    </a:solidFill>
                  </a:rPr>
                  <a:t>又</a:t>
                </a:r>
                <a:r>
                  <a:rPr lang="en-US" altLang="zh-CN" sz="2800" i="1" dirty="0" err="1">
                    <a:solidFill>
                      <a:prstClr val="black"/>
                    </a:solidFill>
                  </a:rPr>
                  <a:t>y</a:t>
                </a:r>
                <a:r>
                  <a:rPr lang="en-US" altLang="zh-CN" sz="2800" dirty="0" err="1">
                    <a:solidFill>
                      <a:prstClr val="black"/>
                    </a:solidFill>
                  </a:rPr>
                  <a:t>≥0</a:t>
                </a:r>
                <a:r>
                  <a:rPr lang="en-US" altLang="zh-CN" sz="2800" dirty="0">
                    <a:solidFill>
                      <a:prstClr val="black"/>
                    </a:solidFill>
                  </a:rPr>
                  <a:t>,</a:t>
                </a:r>
                <a:r>
                  <a:rPr lang="zh-CN" altLang="zh-CN" sz="2800" dirty="0">
                    <a:solidFill>
                      <a:prstClr val="black"/>
                    </a:solidFill>
                  </a:rPr>
                  <a:t>所以</a:t>
                </a:r>
                <a:r>
                  <a:rPr lang="en-US" altLang="zh-CN" sz="2800" i="1" dirty="0">
                    <a:solidFill>
                      <a:prstClr val="black"/>
                    </a:solidFill>
                  </a:rPr>
                  <a:t>y</a:t>
                </a:r>
                <a:r>
                  <a:rPr lang="en-US" altLang="zh-CN" sz="2800" dirty="0">
                    <a:solidFill>
                      <a:prstClr val="black"/>
                    </a:solidFill>
                  </a:rPr>
                  <a: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6</m:t>
                        </m:r>
                        <m:r>
                          <a:rPr lang="en-US" altLang="zh-CN" sz="2800" i="1">
                            <a:solidFill>
                              <a:prstClr val="black"/>
                            </a:solidFill>
                            <a:latin typeface="Cambria Math"/>
                          </a:rPr>
                          <m:t>𝑥</m:t>
                        </m:r>
                        <m:r>
                          <m:rPr>
                            <m:nor/>
                          </m:rPr>
                          <a:rPr lang="en-US" altLang="zh-CN" sz="2800" i="1">
                            <a:solidFill>
                              <a:prstClr val="black"/>
                            </a:solidFill>
                          </a:rPr>
                          <m:t>−</m:t>
                        </m:r>
                        <m:r>
                          <a:rPr lang="en-US" altLang="zh-CN" sz="2800">
                            <a:solidFill>
                              <a:prstClr val="black"/>
                            </a:solidFill>
                            <a:latin typeface="Cambria Math"/>
                          </a:rPr>
                          <m:t>5</m:t>
                        </m:r>
                      </m:e>
                    </m:rad>
                  </m:oMath>
                </a14:m>
                <a:r>
                  <a:rPr lang="zh-CN" altLang="zh-CN" sz="2800" dirty="0">
                    <a:solidFill>
                      <a:prstClr val="black"/>
                    </a:solidFill>
                  </a:rPr>
                  <a:t>的值域为</a:t>
                </a:r>
                <a:r>
                  <a:rPr lang="en-US" altLang="zh-CN" sz="2800" dirty="0">
                    <a:solidFill>
                      <a:prstClr val="black"/>
                    </a:solidFill>
                  </a:rPr>
                  <a:t>[0,2].</a:t>
                </a:r>
                <a:endParaRPr lang="zh-CN" altLang="zh-CN" sz="2800" dirty="0">
                  <a:solidFill>
                    <a:prstClr val="black"/>
                  </a:solidFill>
                </a:endParaRPr>
              </a:p>
              <a:p>
                <a:pPr>
                  <a:lnSpc>
                    <a:spcPct val="150000"/>
                  </a:lnSpc>
                </a:pPr>
                <a:r>
                  <a:rPr lang="en-US" altLang="zh-CN" sz="2800" dirty="0">
                    <a:solidFill>
                      <a:prstClr val="black"/>
                    </a:solidFill>
                  </a:rPr>
                  <a:t>(3)</a:t>
                </a:r>
                <a:r>
                  <a:rPr lang="en-US" altLang="zh-CN" sz="2800" dirty="0">
                    <a:solidFill>
                      <a:srgbClr val="FF0000"/>
                    </a:solidFill>
                  </a:rPr>
                  <a:t>(</a:t>
                </a:r>
                <a:r>
                  <a:rPr lang="zh-CN" altLang="zh-CN" sz="2800" dirty="0">
                    <a:solidFill>
                      <a:srgbClr val="FF0000"/>
                    </a:solidFill>
                  </a:rPr>
                  <a:t>三角换元法</a:t>
                </a:r>
                <a:r>
                  <a:rPr lang="en-US" altLang="zh-CN" sz="2800" dirty="0">
                    <a:solidFill>
                      <a:srgbClr val="FF0000"/>
                    </a:solidFill>
                  </a:rPr>
                  <a:t>)</a:t>
                </a:r>
                <a:r>
                  <a:rPr lang="zh-CN" altLang="zh-CN" sz="2800" dirty="0">
                    <a:solidFill>
                      <a:prstClr val="black"/>
                    </a:solidFill>
                  </a:rPr>
                  <a:t>因为</a:t>
                </a:r>
                <a:r>
                  <a:rPr lang="en-US" altLang="zh-CN" sz="2800" dirty="0" err="1">
                    <a:solidFill>
                      <a:prstClr val="black"/>
                    </a:solidFill>
                  </a:rPr>
                  <a:t>1</a:t>
                </a:r>
                <a:r>
                  <a:rPr lang="en-US" altLang="zh-CN" sz="2800" i="1" dirty="0" err="1">
                    <a:solidFill>
                      <a:prstClr val="black"/>
                    </a:solidFill>
                  </a:rPr>
                  <a:t>-x</a:t>
                </a:r>
                <a:r>
                  <a:rPr lang="en-US" altLang="zh-CN" sz="2800" baseline="30000" dirty="0" err="1">
                    <a:solidFill>
                      <a:prstClr val="black"/>
                    </a:solidFill>
                  </a:rPr>
                  <a:t>2</a:t>
                </a:r>
                <a:r>
                  <a:rPr lang="en-US" altLang="zh-CN" sz="2800" dirty="0" err="1">
                    <a:solidFill>
                      <a:prstClr val="black"/>
                    </a:solidFill>
                  </a:rPr>
                  <a:t>≥0</a:t>
                </a:r>
                <a:r>
                  <a:rPr lang="en-US" altLang="zh-CN" sz="2800" dirty="0">
                    <a:solidFill>
                      <a:prstClr val="black"/>
                    </a:solidFill>
                  </a:rPr>
                  <a:t>,</a:t>
                </a:r>
                <a:r>
                  <a:rPr lang="zh-CN" altLang="zh-CN" sz="2800" dirty="0">
                    <a:solidFill>
                      <a:prstClr val="black"/>
                    </a:solidFill>
                  </a:rPr>
                  <a:t>故</a:t>
                </a:r>
                <a:r>
                  <a:rPr lang="en-US" altLang="zh-CN" sz="2800" i="1" dirty="0">
                    <a:solidFill>
                      <a:prstClr val="black"/>
                    </a:solidFill>
                  </a:rPr>
                  <a:t>-</a:t>
                </a:r>
                <a:r>
                  <a:rPr lang="en-US" altLang="zh-CN" sz="2800" dirty="0" err="1">
                    <a:solidFill>
                      <a:prstClr val="black"/>
                    </a:solidFill>
                  </a:rPr>
                  <a:t>1≤</a:t>
                </a:r>
                <a:r>
                  <a:rPr lang="en-US" altLang="zh-CN" sz="2800" i="1" dirty="0" err="1">
                    <a:solidFill>
                      <a:prstClr val="black"/>
                    </a:solidFill>
                  </a:rPr>
                  <a:t>x</a:t>
                </a:r>
                <a:r>
                  <a:rPr lang="en-US" altLang="zh-CN" sz="2800" dirty="0" err="1">
                    <a:solidFill>
                      <a:prstClr val="black"/>
                    </a:solidFill>
                  </a:rPr>
                  <a:t>≤1</a:t>
                </a:r>
                <a:r>
                  <a:rPr lang="en-US" altLang="zh-CN" sz="2800" dirty="0">
                    <a:solidFill>
                      <a:prstClr val="black"/>
                    </a:solidFill>
                  </a:rPr>
                  <a:t>,</a:t>
                </a:r>
                <a:r>
                  <a:rPr lang="zh-CN" altLang="zh-CN" sz="2800" dirty="0">
                    <a:solidFill>
                      <a:prstClr val="black"/>
                    </a:solidFill>
                  </a:rPr>
                  <a:t>所以可设</a:t>
                </a:r>
                <a:r>
                  <a:rPr lang="en-US" altLang="zh-CN" sz="2800" i="1" dirty="0">
                    <a:solidFill>
                      <a:prstClr val="black"/>
                    </a:solidFill>
                  </a:rPr>
                  <a:t>x</a:t>
                </a:r>
                <a:r>
                  <a:rPr lang="en-US" altLang="zh-CN" sz="2800" dirty="0">
                    <a:solidFill>
                      <a:prstClr val="black"/>
                    </a:solidFill>
                  </a:rPr>
                  <a:t>=cos </a:t>
                </a:r>
                <a:r>
                  <a:rPr lang="en-US" altLang="zh-CN" sz="2800" i="1" dirty="0">
                    <a:solidFill>
                      <a:prstClr val="black"/>
                    </a:solidFill>
                  </a:rPr>
                  <a:t>α</a:t>
                </a:r>
                <a:r>
                  <a:rPr lang="en-US" altLang="zh-CN" sz="2800" dirty="0">
                    <a:solidFill>
                      <a:prstClr val="black"/>
                    </a:solidFill>
                  </a:rPr>
                  <a:t>,</a:t>
                </a:r>
                <a:r>
                  <a:rPr lang="en-US" altLang="zh-CN" sz="2800" i="1" dirty="0">
                    <a:solidFill>
                      <a:prstClr val="black"/>
                    </a:solidFill>
                  </a:rPr>
                  <a:t>α</a:t>
                </a:r>
                <a:r>
                  <a:rPr lang="zh-CN" altLang="zh-CN" sz="2800" dirty="0">
                    <a:solidFill>
                      <a:prstClr val="black"/>
                    </a:solidFill>
                  </a:rPr>
                  <a:t>∈</a:t>
                </a:r>
                <a:r>
                  <a:rPr lang="en-US" altLang="zh-CN" sz="2800" dirty="0">
                    <a:solidFill>
                      <a:prstClr val="black"/>
                    </a:solidFill>
                  </a:rPr>
                  <a:t>[0,π],</a:t>
                </a:r>
                <a:endParaRPr lang="zh-CN" altLang="zh-CN" sz="2800" dirty="0">
                  <a:solidFill>
                    <a:prstClr val="black"/>
                  </a:solidFill>
                </a:endParaRPr>
              </a:p>
              <a:p>
                <a:pPr>
                  <a:lnSpc>
                    <a:spcPct val="150000"/>
                  </a:lnSpc>
                </a:pPr>
                <a:r>
                  <a:rPr lang="zh-CN" altLang="zh-CN" sz="2800" dirty="0">
                    <a:solidFill>
                      <a:prstClr val="black"/>
                    </a:solidFill>
                  </a:rPr>
                  <a:t>则</a:t>
                </a:r>
                <a:r>
                  <a:rPr lang="en-US" altLang="zh-CN" sz="2800" i="1" dirty="0">
                    <a:solidFill>
                      <a:prstClr val="black"/>
                    </a:solidFill>
                  </a:rPr>
                  <a:t>y</a:t>
                </a:r>
                <a:r>
                  <a:rPr lang="en-US" altLang="zh-CN" sz="2800" dirty="0">
                    <a:solidFill>
                      <a:prstClr val="black"/>
                    </a:solidFill>
                  </a:rPr>
                  <a:t>=cos </a:t>
                </a:r>
                <a:r>
                  <a:rPr lang="en-US" altLang="zh-CN" sz="2800" i="1" dirty="0">
                    <a:solidFill>
                      <a:prstClr val="black"/>
                    </a:solidFill>
                  </a:rPr>
                  <a:t>α+</a:t>
                </a:r>
                <a:r>
                  <a:rPr lang="en-US" altLang="zh-CN" sz="2800" dirty="0">
                    <a:solidFill>
                      <a:prstClr val="black"/>
                    </a:solidFill>
                  </a:rPr>
                  <a:t>sin </a:t>
                </a:r>
                <a:r>
                  <a:rPr lang="en-US" altLang="zh-CN" sz="2800" i="1" dirty="0">
                    <a:solidFill>
                      <a:prstClr val="black"/>
                    </a:solidFill>
                  </a:rPr>
                  <a:t>α</a:t>
                </a:r>
                <a:r>
                  <a:rPr lang="en-US" altLang="zh-CN" sz="2800" dirty="0">
                    <a:solidFill>
                      <a:prstClr val="black"/>
                    </a:solidFill>
                  </a:rPr>
                  <a:t>=</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dirty="0">
                    <a:solidFill>
                      <a:prstClr val="black"/>
                    </a:solidFill>
                  </a:rPr>
                  <a:t>sin(</a:t>
                </a:r>
                <a:r>
                  <a:rPr lang="en-US" altLang="zh-CN" sz="2800" i="1" dirty="0">
                    <a:solidFill>
                      <a:prstClr val="black"/>
                    </a:solidFill>
                  </a:rPr>
                  <a:t>α+</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π</m:t>
                        </m:r>
                      </m:num>
                      <m:den>
                        <m:r>
                          <a:rPr lang="en-US" altLang="zh-CN" sz="2800">
                            <a:solidFill>
                              <a:prstClr val="black"/>
                            </a:solidFill>
                            <a:latin typeface="Cambria Math"/>
                          </a:rPr>
                          <m:t>4</m:t>
                        </m:r>
                      </m:den>
                    </m:f>
                  </m:oMath>
                </a14:m>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因为</a:t>
                </a:r>
                <a:r>
                  <a:rPr lang="en-US" altLang="zh-CN" sz="2800" i="1" dirty="0">
                    <a:solidFill>
                      <a:prstClr val="black"/>
                    </a:solidFill>
                  </a:rPr>
                  <a:t>α</a:t>
                </a:r>
                <a:r>
                  <a:rPr lang="zh-CN" altLang="zh-CN" sz="2800" dirty="0">
                    <a:solidFill>
                      <a:prstClr val="black"/>
                    </a:solidFill>
                  </a:rPr>
                  <a:t>∈</a:t>
                </a:r>
                <a:r>
                  <a:rPr lang="en-US" altLang="zh-CN" sz="2800" dirty="0">
                    <a:solidFill>
                      <a:prstClr val="black"/>
                    </a:solidFill>
                  </a:rPr>
                  <a:t>[0,π],</a:t>
                </a:r>
                <a:r>
                  <a:rPr lang="zh-CN" altLang="zh-CN" sz="2800" dirty="0">
                    <a:solidFill>
                      <a:prstClr val="black"/>
                    </a:solidFill>
                  </a:rPr>
                  <a:t>所以</a:t>
                </a:r>
                <a:r>
                  <a:rPr lang="en-US" altLang="zh-CN" sz="2800" i="1" dirty="0">
                    <a:solidFill>
                      <a:prstClr val="black"/>
                    </a:solidFill>
                  </a:rPr>
                  <a:t>α+</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π</m:t>
                        </m:r>
                      </m:num>
                      <m:den>
                        <m:r>
                          <a:rPr lang="en-US" altLang="zh-CN" sz="2800">
                            <a:solidFill>
                              <a:prstClr val="black"/>
                            </a:solidFill>
                            <a:latin typeface="Cambria Math"/>
                          </a:rPr>
                          <m:t>4</m:t>
                        </m:r>
                      </m:den>
                    </m:f>
                  </m:oMath>
                </a14:m>
                <a:r>
                  <a:rPr lang="zh-CN" altLang="zh-CN" sz="2800" dirty="0">
                    <a:solidFill>
                      <a:prstClr val="black"/>
                    </a:solidFill>
                  </a:rPr>
                  <a:t>∈</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π</m:t>
                        </m:r>
                      </m:num>
                      <m:den>
                        <m:r>
                          <a:rPr lang="en-US" altLang="zh-CN" sz="2800">
                            <a:solidFill>
                              <a:prstClr val="black"/>
                            </a:solidFill>
                            <a:latin typeface="Cambria Math"/>
                          </a:rPr>
                          <m:t>4</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5</m:t>
                        </m:r>
                        <m:r>
                          <m:rPr>
                            <m:sty m:val="p"/>
                          </m:rPr>
                          <a:rPr lang="en-US" altLang="zh-CN" sz="2800">
                            <a:solidFill>
                              <a:prstClr val="black"/>
                            </a:solidFill>
                            <a:latin typeface="Cambria Math"/>
                          </a:rPr>
                          <m:t>π</m:t>
                        </m:r>
                      </m:num>
                      <m:den>
                        <m:r>
                          <a:rPr lang="en-US" altLang="zh-CN" sz="2800">
                            <a:solidFill>
                              <a:prstClr val="black"/>
                            </a:solidFill>
                            <a:latin typeface="Cambria Math"/>
                          </a:rPr>
                          <m:t>4</m:t>
                        </m:r>
                      </m:den>
                    </m:f>
                  </m:oMath>
                </a14:m>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dirty="0">
                    <a:solidFill>
                      <a:prstClr val="black"/>
                    </a:solidFill>
                  </a:rPr>
                  <a:t>sin(</a:t>
                </a:r>
                <a:r>
                  <a:rPr lang="en-US" altLang="zh-CN" sz="2800" i="1" dirty="0">
                    <a:solidFill>
                      <a:prstClr val="black"/>
                    </a:solidFill>
                  </a:rPr>
                  <a:t>α+</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π</m:t>
                        </m:r>
                      </m:num>
                      <m:den>
                        <m:r>
                          <a:rPr lang="en-US" altLang="zh-CN" sz="2800">
                            <a:solidFill>
                              <a:prstClr val="black"/>
                            </a:solidFill>
                            <a:latin typeface="Cambria Math"/>
                          </a:rPr>
                          <m:t>4</m:t>
                        </m:r>
                      </m:den>
                    </m:f>
                  </m:oMath>
                </a14:m>
                <a:r>
                  <a:rPr lang="en-US" altLang="zh-CN" sz="2800" dirty="0">
                    <a:solidFill>
                      <a:prstClr val="black"/>
                    </a:solidFill>
                  </a:rPr>
                  <a:t>)</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num>
                      <m:den>
                        <m:r>
                          <a:rPr lang="en-US" altLang="zh-CN" sz="2800">
                            <a:solidFill>
                              <a:prstClr val="black"/>
                            </a:solidFill>
                            <a:latin typeface="Cambria Math"/>
                          </a:rPr>
                          <m:t>2</m:t>
                        </m:r>
                      </m:den>
                    </m:f>
                  </m:oMath>
                </a14:m>
                <a:r>
                  <a:rPr lang="en-US" altLang="zh-CN" sz="2800" dirty="0">
                    <a:solidFill>
                      <a:prstClr val="black"/>
                    </a:solidFill>
                  </a:rPr>
                  <a:t>,1],</a:t>
                </a:r>
                <a:r>
                  <a:rPr lang="zh-CN" altLang="zh-CN" sz="2800" dirty="0">
                    <a:solidFill>
                      <a:prstClr val="black"/>
                    </a:solidFill>
                  </a:rPr>
                  <a:t>所以</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dirty="0">
                    <a:solidFill>
                      <a:prstClr val="black"/>
                    </a:solidFill>
                  </a:rPr>
                  <a:t>sin(</a:t>
                </a:r>
                <a:r>
                  <a:rPr lang="en-US" altLang="zh-CN" sz="2800" i="1" dirty="0">
                    <a:solidFill>
                      <a:prstClr val="black"/>
                    </a:solidFill>
                  </a:rPr>
                  <a:t>α+</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π</m:t>
                        </m:r>
                      </m:num>
                      <m:den>
                        <m:r>
                          <a:rPr lang="en-US" altLang="zh-CN" sz="2800">
                            <a:solidFill>
                              <a:prstClr val="black"/>
                            </a:solidFill>
                            <a:latin typeface="Cambria Math"/>
                          </a:rPr>
                          <m:t>4</m:t>
                        </m:r>
                      </m:den>
                    </m:f>
                  </m:oMath>
                </a14:m>
                <a:r>
                  <a:rPr lang="en-US" altLang="zh-CN" sz="2800" dirty="0">
                    <a:solidFill>
                      <a:prstClr val="black"/>
                    </a:solidFill>
                  </a:rPr>
                  <a:t>)</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所以原函数的值域为</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dirty="0">
                    <a:solidFill>
                      <a:prstClr val="black"/>
                    </a:solidFill>
                  </a:rPr>
                  <a:t>].</a:t>
                </a: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234043" y="244824"/>
                <a:ext cx="11723913" cy="6304098"/>
              </a:xfrm>
              <a:prstGeom prst="rect">
                <a:avLst/>
              </a:prstGeom>
              <a:blipFill rotWithShape="0">
                <a:blip r:embed="rId2"/>
                <a:stretch>
                  <a:fillRect l="-1040" b="-290"/>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0977442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3" y="244824"/>
                <a:ext cx="11723913" cy="5420138"/>
              </a:xfrm>
              <a:prstGeom prst="rect">
                <a:avLst/>
              </a:prstGeom>
            </p:spPr>
            <p:txBody>
              <a:bodyPr wrap="square">
                <a:spAutoFit/>
              </a:bodyPr>
              <a:lstStyle/>
              <a:p>
                <a:pPr>
                  <a:lnSpc>
                    <a:spcPct val="150000"/>
                  </a:lnSpc>
                </a:pPr>
                <a:r>
                  <a:rPr lang="en-US" altLang="zh-CN" sz="2800" dirty="0">
                    <a:solidFill>
                      <a:prstClr val="black"/>
                    </a:solidFill>
                  </a:rPr>
                  <a:t>(4)</a:t>
                </a:r>
                <a:r>
                  <a:rPr lang="en-US" altLang="zh-CN" sz="2800" dirty="0">
                    <a:solidFill>
                      <a:srgbClr val="FF0000"/>
                    </a:solidFill>
                  </a:rPr>
                  <a:t>(</a:t>
                </a:r>
                <a:r>
                  <a:rPr lang="zh-CN" altLang="en-US" sz="2800" dirty="0">
                    <a:solidFill>
                      <a:srgbClr val="FF0000"/>
                    </a:solidFill>
                  </a:rPr>
                  <a:t>分离常数</a:t>
                </a:r>
                <a:r>
                  <a:rPr lang="zh-CN" altLang="zh-CN" sz="2800" dirty="0">
                    <a:solidFill>
                      <a:srgbClr val="FF0000"/>
                    </a:solidFill>
                  </a:rPr>
                  <a:t>法</a:t>
                </a:r>
                <a:r>
                  <a:rPr lang="en-US" altLang="zh-CN" sz="2800" dirty="0">
                    <a:solidFill>
                      <a:srgbClr val="FF0000"/>
                    </a:solidFill>
                  </a:rPr>
                  <a:t>)</a:t>
                </a:r>
                <a:r>
                  <a:rPr lang="en-US" altLang="zh-CN" sz="2800" dirty="0">
                    <a:solidFill>
                      <a:prstClr val="black"/>
                    </a:solidFill>
                  </a:rPr>
                  <a:t> </a:t>
                </a:r>
                <a:r>
                  <a:rPr lang="en-US" altLang="zh-CN" sz="2800" i="1" dirty="0">
                    <a:solidFill>
                      <a:prstClr val="black"/>
                    </a:solidFill>
                  </a:rPr>
                  <a:t>y=</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r>
                          <a:rPr lang="en-US" altLang="zh-CN" sz="2800" i="1">
                            <a:solidFill>
                              <a:prstClr val="black"/>
                            </a:solidFill>
                            <a:latin typeface="Cambria Math"/>
                          </a:rPr>
                          <m:t>𝑥</m:t>
                        </m:r>
                        <m:r>
                          <m:rPr>
                            <m:nor/>
                          </m:rPr>
                          <a:rPr lang="en-US" altLang="zh-CN" sz="2800" i="1">
                            <a:solidFill>
                              <a:prstClr val="black"/>
                            </a:solidFill>
                          </a:rPr>
                          <m:t>−</m:t>
                        </m:r>
                        <m:r>
                          <a:rPr lang="en-US" altLang="zh-CN" sz="2800">
                            <a:solidFill>
                              <a:prstClr val="black"/>
                            </a:solidFill>
                            <a:latin typeface="Cambria Math"/>
                          </a:rPr>
                          <m:t>5</m:t>
                        </m:r>
                      </m:num>
                      <m:den>
                        <m:r>
                          <a:rPr lang="en-US" altLang="zh-CN" sz="2800">
                            <a:solidFill>
                              <a:prstClr val="black"/>
                            </a:solidFill>
                            <a:latin typeface="Cambria Math"/>
                          </a:rPr>
                          <m:t>2</m:t>
                        </m:r>
                        <m:r>
                          <a:rPr lang="en-US" altLang="zh-CN" sz="2800" i="1">
                            <a:solidFill>
                              <a:prstClr val="black"/>
                            </a:solidFill>
                            <a:latin typeface="Cambria Math"/>
                          </a:rPr>
                          <m:t>𝑥</m:t>
                        </m:r>
                        <m:r>
                          <a:rPr lang="en-US" altLang="zh-CN" sz="2800">
                            <a:solidFill>
                              <a:prstClr val="black"/>
                            </a:solidFill>
                            <a:latin typeface="Cambria Math"/>
                          </a:rPr>
                          <m:t>+1</m:t>
                        </m:r>
                      </m:den>
                    </m:f>
                  </m:oMath>
                </a14:m>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a:solidFill>
                                  <a:prstClr val="black"/>
                                </a:solidFill>
                                <a:latin typeface="Cambria Math"/>
                              </a:rPr>
                              <m:t>2</m:t>
                            </m:r>
                          </m:den>
                        </m:f>
                        <m:r>
                          <m:rPr>
                            <m:nor/>
                          </m:rPr>
                          <a:rPr lang="en-US" altLang="zh-CN" sz="2800">
                            <a:solidFill>
                              <a:prstClr val="black"/>
                            </a:solidFill>
                          </a:rPr>
                          <m:t>(</m:t>
                        </m:r>
                        <m:r>
                          <a:rPr lang="en-US" altLang="zh-CN" sz="2800">
                            <a:solidFill>
                              <a:prstClr val="black"/>
                            </a:solidFill>
                            <a:latin typeface="Cambria Math"/>
                          </a:rPr>
                          <m:t>2</m:t>
                        </m:r>
                        <m:r>
                          <a:rPr lang="en-US" altLang="zh-CN" sz="2800" i="1">
                            <a:solidFill>
                              <a:prstClr val="black"/>
                            </a:solidFill>
                            <a:latin typeface="Cambria Math"/>
                          </a:rPr>
                          <m:t>𝑥</m:t>
                        </m:r>
                        <m:r>
                          <a:rPr lang="en-US" altLang="zh-CN" sz="2800">
                            <a:solidFill>
                              <a:prstClr val="black"/>
                            </a:solidFill>
                            <a:latin typeface="Cambria Math"/>
                          </a:rPr>
                          <m:t>+1</m:t>
                        </m:r>
                        <m:r>
                          <m:rPr>
                            <m:nor/>
                          </m:rPr>
                          <a:rPr lang="en-US" altLang="zh-CN" sz="2800">
                            <a:solidFill>
                              <a:prstClr val="black"/>
                            </a:solidFill>
                          </a:rPr>
                          <m:t>)</m:t>
                        </m:r>
                        <m:r>
                          <m:rPr>
                            <m:nor/>
                          </m:rPr>
                          <a:rPr lang="en-US" altLang="zh-CN" sz="2800" i="1">
                            <a:solidFill>
                              <a:prstClr val="black"/>
                            </a:solidFill>
                          </a:rPr>
                          <m:t>−</m:t>
                        </m:r>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13</m:t>
                            </m:r>
                          </m:num>
                          <m:den>
                            <m:r>
                              <a:rPr lang="en-US" altLang="zh-CN" sz="2800">
                                <a:solidFill>
                                  <a:prstClr val="black"/>
                                </a:solidFill>
                                <a:latin typeface="Cambria Math"/>
                              </a:rPr>
                              <m:t>2</m:t>
                            </m:r>
                          </m:den>
                        </m:f>
                      </m:num>
                      <m:den>
                        <m:r>
                          <a:rPr lang="en-US" altLang="zh-CN" sz="2800">
                            <a:solidFill>
                              <a:prstClr val="black"/>
                            </a:solidFill>
                            <a:latin typeface="Cambria Math"/>
                          </a:rPr>
                          <m:t>2</m:t>
                        </m:r>
                        <m:r>
                          <a:rPr lang="en-US" altLang="zh-CN" sz="2800" i="1">
                            <a:solidFill>
                              <a:prstClr val="black"/>
                            </a:solidFill>
                            <a:latin typeface="Cambria Math"/>
                          </a:rPr>
                          <m:t>𝑥</m:t>
                        </m:r>
                        <m:r>
                          <a:rPr lang="en-US" altLang="zh-CN" sz="2800">
                            <a:solidFill>
                              <a:prstClr val="black"/>
                            </a:solidFill>
                            <a:latin typeface="Cambria Math"/>
                          </a:rPr>
                          <m:t>+1</m:t>
                        </m:r>
                      </m:den>
                    </m:f>
                  </m:oMath>
                </a14:m>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a:solidFill>
                              <a:prstClr val="black"/>
                            </a:solidFill>
                            <a:latin typeface="Cambria Math"/>
                          </a:rPr>
                          <m:t>2</m:t>
                        </m:r>
                      </m:den>
                    </m:f>
                    <m:r>
                      <a:rPr lang="en-US" altLang="zh-CN" sz="2800" b="0" i="1" smtClean="0">
                        <a:solidFill>
                          <a:prstClr val="black"/>
                        </a:solidFill>
                        <a:latin typeface="Cambria Math" panose="02040503050406030204" pitchFamily="18" charset="0"/>
                      </a:rPr>
                      <m:t>−</m:t>
                    </m:r>
                    <m:f>
                      <m:fPr>
                        <m:ctrlPr>
                          <a:rPr lang="zh-CN" altLang="zh-CN" sz="2800" i="1">
                            <a:solidFill>
                              <a:prstClr val="black"/>
                            </a:solidFill>
                            <a:latin typeface="Cambria Math" panose="02040503050406030204" pitchFamily="18" charset="0"/>
                          </a:rPr>
                        </m:ctrlPr>
                      </m:fPr>
                      <m:num>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13</m:t>
                            </m:r>
                          </m:num>
                          <m:den>
                            <m:r>
                              <a:rPr lang="en-US" altLang="zh-CN" sz="2800">
                                <a:solidFill>
                                  <a:prstClr val="black"/>
                                </a:solidFill>
                                <a:latin typeface="Cambria Math"/>
                              </a:rPr>
                              <m:t>2</m:t>
                            </m:r>
                          </m:den>
                        </m:f>
                      </m:num>
                      <m:den>
                        <m:r>
                          <a:rPr lang="en-US" altLang="zh-CN" sz="2800">
                            <a:solidFill>
                              <a:prstClr val="black"/>
                            </a:solidFill>
                            <a:latin typeface="Cambria Math"/>
                          </a:rPr>
                          <m:t>2</m:t>
                        </m:r>
                        <m:r>
                          <a:rPr lang="en-US" altLang="zh-CN" sz="2800" i="1">
                            <a:solidFill>
                              <a:prstClr val="black"/>
                            </a:solidFill>
                            <a:latin typeface="Cambria Math"/>
                          </a:rPr>
                          <m:t>𝑥</m:t>
                        </m:r>
                        <m:r>
                          <a:rPr lang="en-US" altLang="zh-CN" sz="2800">
                            <a:solidFill>
                              <a:prstClr val="black"/>
                            </a:solidFill>
                            <a:latin typeface="Cambria Math"/>
                          </a:rPr>
                          <m:t>+1</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a:solidFill>
                              <a:prstClr val="black"/>
                            </a:solidFill>
                            <a:latin typeface="Cambria Math"/>
                          </a:rPr>
                          <m:t>2</m:t>
                        </m:r>
                      </m:den>
                    </m:f>
                  </m:oMath>
                </a14:m>
                <a:r>
                  <a:rPr lang="en-US" altLang="zh-CN" sz="2800" dirty="0">
                    <a:solidFill>
                      <a:prstClr val="black"/>
                    </a:solidFill>
                  </a:rPr>
                  <a:t>,</a:t>
                </a:r>
              </a:p>
              <a:p>
                <a:pPr>
                  <a:lnSpc>
                    <a:spcPct val="150000"/>
                  </a:lnSpc>
                </a:pPr>
                <a:r>
                  <a:rPr lang="zh-CN" altLang="zh-CN" sz="2800" dirty="0">
                    <a:solidFill>
                      <a:prstClr val="black"/>
                    </a:solidFill>
                  </a:rPr>
                  <a:t>所以所求函数的值域为</a:t>
                </a:r>
                <a:r>
                  <a:rPr lang="en-US" altLang="zh-CN" sz="2800" dirty="0">
                    <a:solidFill>
                      <a:prstClr val="black"/>
                    </a:solidFill>
                  </a:rPr>
                  <a:t>{</a:t>
                </a:r>
                <a:r>
                  <a:rPr lang="en-US" altLang="zh-CN" sz="2800" i="1" dirty="0" err="1">
                    <a:solidFill>
                      <a:prstClr val="black"/>
                    </a:solidFill>
                  </a:rPr>
                  <a:t>y|y</a:t>
                </a:r>
                <a:r>
                  <a:rPr lang="en-US" altLang="zh-CN" sz="2800" dirty="0" err="1">
                    <a:solidFill>
                      <a:prstClr val="black"/>
                    </a:solidFill>
                  </a:rPr>
                  <a:t>∈R</a:t>
                </a:r>
                <a:r>
                  <a:rPr lang="zh-CN" altLang="zh-CN" sz="2800" dirty="0">
                    <a:solidFill>
                      <a:prstClr val="black"/>
                    </a:solidFill>
                  </a:rPr>
                  <a:t>且</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3</m:t>
                        </m:r>
                      </m:num>
                      <m:den>
                        <m:r>
                          <a:rPr lang="en-US" altLang="zh-CN" sz="2800">
                            <a:solidFill>
                              <a:prstClr val="black"/>
                            </a:solidFill>
                            <a:latin typeface="Cambria Math"/>
                          </a:rPr>
                          <m:t>2</m:t>
                        </m:r>
                      </m:den>
                    </m:f>
                  </m:oMath>
                </a14:m>
                <a:r>
                  <a:rPr lang="en-US" altLang="zh-CN" sz="2800" dirty="0">
                    <a:solidFill>
                      <a:prstClr val="black"/>
                    </a:solidFill>
                  </a:rPr>
                  <a:t>}</a:t>
                </a:r>
                <a:r>
                  <a:rPr lang="en-US" altLang="zh-CN" sz="2800" i="1"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(5)</a:t>
                </a:r>
                <a:r>
                  <a:rPr lang="en-US" altLang="zh-CN" sz="2800" dirty="0">
                    <a:solidFill>
                      <a:srgbClr val="FF0000"/>
                    </a:solidFill>
                  </a:rPr>
                  <a:t>(</a:t>
                </a:r>
                <a:r>
                  <a:rPr lang="zh-CN" altLang="zh-CN" sz="2800" dirty="0">
                    <a:solidFill>
                      <a:srgbClr val="FF0000"/>
                    </a:solidFill>
                  </a:rPr>
                  <a:t>判别式法</a:t>
                </a:r>
                <a:r>
                  <a:rPr lang="en-US" altLang="zh-CN" sz="2800" dirty="0">
                    <a:solidFill>
                      <a:srgbClr val="FF0000"/>
                    </a:solidFill>
                  </a:rPr>
                  <a:t>)</a:t>
                </a:r>
                <a:r>
                  <a:rPr lang="zh-CN" altLang="zh-CN" sz="2800" dirty="0">
                    <a:solidFill>
                      <a:prstClr val="black"/>
                    </a:solidFill>
                  </a:rPr>
                  <a:t>由原函数整理得</a:t>
                </a:r>
                <a:r>
                  <a:rPr lang="en-US" altLang="zh-CN" sz="2800" dirty="0">
                    <a:solidFill>
                      <a:prstClr val="black"/>
                    </a:solidFill>
                  </a:rPr>
                  <a:t>(1</a:t>
                </a:r>
                <a:r>
                  <a:rPr lang="en-US" altLang="zh-CN" sz="2800" i="1" dirty="0">
                    <a:solidFill>
                      <a:prstClr val="black"/>
                    </a:solidFill>
                  </a:rPr>
                  <a:t>-y</a:t>
                </a:r>
                <a:r>
                  <a:rPr lang="en-US" altLang="zh-CN" sz="2800" dirty="0">
                    <a:solidFill>
                      <a:prstClr val="black"/>
                    </a:solidFill>
                  </a:rPr>
                  <a:t>)</a:t>
                </a:r>
                <a:r>
                  <a:rPr lang="en-US" altLang="zh-CN" sz="2800" i="1" dirty="0" err="1">
                    <a:solidFill>
                      <a:prstClr val="black"/>
                    </a:solidFill>
                  </a:rPr>
                  <a:t>x</a:t>
                </a:r>
                <a:r>
                  <a:rPr lang="en-US" altLang="zh-CN" sz="2800" baseline="30000" dirty="0" err="1">
                    <a:solidFill>
                      <a:prstClr val="black"/>
                    </a:solidFill>
                  </a:rPr>
                  <a:t>2</a:t>
                </a:r>
                <a:r>
                  <a:rPr lang="en-US" altLang="zh-CN" sz="2800" i="1" dirty="0" err="1">
                    <a:solidFill>
                      <a:prstClr val="black"/>
                    </a:solidFill>
                  </a:rPr>
                  <a:t>+</a:t>
                </a:r>
                <a:r>
                  <a:rPr lang="en-US" altLang="zh-CN" sz="2800" dirty="0" err="1">
                    <a:solidFill>
                      <a:prstClr val="black"/>
                    </a:solidFill>
                  </a:rPr>
                  <a:t>4</a:t>
                </a:r>
                <a:r>
                  <a:rPr lang="en-US" altLang="zh-CN" sz="2800" i="1" dirty="0" err="1">
                    <a:solidFill>
                      <a:prstClr val="black"/>
                    </a:solidFill>
                  </a:rPr>
                  <a:t>x+</a:t>
                </a:r>
                <a:r>
                  <a:rPr lang="en-US" altLang="zh-CN" sz="2800" dirty="0" err="1">
                    <a:solidFill>
                      <a:prstClr val="black"/>
                    </a:solidFill>
                  </a:rPr>
                  <a:t>1</a:t>
                </a:r>
                <a:r>
                  <a:rPr lang="en-US" altLang="zh-CN" sz="2800" i="1" dirty="0" err="1">
                    <a:solidFill>
                      <a:prstClr val="black"/>
                    </a:solidFill>
                  </a:rPr>
                  <a:t>-y</a:t>
                </a:r>
                <a:r>
                  <a:rPr lang="en-US" altLang="zh-CN" sz="2800" dirty="0">
                    <a:solidFill>
                      <a:prstClr val="black"/>
                    </a:solidFill>
                  </a:rPr>
                  <a:t>=0.</a:t>
                </a:r>
                <a:endParaRPr lang="zh-CN" altLang="zh-CN" sz="2800" dirty="0">
                  <a:solidFill>
                    <a:prstClr val="black"/>
                  </a:solidFill>
                </a:endParaRPr>
              </a:p>
              <a:p>
                <a:pPr>
                  <a:lnSpc>
                    <a:spcPct val="150000"/>
                  </a:lnSpc>
                </a:pPr>
                <a:r>
                  <a:rPr lang="zh-CN" altLang="zh-CN" sz="2800" dirty="0">
                    <a:solidFill>
                      <a:prstClr val="black"/>
                    </a:solidFill>
                  </a:rPr>
                  <a:t>当</a:t>
                </a:r>
                <a:r>
                  <a:rPr lang="en-US" altLang="zh-CN" sz="2800" dirty="0">
                    <a:solidFill>
                      <a:prstClr val="black"/>
                    </a:solidFill>
                  </a:rPr>
                  <a:t>1</a:t>
                </a:r>
                <a:r>
                  <a:rPr lang="en-US" altLang="zh-CN" sz="2800" i="1" dirty="0">
                    <a:solidFill>
                      <a:prstClr val="black"/>
                    </a:solidFill>
                  </a:rPr>
                  <a:t>-y</a:t>
                </a:r>
                <a:r>
                  <a:rPr lang="en-US" altLang="zh-CN" sz="2800" dirty="0">
                    <a:solidFill>
                      <a:prstClr val="black"/>
                    </a:solidFill>
                  </a:rPr>
                  <a:t>=0,</a:t>
                </a:r>
                <a:r>
                  <a:rPr lang="zh-CN" altLang="zh-CN" sz="2800" dirty="0">
                    <a:solidFill>
                      <a:prstClr val="black"/>
                    </a:solidFill>
                  </a:rPr>
                  <a:t>即</a:t>
                </a:r>
                <a:r>
                  <a:rPr lang="en-US" altLang="zh-CN" sz="2800" i="1" dirty="0">
                    <a:solidFill>
                      <a:prstClr val="black"/>
                    </a:solidFill>
                  </a:rPr>
                  <a:t>y</a:t>
                </a:r>
                <a:r>
                  <a:rPr lang="en-US" altLang="zh-CN" sz="2800" dirty="0">
                    <a:solidFill>
                      <a:prstClr val="black"/>
                    </a:solidFill>
                  </a:rPr>
                  <a:t>=1</a:t>
                </a:r>
                <a:r>
                  <a:rPr lang="zh-CN" altLang="zh-CN" sz="2800" dirty="0">
                    <a:solidFill>
                      <a:prstClr val="black"/>
                    </a:solidFill>
                  </a:rPr>
                  <a:t>时</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=0;</a:t>
                </a:r>
                <a:endParaRPr lang="zh-CN" altLang="zh-CN" sz="2800" dirty="0">
                  <a:solidFill>
                    <a:prstClr val="black"/>
                  </a:solidFill>
                </a:endParaRPr>
              </a:p>
              <a:p>
                <a:pPr>
                  <a:lnSpc>
                    <a:spcPct val="150000"/>
                  </a:lnSpc>
                </a:pPr>
                <a:r>
                  <a:rPr lang="zh-CN" altLang="zh-CN" sz="2800" dirty="0">
                    <a:solidFill>
                      <a:prstClr val="black"/>
                    </a:solidFill>
                  </a:rPr>
                  <a:t>当</a:t>
                </a:r>
                <a:r>
                  <a:rPr lang="en-US" altLang="zh-CN" sz="2800" dirty="0" err="1">
                    <a:solidFill>
                      <a:prstClr val="black"/>
                    </a:solidFill>
                  </a:rPr>
                  <a:t>1</a:t>
                </a:r>
                <a:r>
                  <a:rPr lang="en-US" altLang="zh-CN" sz="2800" i="1" dirty="0" err="1">
                    <a:solidFill>
                      <a:prstClr val="black"/>
                    </a:solidFill>
                  </a:rPr>
                  <a:t>-y</a:t>
                </a:r>
                <a:r>
                  <a:rPr lang="en-US" altLang="zh-CN" sz="2800" dirty="0" err="1">
                    <a:solidFill>
                      <a:prstClr val="black"/>
                    </a:solidFill>
                  </a:rPr>
                  <a:t>≠0</a:t>
                </a:r>
                <a:r>
                  <a:rPr lang="en-US" altLang="zh-CN" sz="2800" dirty="0">
                    <a:solidFill>
                      <a:prstClr val="black"/>
                    </a:solidFill>
                  </a:rPr>
                  <a:t>,</a:t>
                </a:r>
                <a:r>
                  <a:rPr lang="zh-CN" altLang="zh-CN" sz="2800" dirty="0">
                    <a:solidFill>
                      <a:prstClr val="black"/>
                    </a:solidFill>
                  </a:rPr>
                  <a:t>即</a:t>
                </a:r>
                <a:r>
                  <a:rPr lang="en-US" altLang="zh-CN" sz="2800" i="1" dirty="0" err="1">
                    <a:solidFill>
                      <a:prstClr val="black"/>
                    </a:solidFill>
                  </a:rPr>
                  <a:t>y</a:t>
                </a:r>
                <a:r>
                  <a:rPr lang="en-US" altLang="zh-CN" sz="2800" dirty="0" err="1">
                    <a:solidFill>
                      <a:prstClr val="black"/>
                    </a:solidFill>
                  </a:rPr>
                  <a:t>≠1</a:t>
                </a:r>
                <a:r>
                  <a:rPr lang="zh-CN" altLang="zh-CN" sz="2800" dirty="0">
                    <a:solidFill>
                      <a:prstClr val="black"/>
                    </a:solidFill>
                  </a:rPr>
                  <a:t>时</a:t>
                </a:r>
                <a:r>
                  <a:rPr lang="en-US" altLang="zh-CN" sz="2800" dirty="0">
                    <a:solidFill>
                      <a:prstClr val="black"/>
                    </a:solidFill>
                  </a:rPr>
                  <a:t>,</a:t>
                </a:r>
                <a:r>
                  <a:rPr lang="en-US" altLang="zh-CN" sz="2800" i="1" dirty="0">
                    <a:solidFill>
                      <a:prstClr val="black"/>
                    </a:solidFill>
                  </a:rPr>
                  <a:t>Δ</a:t>
                </a:r>
                <a:r>
                  <a:rPr lang="en-US" altLang="zh-CN" sz="2800" dirty="0">
                    <a:solidFill>
                      <a:prstClr val="black"/>
                    </a:solidFill>
                  </a:rPr>
                  <a:t>=16</a:t>
                </a:r>
                <a:r>
                  <a:rPr lang="en-US" altLang="zh-CN" sz="2800" i="1" dirty="0">
                    <a:solidFill>
                      <a:prstClr val="black"/>
                    </a:solidFill>
                  </a:rPr>
                  <a:t>-</a:t>
                </a:r>
                <a:r>
                  <a:rPr lang="en-US" altLang="zh-CN" sz="2800" dirty="0">
                    <a:solidFill>
                      <a:prstClr val="black"/>
                    </a:solidFill>
                  </a:rPr>
                  <a:t>4(1</a:t>
                </a:r>
                <a:r>
                  <a:rPr lang="en-US" altLang="zh-CN" sz="2800" i="1" dirty="0">
                    <a:solidFill>
                      <a:prstClr val="black"/>
                    </a:solidFill>
                  </a:rPr>
                  <a:t>-y</a:t>
                </a:r>
                <a:r>
                  <a:rPr lang="en-US" altLang="zh-CN" sz="2800" dirty="0">
                    <a:solidFill>
                      <a:prstClr val="black"/>
                    </a:solidFill>
                  </a:rPr>
                  <a:t>)</a:t>
                </a:r>
                <a:r>
                  <a:rPr lang="en-US" altLang="zh-CN" sz="2800" baseline="30000" dirty="0">
                    <a:solidFill>
                      <a:prstClr val="black"/>
                    </a:solidFill>
                  </a:rPr>
                  <a:t>2</a:t>
                </a:r>
                <a:r>
                  <a:rPr lang="en-US" altLang="zh-CN" sz="2800" dirty="0">
                    <a:solidFill>
                      <a:prstClr val="black"/>
                    </a:solidFill>
                  </a:rPr>
                  <a:t>≥0,</a:t>
                </a:r>
                <a:r>
                  <a:rPr lang="zh-CN" altLang="zh-CN" sz="2800" dirty="0">
                    <a:solidFill>
                      <a:prstClr val="black"/>
                    </a:solidFill>
                  </a:rPr>
                  <a:t>即</a:t>
                </a:r>
                <a:r>
                  <a:rPr lang="en-US" altLang="zh-CN" sz="2800" dirty="0">
                    <a:solidFill>
                      <a:prstClr val="black"/>
                    </a:solidFill>
                  </a:rPr>
                  <a:t>(1</a:t>
                </a:r>
                <a:r>
                  <a:rPr lang="en-US" altLang="zh-CN" sz="2800" i="1" dirty="0">
                    <a:solidFill>
                      <a:prstClr val="black"/>
                    </a:solidFill>
                  </a:rPr>
                  <a:t>-y</a:t>
                </a:r>
                <a:r>
                  <a:rPr lang="en-US" altLang="zh-CN" sz="2800" dirty="0">
                    <a:solidFill>
                      <a:prstClr val="black"/>
                    </a:solidFill>
                  </a:rPr>
                  <a:t>)</a:t>
                </a:r>
                <a:r>
                  <a:rPr lang="en-US" altLang="zh-CN" sz="2800" baseline="30000" dirty="0">
                    <a:solidFill>
                      <a:prstClr val="black"/>
                    </a:solidFill>
                  </a:rPr>
                  <a:t>2</a:t>
                </a:r>
                <a:r>
                  <a:rPr lang="en-US" altLang="zh-CN" sz="2800" dirty="0">
                    <a:solidFill>
                      <a:prstClr val="black"/>
                    </a:solidFill>
                  </a:rPr>
                  <a:t>≤4,</a:t>
                </a:r>
                <a:endParaRPr lang="zh-CN" altLang="zh-CN" sz="2800" dirty="0">
                  <a:solidFill>
                    <a:prstClr val="black"/>
                  </a:solidFill>
                </a:endParaRPr>
              </a:p>
              <a:p>
                <a:pPr>
                  <a:lnSpc>
                    <a:spcPct val="150000"/>
                  </a:lnSpc>
                </a:pPr>
                <a:r>
                  <a:rPr lang="zh-CN" altLang="zh-CN" sz="2800" dirty="0">
                    <a:solidFill>
                      <a:prstClr val="black"/>
                    </a:solidFill>
                  </a:rPr>
                  <a:t>解得</a:t>
                </a:r>
                <a:r>
                  <a:rPr lang="en-US" altLang="zh-CN" sz="2800" i="1" dirty="0">
                    <a:solidFill>
                      <a:prstClr val="black"/>
                    </a:solidFill>
                  </a:rPr>
                  <a:t>-</a:t>
                </a:r>
                <a:r>
                  <a:rPr lang="en-US" altLang="zh-CN" sz="2800" dirty="0" err="1">
                    <a:solidFill>
                      <a:prstClr val="black"/>
                    </a:solidFill>
                  </a:rPr>
                  <a:t>1≤</a:t>
                </a:r>
                <a:r>
                  <a:rPr lang="en-US" altLang="zh-CN" sz="2800" i="1" dirty="0" err="1">
                    <a:solidFill>
                      <a:prstClr val="black"/>
                    </a:solidFill>
                  </a:rPr>
                  <a:t>y</a:t>
                </a:r>
                <a:r>
                  <a:rPr lang="en-US" altLang="zh-CN" sz="2800" dirty="0" err="1">
                    <a:solidFill>
                      <a:prstClr val="black"/>
                    </a:solidFill>
                  </a:rPr>
                  <a:t>≤3</a:t>
                </a:r>
                <a:r>
                  <a:rPr lang="en-US" altLang="zh-CN" sz="2800" dirty="0">
                    <a:solidFill>
                      <a:prstClr val="black"/>
                    </a:solidFill>
                  </a:rPr>
                  <a:t>,</a:t>
                </a:r>
                <a:r>
                  <a:rPr lang="zh-CN" altLang="zh-CN" sz="2800" dirty="0">
                    <a:solidFill>
                      <a:prstClr val="black"/>
                    </a:solidFill>
                  </a:rPr>
                  <a:t>所以</a:t>
                </a:r>
                <a:r>
                  <a:rPr lang="en-US" altLang="zh-CN" sz="2800" i="1" dirty="0">
                    <a:solidFill>
                      <a:prstClr val="black"/>
                    </a:solidFill>
                  </a:rPr>
                  <a:t>-</a:t>
                </a:r>
                <a:r>
                  <a:rPr lang="en-US" altLang="zh-CN" sz="2800" dirty="0" err="1">
                    <a:solidFill>
                      <a:prstClr val="black"/>
                    </a:solidFill>
                  </a:rPr>
                  <a:t>1≤</a:t>
                </a:r>
                <a:r>
                  <a:rPr lang="en-US" altLang="zh-CN" sz="2800" i="1" dirty="0" err="1">
                    <a:solidFill>
                      <a:prstClr val="black"/>
                    </a:solidFill>
                  </a:rPr>
                  <a:t>y</a:t>
                </a:r>
                <a:r>
                  <a:rPr lang="en-US" altLang="zh-CN" sz="2800" dirty="0" err="1">
                    <a:solidFill>
                      <a:prstClr val="black"/>
                    </a:solidFill>
                  </a:rPr>
                  <a:t>≤3</a:t>
                </a:r>
                <a:r>
                  <a:rPr lang="zh-CN" altLang="zh-CN" sz="2800" dirty="0">
                    <a:solidFill>
                      <a:prstClr val="black"/>
                    </a:solidFill>
                  </a:rPr>
                  <a:t>且</a:t>
                </a:r>
                <a:r>
                  <a:rPr lang="en-US" altLang="zh-CN" sz="2800" i="1" dirty="0" err="1">
                    <a:solidFill>
                      <a:prstClr val="black"/>
                    </a:solidFill>
                  </a:rPr>
                  <a:t>y</a:t>
                </a:r>
                <a:r>
                  <a:rPr lang="en-US" altLang="zh-CN" sz="2800" dirty="0" err="1">
                    <a:solidFill>
                      <a:prstClr val="black"/>
                    </a:solidFill>
                  </a:rPr>
                  <a:t>≠1</a:t>
                </a:r>
                <a:r>
                  <a:rPr lang="en-US" altLang="zh-CN" sz="2800" dirty="0">
                    <a:solidFill>
                      <a:prstClr val="black"/>
                    </a:solidFill>
                  </a:rPr>
                  <a:t>.  </a:t>
                </a:r>
                <a:r>
                  <a:rPr lang="en-US" altLang="zh-CN" sz="2800" dirty="0">
                    <a:solidFill>
                      <a:srgbClr val="DA251C"/>
                    </a:solidFill>
                  </a:rPr>
                  <a:t>(</a:t>
                </a:r>
                <a:r>
                  <a:rPr lang="zh-CN" altLang="zh-CN" sz="2800" dirty="0">
                    <a:solidFill>
                      <a:srgbClr val="DA251C"/>
                    </a:solidFill>
                  </a:rPr>
                  <a:t>要注意对二次项系数</a:t>
                </a:r>
                <a:r>
                  <a:rPr lang="en-US" altLang="zh-CN" sz="2800" dirty="0">
                    <a:solidFill>
                      <a:srgbClr val="DA251C"/>
                    </a:solidFill>
                  </a:rPr>
                  <a:t>1</a:t>
                </a:r>
                <a:r>
                  <a:rPr lang="en-US" altLang="zh-CN" sz="2800" i="1" dirty="0">
                    <a:solidFill>
                      <a:srgbClr val="DA251C"/>
                    </a:solidFill>
                  </a:rPr>
                  <a:t>-y</a:t>
                </a:r>
                <a:r>
                  <a:rPr lang="zh-CN" altLang="zh-CN" sz="2800" dirty="0">
                    <a:solidFill>
                      <a:srgbClr val="DA251C"/>
                    </a:solidFill>
                  </a:rPr>
                  <a:t>的讨论</a:t>
                </a:r>
                <a:r>
                  <a:rPr lang="en-US" altLang="zh-CN" sz="2800" dirty="0">
                    <a:solidFill>
                      <a:srgbClr val="DA251C"/>
                    </a:solidFill>
                  </a:rPr>
                  <a:t>)</a:t>
                </a:r>
                <a:endParaRPr lang="zh-CN" altLang="zh-CN" sz="2800" dirty="0">
                  <a:solidFill>
                    <a:srgbClr val="DA251C"/>
                  </a:solidFill>
                </a:endParaRPr>
              </a:p>
              <a:p>
                <a:pPr>
                  <a:lnSpc>
                    <a:spcPct val="150000"/>
                  </a:lnSpc>
                </a:pPr>
                <a:r>
                  <a:rPr lang="zh-CN" altLang="zh-CN" sz="2800" dirty="0">
                    <a:solidFill>
                      <a:prstClr val="black"/>
                    </a:solidFill>
                  </a:rPr>
                  <a:t>综上</a:t>
                </a:r>
                <a:r>
                  <a:rPr lang="en-US" altLang="zh-CN" sz="2800" dirty="0">
                    <a:solidFill>
                      <a:prstClr val="black"/>
                    </a:solidFill>
                  </a:rPr>
                  <a:t>,</a:t>
                </a:r>
                <a:r>
                  <a:rPr lang="zh-CN" altLang="zh-CN" sz="2800" dirty="0">
                    <a:solidFill>
                      <a:prstClr val="black"/>
                    </a:solidFill>
                  </a:rPr>
                  <a:t>所求函数的值域为</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1,3].</a:t>
                </a:r>
              </a:p>
            </p:txBody>
          </p:sp>
        </mc:Choice>
        <mc:Fallback>
          <p:sp>
            <p:nvSpPr>
              <p:cNvPr id="2" name="矩形 1"/>
              <p:cNvSpPr>
                <a:spLocks noRot="1" noChangeAspect="1" noMove="1" noResize="1" noEditPoints="1" noAdjustHandles="1" noChangeArrowheads="1" noChangeShapeType="1" noTextEdit="1"/>
              </p:cNvSpPr>
              <p:nvPr/>
            </p:nvSpPr>
            <p:spPr>
              <a:xfrm>
                <a:off x="234043" y="244824"/>
                <a:ext cx="11723913" cy="5420138"/>
              </a:xfrm>
              <a:prstGeom prst="rect">
                <a:avLst/>
              </a:prstGeom>
              <a:blipFill rotWithShape="0">
                <a:blip r:embed="rId2"/>
                <a:stretch>
                  <a:fillRect l="-1040" b="-787"/>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矩形 13"/>
          <p:cNvSpPr/>
          <p:nvPr/>
        </p:nvSpPr>
        <p:spPr>
          <a:xfrm>
            <a:off x="7903028" y="0"/>
            <a:ext cx="335280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1200" dirty="0">
                <a:solidFill>
                  <a:srgbClr val="DA251C"/>
                </a:solidFill>
              </a:rPr>
              <a:t>文科数学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8313001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3" y="264312"/>
                <a:ext cx="11723913" cy="3096040"/>
              </a:xfrm>
              <a:prstGeom prst="rect">
                <a:avLst/>
              </a:prstGeom>
            </p:spPr>
            <p:txBody>
              <a:bodyPr wrap="square">
                <a:spAutoFit/>
              </a:bodyPr>
              <a:lstStyle/>
              <a:p>
                <a:pPr>
                  <a:lnSpc>
                    <a:spcPct val="150000"/>
                  </a:lnSpc>
                </a:pPr>
                <a:r>
                  <a:rPr lang="en-US" altLang="zh-CN" sz="2800" dirty="0">
                    <a:solidFill>
                      <a:prstClr val="black"/>
                    </a:solidFill>
                  </a:rPr>
                  <a:t>(6)</a:t>
                </a:r>
                <a:r>
                  <a:rPr lang="en-US" altLang="zh-CN" sz="2800" dirty="0">
                    <a:solidFill>
                      <a:srgbClr val="FF0000"/>
                    </a:solidFill>
                  </a:rPr>
                  <a:t>(</a:t>
                </a:r>
                <a:r>
                  <a:rPr lang="zh-CN" altLang="zh-CN" sz="2800" dirty="0">
                    <a:solidFill>
                      <a:srgbClr val="FF0000"/>
                    </a:solidFill>
                  </a:rPr>
                  <a:t>有界性法</a:t>
                </a:r>
                <a:r>
                  <a:rPr lang="en-US" altLang="zh-CN" sz="2800" dirty="0">
                    <a:solidFill>
                      <a:srgbClr val="FF0000"/>
                    </a:solidFill>
                  </a:rPr>
                  <a:t>)</a:t>
                </a:r>
                <a:r>
                  <a:rPr lang="zh-CN" altLang="zh-CN" sz="2800" dirty="0">
                    <a:solidFill>
                      <a:prstClr val="black"/>
                    </a:solidFill>
                  </a:rPr>
                  <a:t>由</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1</m:t>
                        </m:r>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+1</m:t>
                        </m:r>
                      </m:den>
                    </m:f>
                  </m:oMath>
                </a14:m>
                <a:r>
                  <a:rPr lang="en-US" altLang="zh-CN" sz="2800" dirty="0">
                    <a:solidFill>
                      <a:prstClr val="black"/>
                    </a:solidFill>
                  </a:rPr>
                  <a:t>,</a:t>
                </a:r>
              </a:p>
              <a:p>
                <a:pPr>
                  <a:lnSpc>
                    <a:spcPct val="150000"/>
                  </a:lnSpc>
                </a:pPr>
                <a:r>
                  <a:rPr lang="zh-CN" altLang="zh-CN" sz="2800" dirty="0">
                    <a:solidFill>
                      <a:prstClr val="black"/>
                    </a:solidFill>
                  </a:rPr>
                  <a:t>可得</a:t>
                </a:r>
                <a:r>
                  <a:rPr lang="en-US" altLang="zh-CN" sz="2800" i="1" dirty="0" err="1">
                    <a:solidFill>
                      <a:prstClr val="black"/>
                    </a:solidFill>
                  </a:rPr>
                  <a:t>x</a:t>
                </a:r>
                <a:r>
                  <a:rPr lang="en-US" altLang="zh-CN" sz="2800" baseline="30000" dirty="0" err="1">
                    <a:solidFill>
                      <a:prstClr val="black"/>
                    </a:solidFill>
                  </a:rPr>
                  <a:t>2</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r>
                          <a:rPr lang="en-US" altLang="zh-CN" sz="2800" i="1">
                            <a:solidFill>
                              <a:prstClr val="black"/>
                            </a:solidFill>
                            <a:latin typeface="Cambria Math"/>
                          </a:rPr>
                          <m:t>𝑦</m:t>
                        </m:r>
                      </m:num>
                      <m:den>
                        <m:r>
                          <a:rPr lang="en-US" altLang="zh-CN" sz="2800">
                            <a:solidFill>
                              <a:prstClr val="black"/>
                            </a:solidFill>
                            <a:latin typeface="Cambria Math"/>
                          </a:rPr>
                          <m:t>1</m:t>
                        </m:r>
                        <m:r>
                          <m:rPr>
                            <m:nor/>
                          </m:rPr>
                          <a:rPr lang="en-US" altLang="zh-CN" sz="2800" i="1">
                            <a:solidFill>
                              <a:prstClr val="black"/>
                            </a:solidFill>
                          </a:rPr>
                          <m:t>−</m:t>
                        </m:r>
                        <m:r>
                          <a:rPr lang="en-US" altLang="zh-CN" sz="2800" i="1">
                            <a:solidFill>
                              <a:prstClr val="black"/>
                            </a:solidFill>
                            <a:latin typeface="Cambria Math"/>
                          </a:rPr>
                          <m:t>𝑦</m:t>
                        </m:r>
                      </m:den>
                    </m:f>
                  </m:oMath>
                </a14:m>
                <a:r>
                  <a:rPr lang="en-US" altLang="zh-CN" sz="2800" dirty="0">
                    <a:solidFill>
                      <a:prstClr val="black"/>
                    </a:solidFill>
                  </a:rPr>
                  <a:t>,</a:t>
                </a:r>
                <a:r>
                  <a:rPr lang="zh-CN" altLang="zh-CN" sz="2800" dirty="0">
                    <a:solidFill>
                      <a:prstClr val="black"/>
                    </a:solidFill>
                  </a:rPr>
                  <a:t>且</a:t>
                </a:r>
                <a:r>
                  <a:rPr lang="en-US" altLang="zh-CN" sz="2800" i="1" dirty="0">
                    <a:solidFill>
                      <a:prstClr val="black"/>
                    </a:solidFill>
                  </a:rPr>
                  <a:t>y</a:t>
                </a:r>
                <a:r>
                  <a:rPr lang="en-US" altLang="zh-CN" sz="2800" dirty="0">
                    <a:solidFill>
                      <a:prstClr val="black"/>
                    </a:solidFill>
                  </a:rPr>
                  <a:t>&lt;1.  </a:t>
                </a:r>
                <a:r>
                  <a:rPr lang="en-US" altLang="zh-CN" sz="2800" dirty="0">
                    <a:solidFill>
                      <a:srgbClr val="DA251C"/>
                    </a:solidFill>
                  </a:rPr>
                  <a:t>(</a:t>
                </a:r>
                <a:r>
                  <a:rPr lang="zh-CN" altLang="zh-CN" sz="2800" dirty="0">
                    <a:solidFill>
                      <a:srgbClr val="DA251C"/>
                    </a:solidFill>
                  </a:rPr>
                  <a:t>结合完全平方式非负的性质来转化</a:t>
                </a:r>
                <a:r>
                  <a:rPr lang="en-US" altLang="zh-CN" sz="2800" dirty="0">
                    <a:solidFill>
                      <a:srgbClr val="DA251C"/>
                    </a:solidFill>
                  </a:rPr>
                  <a:t>)</a:t>
                </a:r>
                <a:endParaRPr lang="zh-CN" altLang="zh-CN" sz="2800" dirty="0">
                  <a:solidFill>
                    <a:srgbClr val="DA251C"/>
                  </a:solidFill>
                </a:endParaRPr>
              </a:p>
              <a:p>
                <a:pPr>
                  <a:lnSpc>
                    <a:spcPct val="150000"/>
                  </a:lnSpc>
                </a:pPr>
                <a:r>
                  <a:rPr lang="zh-CN" altLang="zh-CN" sz="2800" dirty="0">
                    <a:solidFill>
                      <a:prstClr val="black"/>
                    </a:solidFill>
                  </a:rPr>
                  <a:t>由</a:t>
                </a:r>
                <a:r>
                  <a:rPr lang="en-US" altLang="zh-CN" sz="2800" i="1" dirty="0" err="1">
                    <a:solidFill>
                      <a:prstClr val="black"/>
                    </a:solidFill>
                  </a:rPr>
                  <a:t>x</a:t>
                </a:r>
                <a:r>
                  <a:rPr lang="en-US" altLang="zh-CN" sz="2800" baseline="30000" dirty="0" err="1">
                    <a:solidFill>
                      <a:prstClr val="black"/>
                    </a:solidFill>
                  </a:rPr>
                  <a:t>2</a:t>
                </a:r>
                <a:r>
                  <a:rPr lang="en-US" altLang="zh-CN" sz="2800" dirty="0" err="1">
                    <a:solidFill>
                      <a:prstClr val="black"/>
                    </a:solidFill>
                  </a:rPr>
                  <a:t>≥0</a:t>
                </a:r>
                <a:r>
                  <a:rPr lang="en-US" altLang="zh-CN" sz="2800" dirty="0">
                    <a:solidFill>
                      <a:prstClr val="black"/>
                    </a:solidFill>
                  </a:rPr>
                  <a:t>,</a:t>
                </a:r>
                <a:r>
                  <a:rPr lang="zh-CN" altLang="zh-CN" sz="2800" dirty="0">
                    <a:solidFill>
                      <a:prstClr val="black"/>
                    </a:solidFill>
                  </a:rPr>
                  <a:t>知</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r>
                          <a:rPr lang="en-US" altLang="zh-CN" sz="2800" i="1">
                            <a:solidFill>
                              <a:prstClr val="black"/>
                            </a:solidFill>
                            <a:latin typeface="Cambria Math"/>
                          </a:rPr>
                          <m:t>𝑦</m:t>
                        </m:r>
                      </m:num>
                      <m:den>
                        <m:r>
                          <a:rPr lang="en-US" altLang="zh-CN" sz="2800">
                            <a:solidFill>
                              <a:prstClr val="black"/>
                            </a:solidFill>
                            <a:latin typeface="Cambria Math"/>
                          </a:rPr>
                          <m:t>1</m:t>
                        </m:r>
                        <m:r>
                          <m:rPr>
                            <m:nor/>
                          </m:rPr>
                          <a:rPr lang="en-US" altLang="zh-CN" sz="2800" i="1">
                            <a:solidFill>
                              <a:prstClr val="black"/>
                            </a:solidFill>
                          </a:rPr>
                          <m:t>−</m:t>
                        </m:r>
                        <m:r>
                          <a:rPr lang="en-US" altLang="zh-CN" sz="2800" i="1">
                            <a:solidFill>
                              <a:prstClr val="black"/>
                            </a:solidFill>
                            <a:latin typeface="Cambria Math"/>
                          </a:rPr>
                          <m:t>𝑦</m:t>
                        </m:r>
                      </m:den>
                    </m:f>
                  </m:oMath>
                </a14:m>
                <a:r>
                  <a:rPr lang="en-US" altLang="zh-CN" sz="2800" dirty="0">
                    <a:solidFill>
                      <a:prstClr val="black"/>
                    </a:solidFill>
                  </a:rPr>
                  <a:t>≥0,</a:t>
                </a:r>
                <a:r>
                  <a:rPr lang="zh-CN" altLang="zh-CN" sz="2800" dirty="0">
                    <a:solidFill>
                      <a:prstClr val="black"/>
                    </a:solidFill>
                  </a:rPr>
                  <a:t>解得</a:t>
                </a:r>
                <a:r>
                  <a:rPr lang="en-US" altLang="zh-CN" sz="2800" i="1" dirty="0">
                    <a:solidFill>
                      <a:prstClr val="black"/>
                    </a:solidFill>
                  </a:rPr>
                  <a:t>-</a:t>
                </a:r>
                <a:r>
                  <a:rPr lang="en-US" altLang="zh-CN" sz="2800" dirty="0" err="1">
                    <a:solidFill>
                      <a:prstClr val="black"/>
                    </a:solidFill>
                  </a:rPr>
                  <a:t>1≤</a:t>
                </a:r>
                <a:r>
                  <a:rPr lang="en-US" altLang="zh-CN" sz="2800" i="1" dirty="0" err="1">
                    <a:solidFill>
                      <a:prstClr val="black"/>
                    </a:solidFill>
                  </a:rPr>
                  <a:t>y</a:t>
                </a:r>
                <a:r>
                  <a:rPr lang="en-US" altLang="zh-CN" sz="2800" dirty="0">
                    <a:solidFill>
                      <a:prstClr val="black"/>
                    </a:solidFill>
                  </a:rPr>
                  <a:t>&lt;1,</a:t>
                </a:r>
                <a:r>
                  <a:rPr lang="zh-CN" altLang="zh-CN" sz="2800" dirty="0">
                    <a:solidFill>
                      <a:prstClr val="black"/>
                    </a:solidFill>
                  </a:rPr>
                  <a:t>故所求函数</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1</m:t>
                        </m:r>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+1</m:t>
                        </m:r>
                      </m:den>
                    </m:f>
                  </m:oMath>
                </a14:m>
                <a:r>
                  <a:rPr lang="zh-CN" altLang="zh-CN" sz="2800" dirty="0">
                    <a:solidFill>
                      <a:prstClr val="black"/>
                    </a:solidFill>
                  </a:rPr>
                  <a:t>的值域为</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1,1).</a:t>
                </a:r>
                <a:endParaRPr lang="en-US" altLang="zh-CN" sz="2800" b="1" dirty="0">
                  <a:solidFill>
                    <a:srgbClr val="DA251C"/>
                  </a:solidFill>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234043" y="264312"/>
                <a:ext cx="11723913" cy="3096040"/>
              </a:xfrm>
              <a:prstGeom prst="rect">
                <a:avLst/>
              </a:prstGeom>
              <a:blipFill rotWithShape="0">
                <a:blip r:embed="rId2"/>
                <a:stretch>
                  <a:fillRect l="-1040"/>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Rectangle 1"/>
          <p:cNvSpPr>
            <a:spLocks noChangeArrowheads="1"/>
          </p:cNvSpPr>
          <p:nvPr/>
        </p:nvSpPr>
        <p:spPr bwMode="auto">
          <a:xfrm>
            <a:off x="234043" y="3046747"/>
            <a:ext cx="11548354" cy="3323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latin typeface="+mj-ea"/>
                <a:ea typeface="+mj-ea"/>
                <a:cs typeface="Times New Roman"/>
              </a:rPr>
              <a:t>方法总结</a:t>
            </a:r>
          </a:p>
          <a:p>
            <a:pPr marL="0" marR="0" lvl="0" indent="0" algn="ctr"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求函数最值(值域)的方法</a:t>
            </a:r>
            <a:endParaRPr kumimoji="0" lang="zh-CN" altLang="zh-CN" sz="2800" b="1"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(1)单调性法: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先确定函数的单调性,再由单调性结合端点值求出最值(值域).</a:t>
            </a:r>
            <a:endParaRPr kumimoji="0" lang="zh-CN" altLang="zh-CN" sz="2800" b="0"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(2)图象法: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先作出函数的图象,再观察其最高点、最低点求出最值(值域),若</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函数的解析式的几何意义较明显,如距离、斜率等,可用数形结合法求解.</a:t>
            </a:r>
            <a:endParaRPr kumimoji="0" lang="zh-CN" altLang="zh-CN" sz="2800" b="0" i="0" u="none" strike="noStrike" cap="none" normalizeH="0" baseline="0" dirty="0">
              <a:ln>
                <a:noFill/>
              </a:ln>
              <a:solidFill>
                <a:schemeClr val="tx1"/>
              </a:solidFill>
              <a:effectLst/>
              <a:latin typeface="+mj-ea"/>
              <a:ea typeface="+mj-ea"/>
            </a:endParaRPr>
          </a:p>
        </p:txBody>
      </p:sp>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565010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70450" y="144779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pitchFamily="34" charset="-122"/>
                <a:ea typeface="微软雅黑" panose="020B0503020204020204" pitchFamily="34" charset="-122"/>
              </a:rPr>
              <a:t>考情精解读</a:t>
            </a:r>
          </a:p>
        </p:txBody>
      </p:sp>
      <p:sp>
        <p:nvSpPr>
          <p:cNvPr id="3" name="矩形 2">
            <a:hlinkClick r:id="rId3" action="ppaction://hlinksldjump"/>
          </p:cNvPr>
          <p:cNvSpPr/>
          <p:nvPr/>
        </p:nvSpPr>
        <p:spPr>
          <a:xfrm>
            <a:off x="1070450" y="272281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a:solidFill>
                  <a:srgbClr val="DA251C"/>
                </a:solidFill>
                <a:latin typeface="微软雅黑" panose="020B0503020204020204" pitchFamily="34" charset="-122"/>
                <a:ea typeface="微软雅黑" panose="020B0503020204020204" pitchFamily="34" charset="-122"/>
              </a:rPr>
              <a:t>A</a:t>
            </a:r>
            <a:r>
              <a:rPr lang="zh-CN" altLang="en-US" sz="2800" b="1" dirty="0">
                <a:solidFill>
                  <a:srgbClr val="DA251C"/>
                </a:solidFill>
                <a:latin typeface="微软雅黑" panose="020B0503020204020204" pitchFamily="34" charset="-122"/>
                <a:ea typeface="微软雅黑" panose="020B0503020204020204" pitchFamily="34" charset="-122"/>
              </a:rPr>
              <a:t>考点帮</a:t>
            </a:r>
            <a:r>
              <a:rPr lang="en-US" altLang="zh-CN" sz="2800" b="1" dirty="0">
                <a:solidFill>
                  <a:srgbClr val="DA251C"/>
                </a:solidFill>
                <a:latin typeface="微软雅黑" panose="020B0503020204020204" pitchFamily="34" charset="-122"/>
                <a:ea typeface="微软雅黑" panose="020B0503020204020204" pitchFamily="34" charset="-122"/>
              </a:rPr>
              <a:t>·</a:t>
            </a:r>
            <a:r>
              <a:rPr lang="zh-CN" altLang="en-US" sz="2800" b="1" dirty="0">
                <a:solidFill>
                  <a:srgbClr val="DA251C"/>
                </a:solidFill>
                <a:latin typeface="微软雅黑" panose="020B0503020204020204" pitchFamily="34" charset="-122"/>
                <a:ea typeface="微软雅黑" panose="020B0503020204020204" pitchFamily="34" charset="-122"/>
              </a:rPr>
              <a:t>知识全通关</a:t>
            </a:r>
          </a:p>
        </p:txBody>
      </p:sp>
      <p:sp>
        <p:nvSpPr>
          <p:cNvPr id="6" name="矩形 5">
            <a:hlinkClick r:id="rId2" action="ppaction://hlinksldjump"/>
          </p:cNvPr>
          <p:cNvSpPr/>
          <p:nvPr/>
        </p:nvSpPr>
        <p:spPr>
          <a:xfrm>
            <a:off x="1063182" y="0"/>
            <a:ext cx="10065636" cy="1304263"/>
          </a:xfrm>
          <a:prstGeom prst="rect">
            <a:avLst/>
          </a:prstGeom>
          <a:solidFill>
            <a:srgbClr val="DA251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目录</a:t>
            </a:r>
            <a:endParaRPr lang="en-US" altLang="zh-CN" sz="4000" b="1" dirty="0">
              <a:solidFill>
                <a:schemeClr val="bg1"/>
              </a:solidFill>
              <a:latin typeface="微软雅黑" panose="020B0503020204020204" pitchFamily="34" charset="-122"/>
              <a:ea typeface="微软雅黑" panose="020B0503020204020204" pitchFamily="34" charset="-122"/>
            </a:endParaRPr>
          </a:p>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2" action="ppaction://hlinksldjump"/>
          </p:cNvPr>
          <p:cNvSpPr/>
          <p:nvPr/>
        </p:nvSpPr>
        <p:spPr>
          <a:xfrm>
            <a:off x="1070450" y="2051732"/>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p>
        </p:txBody>
      </p:sp>
      <p:sp>
        <p:nvSpPr>
          <p:cNvPr id="15" name="矩形 14">
            <a:hlinkClick r:id="rId2" action="ppaction://hlinksldjump"/>
          </p:cNvPr>
          <p:cNvSpPr/>
          <p:nvPr/>
        </p:nvSpPr>
        <p:spPr>
          <a:xfrm>
            <a:off x="3434622" y="2055988"/>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聚焦核心素养</a:t>
            </a:r>
          </a:p>
        </p:txBody>
      </p:sp>
      <p:sp>
        <p:nvSpPr>
          <p:cNvPr id="17" name="矩形 16">
            <a:hlinkClick r:id="rId2" action="ppaction://hlinksldjump"/>
          </p:cNvPr>
          <p:cNvSpPr/>
          <p:nvPr/>
        </p:nvSpPr>
        <p:spPr>
          <a:xfrm>
            <a:off x="1063182" y="3268069"/>
            <a:ext cx="10065636" cy="213861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ea typeface="微软雅黑" panose="020B0503020204020204" pitchFamily="34" charset="-122"/>
              </a:rPr>
              <a:t>考点</a:t>
            </a:r>
            <a:r>
              <a:rPr lang="en-US" altLang="zh-CN" sz="2800" dirty="0">
                <a:solidFill>
                  <a:schemeClr val="tx1">
                    <a:lumMod val="95000"/>
                    <a:lumOff val="5000"/>
                  </a:schemeClr>
                </a:solidFill>
                <a:ea typeface="微软雅黑" panose="020B0503020204020204" pitchFamily="34" charset="-122"/>
              </a:rPr>
              <a:t>1   </a:t>
            </a:r>
            <a:r>
              <a:rPr lang="zh-CN" altLang="en-US" sz="2800" dirty="0">
                <a:solidFill>
                  <a:schemeClr val="tx1"/>
                </a:solidFill>
              </a:rPr>
              <a:t>函数的单调性与最值</a:t>
            </a:r>
            <a:endParaRPr lang="zh-CN" altLang="en-US" sz="2800" dirty="0">
              <a:solidFill>
                <a:schemeClr val="tx1"/>
              </a:solidFill>
              <a:ea typeface="微软雅黑" panose="020B0503020204020204" pitchFamily="34" charset="-122"/>
            </a:endParaRPr>
          </a:p>
          <a:p>
            <a:pPr>
              <a:lnSpc>
                <a:spcPct val="150000"/>
              </a:lnSpc>
            </a:pPr>
            <a:r>
              <a:rPr lang="zh-CN" altLang="en-US" sz="2800" dirty="0">
                <a:solidFill>
                  <a:schemeClr val="tx1">
                    <a:lumMod val="95000"/>
                    <a:lumOff val="5000"/>
                  </a:schemeClr>
                </a:solidFill>
                <a:ea typeface="微软雅黑" panose="020B0503020204020204" pitchFamily="34" charset="-122"/>
              </a:rPr>
              <a:t>考点</a:t>
            </a:r>
            <a:r>
              <a:rPr lang="en-US" altLang="zh-CN" sz="2800" dirty="0">
                <a:solidFill>
                  <a:schemeClr val="tx1">
                    <a:lumMod val="95000"/>
                    <a:lumOff val="5000"/>
                  </a:schemeClr>
                </a:solidFill>
                <a:ea typeface="微软雅黑" panose="020B0503020204020204" pitchFamily="34" charset="-122"/>
              </a:rPr>
              <a:t>2   </a:t>
            </a:r>
            <a:r>
              <a:rPr lang="zh-CN" altLang="en-US" sz="2800" dirty="0">
                <a:solidFill>
                  <a:schemeClr val="tx1">
                    <a:lumMod val="95000"/>
                    <a:lumOff val="5000"/>
                  </a:schemeClr>
                </a:solidFill>
                <a:ea typeface="微软雅黑" panose="020B0503020204020204" pitchFamily="34" charset="-122"/>
              </a:rPr>
              <a:t>函数的奇偶性</a:t>
            </a:r>
            <a:endParaRPr lang="en-US" altLang="zh-CN" sz="2800" dirty="0">
              <a:solidFill>
                <a:schemeClr val="tx1">
                  <a:lumMod val="95000"/>
                  <a:lumOff val="5000"/>
                </a:schemeClr>
              </a:solidFill>
              <a:ea typeface="微软雅黑" panose="020B0503020204020204" pitchFamily="34" charset="-122"/>
            </a:endParaRPr>
          </a:p>
          <a:p>
            <a:pPr>
              <a:lnSpc>
                <a:spcPct val="150000"/>
              </a:lnSpc>
            </a:pPr>
            <a:r>
              <a:rPr lang="zh-CN" altLang="en-US" sz="2800" dirty="0">
                <a:solidFill>
                  <a:schemeClr val="tx1">
                    <a:lumMod val="95000"/>
                    <a:lumOff val="5000"/>
                  </a:schemeClr>
                </a:solidFill>
                <a:ea typeface="微软雅黑" panose="020B0503020204020204" pitchFamily="34" charset="-122"/>
              </a:rPr>
              <a:t>考点</a:t>
            </a:r>
            <a:r>
              <a:rPr lang="en-US" altLang="zh-CN" sz="2800" dirty="0">
                <a:solidFill>
                  <a:schemeClr val="tx1">
                    <a:lumMod val="95000"/>
                    <a:lumOff val="5000"/>
                  </a:schemeClr>
                </a:solidFill>
                <a:ea typeface="微软雅黑" panose="020B0503020204020204" pitchFamily="34" charset="-122"/>
              </a:rPr>
              <a:t>3   </a:t>
            </a:r>
            <a:r>
              <a:rPr lang="zh-CN" altLang="en-US" sz="2800" dirty="0">
                <a:solidFill>
                  <a:schemeClr val="tx1">
                    <a:lumMod val="95000"/>
                    <a:lumOff val="5000"/>
                  </a:schemeClr>
                </a:solidFill>
                <a:ea typeface="微软雅黑" panose="020B0503020204020204" pitchFamily="34" charset="-122"/>
              </a:rPr>
              <a:t>函数的周期性</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21" name="矩形 20">
            <a:hlinkClick r:id="rId2" action="ppaction://hlinksldjump"/>
          </p:cNvPr>
          <p:cNvSpPr/>
          <p:nvPr/>
        </p:nvSpPr>
        <p:spPr>
          <a:xfrm>
            <a:off x="1070450" y="5930745"/>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308497" y="752532"/>
                <a:ext cx="11649459" cy="554748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(3)基本不等式法: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先对解析式变形,使之具备“一正二定三相等”的条件后</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用基本不等式求最值(值域).</a:t>
                </a:r>
                <a:endParaRPr kumimoji="0" lang="zh-CN" altLang="zh-CN" sz="2800" b="0"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(4)导数法: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先求出导函数,然后求出给定区间上的极值,再结合端点值,求出最值(值域).</a:t>
                </a:r>
                <a:endParaRPr kumimoji="0" lang="zh-CN" altLang="zh-CN" sz="2800" b="0"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(5)换元法: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对比较复杂的函数可先通过换元转化为熟悉的函数,再用相应的方法求最值(值域).</a:t>
                </a:r>
                <a:endParaRPr kumimoji="0" lang="zh-CN" altLang="zh-CN" sz="2800" b="0" i="0" u="none" strike="noStrike" cap="none" normalizeH="0" baseline="0" dirty="0">
                  <a:ln>
                    <a:noFill/>
                  </a:ln>
                  <a:solidFill>
                    <a:schemeClr val="tx1"/>
                  </a:solidFill>
                  <a:effectLst/>
                  <a:latin typeface="+mj-ea"/>
                  <a:ea typeface="+mj-ea"/>
                </a:endParaRPr>
              </a:p>
              <a:p>
                <a:pPr lvl="0" eaLnBrk="0" fontAlgn="base" hangingPunct="0">
                  <a:lnSpc>
                    <a:spcPct val="150000"/>
                  </a:lnSpc>
                  <a:spcBef>
                    <a:spcPct val="0"/>
                  </a:spcBef>
                  <a:spcAft>
                    <a:spcPct val="0"/>
                  </a:spcAf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(6)分离常数法: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形如</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i="1">
                            <a:solidFill>
                              <a:prstClr val="black"/>
                            </a:solidFill>
                            <a:latin typeface="Cambria Math"/>
                          </a:rPr>
                          <m:t>𝑐𝑥</m:t>
                        </m:r>
                        <m:r>
                          <a:rPr lang="en-US" altLang="zh-CN" sz="2800">
                            <a:solidFill>
                              <a:prstClr val="black"/>
                            </a:solidFill>
                            <a:latin typeface="Cambria Math"/>
                          </a:rPr>
                          <m:t>+</m:t>
                        </m:r>
                        <m:r>
                          <a:rPr lang="en-US" altLang="zh-CN" sz="2800" i="1">
                            <a:solidFill>
                              <a:prstClr val="black"/>
                            </a:solidFill>
                            <a:latin typeface="Cambria Math"/>
                          </a:rPr>
                          <m:t>𝑑</m:t>
                        </m:r>
                      </m:num>
                      <m:den>
                        <m:r>
                          <a:rPr lang="en-US" altLang="zh-CN" sz="2800" i="1">
                            <a:solidFill>
                              <a:prstClr val="black"/>
                            </a:solidFill>
                            <a:latin typeface="Cambria Math"/>
                          </a:rPr>
                          <m:t>𝑎𝑥</m:t>
                        </m:r>
                        <m:r>
                          <a:rPr lang="en-US" altLang="zh-CN" sz="2800">
                            <a:solidFill>
                              <a:prstClr val="black"/>
                            </a:solidFill>
                            <a:latin typeface="Cambria Math"/>
                          </a:rPr>
                          <m:t>+</m:t>
                        </m:r>
                        <m:r>
                          <a:rPr lang="en-US" altLang="zh-CN" sz="2800" i="1">
                            <a:solidFill>
                              <a:prstClr val="black"/>
                            </a:solidFill>
                            <a:latin typeface="Cambria Math"/>
                          </a:rPr>
                          <m:t>𝑏</m:t>
                        </m:r>
                      </m:den>
                    </m:f>
                  </m:oMath>
                </a14:m>
                <a:r>
                  <a:rPr lang="en-US" altLang="zh-CN" sz="2800" dirty="0">
                    <a:solidFill>
                      <a:prstClr val="black"/>
                    </a:solidFill>
                  </a:rPr>
                  <a:t>(</a:t>
                </a:r>
                <a:r>
                  <a:rPr lang="en-US" altLang="zh-CN" sz="2800" i="1" dirty="0" err="1">
                    <a:solidFill>
                      <a:prstClr val="black"/>
                    </a:solidFill>
                  </a:rPr>
                  <a:t>a</a:t>
                </a:r>
                <a:r>
                  <a:rPr lang="en-US" altLang="zh-CN" sz="2800" dirty="0" err="1">
                    <a:solidFill>
                      <a:prstClr val="black"/>
                    </a:solidFill>
                  </a:rPr>
                  <a:t>≠0</a:t>
                </a:r>
                <a:r>
                  <a:rPr lang="en-US" altLang="zh-CN" sz="2800" dirty="0">
                    <a:solidFill>
                      <a:prstClr val="black"/>
                    </a:solidFill>
                  </a:rPr>
                  <a:t>)</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的函数的值域,经常使用“分离常数法”求解.</a:t>
                </a:r>
                <a:endParaRPr kumimoji="0" lang="zh-CN" altLang="zh-CN" sz="2800" b="0" i="0" u="none" strike="noStrike" cap="none" normalizeH="0" baseline="0" dirty="0">
                  <a:ln>
                    <a:noFill/>
                  </a:ln>
                  <a:solidFill>
                    <a:schemeClr val="tx1"/>
                  </a:solidFill>
                  <a:effectLst/>
                  <a:latin typeface="+mj-ea"/>
                  <a:ea typeface="+mj-ea"/>
                </a:endParaRPr>
              </a:p>
            </p:txBody>
          </p:sp>
        </mc:Choice>
        <mc:Fallback>
          <p:sp>
            <p:nvSpPr>
              <p:cNvPr id="3" name="Rectangle 1"/>
              <p:cNvSpPr>
                <a:spLocks noRot="1" noChangeAspect="1" noMove="1" noResize="1" noEditPoints="1" noAdjustHandles="1" noChangeArrowheads="1" noChangeShapeType="1" noTextEdit="1"/>
              </p:cNvSpPr>
              <p:nvPr/>
            </p:nvSpPr>
            <p:spPr bwMode="auto">
              <a:xfrm>
                <a:off x="308497" y="752532"/>
                <a:ext cx="11649459" cy="5547481"/>
              </a:xfrm>
              <a:prstGeom prst="rect">
                <a:avLst/>
              </a:prstGeom>
              <a:blipFill rotWithShape="0">
                <a:blip r:embed="rId2"/>
                <a:stretch>
                  <a:fillRect l="-1099" r="-157" b="-1319"/>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6305957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108237" y="502844"/>
                <a:ext cx="11849719" cy="440466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(7)配方法: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它是求“二次函数型函数”值域的基本方法,形如</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baseline="30000" dirty="0">
                    <a:solidFill>
                      <a:prstClr val="black"/>
                    </a:solidFill>
                  </a:rPr>
                  <a:t>2</a:t>
                </a:r>
                <a:r>
                  <a:rPr lang="en-US" altLang="zh-CN" sz="2800" i="1" dirty="0">
                    <a:solidFill>
                      <a:prstClr val="black"/>
                    </a:solidFill>
                  </a:rPr>
                  <a:t>+</a:t>
                </a:r>
              </a:p>
              <a:p>
                <a:pPr lvl="0" eaLnBrk="0" fontAlgn="base" hangingPunct="0">
                  <a:lnSpc>
                    <a:spcPct val="150000"/>
                  </a:lnSpc>
                  <a:spcBef>
                    <a:spcPct val="0"/>
                  </a:spcBef>
                  <a:spcAft>
                    <a:spcPct val="0"/>
                  </a:spcAft>
                </a:pPr>
                <a:r>
                  <a:rPr lang="en-US" altLang="zh-CN" sz="2800" i="1" dirty="0">
                    <a:solidFill>
                      <a:prstClr val="black"/>
                    </a:solidFill>
                  </a:rPr>
                  <a:t>bf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+c</a:t>
                </a:r>
                <a:r>
                  <a:rPr lang="en-US" altLang="zh-CN" sz="2800" dirty="0">
                    <a:solidFill>
                      <a:prstClr val="black"/>
                    </a:solidFill>
                  </a:rPr>
                  <a:t>(</a:t>
                </a:r>
                <a:r>
                  <a:rPr lang="en-US" altLang="zh-CN" sz="2800" i="1" dirty="0">
                    <a:solidFill>
                      <a:prstClr val="black"/>
                    </a:solidFill>
                  </a:rPr>
                  <a:t>a</a:t>
                </a:r>
                <a:r>
                  <a:rPr lang="en-US" altLang="zh-CN" sz="2800" dirty="0">
                    <a:solidFill>
                      <a:prstClr val="black"/>
                    </a:solidFill>
                  </a:rPr>
                  <a:t>≠0)</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的函数的值域问题,均可使用配方法,求解时要注意f(x)整体的</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取值范围.</a:t>
                </a:r>
                <a:endParaRPr kumimoji="0" lang="zh-CN" altLang="zh-CN" sz="2800" b="0"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1" i="0" u="none" strike="noStrike" cap="none" normalizeH="0" baseline="0" dirty="0">
                    <a:ln>
                      <a:noFill/>
                    </a:ln>
                    <a:solidFill>
                      <a:srgbClr val="000000"/>
                    </a:solidFill>
                    <a:effectLst/>
                    <a:latin typeface="+mj-ea"/>
                    <a:ea typeface="+mj-ea"/>
                    <a:cs typeface="Times New Roman" panose="02020603050405020304" pitchFamily="18" charset="0"/>
                  </a:rPr>
                  <a:t>(8)判别式法:</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把函数的解析式化为关于x的一元二次方程,利用判别式求值域.</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形如</a:t>
                </a:r>
                <a:r>
                  <a:rPr lang="en-US" altLang="zh-CN" sz="2800" i="1" dirty="0">
                    <a:solidFill>
                      <a:prstClr val="black"/>
                    </a:solidFill>
                  </a:rPr>
                  <a:t>y</a:t>
                </a:r>
                <a:r>
                  <a:rPr lang="en-US" altLang="zh-CN" sz="2800" dirty="0">
                    <a:solidFill>
                      <a:prstClr val="black"/>
                    </a:solidFill>
                  </a:rPr>
                  <a:t>=</a:t>
                </a:r>
                <a:r>
                  <a:rPr lang="en-US" altLang="zh-CN" sz="2800" i="1" dirty="0" err="1">
                    <a:solidFill>
                      <a:prstClr val="black"/>
                    </a:solidFill>
                  </a:rPr>
                  <a:t>Ax+B</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i="1">
                            <a:solidFill>
                              <a:prstClr val="black"/>
                            </a:solidFill>
                            <a:latin typeface="Cambria Math"/>
                          </a:rPr>
                          <m:t>𝑎</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m:t>
                        </m:r>
                        <m:r>
                          <a:rPr lang="en-US" altLang="zh-CN" sz="2800" i="1">
                            <a:solidFill>
                              <a:prstClr val="black"/>
                            </a:solidFill>
                            <a:latin typeface="Cambria Math"/>
                          </a:rPr>
                          <m:t>𝑏𝑥</m:t>
                        </m:r>
                        <m:r>
                          <a:rPr lang="en-US" altLang="zh-CN" sz="2800">
                            <a:solidFill>
                              <a:prstClr val="black"/>
                            </a:solidFill>
                            <a:latin typeface="Cambria Math"/>
                          </a:rPr>
                          <m:t>+</m:t>
                        </m:r>
                        <m:r>
                          <a:rPr lang="en-US" altLang="zh-CN" sz="2800" i="1">
                            <a:solidFill>
                              <a:prstClr val="black"/>
                            </a:solidFill>
                            <a:latin typeface="Cambria Math"/>
                          </a:rPr>
                          <m:t>𝑐</m:t>
                        </m:r>
                      </m:e>
                    </m:rad>
                  </m:oMath>
                </a14:m>
                <a:r>
                  <a:rPr lang="en-US" altLang="zh-CN" sz="2800" dirty="0">
                    <a:solidFill>
                      <a:prstClr val="black"/>
                    </a:solidFill>
                  </a:rPr>
                  <a:t>(</a:t>
                </a:r>
                <a:r>
                  <a:rPr lang="en-US" altLang="zh-CN" sz="2800" i="1" dirty="0" err="1">
                    <a:solidFill>
                      <a:prstClr val="black"/>
                    </a:solidFill>
                  </a:rPr>
                  <a:t>A</a:t>
                </a:r>
                <a:r>
                  <a:rPr lang="en-US" altLang="zh-CN" sz="2800" dirty="0" err="1">
                    <a:solidFill>
                      <a:prstClr val="black"/>
                    </a:solidFill>
                  </a:rPr>
                  <a:t>,</a:t>
                </a:r>
                <a:r>
                  <a:rPr lang="en-US" altLang="zh-CN" sz="2800" i="1" dirty="0" err="1">
                    <a:solidFill>
                      <a:prstClr val="black"/>
                    </a:solidFill>
                  </a:rPr>
                  <a:t>a</a:t>
                </a:r>
                <a:r>
                  <a:rPr lang="zh-CN" altLang="zh-CN" sz="2800" dirty="0">
                    <a:solidFill>
                      <a:prstClr val="black"/>
                    </a:solidFill>
                  </a:rPr>
                  <a:t>中至少有一个不为零</a:t>
                </a:r>
                <a:r>
                  <a:rPr lang="en-US" altLang="zh-CN" sz="2800" dirty="0">
                    <a:solidFill>
                      <a:prstClr val="black"/>
                    </a:solidFill>
                  </a:rPr>
                  <a:t>)</a:t>
                </a:r>
                <a:r>
                  <a:rPr lang="zh-CN" altLang="zh-CN" sz="2800" dirty="0">
                    <a:solidFill>
                      <a:prstClr val="black"/>
                    </a:solidFill>
                  </a:rPr>
                  <a:t>或</a:t>
                </a:r>
                <a:r>
                  <a:rPr lang="en-US" altLang="zh-CN" sz="2800" i="1" dirty="0">
                    <a:solidFill>
                      <a:prstClr val="black"/>
                    </a:solidFill>
                  </a:rPr>
                  <a:t>y</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i="1">
                            <a:solidFill>
                              <a:prstClr val="black"/>
                            </a:solidFill>
                            <a:latin typeface="Cambria Math"/>
                          </a:rPr>
                          <m:t>𝑎</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m:t>
                        </m:r>
                        <m:r>
                          <a:rPr lang="en-US" altLang="zh-CN" sz="2800" i="1">
                            <a:solidFill>
                              <a:prstClr val="black"/>
                            </a:solidFill>
                            <a:latin typeface="Cambria Math"/>
                          </a:rPr>
                          <m:t>𝑏𝑥</m:t>
                        </m:r>
                        <m:r>
                          <a:rPr lang="en-US" altLang="zh-CN" sz="2800">
                            <a:solidFill>
                              <a:prstClr val="black"/>
                            </a:solidFill>
                            <a:latin typeface="Cambria Math"/>
                          </a:rPr>
                          <m:t>+</m:t>
                        </m:r>
                        <m:r>
                          <a:rPr lang="en-US" altLang="zh-CN" sz="2800" i="1">
                            <a:solidFill>
                              <a:prstClr val="black"/>
                            </a:solidFill>
                            <a:latin typeface="Cambria Math"/>
                          </a:rPr>
                          <m:t>𝑐</m:t>
                        </m:r>
                      </m:num>
                      <m:den>
                        <m:r>
                          <a:rPr lang="en-US" altLang="zh-CN" sz="2800" i="1">
                            <a:solidFill>
                              <a:prstClr val="black"/>
                            </a:solidFill>
                            <a:latin typeface="Cambria Math"/>
                          </a:rPr>
                          <m:t>𝑑</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m:t>
                        </m:r>
                        <m:r>
                          <a:rPr lang="en-US" altLang="zh-CN" sz="2800" i="1">
                            <a:solidFill>
                              <a:prstClr val="black"/>
                            </a:solidFill>
                            <a:latin typeface="Cambria Math"/>
                          </a:rPr>
                          <m:t>𝑒𝑥</m:t>
                        </m:r>
                        <m:r>
                          <a:rPr lang="en-US" altLang="zh-CN" sz="2800">
                            <a:solidFill>
                              <a:prstClr val="black"/>
                            </a:solidFill>
                            <a:latin typeface="Cambria Math"/>
                          </a:rPr>
                          <m:t>+</m:t>
                        </m:r>
                        <m:r>
                          <a:rPr lang="en-US" altLang="zh-CN" sz="2800" i="1">
                            <a:solidFill>
                              <a:prstClr val="black"/>
                            </a:solidFill>
                            <a:latin typeface="Cambria Math"/>
                          </a:rPr>
                          <m:t>𝑓</m:t>
                        </m:r>
                      </m:den>
                    </m:f>
                  </m:oMath>
                </a14:m>
                <a:r>
                  <a:rPr lang="en-US" altLang="zh-CN" sz="2800" dirty="0">
                    <a:solidFill>
                      <a:prstClr val="black"/>
                    </a:solidFill>
                  </a:rPr>
                  <a:t>(</a:t>
                </a:r>
                <a:r>
                  <a:rPr lang="en-US" altLang="zh-CN" sz="2800" i="1" dirty="0" err="1">
                    <a:solidFill>
                      <a:prstClr val="black"/>
                    </a:solidFill>
                  </a:rPr>
                  <a:t>a</a:t>
                </a:r>
                <a:r>
                  <a:rPr lang="en-US" altLang="zh-CN" sz="2800" dirty="0" err="1">
                    <a:solidFill>
                      <a:prstClr val="black"/>
                    </a:solidFill>
                  </a:rPr>
                  <a:t>,</a:t>
                </a:r>
                <a:r>
                  <a:rPr lang="en-US" altLang="zh-CN" sz="2800" i="1" dirty="0" err="1">
                    <a:solidFill>
                      <a:prstClr val="black"/>
                    </a:solidFill>
                  </a:rPr>
                  <a:t>d</a:t>
                </a:r>
                <a:r>
                  <a:rPr lang="zh-CN" altLang="zh-CN" sz="2800" dirty="0">
                    <a:solidFill>
                      <a:prstClr val="black"/>
                    </a:solidFill>
                  </a:rPr>
                  <a:t>中至</a:t>
                </a:r>
                <a:endParaRPr lang="en-US" altLang="zh-CN" sz="2800" dirty="0">
                  <a:solidFill>
                    <a:prstClr val="black"/>
                  </a:solidFill>
                </a:endParaRPr>
              </a:p>
              <a:p>
                <a:pPr lvl="0" eaLnBrk="0" fontAlgn="base" hangingPunct="0">
                  <a:lnSpc>
                    <a:spcPct val="150000"/>
                  </a:lnSpc>
                  <a:spcBef>
                    <a:spcPct val="0"/>
                  </a:spcBef>
                  <a:spcAft>
                    <a:spcPct val="0"/>
                  </a:spcAft>
                </a:pPr>
                <a:r>
                  <a:rPr lang="zh-CN" altLang="zh-CN" sz="2800" dirty="0">
                    <a:solidFill>
                      <a:prstClr val="black"/>
                    </a:solidFill>
                  </a:rPr>
                  <a:t>少有一个不为零</a:t>
                </a:r>
                <a:r>
                  <a:rPr lang="en-US" altLang="zh-CN" sz="2800" dirty="0">
                    <a:solidFill>
                      <a:prstClr val="black"/>
                    </a:solidFill>
                  </a:rPr>
                  <a:t>)</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的函数适用.</a:t>
                </a:r>
              </a:p>
            </p:txBody>
          </p:sp>
        </mc:Choice>
        <mc:Fallback>
          <p:sp>
            <p:nvSpPr>
              <p:cNvPr id="3" name="Rectangle 1"/>
              <p:cNvSpPr>
                <a:spLocks noRot="1" noChangeAspect="1" noMove="1" noResize="1" noEditPoints="1" noAdjustHandles="1" noChangeArrowheads="1" noChangeShapeType="1" noTextEdit="1"/>
              </p:cNvSpPr>
              <p:nvPr/>
            </p:nvSpPr>
            <p:spPr bwMode="auto">
              <a:xfrm>
                <a:off x="108237" y="502844"/>
                <a:ext cx="11849719" cy="4404667"/>
              </a:xfrm>
              <a:prstGeom prst="rect">
                <a:avLst/>
              </a:prstGeom>
              <a:blipFill rotWithShape="0">
                <a:blip r:embed="rId2"/>
                <a:stretch>
                  <a:fillRect l="-1080" r="-360" b="-1660"/>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5282597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15" name="Rectangle 3"/>
              <p:cNvSpPr>
                <a:spLocks noChangeArrowheads="1"/>
              </p:cNvSpPr>
              <p:nvPr/>
            </p:nvSpPr>
            <p:spPr bwMode="auto">
              <a:xfrm>
                <a:off x="238617" y="102163"/>
                <a:ext cx="11142025" cy="116551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2800" b="1" dirty="0">
                    <a:solidFill>
                      <a:srgbClr val="DA251C"/>
                    </a:solidFill>
                    <a:ea typeface="+mj-ea"/>
                    <a:cs typeface="Times New Roman"/>
                  </a:rPr>
                  <a:t>拓展变式</a:t>
                </a:r>
                <a:r>
                  <a:rPr lang="en-US" altLang="zh-CN" sz="2800" b="1" dirty="0">
                    <a:solidFill>
                      <a:srgbClr val="DA251C"/>
                    </a:solidFill>
                    <a:ea typeface="+mj-ea"/>
                    <a:cs typeface="Times New Roman"/>
                  </a:rPr>
                  <a:t>3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已知函数</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m:rPr>
                            <m:sty m:val="p"/>
                          </m:rPr>
                          <a:rPr lang="en-US" altLang="zh-CN" sz="2800" i="1" dirty="0">
                            <a:solidFill>
                              <a:srgbClr val="000000"/>
                            </a:solidFill>
                            <a:latin typeface="Cambria Math" panose="02040503050406030204" pitchFamily="18" charset="0"/>
                            <a:ea typeface="+mj-ea"/>
                            <a:cs typeface="Times New Roman" panose="02020603050405020304" pitchFamily="18" charset="0"/>
                          </a:rPr>
                          <m:t>sin</m:t>
                        </m:r>
                        <m:r>
                          <a:rPr lang="en-US" altLang="zh-CN" sz="2800" b="0" i="1" dirty="0" smtClean="0">
                            <a:solidFill>
                              <a:srgbClr val="000000"/>
                            </a:solidFill>
                            <a:latin typeface="Cambria Math" panose="02040503050406030204" pitchFamily="18" charset="0"/>
                            <a:ea typeface="+mj-ea"/>
                            <a:cs typeface="Times New Roman" panose="02020603050405020304" pitchFamily="18" charset="0"/>
                          </a:rPr>
                          <m:t>  </m:t>
                        </m:r>
                        <m:f>
                          <m:fPr>
                            <m:ctrlPr>
                              <a:rPr lang="en-US" altLang="zh-CN" sz="2800" b="0" i="1" dirty="0" smtClean="0">
                                <a:solidFill>
                                  <a:srgbClr val="000000"/>
                                </a:solidFill>
                                <a:latin typeface="Cambria Math" panose="02040503050406030204" pitchFamily="18" charset="0"/>
                                <a:ea typeface="+mj-ea"/>
                                <a:cs typeface="Times New Roman" panose="02020603050405020304" pitchFamily="18" charset="0"/>
                              </a:rPr>
                            </m:ctrlPr>
                          </m:fPr>
                          <m:num>
                            <m:r>
                              <a:rPr lang="zh-CN" altLang="en-US" sz="2800" b="0" i="1" dirty="0" smtClean="0">
                                <a:solidFill>
                                  <a:srgbClr val="000000"/>
                                </a:solidFill>
                                <a:latin typeface="Cambria Math" panose="02040503050406030204" pitchFamily="18" charset="0"/>
                                <a:ea typeface="+mj-ea"/>
                                <a:cs typeface="Times New Roman" panose="02020603050405020304" pitchFamily="18" charset="0"/>
                              </a:rPr>
                              <m:t>𝜋</m:t>
                            </m:r>
                            <m:r>
                              <a:rPr lang="en-US" altLang="zh-CN" sz="2800" b="0" i="1" dirty="0" smtClean="0">
                                <a:solidFill>
                                  <a:srgbClr val="000000"/>
                                </a:solidFill>
                                <a:latin typeface="Cambria Math" panose="02040503050406030204" pitchFamily="18" charset="0"/>
                                <a:ea typeface="+mj-ea"/>
                                <a:cs typeface="Times New Roman" panose="02020603050405020304" pitchFamily="18" charset="0"/>
                              </a:rPr>
                              <m:t>𝑥</m:t>
                            </m:r>
                          </m:num>
                          <m:den>
                            <m:r>
                              <a:rPr lang="en-US" altLang="zh-CN" sz="2800" b="0" i="1" dirty="0" smtClean="0">
                                <a:solidFill>
                                  <a:srgbClr val="000000"/>
                                </a:solidFill>
                                <a:latin typeface="Cambria Math" panose="02040503050406030204" pitchFamily="18" charset="0"/>
                                <a:ea typeface="+mj-ea"/>
                                <a:cs typeface="Times New Roman" panose="02020603050405020304" pitchFamily="18" charset="0"/>
                              </a:rPr>
                              <m:t>2</m:t>
                            </m:r>
                          </m:den>
                        </m:f>
                      </m:num>
                      <m:den>
                        <m:sSup>
                          <m:sSup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sSupPr>
                          <m:e>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e>
                          <m:sup>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−1</m:t>
                            </m:r>
                          </m:sup>
                        </m:sSup>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m:t>
                        </m:r>
                        <m:sSup>
                          <m:sSup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sSupPr>
                          <m:e>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e>
                          <m:sup>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+1</m:t>
                            </m:r>
                          </m:sup>
                        </m:sSup>
                      </m:den>
                    </m:f>
                    <m:r>
                      <a:rPr kumimoji="0" lang="zh-CN"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&gt;0),则函数</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)的最大值是</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p>
            </p:txBody>
          </p:sp>
        </mc:Choice>
        <mc:Fallback>
          <p:sp>
            <p:nvSpPr>
              <p:cNvPr id="15" name="Rectangle 3"/>
              <p:cNvSpPr>
                <a:spLocks noRot="1" noChangeAspect="1" noMove="1" noResize="1" noEditPoints="1" noAdjustHandles="1" noChangeArrowheads="1" noChangeShapeType="1" noTextEdit="1"/>
              </p:cNvSpPr>
              <p:nvPr/>
            </p:nvSpPr>
            <p:spPr bwMode="auto">
              <a:xfrm>
                <a:off x="238617" y="102163"/>
                <a:ext cx="11142025" cy="1165512"/>
              </a:xfrm>
              <a:prstGeom prst="rect">
                <a:avLst/>
              </a:prstGeom>
              <a:blipFill rotWithShape="0">
                <a:blip r:embed="rId2"/>
                <a:stretch>
                  <a:fillRect l="-1094" r="-766"/>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Rectangle 5"/>
              <p:cNvSpPr>
                <a:spLocks noChangeArrowheads="1"/>
              </p:cNvSpPr>
              <p:nvPr/>
            </p:nvSpPr>
            <p:spPr bwMode="auto">
              <a:xfrm>
                <a:off x="198985" y="907559"/>
                <a:ext cx="11072134" cy="58601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3.</a:t>
                </a:r>
                <a14:m>
                  <m:oMath xmlns:m="http://schemas.openxmlformats.org/officeDocument/2006/math">
                    <m:f>
                      <m:f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因为</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m:rPr>
                            <m:sty m:val="p"/>
                          </m:rPr>
                          <a:rPr lang="en-US" altLang="zh-CN" sz="2800" i="1" dirty="0">
                            <a:solidFill>
                              <a:srgbClr val="000000"/>
                            </a:solidFill>
                            <a:latin typeface="Cambria Math" panose="02040503050406030204" pitchFamily="18" charset="0"/>
                            <a:cs typeface="Times New Roman" panose="02020603050405020304" pitchFamily="18" charset="0"/>
                          </a:rPr>
                          <m:t>sin</m:t>
                        </m:r>
                        <m:r>
                          <a:rPr lang="en-US" altLang="zh-CN" sz="2800" i="1" dirty="0">
                            <a:solidFill>
                              <a:srgbClr val="000000"/>
                            </a:solidFill>
                            <a:latin typeface="Cambria Math" panose="02040503050406030204" pitchFamily="18" charset="0"/>
                            <a:cs typeface="Times New Roman" panose="02020603050405020304" pitchFamily="18" charset="0"/>
                          </a:rPr>
                          <m:t>  </m:t>
                        </m:r>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zh-CN" altLang="en-US" sz="2800" i="1" dirty="0">
                                <a:solidFill>
                                  <a:srgbClr val="000000"/>
                                </a:solidFill>
                                <a:latin typeface="Cambria Math" panose="02040503050406030204" pitchFamily="18" charset="0"/>
                                <a:cs typeface="Times New Roman" panose="02020603050405020304" pitchFamily="18" charset="0"/>
                              </a:rPr>
                              <m:t>𝜋</m:t>
                            </m:r>
                            <m:r>
                              <a:rPr lang="en-US" altLang="zh-CN" sz="2800" i="1" dirty="0">
                                <a:solidFill>
                                  <a:srgbClr val="000000"/>
                                </a:solidFill>
                                <a:latin typeface="Cambria Math" panose="02040503050406030204" pitchFamily="18" charset="0"/>
                                <a:cs typeface="Times New Roman" panose="02020603050405020304" pitchFamily="18" charset="0"/>
                              </a:rPr>
                              <m:t>𝑥</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num>
                      <m:den>
                        <m:sSup>
                          <m:sSupPr>
                            <m:ctrlPr>
                              <a:rPr lang="en-US" altLang="zh-CN" sz="2800" i="1" dirty="0">
                                <a:solidFill>
                                  <a:srgbClr val="000000"/>
                                </a:solidFill>
                                <a:latin typeface="Cambria Math" panose="02040503050406030204" pitchFamily="18" charset="0"/>
                                <a:cs typeface="Times New Roman" panose="02020603050405020304" pitchFamily="18" charset="0"/>
                              </a:rPr>
                            </m:ctrlPr>
                          </m:sSupPr>
                          <m:e>
                            <m:r>
                              <a:rPr lang="en-US" altLang="zh-CN" sz="2800" i="1" dirty="0">
                                <a:solidFill>
                                  <a:srgbClr val="000000"/>
                                </a:solidFill>
                                <a:latin typeface="Cambria Math" panose="02040503050406030204" pitchFamily="18" charset="0"/>
                                <a:cs typeface="Times New Roman" panose="02020603050405020304" pitchFamily="18" charset="0"/>
                              </a:rPr>
                              <m:t>𝑧</m:t>
                            </m:r>
                          </m:e>
                          <m:sup>
                            <m:r>
                              <a:rPr lang="en-US" altLang="zh-CN" sz="2800" i="1" dirty="0">
                                <a:solidFill>
                                  <a:srgbClr val="000000"/>
                                </a:solidFill>
                                <a:latin typeface="Cambria Math" panose="02040503050406030204" pitchFamily="18" charset="0"/>
                                <a:cs typeface="Times New Roman" panose="02020603050405020304" pitchFamily="18" charset="0"/>
                              </a:rPr>
                              <m:t>𝑥</m:t>
                            </m:r>
                            <m:r>
                              <a:rPr lang="en-US" altLang="zh-CN" sz="2800" i="1" dirty="0">
                                <a:solidFill>
                                  <a:srgbClr val="000000"/>
                                </a:solidFill>
                                <a:latin typeface="Cambria Math" panose="02040503050406030204" pitchFamily="18" charset="0"/>
                                <a:cs typeface="Times New Roman" panose="02020603050405020304" pitchFamily="18" charset="0"/>
                              </a:rPr>
                              <m:t>−1</m:t>
                            </m:r>
                          </m:sup>
                        </m:sSup>
                        <m:r>
                          <a:rPr lang="en-US" altLang="zh-CN" sz="2800" i="1" dirty="0">
                            <a:solidFill>
                              <a:srgbClr val="000000"/>
                            </a:solidFill>
                            <a:latin typeface="Cambria Math" panose="02040503050406030204" pitchFamily="18" charset="0"/>
                            <a:cs typeface="Times New Roman" panose="02020603050405020304" pitchFamily="18" charset="0"/>
                          </a:rPr>
                          <m:t>+</m:t>
                        </m:r>
                        <m:sSup>
                          <m:sSupPr>
                            <m:ctrlPr>
                              <a:rPr lang="en-US" altLang="zh-CN" sz="2800" i="1" dirty="0">
                                <a:solidFill>
                                  <a:srgbClr val="000000"/>
                                </a:solidFill>
                                <a:latin typeface="Cambria Math" panose="02040503050406030204" pitchFamily="18" charset="0"/>
                                <a:cs typeface="Times New Roman" panose="02020603050405020304" pitchFamily="18" charset="0"/>
                              </a:rPr>
                            </m:ctrlPr>
                          </m:sSupPr>
                          <m:e>
                            <m:r>
                              <a:rPr lang="en-US" altLang="zh-CN" sz="2800" i="1" dirty="0">
                                <a:solidFill>
                                  <a:srgbClr val="000000"/>
                                </a:solidFill>
                                <a:latin typeface="Cambria Math" panose="02040503050406030204" pitchFamily="18" charset="0"/>
                                <a:cs typeface="Times New Roman" panose="02020603050405020304" pitchFamily="18" charset="0"/>
                              </a:rPr>
                              <m:t>2</m:t>
                            </m:r>
                          </m:e>
                          <m:sup>
                            <m:r>
                              <a:rPr lang="en-US" altLang="zh-CN" sz="2800" i="1" dirty="0">
                                <a:solidFill>
                                  <a:srgbClr val="000000"/>
                                </a:solidFill>
                                <a:latin typeface="Cambria Math" panose="02040503050406030204" pitchFamily="18" charset="0"/>
                                <a:cs typeface="Times New Roman" panose="02020603050405020304" pitchFamily="18" charset="0"/>
                              </a:rPr>
                              <m:t>−</m:t>
                            </m:r>
                            <m:r>
                              <a:rPr lang="en-US" altLang="zh-CN" sz="2800" i="1" dirty="0">
                                <a:solidFill>
                                  <a:srgbClr val="000000"/>
                                </a:solidFill>
                                <a:latin typeface="Cambria Math" panose="02040503050406030204" pitchFamily="18" charset="0"/>
                                <a:cs typeface="Times New Roman" panose="02020603050405020304" pitchFamily="18" charset="0"/>
                              </a:rPr>
                              <m:t>𝑥</m:t>
                            </m:r>
                            <m:r>
                              <a:rPr lang="en-US" altLang="zh-CN" sz="2800" i="1" dirty="0">
                                <a:solidFill>
                                  <a:srgbClr val="000000"/>
                                </a:solidFill>
                                <a:latin typeface="Cambria Math" panose="02040503050406030204" pitchFamily="18" charset="0"/>
                                <a:cs typeface="Times New Roman" panose="02020603050405020304" pitchFamily="18" charset="0"/>
                              </a:rPr>
                              <m:t>+1</m:t>
                            </m:r>
                          </m:sup>
                        </m:sSup>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,设</a:t>
                </a:r>
                <a:r>
                  <a:rPr lang="zh-CN" altLang="zh-CN" sz="2800" i="1" dirty="0">
                    <a:solidFill>
                      <a:schemeClr val="dk1"/>
                    </a:solidFill>
                    <a:ea typeface="宋体"/>
                    <a:cs typeface="Times New Roman"/>
                  </a:rPr>
                  <a:t>f</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1</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x-1</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-x+1</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ea typeface="+mj-ea"/>
                </a:endParaRPr>
              </a:p>
              <a:p>
                <a:pPr lvl="0" eaLnBrk="0" fontAlgn="base" hangingPunct="0">
                  <a:lnSpc>
                    <a:spcPct val="150000"/>
                  </a:lnSpc>
                  <a:spcBef>
                    <a:spcPct val="0"/>
                  </a:spcBef>
                  <a:spcAft>
                    <a:spcPct val="0"/>
                  </a:spcAft>
                </a:pPr>
                <a:r>
                  <a:rPr lang="zh-CN" altLang="zh-CN" sz="2800" dirty="0">
                    <a:solidFill>
                      <a:schemeClr val="dk1"/>
                    </a:solidFill>
                    <a:ea typeface="宋体"/>
                    <a:cs typeface="Times New Roman"/>
                  </a:rPr>
                  <a:t>所以</a:t>
                </a:r>
                <a:r>
                  <a:rPr lang="zh-CN" altLang="zh-CN" sz="2800" i="1" dirty="0">
                    <a:solidFill>
                      <a:schemeClr val="dk1"/>
                    </a:solidFill>
                    <a:ea typeface="宋体"/>
                    <a:cs typeface="Times New Roman"/>
                  </a:rPr>
                  <a:t>f</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1</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r>
                  <a:rPr kumimoji="0" lang="zh-CN" altLang="zh-CN" sz="2800" b="0" i="1" u="none" strike="noStrike" cap="none" normalizeH="0" baseline="3000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-1</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num>
                      <m:den>
                        <m:sSup>
                          <m:sSup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sSupPr>
                          <m:e>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2</m:t>
                            </m:r>
                          </m:e>
                          <m:sup>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sup>
                        </m:sSup>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≥2 </a:t>
                </a:r>
                <a14:m>
                  <m:oMath xmlns:m="http://schemas.openxmlformats.org/officeDocument/2006/math">
                    <m:rad>
                      <m:radPr>
                        <m:degHide m:val="on"/>
                        <m:ctrlPr>
                          <a:rPr kumimoji="0" lang="zh-CN" altLang="en-US"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radPr>
                      <m:deg/>
                      <m:e>
                        <m:r>
                          <m:rPr>
                            <m:nor/>
                          </m:rPr>
                          <a:rPr lang="zh-CN" altLang="zh-CN" sz="2800" dirty="0">
                            <a:solidFill>
                              <a:srgbClr val="000000"/>
                            </a:solidFill>
                            <a:cs typeface="Times New Roman" panose="02020603050405020304" pitchFamily="18" charset="0"/>
                          </a:rPr>
                          <m:t>2</m:t>
                        </m:r>
                        <m:r>
                          <m:rPr>
                            <m:nor/>
                          </m:rPr>
                          <a:rPr lang="zh-CN" altLang="zh-CN" sz="2800" i="1" baseline="30000" dirty="0">
                            <a:solidFill>
                              <a:srgbClr val="000000"/>
                            </a:solidFill>
                            <a:cs typeface="Times New Roman" panose="02020603050405020304" pitchFamily="18" charset="0"/>
                          </a:rPr>
                          <m:t>x</m:t>
                        </m:r>
                        <m:r>
                          <m:rPr>
                            <m:nor/>
                          </m:rPr>
                          <a:rPr lang="zh-CN" altLang="zh-CN" sz="2800" baseline="30000" dirty="0">
                            <a:solidFill>
                              <a:srgbClr val="000000"/>
                            </a:solidFill>
                            <a:cs typeface="Times New Roman" panose="02020603050405020304" pitchFamily="18" charset="0"/>
                          </a:rPr>
                          <m:t>−1</m:t>
                        </m:r>
                        <m:r>
                          <a:rPr lang="zh-CN" altLang="en-US" sz="2800" i="1">
                            <a:solidFill>
                              <a:srgbClr val="000000"/>
                            </a:solidFill>
                            <a:latin typeface="Cambria Math" panose="02040503050406030204" pitchFamily="18" charset="0"/>
                            <a:ea typeface="+mj-ea"/>
                            <a:cs typeface="Times New Roman" panose="02020603050405020304" pitchFamily="18" charset="0"/>
                          </a:rPr>
                          <m:t>∙</m:t>
                        </m:r>
                        <m:f>
                          <m:fPr>
                            <m:ctrlPr>
                              <a:rPr lang="en-US" altLang="zh-CN" sz="2800" i="1" smtClean="0">
                                <a:solidFill>
                                  <a:srgbClr val="000000"/>
                                </a:solidFill>
                                <a:latin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1</m:t>
                            </m:r>
                          </m:num>
                          <m:den>
                            <m:sSup>
                              <m:sSupPr>
                                <m:ctrlPr>
                                  <a:rPr lang="en-US" altLang="zh-CN" sz="2800" i="1">
                                    <a:solidFill>
                                      <a:srgbClr val="000000"/>
                                    </a:solidFill>
                                    <a:latin typeface="Cambria Math" panose="02040503050406030204" pitchFamily="18" charset="0"/>
                                    <a:cs typeface="Times New Roman" panose="02020603050405020304" pitchFamily="18" charset="0"/>
                                  </a:rPr>
                                </m:ctrlPr>
                              </m:sSupPr>
                              <m:e>
                                <m:r>
                                  <a:rPr lang="en-US" altLang="zh-CN" sz="2800" i="1">
                                    <a:solidFill>
                                      <a:srgbClr val="000000"/>
                                    </a:solidFill>
                                    <a:latin typeface="Cambria Math" panose="02040503050406030204" pitchFamily="18" charset="0"/>
                                    <a:cs typeface="Times New Roman" panose="02020603050405020304" pitchFamily="18" charset="0"/>
                                  </a:rPr>
                                  <m:t>2</m:t>
                                </m:r>
                              </m:e>
                              <m:sup>
                                <m:r>
                                  <a:rPr lang="en-US" altLang="zh-CN" sz="2800" i="1">
                                    <a:solidFill>
                                      <a:srgbClr val="000000"/>
                                    </a:solidFill>
                                    <a:latin typeface="Cambria Math" panose="02040503050406030204" pitchFamily="18" charset="0"/>
                                    <a:cs typeface="Times New Roman" panose="02020603050405020304" pitchFamily="18" charset="0"/>
                                  </a:rPr>
                                  <m:t>𝑥</m:t>
                                </m:r>
                                <m:r>
                                  <a:rPr lang="en-US" altLang="zh-CN" sz="2800" i="1">
                                    <a:solidFill>
                                      <a:srgbClr val="000000"/>
                                    </a:solidFill>
                                    <a:latin typeface="Cambria Math" panose="02040503050406030204" pitchFamily="18" charset="0"/>
                                    <a:cs typeface="Times New Roman" panose="02020603050405020304" pitchFamily="18" charset="0"/>
                                  </a:rPr>
                                  <m:t>−1</m:t>
                                </m:r>
                              </m:sup>
                            </m:sSup>
                          </m:den>
                        </m:f>
                      </m:e>
                    </m:rad>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=2,当且仅当2</a:t>
                </a:r>
                <a:r>
                  <a:rPr kumimoji="0" lang="zh-CN" altLang="zh-CN" sz="2800" b="0" i="1" u="none" strike="noStrike" cap="none" normalizeH="0" baseline="3000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-1</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lang="en-US" altLang="zh-CN" sz="2800" i="1">
                            <a:solidFill>
                              <a:srgbClr val="000000"/>
                            </a:solidFill>
                            <a:latin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1</m:t>
                        </m:r>
                      </m:num>
                      <m:den>
                        <m:sSup>
                          <m:sSupPr>
                            <m:ctrlPr>
                              <a:rPr lang="en-US" altLang="zh-CN" sz="2800" i="1">
                                <a:solidFill>
                                  <a:srgbClr val="000000"/>
                                </a:solidFill>
                                <a:latin typeface="Cambria Math" panose="02040503050406030204" pitchFamily="18" charset="0"/>
                                <a:cs typeface="Times New Roman" panose="02020603050405020304" pitchFamily="18" charset="0"/>
                              </a:rPr>
                            </m:ctrlPr>
                          </m:sSupPr>
                          <m:e>
                            <m:r>
                              <a:rPr lang="en-US" altLang="zh-CN" sz="2800" i="1">
                                <a:solidFill>
                                  <a:srgbClr val="000000"/>
                                </a:solidFill>
                                <a:latin typeface="Cambria Math" panose="02040503050406030204" pitchFamily="18" charset="0"/>
                                <a:cs typeface="Times New Roman" panose="02020603050405020304" pitchFamily="18" charset="0"/>
                              </a:rPr>
                              <m:t>2</m:t>
                            </m:r>
                          </m:e>
                          <m:sup>
                            <m:r>
                              <a:rPr lang="en-US" altLang="zh-CN" sz="2800" i="1">
                                <a:solidFill>
                                  <a:srgbClr val="000000"/>
                                </a:solidFill>
                                <a:latin typeface="Cambria Math" panose="02040503050406030204" pitchFamily="18" charset="0"/>
                                <a:cs typeface="Times New Roman" panose="02020603050405020304" pitchFamily="18" charset="0"/>
                              </a:rPr>
                              <m:t>𝑥</m:t>
                            </m:r>
                            <m:r>
                              <a:rPr lang="en-US" altLang="zh-CN" sz="2800" i="1">
                                <a:solidFill>
                                  <a:srgbClr val="000000"/>
                                </a:solidFill>
                                <a:latin typeface="Cambria Math" panose="02040503050406030204" pitchFamily="18" charset="0"/>
                                <a:cs typeface="Times New Roman" panose="02020603050405020304" pitchFamily="18" charset="0"/>
                              </a:rPr>
                              <m:t>−1</m:t>
                            </m:r>
                          </m:sup>
                        </m:sSup>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,即</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=1时取等号,</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即当</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=1时, </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1</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min</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endParaRPr kumimoji="0" lang="zh-CN" altLang="zh-CN" sz="2800" b="0" i="0" u="none" strike="noStrike" cap="none" normalizeH="0" baseline="0" dirty="0">
                  <a:ln>
                    <a:noFill/>
                  </a:ln>
                  <a:solidFill>
                    <a:schemeClr val="tx1"/>
                  </a:solidFill>
                  <a:effectLst/>
                  <a:ea typeface="+mj-ea"/>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设</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2</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)=sin</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zh-CN" altLang="en-US" sz="2800" i="1" dirty="0">
                            <a:solidFill>
                              <a:srgbClr val="000000"/>
                            </a:solidFill>
                            <a:latin typeface="Cambria Math" panose="02040503050406030204" pitchFamily="18" charset="0"/>
                            <a:cs typeface="Times New Roman" panose="02020603050405020304" pitchFamily="18" charset="0"/>
                          </a:rPr>
                          <m:t>𝜋</m:t>
                        </m:r>
                        <m:r>
                          <a:rPr lang="en-US" altLang="zh-CN" sz="2800" i="1" dirty="0">
                            <a:solidFill>
                              <a:srgbClr val="000000"/>
                            </a:solidFill>
                            <a:latin typeface="Cambria Math" panose="02040503050406030204" pitchFamily="18" charset="0"/>
                            <a:cs typeface="Times New Roman" panose="02020603050405020304" pitchFamily="18" charset="0"/>
                          </a:rPr>
                          <m:t>𝑥</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则</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2</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max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f</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2</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(1)=sin </a:t>
                </a:r>
                <a14:m>
                  <m:oMath xmlns:m="http://schemas.openxmlformats.org/officeDocument/2006/math">
                    <m:f>
                      <m:f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=1,</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所以函数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)的最大值是</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0" u="none" strike="noStrike" cap="none" normalizeH="0" baseline="-30000" dirty="0">
                    <a:ln>
                      <a:noFill/>
                    </a:ln>
                    <a:solidFill>
                      <a:srgbClr val="000000"/>
                    </a:solidFill>
                    <a:effectLst/>
                    <a:ea typeface="+mj-ea"/>
                    <a:cs typeface="Times New Roman" panose="02020603050405020304" pitchFamily="18" charset="0"/>
                  </a:rPr>
                  <a:t>max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p>
            </p:txBody>
          </p:sp>
        </mc:Choice>
        <mc:Fallback>
          <p:sp>
            <p:nvSpPr>
              <p:cNvPr id="16" name="Rectangle 5"/>
              <p:cNvSpPr>
                <a:spLocks noRot="1" noChangeAspect="1" noMove="1" noResize="1" noEditPoints="1" noAdjustHandles="1" noChangeArrowheads="1" noChangeShapeType="1" noTextEdit="1"/>
              </p:cNvSpPr>
              <p:nvPr/>
            </p:nvSpPr>
            <p:spPr bwMode="auto">
              <a:xfrm>
                <a:off x="198985" y="907559"/>
                <a:ext cx="11072134" cy="5860130"/>
              </a:xfrm>
              <a:prstGeom prst="rect">
                <a:avLst/>
              </a:prstGeom>
              <a:blipFill rotWithShape="0">
                <a:blip r:embed="rId3"/>
                <a:stretch>
                  <a:fillRect l="-1156" b="-312"/>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566066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92628" y="1"/>
            <a:ext cx="4530710" cy="72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a:solidFill>
                  <a:srgbClr val="DA251C"/>
                </a:solidFill>
              </a:rPr>
              <a:t>4 </a:t>
            </a:r>
            <a:r>
              <a:rPr lang="zh-CN" altLang="en-US" sz="2800" dirty="0">
                <a:solidFill>
                  <a:srgbClr val="DA251C"/>
                </a:solidFill>
              </a:rPr>
              <a:t>判断函数的奇偶性</a:t>
            </a:r>
          </a:p>
        </p:txBody>
      </p:sp>
      <mc:AlternateContent xmlns:mc="http://schemas.openxmlformats.org/markup-compatibility/2006">
        <mc:Choice xmlns:a14="http://schemas.microsoft.com/office/drawing/2010/main" xmlns="" Requires="a14">
          <p:sp>
            <p:nvSpPr>
              <p:cNvPr id="33" name="矩形 32"/>
              <p:cNvSpPr/>
              <p:nvPr/>
            </p:nvSpPr>
            <p:spPr>
              <a:xfrm>
                <a:off x="242914" y="879045"/>
                <a:ext cx="11623731" cy="5070940"/>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9</a:t>
                </a:r>
                <a:r>
                  <a:rPr lang="zh-CN" altLang="zh-CN" sz="2800" i="1" dirty="0">
                    <a:solidFill>
                      <a:prstClr val="black"/>
                    </a:solidFill>
                  </a:rPr>
                  <a:t>　</a:t>
                </a:r>
                <a:r>
                  <a:rPr lang="zh-CN" altLang="zh-CN" sz="2800" dirty="0">
                    <a:solidFill>
                      <a:prstClr val="black"/>
                    </a:solidFill>
                  </a:rPr>
                  <a:t>判断下列各函数的奇偶性</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(1)</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1)</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r>
                              <a:rPr lang="en-US" altLang="zh-CN" sz="2800" i="1">
                                <a:solidFill>
                                  <a:prstClr val="black"/>
                                </a:solidFill>
                                <a:latin typeface="Cambria Math"/>
                              </a:rPr>
                              <m:t>𝑥</m:t>
                            </m:r>
                          </m:num>
                          <m:den>
                            <m:r>
                              <a:rPr lang="en-US" altLang="zh-CN" sz="2800">
                                <a:solidFill>
                                  <a:prstClr val="black"/>
                                </a:solidFill>
                                <a:latin typeface="Cambria Math"/>
                              </a:rPr>
                              <m:t>1</m:t>
                            </m:r>
                            <m:r>
                              <m:rPr>
                                <m:nor/>
                              </m:rPr>
                              <a:rPr lang="en-US" altLang="zh-CN" sz="2800" i="1">
                                <a:solidFill>
                                  <a:prstClr val="black"/>
                                </a:solidFill>
                              </a:rPr>
                              <m:t>−</m:t>
                            </m:r>
                            <m:r>
                              <a:rPr lang="en-US" altLang="zh-CN" sz="2800" i="1">
                                <a:solidFill>
                                  <a:prstClr val="black"/>
                                </a:solidFill>
                                <a:latin typeface="Cambria Math"/>
                              </a:rPr>
                              <m:t>𝑥</m:t>
                            </m:r>
                          </m:den>
                        </m:f>
                      </m:e>
                    </m:rad>
                  </m:oMath>
                </a14:m>
                <a:r>
                  <a:rPr lang="en-US" altLang="zh-CN" sz="2800" dirty="0">
                    <a:solidFill>
                      <a:prstClr val="black"/>
                    </a:solidFill>
                  </a:rPr>
                  <a:t>;(2)</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lg</m:t>
                        </m:r>
                        <m:r>
                          <m:rPr>
                            <m:nor/>
                          </m:rPr>
                          <a:rPr lang="en-US" altLang="zh-CN" sz="2800">
                            <a:solidFill>
                              <a:prstClr val="black"/>
                            </a:solidFill>
                          </a:rPr>
                          <m:t>(</m:t>
                        </m:r>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a:solidFill>
                              <a:prstClr val="black"/>
                            </a:solidFill>
                          </a:rPr>
                          <m:t>)</m:t>
                        </m:r>
                      </m:num>
                      <m:den>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2</m:t>
                        </m:r>
                        <m:r>
                          <m:rPr>
                            <m:nor/>
                          </m:rPr>
                          <a:rPr lang="en-US" altLang="zh-CN" sz="2800">
                            <a:solidFill>
                              <a:prstClr val="black"/>
                            </a:solidFill>
                          </a:rPr>
                          <m:t>|</m:t>
                        </m:r>
                        <m:r>
                          <m:rPr>
                            <m:nor/>
                          </m:rPr>
                          <a:rPr lang="en-US" altLang="zh-CN" sz="2800" i="1">
                            <a:solidFill>
                              <a:prstClr val="black"/>
                            </a:solidFill>
                          </a:rPr>
                          <m:t>−</m:t>
                        </m:r>
                        <m:r>
                          <a:rPr lang="en-US" altLang="zh-CN" sz="2800">
                            <a:solidFill>
                              <a:prstClr val="black"/>
                            </a:solidFill>
                            <a:latin typeface="Cambria Math"/>
                          </a:rPr>
                          <m:t>2</m:t>
                        </m:r>
                      </m:den>
                    </m:f>
                  </m:oMath>
                </a14:m>
                <a:r>
                  <a:rPr lang="en-US" altLang="zh-CN" sz="2800" dirty="0">
                    <a:solidFill>
                      <a:prstClr val="black"/>
                    </a:solidFill>
                  </a:rPr>
                  <a:t>;(3)</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d>
                      <m:dPr>
                        <m:begChr m:val="{"/>
                        <m:endChr m:val=""/>
                        <m:ctrlPr>
                          <a:rPr lang="zh-CN" altLang="zh-CN" sz="2800" i="1">
                            <a:solidFill>
                              <a:prstClr val="black"/>
                            </a:solidFill>
                            <a:latin typeface="Cambria Math" panose="02040503050406030204" pitchFamily="18" charset="0"/>
                          </a:rPr>
                        </m:ctrlPr>
                      </m:dPr>
                      <m:e>
                        <m:m>
                          <m:mPr>
                            <m:plcHide m:val="on"/>
                            <m:mcs>
                              <m:mc>
                                <m:mcPr>
                                  <m:count m:val="1"/>
                                  <m:mcJc m:val="center"/>
                                </m:mcPr>
                              </m:mc>
                            </m:mcs>
                            <m:ctrlPr>
                              <a:rPr lang="zh-CN" altLang="zh-CN" sz="2800" i="1">
                                <a:solidFill>
                                  <a:prstClr val="black"/>
                                </a:solidFill>
                                <a:latin typeface="Cambria Math" panose="02040503050406030204" pitchFamily="18" charset="0"/>
                              </a:rPr>
                            </m:ctrlPr>
                          </m:mPr>
                          <m:mr>
                            <m:e>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m:t>
                              </m:r>
                              <m:r>
                                <a:rPr lang="en-US" altLang="zh-CN" sz="2800" i="1">
                                  <a:solidFill>
                                    <a:prstClr val="black"/>
                                  </a:solidFill>
                                  <a:latin typeface="Cambria Math"/>
                                </a:rPr>
                                <m:t>𝑥</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&lt;0</m:t>
                              </m:r>
                              <m:r>
                                <m:rPr>
                                  <m:nor/>
                                </m:rPr>
                                <a:rPr lang="en-US" altLang="zh-CN" sz="2800">
                                  <a:solidFill>
                                    <a:prstClr val="black"/>
                                  </a:solidFill>
                                </a:rPr>
                                <m:t>),</m:t>
                              </m:r>
                            </m:e>
                          </m:mr>
                          <m:mr>
                            <m:e>
                              <m:r>
                                <a:rPr lang="en-US" altLang="zh-CN" sz="2800">
                                  <a:solidFill>
                                    <a:prstClr val="black"/>
                                  </a:solidFill>
                                  <a:latin typeface="Cambria Math"/>
                                </a:rPr>
                                <m:t>0</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=0</m:t>
                              </m:r>
                              <m:r>
                                <m:rPr>
                                  <m:nor/>
                                </m:rPr>
                                <a:rPr lang="en-US" altLang="zh-CN" sz="2800">
                                  <a:solidFill>
                                    <a:prstClr val="black"/>
                                  </a:solidFill>
                                </a:rPr>
                                <m:t>),</m:t>
                              </m:r>
                            </m:e>
                          </m:mr>
                          <m:mr>
                            <m:e>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m:t>
                              </m:r>
                              <m:r>
                                <a:rPr lang="en-US" altLang="zh-CN" sz="2800" i="1">
                                  <a:solidFill>
                                    <a:prstClr val="black"/>
                                  </a:solidFill>
                                  <a:latin typeface="Cambria Math"/>
                                </a:rPr>
                                <m:t>𝑥</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&gt;0</m:t>
                              </m:r>
                              <m:r>
                                <m:rPr>
                                  <m:nor/>
                                </m:rPr>
                                <a:rPr lang="en-US" altLang="zh-CN" sz="2800">
                                  <a:solidFill>
                                    <a:prstClr val="black"/>
                                  </a:solidFill>
                                </a:rPr>
                                <m:t>).</m:t>
                              </m:r>
                            </m:e>
                          </m:mr>
                        </m:m>
                      </m:e>
                    </m:d>
                  </m:oMath>
                </a14:m>
                <a:endParaRPr lang="zh-CN" altLang="zh-CN" sz="2800" dirty="0">
                  <a:solidFill>
                    <a:prstClr val="black"/>
                  </a:solidFill>
                </a:endParaRPr>
              </a:p>
              <a:p>
                <a:pPr>
                  <a:lnSpc>
                    <a:spcPct val="150000"/>
                  </a:lnSpc>
                </a:pPr>
                <a:r>
                  <a:rPr lang="zh-CN" altLang="en-US" sz="2800" b="1" dirty="0">
                    <a:solidFill>
                      <a:srgbClr val="DA251C"/>
                    </a:solidFill>
                  </a:rPr>
                  <a:t>思维导引</a:t>
                </a:r>
                <a:endParaRPr lang="zh-CN" altLang="zh-CN" sz="2800" b="1" dirty="0">
                  <a:solidFill>
                    <a:srgbClr val="DA251C"/>
                  </a:solidFill>
                </a:endParaRPr>
              </a:p>
              <a:p>
                <a:pPr>
                  <a:lnSpc>
                    <a:spcPct val="150000"/>
                  </a:lnSpc>
                </a:pPr>
                <a:r>
                  <a:rPr lang="zh-CN" altLang="zh-CN" sz="2800" dirty="0">
                    <a:solidFill>
                      <a:prstClr val="black"/>
                    </a:solidFill>
                  </a:rPr>
                  <a:t>求函数定义域</a:t>
                </a:r>
                <a14:m>
                  <m:oMath xmlns:m="http://schemas.openxmlformats.org/officeDocument/2006/math">
                    <m:r>
                      <a:rPr lang="en-US" altLang="zh-CN" sz="2800" i="1" dirty="0" smtClean="0">
                        <a:solidFill>
                          <a:prstClr val="black"/>
                        </a:solidFill>
                        <a:latin typeface="Cambria Math"/>
                        <a:ea typeface="Cambria Math"/>
                      </a:rPr>
                      <m:t>→</m:t>
                    </m:r>
                  </m:oMath>
                </a14:m>
                <a:r>
                  <a:rPr lang="zh-CN" altLang="zh-CN" sz="2800" dirty="0">
                    <a:solidFill>
                      <a:prstClr val="black"/>
                    </a:solidFill>
                  </a:rPr>
                  <a:t>判断定义域是否关于原点对称</a:t>
                </a:r>
                <a:r>
                  <a:rPr lang="en-US" altLang="zh-CN" sz="2800" dirty="0">
                    <a:solidFill>
                      <a:prstClr val="black"/>
                    </a:solidFill>
                  </a:rPr>
                  <a:t> </a:t>
                </a:r>
                <a14:m>
                  <m:oMath xmlns:m="http://schemas.openxmlformats.org/officeDocument/2006/math">
                    <m:r>
                      <a:rPr lang="en-US" altLang="zh-CN" sz="2800" i="1" dirty="0">
                        <a:solidFill>
                          <a:prstClr val="black"/>
                        </a:solidFill>
                        <a:latin typeface="Cambria Math"/>
                        <a:ea typeface="Cambria Math"/>
                      </a:rPr>
                      <m:t>→</m:t>
                    </m:r>
                  </m:oMath>
                </a14:m>
                <a:r>
                  <a:rPr lang="zh-CN" altLang="zh-CN" sz="2800" dirty="0">
                    <a:solidFill>
                      <a:prstClr val="black"/>
                    </a:solidFill>
                  </a:rPr>
                  <a:t>判断</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与</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的关系</a:t>
                </a:r>
                <a:r>
                  <a:rPr lang="en-US" altLang="zh-CN" sz="2800" dirty="0">
                    <a:solidFill>
                      <a:prstClr val="black"/>
                    </a:solidFill>
                  </a:rPr>
                  <a:t> </a:t>
                </a:r>
                <a14:m>
                  <m:oMath xmlns:m="http://schemas.openxmlformats.org/officeDocument/2006/math">
                    <m:r>
                      <a:rPr lang="en-US" altLang="zh-CN" sz="2800" i="1" dirty="0">
                        <a:solidFill>
                          <a:prstClr val="black"/>
                        </a:solidFill>
                        <a:latin typeface="Cambria Math"/>
                        <a:ea typeface="Cambria Math"/>
                      </a:rPr>
                      <m:t>→</m:t>
                    </m:r>
                  </m:oMath>
                </a14:m>
                <a:endParaRPr lang="en-US" altLang="zh-CN" sz="2800" dirty="0">
                  <a:solidFill>
                    <a:prstClr val="black"/>
                  </a:solidFill>
                </a:endParaRPr>
              </a:p>
              <a:p>
                <a:pPr>
                  <a:lnSpc>
                    <a:spcPct val="150000"/>
                  </a:lnSpc>
                </a:pPr>
                <a:r>
                  <a:rPr lang="zh-CN" altLang="zh-CN" sz="2800" dirty="0">
                    <a:solidFill>
                      <a:prstClr val="black"/>
                    </a:solidFill>
                  </a:rPr>
                  <a:t>下结论</a:t>
                </a:r>
              </a:p>
            </p:txBody>
          </p:sp>
        </mc:Choice>
        <mc:Fallback>
          <p:sp>
            <p:nvSpPr>
              <p:cNvPr id="33" name="矩形 32"/>
              <p:cNvSpPr>
                <a:spLocks noRot="1" noChangeAspect="1" noMove="1" noResize="1" noEditPoints="1" noAdjustHandles="1" noChangeArrowheads="1" noChangeShapeType="1" noTextEdit="1"/>
              </p:cNvSpPr>
              <p:nvPr/>
            </p:nvSpPr>
            <p:spPr>
              <a:xfrm>
                <a:off x="242914" y="879045"/>
                <a:ext cx="11623731" cy="5070940"/>
              </a:xfrm>
              <a:prstGeom prst="rect">
                <a:avLst/>
              </a:prstGeom>
              <a:blipFill rotWithShape="0">
                <a:blip r:embed="rId2"/>
                <a:stretch>
                  <a:fillRect l="-1101" b="-962"/>
                </a:stretch>
              </a:blipFill>
            </p:spPr>
            <p:txBody>
              <a:bodyPr/>
              <a:lstStyle/>
              <a:p>
                <a:r>
                  <a:rPr lang="zh-CN" altLang="en-US">
                    <a:noFill/>
                  </a:rPr>
                  <a:t> </a:t>
                </a:r>
              </a:p>
            </p:txBody>
          </p:sp>
        </mc:Fallback>
      </mc:AlternateContent>
      <p:grpSp>
        <p:nvGrpSpPr>
          <p:cNvPr id="34" name="组合 33"/>
          <p:cNvGrpSpPr/>
          <p:nvPr/>
        </p:nvGrpSpPr>
        <p:grpSpPr>
          <a:xfrm>
            <a:off x="297236" y="4697594"/>
            <a:ext cx="10802364" cy="1109886"/>
            <a:chOff x="334559" y="4095602"/>
            <a:chExt cx="10802364" cy="1109886"/>
          </a:xfrm>
        </p:grpSpPr>
        <p:sp>
          <p:nvSpPr>
            <p:cNvPr id="36" name="矩形 35"/>
            <p:cNvSpPr/>
            <p:nvPr/>
          </p:nvSpPr>
          <p:spPr>
            <a:xfrm>
              <a:off x="334559" y="4095602"/>
              <a:ext cx="2210715" cy="45194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a:off x="2758430" y="4104396"/>
              <a:ext cx="4708634" cy="45194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a:off x="7798676" y="4095602"/>
              <a:ext cx="3338247" cy="45194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p:cNvSpPr/>
            <p:nvPr/>
          </p:nvSpPr>
          <p:spPr>
            <a:xfrm>
              <a:off x="334559" y="4753544"/>
              <a:ext cx="1159680" cy="4519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29583001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mc:AlternateContent xmlns:mc="http://schemas.openxmlformats.org/markup-compatibility/2006">
        <mc:Choice xmlns:a14="http://schemas.microsoft.com/office/drawing/2010/main" xmlns="" Requires="a14">
          <p:sp>
            <p:nvSpPr>
              <p:cNvPr id="16" name="矩形 15"/>
              <p:cNvSpPr/>
              <p:nvPr/>
            </p:nvSpPr>
            <p:spPr>
              <a:xfrm>
                <a:off x="280237" y="277053"/>
                <a:ext cx="11623731" cy="5698098"/>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en-US" altLang="zh-CN" sz="2800" dirty="0">
                    <a:solidFill>
                      <a:prstClr val="black"/>
                    </a:solidFill>
                  </a:rPr>
                  <a:t>(1)</a:t>
                </a:r>
                <a:r>
                  <a:rPr lang="zh-CN" altLang="zh-CN" sz="2800" dirty="0">
                    <a:solidFill>
                      <a:prstClr val="black"/>
                    </a:solidFill>
                  </a:rPr>
                  <a:t>由</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r>
                          <a:rPr lang="en-US" altLang="zh-CN" sz="2800" i="1">
                            <a:solidFill>
                              <a:prstClr val="black"/>
                            </a:solidFill>
                            <a:latin typeface="Cambria Math"/>
                          </a:rPr>
                          <m:t>𝑥</m:t>
                        </m:r>
                      </m:num>
                      <m:den>
                        <m:r>
                          <a:rPr lang="en-US" altLang="zh-CN" sz="2800">
                            <a:solidFill>
                              <a:prstClr val="black"/>
                            </a:solidFill>
                            <a:latin typeface="Cambria Math"/>
                          </a:rPr>
                          <m:t>1</m:t>
                        </m:r>
                        <m:r>
                          <m:rPr>
                            <m:nor/>
                          </m:rPr>
                          <a:rPr lang="en-US" altLang="zh-CN" sz="2800" i="1">
                            <a:solidFill>
                              <a:prstClr val="black"/>
                            </a:solidFill>
                          </a:rPr>
                          <m:t>−</m:t>
                        </m:r>
                        <m:r>
                          <a:rPr lang="en-US" altLang="zh-CN" sz="2800" i="1">
                            <a:solidFill>
                              <a:prstClr val="black"/>
                            </a:solidFill>
                            <a:latin typeface="Cambria Math"/>
                          </a:rPr>
                          <m:t>𝑥</m:t>
                        </m:r>
                      </m:den>
                    </m:f>
                  </m:oMath>
                </a14:m>
                <a:r>
                  <a:rPr lang="en-US" altLang="zh-CN" sz="2800" dirty="0">
                    <a:solidFill>
                      <a:prstClr val="black"/>
                    </a:solidFill>
                  </a:rPr>
                  <a:t>≥0</a:t>
                </a:r>
                <a:r>
                  <a:rPr lang="zh-CN" altLang="zh-CN" sz="2800" dirty="0">
                    <a:solidFill>
                      <a:prstClr val="black"/>
                    </a:solidFill>
                  </a:rPr>
                  <a:t>得函数的定义域为</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1,1),</a:t>
                </a:r>
              </a:p>
              <a:p>
                <a:pPr>
                  <a:lnSpc>
                    <a:spcPct val="150000"/>
                  </a:lnSpc>
                </a:pPr>
                <a:r>
                  <a:rPr lang="zh-CN" altLang="zh-CN" sz="2800" dirty="0">
                    <a:solidFill>
                      <a:prstClr val="black"/>
                    </a:solidFill>
                  </a:rPr>
                  <a:t>关于原点不对称</a:t>
                </a:r>
                <a:r>
                  <a:rPr lang="en-US" altLang="zh-CN" sz="2800" dirty="0">
                    <a:solidFill>
                      <a:prstClr val="black"/>
                    </a:solidFill>
                  </a:rPr>
                  <a:t>,</a:t>
                </a: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为非奇非偶函数</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(2)</a:t>
                </a:r>
                <a:r>
                  <a:rPr lang="zh-CN" altLang="zh-CN" sz="2800" dirty="0">
                    <a:solidFill>
                      <a:prstClr val="black"/>
                    </a:solidFill>
                  </a:rPr>
                  <a:t>由</a:t>
                </a:r>
                <a14:m>
                  <m:oMath xmlns:m="http://schemas.openxmlformats.org/officeDocument/2006/math">
                    <m:d>
                      <m:dPr>
                        <m:begChr m:val="{"/>
                        <m:endChr m:val=""/>
                        <m:ctrlPr>
                          <a:rPr lang="zh-CN" altLang="zh-CN" sz="2800" i="1">
                            <a:solidFill>
                              <a:prstClr val="black"/>
                            </a:solidFill>
                            <a:latin typeface="Cambria Math" panose="02040503050406030204" pitchFamily="18" charset="0"/>
                          </a:rPr>
                        </m:ctrlPr>
                      </m:dPr>
                      <m:e>
                        <m:m>
                          <m:mPr>
                            <m:plcHide m:val="on"/>
                            <m:mcs>
                              <m:mc>
                                <m:mcPr>
                                  <m:count m:val="1"/>
                                  <m:mcJc m:val="center"/>
                                </m:mcPr>
                              </m:mc>
                            </m:mcs>
                            <m:ctrlPr>
                              <a:rPr lang="zh-CN" altLang="zh-CN" sz="2800" i="1">
                                <a:solidFill>
                                  <a:prstClr val="black"/>
                                </a:solidFill>
                                <a:latin typeface="Cambria Math" panose="02040503050406030204" pitchFamily="18" charset="0"/>
                              </a:rPr>
                            </m:ctrlPr>
                          </m:mPr>
                          <m:mr>
                            <m:e>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&gt;0</m:t>
                              </m:r>
                              <m:r>
                                <m:rPr>
                                  <m:nor/>
                                </m:rPr>
                                <a:rPr lang="en-US" altLang="zh-CN" sz="2800">
                                  <a:solidFill>
                                    <a:prstClr val="black"/>
                                  </a:solidFill>
                                </a:rPr>
                                <m:t>,</m:t>
                              </m:r>
                            </m:e>
                          </m:mr>
                          <m:mr>
                            <m:e>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2</m:t>
                              </m:r>
                              <m:r>
                                <m:rPr>
                                  <m:nor/>
                                </m:rPr>
                                <a:rPr lang="en-US" altLang="zh-CN" sz="2800">
                                  <a:solidFill>
                                    <a:prstClr val="black"/>
                                  </a:solidFill>
                                </a:rPr>
                                <m:t>|</m:t>
                              </m:r>
                              <m:r>
                                <m:rPr>
                                  <m:nor/>
                                </m:rPr>
                                <a:rPr lang="en-US" altLang="zh-CN" sz="2800" i="1">
                                  <a:solidFill>
                                    <a:prstClr val="black"/>
                                  </a:solidFill>
                                </a:rPr>
                                <m:t>−</m:t>
                              </m:r>
                              <m:r>
                                <a:rPr lang="en-US" altLang="zh-CN" sz="2800">
                                  <a:solidFill>
                                    <a:prstClr val="black"/>
                                  </a:solidFill>
                                  <a:latin typeface="Cambria Math"/>
                                </a:rPr>
                                <m:t>2≠0</m:t>
                              </m:r>
                            </m:e>
                          </m:mr>
                        </m:m>
                      </m:e>
                    </m:d>
                  </m:oMath>
                </a14:m>
                <a:r>
                  <a:rPr lang="en-US" altLang="zh-CN" sz="2800" dirty="0">
                    <a:solidFill>
                      <a:prstClr val="black"/>
                    </a:solidFill>
                  </a:rPr>
                  <a:t> </a:t>
                </a:r>
                <a:r>
                  <a:rPr lang="zh-CN" altLang="zh-CN" sz="2800" dirty="0">
                    <a:solidFill>
                      <a:prstClr val="black"/>
                    </a:solidFill>
                  </a:rPr>
                  <a:t>得函数的定义域为</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1,0)</a:t>
                </a:r>
                <a:r>
                  <a:rPr lang="zh-CN" altLang="zh-CN" sz="2800" dirty="0">
                    <a:solidFill>
                      <a:prstClr val="black"/>
                    </a:solidFill>
                  </a:rPr>
                  <a:t>∪</a:t>
                </a:r>
                <a:r>
                  <a:rPr lang="en-US" altLang="zh-CN" sz="2800" dirty="0">
                    <a:solidFill>
                      <a:prstClr val="black"/>
                    </a:solidFill>
                  </a:rPr>
                  <a:t>(0,1),</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lg</m:t>
                        </m:r>
                        <m:r>
                          <m:rPr>
                            <m:nor/>
                          </m:rPr>
                          <a:rPr lang="en-US" altLang="zh-CN" sz="2800">
                            <a:solidFill>
                              <a:prstClr val="black"/>
                            </a:solidFill>
                          </a:rPr>
                          <m:t>(</m:t>
                        </m:r>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a:solidFill>
                              <a:prstClr val="black"/>
                            </a:solidFill>
                          </a:rPr>
                          <m:t>)</m:t>
                        </m:r>
                      </m:num>
                      <m:den>
                        <m:r>
                          <m:rPr>
                            <m:nor/>
                          </m:rPr>
                          <a:rPr lang="en-US" altLang="zh-CN" sz="2800" i="1">
                            <a:solidFill>
                              <a:prstClr val="black"/>
                            </a:solidFill>
                          </a:rPr>
                          <m:t>−</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2</m:t>
                        </m:r>
                        <m:r>
                          <m:rPr>
                            <m:nor/>
                          </m:rPr>
                          <a:rPr lang="en-US" altLang="zh-CN" sz="2800">
                            <a:solidFill>
                              <a:prstClr val="black"/>
                            </a:solidFill>
                          </a:rPr>
                          <m:t>)</m:t>
                        </m:r>
                        <m:r>
                          <m:rPr>
                            <m:nor/>
                          </m:rPr>
                          <a:rPr lang="en-US" altLang="zh-CN" sz="2800" i="1">
                            <a:solidFill>
                              <a:prstClr val="black"/>
                            </a:solidFill>
                          </a:rPr>
                          <m:t>−</m:t>
                        </m:r>
                        <m:r>
                          <a:rPr lang="en-US" altLang="zh-CN" sz="2800">
                            <a:solidFill>
                              <a:prstClr val="black"/>
                            </a:solidFill>
                            <a:latin typeface="Cambria Math"/>
                          </a:rPr>
                          <m:t>2</m:t>
                        </m:r>
                      </m:den>
                    </m:f>
                  </m:oMath>
                </a14:m>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lg</m:t>
                        </m:r>
                        <m:r>
                          <m:rPr>
                            <m:nor/>
                          </m:rPr>
                          <a:rPr lang="en-US" altLang="zh-CN" sz="2800">
                            <a:solidFill>
                              <a:prstClr val="black"/>
                            </a:solidFill>
                          </a:rPr>
                          <m:t>(</m:t>
                        </m:r>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a:solidFill>
                              <a:prstClr val="black"/>
                            </a:solidFill>
                          </a:rPr>
                          <m:t>)</m:t>
                        </m:r>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den>
                    </m:f>
                  </m:oMath>
                </a14:m>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lg</m:t>
                        </m:r>
                        <m:r>
                          <m:rPr>
                            <m:nor/>
                          </m:rPr>
                          <a:rPr lang="en-US" altLang="zh-CN" sz="2800">
                            <a:solidFill>
                              <a:prstClr val="black"/>
                            </a:solidFill>
                          </a:rPr>
                          <m:t>[</m:t>
                        </m:r>
                        <m:r>
                          <a:rPr lang="en-US" altLang="zh-CN" sz="2800">
                            <a:solidFill>
                              <a:prstClr val="black"/>
                            </a:solidFill>
                            <a:latin typeface="Cambria Math"/>
                          </a:rPr>
                          <m:t>1</m:t>
                        </m:r>
                        <m:r>
                          <m:rPr>
                            <m:nor/>
                          </m:rPr>
                          <a:rPr lang="en-US" altLang="zh-CN" sz="2800" i="1">
                            <a:solidFill>
                              <a:prstClr val="black"/>
                            </a:solidFill>
                          </a:rPr>
                          <m:t>−</m:t>
                        </m:r>
                        <m:r>
                          <m:rPr>
                            <m:nor/>
                          </m:rPr>
                          <a:rPr lang="en-US" altLang="zh-CN" sz="2800">
                            <a:solidFill>
                              <a:prstClr val="black"/>
                            </a:solidFill>
                          </a:rPr>
                          <m:t>(</m:t>
                        </m:r>
                        <m:r>
                          <m:rPr>
                            <m:nor/>
                          </m:rPr>
                          <a:rPr lang="en-US" altLang="zh-CN" sz="2800" i="1">
                            <a:solidFill>
                              <a:prstClr val="black"/>
                            </a:solidFill>
                          </a:rPr>
                          <m:t>−</m:t>
                        </m:r>
                        <m:r>
                          <a:rPr lang="en-US" altLang="zh-CN" sz="2800" i="1">
                            <a:solidFill>
                              <a:prstClr val="black"/>
                            </a:solidFill>
                            <a:latin typeface="Cambria Math"/>
                          </a:rPr>
                          <m:t>𝑥</m:t>
                        </m:r>
                        <m:sSup>
                          <m:sSupPr>
                            <m:ctrlPr>
                              <a:rPr lang="zh-CN" altLang="zh-CN" sz="2800" i="1">
                                <a:solidFill>
                                  <a:prstClr val="black"/>
                                </a:solidFill>
                                <a:latin typeface="Cambria Math" panose="02040503050406030204" pitchFamily="18" charset="0"/>
                              </a:rPr>
                            </m:ctrlPr>
                          </m:sSupPr>
                          <m:e>
                            <m:r>
                              <m:rPr>
                                <m:nor/>
                              </m:rPr>
                              <a:rPr lang="en-US" altLang="zh-CN" sz="2800">
                                <a:solidFill>
                                  <a:prstClr val="black"/>
                                </a:solidFill>
                              </a:rPr>
                              <m:t>)</m:t>
                            </m:r>
                          </m:e>
                          <m:sup>
                            <m:r>
                              <a:rPr lang="en-US" altLang="zh-CN" sz="2800">
                                <a:solidFill>
                                  <a:prstClr val="black"/>
                                </a:solidFill>
                                <a:latin typeface="Cambria Math"/>
                              </a:rPr>
                              <m:t>2</m:t>
                            </m:r>
                          </m:sup>
                        </m:sSup>
                        <m:r>
                          <m:rPr>
                            <m:nor/>
                          </m:rPr>
                          <a:rPr lang="en-US" altLang="zh-CN" sz="2800">
                            <a:solidFill>
                              <a:prstClr val="black"/>
                            </a:solidFill>
                          </a:rPr>
                          <m:t>]</m:t>
                        </m:r>
                      </m:num>
                      <m:den>
                        <m:r>
                          <m:rPr>
                            <m:nor/>
                          </m:rPr>
                          <a:rPr lang="en-US" altLang="zh-CN" sz="2800">
                            <a:solidFill>
                              <a:prstClr val="black"/>
                            </a:solidFill>
                          </a:rPr>
                          <m:t>(</m:t>
                        </m:r>
                        <m:r>
                          <m:rPr>
                            <m:nor/>
                          </m:rPr>
                          <a:rPr lang="en-US" altLang="zh-CN" sz="2800" i="1">
                            <a:solidFill>
                              <a:prstClr val="black"/>
                            </a:solidFill>
                          </a:rPr>
                          <m:t>−</m:t>
                        </m:r>
                        <m:r>
                          <a:rPr lang="en-US" altLang="zh-CN" sz="2800" i="1">
                            <a:solidFill>
                              <a:prstClr val="black"/>
                            </a:solidFill>
                            <a:latin typeface="Cambria Math"/>
                          </a:rPr>
                          <m:t>𝑥</m:t>
                        </m:r>
                        <m:sSup>
                          <m:sSupPr>
                            <m:ctrlPr>
                              <a:rPr lang="zh-CN" altLang="zh-CN" sz="2800" i="1">
                                <a:solidFill>
                                  <a:prstClr val="black"/>
                                </a:solidFill>
                                <a:latin typeface="Cambria Math" panose="02040503050406030204" pitchFamily="18" charset="0"/>
                              </a:rPr>
                            </m:ctrlPr>
                          </m:sSupPr>
                          <m:e>
                            <m:r>
                              <m:rPr>
                                <m:nor/>
                              </m:rPr>
                              <a:rPr lang="en-US" altLang="zh-CN" sz="2800">
                                <a:solidFill>
                                  <a:prstClr val="black"/>
                                </a:solidFill>
                              </a:rPr>
                              <m:t>)</m:t>
                            </m:r>
                          </m:e>
                          <m:sup>
                            <m:r>
                              <a:rPr lang="en-US" altLang="zh-CN" sz="2800">
                                <a:solidFill>
                                  <a:prstClr val="black"/>
                                </a:solidFill>
                                <a:latin typeface="Cambria Math"/>
                              </a:rPr>
                              <m:t>2</m:t>
                            </m:r>
                          </m:sup>
                        </m:sSup>
                      </m:den>
                    </m:f>
                  </m:oMath>
                </a14:m>
                <a:r>
                  <a:rPr lang="en-US" altLang="zh-CN" sz="2800" dirty="0">
                    <a:solidFill>
                      <a:prstClr val="black"/>
                    </a:solidFill>
                  </a:rPr>
                  <a:t>= </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sty m:val="p"/>
                          </m:rPr>
                          <a:rPr lang="en-US" altLang="zh-CN" sz="2800">
                            <a:solidFill>
                              <a:prstClr val="black"/>
                            </a:solidFill>
                            <a:latin typeface="Cambria Math"/>
                          </a:rPr>
                          <m:t>lg</m:t>
                        </m:r>
                        <m:r>
                          <m:rPr>
                            <m:nor/>
                          </m:rPr>
                          <a:rPr lang="en-US" altLang="zh-CN" sz="2800">
                            <a:solidFill>
                              <a:prstClr val="black"/>
                            </a:solidFill>
                          </a:rPr>
                          <m:t>(</m:t>
                        </m:r>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m:rPr>
                            <m:nor/>
                          </m:rPr>
                          <a:rPr lang="en-US" altLang="zh-CN" sz="2800">
                            <a:solidFill>
                              <a:prstClr val="black"/>
                            </a:solidFill>
                          </a:rPr>
                          <m:t>)</m:t>
                        </m:r>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den>
                    </m:f>
                  </m:oMath>
                </a14:m>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为偶函数</a:t>
                </a:r>
                <a:r>
                  <a:rPr lang="en-US" altLang="zh-CN" sz="2800" dirty="0">
                    <a:solidFill>
                      <a:prstClr val="black"/>
                    </a:solidFill>
                  </a:rPr>
                  <a:t>.</a:t>
                </a:r>
                <a:endParaRPr lang="zh-CN" altLang="zh-CN" sz="2800" dirty="0">
                  <a:solidFill>
                    <a:prstClr val="black"/>
                  </a:solidFill>
                </a:endParaRPr>
              </a:p>
            </p:txBody>
          </p:sp>
        </mc:Choice>
        <mc:Fallback>
          <p:sp>
            <p:nvSpPr>
              <p:cNvPr id="16" name="矩形 15"/>
              <p:cNvSpPr>
                <a:spLocks noRot="1" noChangeAspect="1" noMove="1" noResize="1" noEditPoints="1" noAdjustHandles="1" noChangeArrowheads="1" noChangeShapeType="1" noTextEdit="1"/>
              </p:cNvSpPr>
              <p:nvPr/>
            </p:nvSpPr>
            <p:spPr>
              <a:xfrm>
                <a:off x="280237" y="277053"/>
                <a:ext cx="11623731" cy="5698098"/>
              </a:xfrm>
              <a:prstGeom prst="rect">
                <a:avLst/>
              </a:prstGeom>
              <a:blipFill rotWithShape="1">
                <a:blip r:embed="rId2"/>
                <a:stretch>
                  <a:fillRect l="-1101"/>
                </a:stretch>
              </a:blipFill>
            </p:spPr>
            <p:txBody>
              <a:bodyPr/>
              <a:lstStyle/>
              <a:p>
                <a:r>
                  <a:rPr lang="zh-CN" altLang="en-US">
                    <a:noFill/>
                  </a:rPr>
                  <a:t> </a:t>
                </a:r>
              </a:p>
            </p:txBody>
          </p:sp>
        </mc:Fallback>
      </mc:AlternateContent>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1037105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矩形 15"/>
          <p:cNvSpPr/>
          <p:nvPr/>
        </p:nvSpPr>
        <p:spPr>
          <a:xfrm>
            <a:off x="334225" y="668870"/>
            <a:ext cx="11379910" cy="4247317"/>
          </a:xfrm>
          <a:prstGeom prst="rect">
            <a:avLst/>
          </a:prstGeom>
        </p:spPr>
        <p:txBody>
          <a:bodyPr wrap="square">
            <a:spAutoFit/>
          </a:bodyPr>
          <a:lstStyle/>
          <a:p>
            <a:pPr>
              <a:lnSpc>
                <a:spcPct val="150000"/>
              </a:lnSpc>
            </a:pPr>
            <a:r>
              <a:rPr lang="en-US" altLang="zh-CN" sz="2800" dirty="0">
                <a:solidFill>
                  <a:prstClr val="black"/>
                </a:solidFill>
              </a:rPr>
              <a:t>(3)</a:t>
            </a:r>
            <a:r>
              <a:rPr lang="zh-CN" altLang="zh-CN" sz="2800" dirty="0">
                <a:solidFill>
                  <a:prstClr val="black"/>
                </a:solidFill>
              </a:rPr>
              <a:t>当</a:t>
            </a:r>
            <a:r>
              <a:rPr lang="en-US" altLang="zh-CN" sz="2800" i="1" dirty="0">
                <a:solidFill>
                  <a:prstClr val="black"/>
                </a:solidFill>
              </a:rPr>
              <a:t>x</a:t>
            </a:r>
            <a:r>
              <a:rPr lang="en-US" altLang="zh-CN" sz="2800" dirty="0">
                <a:solidFill>
                  <a:prstClr val="black"/>
                </a:solidFill>
              </a:rPr>
              <a:t>&lt;0</a:t>
            </a:r>
            <a:r>
              <a:rPr lang="zh-CN" altLang="zh-CN" sz="2800" dirty="0">
                <a:solidFill>
                  <a:prstClr val="black"/>
                </a:solidFill>
              </a:rPr>
              <a:t>时</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&gt;0,</a:t>
            </a:r>
            <a:r>
              <a:rPr lang="zh-CN" altLang="zh-CN" sz="2800" dirty="0">
                <a:solidFill>
                  <a:prstClr val="black"/>
                </a:solidFill>
              </a:rPr>
              <a:t>则</a:t>
            </a:r>
          </a:p>
          <a:p>
            <a:pPr>
              <a:lnSpc>
                <a:spcPct val="150000"/>
              </a:lnSpc>
            </a:pP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baseline="30000" dirty="0">
                <a:solidFill>
                  <a:prstClr val="black"/>
                </a:solidFill>
              </a:rPr>
              <a:t>2</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a:t>
            </a:r>
            <a:r>
              <a:rPr lang="en-US" altLang="zh-CN" sz="2800" i="1" dirty="0">
                <a:solidFill>
                  <a:prstClr val="black"/>
                </a:solidFill>
              </a:rPr>
              <a:t>x</a:t>
            </a:r>
            <a:r>
              <a:rPr lang="en-US" altLang="zh-CN" sz="2800" baseline="30000" dirty="0">
                <a:solidFill>
                  <a:prstClr val="black"/>
                </a:solidFill>
              </a:rPr>
              <a:t>2</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当</a:t>
            </a:r>
            <a:r>
              <a:rPr lang="en-US" altLang="zh-CN" sz="2800" i="1" dirty="0">
                <a:solidFill>
                  <a:prstClr val="black"/>
                </a:solidFill>
              </a:rPr>
              <a:t>x</a:t>
            </a:r>
            <a:r>
              <a:rPr lang="en-US" altLang="zh-CN" sz="2800" dirty="0">
                <a:solidFill>
                  <a:prstClr val="black"/>
                </a:solidFill>
              </a:rPr>
              <a:t>&gt;0</a:t>
            </a:r>
            <a:r>
              <a:rPr lang="zh-CN" altLang="zh-CN" sz="2800" dirty="0">
                <a:solidFill>
                  <a:prstClr val="black"/>
                </a:solidFill>
              </a:rPr>
              <a:t>时</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&lt;0,</a:t>
            </a:r>
            <a:r>
              <a:rPr lang="zh-CN" altLang="zh-CN" sz="2800" dirty="0">
                <a:solidFill>
                  <a:prstClr val="black"/>
                </a:solidFill>
              </a:rPr>
              <a:t>则</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baseline="30000" dirty="0">
                <a:solidFill>
                  <a:prstClr val="black"/>
                </a:solidFill>
              </a:rPr>
              <a:t>2</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a:t>
            </a:r>
            <a:r>
              <a:rPr lang="en-US" altLang="zh-CN" sz="2800" i="1" dirty="0">
                <a:solidFill>
                  <a:prstClr val="black"/>
                </a:solidFill>
              </a:rPr>
              <a:t>-x</a:t>
            </a:r>
            <a:r>
              <a:rPr lang="en-US" altLang="zh-CN" sz="2800" baseline="30000" dirty="0">
                <a:solidFill>
                  <a:prstClr val="black"/>
                </a:solidFill>
              </a:rPr>
              <a:t>2</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又</a:t>
            </a:r>
            <a:r>
              <a:rPr lang="en-US" altLang="zh-CN" sz="2800" i="1" dirty="0">
                <a:solidFill>
                  <a:prstClr val="black"/>
                </a:solidFill>
              </a:rPr>
              <a:t>f</a:t>
            </a:r>
            <a:r>
              <a:rPr lang="en-US" altLang="zh-CN" sz="2800" dirty="0">
                <a:solidFill>
                  <a:prstClr val="black"/>
                </a:solidFill>
              </a:rPr>
              <a:t>(0)=0,</a:t>
            </a:r>
            <a:r>
              <a:rPr lang="zh-CN" altLang="zh-CN" sz="2800" dirty="0">
                <a:solidFill>
                  <a:prstClr val="black"/>
                </a:solidFill>
              </a:rPr>
              <a:t>故对任意的</a:t>
            </a:r>
            <a:r>
              <a:rPr lang="en-US" altLang="zh-CN" sz="2800" i="1" dirty="0">
                <a:solidFill>
                  <a:prstClr val="black"/>
                </a:solidFill>
              </a:rPr>
              <a:t>x</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a:t>
            </a:r>
            <a:r>
              <a:rPr lang="zh-CN" altLang="zh-CN" sz="2800" dirty="0">
                <a:solidFill>
                  <a:prstClr val="black"/>
                </a:solidFill>
              </a:rPr>
              <a:t>都有</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en-US" sz="2800" dirty="0"/>
              <a:t> </a:t>
            </a:r>
            <a:r>
              <a:rPr lang="en-US" altLang="zh-CN" sz="2800" dirty="0">
                <a:solidFill>
                  <a:srgbClr val="FF0000"/>
                </a:solidFill>
              </a:rPr>
              <a:t>(</a:t>
            </a:r>
            <a:r>
              <a:rPr lang="zh-CN" altLang="en-US" sz="2800" dirty="0">
                <a:solidFill>
                  <a:srgbClr val="FF0000"/>
                </a:solidFill>
              </a:rPr>
              <a:t>只有当所有区间上都满足相同关系时</a:t>
            </a:r>
            <a:r>
              <a:rPr lang="en-US" altLang="zh-CN" sz="2800" dirty="0">
                <a:solidFill>
                  <a:srgbClr val="FF0000"/>
                </a:solidFill>
              </a:rPr>
              <a:t>,</a:t>
            </a:r>
            <a:r>
              <a:rPr lang="zh-CN" altLang="en-US" sz="2800" dirty="0">
                <a:solidFill>
                  <a:srgbClr val="FF0000"/>
                </a:solidFill>
              </a:rPr>
              <a:t>才能判定其奇偶性</a:t>
            </a:r>
            <a:r>
              <a:rPr lang="en-US" altLang="zh-CN" sz="2800" dirty="0">
                <a:solidFill>
                  <a:srgbClr val="FF0000"/>
                </a:solidFill>
              </a:rPr>
              <a:t>)</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为奇函数</a:t>
            </a:r>
            <a:r>
              <a:rPr lang="en-US" altLang="zh-CN" sz="2800" dirty="0">
                <a:solidFill>
                  <a:prstClr val="black"/>
                </a:solidFill>
              </a:rPr>
              <a:t>.</a:t>
            </a:r>
            <a:endParaRPr lang="zh-CN" altLang="zh-CN" sz="2800" dirty="0">
              <a:solidFill>
                <a:prstClr val="black"/>
              </a:solidFill>
            </a:endParaRPr>
          </a:p>
          <a:p>
            <a:endParaRPr lang="zh-CN" altLang="en-US" dirty="0">
              <a:solidFill>
                <a:prstClr val="black"/>
              </a:solidFill>
            </a:endParaRPr>
          </a:p>
        </p:txBody>
      </p:sp>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080275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553" y="244824"/>
            <a:ext cx="11723913" cy="2031325"/>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a:rPr>
              <a:t>方法总结</a:t>
            </a:r>
            <a:endParaRPr lang="en-US" altLang="zh-CN" sz="2800" b="1" dirty="0">
              <a:solidFill>
                <a:srgbClr val="DA251C"/>
              </a:solidFill>
              <a:latin typeface="+mj-ea"/>
              <a:ea typeface="+mj-ea"/>
              <a:cs typeface="Times New Roman"/>
            </a:endParaRPr>
          </a:p>
          <a:p>
            <a:pPr algn="ctr">
              <a:lnSpc>
                <a:spcPct val="150000"/>
              </a:lnSpc>
            </a:pPr>
            <a:r>
              <a:rPr lang="zh-CN" altLang="zh-CN" sz="2800" b="1" dirty="0">
                <a:solidFill>
                  <a:prstClr val="black"/>
                </a:solidFill>
              </a:rPr>
              <a:t>判断函数奇偶性的方法</a:t>
            </a:r>
            <a:endParaRPr lang="en-US" altLang="zh-CN" sz="2800" b="1" dirty="0">
              <a:solidFill>
                <a:prstClr val="black"/>
              </a:solidFill>
            </a:endParaRPr>
          </a:p>
          <a:p>
            <a:pPr>
              <a:lnSpc>
                <a:spcPct val="150000"/>
              </a:lnSpc>
            </a:pPr>
            <a:r>
              <a:rPr lang="en-US" altLang="zh-CN" sz="2800" b="1" dirty="0">
                <a:solidFill>
                  <a:prstClr val="black"/>
                </a:solidFill>
              </a:rPr>
              <a:t>(1)</a:t>
            </a:r>
            <a:r>
              <a:rPr lang="zh-CN" altLang="zh-CN" sz="2800" b="1" dirty="0">
                <a:solidFill>
                  <a:prstClr val="black"/>
                </a:solidFill>
              </a:rPr>
              <a:t>定义法</a:t>
            </a:r>
            <a:r>
              <a:rPr lang="en-US" altLang="zh-CN" sz="2800" b="1" dirty="0">
                <a:solidFill>
                  <a:prstClr val="black"/>
                </a:solidFill>
              </a:rPr>
              <a:t>.</a:t>
            </a:r>
            <a:r>
              <a:rPr lang="zh-CN" altLang="zh-CN" sz="2800" dirty="0">
                <a:solidFill>
                  <a:srgbClr val="FF0000"/>
                </a:solidFill>
                <a:latin typeface="微软雅黑" panose="020B0503020204020204" pitchFamily="34" charset="-122"/>
                <a:cs typeface="Times New Roman" panose="02020603050405020304" pitchFamily="18" charset="0"/>
              </a:rPr>
              <a:t>　</a:t>
            </a:r>
            <a:endParaRPr lang="en-US" altLang="zh-CN" sz="2800" dirty="0">
              <a:solidFill>
                <a:srgbClr val="FF0000"/>
              </a:solidFill>
              <a:latin typeface="微软雅黑" panose="020B0503020204020204" pitchFamily="34" charset="-122"/>
              <a:cs typeface="Times New Roman" panose="02020603050405020304" pitchFamily="18" charset="0"/>
            </a:endParaRPr>
          </a:p>
        </p:txBody>
      </p:sp>
      <p:sp>
        <p:nvSpPr>
          <p:cNvPr id="3" name="矩形 2"/>
          <p:cNvSpPr/>
          <p:nvPr/>
        </p:nvSpPr>
        <p:spPr>
          <a:xfrm>
            <a:off x="892628" y="2544576"/>
            <a:ext cx="1471450"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solidFill>
                <a:prstClr val="black"/>
              </a:solidFill>
            </a:endParaRPr>
          </a:p>
        </p:txBody>
      </p:sp>
      <p:cxnSp>
        <p:nvCxnSpPr>
          <p:cNvPr id="8" name="直接箭头连接符 7"/>
          <p:cNvCxnSpPr>
            <a:stCxn id="3" idx="3"/>
            <a:endCxn id="9" idx="1"/>
          </p:cNvCxnSpPr>
          <p:nvPr/>
        </p:nvCxnSpPr>
        <p:spPr>
          <a:xfrm flipV="1">
            <a:off x="2364078" y="2777360"/>
            <a:ext cx="999233" cy="1946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9" name="流程图: 决策 8"/>
          <p:cNvSpPr/>
          <p:nvPr/>
        </p:nvSpPr>
        <p:spPr>
          <a:xfrm>
            <a:off x="3363311" y="1876099"/>
            <a:ext cx="2207172" cy="1802522"/>
          </a:xfrm>
          <a:prstGeom prst="flowChartDecision">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prstClr val="black"/>
              </a:solidFill>
            </a:endParaRPr>
          </a:p>
        </p:txBody>
      </p:sp>
      <p:cxnSp>
        <p:nvCxnSpPr>
          <p:cNvPr id="10" name="直接箭头连接符 9"/>
          <p:cNvCxnSpPr/>
          <p:nvPr/>
        </p:nvCxnSpPr>
        <p:spPr>
          <a:xfrm flipV="1">
            <a:off x="5570483" y="2777359"/>
            <a:ext cx="1072055" cy="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1" name="矩形 10"/>
          <p:cNvSpPr/>
          <p:nvPr/>
        </p:nvSpPr>
        <p:spPr>
          <a:xfrm>
            <a:off x="6642538" y="2463488"/>
            <a:ext cx="2008227" cy="66667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a:solidFill>
                  <a:prstClr val="black"/>
                </a:solidFill>
              </a:rPr>
              <a:t>既不是奇函数</a:t>
            </a:r>
            <a:endParaRPr lang="en-US" altLang="zh-CN" dirty="0">
              <a:solidFill>
                <a:prstClr val="black"/>
              </a:solidFill>
            </a:endParaRPr>
          </a:p>
          <a:p>
            <a:pPr algn="ctr"/>
            <a:r>
              <a:rPr lang="zh-CN" altLang="en-US" dirty="0">
                <a:solidFill>
                  <a:prstClr val="black"/>
                </a:solidFill>
              </a:rPr>
              <a:t>也不是偶函数</a:t>
            </a:r>
          </a:p>
        </p:txBody>
      </p:sp>
      <p:sp>
        <p:nvSpPr>
          <p:cNvPr id="12" name="矩形 11"/>
          <p:cNvSpPr/>
          <p:nvPr/>
        </p:nvSpPr>
        <p:spPr>
          <a:xfrm>
            <a:off x="3157984" y="4267198"/>
            <a:ext cx="2412500"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a:solidFill>
                  <a:prstClr val="black"/>
                </a:solidFill>
              </a:rPr>
              <a:t>判断</a:t>
            </a:r>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r>
              <a:rPr lang="zh-CN" altLang="en-US" dirty="0">
                <a:solidFill>
                  <a:prstClr val="black"/>
                </a:solidFill>
              </a:rPr>
              <a:t>与</a:t>
            </a:r>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r>
              <a:rPr lang="zh-CN" altLang="en-US" dirty="0">
                <a:solidFill>
                  <a:prstClr val="black"/>
                </a:solidFill>
              </a:rPr>
              <a:t>的关系</a:t>
            </a:r>
          </a:p>
        </p:txBody>
      </p:sp>
      <p:cxnSp>
        <p:nvCxnSpPr>
          <p:cNvPr id="14" name="直接箭头连接符 13"/>
          <p:cNvCxnSpPr/>
          <p:nvPr/>
        </p:nvCxnSpPr>
        <p:spPr>
          <a:xfrm>
            <a:off x="4451134" y="3678621"/>
            <a:ext cx="0" cy="58857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0" name="矩形 19"/>
          <p:cNvSpPr/>
          <p:nvPr/>
        </p:nvSpPr>
        <p:spPr>
          <a:xfrm>
            <a:off x="892628" y="2632105"/>
            <a:ext cx="1346075" cy="369332"/>
          </a:xfrm>
          <a:prstGeom prst="rect">
            <a:avLst/>
          </a:prstGeom>
        </p:spPr>
        <p:txBody>
          <a:bodyPr wrap="square">
            <a:spAutoFit/>
          </a:bodyPr>
          <a:lstStyle/>
          <a:p>
            <a:r>
              <a:rPr lang="zh-CN" altLang="en-US" dirty="0">
                <a:solidFill>
                  <a:prstClr val="black"/>
                </a:solidFill>
              </a:rPr>
              <a:t>确定定义域</a:t>
            </a:r>
          </a:p>
        </p:txBody>
      </p:sp>
      <p:sp>
        <p:nvSpPr>
          <p:cNvPr id="21" name="矩形 20"/>
          <p:cNvSpPr/>
          <p:nvPr/>
        </p:nvSpPr>
        <p:spPr>
          <a:xfrm>
            <a:off x="3766929" y="2379858"/>
            <a:ext cx="1569660" cy="646331"/>
          </a:xfrm>
          <a:prstGeom prst="rect">
            <a:avLst/>
          </a:prstGeom>
        </p:spPr>
        <p:txBody>
          <a:bodyPr wrap="none">
            <a:spAutoFit/>
          </a:bodyPr>
          <a:lstStyle/>
          <a:p>
            <a:r>
              <a:rPr lang="zh-CN" altLang="en-US" dirty="0">
                <a:solidFill>
                  <a:prstClr val="black"/>
                </a:solidFill>
              </a:rPr>
              <a:t>    定义域</a:t>
            </a:r>
            <a:endParaRPr lang="en-US" altLang="zh-CN" dirty="0">
              <a:solidFill>
                <a:prstClr val="black"/>
              </a:solidFill>
            </a:endParaRPr>
          </a:p>
          <a:p>
            <a:r>
              <a:rPr lang="zh-CN" altLang="en-US" dirty="0">
                <a:solidFill>
                  <a:prstClr val="black"/>
                </a:solidFill>
              </a:rPr>
              <a:t>关于原点对称</a:t>
            </a:r>
          </a:p>
        </p:txBody>
      </p:sp>
      <p:sp>
        <p:nvSpPr>
          <p:cNvPr id="22" name="矩形 21"/>
          <p:cNvSpPr/>
          <p:nvPr/>
        </p:nvSpPr>
        <p:spPr>
          <a:xfrm>
            <a:off x="6800193" y="3484601"/>
            <a:ext cx="1313794"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endParaRPr lang="zh-CN" altLang="en-US" dirty="0">
              <a:solidFill>
                <a:prstClr val="black"/>
              </a:solidFill>
            </a:endParaRPr>
          </a:p>
        </p:txBody>
      </p:sp>
      <p:sp>
        <p:nvSpPr>
          <p:cNvPr id="25" name="矩形 24"/>
          <p:cNvSpPr/>
          <p:nvPr/>
        </p:nvSpPr>
        <p:spPr>
          <a:xfrm>
            <a:off x="6800193" y="4267197"/>
            <a:ext cx="1313794"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endParaRPr lang="zh-CN" altLang="en-US" dirty="0">
              <a:solidFill>
                <a:prstClr val="black"/>
              </a:solidFill>
            </a:endParaRPr>
          </a:p>
        </p:txBody>
      </p:sp>
      <mc:AlternateContent xmlns:mc="http://schemas.openxmlformats.org/markup-compatibility/2006">
        <mc:Choice xmlns:a14="http://schemas.microsoft.com/office/drawing/2010/main" xmlns="" Requires="a14">
          <p:sp>
            <p:nvSpPr>
              <p:cNvPr id="26" name="矩形 25"/>
              <p:cNvSpPr/>
              <p:nvPr/>
            </p:nvSpPr>
            <p:spPr>
              <a:xfrm>
                <a:off x="6800193" y="5071241"/>
                <a:ext cx="1313794"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14:m>
                  <m:oMath xmlns:m="http://schemas.openxmlformats.org/officeDocument/2006/math">
                    <m:r>
                      <a:rPr lang="en-US" altLang="zh-CN" i="1" dirty="0" smtClean="0">
                        <a:solidFill>
                          <a:prstClr val="black"/>
                        </a:solidFill>
                        <a:latin typeface="Cambria Math"/>
                        <a:ea typeface="Cambria Math"/>
                      </a:rPr>
                      <m:t>≠</m:t>
                    </m:r>
                  </m:oMath>
                </a14:m>
                <a:r>
                  <a:rPr lang="en-US" altLang="zh-CN" i="1" dirty="0">
                    <a:solidFill>
                      <a:prstClr val="black"/>
                    </a:solidFill>
                  </a:rPr>
                  <a:t>f</a:t>
                </a:r>
                <a:r>
                  <a:rPr lang="en-US" altLang="zh-CN" dirty="0">
                    <a:solidFill>
                      <a:prstClr val="black"/>
                    </a:solidFill>
                  </a:rPr>
                  <a:t>(</a:t>
                </a:r>
                <a:r>
                  <a:rPr lang="en-US" altLang="zh-CN" i="1" dirty="0">
                    <a:solidFill>
                      <a:prstClr val="black"/>
                    </a:solidFill>
                  </a:rPr>
                  <a:t>x</a:t>
                </a:r>
                <a:r>
                  <a:rPr lang="en-US" altLang="zh-CN" dirty="0">
                    <a:solidFill>
                      <a:prstClr val="black"/>
                    </a:solidFill>
                  </a:rPr>
                  <a:t>)</a:t>
                </a:r>
                <a:endParaRPr lang="zh-CN" altLang="en-US" dirty="0">
                  <a:solidFill>
                    <a:prstClr val="black"/>
                  </a:solidFill>
                </a:endParaRPr>
              </a:p>
            </p:txBody>
          </p:sp>
        </mc:Choice>
        <mc:Fallback>
          <p:sp>
            <p:nvSpPr>
              <p:cNvPr id="26" name="矩形 25"/>
              <p:cNvSpPr>
                <a:spLocks noRot="1" noChangeAspect="1" noMove="1" noResize="1" noEditPoints="1" noAdjustHandles="1" noChangeArrowheads="1" noChangeShapeType="1" noTextEdit="1"/>
              </p:cNvSpPr>
              <p:nvPr/>
            </p:nvSpPr>
            <p:spPr>
              <a:xfrm>
                <a:off x="6800193" y="5071241"/>
                <a:ext cx="1313794" cy="504497"/>
              </a:xfrm>
              <a:prstGeom prst="rect">
                <a:avLst/>
              </a:prstGeom>
              <a:blipFill rotWithShape="1">
                <a:blip r:embed="rId2"/>
                <a:stretch>
                  <a:fillRect b="-3529"/>
                </a:stretch>
              </a:blipFill>
            </p:spPr>
            <p:txBody>
              <a:bodyPr/>
              <a:lstStyle/>
              <a:p>
                <a:r>
                  <a:rPr lang="zh-CN" altLang="en-US">
                    <a:noFill/>
                  </a:rPr>
                  <a:t> </a:t>
                </a:r>
              </a:p>
            </p:txBody>
          </p:sp>
        </mc:Fallback>
      </mc:AlternateContent>
      <p:sp>
        <p:nvSpPr>
          <p:cNvPr id="27" name="矩形 26"/>
          <p:cNvSpPr/>
          <p:nvPr/>
        </p:nvSpPr>
        <p:spPr>
          <a:xfrm>
            <a:off x="8606095" y="3426372"/>
            <a:ext cx="1098331"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a:solidFill>
                  <a:prstClr val="black"/>
                </a:solidFill>
              </a:rPr>
              <a:t>偶函数</a:t>
            </a:r>
          </a:p>
        </p:txBody>
      </p:sp>
      <p:sp>
        <p:nvSpPr>
          <p:cNvPr id="28" name="矩形 27"/>
          <p:cNvSpPr/>
          <p:nvPr/>
        </p:nvSpPr>
        <p:spPr>
          <a:xfrm>
            <a:off x="8606095" y="4267199"/>
            <a:ext cx="1098331"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a:solidFill>
                  <a:prstClr val="black"/>
                </a:solidFill>
              </a:rPr>
              <a:t>奇函数</a:t>
            </a:r>
          </a:p>
        </p:txBody>
      </p:sp>
      <p:sp>
        <p:nvSpPr>
          <p:cNvPr id="29" name="矩形 28"/>
          <p:cNvSpPr/>
          <p:nvPr/>
        </p:nvSpPr>
        <p:spPr>
          <a:xfrm>
            <a:off x="8602715" y="5071240"/>
            <a:ext cx="1581807" cy="5044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a:solidFill>
                  <a:prstClr val="black"/>
                </a:solidFill>
              </a:rPr>
              <a:t>非奇非偶函数</a:t>
            </a:r>
          </a:p>
        </p:txBody>
      </p:sp>
      <p:sp>
        <p:nvSpPr>
          <p:cNvPr id="31" name="矩形 30"/>
          <p:cNvSpPr/>
          <p:nvPr/>
        </p:nvSpPr>
        <p:spPr>
          <a:xfrm>
            <a:off x="5917324" y="2379858"/>
            <a:ext cx="415498" cy="369332"/>
          </a:xfrm>
          <a:prstGeom prst="rect">
            <a:avLst/>
          </a:prstGeom>
        </p:spPr>
        <p:txBody>
          <a:bodyPr wrap="none">
            <a:spAutoFit/>
          </a:bodyPr>
          <a:lstStyle/>
          <a:p>
            <a:r>
              <a:rPr lang="zh-CN" altLang="en-US" dirty="0">
                <a:solidFill>
                  <a:prstClr val="black"/>
                </a:solidFill>
              </a:rPr>
              <a:t>否</a:t>
            </a:r>
          </a:p>
        </p:txBody>
      </p:sp>
      <p:sp>
        <p:nvSpPr>
          <p:cNvPr id="32" name="矩形 31"/>
          <p:cNvSpPr/>
          <p:nvPr/>
        </p:nvSpPr>
        <p:spPr>
          <a:xfrm>
            <a:off x="4551759" y="3736850"/>
            <a:ext cx="415498" cy="369332"/>
          </a:xfrm>
          <a:prstGeom prst="rect">
            <a:avLst/>
          </a:prstGeom>
        </p:spPr>
        <p:txBody>
          <a:bodyPr wrap="none">
            <a:spAutoFit/>
          </a:bodyPr>
          <a:lstStyle/>
          <a:p>
            <a:r>
              <a:rPr lang="zh-CN" altLang="en-US" dirty="0">
                <a:solidFill>
                  <a:prstClr val="black"/>
                </a:solidFill>
              </a:rPr>
              <a:t>是</a:t>
            </a:r>
          </a:p>
        </p:txBody>
      </p:sp>
      <p:cxnSp>
        <p:nvCxnSpPr>
          <p:cNvPr id="35" name="直接箭头连接符 34"/>
          <p:cNvCxnSpPr>
            <a:stCxn id="12" idx="3"/>
            <a:endCxn id="25" idx="1"/>
          </p:cNvCxnSpPr>
          <p:nvPr/>
        </p:nvCxnSpPr>
        <p:spPr>
          <a:xfrm flipV="1">
            <a:off x="5570484" y="4519446"/>
            <a:ext cx="1229709" cy="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2" name="直接箭头连接符 41"/>
          <p:cNvCxnSpPr>
            <a:stCxn id="22" idx="3"/>
          </p:cNvCxnSpPr>
          <p:nvPr/>
        </p:nvCxnSpPr>
        <p:spPr>
          <a:xfrm flipV="1">
            <a:off x="8113987" y="3723713"/>
            <a:ext cx="488728" cy="1313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6" name="直接箭头连接符 45"/>
          <p:cNvCxnSpPr/>
          <p:nvPr/>
        </p:nvCxnSpPr>
        <p:spPr>
          <a:xfrm flipV="1">
            <a:off x="8117367" y="4516819"/>
            <a:ext cx="488728" cy="1313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7" name="直接箭头连接符 46"/>
          <p:cNvCxnSpPr/>
          <p:nvPr/>
        </p:nvCxnSpPr>
        <p:spPr>
          <a:xfrm flipV="1">
            <a:off x="8113987" y="5323911"/>
            <a:ext cx="488728" cy="1313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a:off x="5990897" y="3678620"/>
            <a:ext cx="10510" cy="1671987"/>
          </a:xfrm>
          <a:prstGeom prst="line">
            <a:avLst/>
          </a:prstGeom>
        </p:spPr>
        <p:style>
          <a:lnRef idx="1">
            <a:schemeClr val="dk1"/>
          </a:lnRef>
          <a:fillRef idx="0">
            <a:schemeClr val="dk1"/>
          </a:fillRef>
          <a:effectRef idx="0">
            <a:schemeClr val="dk1"/>
          </a:effectRef>
          <a:fontRef idx="minor">
            <a:schemeClr val="tx1"/>
          </a:fontRef>
        </p:style>
      </p:cxnSp>
      <p:cxnSp>
        <p:nvCxnSpPr>
          <p:cNvPr id="51" name="直接箭头连接符 50"/>
          <p:cNvCxnSpPr/>
          <p:nvPr/>
        </p:nvCxnSpPr>
        <p:spPr>
          <a:xfrm>
            <a:off x="5990897" y="3678620"/>
            <a:ext cx="809296" cy="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3" name="直接箭头连接符 52"/>
          <p:cNvCxnSpPr>
            <a:endCxn id="26" idx="1"/>
          </p:cNvCxnSpPr>
          <p:nvPr/>
        </p:nvCxnSpPr>
        <p:spPr>
          <a:xfrm flipV="1">
            <a:off x="6001407" y="5323490"/>
            <a:ext cx="798786" cy="2711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3" name="矩形 3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6202188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矩形 15"/>
          <p:cNvSpPr/>
          <p:nvPr/>
        </p:nvSpPr>
        <p:spPr>
          <a:xfrm>
            <a:off x="334225" y="737266"/>
            <a:ext cx="8305278" cy="523220"/>
          </a:xfrm>
          <a:prstGeom prst="rect">
            <a:avLst/>
          </a:prstGeom>
        </p:spPr>
        <p:txBody>
          <a:bodyPr wrap="square">
            <a:spAutoFit/>
          </a:bodyPr>
          <a:lstStyle/>
          <a:p>
            <a:r>
              <a:rPr lang="en-US" altLang="zh-CN" sz="2800" b="1" dirty="0">
                <a:solidFill>
                  <a:prstClr val="black"/>
                </a:solidFill>
              </a:rPr>
              <a:t>(2)</a:t>
            </a:r>
            <a:r>
              <a:rPr lang="zh-CN" altLang="zh-CN" sz="2800" b="1" dirty="0">
                <a:solidFill>
                  <a:prstClr val="black"/>
                </a:solidFill>
              </a:rPr>
              <a:t>图象法</a:t>
            </a:r>
          </a:p>
        </p:txBody>
      </p:sp>
      <p:pic>
        <p:nvPicPr>
          <p:cNvPr id="20" name="18xxgkb3.EPS" descr="http://www.wln100.com未来脑智能教育云平台组卷系统"/>
          <p:cNvPicPr/>
          <p:nvPr/>
        </p:nvPicPr>
        <p:blipFill>
          <a:blip r:embed="rId2"/>
          <a:stretch>
            <a:fillRect/>
          </a:stretch>
        </p:blipFill>
        <p:spPr>
          <a:xfrm>
            <a:off x="2487624" y="1904506"/>
            <a:ext cx="6151879" cy="2163249"/>
          </a:xfrm>
          <a:prstGeom prst="rect">
            <a:avLst/>
          </a:prstGeom>
        </p:spPr>
      </p:pic>
      <p:sp>
        <p:nvSpPr>
          <p:cNvPr id="14" name="矩形 13"/>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996072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矩形 15"/>
          <p:cNvSpPr/>
          <p:nvPr/>
        </p:nvSpPr>
        <p:spPr>
          <a:xfrm>
            <a:off x="334225" y="332968"/>
            <a:ext cx="11623731" cy="1308628"/>
          </a:xfrm>
          <a:prstGeom prst="rect">
            <a:avLst/>
          </a:prstGeom>
        </p:spPr>
        <p:txBody>
          <a:bodyPr wrap="square">
            <a:spAutoFit/>
          </a:bodyPr>
          <a:lstStyle/>
          <a:p>
            <a:pPr>
              <a:lnSpc>
                <a:spcPct val="150000"/>
              </a:lnSpc>
            </a:pPr>
            <a:r>
              <a:rPr lang="en-US" altLang="zh-CN" sz="2800" b="1" dirty="0">
                <a:solidFill>
                  <a:prstClr val="black"/>
                </a:solidFill>
              </a:rPr>
              <a:t>(3)</a:t>
            </a:r>
            <a:r>
              <a:rPr lang="zh-CN" altLang="zh-CN" sz="2800" b="1" dirty="0">
                <a:solidFill>
                  <a:prstClr val="black"/>
                </a:solidFill>
              </a:rPr>
              <a:t>性质法</a:t>
            </a:r>
            <a:r>
              <a:rPr lang="en-US" altLang="zh-CN" sz="2800" b="1" dirty="0">
                <a:solidFill>
                  <a:prstClr val="black"/>
                </a:solidFill>
              </a:rPr>
              <a:t>.</a:t>
            </a:r>
          </a:p>
          <a:p>
            <a:pPr>
              <a:lnSpc>
                <a:spcPct val="150000"/>
              </a:lnSpc>
            </a:pPr>
            <a:r>
              <a:rPr lang="zh-CN" altLang="zh-CN" sz="2800" dirty="0">
                <a:solidFill>
                  <a:prstClr val="black"/>
                </a:solidFill>
              </a:rPr>
              <a:t>设</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g</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的定义域分别是</a:t>
            </a:r>
            <a:r>
              <a:rPr lang="en-US" altLang="zh-CN" sz="2800" i="1" dirty="0">
                <a:solidFill>
                  <a:prstClr val="black"/>
                </a:solidFill>
              </a:rPr>
              <a:t>D</a:t>
            </a:r>
            <a:r>
              <a:rPr lang="en-US" altLang="zh-CN" sz="2800" baseline="-25000" dirty="0">
                <a:solidFill>
                  <a:prstClr val="black"/>
                </a:solidFill>
              </a:rPr>
              <a:t>1</a:t>
            </a:r>
            <a:r>
              <a:rPr lang="en-US" altLang="zh-CN" sz="2800" dirty="0">
                <a:solidFill>
                  <a:prstClr val="black"/>
                </a:solidFill>
              </a:rPr>
              <a:t>,</a:t>
            </a:r>
            <a:r>
              <a:rPr lang="en-US" altLang="zh-CN" sz="2800" i="1" dirty="0">
                <a:solidFill>
                  <a:prstClr val="black"/>
                </a:solidFill>
              </a:rPr>
              <a:t>D</a:t>
            </a:r>
            <a:r>
              <a:rPr lang="en-US" altLang="zh-CN" sz="2800" baseline="-25000" dirty="0">
                <a:solidFill>
                  <a:prstClr val="black"/>
                </a:solidFill>
              </a:rPr>
              <a:t>2</a:t>
            </a:r>
            <a:r>
              <a:rPr lang="en-US" altLang="zh-CN" sz="2800" dirty="0">
                <a:solidFill>
                  <a:prstClr val="black"/>
                </a:solidFill>
              </a:rPr>
              <a:t>,</a:t>
            </a:r>
            <a:r>
              <a:rPr lang="zh-CN" altLang="zh-CN" sz="2800" dirty="0">
                <a:solidFill>
                  <a:prstClr val="black"/>
                </a:solidFill>
              </a:rPr>
              <a:t>那么在它们的公共定义域上</a:t>
            </a:r>
            <a:r>
              <a:rPr lang="en-US" altLang="zh-CN" sz="2800" dirty="0">
                <a:solidFill>
                  <a:prstClr val="black"/>
                </a:solidFill>
              </a:rPr>
              <a:t>,</a:t>
            </a:r>
            <a:r>
              <a:rPr lang="zh-CN" altLang="zh-CN" sz="2800" dirty="0">
                <a:solidFill>
                  <a:prstClr val="black"/>
                </a:solidFill>
              </a:rPr>
              <a:t>有下面结论</a:t>
            </a:r>
            <a:r>
              <a:rPr lang="en-US" altLang="zh-CN" dirty="0">
                <a:solidFill>
                  <a:prstClr val="black"/>
                </a:solidFill>
              </a:rPr>
              <a:t>:</a:t>
            </a:r>
            <a:endParaRPr lang="zh-CN" altLang="zh-CN" dirty="0">
              <a:solidFill>
                <a:prstClr val="black"/>
              </a:solidFill>
            </a:endParaRPr>
          </a:p>
        </p:txBody>
      </p:sp>
      <p:graphicFrame>
        <p:nvGraphicFramePr>
          <p:cNvPr id="3" name="表格 2"/>
          <p:cNvGraphicFramePr>
            <a:graphicFrameLocks noGrp="1"/>
          </p:cNvGraphicFramePr>
          <p:nvPr>
            <p:extLst>
              <p:ext uri="{D42A27DB-BD31-4B8C-83A1-F6EECF244321}">
                <p14:modId xmlns:p14="http://schemas.microsoft.com/office/powerpoint/2010/main" xmlns="" val="3734920617"/>
              </p:ext>
            </p:extLst>
          </p:nvPr>
        </p:nvGraphicFramePr>
        <p:xfrm>
          <a:off x="1215485" y="1870187"/>
          <a:ext cx="9335324" cy="3249005"/>
        </p:xfrm>
        <a:graphic>
          <a:graphicData uri="http://schemas.openxmlformats.org/drawingml/2006/table">
            <a:tbl>
              <a:tblPr firstRow="1" firstCol="1" bandRow="1">
                <a:tableStyleId>{F5AB1C69-6EDB-4FF4-983F-18BD219EF322}</a:tableStyleId>
              </a:tblPr>
              <a:tblGrid>
                <a:gridCol w="1188133">
                  <a:extLst>
                    <a:ext uri="{9D8B030D-6E8A-4147-A177-3AD203B41FA5}">
                      <a16:colId xmlns:a16="http://schemas.microsoft.com/office/drawing/2014/main" xmlns="" val="20000"/>
                    </a:ext>
                  </a:extLst>
                </a:gridCol>
                <a:gridCol w="1188133">
                  <a:extLst>
                    <a:ext uri="{9D8B030D-6E8A-4147-A177-3AD203B41FA5}">
                      <a16:colId xmlns:a16="http://schemas.microsoft.com/office/drawing/2014/main" xmlns="" val="20001"/>
                    </a:ext>
                  </a:extLst>
                </a:gridCol>
                <a:gridCol w="1867064">
                  <a:extLst>
                    <a:ext uri="{9D8B030D-6E8A-4147-A177-3AD203B41FA5}">
                      <a16:colId xmlns:a16="http://schemas.microsoft.com/office/drawing/2014/main" xmlns="" val="20002"/>
                    </a:ext>
                  </a:extLst>
                </a:gridCol>
                <a:gridCol w="1867064">
                  <a:extLst>
                    <a:ext uri="{9D8B030D-6E8A-4147-A177-3AD203B41FA5}">
                      <a16:colId xmlns:a16="http://schemas.microsoft.com/office/drawing/2014/main" xmlns="" val="20003"/>
                    </a:ext>
                  </a:extLst>
                </a:gridCol>
                <a:gridCol w="1697331">
                  <a:extLst>
                    <a:ext uri="{9D8B030D-6E8A-4147-A177-3AD203B41FA5}">
                      <a16:colId xmlns:a16="http://schemas.microsoft.com/office/drawing/2014/main" xmlns="" val="20004"/>
                    </a:ext>
                  </a:extLst>
                </a:gridCol>
                <a:gridCol w="1527599">
                  <a:extLst>
                    <a:ext uri="{9D8B030D-6E8A-4147-A177-3AD203B41FA5}">
                      <a16:colId xmlns:a16="http://schemas.microsoft.com/office/drawing/2014/main" xmlns="" val="20005"/>
                    </a:ext>
                  </a:extLst>
                </a:gridCol>
              </a:tblGrid>
              <a:tr h="649801">
                <a:tc>
                  <a:txBody>
                    <a:bodyPr/>
                    <a:lstStyle/>
                    <a:p>
                      <a:pPr algn="ctr">
                        <a:spcAft>
                          <a:spcPts val="0"/>
                        </a:spcAft>
                      </a:pPr>
                      <a:r>
                        <a:rPr lang="en-US" sz="2400" i="1" dirty="0">
                          <a:solidFill>
                            <a:schemeClr val="tx1"/>
                          </a:solidFill>
                          <a:effectLst/>
                          <a:latin typeface="+mj-ea"/>
                          <a:ea typeface="+mj-ea"/>
                        </a:rPr>
                        <a:t>f</a:t>
                      </a:r>
                      <a:r>
                        <a:rPr lang="en-US" sz="2400" dirty="0">
                          <a:solidFill>
                            <a:schemeClr val="tx1"/>
                          </a:solidFill>
                          <a:effectLst/>
                          <a:latin typeface="+mj-ea"/>
                          <a:ea typeface="+mj-ea"/>
                        </a:rPr>
                        <a:t>(</a:t>
                      </a:r>
                      <a:r>
                        <a:rPr lang="en-US" sz="2400" i="1" dirty="0">
                          <a:solidFill>
                            <a:schemeClr val="tx1"/>
                          </a:solidFill>
                          <a:effectLst/>
                          <a:latin typeface="+mj-ea"/>
                          <a:ea typeface="+mj-ea"/>
                        </a:rPr>
                        <a:t>x</a:t>
                      </a:r>
                      <a:r>
                        <a:rPr lang="en-US" sz="2400" dirty="0">
                          <a:solidFill>
                            <a:schemeClr val="tx1"/>
                          </a:solidFill>
                          <a:effectLst/>
                          <a:latin typeface="+mj-ea"/>
                          <a:ea typeface="+mj-ea"/>
                        </a:rPr>
                        <a:t>)</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2400" i="1" dirty="0">
                          <a:solidFill>
                            <a:schemeClr val="tx1"/>
                          </a:solidFill>
                          <a:effectLst/>
                          <a:latin typeface="+mj-ea"/>
                          <a:ea typeface="+mj-ea"/>
                        </a:rPr>
                        <a:t>g</a:t>
                      </a:r>
                      <a:r>
                        <a:rPr lang="en-US" sz="2400" dirty="0">
                          <a:solidFill>
                            <a:schemeClr val="tx1"/>
                          </a:solidFill>
                          <a:effectLst/>
                          <a:latin typeface="+mj-ea"/>
                          <a:ea typeface="+mj-ea"/>
                        </a:rPr>
                        <a:t>(</a:t>
                      </a:r>
                      <a:r>
                        <a:rPr lang="en-US" sz="2400" i="1" dirty="0">
                          <a:solidFill>
                            <a:schemeClr val="tx1"/>
                          </a:solidFill>
                          <a:effectLst/>
                          <a:latin typeface="+mj-ea"/>
                          <a:ea typeface="+mj-ea"/>
                        </a:rPr>
                        <a:t>x</a:t>
                      </a:r>
                      <a:r>
                        <a:rPr lang="en-US" sz="2400" dirty="0">
                          <a:solidFill>
                            <a:schemeClr val="tx1"/>
                          </a:solidFill>
                          <a:effectLst/>
                          <a:latin typeface="+mj-ea"/>
                          <a:ea typeface="+mj-ea"/>
                        </a:rPr>
                        <a:t>)</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i="1" dirty="0">
                          <a:solidFill>
                            <a:schemeClr val="tx1"/>
                          </a:solidFill>
                          <a:effectLst/>
                          <a:latin typeface="+mj-ea"/>
                          <a:ea typeface="+mj-ea"/>
                        </a:rPr>
                        <a:t>f</a:t>
                      </a:r>
                      <a:r>
                        <a:rPr lang="en-US" sz="2400" dirty="0">
                          <a:solidFill>
                            <a:schemeClr val="tx1"/>
                          </a:solidFill>
                          <a:effectLst/>
                          <a:latin typeface="+mj-ea"/>
                          <a:ea typeface="+mj-ea"/>
                        </a:rPr>
                        <a:t>(</a:t>
                      </a:r>
                      <a:r>
                        <a:rPr lang="en-US" sz="2400" i="1" dirty="0">
                          <a:solidFill>
                            <a:schemeClr val="tx1"/>
                          </a:solidFill>
                          <a:effectLst/>
                          <a:latin typeface="+mj-ea"/>
                          <a:ea typeface="+mj-ea"/>
                        </a:rPr>
                        <a:t>x</a:t>
                      </a:r>
                      <a:r>
                        <a:rPr lang="en-US" sz="2400" dirty="0">
                          <a:solidFill>
                            <a:schemeClr val="tx1"/>
                          </a:solidFill>
                          <a:effectLst/>
                          <a:latin typeface="+mj-ea"/>
                          <a:ea typeface="+mj-ea"/>
                        </a:rPr>
                        <a:t>)+</a:t>
                      </a:r>
                      <a:r>
                        <a:rPr lang="en-US" altLang="zh-CN" sz="2400" i="1" dirty="0">
                          <a:solidFill>
                            <a:schemeClr val="tx1"/>
                          </a:solidFill>
                          <a:effectLst/>
                          <a:latin typeface="+mj-ea"/>
                          <a:ea typeface="+mj-ea"/>
                        </a:rPr>
                        <a:t>g</a:t>
                      </a:r>
                      <a:r>
                        <a:rPr lang="en-US" altLang="zh-CN" sz="2400" dirty="0">
                          <a:solidFill>
                            <a:schemeClr val="tx1"/>
                          </a:solidFill>
                          <a:effectLst/>
                          <a:latin typeface="+mj-ea"/>
                          <a:ea typeface="+mj-ea"/>
                        </a:rPr>
                        <a:t>(</a:t>
                      </a:r>
                      <a:r>
                        <a:rPr lang="en-US" altLang="zh-CN" sz="2400" i="1" dirty="0">
                          <a:solidFill>
                            <a:schemeClr val="tx1"/>
                          </a:solidFill>
                          <a:effectLst/>
                          <a:latin typeface="+mj-ea"/>
                          <a:ea typeface="+mj-ea"/>
                        </a:rPr>
                        <a:t>x</a:t>
                      </a:r>
                      <a:r>
                        <a:rPr lang="en-US" altLang="zh-CN" sz="2400" dirty="0">
                          <a:solidFill>
                            <a:schemeClr val="tx1"/>
                          </a:solidFill>
                          <a:effectLst/>
                          <a:latin typeface="+mj-ea"/>
                          <a:ea typeface="+mj-ea"/>
                        </a:rPr>
                        <a:t>)</a:t>
                      </a:r>
                      <a:endParaRPr lang="zh-CN" alt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i="1" dirty="0">
                          <a:solidFill>
                            <a:schemeClr val="tx1"/>
                          </a:solidFill>
                          <a:effectLst/>
                          <a:latin typeface="+mj-ea"/>
                          <a:ea typeface="+mj-ea"/>
                        </a:rPr>
                        <a:t>f</a:t>
                      </a:r>
                      <a:r>
                        <a:rPr lang="en-US" sz="2400" dirty="0">
                          <a:solidFill>
                            <a:schemeClr val="tx1"/>
                          </a:solidFill>
                          <a:effectLst/>
                          <a:latin typeface="+mj-ea"/>
                          <a:ea typeface="+mj-ea"/>
                        </a:rPr>
                        <a:t>(</a:t>
                      </a:r>
                      <a:r>
                        <a:rPr lang="en-US" sz="2400" i="1" dirty="0">
                          <a:solidFill>
                            <a:schemeClr val="tx1"/>
                          </a:solidFill>
                          <a:effectLst/>
                          <a:latin typeface="+mj-ea"/>
                          <a:ea typeface="+mj-ea"/>
                        </a:rPr>
                        <a:t>x</a:t>
                      </a:r>
                      <a:r>
                        <a:rPr lang="en-US" sz="2400" dirty="0">
                          <a:solidFill>
                            <a:schemeClr val="tx1"/>
                          </a:solidFill>
                          <a:effectLst/>
                          <a:latin typeface="+mj-ea"/>
                          <a:ea typeface="+mj-ea"/>
                        </a:rPr>
                        <a:t>)-</a:t>
                      </a:r>
                      <a:r>
                        <a:rPr lang="en-US" altLang="zh-CN" sz="2400" i="1" dirty="0">
                          <a:solidFill>
                            <a:schemeClr val="tx1"/>
                          </a:solidFill>
                          <a:effectLst/>
                          <a:latin typeface="+mj-ea"/>
                          <a:ea typeface="+mj-ea"/>
                        </a:rPr>
                        <a:t>g</a:t>
                      </a:r>
                      <a:r>
                        <a:rPr lang="en-US" altLang="zh-CN" sz="2400" dirty="0">
                          <a:solidFill>
                            <a:schemeClr val="tx1"/>
                          </a:solidFill>
                          <a:effectLst/>
                          <a:latin typeface="+mj-ea"/>
                          <a:ea typeface="+mj-ea"/>
                        </a:rPr>
                        <a:t>(</a:t>
                      </a:r>
                      <a:r>
                        <a:rPr lang="en-US" altLang="zh-CN" sz="2400" i="1" dirty="0">
                          <a:solidFill>
                            <a:schemeClr val="tx1"/>
                          </a:solidFill>
                          <a:effectLst/>
                          <a:latin typeface="+mj-ea"/>
                          <a:ea typeface="+mj-ea"/>
                        </a:rPr>
                        <a:t>x</a:t>
                      </a:r>
                      <a:r>
                        <a:rPr lang="en-US" altLang="zh-CN" sz="2400" dirty="0">
                          <a:solidFill>
                            <a:schemeClr val="tx1"/>
                          </a:solidFill>
                          <a:effectLst/>
                          <a:latin typeface="+mj-ea"/>
                          <a:ea typeface="+mj-ea"/>
                        </a:rPr>
                        <a:t>)</a:t>
                      </a:r>
                      <a:endParaRPr lang="zh-CN" alt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i="1" dirty="0">
                          <a:solidFill>
                            <a:schemeClr val="tx1"/>
                          </a:solidFill>
                          <a:effectLst/>
                          <a:latin typeface="+mj-ea"/>
                          <a:ea typeface="+mj-ea"/>
                        </a:rPr>
                        <a:t>f</a:t>
                      </a:r>
                      <a:r>
                        <a:rPr lang="en-US" sz="2400" dirty="0">
                          <a:solidFill>
                            <a:schemeClr val="tx1"/>
                          </a:solidFill>
                          <a:effectLst/>
                          <a:latin typeface="+mj-ea"/>
                          <a:ea typeface="+mj-ea"/>
                        </a:rPr>
                        <a:t>(</a:t>
                      </a:r>
                      <a:r>
                        <a:rPr lang="en-US" sz="2400" i="1" dirty="0">
                          <a:solidFill>
                            <a:schemeClr val="tx1"/>
                          </a:solidFill>
                          <a:effectLst/>
                          <a:latin typeface="+mj-ea"/>
                          <a:ea typeface="+mj-ea"/>
                        </a:rPr>
                        <a:t>x</a:t>
                      </a:r>
                      <a:r>
                        <a:rPr lang="en-US" sz="2400" dirty="0">
                          <a:solidFill>
                            <a:schemeClr val="tx1"/>
                          </a:solidFill>
                          <a:effectLst/>
                          <a:latin typeface="+mj-ea"/>
                          <a:ea typeface="+mj-ea"/>
                        </a:rPr>
                        <a:t>)</a:t>
                      </a:r>
                      <a:r>
                        <a:rPr lang="en-US" altLang="zh-CN" sz="2400" i="1" dirty="0">
                          <a:solidFill>
                            <a:schemeClr val="tx1"/>
                          </a:solidFill>
                          <a:effectLst/>
                          <a:latin typeface="+mj-ea"/>
                          <a:ea typeface="+mj-ea"/>
                        </a:rPr>
                        <a:t>g</a:t>
                      </a:r>
                      <a:r>
                        <a:rPr lang="en-US" altLang="zh-CN" sz="2400" dirty="0">
                          <a:solidFill>
                            <a:schemeClr val="tx1"/>
                          </a:solidFill>
                          <a:effectLst/>
                          <a:latin typeface="+mj-ea"/>
                          <a:ea typeface="+mj-ea"/>
                        </a:rPr>
                        <a:t>(</a:t>
                      </a:r>
                      <a:r>
                        <a:rPr lang="en-US" altLang="zh-CN" sz="2400" i="1" dirty="0">
                          <a:solidFill>
                            <a:schemeClr val="tx1"/>
                          </a:solidFill>
                          <a:effectLst/>
                          <a:latin typeface="+mj-ea"/>
                          <a:ea typeface="+mj-ea"/>
                        </a:rPr>
                        <a:t>x</a:t>
                      </a:r>
                      <a:r>
                        <a:rPr lang="en-US" altLang="zh-CN" sz="2400" dirty="0">
                          <a:solidFill>
                            <a:schemeClr val="tx1"/>
                          </a:solidFill>
                          <a:effectLst/>
                          <a:latin typeface="+mj-ea"/>
                          <a:ea typeface="+mj-ea"/>
                        </a:rPr>
                        <a:t>)</a:t>
                      </a:r>
                      <a:endParaRPr lang="zh-CN" alt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2400" i="1" dirty="0">
                          <a:solidFill>
                            <a:schemeClr val="tx1"/>
                          </a:solidFill>
                          <a:effectLst/>
                          <a:latin typeface="+mj-ea"/>
                          <a:ea typeface="+mj-ea"/>
                        </a:rPr>
                        <a:t>f</a:t>
                      </a:r>
                      <a:r>
                        <a:rPr lang="en-US" sz="2400" dirty="0">
                          <a:solidFill>
                            <a:schemeClr val="tx1"/>
                          </a:solidFill>
                          <a:effectLst/>
                          <a:latin typeface="+mj-ea"/>
                          <a:ea typeface="+mj-ea"/>
                        </a:rPr>
                        <a:t>(</a:t>
                      </a:r>
                      <a:r>
                        <a:rPr lang="en-US" sz="2400" i="1" dirty="0">
                          <a:solidFill>
                            <a:schemeClr val="tx1"/>
                          </a:solidFill>
                          <a:effectLst/>
                          <a:latin typeface="+mj-ea"/>
                          <a:ea typeface="+mj-ea"/>
                        </a:rPr>
                        <a:t>g</a:t>
                      </a:r>
                      <a:r>
                        <a:rPr lang="en-US" sz="2400" dirty="0">
                          <a:solidFill>
                            <a:schemeClr val="tx1"/>
                          </a:solidFill>
                          <a:effectLst/>
                          <a:latin typeface="+mj-ea"/>
                          <a:ea typeface="+mj-ea"/>
                        </a:rPr>
                        <a:t>(</a:t>
                      </a:r>
                      <a:r>
                        <a:rPr lang="en-US" sz="2400" i="1" dirty="0">
                          <a:solidFill>
                            <a:schemeClr val="tx1"/>
                          </a:solidFill>
                          <a:effectLst/>
                          <a:latin typeface="+mj-ea"/>
                          <a:ea typeface="+mj-ea"/>
                        </a:rPr>
                        <a:t>x</a:t>
                      </a:r>
                      <a:r>
                        <a:rPr lang="en-US" sz="2400" dirty="0">
                          <a:solidFill>
                            <a:schemeClr val="tx1"/>
                          </a:solidFill>
                          <a:effectLst/>
                          <a:latin typeface="+mj-ea"/>
                          <a:ea typeface="+mj-ea"/>
                        </a:rPr>
                        <a:t>))</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0000"/>
                  </a:ext>
                </a:extLst>
              </a:tr>
              <a:tr h="649801">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a:solidFill>
                            <a:schemeClr val="tx1"/>
                          </a:solidFill>
                          <a:effectLst/>
                          <a:latin typeface="+mj-ea"/>
                          <a:ea typeface="+mj-ea"/>
                        </a:rPr>
                        <a:t>偶函数</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649801">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spcAft>
                          <a:spcPts val="0"/>
                        </a:spcAft>
                      </a:pPr>
                      <a:r>
                        <a:rPr lang="zh-CN" sz="2400">
                          <a:solidFill>
                            <a:schemeClr val="tx1"/>
                          </a:solidFill>
                          <a:effectLst/>
                          <a:latin typeface="+mj-ea"/>
                          <a:ea typeface="+mj-ea"/>
                        </a:rPr>
                        <a:t>奇函数</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不能确定</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不能确定</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奇函数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a:solidFill>
                            <a:schemeClr val="tx1"/>
                          </a:solidFill>
                          <a:effectLst/>
                          <a:latin typeface="+mj-ea"/>
                          <a:ea typeface="+mj-ea"/>
                        </a:rPr>
                        <a:t>偶函数</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649801">
                <a:tc>
                  <a:txBody>
                    <a:bodyPr/>
                    <a:lstStyle/>
                    <a:p>
                      <a:pPr algn="ctr">
                        <a:spcAft>
                          <a:spcPts val="0"/>
                        </a:spcAft>
                      </a:pPr>
                      <a:r>
                        <a:rPr lang="zh-CN" sz="2400" dirty="0">
                          <a:solidFill>
                            <a:schemeClr val="tx1"/>
                          </a:solidFill>
                          <a:effectLst/>
                          <a:latin typeface="+mj-ea"/>
                          <a:ea typeface="+mj-ea"/>
                        </a:rPr>
                        <a:t>奇函数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spcAft>
                          <a:spcPts val="0"/>
                        </a:spcAft>
                      </a:pPr>
                      <a:r>
                        <a:rPr lang="zh-CN" sz="2400">
                          <a:solidFill>
                            <a:schemeClr val="tx1"/>
                          </a:solidFill>
                          <a:effectLst/>
                          <a:latin typeface="+mj-ea"/>
                          <a:ea typeface="+mj-ea"/>
                        </a:rPr>
                        <a:t>偶函数</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a:solidFill>
                            <a:schemeClr val="tx1"/>
                          </a:solidFill>
                          <a:effectLst/>
                          <a:latin typeface="+mj-ea"/>
                          <a:ea typeface="+mj-ea"/>
                        </a:rPr>
                        <a:t>不能确定</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不能确定</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奇函数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649801">
                <a:tc>
                  <a:txBody>
                    <a:bodyPr/>
                    <a:lstStyle/>
                    <a:p>
                      <a:pPr algn="ctr">
                        <a:spcAft>
                          <a:spcPts val="0"/>
                        </a:spcAft>
                      </a:pPr>
                      <a:r>
                        <a:rPr lang="zh-CN" sz="2400" dirty="0">
                          <a:solidFill>
                            <a:schemeClr val="tx1"/>
                          </a:solidFill>
                          <a:effectLst/>
                          <a:latin typeface="+mj-ea"/>
                          <a:ea typeface="+mj-ea"/>
                        </a:rPr>
                        <a:t>奇函数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spcAft>
                          <a:spcPts val="0"/>
                        </a:spcAft>
                      </a:pPr>
                      <a:r>
                        <a:rPr lang="zh-CN" sz="2400">
                          <a:solidFill>
                            <a:schemeClr val="tx1"/>
                          </a:solidFill>
                          <a:effectLst/>
                          <a:latin typeface="+mj-ea"/>
                          <a:ea typeface="+mj-ea"/>
                        </a:rPr>
                        <a:t>奇函数</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a:solidFill>
                            <a:schemeClr val="tx1"/>
                          </a:solidFill>
                          <a:effectLst/>
                          <a:latin typeface="+mj-ea"/>
                          <a:ea typeface="+mj-ea"/>
                        </a:rPr>
                        <a:t>奇函数</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a:solidFill>
                            <a:schemeClr val="tx1"/>
                          </a:solidFill>
                          <a:effectLst/>
                          <a:latin typeface="+mj-ea"/>
                          <a:ea typeface="+mj-ea"/>
                        </a:rPr>
                        <a:t>奇函数</a:t>
                      </a:r>
                      <a:endParaRPr lang="zh-CN" sz="240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偶函数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spcAft>
                          <a:spcPts val="0"/>
                        </a:spcAft>
                      </a:pPr>
                      <a:r>
                        <a:rPr lang="zh-CN" sz="2400" dirty="0">
                          <a:solidFill>
                            <a:schemeClr val="tx1"/>
                          </a:solidFill>
                          <a:effectLst/>
                          <a:latin typeface="+mj-ea"/>
                          <a:ea typeface="+mj-ea"/>
                        </a:rPr>
                        <a:t>奇函数</a:t>
                      </a:r>
                      <a:endParaRPr lang="zh-CN" sz="2400" dirty="0">
                        <a:solidFill>
                          <a:schemeClr val="tx1"/>
                        </a:solidFill>
                        <a:effectLst/>
                        <a:latin typeface="+mj-ea"/>
                        <a:ea typeface="+mj-ea"/>
                        <a:cs typeface="Times New Roman"/>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bl>
          </a:graphicData>
        </a:graphic>
      </p:graphicFrame>
      <p:sp>
        <p:nvSpPr>
          <p:cNvPr id="5" name="矩形 4"/>
          <p:cNvSpPr/>
          <p:nvPr/>
        </p:nvSpPr>
        <p:spPr>
          <a:xfrm>
            <a:off x="234043" y="5676092"/>
            <a:ext cx="9879628" cy="523220"/>
          </a:xfrm>
          <a:prstGeom prst="rect">
            <a:avLst/>
          </a:prstGeom>
        </p:spPr>
        <p:txBody>
          <a:bodyPr wrap="none">
            <a:spAutoFit/>
          </a:bodyPr>
          <a:lstStyle/>
          <a:p>
            <a:r>
              <a:rPr lang="zh-CN" altLang="en-US" sz="2800" b="1" dirty="0">
                <a:solidFill>
                  <a:srgbClr val="DA251C"/>
                </a:solidFill>
              </a:rPr>
              <a:t>注意</a:t>
            </a:r>
            <a:r>
              <a:rPr lang="zh-CN" altLang="en-US" sz="2800" dirty="0">
                <a:solidFill>
                  <a:prstClr val="black"/>
                </a:solidFill>
              </a:rPr>
              <a:t>   </a:t>
            </a:r>
            <a:r>
              <a:rPr lang="zh-CN" altLang="zh-CN" sz="2800" dirty="0">
                <a:solidFill>
                  <a:prstClr val="black"/>
                </a:solidFill>
              </a:rPr>
              <a:t>函数定义域关于原点对称是函数具有奇偶性的前提条件</a:t>
            </a:r>
            <a:r>
              <a:rPr lang="en-US" altLang="zh-CN" sz="2800" dirty="0">
                <a:solidFill>
                  <a:prstClr val="black"/>
                </a:solidFill>
              </a:rPr>
              <a:t>.</a:t>
            </a:r>
            <a:endParaRPr lang="zh-CN" altLang="en-US" sz="2800" dirty="0">
              <a:solidFill>
                <a:prstClr val="black"/>
              </a:solidFill>
            </a:endParaRPr>
          </a:p>
        </p:txBody>
      </p:sp>
      <p:sp>
        <p:nvSpPr>
          <p:cNvPr id="15" name="矩形 14"/>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1931753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6" name="矩形 15"/>
              <p:cNvSpPr/>
              <p:nvPr/>
            </p:nvSpPr>
            <p:spPr>
              <a:xfrm>
                <a:off x="334224" y="638008"/>
                <a:ext cx="11623731" cy="4388445"/>
              </a:xfrm>
              <a:prstGeom prst="rect">
                <a:avLst/>
              </a:prstGeom>
            </p:spPr>
            <p:txBody>
              <a:bodyPr wrap="square">
                <a:spAutoFit/>
              </a:bodyPr>
              <a:lstStyle/>
              <a:p>
                <a:pPr>
                  <a:lnSpc>
                    <a:spcPct val="140000"/>
                  </a:lnSpc>
                </a:pPr>
                <a:r>
                  <a:rPr lang="zh-CN" altLang="en-US" sz="2800" b="1" dirty="0">
                    <a:solidFill>
                      <a:srgbClr val="DA251C"/>
                    </a:solidFill>
                    <a:latin typeface="+mj-ea"/>
                    <a:ea typeface="+mj-ea"/>
                    <a:cs typeface="Times New Roman"/>
                  </a:rPr>
                  <a:t>规律总结</a:t>
                </a:r>
                <a:endParaRPr lang="en-US" altLang="zh-CN" sz="2800" b="1" dirty="0">
                  <a:solidFill>
                    <a:srgbClr val="DA251C"/>
                  </a:solidFill>
                  <a:latin typeface="+mj-ea"/>
                  <a:ea typeface="+mj-ea"/>
                  <a:cs typeface="Times New Roman"/>
                </a:endParaRPr>
              </a:p>
              <a:p>
                <a:pPr algn="ctr">
                  <a:lnSpc>
                    <a:spcPct val="140000"/>
                  </a:lnSpc>
                </a:pPr>
                <a:r>
                  <a:rPr lang="zh-CN" altLang="en-US" sz="2800" b="1" dirty="0">
                    <a:solidFill>
                      <a:prstClr val="black"/>
                    </a:solidFill>
                  </a:rPr>
                  <a:t>一些重要类型的奇偶函数</a:t>
                </a:r>
                <a:endParaRPr lang="en-US" altLang="zh-CN" sz="2800" b="1" dirty="0">
                  <a:solidFill>
                    <a:prstClr val="black"/>
                  </a:solidFill>
                </a:endParaRPr>
              </a:p>
              <a:p>
                <a:pPr>
                  <a:lnSpc>
                    <a:spcPct val="140000"/>
                  </a:lnSpc>
                </a:pPr>
                <a:r>
                  <a:rPr lang="zh-CN" altLang="en-US" sz="2800" dirty="0">
                    <a:solidFill>
                      <a:prstClr val="black"/>
                    </a:solidFill>
                  </a:rPr>
                  <a:t>（</a:t>
                </a:r>
                <a:r>
                  <a:rPr lang="en-US" altLang="zh-CN" sz="2800" dirty="0">
                    <a:solidFill>
                      <a:prstClr val="black"/>
                    </a:solidFill>
                  </a:rPr>
                  <a:t>1</a:t>
                </a:r>
                <a:r>
                  <a:rPr lang="zh-CN" altLang="en-US" sz="2800" dirty="0">
                    <a:solidFill>
                      <a:prstClr val="black"/>
                    </a:solidFill>
                  </a:rPr>
                  <a:t>）</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err="1">
                    <a:solidFill>
                      <a:prstClr val="black"/>
                    </a:solidFill>
                  </a:rPr>
                  <a:t>a</a:t>
                </a:r>
                <a:r>
                  <a:rPr lang="en-US" altLang="zh-CN" sz="2800" i="1" baseline="30000" dirty="0" err="1">
                    <a:solidFill>
                      <a:prstClr val="black"/>
                    </a:solidFill>
                  </a:rPr>
                  <a:t>x</a:t>
                </a:r>
                <a:r>
                  <a:rPr lang="en-US" altLang="zh-CN" sz="2800" i="1" dirty="0" err="1">
                    <a:solidFill>
                      <a:prstClr val="black"/>
                    </a:solidFill>
                  </a:rPr>
                  <a:t>+a</a:t>
                </a:r>
                <a:r>
                  <a:rPr lang="en-US" altLang="zh-CN" sz="2800" i="1" baseline="30000" dirty="0" err="1">
                    <a:solidFill>
                      <a:prstClr val="black"/>
                    </a:solidFill>
                  </a:rPr>
                  <a:t>-x</a:t>
                </a:r>
                <a:r>
                  <a:rPr lang="zh-CN" altLang="zh-CN" sz="2800" dirty="0">
                    <a:solidFill>
                      <a:prstClr val="black"/>
                    </a:solidFill>
                  </a:rPr>
                  <a:t>为偶函数</a:t>
                </a:r>
                <a:r>
                  <a:rPr lang="en-US" altLang="zh-CN" sz="2800" dirty="0">
                    <a:solidFill>
                      <a:prstClr val="black"/>
                    </a:solidFill>
                  </a:rPr>
                  <a:t>,</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a:t>
                </a:r>
                <a:r>
                  <a:rPr lang="en-US" altLang="zh-CN" sz="2800" i="1" baseline="30000" dirty="0">
                    <a:solidFill>
                      <a:prstClr val="black"/>
                    </a:solidFill>
                  </a:rPr>
                  <a:t>x</a:t>
                </a:r>
                <a:r>
                  <a:rPr lang="en-US" altLang="zh-CN" sz="2800" i="1" dirty="0">
                    <a:solidFill>
                      <a:prstClr val="black"/>
                    </a:solidFill>
                  </a:rPr>
                  <a:t>-a</a:t>
                </a:r>
                <a:r>
                  <a:rPr lang="en-US" altLang="zh-CN" sz="2800" i="1" baseline="30000" dirty="0">
                    <a:solidFill>
                      <a:prstClr val="black"/>
                    </a:solidFill>
                  </a:rPr>
                  <a:t>-x</a:t>
                </a:r>
                <a:r>
                  <a:rPr lang="zh-CN" altLang="zh-CN" sz="2800" dirty="0">
                    <a:solidFill>
                      <a:prstClr val="black"/>
                    </a:solidFill>
                  </a:rPr>
                  <a:t>为奇函数</a:t>
                </a:r>
                <a:r>
                  <a:rPr lang="en-US" altLang="zh-CN" sz="2800" dirty="0">
                    <a:solidFill>
                      <a:prstClr val="black"/>
                    </a:solidFill>
                  </a:rPr>
                  <a:t>;</a:t>
                </a:r>
                <a:endParaRPr lang="zh-CN" altLang="zh-CN" sz="2800" dirty="0">
                  <a:solidFill>
                    <a:prstClr val="black"/>
                  </a:solidFill>
                </a:endParaRPr>
              </a:p>
              <a:p>
                <a:pPr>
                  <a:lnSpc>
                    <a:spcPct val="140000"/>
                  </a:lnSpc>
                </a:pPr>
                <a:r>
                  <a:rPr lang="zh-CN" altLang="en-US" sz="2800" dirty="0">
                    <a:solidFill>
                      <a:prstClr val="black"/>
                    </a:solidFill>
                  </a:rPr>
                  <a:t>（</a:t>
                </a:r>
                <a:r>
                  <a:rPr lang="en-US" altLang="zh-CN" sz="2800" dirty="0">
                    <a:solidFill>
                      <a:prstClr val="black"/>
                    </a:solidFill>
                  </a:rPr>
                  <a:t>2</a:t>
                </a:r>
                <a:r>
                  <a:rPr lang="zh-CN" altLang="en-US" sz="2800" dirty="0">
                    <a:solidFill>
                      <a:prstClr val="black"/>
                    </a:solidFill>
                  </a:rPr>
                  <a:t>）</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𝑎</m:t>
                            </m:r>
                          </m:e>
                          <m:sup>
                            <m:r>
                              <a:rPr lang="en-US" altLang="zh-CN" sz="2800" i="1">
                                <a:solidFill>
                                  <a:prstClr val="black"/>
                                </a:solidFill>
                                <a:latin typeface="Cambria Math"/>
                              </a:rPr>
                              <m:t>𝑥</m:t>
                            </m:r>
                          </m:sup>
                        </m:sSup>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𝑎</m:t>
                            </m:r>
                          </m:e>
                          <m:sup>
                            <m:r>
                              <m:rPr>
                                <m:nor/>
                              </m:rPr>
                              <a:rPr lang="en-US" altLang="zh-CN" sz="2800" i="1">
                                <a:solidFill>
                                  <a:prstClr val="black"/>
                                </a:solidFill>
                              </a:rPr>
                              <m:t>−</m:t>
                            </m:r>
                            <m:r>
                              <a:rPr lang="en-US" altLang="zh-CN" sz="2800" i="1">
                                <a:solidFill>
                                  <a:prstClr val="black"/>
                                </a:solidFill>
                                <a:latin typeface="Cambria Math"/>
                              </a:rPr>
                              <m:t>𝑥</m:t>
                            </m:r>
                          </m:sup>
                        </m:sSup>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𝑎</m:t>
                            </m:r>
                          </m:e>
                          <m:sup>
                            <m:r>
                              <a:rPr lang="en-US" altLang="zh-CN" sz="2800" i="1">
                                <a:solidFill>
                                  <a:prstClr val="black"/>
                                </a:solidFill>
                                <a:latin typeface="Cambria Math"/>
                              </a:rPr>
                              <m:t>𝑥</m:t>
                            </m:r>
                          </m:sup>
                        </m:sSup>
                        <m:r>
                          <a:rPr lang="en-US" altLang="zh-CN" sz="2800">
                            <a:solidFill>
                              <a:prstClr val="black"/>
                            </a:solidFill>
                            <a:latin typeface="Cambria Math"/>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𝑎</m:t>
                            </m:r>
                          </m:e>
                          <m:sup>
                            <m:r>
                              <m:rPr>
                                <m:nor/>
                              </m:rPr>
                              <a:rPr lang="en-US" altLang="zh-CN" sz="2800" i="1">
                                <a:solidFill>
                                  <a:prstClr val="black"/>
                                </a:solidFill>
                              </a:rPr>
                              <m:t>−</m:t>
                            </m:r>
                            <m:r>
                              <a:rPr lang="en-US" altLang="zh-CN" sz="2800" i="1">
                                <a:solidFill>
                                  <a:prstClr val="black"/>
                                </a:solidFill>
                                <a:latin typeface="Cambria Math"/>
                              </a:rPr>
                              <m:t>𝑥</m:t>
                            </m:r>
                          </m:sup>
                        </m:sSup>
                      </m:den>
                    </m:f>
                    <m:r>
                      <a:rPr lang="en-US" altLang="zh-CN" sz="2800">
                        <a:solidFill>
                          <a:prstClr val="black"/>
                        </a:solidFill>
                        <a:latin typeface="Cambria Math"/>
                      </a:rPr>
                      <m:t>=</m:t>
                    </m:r>
                    <m:f>
                      <m:fPr>
                        <m:ctrlPr>
                          <a:rPr lang="zh-CN" altLang="zh-CN" sz="2800" i="1">
                            <a:solidFill>
                              <a:prstClr val="black"/>
                            </a:solidFill>
                            <a:latin typeface="Cambria Math" panose="02040503050406030204" pitchFamily="18" charset="0"/>
                          </a:rPr>
                        </m:ctrlPr>
                      </m:fPr>
                      <m:num>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𝑎</m:t>
                            </m:r>
                          </m:e>
                          <m:sup>
                            <m:r>
                              <a:rPr lang="en-US" altLang="zh-CN" sz="2800">
                                <a:solidFill>
                                  <a:prstClr val="black"/>
                                </a:solidFill>
                                <a:latin typeface="Cambria Math"/>
                              </a:rPr>
                              <m:t>2</m:t>
                            </m:r>
                            <m:r>
                              <a:rPr lang="en-US" altLang="zh-CN" sz="2800" i="1">
                                <a:solidFill>
                                  <a:prstClr val="black"/>
                                </a:solidFill>
                                <a:latin typeface="Cambria Math"/>
                              </a:rPr>
                              <m:t>𝑥</m:t>
                            </m:r>
                          </m:sup>
                        </m:sSup>
                        <m:r>
                          <m:rPr>
                            <m:nor/>
                          </m:rPr>
                          <a:rPr lang="en-US" altLang="zh-CN" sz="2800" i="1">
                            <a:solidFill>
                              <a:prstClr val="black"/>
                            </a:solidFill>
                          </a:rPr>
                          <m:t>−</m:t>
                        </m:r>
                        <m:r>
                          <a:rPr lang="en-US" altLang="zh-CN" sz="2800">
                            <a:solidFill>
                              <a:prstClr val="black"/>
                            </a:solidFill>
                            <a:latin typeface="Cambria Math"/>
                          </a:rPr>
                          <m:t>1</m:t>
                        </m:r>
                      </m:num>
                      <m:den>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𝑎</m:t>
                            </m:r>
                          </m:e>
                          <m:sup>
                            <m:r>
                              <a:rPr lang="en-US" altLang="zh-CN" sz="2800">
                                <a:solidFill>
                                  <a:prstClr val="black"/>
                                </a:solidFill>
                                <a:latin typeface="Cambria Math"/>
                              </a:rPr>
                              <m:t>2</m:t>
                            </m:r>
                            <m:r>
                              <a:rPr lang="en-US" altLang="zh-CN" sz="2800" i="1">
                                <a:solidFill>
                                  <a:prstClr val="black"/>
                                </a:solidFill>
                                <a:latin typeface="Cambria Math"/>
                              </a:rPr>
                              <m:t>𝑥</m:t>
                            </m:r>
                          </m:sup>
                        </m:sSup>
                        <m:r>
                          <a:rPr lang="en-US" altLang="zh-CN" sz="2800">
                            <a:solidFill>
                              <a:prstClr val="black"/>
                            </a:solidFill>
                            <a:latin typeface="Cambria Math"/>
                          </a:rPr>
                          <m:t>+1</m:t>
                        </m:r>
                      </m:den>
                    </m:f>
                  </m:oMath>
                </a14:m>
                <a:r>
                  <a:rPr lang="en-US" altLang="zh-CN" sz="2800" dirty="0">
                    <a:solidFill>
                      <a:prstClr val="black"/>
                    </a:solidFill>
                  </a:rPr>
                  <a:t>(</a:t>
                </a:r>
                <a:r>
                  <a:rPr lang="en-US" altLang="zh-CN" sz="2800" i="1" dirty="0">
                    <a:solidFill>
                      <a:prstClr val="black"/>
                    </a:solidFill>
                  </a:rPr>
                  <a:t>a</a:t>
                </a:r>
                <a:r>
                  <a:rPr lang="en-US" altLang="zh-CN" sz="2800" dirty="0">
                    <a:solidFill>
                      <a:prstClr val="black"/>
                    </a:solidFill>
                  </a:rPr>
                  <a:t>&gt;0</a:t>
                </a:r>
                <a:r>
                  <a:rPr lang="zh-CN" altLang="zh-CN" sz="2800" dirty="0">
                    <a:solidFill>
                      <a:prstClr val="black"/>
                    </a:solidFill>
                  </a:rPr>
                  <a:t>且</a:t>
                </a:r>
                <a:r>
                  <a:rPr lang="en-US" altLang="zh-CN" sz="2800" i="1" dirty="0">
                    <a:solidFill>
                      <a:prstClr val="black"/>
                    </a:solidFill>
                  </a:rPr>
                  <a:t>a</a:t>
                </a:r>
                <a:r>
                  <a:rPr lang="en-US" altLang="zh-CN" sz="2800" dirty="0">
                    <a:solidFill>
                      <a:prstClr val="black"/>
                    </a:solidFill>
                  </a:rPr>
                  <a:t>≠1)</a:t>
                </a:r>
                <a:r>
                  <a:rPr lang="zh-CN" altLang="zh-CN" sz="2800" dirty="0">
                    <a:solidFill>
                      <a:prstClr val="black"/>
                    </a:solidFill>
                  </a:rPr>
                  <a:t>为奇函数</a:t>
                </a:r>
                <a:r>
                  <a:rPr lang="en-US" altLang="zh-CN" sz="2800" dirty="0">
                    <a:solidFill>
                      <a:prstClr val="black"/>
                    </a:solidFill>
                  </a:rPr>
                  <a:t>;</a:t>
                </a:r>
                <a:endParaRPr lang="zh-CN" altLang="zh-CN" sz="2800" dirty="0">
                  <a:solidFill>
                    <a:prstClr val="black"/>
                  </a:solidFill>
                </a:endParaRPr>
              </a:p>
              <a:p>
                <a:pPr>
                  <a:lnSpc>
                    <a:spcPct val="140000"/>
                  </a:lnSpc>
                </a:pPr>
                <a:r>
                  <a:rPr lang="zh-CN" altLang="en-US" sz="2800" dirty="0">
                    <a:solidFill>
                      <a:prstClr val="black"/>
                    </a:solidFill>
                  </a:rPr>
                  <a:t>（</a:t>
                </a:r>
                <a:r>
                  <a:rPr lang="en-US" altLang="zh-CN" sz="2800" dirty="0">
                    <a:solidFill>
                      <a:prstClr val="black"/>
                    </a:solidFill>
                  </a:rPr>
                  <a:t>3</a:t>
                </a:r>
                <a:r>
                  <a:rPr lang="zh-CN" altLang="en-US" sz="2800" dirty="0">
                    <a:solidFill>
                      <a:prstClr val="black"/>
                    </a:solidFill>
                  </a:rPr>
                  <a:t>）</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dirty="0" err="1">
                    <a:solidFill>
                      <a:prstClr val="black"/>
                    </a:solidFill>
                  </a:rPr>
                  <a:t>log</a:t>
                </a:r>
                <a:r>
                  <a:rPr lang="en-US" altLang="zh-CN" sz="2800" i="1" baseline="-25000" dirty="0" err="1">
                    <a:solidFill>
                      <a:prstClr val="black"/>
                    </a:solidFill>
                  </a:rPr>
                  <a:t>a</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i="1">
                            <a:solidFill>
                              <a:prstClr val="black"/>
                            </a:solidFill>
                            <a:latin typeface="Cambria Math"/>
                          </a:rPr>
                          <m:t>𝑏</m:t>
                        </m:r>
                        <m:r>
                          <m:rPr>
                            <m:nor/>
                          </m:rPr>
                          <a:rPr lang="en-US" altLang="zh-CN" sz="2800" i="1">
                            <a:solidFill>
                              <a:prstClr val="black"/>
                            </a:solidFill>
                          </a:rPr>
                          <m:t>−</m:t>
                        </m:r>
                        <m:r>
                          <a:rPr lang="en-US" altLang="zh-CN" sz="2800" i="1">
                            <a:solidFill>
                              <a:prstClr val="black"/>
                            </a:solidFill>
                            <a:latin typeface="Cambria Math"/>
                          </a:rPr>
                          <m:t>𝑥</m:t>
                        </m:r>
                      </m:num>
                      <m:den>
                        <m:r>
                          <a:rPr lang="en-US" altLang="zh-CN" sz="2800" i="1">
                            <a:solidFill>
                              <a:prstClr val="black"/>
                            </a:solidFill>
                            <a:latin typeface="Cambria Math"/>
                          </a:rPr>
                          <m:t>𝑏</m:t>
                        </m:r>
                        <m:r>
                          <a:rPr lang="en-US" altLang="zh-CN" sz="2800">
                            <a:solidFill>
                              <a:prstClr val="black"/>
                            </a:solidFill>
                            <a:latin typeface="Cambria Math"/>
                          </a:rPr>
                          <m:t>+</m:t>
                        </m:r>
                        <m:r>
                          <a:rPr lang="en-US" altLang="zh-CN" sz="2800" i="1">
                            <a:solidFill>
                              <a:prstClr val="black"/>
                            </a:solidFill>
                            <a:latin typeface="Cambria Math"/>
                          </a:rPr>
                          <m:t>𝑥</m:t>
                        </m:r>
                      </m:den>
                    </m:f>
                  </m:oMath>
                </a14:m>
                <a:r>
                  <a:rPr lang="zh-CN" altLang="zh-CN" sz="2800" dirty="0">
                    <a:solidFill>
                      <a:prstClr val="black"/>
                    </a:solidFill>
                  </a:rPr>
                  <a:t>为奇函数</a:t>
                </a:r>
                <a:r>
                  <a:rPr lang="en-US" altLang="zh-CN" sz="2800" dirty="0">
                    <a:solidFill>
                      <a:prstClr val="black"/>
                    </a:solidFill>
                  </a:rPr>
                  <a:t>;</a:t>
                </a:r>
                <a:endParaRPr lang="zh-CN" altLang="zh-CN" sz="2800" dirty="0">
                  <a:solidFill>
                    <a:prstClr val="black"/>
                  </a:solidFill>
                </a:endParaRPr>
              </a:p>
              <a:p>
                <a:pPr>
                  <a:lnSpc>
                    <a:spcPct val="140000"/>
                  </a:lnSpc>
                </a:pPr>
                <a:r>
                  <a:rPr lang="zh-CN" altLang="en-US" sz="2800" dirty="0">
                    <a:solidFill>
                      <a:prstClr val="black"/>
                    </a:solidFill>
                  </a:rPr>
                  <a:t>（</a:t>
                </a:r>
                <a:r>
                  <a:rPr lang="en-US" altLang="zh-CN" sz="2800" dirty="0">
                    <a:solidFill>
                      <a:prstClr val="black"/>
                    </a:solidFill>
                  </a:rPr>
                  <a:t>4</a:t>
                </a:r>
                <a:r>
                  <a:rPr lang="zh-CN" altLang="en-US" sz="2800" dirty="0">
                    <a:solidFill>
                      <a:prstClr val="black"/>
                    </a:solidFill>
                  </a:rPr>
                  <a:t>）</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dirty="0" err="1">
                    <a:solidFill>
                      <a:prstClr val="black"/>
                    </a:solidFill>
                  </a:rPr>
                  <a:t>log</a:t>
                </a:r>
                <a:r>
                  <a:rPr lang="en-US" altLang="zh-CN" sz="2800" i="1" baseline="-25000" dirty="0" err="1">
                    <a:solidFill>
                      <a:prstClr val="black"/>
                    </a:solidFill>
                  </a:rPr>
                  <a:t>a</a:t>
                </a:r>
                <a:r>
                  <a:rPr lang="en-US" altLang="zh-CN" sz="2800" dirty="0">
                    <a:solidFill>
                      <a:prstClr val="black"/>
                    </a:solidFill>
                  </a:rPr>
                  <a:t>(</a:t>
                </a:r>
                <a:r>
                  <a:rPr lang="en-US" altLang="zh-CN" sz="2800" i="1" dirty="0">
                    <a:solidFill>
                      <a:prstClr val="black"/>
                    </a:solidFill>
                  </a:rPr>
                  <a:t>x+</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+1</m:t>
                        </m:r>
                      </m:e>
                    </m:rad>
                  </m:oMath>
                </a14:m>
                <a:r>
                  <a:rPr lang="en-US" altLang="zh-CN" sz="2800" dirty="0">
                    <a:solidFill>
                      <a:prstClr val="black"/>
                    </a:solidFill>
                  </a:rPr>
                  <a:t>)</a:t>
                </a:r>
                <a:r>
                  <a:rPr lang="zh-CN" altLang="zh-CN" sz="2800" dirty="0">
                    <a:solidFill>
                      <a:prstClr val="black"/>
                    </a:solidFill>
                  </a:rPr>
                  <a:t>为奇函数</a:t>
                </a:r>
                <a:r>
                  <a:rPr lang="en-US" altLang="zh-CN" sz="2800" dirty="0">
                    <a:solidFill>
                      <a:prstClr val="black"/>
                    </a:solidFill>
                  </a:rPr>
                  <a:t>.</a:t>
                </a:r>
                <a:endParaRPr lang="zh-CN" altLang="zh-CN" sz="2800" dirty="0">
                  <a:solidFill>
                    <a:prstClr val="black"/>
                  </a:solidFill>
                </a:endParaRPr>
              </a:p>
            </p:txBody>
          </p:sp>
        </mc:Choice>
        <mc:Fallback>
          <p:sp>
            <p:nvSpPr>
              <p:cNvPr id="16" name="矩形 15"/>
              <p:cNvSpPr>
                <a:spLocks noRot="1" noChangeAspect="1" noMove="1" noResize="1" noEditPoints="1" noAdjustHandles="1" noChangeArrowheads="1" noChangeShapeType="1" noTextEdit="1"/>
              </p:cNvSpPr>
              <p:nvPr/>
            </p:nvSpPr>
            <p:spPr>
              <a:xfrm>
                <a:off x="334224" y="638008"/>
                <a:ext cx="11623731" cy="4388445"/>
              </a:xfrm>
              <a:prstGeom prst="rect">
                <a:avLst/>
              </a:prstGeom>
              <a:blipFill rotWithShape="0">
                <a:blip r:embed="rId2"/>
                <a:stretch>
                  <a:fillRect l="-1101" b="-97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600640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1081338" y="108857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考法</a:t>
            </a:r>
            <a:r>
              <a:rPr lang="en-US" altLang="zh-CN" sz="2800" dirty="0">
                <a:solidFill>
                  <a:prstClr val="black">
                    <a:lumMod val="95000"/>
                    <a:lumOff val="5000"/>
                  </a:prstClr>
                </a:solidFill>
                <a:latin typeface="微软雅黑" panose="020B0503020204020204" pitchFamily="34" charset="-122"/>
              </a:rPr>
              <a:t>1 </a:t>
            </a:r>
            <a:r>
              <a:rPr lang="zh-CN" altLang="en-US" sz="2800" dirty="0">
                <a:solidFill>
                  <a:prstClr val="black">
                    <a:lumMod val="95000"/>
                    <a:lumOff val="5000"/>
                  </a:prstClr>
                </a:solidFill>
                <a:latin typeface="微软雅黑" panose="020B0503020204020204" pitchFamily="34" charset="-122"/>
              </a:rPr>
              <a:t>确定函数的单调性（单调区间）</a:t>
            </a:r>
          </a:p>
        </p:txBody>
      </p:sp>
      <p:sp>
        <p:nvSpPr>
          <p:cNvPr id="7" name="矩形 6">
            <a:hlinkClick r:id="rId2" action="ppaction://hlinksldjump"/>
          </p:cNvPr>
          <p:cNvSpPr/>
          <p:nvPr/>
        </p:nvSpPr>
        <p:spPr>
          <a:xfrm>
            <a:off x="1081338" y="1626856"/>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考法</a:t>
            </a:r>
            <a:r>
              <a:rPr lang="en-US" altLang="zh-CN" sz="2800" dirty="0">
                <a:solidFill>
                  <a:prstClr val="black">
                    <a:lumMod val="95000"/>
                    <a:lumOff val="5000"/>
                  </a:prstClr>
                </a:solidFill>
                <a:latin typeface="微软雅黑" panose="020B0503020204020204" pitchFamily="34" charset="-122"/>
              </a:rPr>
              <a:t>2 </a:t>
            </a:r>
            <a:r>
              <a:rPr lang="zh-CN" altLang="en-US" sz="2800" dirty="0">
                <a:solidFill>
                  <a:prstClr val="black">
                    <a:lumMod val="95000"/>
                    <a:lumOff val="5000"/>
                  </a:prstClr>
                </a:solidFill>
                <a:latin typeface="微软雅黑" panose="020B0503020204020204" pitchFamily="34" charset="-122"/>
              </a:rPr>
              <a:t>函数单调性的应用</a:t>
            </a:r>
          </a:p>
        </p:txBody>
      </p:sp>
      <p:sp>
        <p:nvSpPr>
          <p:cNvPr id="8" name="矩形 7">
            <a:hlinkClick r:id="rId2" action="ppaction://hlinksldjump"/>
          </p:cNvPr>
          <p:cNvSpPr/>
          <p:nvPr/>
        </p:nvSpPr>
        <p:spPr>
          <a:xfrm>
            <a:off x="1081338" y="2157881"/>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考法</a:t>
            </a:r>
            <a:r>
              <a:rPr lang="en-US" altLang="zh-CN" sz="2800" dirty="0">
                <a:solidFill>
                  <a:prstClr val="black">
                    <a:lumMod val="95000"/>
                    <a:lumOff val="5000"/>
                  </a:prstClr>
                </a:solidFill>
                <a:latin typeface="微软雅黑" panose="020B0503020204020204" pitchFamily="34" charset="-122"/>
              </a:rPr>
              <a:t>3 </a:t>
            </a:r>
            <a:r>
              <a:rPr lang="zh-CN" altLang="en-US" sz="2800" dirty="0">
                <a:solidFill>
                  <a:prstClr val="black">
                    <a:lumMod val="95000"/>
                    <a:lumOff val="5000"/>
                  </a:prstClr>
                </a:solidFill>
                <a:latin typeface="微软雅黑" panose="020B0503020204020204" pitchFamily="34" charset="-122"/>
              </a:rPr>
              <a:t>求函数的最值（值域）</a:t>
            </a:r>
          </a:p>
        </p:txBody>
      </p:sp>
      <p:sp>
        <p:nvSpPr>
          <p:cNvPr id="9" name="矩形 8">
            <a:hlinkClick r:id="rId2" action="ppaction://hlinksldjump"/>
          </p:cNvPr>
          <p:cNvSpPr/>
          <p:nvPr/>
        </p:nvSpPr>
        <p:spPr>
          <a:xfrm>
            <a:off x="1081338" y="2696165"/>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考法</a:t>
            </a:r>
            <a:r>
              <a:rPr lang="en-US" altLang="zh-CN" sz="2800" dirty="0">
                <a:solidFill>
                  <a:prstClr val="black">
                    <a:lumMod val="95000"/>
                    <a:lumOff val="5000"/>
                  </a:prstClr>
                </a:solidFill>
                <a:latin typeface="微软雅黑" panose="020B0503020204020204" pitchFamily="34" charset="-122"/>
              </a:rPr>
              <a:t>4 </a:t>
            </a:r>
            <a:r>
              <a:rPr lang="zh-CN" altLang="en-US" sz="2800" dirty="0">
                <a:solidFill>
                  <a:prstClr val="black">
                    <a:lumMod val="95000"/>
                    <a:lumOff val="5000"/>
                  </a:prstClr>
                </a:solidFill>
                <a:latin typeface="微软雅黑" panose="020B0503020204020204" pitchFamily="34" charset="-122"/>
              </a:rPr>
              <a:t>判断函数的奇偶性</a:t>
            </a:r>
          </a:p>
        </p:txBody>
      </p:sp>
      <p:sp>
        <p:nvSpPr>
          <p:cNvPr id="10" name="矩形 9">
            <a:hlinkClick r:id="rId2" action="ppaction://hlinksldjump"/>
          </p:cNvPr>
          <p:cNvSpPr/>
          <p:nvPr/>
        </p:nvSpPr>
        <p:spPr>
          <a:xfrm>
            <a:off x="1081338" y="323444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考法</a:t>
            </a:r>
            <a:r>
              <a:rPr lang="en-US" altLang="zh-CN" sz="2800" dirty="0">
                <a:solidFill>
                  <a:prstClr val="black">
                    <a:lumMod val="95000"/>
                    <a:lumOff val="5000"/>
                  </a:prstClr>
                </a:solidFill>
                <a:latin typeface="微软雅黑" panose="020B0503020204020204" pitchFamily="34" charset="-122"/>
              </a:rPr>
              <a:t>5 </a:t>
            </a:r>
            <a:r>
              <a:rPr lang="zh-CN" altLang="en-US" sz="2800" dirty="0">
                <a:solidFill>
                  <a:prstClr val="black">
                    <a:lumMod val="95000"/>
                    <a:lumOff val="5000"/>
                  </a:prstClr>
                </a:solidFill>
                <a:latin typeface="微软雅黑" panose="020B0503020204020204" pitchFamily="34" charset="-122"/>
              </a:rPr>
              <a:t>函数奇偶性的应用</a:t>
            </a:r>
          </a:p>
        </p:txBody>
      </p:sp>
      <p:sp>
        <p:nvSpPr>
          <p:cNvPr id="11" name="矩形 10">
            <a:hlinkClick r:id="rId2" action="ppaction://hlinksldjump"/>
          </p:cNvPr>
          <p:cNvSpPr/>
          <p:nvPr/>
        </p:nvSpPr>
        <p:spPr>
          <a:xfrm>
            <a:off x="1081338" y="3765474"/>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endParaRPr lang="zh-CN" altLang="en-US" sz="2800" dirty="0">
              <a:solidFill>
                <a:prstClr val="black">
                  <a:lumMod val="95000"/>
                  <a:lumOff val="5000"/>
                </a:prstClr>
              </a:solidFill>
              <a:latin typeface="微软雅黑" panose="020B0503020204020204" pitchFamily="34" charset="-122"/>
            </a:endParaRPr>
          </a:p>
        </p:txBody>
      </p:sp>
      <p:sp>
        <p:nvSpPr>
          <p:cNvPr id="4" name="矩形 3">
            <a:hlinkClick r:id="" action="ppaction://noaction"/>
          </p:cNvPr>
          <p:cNvSpPr/>
          <p:nvPr/>
        </p:nvSpPr>
        <p:spPr>
          <a:xfrm>
            <a:off x="1081338" y="550288"/>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a:solidFill>
                  <a:srgbClr val="DA251C"/>
                </a:solidFill>
                <a:latin typeface="Calibri" panose="020F0502020204030204" pitchFamily="34" charset="0"/>
              </a:rPr>
              <a:t>B</a:t>
            </a:r>
            <a:r>
              <a:rPr lang="zh-CN" altLang="en-US" sz="2800" b="1" dirty="0">
                <a:solidFill>
                  <a:srgbClr val="DA251C"/>
                </a:solidFill>
                <a:latin typeface="微软雅黑" panose="020B0503020204020204" pitchFamily="34" charset="-122"/>
              </a:rPr>
              <a:t>考法帮</a:t>
            </a:r>
            <a:r>
              <a:rPr lang="zh-CN" altLang="en-US" sz="2800" b="1" dirty="0">
                <a:solidFill>
                  <a:srgbClr val="DA251C"/>
                </a:solidFill>
              </a:rPr>
              <a:t>∙</a:t>
            </a:r>
            <a:r>
              <a:rPr lang="zh-CN" altLang="en-US" sz="2800" b="1" dirty="0">
                <a:solidFill>
                  <a:srgbClr val="DA251C"/>
                </a:solidFill>
                <a:latin typeface="Calibri" panose="020F0502020204030204" pitchFamily="34" charset="0"/>
              </a:rPr>
              <a:t>题型全突破</a:t>
            </a:r>
          </a:p>
        </p:txBody>
      </p:sp>
      <p:sp>
        <p:nvSpPr>
          <p:cNvPr id="5" name="矩形 4">
            <a:hlinkClick r:id="" action="ppaction://noaction"/>
          </p:cNvPr>
          <p:cNvSpPr/>
          <p:nvPr/>
        </p:nvSpPr>
        <p:spPr>
          <a:xfrm>
            <a:off x="1092226" y="4755521"/>
            <a:ext cx="10087402" cy="538284"/>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rtlCol="0" anchor="ctr"/>
          <a:lstStyle/>
          <a:p>
            <a:r>
              <a:rPr lang="en-US" altLang="zh-CN" sz="2800" b="1" dirty="0">
                <a:solidFill>
                  <a:srgbClr val="DA251C"/>
                </a:solidFill>
                <a:latin typeface="Calibri" panose="020F0502020204030204" pitchFamily="34" charset="0"/>
              </a:rPr>
              <a:t>C</a:t>
            </a:r>
            <a:r>
              <a:rPr lang="zh-CN" altLang="en-US" sz="2800" b="1" dirty="0">
                <a:solidFill>
                  <a:srgbClr val="DA251C"/>
                </a:solidFill>
                <a:latin typeface="Calibri" panose="020F0502020204030204" pitchFamily="34" charset="0"/>
              </a:rPr>
              <a:t>方</a:t>
            </a:r>
            <a:r>
              <a:rPr lang="zh-CN" altLang="en-US" sz="2800" b="1" dirty="0">
                <a:solidFill>
                  <a:srgbClr val="DA251C"/>
                </a:solidFill>
                <a:latin typeface="微软雅黑" panose="020B0503020204020204" pitchFamily="34" charset="-122"/>
              </a:rPr>
              <a:t>法帮</a:t>
            </a:r>
            <a:r>
              <a:rPr lang="zh-CN" altLang="en-US" sz="2800" b="1" dirty="0">
                <a:solidFill>
                  <a:srgbClr val="DA251C"/>
                </a:solidFill>
              </a:rPr>
              <a:t>∙</a:t>
            </a:r>
            <a:r>
              <a:rPr lang="zh-CN" altLang="en-US" sz="2800" b="1" dirty="0">
                <a:solidFill>
                  <a:srgbClr val="DA251C"/>
                </a:solidFill>
                <a:latin typeface="Calibri" panose="020F0502020204030204" pitchFamily="34" charset="0"/>
              </a:rPr>
              <a:t>素养大提升</a:t>
            </a:r>
          </a:p>
        </p:txBody>
      </p:sp>
      <p:sp>
        <p:nvSpPr>
          <p:cNvPr id="14" name="矩形 13">
            <a:hlinkClick r:id="rId2" action="ppaction://hlinksldjump"/>
          </p:cNvPr>
          <p:cNvSpPr/>
          <p:nvPr/>
        </p:nvSpPr>
        <p:spPr>
          <a:xfrm>
            <a:off x="1173859" y="5293805"/>
            <a:ext cx="10087407" cy="49830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易错</a:t>
            </a:r>
            <a:r>
              <a:rPr lang="en-US" altLang="zh-CN" sz="2800" dirty="0">
                <a:solidFill>
                  <a:prstClr val="black">
                    <a:lumMod val="95000"/>
                    <a:lumOff val="5000"/>
                  </a:prstClr>
                </a:solidFill>
                <a:latin typeface="微软雅黑" panose="020B0503020204020204" pitchFamily="34" charset="-122"/>
              </a:rPr>
              <a:t>1</a:t>
            </a:r>
            <a:r>
              <a:rPr lang="zh-CN" altLang="en-US" sz="2800" dirty="0">
                <a:solidFill>
                  <a:prstClr val="black">
                    <a:lumMod val="95000"/>
                    <a:lumOff val="5000"/>
                  </a:prstClr>
                </a:solidFill>
                <a:latin typeface="微软雅黑" panose="020B0503020204020204" pitchFamily="34" charset="-122"/>
              </a:rPr>
              <a:t>  忽略函数的定义域致误</a:t>
            </a:r>
          </a:p>
        </p:txBody>
      </p:sp>
      <p:sp>
        <p:nvSpPr>
          <p:cNvPr id="15" name="矩形 14">
            <a:hlinkClick r:id="rId2" action="ppaction://hlinksldjump"/>
          </p:cNvPr>
          <p:cNvSpPr/>
          <p:nvPr/>
        </p:nvSpPr>
        <p:spPr>
          <a:xfrm>
            <a:off x="1092226" y="377273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考法</a:t>
            </a:r>
            <a:r>
              <a:rPr lang="en-US" altLang="zh-CN" sz="2800" dirty="0">
                <a:solidFill>
                  <a:prstClr val="black">
                    <a:lumMod val="95000"/>
                    <a:lumOff val="5000"/>
                  </a:prstClr>
                </a:solidFill>
                <a:latin typeface="微软雅黑" panose="020B0503020204020204" pitchFamily="34" charset="-122"/>
              </a:rPr>
              <a:t>6 </a:t>
            </a:r>
            <a:r>
              <a:rPr lang="zh-CN" altLang="en-US" sz="2800" dirty="0">
                <a:solidFill>
                  <a:prstClr val="black">
                    <a:lumMod val="95000"/>
                    <a:lumOff val="5000"/>
                  </a:prstClr>
                </a:solidFill>
                <a:latin typeface="微软雅黑" panose="020B0503020204020204" pitchFamily="34" charset="-122"/>
              </a:rPr>
              <a:t>函数周期性的判断及应用</a:t>
            </a:r>
          </a:p>
        </p:txBody>
      </p:sp>
      <p:sp>
        <p:nvSpPr>
          <p:cNvPr id="16" name="矩形 15">
            <a:hlinkClick r:id="rId2" action="ppaction://hlinksldjump"/>
          </p:cNvPr>
          <p:cNvSpPr/>
          <p:nvPr/>
        </p:nvSpPr>
        <p:spPr>
          <a:xfrm>
            <a:off x="1113992" y="423560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考法</a:t>
            </a:r>
            <a:r>
              <a:rPr lang="en-US" altLang="zh-CN" sz="2800" dirty="0">
                <a:solidFill>
                  <a:prstClr val="black">
                    <a:lumMod val="95000"/>
                    <a:lumOff val="5000"/>
                  </a:prstClr>
                </a:solidFill>
                <a:latin typeface="微软雅黑" panose="020B0503020204020204" pitchFamily="34" charset="-122"/>
              </a:rPr>
              <a:t>7 </a:t>
            </a:r>
            <a:r>
              <a:rPr lang="zh-CN" altLang="en-US" sz="2800" dirty="0">
                <a:solidFill>
                  <a:prstClr val="black">
                    <a:lumMod val="95000"/>
                    <a:lumOff val="5000"/>
                  </a:prstClr>
                </a:solidFill>
                <a:latin typeface="微软雅黑" panose="020B0503020204020204" pitchFamily="34" charset="-122"/>
              </a:rPr>
              <a:t>函数性质的综合应用 </a:t>
            </a:r>
          </a:p>
        </p:txBody>
      </p:sp>
      <p:sp>
        <p:nvSpPr>
          <p:cNvPr id="13" name="矩形 12"/>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7" name="矩形 16">
            <a:hlinkClick r:id="rId2" action="ppaction://hlinksldjump"/>
          </p:cNvPr>
          <p:cNvSpPr/>
          <p:nvPr/>
        </p:nvSpPr>
        <p:spPr>
          <a:xfrm>
            <a:off x="1173858" y="5738309"/>
            <a:ext cx="10087407" cy="49830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易错</a:t>
            </a:r>
            <a:r>
              <a:rPr lang="en-US" altLang="zh-CN" sz="2800" dirty="0">
                <a:solidFill>
                  <a:prstClr val="black">
                    <a:lumMod val="95000"/>
                    <a:lumOff val="5000"/>
                  </a:prstClr>
                </a:solidFill>
                <a:latin typeface="微软雅黑" panose="020B0503020204020204" pitchFamily="34" charset="-122"/>
              </a:rPr>
              <a:t>2</a:t>
            </a:r>
            <a:r>
              <a:rPr lang="zh-CN" altLang="en-US" sz="2800" dirty="0">
                <a:solidFill>
                  <a:prstClr val="black">
                    <a:lumMod val="95000"/>
                    <a:lumOff val="5000"/>
                  </a:prstClr>
                </a:solidFill>
                <a:latin typeface="微软雅黑" panose="020B0503020204020204" pitchFamily="34" charset="-122"/>
              </a:rPr>
              <a:t>  混淆“函数的单调区间“与”函数在区间上单调”致误</a:t>
            </a:r>
          </a:p>
        </p:txBody>
      </p:sp>
    </p:spTree>
    <p:extLst>
      <p:ext uri="{BB962C8B-B14F-4D97-AF65-F5344CB8AC3E}">
        <p14:creationId xmlns:p14="http://schemas.microsoft.com/office/powerpoint/2010/main" xmlns="" val="32762160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92628" y="1"/>
            <a:ext cx="4730406" cy="72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a:solidFill>
                  <a:srgbClr val="DA251C"/>
                </a:solidFill>
              </a:rPr>
              <a:t>5  </a:t>
            </a:r>
            <a:r>
              <a:rPr lang="zh-CN" altLang="zh-CN" sz="2800" dirty="0">
                <a:solidFill>
                  <a:srgbClr val="DA251C"/>
                </a:solidFill>
              </a:rPr>
              <a:t>函数奇偶性的应用</a:t>
            </a:r>
            <a:endParaRPr lang="zh-CN" altLang="en-US" sz="2800" dirty="0">
              <a:solidFill>
                <a:srgbClr val="DA251C"/>
              </a:solidFill>
            </a:endParaRPr>
          </a:p>
        </p:txBody>
      </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284573" y="810983"/>
                <a:ext cx="11448968" cy="359348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ea typeface="+mj-ea"/>
                    <a:cs typeface="Times New Roman"/>
                  </a:rPr>
                  <a:t>示例10</a:t>
                </a:r>
                <a:r>
                  <a:rPr lang="en-US" altLang="zh-CN" sz="2800" b="1" dirty="0">
                    <a:solidFill>
                      <a:srgbClr val="DA251C"/>
                    </a:solidFill>
                    <a:ea typeface="+mj-ea"/>
                    <a:cs typeface="Times New Roman"/>
                  </a:rPr>
                  <a:t>  </a:t>
                </a:r>
                <a:r>
                  <a:rPr lang="zh-CN" altLang="zh-CN" sz="2800" b="1" dirty="0">
                    <a:solidFill>
                      <a:srgbClr val="DA251C"/>
                    </a:solidFill>
                    <a:ea typeface="+mj-ea"/>
                    <a:cs typeface="Times New Roman"/>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(1)已知函数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)为奇函数且定义域为R,当</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&gt;0时,</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+1,则</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endParaRPr kumimoji="0" lang="en-US" altLang="zh-CN" sz="2800" b="0" i="0" u="none" strike="noStrike" cap="none" normalizeH="0" baseline="0" dirty="0">
                  <a:ln>
                    <a:noFill/>
                  </a:ln>
                  <a:solidFill>
                    <a:srgbClr val="000000"/>
                  </a:solidFill>
                  <a:effectLst/>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的解析式为</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(2)已知偶函数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)在区间[0,+∞)上单调递增,则满足</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-1)&lt;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的取值</a:t>
                </a:r>
                <a:endParaRPr kumimoji="0" lang="en-US" altLang="zh-CN" sz="2800" b="0" i="0" u="none" strike="noStrike" cap="none" normalizeH="0" baseline="0" dirty="0">
                  <a:ln>
                    <a:noFill/>
                  </a:ln>
                  <a:solidFill>
                    <a:srgbClr val="000000"/>
                  </a:solidFill>
                  <a:effectLst/>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范围是</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(3)若函数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+1)为偶函数,则函数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)的图象的对称轴方程为</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en-US"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sng" strike="noStrike" cap="none" normalizeH="0" baseline="0" dirty="0">
                    <a:ln>
                      <a:noFill/>
                    </a:ln>
                    <a:solidFill>
                      <a:srgbClr val="000000"/>
                    </a:solidFill>
                    <a:effectLs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p>
            </p:txBody>
          </p:sp>
        </mc:Choice>
        <mc:Fallback>
          <p:sp>
            <p:nvSpPr>
              <p:cNvPr id="3" name="Rectangle 1"/>
              <p:cNvSpPr>
                <a:spLocks noRot="1" noChangeAspect="1" noMove="1" noResize="1" noEditPoints="1" noAdjustHandles="1" noChangeArrowheads="1" noChangeShapeType="1" noTextEdit="1"/>
              </p:cNvSpPr>
              <p:nvPr/>
            </p:nvSpPr>
            <p:spPr bwMode="auto">
              <a:xfrm>
                <a:off x="284573" y="810983"/>
                <a:ext cx="11448968" cy="3593484"/>
              </a:xfrm>
              <a:prstGeom prst="rect">
                <a:avLst/>
              </a:prstGeom>
              <a:blipFill rotWithShape="0">
                <a:blip r:embed="rId2"/>
                <a:stretch>
                  <a:fillRect l="-1118" b="-2203"/>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pic>
        <p:nvPicPr>
          <p:cNvPr id="15362" name="Picture 2" descr="C:\Users\l\AppData\Local\Temp\ksohtml3056\wps6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87688" y="53975"/>
            <a:ext cx="47625" cy="390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6999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332278" y="188580"/>
                <a:ext cx="11742700" cy="657276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ea typeface="+mj-ea"/>
                    <a:cs typeface="Times New Roman"/>
                  </a:rPr>
                  <a:t>解析</a:t>
                </a:r>
                <a:r>
                  <a:rPr kumimoji="0" lang="en-US" altLang="zh-CN" sz="2800" b="1" i="0" u="none" strike="noStrike" cap="none" normalizeH="0" baseline="0" dirty="0">
                    <a:ln>
                      <a:noFill/>
                    </a:ln>
                    <a:solidFill>
                      <a:srgbClr val="FF0000"/>
                    </a:solidFill>
                    <a:effectLs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(1)∵</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)为奇函数,∴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当</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=0时,有</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(-0)=-</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(0),∴</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(0)=0.</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当</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&lt;0时,-</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&gt;0.</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d>
                      <m:dPr>
                        <m:begChr m:val="{"/>
                        <m:endChr m:val=""/>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dPr>
                      <m:e>
                        <m:eqArr>
                          <m:eqArr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eqArrPr>
                          <m:e>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&gt;0,</m:t>
                            </m:r>
                          </m:e>
                          <m:e>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0,</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=0,</m:t>
                            </m:r>
                          </m:e>
                          <m:e>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𝑥</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&lt;0.</m:t>
                            </m:r>
                          </m:e>
                        </m:eqArr>
                      </m:e>
                    </m:d>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(2)∵偶函数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-1)&lt;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ea typeface="+mj-ea"/>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即</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-1|)&lt;</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ea typeface="+mj-ea"/>
                </a:endParaRPr>
              </a:p>
            </p:txBody>
          </p:sp>
        </mc:Choice>
        <mc:Fallback>
          <p:sp>
            <p:nvSpPr>
              <p:cNvPr id="3" name="Rectangle 1"/>
              <p:cNvSpPr>
                <a:spLocks noRot="1" noChangeAspect="1" noMove="1" noResize="1" noEditPoints="1" noAdjustHandles="1" noChangeArrowheads="1" noChangeShapeType="1" noTextEdit="1"/>
              </p:cNvSpPr>
              <p:nvPr/>
            </p:nvSpPr>
            <p:spPr bwMode="auto">
              <a:xfrm>
                <a:off x="332278" y="188580"/>
                <a:ext cx="11742700" cy="6572761"/>
              </a:xfrm>
              <a:prstGeom prst="rect">
                <a:avLst/>
              </a:prstGeom>
              <a:blipFill rotWithShape="0">
                <a:blip r:embed="rId2"/>
                <a:stretch>
                  <a:fillRect l="-1090"/>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29859308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161268" y="305322"/>
                <a:ext cx="11742700" cy="424116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又</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)在[0,+∞)上单调递增,</a:t>
                </a:r>
                <a:endParaRPr kumimoji="0" lang="zh-CN" altLang="zh-CN" sz="2800" b="0" i="0" u="none" strike="noStrike" cap="none" normalizeH="0" baseline="0" dirty="0">
                  <a:ln>
                    <a:noFill/>
                  </a:ln>
                  <a:solidFill>
                    <a:schemeClr val="tx1"/>
                  </a:solidFill>
                  <a:effectLst/>
                  <a:ea typeface="+mj-ea"/>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-1|&lt;</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,解得</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&lt;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&lt;</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b="0" i="1" dirty="0" smtClean="0">
                            <a:solidFill>
                              <a:srgbClr val="000000"/>
                            </a:solidFill>
                            <a:latin typeface="Cambria Math" panose="02040503050406030204" pitchFamily="18" charset="0"/>
                            <a:cs typeface="Times New Roman" panose="02020603050405020304" pitchFamily="18" charset="0"/>
                          </a:rPr>
                          <m:t>2</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(3)∵</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+1)为偶函数,</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+1)的图象关于直线</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=0对称.</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又函数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)的图象是由函数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+1)的图象向右平移一个单位长度而得到的,</a:t>
                </a:r>
                <a:endParaRPr kumimoji="0" lang="zh-CN" altLang="zh-CN" sz="2800" b="0" i="0" u="none" strike="noStrike" cap="none" normalizeH="0" baseline="0" dirty="0">
                  <a:ln>
                    <a:noFill/>
                  </a:ln>
                  <a:solidFill>
                    <a:schemeClr val="tx1"/>
                  </a:solidFill>
                  <a:effectLst/>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∴函数</a:t>
                </a:r>
                <a:r>
                  <a:rPr lang="zh-CN" altLang="zh-CN" sz="2800" i="1" dirty="0">
                    <a:solidFill>
                      <a:schemeClr val="dk1"/>
                    </a:solidFill>
                    <a:ea typeface="宋体"/>
                    <a:cs typeface="Times New Roman"/>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)的图象关于直线</a:t>
                </a:r>
                <a:r>
                  <a:rPr lang="zh-CN" altLang="zh-CN" sz="2800" i="1" dirty="0">
                    <a:solidFill>
                      <a:schemeClr val="dk1"/>
                    </a:solidFill>
                    <a:ea typeface="宋体"/>
                    <a:cs typeface="Times New Roman"/>
                  </a:rPr>
                  <a:t>x</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=1对称.</a:t>
                </a:r>
              </a:p>
            </p:txBody>
          </p:sp>
        </mc:Choice>
        <mc:Fallback>
          <p:sp>
            <p:nvSpPr>
              <p:cNvPr id="3" name="Rectangle 1"/>
              <p:cNvSpPr>
                <a:spLocks noRot="1" noChangeAspect="1" noMove="1" noResize="1" noEditPoints="1" noAdjustHandles="1" noChangeArrowheads="1" noChangeShapeType="1" noTextEdit="1"/>
              </p:cNvSpPr>
              <p:nvPr/>
            </p:nvSpPr>
            <p:spPr bwMode="auto">
              <a:xfrm>
                <a:off x="161268" y="305322"/>
                <a:ext cx="11742700" cy="4241161"/>
              </a:xfrm>
              <a:prstGeom prst="rect">
                <a:avLst/>
              </a:prstGeom>
              <a:blipFill rotWithShape="0">
                <a:blip r:embed="rId2"/>
                <a:stretch>
                  <a:fillRect l="-1038" b="-1868"/>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29464690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247326" y="287564"/>
            <a:ext cx="11710630" cy="523220"/>
          </a:xfrm>
          <a:prstGeom prst="rect">
            <a:avLst/>
          </a:prstGeom>
        </p:spPr>
        <p:txBody>
          <a:bodyPr wrap="square">
            <a:spAutoFit/>
          </a:bodyPr>
          <a:lstStyle/>
          <a:p>
            <a:r>
              <a:rPr lang="en-US" altLang="zh-CN" sz="2800" b="1" dirty="0">
                <a:solidFill>
                  <a:srgbClr val="DA251C"/>
                </a:solidFill>
              </a:rPr>
              <a:t> </a:t>
            </a:r>
            <a:endParaRPr lang="zh-CN" altLang="en-US" sz="2800" dirty="0">
              <a:solidFill>
                <a:prstClr val="black"/>
              </a:solidFill>
            </a:endParaRPr>
          </a:p>
        </p:txBody>
      </p:sp>
      <p:graphicFrame>
        <p:nvGraphicFramePr>
          <p:cNvPr id="3" name="表格 2"/>
          <p:cNvGraphicFramePr>
            <a:graphicFrameLocks noGrp="1"/>
          </p:cNvGraphicFramePr>
          <p:nvPr>
            <p:extLst>
              <p:ext uri="{D42A27DB-BD31-4B8C-83A1-F6EECF244321}">
                <p14:modId xmlns:p14="http://schemas.microsoft.com/office/powerpoint/2010/main" xmlns="" val="1546337900"/>
              </p:ext>
            </p:extLst>
          </p:nvPr>
        </p:nvGraphicFramePr>
        <p:xfrm>
          <a:off x="288030" y="1145933"/>
          <a:ext cx="11615937" cy="5335017"/>
        </p:xfrm>
        <a:graphic>
          <a:graphicData uri="http://schemas.openxmlformats.org/drawingml/2006/table">
            <a:tbl>
              <a:tblPr>
                <a:tableStyleId>{5C22544A-7EE6-4342-B048-85BDC9FD1C3A}</a:tableStyleId>
              </a:tblPr>
              <a:tblGrid>
                <a:gridCol w="1557293">
                  <a:extLst>
                    <a:ext uri="{9D8B030D-6E8A-4147-A177-3AD203B41FA5}">
                      <a16:colId xmlns:a16="http://schemas.microsoft.com/office/drawing/2014/main" xmlns="" val="20000"/>
                    </a:ext>
                  </a:extLst>
                </a:gridCol>
                <a:gridCol w="10058644">
                  <a:extLst>
                    <a:ext uri="{9D8B030D-6E8A-4147-A177-3AD203B41FA5}">
                      <a16:colId xmlns:a16="http://schemas.microsoft.com/office/drawing/2014/main" xmlns="" val="20001"/>
                    </a:ext>
                  </a:extLst>
                </a:gridCol>
              </a:tblGrid>
              <a:tr h="1067594">
                <a:tc>
                  <a:txBody>
                    <a:bodyPr/>
                    <a:lstStyle/>
                    <a:p>
                      <a:pPr marL="0" marR="0" algn="l">
                        <a:lnSpc>
                          <a:spcPts val="1140"/>
                        </a:lnSpc>
                        <a:spcBef>
                          <a:spcPts val="0"/>
                        </a:spcBef>
                        <a:spcAft>
                          <a:spcPts val="0"/>
                        </a:spcAft>
                      </a:pPr>
                      <a:r>
                        <a:rPr lang="zh-CN" altLang="en-US" sz="2400" dirty="0">
                          <a:effectLst/>
                          <a:latin typeface="+mn-lt"/>
                          <a:ea typeface="+mj-ea"/>
                        </a:rPr>
                        <a:t>求解析式</a:t>
                      </a:r>
                      <a:endParaRPr lang="zh-CN" altLang="en-US" sz="240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tc>
                  <a:txBody>
                    <a:bodyPr/>
                    <a:lstStyle/>
                    <a:p>
                      <a:pPr marL="0" marR="0" algn="l">
                        <a:lnSpc>
                          <a:spcPts val="1140"/>
                        </a:lnSpc>
                        <a:spcBef>
                          <a:spcPts val="0"/>
                        </a:spcBef>
                        <a:spcAft>
                          <a:spcPts val="0"/>
                        </a:spcAft>
                      </a:pPr>
                      <a:endParaRPr lang="en-US" altLang="zh-CN" sz="2400" b="0" dirty="0">
                        <a:effectLst/>
                        <a:latin typeface="+mn-lt"/>
                        <a:ea typeface="+mj-ea"/>
                      </a:endParaRPr>
                    </a:p>
                    <a:p>
                      <a:pPr marL="0" marR="0" algn="l">
                        <a:lnSpc>
                          <a:spcPts val="1140"/>
                        </a:lnSpc>
                        <a:spcBef>
                          <a:spcPts val="0"/>
                        </a:spcBef>
                        <a:spcAft>
                          <a:spcPts val="0"/>
                        </a:spcAft>
                      </a:pPr>
                      <a:r>
                        <a:rPr lang="zh-CN" altLang="en-US" sz="2400" b="0" dirty="0">
                          <a:effectLst/>
                          <a:latin typeface="+mn-lt"/>
                          <a:ea typeface="+mj-ea"/>
                        </a:rPr>
                        <a:t>先将待求区间上的自变量转化到已知区间上</a:t>
                      </a:r>
                      <a:r>
                        <a:rPr lang="en-US" altLang="zh-CN" sz="2400" b="0" dirty="0">
                          <a:effectLst/>
                          <a:latin typeface="+mn-lt"/>
                          <a:ea typeface="+mj-ea"/>
                        </a:rPr>
                        <a:t>,</a:t>
                      </a:r>
                      <a:r>
                        <a:rPr lang="zh-CN" altLang="en-US" sz="2400" b="0" dirty="0">
                          <a:effectLst/>
                          <a:latin typeface="+mn-lt"/>
                          <a:ea typeface="+mj-ea"/>
                        </a:rPr>
                        <a:t>再利用奇偶性求出</a:t>
                      </a:r>
                      <a:r>
                        <a:rPr lang="en-US" altLang="zh-CN" sz="2400" b="0" dirty="0">
                          <a:effectLst/>
                          <a:latin typeface="+mn-lt"/>
                          <a:ea typeface="+mj-ea"/>
                        </a:rPr>
                        <a:t>f(x)</a:t>
                      </a:r>
                      <a:r>
                        <a:rPr lang="zh-CN" altLang="en-US" sz="2400" b="0" dirty="0">
                          <a:effectLst/>
                          <a:latin typeface="+mn-lt"/>
                          <a:ea typeface="+mj-ea"/>
                        </a:rPr>
                        <a:t>的解析</a:t>
                      </a:r>
                      <a:endParaRPr lang="en-US" altLang="zh-CN" sz="2400" b="0" dirty="0">
                        <a:effectLst/>
                        <a:latin typeface="+mn-lt"/>
                        <a:ea typeface="+mj-ea"/>
                      </a:endParaRPr>
                    </a:p>
                    <a:p>
                      <a:pPr marL="0" marR="0" algn="l">
                        <a:lnSpc>
                          <a:spcPts val="1140"/>
                        </a:lnSpc>
                        <a:spcBef>
                          <a:spcPts val="0"/>
                        </a:spcBef>
                        <a:spcAft>
                          <a:spcPts val="0"/>
                        </a:spcAft>
                      </a:pPr>
                      <a:endParaRPr lang="en-US" altLang="zh-CN" sz="2400" b="0" dirty="0">
                        <a:effectLst/>
                        <a:latin typeface="+mn-lt"/>
                        <a:ea typeface="+mj-ea"/>
                      </a:endParaRPr>
                    </a:p>
                    <a:p>
                      <a:pPr marL="0" marR="0" algn="l">
                        <a:lnSpc>
                          <a:spcPts val="1140"/>
                        </a:lnSpc>
                        <a:spcBef>
                          <a:spcPts val="0"/>
                        </a:spcBef>
                        <a:spcAft>
                          <a:spcPts val="0"/>
                        </a:spcAft>
                      </a:pPr>
                      <a:endParaRPr lang="en-US" altLang="zh-CN" sz="2400" b="0" dirty="0">
                        <a:effectLst/>
                        <a:latin typeface="+mn-lt"/>
                        <a:ea typeface="+mj-ea"/>
                      </a:endParaRPr>
                    </a:p>
                    <a:p>
                      <a:pPr marL="0" marR="0" algn="l">
                        <a:lnSpc>
                          <a:spcPts val="1140"/>
                        </a:lnSpc>
                        <a:spcBef>
                          <a:spcPts val="0"/>
                        </a:spcBef>
                        <a:spcAft>
                          <a:spcPts val="0"/>
                        </a:spcAft>
                      </a:pPr>
                      <a:r>
                        <a:rPr lang="zh-CN" altLang="en-US" sz="2400" b="0" dirty="0">
                          <a:effectLst/>
                          <a:latin typeface="+mn-lt"/>
                          <a:ea typeface="+mj-ea"/>
                        </a:rPr>
                        <a:t>式</a:t>
                      </a:r>
                      <a:r>
                        <a:rPr lang="en-US" altLang="zh-CN" sz="2400" b="0" dirty="0">
                          <a:effectLst/>
                          <a:latin typeface="+mn-lt"/>
                          <a:ea typeface="+mj-ea"/>
                        </a:rPr>
                        <a:t>,</a:t>
                      </a:r>
                      <a:r>
                        <a:rPr lang="zh-CN" altLang="en-US" sz="2400" b="0" dirty="0">
                          <a:effectLst/>
                          <a:latin typeface="+mn-lt"/>
                          <a:ea typeface="+mj-ea"/>
                        </a:rPr>
                        <a:t>或充分利用奇偶性构造关于</a:t>
                      </a:r>
                      <a:r>
                        <a:rPr lang="en-US" altLang="zh-CN" sz="2400" b="0" dirty="0">
                          <a:effectLst/>
                          <a:latin typeface="+mn-lt"/>
                          <a:ea typeface="+mj-ea"/>
                        </a:rPr>
                        <a:t>f(x)</a:t>
                      </a:r>
                      <a:r>
                        <a:rPr lang="zh-CN" altLang="en-US" sz="2400" b="0" dirty="0">
                          <a:effectLst/>
                          <a:latin typeface="+mn-lt"/>
                          <a:ea typeface="+mj-ea"/>
                        </a:rPr>
                        <a:t>的方程</a:t>
                      </a:r>
                      <a:r>
                        <a:rPr lang="en-US" altLang="zh-CN" sz="2400" b="0" dirty="0">
                          <a:effectLst/>
                          <a:latin typeface="+mn-lt"/>
                          <a:ea typeface="+mj-ea"/>
                        </a:rPr>
                        <a:t>(</a:t>
                      </a:r>
                      <a:r>
                        <a:rPr lang="zh-CN" altLang="en-US" sz="2400" b="0" dirty="0">
                          <a:effectLst/>
                          <a:latin typeface="+mn-lt"/>
                          <a:ea typeface="+mj-ea"/>
                        </a:rPr>
                        <a:t>组</a:t>
                      </a:r>
                      <a:r>
                        <a:rPr lang="en-US" altLang="zh-CN" sz="2400" b="0" dirty="0">
                          <a:effectLst/>
                          <a:latin typeface="+mn-lt"/>
                          <a:ea typeface="+mj-ea"/>
                        </a:rPr>
                        <a:t>),</a:t>
                      </a:r>
                      <a:r>
                        <a:rPr lang="zh-CN" altLang="en-US" sz="2400" b="0" dirty="0">
                          <a:effectLst/>
                          <a:latin typeface="+mn-lt"/>
                          <a:ea typeface="+mj-ea"/>
                        </a:rPr>
                        <a:t>从而得到</a:t>
                      </a:r>
                      <a:r>
                        <a:rPr lang="en-US" altLang="zh-CN" sz="2400" b="0" dirty="0">
                          <a:effectLst/>
                          <a:latin typeface="+mn-lt"/>
                          <a:ea typeface="+mj-ea"/>
                        </a:rPr>
                        <a:t>f(x)</a:t>
                      </a:r>
                      <a:r>
                        <a:rPr lang="zh-CN" altLang="en-US" sz="2400" b="0" dirty="0">
                          <a:effectLst/>
                          <a:latin typeface="+mn-lt"/>
                          <a:ea typeface="+mj-ea"/>
                        </a:rPr>
                        <a:t>的解析式</a:t>
                      </a:r>
                      <a:r>
                        <a:rPr lang="en-US" altLang="zh-CN" sz="2400" b="0" dirty="0">
                          <a:effectLst/>
                          <a:latin typeface="+mn-lt"/>
                          <a:ea typeface="+mj-ea"/>
                        </a:rPr>
                        <a:t>.</a:t>
                      </a:r>
                      <a:endParaRPr lang="zh-CN" altLang="en-US" sz="2400" b="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extLst>
                  <a:ext uri="{0D108BD9-81ED-4DB2-BD59-A6C34878D82A}">
                    <a16:rowId xmlns:a16="http://schemas.microsoft.com/office/drawing/2014/main" xmlns="" val="10000"/>
                  </a:ext>
                </a:extLst>
              </a:tr>
              <a:tr h="651894">
                <a:tc>
                  <a:txBody>
                    <a:bodyPr/>
                    <a:lstStyle/>
                    <a:p>
                      <a:pPr marL="0" marR="0" algn="l">
                        <a:lnSpc>
                          <a:spcPts val="1140"/>
                        </a:lnSpc>
                        <a:spcBef>
                          <a:spcPts val="0"/>
                        </a:spcBef>
                        <a:spcAft>
                          <a:spcPts val="0"/>
                        </a:spcAft>
                      </a:pPr>
                      <a:r>
                        <a:rPr lang="zh-CN" altLang="en-US" sz="2400" dirty="0">
                          <a:effectLst/>
                          <a:latin typeface="+mn-lt"/>
                          <a:ea typeface="+mj-ea"/>
                        </a:rPr>
                        <a:t>求函数值</a:t>
                      </a:r>
                      <a:endParaRPr lang="zh-CN" altLang="en-US" sz="240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tc>
                  <a:txBody>
                    <a:bodyPr/>
                    <a:lstStyle/>
                    <a:p>
                      <a:pPr marL="0" marR="0" algn="l">
                        <a:lnSpc>
                          <a:spcPts val="1140"/>
                        </a:lnSpc>
                        <a:spcBef>
                          <a:spcPts val="0"/>
                        </a:spcBef>
                        <a:spcAft>
                          <a:spcPts val="0"/>
                        </a:spcAft>
                      </a:pPr>
                      <a:r>
                        <a:rPr lang="zh-CN" altLang="en-US" sz="2400" b="0" dirty="0">
                          <a:effectLst/>
                          <a:latin typeface="+mn-lt"/>
                          <a:ea typeface="+mj-ea"/>
                        </a:rPr>
                        <a:t>将待求函数值利用函数的奇偶性转化到已知区间上的函数值求解</a:t>
                      </a:r>
                      <a:r>
                        <a:rPr lang="en-US" altLang="zh-CN" sz="2400" b="0" dirty="0">
                          <a:effectLst/>
                          <a:latin typeface="+mn-lt"/>
                          <a:ea typeface="+mj-ea"/>
                        </a:rPr>
                        <a:t>.</a:t>
                      </a:r>
                      <a:endParaRPr lang="zh-CN" altLang="en-US" sz="2400" b="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extLst>
                  <a:ext uri="{0D108BD9-81ED-4DB2-BD59-A6C34878D82A}">
                    <a16:rowId xmlns:a16="http://schemas.microsoft.com/office/drawing/2014/main" xmlns="" val="10001"/>
                  </a:ext>
                </a:extLst>
              </a:tr>
              <a:tr h="1220098">
                <a:tc>
                  <a:txBody>
                    <a:bodyPr/>
                    <a:lstStyle/>
                    <a:p>
                      <a:pPr marL="0" marR="0" algn="l">
                        <a:lnSpc>
                          <a:spcPts val="1140"/>
                        </a:lnSpc>
                        <a:spcBef>
                          <a:spcPts val="0"/>
                        </a:spcBef>
                        <a:spcAft>
                          <a:spcPts val="0"/>
                        </a:spcAft>
                      </a:pPr>
                      <a:endParaRPr lang="en-US" altLang="zh-CN" sz="2400" dirty="0">
                        <a:effectLst/>
                        <a:latin typeface="+mn-lt"/>
                        <a:ea typeface="+mj-ea"/>
                      </a:endParaRPr>
                    </a:p>
                    <a:p>
                      <a:pPr marL="0" marR="0" algn="l">
                        <a:lnSpc>
                          <a:spcPts val="1140"/>
                        </a:lnSpc>
                        <a:spcBef>
                          <a:spcPts val="0"/>
                        </a:spcBef>
                        <a:spcAft>
                          <a:spcPts val="0"/>
                        </a:spcAft>
                      </a:pPr>
                      <a:r>
                        <a:rPr lang="zh-CN" altLang="en-US" sz="2400" dirty="0">
                          <a:effectLst/>
                          <a:latin typeface="+mn-lt"/>
                          <a:ea typeface="+mj-ea"/>
                        </a:rPr>
                        <a:t>求参数值</a:t>
                      </a:r>
                      <a:endParaRPr lang="zh-CN" altLang="en-US" sz="240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tc>
                  <a:txBody>
                    <a:bodyPr/>
                    <a:lstStyle/>
                    <a:p>
                      <a:pPr marL="0" marR="0" algn="l">
                        <a:lnSpc>
                          <a:spcPts val="1140"/>
                        </a:lnSpc>
                        <a:spcBef>
                          <a:spcPts val="0"/>
                        </a:spcBef>
                        <a:spcAft>
                          <a:spcPts val="0"/>
                        </a:spcAft>
                      </a:pPr>
                      <a:endParaRPr lang="en-US" altLang="zh-CN" sz="2400" b="0" dirty="0">
                        <a:effectLst/>
                        <a:latin typeface="+mn-lt"/>
                        <a:ea typeface="+mj-ea"/>
                      </a:endParaRPr>
                    </a:p>
                    <a:p>
                      <a:pPr marL="0" marR="0" algn="l" defTabSz="914400" rtl="0" eaLnBrk="1" latinLnBrk="0" hangingPunct="1">
                        <a:lnSpc>
                          <a:spcPts val="1140"/>
                        </a:lnSpc>
                        <a:spcBef>
                          <a:spcPts val="0"/>
                        </a:spcBef>
                        <a:spcAft>
                          <a:spcPts val="0"/>
                        </a:spcAft>
                      </a:pPr>
                      <a:r>
                        <a:rPr lang="zh-CN" altLang="en-US" sz="2400" b="0" kern="1200" dirty="0">
                          <a:solidFill>
                            <a:schemeClr val="dk1"/>
                          </a:solidFill>
                          <a:effectLst/>
                          <a:latin typeface="+mn-lt"/>
                          <a:ea typeface="+mj-ea"/>
                          <a:cs typeface="+mn-cs"/>
                        </a:rPr>
                        <a:t>利用待定系数法求解</a:t>
                      </a:r>
                      <a:r>
                        <a:rPr lang="en-US" altLang="zh-CN" sz="2400" b="0" kern="1200" dirty="0">
                          <a:solidFill>
                            <a:schemeClr val="dk1"/>
                          </a:solidFill>
                          <a:effectLst/>
                          <a:latin typeface="+mn-lt"/>
                          <a:ea typeface="+mj-ea"/>
                          <a:cs typeface="+mn-cs"/>
                        </a:rPr>
                        <a:t>,</a:t>
                      </a:r>
                      <a:r>
                        <a:rPr lang="zh-CN" altLang="en-US" sz="2400" b="0" kern="1200" dirty="0">
                          <a:solidFill>
                            <a:schemeClr val="dk1"/>
                          </a:solidFill>
                          <a:effectLst/>
                          <a:latin typeface="+mn-lt"/>
                          <a:ea typeface="+mj-ea"/>
                          <a:cs typeface="+mn-cs"/>
                        </a:rPr>
                        <a:t>根据</a:t>
                      </a:r>
                      <a:r>
                        <a:rPr lang="en-US" altLang="zh-CN" sz="2400" b="0" i="1" kern="1200" dirty="0">
                          <a:solidFill>
                            <a:schemeClr val="dk1"/>
                          </a:solidFill>
                          <a:effectLst/>
                          <a:latin typeface="+mn-lt"/>
                          <a:ea typeface="+mj-ea"/>
                          <a:cs typeface="+mn-cs"/>
                        </a:rPr>
                        <a:t>f</a:t>
                      </a:r>
                      <a:r>
                        <a:rPr lang="en-US" altLang="zh-CN" sz="2400" b="0" kern="1200" dirty="0">
                          <a:solidFill>
                            <a:schemeClr val="dk1"/>
                          </a:solidFill>
                          <a:effectLst/>
                          <a:latin typeface="+mn-lt"/>
                          <a:ea typeface="+mj-ea"/>
                          <a:cs typeface="+mn-cs"/>
                        </a:rPr>
                        <a:t>(</a:t>
                      </a:r>
                      <a:r>
                        <a:rPr lang="en-US" altLang="zh-CN" sz="2400" b="0" i="1" kern="1200" dirty="0">
                          <a:solidFill>
                            <a:schemeClr val="dk1"/>
                          </a:solidFill>
                          <a:effectLst/>
                          <a:latin typeface="+mn-lt"/>
                          <a:ea typeface="+mj-ea"/>
                          <a:cs typeface="+mn-cs"/>
                        </a:rPr>
                        <a:t>x</a:t>
                      </a:r>
                      <a:r>
                        <a:rPr lang="en-US" altLang="zh-CN" sz="2400" b="0" kern="1200" dirty="0">
                          <a:solidFill>
                            <a:schemeClr val="dk1"/>
                          </a:solidFill>
                          <a:effectLst/>
                          <a:latin typeface="+mn-lt"/>
                          <a:ea typeface="+mj-ea"/>
                          <a:cs typeface="+mn-cs"/>
                        </a:rPr>
                        <a:t>)±</a:t>
                      </a:r>
                      <a:r>
                        <a:rPr lang="en-US" altLang="zh-CN" sz="2400" b="0" i="1" kern="1200" dirty="0">
                          <a:solidFill>
                            <a:schemeClr val="dk1"/>
                          </a:solidFill>
                          <a:effectLst/>
                          <a:latin typeface="+mn-lt"/>
                          <a:ea typeface="+mj-ea"/>
                          <a:cs typeface="+mn-cs"/>
                        </a:rPr>
                        <a:t>f</a:t>
                      </a:r>
                      <a:r>
                        <a:rPr lang="en-US" altLang="zh-CN" sz="2400" b="0" kern="1200" dirty="0">
                          <a:solidFill>
                            <a:schemeClr val="dk1"/>
                          </a:solidFill>
                          <a:effectLst/>
                          <a:latin typeface="+mn-lt"/>
                          <a:ea typeface="+mj-ea"/>
                          <a:cs typeface="+mn-cs"/>
                        </a:rPr>
                        <a:t>(-</a:t>
                      </a:r>
                      <a:r>
                        <a:rPr lang="en-US" altLang="zh-CN" sz="2400" b="0" i="1" kern="1200" dirty="0">
                          <a:solidFill>
                            <a:schemeClr val="dk1"/>
                          </a:solidFill>
                          <a:effectLst/>
                          <a:latin typeface="+mn-lt"/>
                          <a:ea typeface="+mj-ea"/>
                          <a:cs typeface="+mn-cs"/>
                        </a:rPr>
                        <a:t>x</a:t>
                      </a:r>
                      <a:r>
                        <a:rPr lang="en-US" altLang="zh-CN" sz="2400" b="0" kern="1200" dirty="0">
                          <a:solidFill>
                            <a:schemeClr val="dk1"/>
                          </a:solidFill>
                          <a:effectLst/>
                          <a:latin typeface="+mn-lt"/>
                          <a:ea typeface="+mj-ea"/>
                          <a:cs typeface="+mn-cs"/>
                        </a:rPr>
                        <a:t>)=0</a:t>
                      </a:r>
                      <a:r>
                        <a:rPr lang="zh-CN" altLang="en-US" sz="2400" b="0" kern="1200" dirty="0">
                          <a:solidFill>
                            <a:schemeClr val="dk1"/>
                          </a:solidFill>
                          <a:effectLst/>
                          <a:latin typeface="+mn-lt"/>
                          <a:ea typeface="+mj-ea"/>
                          <a:cs typeface="+mn-cs"/>
                        </a:rPr>
                        <a:t>得到关于待求参数的恒等式</a:t>
                      </a:r>
                      <a:r>
                        <a:rPr lang="en-US" altLang="zh-CN" sz="2400" b="0" kern="1200" dirty="0">
                          <a:solidFill>
                            <a:schemeClr val="dk1"/>
                          </a:solidFill>
                          <a:effectLst/>
                          <a:latin typeface="+mn-lt"/>
                          <a:ea typeface="+mj-ea"/>
                          <a:cs typeface="+mn-cs"/>
                        </a:rPr>
                        <a:t>,</a:t>
                      </a:r>
                      <a:r>
                        <a:rPr lang="zh-CN" altLang="en-US" sz="2400" b="0" kern="1200" dirty="0">
                          <a:solidFill>
                            <a:schemeClr val="dk1"/>
                          </a:solidFill>
                          <a:effectLst/>
                          <a:latin typeface="+mn-lt"/>
                          <a:ea typeface="+mj-ea"/>
                          <a:cs typeface="+mn-cs"/>
                        </a:rPr>
                        <a:t>由系数</a:t>
                      </a:r>
                      <a:endParaRPr lang="en-US" altLang="zh-CN" sz="2400" b="0" kern="1200" dirty="0">
                        <a:solidFill>
                          <a:schemeClr val="dk1"/>
                        </a:solidFill>
                        <a:effectLst/>
                        <a:latin typeface="+mn-lt"/>
                        <a:ea typeface="+mj-ea"/>
                        <a:cs typeface="+mn-cs"/>
                      </a:endParaRPr>
                    </a:p>
                    <a:p>
                      <a:pPr marL="0" marR="0" algn="l" defTabSz="914400" rtl="0" eaLnBrk="1" latinLnBrk="0" hangingPunct="1">
                        <a:lnSpc>
                          <a:spcPts val="1140"/>
                        </a:lnSpc>
                        <a:spcBef>
                          <a:spcPts val="0"/>
                        </a:spcBef>
                        <a:spcAft>
                          <a:spcPts val="0"/>
                        </a:spcAft>
                      </a:pPr>
                      <a:endParaRPr lang="en-US" altLang="zh-CN" sz="2400" b="0" kern="1200" dirty="0">
                        <a:solidFill>
                          <a:schemeClr val="dk1"/>
                        </a:solidFill>
                        <a:effectLst/>
                        <a:latin typeface="+mn-lt"/>
                        <a:ea typeface="+mj-ea"/>
                        <a:cs typeface="+mn-cs"/>
                      </a:endParaRPr>
                    </a:p>
                    <a:p>
                      <a:pPr marL="0" marR="0" algn="l" defTabSz="914400" rtl="0" eaLnBrk="1" latinLnBrk="0" hangingPunct="1">
                        <a:lnSpc>
                          <a:spcPts val="1140"/>
                        </a:lnSpc>
                        <a:spcBef>
                          <a:spcPts val="0"/>
                        </a:spcBef>
                        <a:spcAft>
                          <a:spcPts val="0"/>
                        </a:spcAft>
                      </a:pPr>
                      <a:endParaRPr lang="en-US" altLang="zh-CN" sz="2400" b="0" kern="1200" dirty="0">
                        <a:solidFill>
                          <a:schemeClr val="dk1"/>
                        </a:solidFill>
                        <a:effectLst/>
                        <a:latin typeface="+mn-lt"/>
                        <a:ea typeface="+mj-ea"/>
                        <a:cs typeface="+mn-cs"/>
                      </a:endParaRPr>
                    </a:p>
                    <a:p>
                      <a:pPr marL="0" marR="0" algn="l" defTabSz="914400" rtl="0" eaLnBrk="1" latinLnBrk="0" hangingPunct="1">
                        <a:lnSpc>
                          <a:spcPts val="1140"/>
                        </a:lnSpc>
                        <a:spcBef>
                          <a:spcPts val="0"/>
                        </a:spcBef>
                        <a:spcAft>
                          <a:spcPts val="0"/>
                        </a:spcAft>
                      </a:pPr>
                      <a:r>
                        <a:rPr lang="zh-CN" altLang="en-US" sz="2400" b="0" kern="1200" dirty="0">
                          <a:solidFill>
                            <a:schemeClr val="dk1"/>
                          </a:solidFill>
                          <a:effectLst/>
                          <a:latin typeface="+mn-lt"/>
                          <a:ea typeface="+mj-ea"/>
                          <a:cs typeface="+mn-cs"/>
                        </a:rPr>
                        <a:t>的对等性</a:t>
                      </a:r>
                      <a:r>
                        <a:rPr lang="en-US" altLang="zh-CN" sz="2400" b="0" kern="1200" dirty="0">
                          <a:solidFill>
                            <a:schemeClr val="dk1"/>
                          </a:solidFill>
                          <a:effectLst/>
                          <a:latin typeface="+mn-lt"/>
                          <a:ea typeface="+mj-ea"/>
                          <a:cs typeface="+mn-cs"/>
                        </a:rPr>
                        <a:t>,</a:t>
                      </a:r>
                      <a:r>
                        <a:rPr lang="zh-CN" altLang="en-US" sz="2400" b="0" kern="1200" dirty="0">
                          <a:solidFill>
                            <a:schemeClr val="dk1"/>
                          </a:solidFill>
                          <a:effectLst/>
                          <a:latin typeface="+mn-lt"/>
                          <a:ea typeface="+mj-ea"/>
                          <a:cs typeface="+mn-cs"/>
                        </a:rPr>
                        <a:t>进而得出参数的值</a:t>
                      </a:r>
                      <a:r>
                        <a:rPr lang="en-US" altLang="zh-CN" sz="2400" b="0" kern="1200" dirty="0">
                          <a:solidFill>
                            <a:schemeClr val="dk1"/>
                          </a:solidFill>
                          <a:effectLst/>
                          <a:latin typeface="+mn-lt"/>
                          <a:ea typeface="+mj-ea"/>
                          <a:cs typeface="+mn-cs"/>
                        </a:rPr>
                        <a:t>.</a:t>
                      </a:r>
                      <a:r>
                        <a:rPr lang="zh-CN" altLang="en-US" sz="2400" b="0" kern="1200" dirty="0">
                          <a:solidFill>
                            <a:schemeClr val="dk1"/>
                          </a:solidFill>
                          <a:effectLst/>
                          <a:latin typeface="+mn-lt"/>
                          <a:ea typeface="+mj-ea"/>
                          <a:cs typeface="+mn-cs"/>
                        </a:rPr>
                        <a:t>对于在</a:t>
                      </a:r>
                      <a:r>
                        <a:rPr lang="en-US" altLang="zh-CN" sz="2400" b="0" i="1" kern="1200" dirty="0">
                          <a:solidFill>
                            <a:schemeClr val="dk1"/>
                          </a:solidFill>
                          <a:effectLst/>
                          <a:latin typeface="+mn-lt"/>
                          <a:ea typeface="+mj-ea"/>
                          <a:cs typeface="+mn-cs"/>
                        </a:rPr>
                        <a:t>x</a:t>
                      </a:r>
                      <a:r>
                        <a:rPr lang="en-US" altLang="zh-CN" sz="2400" b="0" kern="1200" dirty="0">
                          <a:solidFill>
                            <a:schemeClr val="dk1"/>
                          </a:solidFill>
                          <a:effectLst/>
                          <a:latin typeface="+mn-lt"/>
                          <a:ea typeface="+mj-ea"/>
                          <a:cs typeface="+mn-cs"/>
                        </a:rPr>
                        <a:t>=0</a:t>
                      </a:r>
                      <a:r>
                        <a:rPr lang="zh-CN" altLang="en-US" sz="2400" b="0" kern="1200" dirty="0">
                          <a:solidFill>
                            <a:schemeClr val="dk1"/>
                          </a:solidFill>
                          <a:effectLst/>
                          <a:latin typeface="+mn-lt"/>
                          <a:ea typeface="+mj-ea"/>
                          <a:cs typeface="+mn-cs"/>
                        </a:rPr>
                        <a:t>处有定义的奇函数</a:t>
                      </a:r>
                      <a:r>
                        <a:rPr lang="en-US" altLang="zh-CN" sz="2400" b="0" i="1" kern="1200" dirty="0">
                          <a:solidFill>
                            <a:schemeClr val="dk1"/>
                          </a:solidFill>
                          <a:effectLst/>
                          <a:latin typeface="+mn-lt"/>
                          <a:ea typeface="+mj-ea"/>
                          <a:cs typeface="+mn-cs"/>
                        </a:rPr>
                        <a:t>f</a:t>
                      </a:r>
                      <a:r>
                        <a:rPr lang="en-US" altLang="zh-CN" sz="2400" b="0" kern="1200" dirty="0">
                          <a:solidFill>
                            <a:schemeClr val="dk1"/>
                          </a:solidFill>
                          <a:effectLst/>
                          <a:latin typeface="+mn-lt"/>
                          <a:ea typeface="+mj-ea"/>
                          <a:cs typeface="+mn-cs"/>
                        </a:rPr>
                        <a:t>(</a:t>
                      </a:r>
                      <a:r>
                        <a:rPr lang="en-US" altLang="zh-CN" sz="2400" b="0" i="1" kern="1200" dirty="0">
                          <a:solidFill>
                            <a:schemeClr val="dk1"/>
                          </a:solidFill>
                          <a:effectLst/>
                          <a:latin typeface="+mn-lt"/>
                          <a:ea typeface="+mj-ea"/>
                          <a:cs typeface="+mn-cs"/>
                        </a:rPr>
                        <a:t>x</a:t>
                      </a:r>
                      <a:r>
                        <a:rPr lang="en-US" altLang="zh-CN" sz="2400" b="0" kern="1200" dirty="0">
                          <a:solidFill>
                            <a:schemeClr val="dk1"/>
                          </a:solidFill>
                          <a:effectLst/>
                          <a:latin typeface="+mn-lt"/>
                          <a:ea typeface="+mj-ea"/>
                          <a:cs typeface="+mn-cs"/>
                        </a:rPr>
                        <a:t>),</a:t>
                      </a:r>
                      <a:r>
                        <a:rPr lang="zh-CN" altLang="en-US" sz="2400" b="0" kern="1200" dirty="0">
                          <a:solidFill>
                            <a:schemeClr val="dk1"/>
                          </a:solidFill>
                          <a:effectLst/>
                          <a:latin typeface="+mn-lt"/>
                          <a:ea typeface="+mj-ea"/>
                          <a:cs typeface="+mn-cs"/>
                        </a:rPr>
                        <a:t>可考虑列等</a:t>
                      </a:r>
                      <a:endParaRPr lang="en-US" altLang="zh-CN" sz="2400" b="0" kern="1200" dirty="0">
                        <a:solidFill>
                          <a:schemeClr val="dk1"/>
                        </a:solidFill>
                        <a:effectLst/>
                        <a:latin typeface="+mn-lt"/>
                        <a:ea typeface="+mj-ea"/>
                        <a:cs typeface="+mn-cs"/>
                      </a:endParaRPr>
                    </a:p>
                    <a:p>
                      <a:pPr marL="0" marR="0" algn="l" defTabSz="914400" rtl="0" eaLnBrk="1" latinLnBrk="0" hangingPunct="1">
                        <a:lnSpc>
                          <a:spcPts val="1140"/>
                        </a:lnSpc>
                        <a:spcBef>
                          <a:spcPts val="0"/>
                        </a:spcBef>
                        <a:spcAft>
                          <a:spcPts val="0"/>
                        </a:spcAft>
                      </a:pPr>
                      <a:endParaRPr lang="en-US" altLang="zh-CN" sz="2400" b="0" kern="1200" dirty="0">
                        <a:solidFill>
                          <a:schemeClr val="dk1"/>
                        </a:solidFill>
                        <a:effectLst/>
                        <a:latin typeface="+mn-lt"/>
                        <a:ea typeface="+mj-ea"/>
                        <a:cs typeface="+mn-cs"/>
                      </a:endParaRPr>
                    </a:p>
                    <a:p>
                      <a:pPr marL="0" marR="0" algn="l" defTabSz="914400" rtl="0" eaLnBrk="1" latinLnBrk="0" hangingPunct="1">
                        <a:lnSpc>
                          <a:spcPts val="1140"/>
                        </a:lnSpc>
                        <a:spcBef>
                          <a:spcPts val="0"/>
                        </a:spcBef>
                        <a:spcAft>
                          <a:spcPts val="0"/>
                        </a:spcAft>
                      </a:pPr>
                      <a:endParaRPr lang="en-US" altLang="zh-CN" sz="2400" b="0" kern="1200" dirty="0">
                        <a:solidFill>
                          <a:schemeClr val="dk1"/>
                        </a:solidFill>
                        <a:effectLst/>
                        <a:latin typeface="+mn-lt"/>
                        <a:ea typeface="+mj-ea"/>
                        <a:cs typeface="+mn-cs"/>
                      </a:endParaRPr>
                    </a:p>
                    <a:p>
                      <a:pPr marL="0" marR="0" algn="l">
                        <a:lnSpc>
                          <a:spcPts val="1140"/>
                        </a:lnSpc>
                        <a:spcBef>
                          <a:spcPts val="0"/>
                        </a:spcBef>
                        <a:spcAft>
                          <a:spcPts val="0"/>
                        </a:spcAft>
                      </a:pPr>
                      <a:r>
                        <a:rPr lang="zh-CN" altLang="en-US" sz="2400" b="0" dirty="0">
                          <a:effectLst/>
                          <a:latin typeface="+mn-lt"/>
                          <a:ea typeface="+mj-ea"/>
                        </a:rPr>
                        <a:t>式</a:t>
                      </a:r>
                      <a:r>
                        <a:rPr lang="en-US" altLang="zh-CN" sz="2400" b="0" i="1" kern="1200" dirty="0">
                          <a:solidFill>
                            <a:schemeClr val="dk1"/>
                          </a:solidFill>
                          <a:latin typeface="+mn-lt"/>
                          <a:ea typeface="宋体"/>
                          <a:cs typeface="Times New Roman"/>
                        </a:rPr>
                        <a:t>f</a:t>
                      </a:r>
                      <a:r>
                        <a:rPr lang="en-US" altLang="zh-CN" sz="2400" b="0" dirty="0">
                          <a:effectLst/>
                          <a:latin typeface="+mn-lt"/>
                          <a:ea typeface="+mj-ea"/>
                        </a:rPr>
                        <a:t>(0)=0</a:t>
                      </a:r>
                      <a:r>
                        <a:rPr lang="zh-CN" altLang="en-US" sz="2400" b="0" dirty="0">
                          <a:effectLst/>
                          <a:latin typeface="+mn-lt"/>
                          <a:ea typeface="+mj-ea"/>
                        </a:rPr>
                        <a:t>求解</a:t>
                      </a:r>
                      <a:r>
                        <a:rPr lang="en-US" altLang="zh-CN" sz="2400" b="0" dirty="0">
                          <a:effectLst/>
                          <a:latin typeface="+mn-lt"/>
                          <a:ea typeface="+mj-ea"/>
                        </a:rPr>
                        <a:t>.</a:t>
                      </a:r>
                      <a:endParaRPr lang="zh-CN" altLang="en-US" sz="2400" b="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extLst>
                  <a:ext uri="{0D108BD9-81ED-4DB2-BD59-A6C34878D82A}">
                    <a16:rowId xmlns:a16="http://schemas.microsoft.com/office/drawing/2014/main" xmlns="" val="10002"/>
                  </a:ext>
                </a:extLst>
              </a:tr>
              <a:tr h="912134">
                <a:tc>
                  <a:txBody>
                    <a:bodyPr/>
                    <a:lstStyle/>
                    <a:p>
                      <a:pPr marL="0" marR="0" algn="l">
                        <a:lnSpc>
                          <a:spcPts val="1140"/>
                        </a:lnSpc>
                        <a:spcBef>
                          <a:spcPts val="0"/>
                        </a:spcBef>
                        <a:spcAft>
                          <a:spcPts val="0"/>
                        </a:spcAft>
                      </a:pPr>
                      <a:r>
                        <a:rPr lang="zh-CN" altLang="en-US" sz="2400" dirty="0">
                          <a:effectLst/>
                          <a:latin typeface="+mn-lt"/>
                          <a:ea typeface="+mj-ea"/>
                        </a:rPr>
                        <a:t>解不等式</a:t>
                      </a:r>
                      <a:endParaRPr lang="zh-CN" altLang="en-US" sz="240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tc>
                  <a:txBody>
                    <a:bodyPr/>
                    <a:lstStyle/>
                    <a:p>
                      <a:pPr marL="0" marR="0" algn="l">
                        <a:lnSpc>
                          <a:spcPts val="1140"/>
                        </a:lnSpc>
                        <a:spcBef>
                          <a:spcPts val="0"/>
                        </a:spcBef>
                        <a:spcAft>
                          <a:spcPts val="0"/>
                        </a:spcAft>
                      </a:pPr>
                      <a:endParaRPr lang="en-US" altLang="zh-CN" sz="2400" b="0" dirty="0">
                        <a:effectLst/>
                        <a:latin typeface="+mn-lt"/>
                        <a:ea typeface="+mj-ea"/>
                      </a:endParaRPr>
                    </a:p>
                    <a:p>
                      <a:pPr marL="0" marR="0" algn="l">
                        <a:lnSpc>
                          <a:spcPts val="1140"/>
                        </a:lnSpc>
                        <a:spcBef>
                          <a:spcPts val="0"/>
                        </a:spcBef>
                        <a:spcAft>
                          <a:spcPts val="0"/>
                        </a:spcAft>
                      </a:pPr>
                      <a:r>
                        <a:rPr lang="zh-CN" altLang="en-US" sz="2400" b="0" dirty="0">
                          <a:effectLst/>
                          <a:latin typeface="+mn-lt"/>
                          <a:ea typeface="+mj-ea"/>
                        </a:rPr>
                        <a:t>利用奇偶性与单调性将抽象函数的不等式转化为基本不等式</a:t>
                      </a:r>
                      <a:r>
                        <a:rPr lang="en-US" altLang="zh-CN" sz="2400" b="0" dirty="0">
                          <a:effectLst/>
                          <a:latin typeface="+mn-lt"/>
                          <a:ea typeface="+mj-ea"/>
                        </a:rPr>
                        <a:t>,</a:t>
                      </a:r>
                      <a:r>
                        <a:rPr lang="zh-CN" altLang="en-US" sz="2400" b="0" dirty="0">
                          <a:effectLst/>
                          <a:latin typeface="+mn-lt"/>
                          <a:ea typeface="+mj-ea"/>
                        </a:rPr>
                        <a:t>进而得出未知</a:t>
                      </a:r>
                      <a:endParaRPr lang="en-US" altLang="zh-CN" sz="2400" b="0" dirty="0">
                        <a:effectLst/>
                        <a:latin typeface="+mn-lt"/>
                        <a:ea typeface="+mj-ea"/>
                      </a:endParaRPr>
                    </a:p>
                    <a:p>
                      <a:pPr marL="0" marR="0" algn="l">
                        <a:lnSpc>
                          <a:spcPts val="1140"/>
                        </a:lnSpc>
                        <a:spcBef>
                          <a:spcPts val="0"/>
                        </a:spcBef>
                        <a:spcAft>
                          <a:spcPts val="0"/>
                        </a:spcAft>
                      </a:pPr>
                      <a:endParaRPr lang="en-US" altLang="zh-CN" sz="2400" b="0" dirty="0">
                        <a:effectLst/>
                        <a:latin typeface="+mn-lt"/>
                        <a:ea typeface="+mj-ea"/>
                      </a:endParaRPr>
                    </a:p>
                    <a:p>
                      <a:pPr marL="0" marR="0" algn="l">
                        <a:lnSpc>
                          <a:spcPts val="1140"/>
                        </a:lnSpc>
                        <a:spcBef>
                          <a:spcPts val="0"/>
                        </a:spcBef>
                        <a:spcAft>
                          <a:spcPts val="0"/>
                        </a:spcAft>
                      </a:pPr>
                      <a:endParaRPr lang="en-US" altLang="zh-CN" sz="2400" b="0" dirty="0">
                        <a:effectLst/>
                        <a:latin typeface="+mn-lt"/>
                        <a:ea typeface="+mj-ea"/>
                      </a:endParaRPr>
                    </a:p>
                    <a:p>
                      <a:pPr marL="0" marR="0" algn="l">
                        <a:lnSpc>
                          <a:spcPts val="1140"/>
                        </a:lnSpc>
                        <a:spcBef>
                          <a:spcPts val="0"/>
                        </a:spcBef>
                        <a:spcAft>
                          <a:spcPts val="0"/>
                        </a:spcAft>
                      </a:pPr>
                      <a:r>
                        <a:rPr lang="zh-CN" altLang="en-US" sz="2400" b="0" dirty="0">
                          <a:effectLst/>
                          <a:latin typeface="+mn-lt"/>
                          <a:ea typeface="+mj-ea"/>
                        </a:rPr>
                        <a:t>数的取值范围</a:t>
                      </a:r>
                      <a:r>
                        <a:rPr lang="en-US" altLang="zh-CN" sz="2400" b="0" dirty="0">
                          <a:effectLst/>
                          <a:latin typeface="+mn-lt"/>
                          <a:ea typeface="+mj-ea"/>
                        </a:rPr>
                        <a:t>.</a:t>
                      </a:r>
                      <a:endParaRPr lang="zh-CN" altLang="en-US" sz="2400" b="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extLst>
                  <a:ext uri="{0D108BD9-81ED-4DB2-BD59-A6C34878D82A}">
                    <a16:rowId xmlns:a16="http://schemas.microsoft.com/office/drawing/2014/main" xmlns="" val="10003"/>
                  </a:ext>
                </a:extLst>
              </a:tr>
              <a:tr h="1483297">
                <a:tc>
                  <a:txBody>
                    <a:bodyPr/>
                    <a:lstStyle/>
                    <a:p>
                      <a:pPr marL="0" marR="0" algn="l">
                        <a:lnSpc>
                          <a:spcPts val="1140"/>
                        </a:lnSpc>
                        <a:spcBef>
                          <a:spcPts val="0"/>
                        </a:spcBef>
                        <a:spcAft>
                          <a:spcPts val="0"/>
                        </a:spcAft>
                      </a:pPr>
                      <a:r>
                        <a:rPr lang="zh-CN" altLang="en-US" sz="2400" dirty="0">
                          <a:effectLst/>
                          <a:latin typeface="+mn-lt"/>
                          <a:ea typeface="+mj-ea"/>
                        </a:rPr>
                        <a:t>画函数图</a:t>
                      </a:r>
                      <a:endParaRPr lang="en-US" altLang="zh-CN" sz="2400" dirty="0">
                        <a:effectLst/>
                        <a:latin typeface="+mn-lt"/>
                        <a:ea typeface="+mj-ea"/>
                      </a:endParaRPr>
                    </a:p>
                    <a:p>
                      <a:pPr marL="0" marR="0" algn="l">
                        <a:lnSpc>
                          <a:spcPts val="1140"/>
                        </a:lnSpc>
                        <a:spcBef>
                          <a:spcPts val="0"/>
                        </a:spcBef>
                        <a:spcAft>
                          <a:spcPts val="0"/>
                        </a:spcAft>
                      </a:pPr>
                      <a:endParaRPr lang="en-US" altLang="zh-CN" sz="2400" dirty="0">
                        <a:effectLst/>
                        <a:latin typeface="+mn-lt"/>
                        <a:ea typeface="+mj-ea"/>
                      </a:endParaRPr>
                    </a:p>
                    <a:p>
                      <a:pPr marL="0" marR="0" algn="l">
                        <a:lnSpc>
                          <a:spcPts val="1140"/>
                        </a:lnSpc>
                        <a:spcBef>
                          <a:spcPts val="0"/>
                        </a:spcBef>
                        <a:spcAft>
                          <a:spcPts val="0"/>
                        </a:spcAft>
                      </a:pPr>
                      <a:endParaRPr lang="en-US" altLang="zh-CN" sz="2400" dirty="0">
                        <a:effectLst/>
                        <a:latin typeface="+mn-lt"/>
                        <a:ea typeface="+mj-ea"/>
                      </a:endParaRPr>
                    </a:p>
                    <a:p>
                      <a:pPr marL="0" marR="0" algn="l">
                        <a:lnSpc>
                          <a:spcPts val="1140"/>
                        </a:lnSpc>
                        <a:spcBef>
                          <a:spcPts val="0"/>
                        </a:spcBef>
                        <a:spcAft>
                          <a:spcPts val="0"/>
                        </a:spcAft>
                      </a:pPr>
                      <a:r>
                        <a:rPr lang="zh-CN" altLang="en-US" sz="2400" dirty="0">
                          <a:effectLst/>
                          <a:latin typeface="+mn-lt"/>
                          <a:ea typeface="+mj-ea"/>
                        </a:rPr>
                        <a:t>象和判断</a:t>
                      </a:r>
                      <a:endParaRPr lang="en-US" altLang="zh-CN" sz="2400" dirty="0">
                        <a:effectLst/>
                        <a:latin typeface="+mn-lt"/>
                        <a:ea typeface="+mj-ea"/>
                      </a:endParaRPr>
                    </a:p>
                    <a:p>
                      <a:pPr marL="0" marR="0" algn="l">
                        <a:lnSpc>
                          <a:spcPts val="1140"/>
                        </a:lnSpc>
                        <a:spcBef>
                          <a:spcPts val="0"/>
                        </a:spcBef>
                        <a:spcAft>
                          <a:spcPts val="0"/>
                        </a:spcAft>
                      </a:pPr>
                      <a:endParaRPr lang="en-US" altLang="zh-CN" sz="2400" dirty="0">
                        <a:effectLst/>
                        <a:latin typeface="+mn-lt"/>
                        <a:ea typeface="+mj-ea"/>
                      </a:endParaRPr>
                    </a:p>
                    <a:p>
                      <a:pPr marL="0" marR="0" algn="l">
                        <a:lnSpc>
                          <a:spcPts val="1140"/>
                        </a:lnSpc>
                        <a:spcBef>
                          <a:spcPts val="0"/>
                        </a:spcBef>
                        <a:spcAft>
                          <a:spcPts val="0"/>
                        </a:spcAft>
                      </a:pPr>
                      <a:endParaRPr lang="en-US" altLang="zh-CN" sz="2400" dirty="0">
                        <a:effectLst/>
                        <a:latin typeface="+mn-lt"/>
                        <a:ea typeface="+mj-ea"/>
                      </a:endParaRPr>
                    </a:p>
                    <a:p>
                      <a:pPr marL="0" marR="0" algn="l">
                        <a:lnSpc>
                          <a:spcPts val="1140"/>
                        </a:lnSpc>
                        <a:spcBef>
                          <a:spcPts val="0"/>
                        </a:spcBef>
                        <a:spcAft>
                          <a:spcPts val="0"/>
                        </a:spcAft>
                      </a:pPr>
                      <a:r>
                        <a:rPr lang="zh-CN" altLang="en-US" sz="2400" dirty="0">
                          <a:effectLst/>
                          <a:latin typeface="+mn-lt"/>
                          <a:ea typeface="+mj-ea"/>
                        </a:rPr>
                        <a:t>单调性</a:t>
                      </a:r>
                      <a:endParaRPr lang="zh-CN" altLang="en-US" sz="240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tc>
                  <a:txBody>
                    <a:bodyPr/>
                    <a:lstStyle/>
                    <a:p>
                      <a:pPr marL="0" marR="0" algn="l">
                        <a:lnSpc>
                          <a:spcPts val="1140"/>
                        </a:lnSpc>
                        <a:spcBef>
                          <a:spcPts val="0"/>
                        </a:spcBef>
                        <a:spcAft>
                          <a:spcPts val="0"/>
                        </a:spcAft>
                      </a:pPr>
                      <a:r>
                        <a:rPr lang="zh-CN" altLang="en-US" sz="2400" b="0" dirty="0">
                          <a:effectLst/>
                          <a:latin typeface="+mn-lt"/>
                          <a:ea typeface="+mj-ea"/>
                        </a:rPr>
                        <a:t>利用奇偶性可画出另一对称区间上的图象及判断另一区间上的单调性</a:t>
                      </a:r>
                      <a:r>
                        <a:rPr lang="en-US" altLang="zh-CN" sz="2400" b="0" dirty="0">
                          <a:effectLst/>
                          <a:latin typeface="+mn-lt"/>
                          <a:ea typeface="+mj-ea"/>
                        </a:rPr>
                        <a:t>.</a:t>
                      </a:r>
                      <a:endParaRPr lang="zh-CN" altLang="en-US" sz="2400" b="0" dirty="0">
                        <a:solidFill>
                          <a:srgbClr val="000000"/>
                        </a:solidFill>
                        <a:effectLst/>
                        <a:latin typeface="+mn-lt"/>
                        <a:ea typeface="+mj-ea"/>
                        <a:cs typeface="Times New Roman" panose="02020603050405020304" pitchFamily="18" charset="0"/>
                      </a:endParaRPr>
                    </a:p>
                  </a:txBody>
                  <a:tcPr marL="66675" marR="66675" anchor="ctr">
                    <a:solidFill>
                      <a:schemeClr val="accent1">
                        <a:tint val="20000"/>
                      </a:schemeClr>
                    </a:solidFill>
                  </a:tcPr>
                </a:tc>
                <a:extLst>
                  <a:ext uri="{0D108BD9-81ED-4DB2-BD59-A6C34878D82A}">
                    <a16:rowId xmlns:a16="http://schemas.microsoft.com/office/drawing/2014/main" xmlns="" val="10004"/>
                  </a:ext>
                </a:extLst>
              </a:tr>
            </a:tbl>
          </a:graphicData>
        </a:graphic>
      </p:graphicFrame>
      <p:sp>
        <p:nvSpPr>
          <p:cNvPr id="5" name="Rectangle 1"/>
          <p:cNvSpPr>
            <a:spLocks noChangeArrowheads="1"/>
          </p:cNvSpPr>
          <p:nvPr/>
        </p:nvSpPr>
        <p:spPr bwMode="auto">
          <a:xfrm>
            <a:off x="193338" y="407269"/>
            <a:ext cx="11710630"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latin typeface="+mj-ea"/>
                <a:ea typeface="+mj-ea"/>
                <a:cs typeface="Times New Roman"/>
              </a:rPr>
              <a:t>规律总结</a:t>
            </a:r>
            <a:r>
              <a:rPr lang="en-US" altLang="zh-CN" sz="2800" b="1" dirty="0">
                <a:solidFill>
                  <a:srgbClr val="DA251C"/>
                </a:solidFill>
                <a:latin typeface="+mj-ea"/>
                <a:ea typeface="+mj-ea"/>
                <a:cs typeface="Times New Roman"/>
              </a:rPr>
              <a:t>             </a:t>
            </a:r>
            <a:r>
              <a:rPr kumimoji="0" lang="zh-CN" altLang="zh-CN" sz="2800" b="1" i="0" u="none" strike="noStrike" cap="none" normalizeH="0" baseline="0" dirty="0">
                <a:ln>
                  <a:noFill/>
                </a:ln>
                <a:solidFill>
                  <a:srgbClr val="000000"/>
                </a:solidFill>
                <a:effectLst/>
                <a:latin typeface="+mn-ea"/>
                <a:cs typeface="Times New Roman" panose="02020603050405020304" pitchFamily="18" charset="0"/>
              </a:rPr>
              <a:t>函数奇偶性的应用类型及解题策略</a:t>
            </a:r>
            <a:endParaRPr kumimoji="0" lang="zh-CN" altLang="zh-CN" sz="2800" b="1" i="0" u="none" strike="noStrike" cap="none" normalizeH="0" baseline="0" dirty="0">
              <a:ln>
                <a:noFill/>
              </a:ln>
              <a:solidFill>
                <a:schemeClr val="tx1"/>
              </a:solidFill>
              <a:effectLst/>
              <a:latin typeface="+mn-ea"/>
            </a:endParaRPr>
          </a:p>
        </p:txBody>
      </p:sp>
    </p:spTree>
    <p:extLst>
      <p:ext uri="{BB962C8B-B14F-4D97-AF65-F5344CB8AC3E}">
        <p14:creationId xmlns:p14="http://schemas.microsoft.com/office/powerpoint/2010/main" xmlns="" val="9299268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3" name="矩形 2"/>
          <p:cNvSpPr/>
          <p:nvPr/>
        </p:nvSpPr>
        <p:spPr>
          <a:xfrm>
            <a:off x="435428" y="457887"/>
            <a:ext cx="11522527" cy="3970318"/>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a:rPr>
              <a:t>拓展变式</a:t>
            </a:r>
            <a:r>
              <a:rPr lang="en-US" altLang="zh-CN" sz="2800" b="1" dirty="0">
                <a:solidFill>
                  <a:srgbClr val="DA251C"/>
                </a:solidFill>
                <a:latin typeface="+mj-ea"/>
                <a:ea typeface="+mj-ea"/>
                <a:cs typeface="Times New Roman"/>
              </a:rPr>
              <a:t>4    </a:t>
            </a:r>
            <a:r>
              <a:rPr lang="en-US" altLang="zh-CN" sz="2800" dirty="0">
                <a:solidFill>
                  <a:srgbClr val="000000"/>
                </a:solidFill>
                <a:latin typeface="+mn-ea"/>
                <a:cs typeface="Times New Roman" panose="02020603050405020304" pitchFamily="18" charset="0"/>
              </a:rPr>
              <a:t>(1)</a:t>
            </a:r>
            <a:r>
              <a:rPr lang="zh-CN" altLang="en-US" sz="2800" dirty="0">
                <a:solidFill>
                  <a:srgbClr val="000000"/>
                </a:solidFill>
                <a:latin typeface="+mn-ea"/>
                <a:cs typeface="Times New Roman" panose="02020603050405020304" pitchFamily="18" charset="0"/>
              </a:rPr>
              <a:t>将示例</a:t>
            </a:r>
            <a:r>
              <a:rPr lang="en-US" altLang="zh-CN" sz="2800" dirty="0">
                <a:solidFill>
                  <a:srgbClr val="000000"/>
                </a:solidFill>
                <a:latin typeface="+mn-ea"/>
                <a:cs typeface="Times New Roman" panose="02020603050405020304" pitchFamily="18" charset="0"/>
              </a:rPr>
              <a:t>10(1)</a:t>
            </a:r>
            <a:r>
              <a:rPr lang="zh-CN" altLang="en-US" sz="2800" dirty="0">
                <a:solidFill>
                  <a:srgbClr val="000000"/>
                </a:solidFill>
                <a:latin typeface="+mn-ea"/>
                <a:cs typeface="Times New Roman" panose="02020603050405020304" pitchFamily="18" charset="0"/>
              </a:rPr>
              <a:t>中“奇函数且定义域为</a:t>
            </a:r>
            <a:r>
              <a:rPr lang="en-US" altLang="zh-CN" sz="2800" dirty="0">
                <a:solidFill>
                  <a:srgbClr val="000000"/>
                </a:solidFill>
                <a:latin typeface="+mn-ea"/>
                <a:cs typeface="Times New Roman" panose="02020603050405020304" pitchFamily="18" charset="0"/>
              </a:rPr>
              <a:t>R</a:t>
            </a:r>
            <a:r>
              <a:rPr lang="zh-CN" altLang="en-US" sz="2800" dirty="0">
                <a:solidFill>
                  <a:srgbClr val="000000"/>
                </a:solidFill>
                <a:latin typeface="+mn-ea"/>
                <a:cs typeface="Times New Roman" panose="02020603050405020304" pitchFamily="18" charset="0"/>
              </a:rPr>
              <a:t>”改为“偶函数且定义域为</a:t>
            </a:r>
            <a:r>
              <a:rPr lang="en-US" altLang="zh-CN" sz="2800" dirty="0">
                <a:solidFill>
                  <a:srgbClr val="000000"/>
                </a:solidFill>
                <a:latin typeface="+mn-ea"/>
                <a:cs typeface="Times New Roman" panose="02020603050405020304" pitchFamily="18" charset="0"/>
              </a:rPr>
              <a:t>{</a:t>
            </a:r>
            <a:r>
              <a:rPr lang="en-US" altLang="zh-CN" sz="2800" i="1" dirty="0">
                <a:solidFill>
                  <a:srgbClr val="000000"/>
                </a:solidFill>
                <a:latin typeface="+mn-ea"/>
                <a:cs typeface="Times New Roman" panose="02020603050405020304" pitchFamily="18" charset="0"/>
              </a:rPr>
              <a:t>x</a:t>
            </a:r>
            <a:r>
              <a:rPr lang="zh-CN" altLang="en-US" sz="2800" dirty="0">
                <a:solidFill>
                  <a:srgbClr val="000000"/>
                </a:solidFill>
                <a:latin typeface="+mn-ea"/>
                <a:cs typeface="Times New Roman" panose="02020603050405020304" pitchFamily="18" charset="0"/>
              </a:rPr>
              <a:t>∈</a:t>
            </a:r>
            <a:r>
              <a:rPr lang="en-US" altLang="zh-CN" sz="2800" dirty="0" err="1">
                <a:solidFill>
                  <a:srgbClr val="000000"/>
                </a:solidFill>
                <a:latin typeface="+mn-ea"/>
                <a:cs typeface="Times New Roman" panose="02020603050405020304" pitchFamily="18" charset="0"/>
              </a:rPr>
              <a:t>R|</a:t>
            </a:r>
            <a:r>
              <a:rPr lang="en-US" altLang="zh-CN" sz="2800" i="1" dirty="0" err="1">
                <a:solidFill>
                  <a:srgbClr val="000000"/>
                </a:solidFill>
                <a:latin typeface="+mj-lt"/>
                <a:ea typeface="+mj-ea"/>
                <a:cs typeface="Times New Roman" panose="02020603050405020304" pitchFamily="18" charset="0"/>
              </a:rPr>
              <a:t>x</a:t>
            </a:r>
            <a:r>
              <a:rPr lang="zh-CN" altLang="en-US" sz="2800" dirty="0">
                <a:solidFill>
                  <a:srgbClr val="000000"/>
                </a:solidFill>
                <a:latin typeface="+mn-ea"/>
                <a:cs typeface="Times New Roman" panose="02020603050405020304" pitchFamily="18" charset="0"/>
              </a:rPr>
              <a:t>≠</a:t>
            </a:r>
            <a:r>
              <a:rPr lang="en-US" altLang="zh-CN" sz="2800" dirty="0">
                <a:solidFill>
                  <a:srgbClr val="000000"/>
                </a:solidFill>
                <a:latin typeface="+mn-ea"/>
                <a:cs typeface="Times New Roman" panose="02020603050405020304" pitchFamily="18" charset="0"/>
              </a:rPr>
              <a:t>0}</a:t>
            </a:r>
            <a:r>
              <a:rPr lang="zh-CN" altLang="en-US" sz="2800" dirty="0">
                <a:solidFill>
                  <a:srgbClr val="000000"/>
                </a:solidFill>
                <a:latin typeface="+mn-ea"/>
                <a:cs typeface="Times New Roman" panose="02020603050405020304" pitchFamily="18" charset="0"/>
              </a:rPr>
              <a:t>”</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则</a:t>
            </a:r>
            <a:r>
              <a:rPr lang="en-US" altLang="zh-CN" sz="2800" dirty="0">
                <a:solidFill>
                  <a:srgbClr val="000000"/>
                </a:solidFill>
                <a:latin typeface="+mn-ea"/>
                <a:cs typeface="Times New Roman" panose="02020603050405020304" pitchFamily="18" charset="0"/>
              </a:rPr>
              <a:t>f(x)</a:t>
            </a:r>
            <a:r>
              <a:rPr lang="zh-CN" altLang="en-US" sz="2800" dirty="0">
                <a:solidFill>
                  <a:srgbClr val="000000"/>
                </a:solidFill>
                <a:latin typeface="+mn-ea"/>
                <a:cs typeface="Times New Roman" panose="02020603050405020304" pitchFamily="18" charset="0"/>
              </a:rPr>
              <a:t>的解析式为</a:t>
            </a:r>
            <a:r>
              <a:rPr lang="zh-CN" altLang="en-US" sz="2800" u="sng" dirty="0">
                <a:solidFill>
                  <a:srgbClr val="000000"/>
                </a:solidFill>
                <a:uFill>
                  <a:solidFill>
                    <a:srgbClr val="000000"/>
                  </a:solidFill>
                </a:uFill>
                <a:latin typeface="+mn-ea"/>
                <a:cs typeface="Times New Roman" panose="02020603050405020304" pitchFamily="18" charset="0"/>
              </a:rPr>
              <a:t>        </a:t>
            </a:r>
            <a:r>
              <a:rPr lang="en-US" altLang="zh-CN" sz="2800" dirty="0">
                <a:solidFill>
                  <a:srgbClr val="000000"/>
                </a:solidFill>
                <a:latin typeface="+mn-ea"/>
                <a:cs typeface="Times New Roman" panose="02020603050405020304" pitchFamily="18" charset="0"/>
              </a:rPr>
              <a:t>. </a:t>
            </a:r>
            <a:endParaRPr lang="zh-CN" altLang="en-US" sz="2800" dirty="0">
              <a:solidFill>
                <a:srgbClr val="000000"/>
              </a:solidFill>
              <a:latin typeface="+mn-ea"/>
              <a:cs typeface="Times New Roman" panose="02020603050405020304" pitchFamily="18" charset="0"/>
            </a:endParaRPr>
          </a:p>
          <a:p>
            <a:pPr>
              <a:lnSpc>
                <a:spcPct val="150000"/>
              </a:lnSpc>
            </a:pPr>
            <a:r>
              <a:rPr lang="en-US" altLang="zh-CN" sz="2800" dirty="0">
                <a:solidFill>
                  <a:srgbClr val="000000"/>
                </a:solidFill>
                <a:latin typeface="+mn-ea"/>
                <a:cs typeface="Times New Roman" panose="02020603050405020304" pitchFamily="18" charset="0"/>
              </a:rPr>
              <a:t>(2)</a:t>
            </a:r>
            <a:r>
              <a:rPr lang="zh-CN" altLang="en-US" sz="2800" dirty="0">
                <a:solidFill>
                  <a:srgbClr val="000000"/>
                </a:solidFill>
                <a:latin typeface="+mn-ea"/>
                <a:cs typeface="Times New Roman" panose="02020603050405020304" pitchFamily="18" charset="0"/>
              </a:rPr>
              <a:t>将示例</a:t>
            </a:r>
            <a:r>
              <a:rPr lang="en-US" altLang="zh-CN" sz="2800" dirty="0">
                <a:solidFill>
                  <a:srgbClr val="000000"/>
                </a:solidFill>
                <a:latin typeface="+mn-ea"/>
                <a:cs typeface="Times New Roman" panose="02020603050405020304" pitchFamily="18" charset="0"/>
              </a:rPr>
              <a:t>10(2)</a:t>
            </a:r>
            <a:r>
              <a:rPr lang="zh-CN" altLang="en-US" sz="2800" dirty="0">
                <a:solidFill>
                  <a:srgbClr val="000000"/>
                </a:solidFill>
                <a:latin typeface="+mn-ea"/>
                <a:cs typeface="Times New Roman" panose="02020603050405020304" pitchFamily="18" charset="0"/>
              </a:rPr>
              <a:t>中“已知偶函数</a:t>
            </a:r>
            <a:r>
              <a:rPr lang="en-US" altLang="zh-CN" sz="2800" i="1" dirty="0">
                <a:solidFill>
                  <a:srgbClr val="000000"/>
                </a:solidFill>
                <a:latin typeface="+mj-lt"/>
                <a:ea typeface="+mj-ea"/>
                <a:cs typeface="Times New Roman" panose="02020603050405020304" pitchFamily="18" charset="0"/>
              </a:rPr>
              <a:t>f</a:t>
            </a:r>
            <a:r>
              <a:rPr lang="en-US" altLang="zh-CN" sz="2800" dirty="0">
                <a:solidFill>
                  <a:srgbClr val="000000"/>
                </a:solidFill>
                <a:latin typeface="+mn-ea"/>
                <a:cs typeface="Times New Roman" panose="02020603050405020304" pitchFamily="18" charset="0"/>
              </a:rPr>
              <a:t>(</a:t>
            </a:r>
            <a:r>
              <a:rPr lang="en-US" altLang="zh-CN" sz="2800" i="1" dirty="0">
                <a:solidFill>
                  <a:srgbClr val="000000"/>
                </a:solidFill>
                <a:latin typeface="+mj-lt"/>
                <a:ea typeface="+mj-ea"/>
                <a:cs typeface="Times New Roman" panose="02020603050405020304" pitchFamily="18" charset="0"/>
              </a:rPr>
              <a:t>x</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在区间</a:t>
            </a:r>
            <a:r>
              <a:rPr lang="en-US" altLang="zh-CN" sz="2800" dirty="0">
                <a:solidFill>
                  <a:srgbClr val="000000"/>
                </a:solidFill>
                <a:latin typeface="+mn-ea"/>
                <a:cs typeface="Times New Roman" panose="02020603050405020304" pitchFamily="18" charset="0"/>
              </a:rPr>
              <a:t>[0,+∞)</a:t>
            </a:r>
            <a:r>
              <a:rPr lang="zh-CN" altLang="en-US" sz="2800" dirty="0">
                <a:solidFill>
                  <a:srgbClr val="000000"/>
                </a:solidFill>
                <a:latin typeface="+mn-ea"/>
                <a:cs typeface="Times New Roman" panose="02020603050405020304" pitchFamily="18" charset="0"/>
              </a:rPr>
              <a:t>上单调递增”改为“函数</a:t>
            </a:r>
            <a:r>
              <a:rPr lang="en-US" altLang="zh-CN" sz="2800" i="1" dirty="0">
                <a:solidFill>
                  <a:srgbClr val="000000"/>
                </a:solidFill>
                <a:latin typeface="+mj-lt"/>
                <a:ea typeface="+mj-ea"/>
                <a:cs typeface="Times New Roman" panose="02020603050405020304" pitchFamily="18" charset="0"/>
              </a:rPr>
              <a:t>f</a:t>
            </a:r>
            <a:r>
              <a:rPr lang="en-US" altLang="zh-CN" sz="2800" dirty="0">
                <a:solidFill>
                  <a:srgbClr val="000000"/>
                </a:solidFill>
                <a:latin typeface="+mn-ea"/>
                <a:cs typeface="Times New Roman" panose="02020603050405020304" pitchFamily="18" charset="0"/>
              </a:rPr>
              <a:t>(</a:t>
            </a:r>
            <a:r>
              <a:rPr lang="en-US" altLang="zh-CN" sz="2800" i="1" dirty="0">
                <a:solidFill>
                  <a:srgbClr val="000000"/>
                </a:solidFill>
                <a:latin typeface="+mj-lt"/>
                <a:ea typeface="+mj-ea"/>
                <a:cs typeface="Times New Roman" panose="02020603050405020304" pitchFamily="18" charset="0"/>
              </a:rPr>
              <a:t>x</a:t>
            </a:r>
            <a:r>
              <a:rPr lang="en-US" altLang="zh-CN" sz="2800" dirty="0">
                <a:solidFill>
                  <a:srgbClr val="000000"/>
                </a:solidFill>
                <a:latin typeface="+mn-ea"/>
                <a:cs typeface="Times New Roman" panose="02020603050405020304" pitchFamily="18" charset="0"/>
              </a:rPr>
              <a:t>)=</a:t>
            </a:r>
            <a:r>
              <a:rPr lang="en-US" altLang="zh-CN" sz="2800" i="1" dirty="0">
                <a:solidFill>
                  <a:srgbClr val="000000"/>
                </a:solidFill>
                <a:latin typeface="+mj-lt"/>
                <a:ea typeface="+mj-ea"/>
                <a:cs typeface="Times New Roman" panose="02020603050405020304" pitchFamily="18" charset="0"/>
              </a:rPr>
              <a:t>x</a:t>
            </a:r>
            <a:r>
              <a:rPr lang="en-US" altLang="zh-CN" sz="2800" baseline="30000" dirty="0">
                <a:solidFill>
                  <a:srgbClr val="000000"/>
                </a:solidFill>
                <a:latin typeface="+mn-ea"/>
                <a:cs typeface="Times New Roman" panose="02020603050405020304" pitchFamily="18" charset="0"/>
              </a:rPr>
              <a:t>2</a:t>
            </a:r>
            <a:r>
              <a:rPr lang="en-US" altLang="zh-CN" sz="2800" dirty="0">
                <a:solidFill>
                  <a:srgbClr val="000000"/>
                </a:solidFill>
                <a:latin typeface="+mn-ea"/>
                <a:cs typeface="Times New Roman" panose="02020603050405020304" pitchFamily="18" charset="0"/>
              </a:rPr>
              <a:t>+e</a:t>
            </a:r>
            <a:r>
              <a:rPr lang="en-US" altLang="zh-CN" sz="2800" baseline="30000" dirty="0">
                <a:solidFill>
                  <a:srgbClr val="000000"/>
                </a:solidFill>
                <a:latin typeface="+mn-ea"/>
                <a:cs typeface="Times New Roman" panose="02020603050405020304" pitchFamily="18" charset="0"/>
              </a:rPr>
              <a:t>|x|</a:t>
            </a:r>
            <a:r>
              <a:rPr lang="zh-CN" altLang="en-US" sz="2800" dirty="0">
                <a:solidFill>
                  <a:srgbClr val="000000"/>
                </a:solidFill>
                <a:latin typeface="+mn-ea"/>
                <a:cs typeface="Times New Roman" panose="02020603050405020304" pitchFamily="18" charset="0"/>
              </a:rPr>
              <a:t>”</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则</a:t>
            </a:r>
            <a:r>
              <a:rPr lang="en-US" altLang="zh-CN" sz="2800" dirty="0">
                <a:solidFill>
                  <a:srgbClr val="000000"/>
                </a:solidFill>
                <a:latin typeface="+mn-ea"/>
                <a:cs typeface="Times New Roman" panose="02020603050405020304" pitchFamily="18" charset="0"/>
              </a:rPr>
              <a:t>x</a:t>
            </a:r>
            <a:r>
              <a:rPr lang="zh-CN" altLang="en-US" sz="2800" dirty="0">
                <a:solidFill>
                  <a:srgbClr val="000000"/>
                </a:solidFill>
                <a:latin typeface="+mn-ea"/>
                <a:cs typeface="Times New Roman" panose="02020603050405020304" pitchFamily="18" charset="0"/>
              </a:rPr>
              <a:t>的取值范围是</a:t>
            </a:r>
            <a:r>
              <a:rPr lang="zh-CN" altLang="en-US" sz="2800" u="sng" dirty="0">
                <a:solidFill>
                  <a:srgbClr val="000000"/>
                </a:solidFill>
                <a:uFill>
                  <a:solidFill>
                    <a:srgbClr val="000000"/>
                  </a:solidFill>
                </a:uFill>
                <a:latin typeface="+mn-ea"/>
                <a:cs typeface="Times New Roman" panose="02020603050405020304" pitchFamily="18" charset="0"/>
              </a:rPr>
              <a:t>        </a:t>
            </a:r>
            <a:r>
              <a:rPr lang="en-US" altLang="zh-CN" sz="2800" dirty="0">
                <a:solidFill>
                  <a:srgbClr val="000000"/>
                </a:solidFill>
                <a:latin typeface="+mn-ea"/>
                <a:cs typeface="Times New Roman" panose="02020603050405020304" pitchFamily="18" charset="0"/>
              </a:rPr>
              <a:t>. </a:t>
            </a:r>
            <a:endParaRPr lang="zh-CN" altLang="en-US" sz="2800" dirty="0">
              <a:solidFill>
                <a:srgbClr val="000000"/>
              </a:solidFill>
              <a:latin typeface="+mn-ea"/>
              <a:cs typeface="Times New Roman" panose="02020603050405020304" pitchFamily="18" charset="0"/>
            </a:endParaRPr>
          </a:p>
          <a:p>
            <a:pPr>
              <a:lnSpc>
                <a:spcPct val="150000"/>
              </a:lnSpc>
            </a:pPr>
            <a:r>
              <a:rPr lang="en-US" altLang="zh-CN" sz="2800" dirty="0">
                <a:solidFill>
                  <a:srgbClr val="000000"/>
                </a:solidFill>
                <a:latin typeface="+mn-ea"/>
                <a:cs typeface="Times New Roman" panose="02020603050405020304" pitchFamily="18" charset="0"/>
              </a:rPr>
              <a:t>(3)</a:t>
            </a:r>
            <a:r>
              <a:rPr lang="zh-CN" altLang="en-US" sz="2800" dirty="0">
                <a:solidFill>
                  <a:srgbClr val="000000"/>
                </a:solidFill>
                <a:latin typeface="+mn-ea"/>
                <a:cs typeface="Times New Roman" panose="02020603050405020304" pitchFamily="18" charset="0"/>
              </a:rPr>
              <a:t>若函数</a:t>
            </a:r>
            <a:r>
              <a:rPr lang="en-US" altLang="zh-CN" sz="2800" i="1" dirty="0">
                <a:solidFill>
                  <a:srgbClr val="000000"/>
                </a:solidFill>
                <a:latin typeface="+mj-lt"/>
                <a:ea typeface="+mj-ea"/>
                <a:cs typeface="Times New Roman" panose="02020603050405020304" pitchFamily="18" charset="0"/>
              </a:rPr>
              <a:t>f</a:t>
            </a:r>
            <a:r>
              <a:rPr lang="en-US" altLang="zh-CN" sz="2800" dirty="0">
                <a:solidFill>
                  <a:srgbClr val="000000"/>
                </a:solidFill>
                <a:latin typeface="+mn-ea"/>
                <a:cs typeface="Times New Roman" panose="02020603050405020304" pitchFamily="18" charset="0"/>
              </a:rPr>
              <a:t>(</a:t>
            </a:r>
            <a:r>
              <a:rPr lang="en-US" altLang="zh-CN" sz="2800" i="1" dirty="0">
                <a:solidFill>
                  <a:srgbClr val="000000"/>
                </a:solidFill>
                <a:latin typeface="+mj-lt"/>
                <a:ea typeface="+mj-ea"/>
                <a:cs typeface="Times New Roman" panose="02020603050405020304" pitchFamily="18" charset="0"/>
              </a:rPr>
              <a:t>x</a:t>
            </a:r>
            <a:r>
              <a:rPr lang="en-US" altLang="zh-CN" sz="2800" dirty="0">
                <a:solidFill>
                  <a:srgbClr val="000000"/>
                </a:solidFill>
                <a:latin typeface="+mn-ea"/>
                <a:cs typeface="Times New Roman" panose="02020603050405020304" pitchFamily="18" charset="0"/>
              </a:rPr>
              <a:t>-2)</a:t>
            </a:r>
            <a:r>
              <a:rPr lang="zh-CN" altLang="en-US" sz="2800" dirty="0">
                <a:solidFill>
                  <a:srgbClr val="000000"/>
                </a:solidFill>
                <a:latin typeface="+mn-ea"/>
                <a:cs typeface="Times New Roman" panose="02020603050405020304" pitchFamily="18" charset="0"/>
              </a:rPr>
              <a:t>为奇函数</a:t>
            </a:r>
            <a:r>
              <a:rPr lang="en-US" altLang="zh-CN" sz="2800" dirty="0">
                <a:solidFill>
                  <a:srgbClr val="000000"/>
                </a:solidFill>
                <a:latin typeface="+mn-ea"/>
                <a:cs typeface="Times New Roman" panose="02020603050405020304" pitchFamily="18" charset="0"/>
              </a:rPr>
              <a:t>,</a:t>
            </a:r>
            <a:r>
              <a:rPr lang="en-US" altLang="zh-CN" sz="2800" i="1" dirty="0">
                <a:solidFill>
                  <a:srgbClr val="000000"/>
                </a:solidFill>
                <a:latin typeface="+mj-lt"/>
                <a:ea typeface="+mj-ea"/>
                <a:cs typeface="Times New Roman" panose="02020603050405020304" pitchFamily="18" charset="0"/>
              </a:rPr>
              <a:t>f</a:t>
            </a:r>
            <a:r>
              <a:rPr lang="en-US" altLang="zh-CN" sz="2800" dirty="0">
                <a:solidFill>
                  <a:srgbClr val="000000"/>
                </a:solidFill>
                <a:latin typeface="+mn-ea"/>
                <a:cs typeface="Times New Roman" panose="02020603050405020304" pitchFamily="18" charset="0"/>
              </a:rPr>
              <a:t>(-2)=0</a:t>
            </a:r>
            <a:r>
              <a:rPr lang="zh-CN" altLang="en-US" sz="2800" dirty="0">
                <a:solidFill>
                  <a:srgbClr val="000000"/>
                </a:solidFill>
                <a:latin typeface="+mn-ea"/>
                <a:cs typeface="Times New Roman" panose="02020603050405020304" pitchFamily="18" charset="0"/>
              </a:rPr>
              <a:t>且在区间</a:t>
            </a:r>
            <a:r>
              <a:rPr lang="en-US" altLang="zh-CN" sz="2800" dirty="0">
                <a:solidFill>
                  <a:srgbClr val="000000"/>
                </a:solidFill>
                <a:latin typeface="+mn-ea"/>
                <a:cs typeface="Times New Roman" panose="02020603050405020304" pitchFamily="18" charset="0"/>
              </a:rPr>
              <a:t>[-2,+∞)</a:t>
            </a:r>
            <a:r>
              <a:rPr lang="zh-CN" altLang="en-US" sz="2800" dirty="0">
                <a:solidFill>
                  <a:srgbClr val="000000"/>
                </a:solidFill>
                <a:latin typeface="+mn-ea"/>
                <a:cs typeface="Times New Roman" panose="02020603050405020304" pitchFamily="18" charset="0"/>
              </a:rPr>
              <a:t>上单调递减</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则</a:t>
            </a:r>
            <a:r>
              <a:rPr lang="en-US" altLang="zh-CN" sz="2800" i="1" dirty="0">
                <a:solidFill>
                  <a:srgbClr val="000000"/>
                </a:solidFill>
                <a:latin typeface="+mj-lt"/>
                <a:ea typeface="+mj-ea"/>
                <a:cs typeface="Times New Roman" panose="02020603050405020304" pitchFamily="18" charset="0"/>
              </a:rPr>
              <a:t>f</a:t>
            </a:r>
            <a:r>
              <a:rPr lang="en-US" altLang="zh-CN" sz="2800" dirty="0">
                <a:solidFill>
                  <a:srgbClr val="000000"/>
                </a:solidFill>
                <a:latin typeface="+mn-ea"/>
                <a:cs typeface="Times New Roman" panose="02020603050405020304" pitchFamily="18" charset="0"/>
              </a:rPr>
              <a:t>(3-</a:t>
            </a:r>
            <a:r>
              <a:rPr lang="en-US" altLang="zh-CN" sz="2800" i="1" dirty="0">
                <a:solidFill>
                  <a:srgbClr val="000000"/>
                </a:solidFill>
                <a:latin typeface="+mj-lt"/>
                <a:ea typeface="+mj-ea"/>
                <a:cs typeface="Times New Roman" panose="02020603050405020304" pitchFamily="18" charset="0"/>
              </a:rPr>
              <a:t>x</a:t>
            </a:r>
            <a:r>
              <a:rPr lang="en-US" altLang="zh-CN" sz="2800" dirty="0">
                <a:solidFill>
                  <a:srgbClr val="000000"/>
                </a:solidFill>
                <a:latin typeface="+mn-ea"/>
                <a:cs typeface="Times New Roman" panose="02020603050405020304" pitchFamily="18" charset="0"/>
              </a:rPr>
              <a:t>)&gt;</a:t>
            </a:r>
          </a:p>
          <a:p>
            <a:pPr>
              <a:lnSpc>
                <a:spcPct val="150000"/>
              </a:lnSpc>
            </a:pPr>
            <a:r>
              <a:rPr lang="en-US" altLang="zh-CN" sz="2800" dirty="0">
                <a:solidFill>
                  <a:srgbClr val="000000"/>
                </a:solidFill>
                <a:latin typeface="+mn-ea"/>
                <a:cs typeface="Times New Roman" panose="02020603050405020304" pitchFamily="18" charset="0"/>
              </a:rPr>
              <a:t>0</a:t>
            </a:r>
            <a:r>
              <a:rPr lang="zh-CN" altLang="en-US" sz="2800" dirty="0">
                <a:solidFill>
                  <a:srgbClr val="000000"/>
                </a:solidFill>
                <a:latin typeface="+mn-ea"/>
                <a:cs typeface="Times New Roman" panose="02020603050405020304" pitchFamily="18" charset="0"/>
              </a:rPr>
              <a:t>的解集为</a:t>
            </a:r>
            <a:r>
              <a:rPr lang="zh-CN" altLang="en-US" sz="2800" u="sng" dirty="0">
                <a:solidFill>
                  <a:srgbClr val="000000"/>
                </a:solidFill>
                <a:uFill>
                  <a:solidFill>
                    <a:srgbClr val="000000"/>
                  </a:solidFill>
                </a:uFill>
                <a:latin typeface="+mn-ea"/>
                <a:cs typeface="Times New Roman" panose="02020603050405020304" pitchFamily="18" charset="0"/>
              </a:rPr>
              <a:t>        </a:t>
            </a:r>
            <a:r>
              <a:rPr lang="en-US" altLang="zh-CN" sz="2800" dirty="0">
                <a:solidFill>
                  <a:srgbClr val="000000"/>
                </a:solidFill>
                <a:latin typeface="+mn-ea"/>
                <a:cs typeface="Times New Roman" panose="02020603050405020304" pitchFamily="18" charset="0"/>
              </a:rPr>
              <a:t>. </a:t>
            </a:r>
            <a:endParaRPr lang="zh-CN" altLang="en-US" sz="2800" dirty="0">
              <a:solidFill>
                <a:srgbClr val="000000"/>
              </a:solidFill>
              <a:effectLst/>
              <a:latin typeface="+mn-ea"/>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14" name="矩形 13"/>
              <p:cNvSpPr/>
              <p:nvPr/>
            </p:nvSpPr>
            <p:spPr>
              <a:xfrm>
                <a:off x="435427" y="4428205"/>
                <a:ext cx="4040658" cy="1534074"/>
              </a:xfrm>
              <a:prstGeom prst="rect">
                <a:avLst/>
              </a:prstGeom>
            </p:spPr>
            <p:txBody>
              <a:bodyPr wrap="none">
                <a:spAutoFit/>
              </a:bodyPr>
              <a:lstStyle/>
              <a:p>
                <a:pPr lvl="0" eaLnBrk="0" fontAlgn="base" hangingPunct="0">
                  <a:lnSpc>
                    <a:spcPct val="150000"/>
                  </a:lnSpc>
                  <a:spcBef>
                    <a:spcPct val="0"/>
                  </a:spcBef>
                  <a:spcAft>
                    <a:spcPct val="0"/>
                  </a:spcAft>
                </a:pPr>
                <a:r>
                  <a:rPr lang="zh-CN" altLang="zh-CN" sz="2800" dirty="0">
                    <a:solidFill>
                      <a:srgbClr val="000000"/>
                    </a:solidFill>
                    <a:latin typeface="+mj-ea"/>
                    <a:ea typeface="+mj-ea"/>
                    <a:cs typeface="Times New Roman" panose="02020603050405020304" pitchFamily="18" charset="0"/>
                  </a:rPr>
                  <a:t>4.(1)</a:t>
                </a:r>
                <a:r>
                  <a:rPr lang="zh-CN" altLang="zh-CN" sz="2800" i="1" dirty="0">
                    <a:solidFill>
                      <a:srgbClr val="000000"/>
                    </a:solidFill>
                    <a:latin typeface="+mj-lt"/>
                    <a:ea typeface="+mj-ea"/>
                    <a:cs typeface="Times New Roman" panose="02020603050405020304" pitchFamily="18" charset="0"/>
                  </a:rPr>
                  <a:t>f</a:t>
                </a:r>
                <a:r>
                  <a:rPr lang="zh-CN" altLang="zh-CN" sz="2800" dirty="0">
                    <a:solidFill>
                      <a:srgbClr val="000000"/>
                    </a:solidFill>
                    <a:latin typeface="+mj-ea"/>
                    <a:ea typeface="+mj-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lang="zh-CN" altLang="zh-CN" sz="2800" dirty="0">
                    <a:solidFill>
                      <a:srgbClr val="000000"/>
                    </a:solidFill>
                    <a:latin typeface="+mj-ea"/>
                    <a:ea typeface="+mj-ea"/>
                    <a:cs typeface="Times New Roman" panose="02020603050405020304" pitchFamily="18" charset="0"/>
                  </a:rPr>
                  <a:t>)= </a:t>
                </a:r>
                <a14:m>
                  <m:oMath xmlns:m="http://schemas.openxmlformats.org/officeDocument/2006/math">
                    <m:d>
                      <m:dPr>
                        <m:begChr m:val="{"/>
                        <m:endChr m:val=""/>
                        <m:ctrlPr>
                          <a:rPr lang="en-US" altLang="zh-CN" sz="2800" i="1">
                            <a:solidFill>
                              <a:srgbClr val="000000"/>
                            </a:solidFill>
                            <a:latin typeface="Cambria Math" panose="02040503050406030204" pitchFamily="18" charset="0"/>
                            <a:ea typeface="+mj-ea"/>
                            <a:cs typeface="Times New Roman" panose="02020603050405020304" pitchFamily="18" charset="0"/>
                          </a:rPr>
                        </m:ctrlPr>
                      </m:dPr>
                      <m:e>
                        <m:eqArr>
                          <m:eqArrPr>
                            <m:ctrlPr>
                              <a:rPr lang="en-US" altLang="zh-CN" sz="2800" i="1">
                                <a:solidFill>
                                  <a:srgbClr val="000000"/>
                                </a:solidFill>
                                <a:latin typeface="Cambria Math" panose="02040503050406030204" pitchFamily="18" charset="0"/>
                                <a:ea typeface="+mj-ea"/>
                                <a:cs typeface="Times New Roman" panose="02020603050405020304" pitchFamily="18" charset="0"/>
                              </a:rPr>
                            </m:ctrlPr>
                          </m:eqArrPr>
                          <m:e>
                            <m:r>
                              <a:rPr lang="en-US" altLang="zh-CN" sz="2800" i="1">
                                <a:solidFill>
                                  <a:srgbClr val="000000"/>
                                </a:solidFill>
                                <a:latin typeface="Cambria Math" panose="02040503050406030204" pitchFamily="18" charset="0"/>
                                <a:ea typeface="+mj-ea"/>
                                <a:cs typeface="Times New Roman" panose="02020603050405020304" pitchFamily="18" charset="0"/>
                              </a:rPr>
                              <m:t>𝑥</m:t>
                            </m:r>
                            <m:r>
                              <a:rPr lang="en-US" altLang="zh-CN" sz="2800" i="1">
                                <a:solidFill>
                                  <a:srgbClr val="000000"/>
                                </a:solidFill>
                                <a:latin typeface="Cambria Math" panose="02040503050406030204" pitchFamily="18" charset="0"/>
                                <a:ea typeface="+mj-ea"/>
                                <a:cs typeface="Times New Roman" panose="02020603050405020304" pitchFamily="18" charset="0"/>
                              </a:rPr>
                              <m:t>+1,</m:t>
                            </m:r>
                            <m:r>
                              <a:rPr lang="en-US" altLang="zh-CN" sz="2800" i="1">
                                <a:solidFill>
                                  <a:srgbClr val="000000"/>
                                </a:solidFill>
                                <a:latin typeface="Cambria Math" panose="02040503050406030204" pitchFamily="18" charset="0"/>
                                <a:ea typeface="+mj-ea"/>
                                <a:cs typeface="Times New Roman" panose="02020603050405020304" pitchFamily="18" charset="0"/>
                              </a:rPr>
                              <m:t>𝑥</m:t>
                            </m:r>
                            <m:r>
                              <a:rPr lang="en-US" altLang="zh-CN" sz="2800" i="1">
                                <a:solidFill>
                                  <a:srgbClr val="000000"/>
                                </a:solidFill>
                                <a:latin typeface="Cambria Math" panose="02040503050406030204" pitchFamily="18" charset="0"/>
                                <a:ea typeface="+mj-ea"/>
                                <a:cs typeface="Times New Roman" panose="02020603050405020304" pitchFamily="18" charset="0"/>
                              </a:rPr>
                              <m:t>&gt;0,</m:t>
                            </m:r>
                          </m:e>
                          <m:e>
                            <m:r>
                              <a:rPr lang="en-US" altLang="zh-CN" sz="2800" i="1">
                                <a:solidFill>
                                  <a:srgbClr val="000000"/>
                                </a:solidFill>
                                <a:latin typeface="Cambria Math" panose="02040503050406030204" pitchFamily="18" charset="0"/>
                                <a:ea typeface="+mj-ea"/>
                                <a:cs typeface="Times New Roman" panose="02020603050405020304" pitchFamily="18" charset="0"/>
                              </a:rPr>
                              <m:t>1−</m:t>
                            </m:r>
                            <m:r>
                              <a:rPr lang="en-US" altLang="zh-CN" sz="2800" i="1">
                                <a:solidFill>
                                  <a:srgbClr val="000000"/>
                                </a:solidFill>
                                <a:latin typeface="Cambria Math" panose="02040503050406030204" pitchFamily="18" charset="0"/>
                                <a:ea typeface="+mj-ea"/>
                                <a:cs typeface="Times New Roman" panose="02020603050405020304" pitchFamily="18" charset="0"/>
                              </a:rPr>
                              <m:t>𝑥</m:t>
                            </m:r>
                            <m:r>
                              <a:rPr lang="en-US" altLang="zh-CN" sz="2800" i="1">
                                <a:solidFill>
                                  <a:srgbClr val="000000"/>
                                </a:solidFill>
                                <a:latin typeface="Cambria Math" panose="02040503050406030204" pitchFamily="18" charset="0"/>
                                <a:ea typeface="+mj-ea"/>
                                <a:cs typeface="Times New Roman" panose="02020603050405020304" pitchFamily="18" charset="0"/>
                              </a:rPr>
                              <m:t>,</m:t>
                            </m:r>
                            <m:r>
                              <a:rPr lang="en-US" altLang="zh-CN" sz="2800" i="1">
                                <a:solidFill>
                                  <a:srgbClr val="000000"/>
                                </a:solidFill>
                                <a:latin typeface="Cambria Math" panose="02040503050406030204" pitchFamily="18" charset="0"/>
                                <a:ea typeface="+mj-ea"/>
                                <a:cs typeface="Times New Roman" panose="02020603050405020304" pitchFamily="18" charset="0"/>
                              </a:rPr>
                              <m:t>𝑥</m:t>
                            </m:r>
                            <m:r>
                              <a:rPr lang="en-US" altLang="zh-CN" sz="2800" i="1">
                                <a:solidFill>
                                  <a:srgbClr val="000000"/>
                                </a:solidFill>
                                <a:latin typeface="Cambria Math" panose="02040503050406030204" pitchFamily="18" charset="0"/>
                                <a:ea typeface="+mj-ea"/>
                                <a:cs typeface="Times New Roman" panose="02020603050405020304" pitchFamily="18" charset="0"/>
                              </a:rPr>
                              <m:t>&lt;0</m:t>
                            </m:r>
                          </m:e>
                        </m:eqArr>
                      </m:e>
                    </m:d>
                  </m:oMath>
                </a14:m>
                <a:r>
                  <a:rPr lang="zh-CN" altLang="zh-CN" sz="2800" dirty="0">
                    <a:solidFill>
                      <a:srgbClr val="000000"/>
                    </a:solidFill>
                    <a:latin typeface="+mj-ea"/>
                    <a:ea typeface="+mj-ea"/>
                    <a:cs typeface="Times New Roman" panose="02020603050405020304" pitchFamily="18" charset="0"/>
                  </a:rPr>
                  <a:t> </a:t>
                </a:r>
                <a:endParaRPr lang="zh-CN" altLang="zh-CN" sz="2800" dirty="0">
                  <a:latin typeface="+mj-ea"/>
                  <a:ea typeface="+mj-ea"/>
                </a:endParaRPr>
              </a:p>
            </p:txBody>
          </p:sp>
        </mc:Choice>
        <mc:Fallback>
          <p:sp>
            <p:nvSpPr>
              <p:cNvPr id="14" name="矩形 13"/>
              <p:cNvSpPr>
                <a:spLocks noRot="1" noChangeAspect="1" noMove="1" noResize="1" noEditPoints="1" noAdjustHandles="1" noChangeArrowheads="1" noChangeShapeType="1" noTextEdit="1"/>
              </p:cNvSpPr>
              <p:nvPr/>
            </p:nvSpPr>
            <p:spPr>
              <a:xfrm>
                <a:off x="435427" y="4428205"/>
                <a:ext cx="4040658" cy="1534074"/>
              </a:xfrm>
              <a:prstGeom prst="rect">
                <a:avLst/>
              </a:prstGeom>
              <a:blipFill rotWithShape="0">
                <a:blip r:embed="rId2"/>
                <a:stretch>
                  <a:fillRect l="-301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84572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227144" y="129008"/>
                <a:ext cx="11468204" cy="645099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(2)(</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en-US" altLang="zh-CN" sz="2800" dirty="0">
                    <a:solidFill>
                      <a:srgbClr val="000000"/>
                    </a:solidFill>
                    <a:cs typeface="Times New Roman" panose="02020603050405020304" pitchFamily="18" charset="0"/>
                  </a:rPr>
                  <a:t> </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b="0" i="1" dirty="0" smtClean="0">
                            <a:solidFill>
                              <a:srgbClr val="000000"/>
                            </a:solidFill>
                            <a:latin typeface="Cambria Math" panose="02040503050406030204" pitchFamily="18" charset="0"/>
                            <a:cs typeface="Times New Roman" panose="02020603050405020304" pitchFamily="18" charset="0"/>
                          </a:rPr>
                          <m:t>2</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 </a:t>
                </a:r>
                <a:r>
                  <a:rPr kumimoji="0" lang="en-US" altLang="zh-CN" sz="2800" b="0" i="0" u="none" strike="noStrike" cap="none" normalizeH="0" baseline="0" dirty="0">
                    <a:ln>
                      <a:noFill/>
                    </a:ln>
                    <a:solidFill>
                      <a:srgbClr val="000000"/>
                    </a:solidFill>
                    <a:effectLst/>
                    <a:latin typeface="+mn-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30000" dirty="0">
                    <a:ln>
                      <a:noFill/>
                    </a:ln>
                    <a:solidFill>
                      <a:srgbClr val="000000"/>
                    </a:solidFill>
                    <a:effectLst/>
                    <a:latin typeface="+mn-ea"/>
                    <a:cs typeface="Times New Roman" panose="02020603050405020304" pitchFamily="18" charset="0"/>
                  </a:rPr>
                  <a:t>2</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+e</a:t>
                </a:r>
                <a:r>
                  <a:rPr kumimoji="0" lang="zh-CN" altLang="zh-CN" sz="2800" b="0" i="0" u="none" strike="noStrike" cap="none" normalizeH="0" baseline="30000" dirty="0">
                    <a:ln>
                      <a:noFill/>
                    </a:ln>
                    <a:solidFill>
                      <a:srgbClr val="000000"/>
                    </a:solidFill>
                    <a:effectLst/>
                    <a:latin typeface="+mn-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是偶函数,且在[0,+∞)上单调递增,∴</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的取值范围</a:t>
                </a:r>
                <a:endParaRPr kumimoji="0" lang="en-US" altLang="zh-CN" sz="2800" b="0" i="0" u="none" strike="noStrike" cap="none" normalizeH="0" baseline="0" dirty="0">
                  <a:ln>
                    <a:noFill/>
                  </a:ln>
                  <a:solidFill>
                    <a:srgbClr val="000000"/>
                  </a:solidFill>
                  <a:effectLst/>
                  <a:latin typeface="+mn-ea"/>
                  <a:cs typeface="Times New Roman" panose="02020603050405020304" pitchFamily="18" charset="0"/>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是</a:t>
                </a:r>
                <a:r>
                  <a:rPr lang="zh-CN" altLang="zh-CN" sz="2800" dirty="0">
                    <a:solidFill>
                      <a:srgbClr val="000000"/>
                    </a:solidFill>
                    <a:latin typeface="+mn-ea"/>
                    <a:cs typeface="Times New Roman" panose="02020603050405020304" pitchFamily="18" charset="0"/>
                  </a:rPr>
                  <a:t>(</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lang="zh-CN" altLang="zh-CN" sz="2800" dirty="0">
                    <a:solidFill>
                      <a:srgbClr val="000000"/>
                    </a:solidFill>
                    <a:latin typeface="+mn-ea"/>
                    <a:cs typeface="Times New Roman" panose="02020603050405020304" pitchFamily="18" charset="0"/>
                  </a:rPr>
                  <a:t>,</a:t>
                </a:r>
                <a:r>
                  <a:rPr lang="en-US" altLang="zh-CN" sz="2800" dirty="0">
                    <a:solidFill>
                      <a:srgbClr val="000000"/>
                    </a:solidFill>
                    <a:cs typeface="Times New Roman" panose="02020603050405020304" pitchFamily="18" charset="0"/>
                  </a:rPr>
                  <a:t> </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2</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lang="zh-CN" altLang="zh-CN" sz="2800" dirty="0">
                    <a:solidFill>
                      <a:srgbClr val="000000"/>
                    </a:solidFill>
                    <a:latin typeface="+mn-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endParaRPr kumimoji="0" lang="zh-CN" altLang="zh-CN" sz="28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(3)(5,+∞) </a:t>
                </a:r>
                <a:r>
                  <a:rPr kumimoji="0" lang="en-US" altLang="zh-CN" sz="2800" b="0" i="0" u="none" strike="noStrike" cap="none" normalizeH="0" baseline="0" dirty="0">
                    <a:ln>
                      <a:noFill/>
                    </a:ln>
                    <a:solidFill>
                      <a:srgbClr val="000000"/>
                    </a:solidFill>
                    <a:effectLst/>
                    <a:latin typeface="+mn-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-2)为奇函数,∴</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-2)图象对称中心为(0,0).</a:t>
                </a:r>
                <a:endParaRPr kumimoji="0" lang="zh-CN" altLang="zh-CN" sz="28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)的图象可由</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-2)的图象向左平移两个单位长度而得,</a:t>
                </a:r>
                <a:endParaRPr kumimoji="0" lang="zh-CN" altLang="zh-CN" sz="28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)的图象关于(-2,0)中心对称,</a:t>
                </a:r>
                <a:endParaRPr kumimoji="0" lang="zh-CN" altLang="zh-CN" sz="28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)在[-2,+∞)上单调递减,</a:t>
                </a:r>
                <a:endParaRPr kumimoji="0" lang="zh-CN" altLang="zh-CN" sz="28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)在(-∞,-2]上也单调递减,</a:t>
                </a:r>
                <a:endParaRPr kumimoji="0" lang="zh-CN" altLang="zh-CN" sz="28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(3-</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)&gt;0=</a:t>
                </a:r>
                <a:r>
                  <a:rPr lang="zh-CN" altLang="zh-CN" sz="2800" i="1" dirty="0">
                    <a:solidFill>
                      <a:srgbClr val="000000"/>
                    </a:solidFill>
                    <a:latin typeface="+mj-l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(-2),</a:t>
                </a:r>
                <a:endParaRPr kumimoji="0" lang="zh-CN" altLang="zh-CN" sz="28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∴3-</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&lt;-2,解得</a:t>
                </a:r>
                <a:r>
                  <a:rPr lang="zh-CN" altLang="zh-CN" sz="2800" i="1" dirty="0">
                    <a:solidFill>
                      <a:srgbClr val="000000"/>
                    </a:solidFill>
                    <a:latin typeface="+mj-lt"/>
                    <a:ea typeface="+mj-ea"/>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&gt;5,∴解集为(5,+∞).</a:t>
                </a:r>
              </a:p>
            </p:txBody>
          </p:sp>
        </mc:Choice>
        <mc:Fallback>
          <p:sp>
            <p:nvSpPr>
              <p:cNvPr id="3" name="Rectangle 1"/>
              <p:cNvSpPr>
                <a:spLocks noRot="1" noChangeAspect="1" noMove="1" noResize="1" noEditPoints="1" noAdjustHandles="1" noChangeArrowheads="1" noChangeShapeType="1" noTextEdit="1"/>
              </p:cNvSpPr>
              <p:nvPr/>
            </p:nvSpPr>
            <p:spPr bwMode="auto">
              <a:xfrm>
                <a:off x="227144" y="129008"/>
                <a:ext cx="11468204" cy="6450997"/>
              </a:xfrm>
              <a:prstGeom prst="rect">
                <a:avLst/>
              </a:prstGeom>
              <a:blipFill rotWithShape="0">
                <a:blip r:embed="rId2"/>
                <a:stretch>
                  <a:fillRect l="-1063" b="-1040"/>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32744712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92628" y="1"/>
            <a:ext cx="5812972" cy="72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a:solidFill>
                  <a:srgbClr val="DA251C"/>
                </a:solidFill>
              </a:rPr>
              <a:t>6  </a:t>
            </a:r>
            <a:r>
              <a:rPr lang="zh-CN" altLang="zh-CN" sz="2800" dirty="0">
                <a:solidFill>
                  <a:srgbClr val="DA251C"/>
                </a:solidFill>
              </a:rPr>
              <a:t>函数周期性的判断及应用</a:t>
            </a:r>
          </a:p>
        </p:txBody>
      </p:sp>
      <mc:AlternateContent xmlns:mc="http://schemas.openxmlformats.org/markup-compatibility/2006">
        <mc:Choice xmlns:a14="http://schemas.microsoft.com/office/drawing/2010/main" xmlns="" Requires="a14">
          <p:sp>
            <p:nvSpPr>
              <p:cNvPr id="3" name="矩形 2"/>
              <p:cNvSpPr/>
              <p:nvPr/>
            </p:nvSpPr>
            <p:spPr>
              <a:xfrm>
                <a:off x="183501" y="1198980"/>
                <a:ext cx="11563739" cy="3298339"/>
              </a:xfrm>
              <a:prstGeom prst="rect">
                <a:avLst/>
              </a:prstGeom>
            </p:spPr>
            <p:txBody>
              <a:bodyPr wrap="square">
                <a:spAutoFit/>
              </a:bodyPr>
              <a:lstStyle/>
              <a:p>
                <a:pPr>
                  <a:lnSpc>
                    <a:spcPct val="150000"/>
                  </a:lnSpc>
                </a:pPr>
                <a:r>
                  <a:rPr lang="zh-CN" altLang="zh-CN" sz="2800" b="1" dirty="0">
                    <a:solidFill>
                      <a:srgbClr val="DA251C"/>
                    </a:solidFill>
                    <a:latin typeface="+mj-lt"/>
                    <a:ea typeface="+mj-ea"/>
                  </a:rPr>
                  <a:t>示例</a:t>
                </a:r>
                <a:r>
                  <a:rPr lang="en-US" altLang="zh-CN" sz="2800" b="1" dirty="0">
                    <a:solidFill>
                      <a:srgbClr val="DA251C"/>
                    </a:solidFill>
                    <a:latin typeface="+mj-lt"/>
                    <a:ea typeface="+mj-ea"/>
                  </a:rPr>
                  <a:t>11</a:t>
                </a:r>
                <a:r>
                  <a:rPr lang="zh-CN" altLang="zh-CN" sz="2800" i="1" dirty="0">
                    <a:solidFill>
                      <a:prstClr val="black"/>
                    </a:solidFill>
                    <a:latin typeface="+mj-lt"/>
                    <a:ea typeface="+mj-ea"/>
                  </a:rPr>
                  <a:t>　</a:t>
                </a:r>
                <a:r>
                  <a:rPr lang="zh-CN" altLang="zh-CN" sz="2800" dirty="0">
                    <a:solidFill>
                      <a:prstClr val="black"/>
                    </a:solidFill>
                    <a:latin typeface="+mj-lt"/>
                    <a:ea typeface="+mj-ea"/>
                  </a:rPr>
                  <a:t>已知</a:t>
                </a:r>
                <a:r>
                  <a:rPr lang="en-US" altLang="zh-CN" sz="2800" i="1" dirty="0">
                    <a:solidFill>
                      <a:prstClr val="black"/>
                    </a:solidFill>
                    <a:latin typeface="+mj-lt"/>
                    <a:ea typeface="+mj-ea"/>
                  </a:rPr>
                  <a:t>f</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dirty="0">
                    <a:solidFill>
                      <a:prstClr val="black"/>
                    </a:solidFill>
                    <a:latin typeface="+mj-lt"/>
                    <a:ea typeface="+mj-ea"/>
                  </a:rPr>
                  <a:t>)</a:t>
                </a:r>
                <a:r>
                  <a:rPr lang="zh-CN" altLang="zh-CN" sz="2800" dirty="0">
                    <a:solidFill>
                      <a:prstClr val="black"/>
                    </a:solidFill>
                    <a:latin typeface="+mj-lt"/>
                    <a:ea typeface="+mj-ea"/>
                  </a:rPr>
                  <a:t>是定义在</a:t>
                </a:r>
                <a:r>
                  <a:rPr lang="en-US" altLang="zh-CN" sz="2800" b="1" dirty="0">
                    <a:solidFill>
                      <a:prstClr val="black"/>
                    </a:solidFill>
                    <a:latin typeface="+mj-lt"/>
                    <a:ea typeface="+mj-ea"/>
                  </a:rPr>
                  <a:t>R</a:t>
                </a:r>
                <a:r>
                  <a:rPr lang="zh-CN" altLang="zh-CN" sz="2800" dirty="0">
                    <a:solidFill>
                      <a:prstClr val="black"/>
                    </a:solidFill>
                    <a:latin typeface="+mj-lt"/>
                    <a:ea typeface="+mj-ea"/>
                  </a:rPr>
                  <a:t>上的偶函数</a:t>
                </a:r>
                <a:r>
                  <a:rPr lang="en-US" altLang="zh-CN" sz="2800" dirty="0">
                    <a:solidFill>
                      <a:prstClr val="black"/>
                    </a:solidFill>
                    <a:latin typeface="+mj-lt"/>
                    <a:ea typeface="+mj-ea"/>
                  </a:rPr>
                  <a:t>,</a:t>
                </a:r>
                <a:r>
                  <a:rPr lang="zh-CN" altLang="zh-CN" sz="2800" dirty="0">
                    <a:solidFill>
                      <a:prstClr val="black"/>
                    </a:solidFill>
                    <a:latin typeface="+mj-lt"/>
                    <a:ea typeface="+mj-ea"/>
                  </a:rPr>
                  <a:t>并且</a:t>
                </a:r>
                <a:r>
                  <a:rPr lang="en-US" altLang="zh-CN" sz="2800" i="1" dirty="0">
                    <a:solidFill>
                      <a:prstClr val="black"/>
                    </a:solidFill>
                    <a:latin typeface="+mj-lt"/>
                    <a:ea typeface="+mj-ea"/>
                  </a:rPr>
                  <a:t>f</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dirty="0">
                    <a:solidFill>
                      <a:prstClr val="black"/>
                    </a:solidFill>
                    <a:latin typeface="+mj-lt"/>
                    <a:ea typeface="+mj-ea"/>
                  </a:rPr>
                  <a:t>3)= </a:t>
                </a:r>
                <a:r>
                  <a:rPr lang="en-US" altLang="zh-CN" sz="2800" i="1" dirty="0">
                    <a:solidFill>
                      <a:prstClr val="black"/>
                    </a:solidFill>
                    <a:latin typeface="+mj-lt"/>
                    <a:ea typeface="+mj-ea"/>
                  </a:rPr>
                  <a:t>-</a:t>
                </a:r>
                <a14:m>
                  <m:oMath xmlns:m="http://schemas.openxmlformats.org/officeDocument/2006/math">
                    <m:f>
                      <m:fPr>
                        <m:ctrlPr>
                          <a:rPr lang="zh-CN" altLang="zh-CN" sz="2800" i="1">
                            <a:solidFill>
                              <a:prstClr val="black"/>
                            </a:solidFill>
                            <a:latin typeface="Cambria Math" panose="02040503050406030204" pitchFamily="18" charset="0"/>
                            <a:ea typeface="+mj-ea"/>
                          </a:rPr>
                        </m:ctrlPr>
                      </m:fPr>
                      <m:num>
                        <m:r>
                          <a:rPr lang="en-US" altLang="zh-CN" sz="2800">
                            <a:solidFill>
                              <a:prstClr val="black"/>
                            </a:solidFill>
                            <a:latin typeface="Cambria Math" panose="02040503050406030204" pitchFamily="18" charset="0"/>
                            <a:ea typeface="+mj-ea"/>
                          </a:rPr>
                          <m:t>1</m:t>
                        </m:r>
                      </m:num>
                      <m:den>
                        <m:r>
                          <a:rPr lang="en-US" altLang="zh-CN" sz="2800" i="1">
                            <a:solidFill>
                              <a:prstClr val="black"/>
                            </a:solidFill>
                            <a:latin typeface="Cambria Math" panose="02040503050406030204" pitchFamily="18" charset="0"/>
                            <a:ea typeface="+mj-ea"/>
                          </a:rPr>
                          <m:t>𝑓</m:t>
                        </m:r>
                        <m:r>
                          <m:rPr>
                            <m:nor/>
                          </m:rPr>
                          <a:rPr lang="en-US" altLang="zh-CN" sz="2800">
                            <a:solidFill>
                              <a:prstClr val="black"/>
                            </a:solidFill>
                            <a:latin typeface="+mj-lt"/>
                            <a:ea typeface="+mj-ea"/>
                          </a:rPr>
                          <m:t>(</m:t>
                        </m:r>
                        <m:r>
                          <a:rPr lang="en-US" altLang="zh-CN" sz="2800" i="1">
                            <a:solidFill>
                              <a:prstClr val="black"/>
                            </a:solidFill>
                            <a:latin typeface="Cambria Math" panose="02040503050406030204" pitchFamily="18" charset="0"/>
                            <a:ea typeface="+mj-ea"/>
                          </a:rPr>
                          <m:t>𝑥</m:t>
                        </m:r>
                        <m:r>
                          <m:rPr>
                            <m:nor/>
                          </m:rPr>
                          <a:rPr lang="en-US" altLang="zh-CN" sz="2800">
                            <a:solidFill>
                              <a:prstClr val="black"/>
                            </a:solidFill>
                            <a:latin typeface="+mj-lt"/>
                            <a:ea typeface="+mj-ea"/>
                          </a:rPr>
                          <m:t>)</m:t>
                        </m:r>
                      </m:den>
                    </m:f>
                  </m:oMath>
                </a14:m>
                <a:r>
                  <a:rPr lang="en-US" altLang="zh-CN" sz="2800" dirty="0">
                    <a:solidFill>
                      <a:prstClr val="black"/>
                    </a:solidFill>
                    <a:latin typeface="+mj-lt"/>
                    <a:ea typeface="+mj-ea"/>
                  </a:rPr>
                  <a:t>,</a:t>
                </a:r>
                <a:r>
                  <a:rPr lang="zh-CN" altLang="zh-CN" sz="2800" dirty="0">
                    <a:solidFill>
                      <a:prstClr val="black"/>
                    </a:solidFill>
                    <a:latin typeface="+mj-lt"/>
                    <a:ea typeface="+mj-ea"/>
                  </a:rPr>
                  <a:t>当</a:t>
                </a:r>
                <a:r>
                  <a:rPr lang="en-US" altLang="zh-CN" sz="2800" dirty="0">
                    <a:solidFill>
                      <a:prstClr val="black"/>
                    </a:solidFill>
                    <a:latin typeface="+mj-lt"/>
                    <a:ea typeface="+mj-ea"/>
                  </a:rPr>
                  <a:t>1&lt;</a:t>
                </a:r>
                <a:r>
                  <a:rPr lang="en-US" altLang="zh-CN" sz="2800" i="1" dirty="0">
                    <a:solidFill>
                      <a:prstClr val="black"/>
                    </a:solidFill>
                    <a:latin typeface="+mj-lt"/>
                    <a:ea typeface="+mj-ea"/>
                  </a:rPr>
                  <a:t>x</a:t>
                </a:r>
                <a:r>
                  <a:rPr lang="en-US" altLang="zh-CN" sz="2800" dirty="0">
                    <a:solidFill>
                      <a:prstClr val="black"/>
                    </a:solidFill>
                    <a:latin typeface="+mj-lt"/>
                    <a:ea typeface="+mj-ea"/>
                  </a:rPr>
                  <a:t>≤3</a:t>
                </a:r>
                <a:r>
                  <a:rPr lang="zh-CN" altLang="zh-CN" sz="2800" dirty="0">
                    <a:solidFill>
                      <a:prstClr val="black"/>
                    </a:solidFill>
                    <a:latin typeface="+mj-lt"/>
                    <a:ea typeface="+mj-ea"/>
                  </a:rPr>
                  <a:t>时</a:t>
                </a:r>
                <a:r>
                  <a:rPr lang="en-US" altLang="zh-CN" sz="2800" dirty="0">
                    <a:solidFill>
                      <a:prstClr val="black"/>
                    </a:solidFill>
                    <a:latin typeface="+mj-lt"/>
                    <a:ea typeface="+mj-ea"/>
                  </a:rPr>
                  <a:t>,</a:t>
                </a:r>
              </a:p>
              <a:p>
                <a:pPr>
                  <a:lnSpc>
                    <a:spcPct val="150000"/>
                  </a:lnSpc>
                </a:pPr>
                <a:r>
                  <a:rPr lang="en-US" altLang="zh-CN" sz="2800" i="1" dirty="0">
                    <a:solidFill>
                      <a:prstClr val="black"/>
                    </a:solidFill>
                    <a:latin typeface="+mj-lt"/>
                    <a:ea typeface="+mj-ea"/>
                  </a:rPr>
                  <a:t>f</a:t>
                </a:r>
                <a:r>
                  <a:rPr lang="en-US" altLang="zh-CN" sz="2800" dirty="0">
                    <a:solidFill>
                      <a:prstClr val="black"/>
                    </a:solidFill>
                    <a:latin typeface="+mj-lt"/>
                    <a:ea typeface="+mj-ea"/>
                  </a:rPr>
                  <a:t>(</a:t>
                </a:r>
                <a:r>
                  <a:rPr lang="en-US" altLang="zh-CN" sz="2800" i="1" dirty="0">
                    <a:solidFill>
                      <a:prstClr val="black"/>
                    </a:solidFill>
                    <a:latin typeface="+mj-lt"/>
                    <a:ea typeface="+mj-ea"/>
                  </a:rPr>
                  <a:t>x</a:t>
                </a:r>
                <a:r>
                  <a:rPr lang="en-US" altLang="zh-CN" sz="2800" dirty="0">
                    <a:solidFill>
                      <a:prstClr val="black"/>
                    </a:solidFill>
                    <a:latin typeface="+mj-lt"/>
                    <a:ea typeface="+mj-ea"/>
                  </a:rPr>
                  <a:t>)=cos</a:t>
                </a:r>
                <a14:m>
                  <m:oMath xmlns:m="http://schemas.openxmlformats.org/officeDocument/2006/math">
                    <m:f>
                      <m:fPr>
                        <m:ctrlPr>
                          <a:rPr lang="zh-CN" altLang="zh-CN" sz="2800" i="1">
                            <a:solidFill>
                              <a:prstClr val="black"/>
                            </a:solidFill>
                            <a:latin typeface="Cambria Math" panose="02040503050406030204" pitchFamily="18" charset="0"/>
                            <a:ea typeface="+mj-ea"/>
                          </a:rPr>
                        </m:ctrlPr>
                      </m:fPr>
                      <m:num>
                        <m:r>
                          <m:rPr>
                            <m:sty m:val="p"/>
                          </m:rPr>
                          <a:rPr lang="en-US" altLang="zh-CN" sz="2800">
                            <a:solidFill>
                              <a:prstClr val="black"/>
                            </a:solidFill>
                            <a:latin typeface="Cambria Math" panose="02040503050406030204" pitchFamily="18" charset="0"/>
                            <a:ea typeface="+mj-ea"/>
                          </a:rPr>
                          <m:t>π</m:t>
                        </m:r>
                        <m:r>
                          <a:rPr lang="en-US" altLang="zh-CN" sz="2800" i="1">
                            <a:solidFill>
                              <a:prstClr val="black"/>
                            </a:solidFill>
                            <a:latin typeface="Cambria Math" panose="02040503050406030204" pitchFamily="18" charset="0"/>
                            <a:ea typeface="+mj-ea"/>
                          </a:rPr>
                          <m:t>𝑥</m:t>
                        </m:r>
                      </m:num>
                      <m:den>
                        <m:r>
                          <a:rPr lang="en-US" altLang="zh-CN" sz="2800">
                            <a:solidFill>
                              <a:prstClr val="black"/>
                            </a:solidFill>
                            <a:latin typeface="Cambria Math" panose="02040503050406030204" pitchFamily="18" charset="0"/>
                            <a:ea typeface="+mj-ea"/>
                          </a:rPr>
                          <m:t>3</m:t>
                        </m:r>
                      </m:den>
                    </m:f>
                  </m:oMath>
                </a14:m>
                <a:r>
                  <a:rPr lang="en-US" altLang="zh-CN" sz="2800" dirty="0">
                    <a:solidFill>
                      <a:prstClr val="black"/>
                    </a:solidFill>
                    <a:latin typeface="+mj-lt"/>
                    <a:ea typeface="+mj-ea"/>
                  </a:rPr>
                  <a:t>,</a:t>
                </a:r>
                <a:r>
                  <a:rPr lang="zh-CN" altLang="zh-CN" sz="2800" dirty="0">
                    <a:solidFill>
                      <a:prstClr val="black"/>
                    </a:solidFill>
                    <a:latin typeface="+mj-lt"/>
                    <a:ea typeface="+mj-ea"/>
                  </a:rPr>
                  <a:t>则</a:t>
                </a:r>
                <a:r>
                  <a:rPr lang="en-US" altLang="zh-CN" sz="2800" i="1" dirty="0">
                    <a:solidFill>
                      <a:prstClr val="black"/>
                    </a:solidFill>
                    <a:latin typeface="+mj-lt"/>
                    <a:ea typeface="+mj-ea"/>
                  </a:rPr>
                  <a:t>f</a:t>
                </a:r>
                <a:r>
                  <a:rPr lang="en-US" altLang="zh-CN" sz="2800" dirty="0">
                    <a:solidFill>
                      <a:prstClr val="black"/>
                    </a:solidFill>
                    <a:latin typeface="+mj-lt"/>
                    <a:ea typeface="+mj-ea"/>
                  </a:rPr>
                  <a:t>(2 020)=</a:t>
                </a:r>
                <a:r>
                  <a:rPr lang="zh-CN" altLang="zh-CN" sz="2800" i="1" u="sng" dirty="0">
                    <a:solidFill>
                      <a:prstClr val="black"/>
                    </a:solidFill>
                    <a:latin typeface="+mj-lt"/>
                    <a:ea typeface="+mj-ea"/>
                  </a:rPr>
                  <a:t>　　　</a:t>
                </a:r>
                <a:r>
                  <a:rPr lang="en-US" altLang="zh-CN" sz="2800" dirty="0">
                    <a:solidFill>
                      <a:prstClr val="black"/>
                    </a:solidFill>
                    <a:latin typeface="+mj-lt"/>
                    <a:ea typeface="+mj-ea"/>
                  </a:rPr>
                  <a:t>.</a:t>
                </a:r>
                <a:r>
                  <a:rPr lang="en-US" altLang="zh-CN" sz="2800" i="1" dirty="0">
                    <a:solidFill>
                      <a:prstClr val="black"/>
                    </a:solidFill>
                    <a:latin typeface="+mj-lt"/>
                    <a:ea typeface="+mj-ea"/>
                  </a:rPr>
                  <a:t> </a:t>
                </a:r>
                <a:endParaRPr lang="zh-CN" altLang="zh-CN" sz="2800" dirty="0">
                  <a:solidFill>
                    <a:prstClr val="black"/>
                  </a:solidFill>
                  <a:latin typeface="+mj-lt"/>
                  <a:ea typeface="+mj-ea"/>
                </a:endParaRPr>
              </a:p>
              <a:p>
                <a:pPr>
                  <a:lnSpc>
                    <a:spcPct val="150000"/>
                  </a:lnSpc>
                </a:pPr>
                <a:r>
                  <a:rPr lang="zh-CN" altLang="zh-CN" sz="2800" b="1" dirty="0">
                    <a:solidFill>
                      <a:srgbClr val="DA251C"/>
                    </a:solidFill>
                    <a:latin typeface="+mj-lt"/>
                    <a:ea typeface="+mj-ea"/>
                  </a:rPr>
                  <a:t>思</a:t>
                </a:r>
                <a:r>
                  <a:rPr lang="zh-CN" altLang="en-US" sz="2800" b="1" dirty="0">
                    <a:solidFill>
                      <a:srgbClr val="DA251C"/>
                    </a:solidFill>
                    <a:latin typeface="+mj-lt"/>
                    <a:ea typeface="+mj-ea"/>
                  </a:rPr>
                  <a:t>维导引    </a:t>
                </a:r>
                <a:r>
                  <a:rPr lang="zh-CN" altLang="zh-CN" sz="2800" dirty="0">
                    <a:solidFill>
                      <a:prstClr val="black"/>
                    </a:solidFill>
                    <a:latin typeface="+mj-lt"/>
                    <a:ea typeface="+mj-ea"/>
                  </a:rPr>
                  <a:t>先由已知条件求出函数的周期</a:t>
                </a:r>
                <a:r>
                  <a:rPr lang="en-US" altLang="zh-CN" sz="2800" dirty="0">
                    <a:solidFill>
                      <a:prstClr val="black"/>
                    </a:solidFill>
                    <a:latin typeface="+mj-lt"/>
                    <a:ea typeface="+mj-ea"/>
                  </a:rPr>
                  <a:t>,</a:t>
                </a:r>
                <a:r>
                  <a:rPr lang="zh-CN" altLang="zh-CN" sz="2800" dirty="0">
                    <a:solidFill>
                      <a:prstClr val="black"/>
                    </a:solidFill>
                    <a:latin typeface="+mj-lt"/>
                    <a:ea typeface="+mj-ea"/>
                  </a:rPr>
                  <a:t>再结合函数的性质</a:t>
                </a:r>
                <a:r>
                  <a:rPr lang="en-US" altLang="zh-CN" sz="2800" dirty="0">
                    <a:solidFill>
                      <a:prstClr val="black"/>
                    </a:solidFill>
                    <a:latin typeface="+mj-lt"/>
                    <a:ea typeface="+mj-ea"/>
                  </a:rPr>
                  <a:t>,</a:t>
                </a:r>
                <a:r>
                  <a:rPr lang="zh-CN" altLang="zh-CN" sz="2800" dirty="0">
                    <a:solidFill>
                      <a:prstClr val="black"/>
                    </a:solidFill>
                    <a:latin typeface="+mj-lt"/>
                    <a:ea typeface="+mj-ea"/>
                  </a:rPr>
                  <a:t>把</a:t>
                </a:r>
                <a:r>
                  <a:rPr lang="en-US" altLang="zh-CN" sz="2800" i="1" dirty="0">
                    <a:solidFill>
                      <a:prstClr val="black"/>
                    </a:solidFill>
                    <a:latin typeface="+mj-lt"/>
                    <a:ea typeface="+mj-ea"/>
                  </a:rPr>
                  <a:t>f</a:t>
                </a:r>
                <a:r>
                  <a:rPr lang="en-US" altLang="zh-CN" sz="2800" dirty="0">
                    <a:solidFill>
                      <a:prstClr val="black"/>
                    </a:solidFill>
                    <a:latin typeface="+mj-lt"/>
                    <a:ea typeface="+mj-ea"/>
                  </a:rPr>
                  <a:t>(2 020)</a:t>
                </a:r>
                <a:r>
                  <a:rPr lang="zh-CN" altLang="zh-CN" sz="2800" dirty="0">
                    <a:solidFill>
                      <a:prstClr val="black"/>
                    </a:solidFill>
                    <a:latin typeface="+mj-lt"/>
                    <a:ea typeface="+mj-ea"/>
                  </a:rPr>
                  <a:t>转化为</a:t>
                </a:r>
                <a:r>
                  <a:rPr lang="en-US" altLang="zh-CN" sz="2800" i="1" dirty="0">
                    <a:solidFill>
                      <a:prstClr val="black"/>
                    </a:solidFill>
                    <a:latin typeface="+mj-lt"/>
                    <a:ea typeface="+mj-ea"/>
                  </a:rPr>
                  <a:t>f</a:t>
                </a:r>
                <a:r>
                  <a:rPr lang="en-US" altLang="zh-CN" sz="2800" dirty="0">
                    <a:solidFill>
                      <a:prstClr val="black"/>
                    </a:solidFill>
                    <a:latin typeface="+mj-lt"/>
                    <a:ea typeface="+mj-ea"/>
                  </a:rPr>
                  <a:t>(4),</a:t>
                </a:r>
                <a:r>
                  <a:rPr lang="zh-CN" altLang="zh-CN" sz="2800" dirty="0">
                    <a:solidFill>
                      <a:prstClr val="black"/>
                    </a:solidFill>
                    <a:latin typeface="+mj-lt"/>
                    <a:ea typeface="+mj-ea"/>
                  </a:rPr>
                  <a:t>进而转化为</a:t>
                </a:r>
                <a:r>
                  <a:rPr lang="en-US" altLang="zh-CN" sz="2800" i="1" dirty="0">
                    <a:solidFill>
                      <a:prstClr val="black"/>
                    </a:solidFill>
                    <a:latin typeface="+mj-lt"/>
                    <a:ea typeface="+mj-ea"/>
                  </a:rPr>
                  <a:t>f</a:t>
                </a:r>
                <a:r>
                  <a:rPr lang="zh-CN" altLang="en-US" sz="2800" dirty="0">
                    <a:solidFill>
                      <a:prstClr val="black"/>
                    </a:solidFill>
                    <a:latin typeface="+mj-lt"/>
                    <a:ea typeface="+mj-ea"/>
                  </a:rPr>
                  <a:t>（</a:t>
                </a:r>
                <a:r>
                  <a:rPr lang="en-US" altLang="zh-CN" sz="2800" dirty="0">
                    <a:solidFill>
                      <a:prstClr val="black"/>
                    </a:solidFill>
                    <a:latin typeface="+mj-lt"/>
                    <a:ea typeface="+mj-ea"/>
                  </a:rPr>
                  <a:t>2</a:t>
                </a:r>
                <a:r>
                  <a:rPr lang="zh-CN" altLang="en-US" sz="2800" dirty="0">
                    <a:solidFill>
                      <a:prstClr val="black"/>
                    </a:solidFill>
                    <a:latin typeface="+mj-lt"/>
                    <a:ea typeface="+mj-ea"/>
                  </a:rPr>
                  <a:t>）</a:t>
                </a:r>
                <a:r>
                  <a:rPr lang="en-US" altLang="zh-CN" sz="2800" dirty="0">
                    <a:solidFill>
                      <a:prstClr val="black"/>
                    </a:solidFill>
                    <a:latin typeface="+mj-lt"/>
                    <a:ea typeface="+mj-ea"/>
                  </a:rPr>
                  <a:t>,</a:t>
                </a:r>
                <a:r>
                  <a:rPr lang="zh-CN" altLang="zh-CN" sz="2800" dirty="0">
                    <a:solidFill>
                      <a:prstClr val="black"/>
                    </a:solidFill>
                    <a:latin typeface="+mj-lt"/>
                    <a:ea typeface="+mj-ea"/>
                  </a:rPr>
                  <a:t>把</a:t>
                </a:r>
                <a:r>
                  <a:rPr lang="en-US" altLang="zh-CN" sz="2800" i="1" dirty="0">
                    <a:solidFill>
                      <a:prstClr val="black"/>
                    </a:solidFill>
                    <a:latin typeface="+mj-lt"/>
                    <a:ea typeface="+mj-ea"/>
                  </a:rPr>
                  <a:t>x</a:t>
                </a:r>
                <a:r>
                  <a:rPr lang="en-US" altLang="zh-CN" sz="2800" dirty="0">
                    <a:solidFill>
                      <a:prstClr val="black"/>
                    </a:solidFill>
                    <a:latin typeface="+mj-lt"/>
                    <a:ea typeface="+mj-ea"/>
                  </a:rPr>
                  <a:t>=2</a:t>
                </a:r>
                <a:r>
                  <a:rPr lang="zh-CN" altLang="zh-CN" sz="2800" dirty="0">
                    <a:solidFill>
                      <a:prstClr val="black"/>
                    </a:solidFill>
                    <a:latin typeface="+mj-lt"/>
                    <a:ea typeface="+mj-ea"/>
                  </a:rPr>
                  <a:t>代入即可</a:t>
                </a:r>
                <a:r>
                  <a:rPr lang="en-US" altLang="zh-CN" sz="2800" dirty="0">
                    <a:solidFill>
                      <a:prstClr val="black"/>
                    </a:solidFill>
                    <a:latin typeface="+mj-lt"/>
                    <a:ea typeface="+mj-ea"/>
                  </a:rPr>
                  <a:t>.</a:t>
                </a:r>
                <a:endParaRPr lang="zh-CN" altLang="zh-CN" sz="2800" dirty="0">
                  <a:solidFill>
                    <a:prstClr val="black"/>
                  </a:solidFill>
                  <a:latin typeface="+mj-lt"/>
                  <a:ea typeface="+mj-ea"/>
                </a:endParaRPr>
              </a:p>
            </p:txBody>
          </p:sp>
        </mc:Choice>
        <mc:Fallback>
          <p:sp>
            <p:nvSpPr>
              <p:cNvPr id="3" name="矩形 2"/>
              <p:cNvSpPr>
                <a:spLocks noRot="1" noChangeAspect="1" noMove="1" noResize="1" noEditPoints="1" noAdjustHandles="1" noChangeArrowheads="1" noChangeShapeType="1" noTextEdit="1"/>
              </p:cNvSpPr>
              <p:nvPr/>
            </p:nvSpPr>
            <p:spPr>
              <a:xfrm>
                <a:off x="183501" y="1198980"/>
                <a:ext cx="11563739" cy="3298339"/>
              </a:xfrm>
              <a:prstGeom prst="rect">
                <a:avLst/>
              </a:prstGeom>
              <a:blipFill rotWithShape="0">
                <a:blip r:embed="rId2"/>
                <a:stretch>
                  <a:fillRect l="-1054" r="-105" b="-16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1345188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6" name="矩形 15"/>
              <p:cNvSpPr/>
              <p:nvPr/>
            </p:nvSpPr>
            <p:spPr>
              <a:xfrm>
                <a:off x="309595" y="312735"/>
                <a:ext cx="11710630" cy="3410934"/>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zh-CN" altLang="zh-CN" sz="2800" dirty="0">
                    <a:solidFill>
                      <a:prstClr val="black"/>
                    </a:solidFill>
                  </a:rPr>
                  <a:t>由已知可得</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6)=</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3)</a:t>
                </a:r>
                <a:r>
                  <a:rPr lang="en-US" altLang="zh-CN" sz="2800" i="1" dirty="0">
                    <a:solidFill>
                      <a:prstClr val="black"/>
                    </a:solidFill>
                  </a:rPr>
                  <a:t>+</a:t>
                </a:r>
                <a:r>
                  <a:rPr lang="en-US" altLang="zh-CN" sz="2800" dirty="0">
                    <a:solidFill>
                      <a:prstClr val="black"/>
                    </a:solidFill>
                  </a:rPr>
                  <a:t>3)=</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i="1">
                            <a:solidFill>
                              <a:prstClr val="black"/>
                            </a:solidFill>
                            <a:latin typeface="Cambria Math"/>
                          </a:rPr>
                          <m:t>𝑓</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+3</m:t>
                        </m:r>
                        <m:r>
                          <m:rPr>
                            <m:nor/>
                          </m:rPr>
                          <a:rPr lang="en-US" altLang="zh-CN" sz="2800">
                            <a:solidFill>
                              <a:prstClr val="black"/>
                            </a:solidFill>
                          </a:rPr>
                          <m:t>)</m:t>
                        </m:r>
                      </m:den>
                    </m:f>
                  </m:oMath>
                </a14:m>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m:rPr>
                            <m:nor/>
                          </m:rPr>
                          <a:rPr lang="en-US" altLang="zh-CN" sz="2800" i="1">
                            <a:solidFill>
                              <a:prstClr val="black"/>
                            </a:solidFill>
                          </a:rPr>
                          <m:t>−</m:t>
                        </m:r>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i="1">
                                <a:solidFill>
                                  <a:prstClr val="black"/>
                                </a:solidFill>
                                <a:latin typeface="Cambria Math"/>
                              </a:rPr>
                              <m:t>𝑓</m:t>
                            </m:r>
                            <m:r>
                              <m:rPr>
                                <m:nor/>
                              </m:rPr>
                              <a:rPr lang="en-US" altLang="zh-CN" sz="2800">
                                <a:solidFill>
                                  <a:prstClr val="black"/>
                                </a:solidFill>
                              </a:rPr>
                              <m:t>(</m:t>
                            </m:r>
                            <m:r>
                              <a:rPr lang="en-US" altLang="zh-CN" sz="2800" i="1">
                                <a:solidFill>
                                  <a:prstClr val="black"/>
                                </a:solidFill>
                                <a:latin typeface="Cambria Math"/>
                              </a:rPr>
                              <m:t>𝑥</m:t>
                            </m:r>
                            <m:r>
                              <m:rPr>
                                <m:nor/>
                              </m:rPr>
                              <a:rPr lang="en-US" altLang="zh-CN" sz="2800">
                                <a:solidFill>
                                  <a:prstClr val="black"/>
                                </a:solidFill>
                              </a:rPr>
                              <m:t>)</m:t>
                            </m:r>
                          </m:den>
                        </m:f>
                      </m:den>
                    </m:f>
                  </m:oMath>
                </a14:m>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故函数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的周期为</a:t>
                </a:r>
                <a:r>
                  <a:rPr lang="en-US" altLang="zh-CN" sz="2800" dirty="0">
                    <a:solidFill>
                      <a:prstClr val="black"/>
                    </a:solidFill>
                  </a:rPr>
                  <a:t>6.</a:t>
                </a:r>
                <a:endParaRPr lang="zh-CN" altLang="zh-CN" sz="2800" dirty="0">
                  <a:solidFill>
                    <a:prstClr val="black"/>
                  </a:solidFill>
                </a:endParaRPr>
              </a:p>
              <a:p>
                <a:pPr>
                  <a:lnSpc>
                    <a:spcPct val="150000"/>
                  </a:lnSpc>
                </a:pPr>
                <a:r>
                  <a:rPr lang="zh-CN" altLang="zh-CN" sz="2800" dirty="0">
                    <a:solidFill>
                      <a:prstClr val="black"/>
                    </a:solidFill>
                  </a:rPr>
                  <a:t>∴</a:t>
                </a:r>
                <a:r>
                  <a:rPr lang="en-US" altLang="zh-CN" sz="2800" i="1" dirty="0">
                    <a:solidFill>
                      <a:prstClr val="black"/>
                    </a:solidFill>
                  </a:rPr>
                  <a:t>f</a:t>
                </a:r>
                <a:r>
                  <a:rPr lang="en-US" altLang="zh-CN" sz="2800" dirty="0">
                    <a:solidFill>
                      <a:prstClr val="black"/>
                    </a:solidFill>
                  </a:rPr>
                  <a:t>(2 020)=</a:t>
                </a:r>
                <a:r>
                  <a:rPr lang="en-US" altLang="zh-CN" sz="2800" i="1" dirty="0">
                    <a:solidFill>
                      <a:prstClr val="black"/>
                    </a:solidFill>
                  </a:rPr>
                  <a:t>f</a:t>
                </a:r>
                <a:r>
                  <a:rPr lang="en-US" altLang="zh-CN" sz="2800" dirty="0">
                    <a:solidFill>
                      <a:prstClr val="black"/>
                    </a:solidFill>
                  </a:rPr>
                  <a:t>(6×336</a:t>
                </a:r>
                <a:r>
                  <a:rPr lang="en-US" altLang="zh-CN" sz="2800" i="1" dirty="0">
                    <a:solidFill>
                      <a:prstClr val="black"/>
                    </a:solidFill>
                  </a:rPr>
                  <a:t>+</a:t>
                </a:r>
                <a:r>
                  <a:rPr lang="en-US" altLang="zh-CN" sz="2800" dirty="0">
                    <a:solidFill>
                      <a:prstClr val="black"/>
                    </a:solidFill>
                  </a:rPr>
                  <a:t>4)=</a:t>
                </a:r>
                <a:r>
                  <a:rPr lang="en-US" altLang="zh-CN" sz="2800" i="1" dirty="0">
                    <a:solidFill>
                      <a:prstClr val="black"/>
                    </a:solidFill>
                  </a:rPr>
                  <a:t>f</a:t>
                </a:r>
                <a:r>
                  <a:rPr lang="en-US" altLang="zh-CN" sz="2800" dirty="0">
                    <a:solidFill>
                      <a:prstClr val="black"/>
                    </a:solidFill>
                  </a:rPr>
                  <a:t>(4).</a:t>
                </a:r>
                <a:endParaRPr lang="zh-CN" altLang="zh-CN" sz="2800" dirty="0">
                  <a:solidFill>
                    <a:prstClr val="black"/>
                  </a:solidFill>
                </a:endParaRPr>
              </a:p>
              <a:p>
                <a:pPr>
                  <a:lnSpc>
                    <a:spcPct val="150000"/>
                  </a:lnSpc>
                </a:pPr>
                <a:r>
                  <a:rPr lang="zh-CN"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为偶函数</a:t>
                </a:r>
                <a:r>
                  <a:rPr lang="en-US" altLang="zh-CN" sz="2800" dirty="0">
                    <a:solidFill>
                      <a:prstClr val="black"/>
                    </a:solidFill>
                  </a:rPr>
                  <a:t>,</a:t>
                </a:r>
                <a:r>
                  <a:rPr lang="zh-CN" altLang="zh-CN" sz="2800" dirty="0">
                    <a:solidFill>
                      <a:prstClr val="black"/>
                    </a:solidFill>
                  </a:rPr>
                  <a:t>∴</a:t>
                </a:r>
                <a:r>
                  <a:rPr lang="en-US" altLang="zh-CN" sz="2800" i="1" dirty="0">
                    <a:solidFill>
                      <a:prstClr val="black"/>
                    </a:solidFill>
                  </a:rPr>
                  <a:t>f</a:t>
                </a:r>
                <a:r>
                  <a:rPr lang="en-US" altLang="zh-CN" sz="2800" dirty="0">
                    <a:solidFill>
                      <a:prstClr val="black"/>
                    </a:solidFill>
                  </a:rPr>
                  <a:t>(1)=</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a:t>
                </a:r>
                <a:endParaRPr lang="zh-CN" altLang="zh-CN" sz="2800" dirty="0">
                  <a:solidFill>
                    <a:prstClr val="black"/>
                  </a:solidFill>
                </a:endParaRPr>
              </a:p>
            </p:txBody>
          </p:sp>
        </mc:Choice>
        <mc:Fallback>
          <p:sp>
            <p:nvSpPr>
              <p:cNvPr id="16" name="矩形 15"/>
              <p:cNvSpPr>
                <a:spLocks noRot="1" noChangeAspect="1" noMove="1" noResize="1" noEditPoints="1" noAdjustHandles="1" noChangeArrowheads="1" noChangeShapeType="1" noTextEdit="1"/>
              </p:cNvSpPr>
              <p:nvPr/>
            </p:nvSpPr>
            <p:spPr>
              <a:xfrm>
                <a:off x="309595" y="312735"/>
                <a:ext cx="11710630" cy="3410934"/>
              </a:xfrm>
              <a:prstGeom prst="rect">
                <a:avLst/>
              </a:prstGeom>
              <a:blipFill rotWithShape="0">
                <a:blip r:embed="rId2"/>
                <a:stretch>
                  <a:fillRect l="-1093" b="-178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 name="Rectangle 1"/>
              <p:cNvSpPr>
                <a:spLocks noChangeArrowheads="1"/>
              </p:cNvSpPr>
              <p:nvPr/>
            </p:nvSpPr>
            <p:spPr bwMode="auto">
              <a:xfrm>
                <a:off x="309595" y="3838880"/>
                <a:ext cx="8840882" cy="110966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kumimoji="0" lang="zh-CN" altLang="en-US" sz="2800" b="0" i="0" u="none" strike="noStrike" cap="none" normalizeH="0" baseline="0" dirty="0">
                    <a:ln>
                      <a:noFill/>
                    </a:ln>
                    <a:solidFill>
                      <a:srgbClr val="000000"/>
                    </a:solidFill>
                    <a:effectLst/>
                    <a:ea typeface="+mj-ea"/>
                    <a:cs typeface="Times New Roman" panose="02020603050405020304" pitchFamily="18" charset="0"/>
                  </a:rPr>
                  <a:t>则</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(4)=</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(1+3)=-</a:t>
                </a:r>
                <a14:m>
                  <m:oMath xmlns:m="http://schemas.openxmlformats.org/officeDocument/2006/math">
                    <m:f>
                      <m:fPr>
                        <m:ctrlP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𝑓</m:t>
                        </m:r>
                        <m:r>
                          <a:rPr kumimoji="0" lang="en-US" altLang="zh-CN" sz="2800" b="0" i="1" u="none" strike="noStrike" cap="none" normalizeH="0" baseline="0" smtClean="0">
                            <a:ln>
                              <a:noFill/>
                            </a:ln>
                            <a:solidFill>
                              <a:srgbClr val="000000"/>
                            </a:solidFill>
                            <a:effectLst/>
                            <a:latin typeface="Cambria Math" panose="02040503050406030204" pitchFamily="18" charset="0"/>
                            <a:ea typeface="+mj-ea"/>
                            <a:cs typeface="Times New Roman" panose="02020603050405020304" pitchFamily="18" charset="0"/>
                          </a:rPr>
                          <m:t>(1)</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  =-</a:t>
                </a:r>
                <a14:m>
                  <m:oMath xmlns:m="http://schemas.openxmlformats.org/officeDocument/2006/math">
                    <m:f>
                      <m:fPr>
                        <m:ctrlPr>
                          <a:rPr lang="en-US" altLang="zh-CN" sz="2800" i="1">
                            <a:solidFill>
                              <a:srgbClr val="000000"/>
                            </a:solidFill>
                            <a:latin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1</m:t>
                        </m:r>
                      </m:num>
                      <m:den>
                        <m:r>
                          <a:rPr lang="en-US" altLang="zh-CN" sz="2800" i="1">
                            <a:solidFill>
                              <a:srgbClr val="000000"/>
                            </a:solidFill>
                            <a:latin typeface="Cambria Math" panose="02040503050406030204" pitchFamily="18" charset="0"/>
                            <a:cs typeface="Times New Roman" panose="02020603050405020304" pitchFamily="18" charset="0"/>
                          </a:rPr>
                          <m:t>𝑓</m:t>
                        </m:r>
                        <m:r>
                          <a:rPr lang="en-US" altLang="zh-CN" sz="2800" i="1">
                            <a:solidFill>
                              <a:srgbClr val="000000"/>
                            </a:solidFill>
                            <a:latin typeface="Cambria Math" panose="02040503050406030204" pitchFamily="18" charset="0"/>
                            <a:cs typeface="Times New Roman" panose="02020603050405020304" pitchFamily="18" charset="0"/>
                          </a:rPr>
                          <m:t>(−1)</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(2)=cos</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r>
                          <a:rPr kumimoji="0" lang="zh-CN" altLang="en-US"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𝜋</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3</m:t>
                        </m:r>
                      </m:den>
                    </m:f>
                    <m:r>
                      <a:rPr kumimoji="0" lang="zh-CN"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den>
                    </m:f>
                    <m:r>
                      <a:rPr kumimoji="0" lang="zh-CN"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r>
                  <a:rPr kumimoji="0" lang="zh-CN" altLang="zh-CN" sz="2800" b="0" i="1" u="none" strike="noStrike" cap="none" normalizeH="0" baseline="0" dirty="0">
                    <a:ln>
                      <a:noFill/>
                    </a:ln>
                    <a:solidFill>
                      <a:srgbClr val="000000"/>
                    </a:solidFill>
                    <a:effectLst/>
                    <a:ea typeface="+mj-ea"/>
                    <a:cs typeface="Times New Roman" panose="02020603050405020304" pitchFamily="18" charset="0"/>
                  </a:rPr>
                  <a:t>f</a:t>
                </a:r>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(2 020)=</a:t>
                </a:r>
                <a:r>
                  <a:rPr lang="zh-CN" altLang="zh-CN" sz="2800" dirty="0">
                    <a:solidFill>
                      <a:srgbClr val="000000"/>
                    </a:solidFill>
                    <a:cs typeface="Times New Roman" panose="02020603050405020304" pitchFamily="18" charset="0"/>
                  </a:rPr>
                  <a:t>-</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ea typeface="+mj-ea"/>
                    <a:cs typeface="Times New Roman" panose="02020603050405020304" pitchFamily="18" charset="0"/>
                  </a:rPr>
                  <a:t>.</a:t>
                </a:r>
              </a:p>
            </p:txBody>
          </p:sp>
        </mc:Choice>
        <mc:Fallback>
          <p:sp>
            <p:nvSpPr>
              <p:cNvPr id="3" name="Rectangle 1"/>
              <p:cNvSpPr>
                <a:spLocks noRot="1" noChangeAspect="1" noMove="1" noResize="1" noEditPoints="1" noAdjustHandles="1" noChangeArrowheads="1" noChangeShapeType="1" noTextEdit="1"/>
              </p:cNvSpPr>
              <p:nvPr/>
            </p:nvSpPr>
            <p:spPr bwMode="auto">
              <a:xfrm>
                <a:off x="309595" y="3838880"/>
                <a:ext cx="8840882" cy="1109663"/>
              </a:xfrm>
              <a:prstGeom prst="rect">
                <a:avLst/>
              </a:prstGeom>
              <a:blipFill rotWithShape="0">
                <a:blip r:embed="rId3"/>
                <a:stretch>
                  <a:fillRect l="-1448" r="-345"/>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37072399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6" name="矩形 15"/>
              <p:cNvSpPr/>
              <p:nvPr/>
            </p:nvSpPr>
            <p:spPr>
              <a:xfrm>
                <a:off x="247326" y="287564"/>
                <a:ext cx="11710630" cy="5262979"/>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12    </a:t>
                </a:r>
                <a:r>
                  <a:rPr lang="zh-CN" altLang="zh-CN" sz="2800" dirty="0">
                    <a:solidFill>
                      <a:prstClr val="black"/>
                    </a:solidFill>
                  </a:rPr>
                  <a:t>已知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a:t>
                </a:r>
                <a:r>
                  <a:rPr lang="en-US" altLang="zh-CN" sz="2800" b="1" dirty="0">
                    <a:solidFill>
                      <a:prstClr val="black"/>
                    </a:solidFill>
                  </a:rPr>
                  <a:t>R</a:t>
                </a:r>
                <a:r>
                  <a:rPr lang="zh-CN" altLang="zh-CN" sz="2800" dirty="0">
                    <a:solidFill>
                      <a:prstClr val="black"/>
                    </a:solidFill>
                  </a:rPr>
                  <a:t>上最小正周期为</a:t>
                </a:r>
                <a:r>
                  <a:rPr lang="en-US" altLang="zh-CN" sz="2800" dirty="0">
                    <a:solidFill>
                      <a:prstClr val="black"/>
                    </a:solidFill>
                  </a:rPr>
                  <a:t>2</a:t>
                </a:r>
                <a:r>
                  <a:rPr lang="zh-CN" altLang="zh-CN" sz="2800" dirty="0">
                    <a:solidFill>
                      <a:prstClr val="black"/>
                    </a:solidFill>
                  </a:rPr>
                  <a:t>的周期函数</a:t>
                </a:r>
                <a:r>
                  <a:rPr lang="en-US" altLang="zh-CN" sz="2800" dirty="0">
                    <a:solidFill>
                      <a:prstClr val="black"/>
                    </a:solidFill>
                  </a:rPr>
                  <a:t>,</a:t>
                </a:r>
                <a:r>
                  <a:rPr lang="zh-CN" altLang="zh-CN" sz="2800" dirty="0">
                    <a:solidFill>
                      <a:prstClr val="black"/>
                    </a:solidFill>
                  </a:rPr>
                  <a:t>且当</a:t>
                </a:r>
                <a:r>
                  <a:rPr lang="en-US" altLang="zh-CN" sz="2800" dirty="0">
                    <a:solidFill>
                      <a:prstClr val="black"/>
                    </a:solidFill>
                  </a:rPr>
                  <a:t>0≤</a:t>
                </a:r>
                <a:r>
                  <a:rPr lang="en-US" altLang="zh-CN" sz="2800" i="1" dirty="0">
                    <a:solidFill>
                      <a:prstClr val="black"/>
                    </a:solidFill>
                  </a:rPr>
                  <a:t>x</a:t>
                </a:r>
                <a:r>
                  <a:rPr lang="en-US" altLang="zh-CN" sz="2800" dirty="0">
                    <a:solidFill>
                      <a:prstClr val="black"/>
                    </a:solidFill>
                  </a:rPr>
                  <a:t>&lt;2</a:t>
                </a:r>
                <a:r>
                  <a:rPr lang="zh-CN" altLang="zh-CN" sz="2800" dirty="0">
                    <a:solidFill>
                      <a:prstClr val="black"/>
                    </a:solidFill>
                  </a:rPr>
                  <a:t>时</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x</a:t>
                </a:r>
                <a:r>
                  <a:rPr lang="en-US" altLang="zh-CN" sz="2800" baseline="30000" dirty="0">
                    <a:solidFill>
                      <a:prstClr val="black"/>
                    </a:solidFill>
                  </a:rPr>
                  <a:t>3</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则函数</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的图象在区间</a:t>
                </a:r>
                <a:r>
                  <a:rPr lang="en-US" altLang="zh-CN" sz="2800" dirty="0">
                    <a:solidFill>
                      <a:prstClr val="black"/>
                    </a:solidFill>
                  </a:rPr>
                  <a:t>[0,6]</a:t>
                </a:r>
                <a:r>
                  <a:rPr lang="zh-CN" altLang="zh-CN" sz="2800" dirty="0">
                    <a:solidFill>
                      <a:prstClr val="black"/>
                    </a:solidFill>
                  </a:rPr>
                  <a:t>上与</a:t>
                </a:r>
                <a:r>
                  <a:rPr lang="en-US" altLang="zh-CN" sz="2800" i="1" dirty="0">
                    <a:solidFill>
                      <a:prstClr val="black"/>
                    </a:solidFill>
                  </a:rPr>
                  <a:t>x</a:t>
                </a:r>
                <a:r>
                  <a:rPr lang="zh-CN" altLang="zh-CN" sz="2800" dirty="0">
                    <a:solidFill>
                      <a:prstClr val="black"/>
                    </a:solidFill>
                  </a:rPr>
                  <a:t>轴的交点的个数为</a:t>
                </a:r>
              </a:p>
              <a:p>
                <a:pPr>
                  <a:lnSpc>
                    <a:spcPct val="150000"/>
                  </a:lnSpc>
                </a:pPr>
                <a:r>
                  <a:rPr lang="en-US" altLang="zh-CN" sz="2800" dirty="0">
                    <a:solidFill>
                      <a:prstClr val="black"/>
                    </a:solidFill>
                  </a:rPr>
                  <a:t>A.6			B.7			C.8			D.9</a:t>
                </a:r>
                <a:endParaRPr lang="zh-CN" altLang="zh-CN" sz="2800" dirty="0">
                  <a:solidFill>
                    <a:prstClr val="black"/>
                  </a:solidFill>
                </a:endParaRPr>
              </a:p>
              <a:p>
                <a:pPr>
                  <a:lnSpc>
                    <a:spcPct val="150000"/>
                  </a:lnSpc>
                </a:pPr>
                <a:r>
                  <a:rPr lang="zh-CN" altLang="en-US" sz="2800" b="1" dirty="0">
                    <a:solidFill>
                      <a:srgbClr val="DA251C"/>
                    </a:solidFill>
                    <a:latin typeface="+mj-ea"/>
                  </a:rPr>
                  <a:t>思维导引</a:t>
                </a:r>
                <a:endParaRPr lang="en-US" altLang="zh-CN" sz="2800" b="1" dirty="0">
                  <a:solidFill>
                    <a:srgbClr val="DA251C"/>
                  </a:solidFill>
                  <a:latin typeface="+mj-ea"/>
                </a:endParaRPr>
              </a:p>
              <a:p>
                <a:pPr>
                  <a:lnSpc>
                    <a:spcPct val="150000"/>
                  </a:lnSpc>
                </a:pPr>
                <a:r>
                  <a:rPr lang="zh-CN" altLang="zh-CN" sz="2800" dirty="0">
                    <a:solidFill>
                      <a:prstClr val="black"/>
                    </a:solidFill>
                  </a:rPr>
                  <a:t>确定当</a:t>
                </a:r>
                <a:r>
                  <a:rPr lang="en-US" altLang="zh-CN" sz="2800" dirty="0">
                    <a:solidFill>
                      <a:prstClr val="black"/>
                    </a:solidFill>
                  </a:rPr>
                  <a:t>0≤</a:t>
                </a:r>
                <a:r>
                  <a:rPr lang="en-US" altLang="zh-CN" sz="2800" i="1" dirty="0">
                    <a:solidFill>
                      <a:prstClr val="black"/>
                    </a:solidFill>
                  </a:rPr>
                  <a:t>x</a:t>
                </a:r>
                <a:r>
                  <a:rPr lang="en-US" altLang="zh-CN" sz="2800" dirty="0">
                    <a:solidFill>
                      <a:prstClr val="black"/>
                    </a:solidFill>
                  </a:rPr>
                  <a:t>&lt;2</a:t>
                </a:r>
                <a:r>
                  <a:rPr lang="zh-CN" altLang="zh-CN" sz="2800" dirty="0">
                    <a:solidFill>
                      <a:prstClr val="black"/>
                    </a:solidFill>
                  </a:rPr>
                  <a:t>时</a:t>
                </a:r>
                <a:r>
                  <a:rPr lang="en-US" altLang="zh-CN" sz="2800" dirty="0">
                    <a:solidFill>
                      <a:prstClr val="black"/>
                    </a:solidFill>
                  </a:rPr>
                  <a:t>,</a:t>
                </a:r>
                <a:r>
                  <a:rPr lang="zh-CN" altLang="zh-CN" sz="2800" dirty="0">
                    <a:solidFill>
                      <a:prstClr val="black"/>
                    </a:solidFill>
                  </a:rPr>
                  <a:t>函数图象与</a:t>
                </a:r>
                <a:r>
                  <a:rPr lang="en-US" altLang="zh-CN" sz="2800" i="1" dirty="0">
                    <a:solidFill>
                      <a:prstClr val="black"/>
                    </a:solidFill>
                  </a:rPr>
                  <a:t>x</a:t>
                </a:r>
                <a:r>
                  <a:rPr lang="zh-CN" altLang="zh-CN" sz="2800" dirty="0">
                    <a:solidFill>
                      <a:prstClr val="black"/>
                    </a:solidFill>
                  </a:rPr>
                  <a:t>轴的交点个数</a:t>
                </a:r>
                <a14:m>
                  <m:oMath xmlns:m="http://schemas.openxmlformats.org/officeDocument/2006/math">
                    <m:r>
                      <a:rPr lang="en-US" altLang="zh-CN" sz="2800" i="1" dirty="0" smtClean="0">
                        <a:solidFill>
                          <a:prstClr val="black"/>
                        </a:solidFill>
                        <a:latin typeface="Cambria Math"/>
                        <a:ea typeface="Cambria Math"/>
                      </a:rPr>
                      <m:t>→</m:t>
                    </m:r>
                  </m:oMath>
                </a14:m>
                <a:r>
                  <a:rPr lang="zh-CN" altLang="zh-CN" sz="2800" dirty="0">
                    <a:solidFill>
                      <a:prstClr val="black"/>
                    </a:solidFill>
                  </a:rPr>
                  <a:t>根据</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是以</a:t>
                </a:r>
                <a:r>
                  <a:rPr lang="en-US" altLang="zh-CN" sz="2800" dirty="0">
                    <a:solidFill>
                      <a:prstClr val="black"/>
                    </a:solidFill>
                  </a:rPr>
                  <a:t>2</a:t>
                </a:r>
                <a:r>
                  <a:rPr lang="zh-CN" altLang="zh-CN" sz="2800" dirty="0">
                    <a:solidFill>
                      <a:prstClr val="black"/>
                    </a:solidFill>
                  </a:rPr>
                  <a:t>为周期的周</a:t>
                </a:r>
              </a:p>
              <a:p>
                <a:pPr>
                  <a:lnSpc>
                    <a:spcPct val="150000"/>
                  </a:lnSpc>
                </a:pPr>
                <a:r>
                  <a:rPr lang="zh-CN" altLang="zh-CN" sz="2800" dirty="0">
                    <a:solidFill>
                      <a:prstClr val="black"/>
                    </a:solidFill>
                  </a:rPr>
                  <a:t>期函数</a:t>
                </a:r>
                <a:r>
                  <a:rPr lang="en-US" altLang="zh-CN" sz="2800" dirty="0">
                    <a:solidFill>
                      <a:prstClr val="black"/>
                    </a:solidFill>
                  </a:rPr>
                  <a:t>,</a:t>
                </a:r>
                <a:r>
                  <a:rPr lang="zh-CN" altLang="zh-CN" sz="2800" dirty="0">
                    <a:solidFill>
                      <a:prstClr val="black"/>
                    </a:solidFill>
                  </a:rPr>
                  <a:t>确定当</a:t>
                </a:r>
                <a:r>
                  <a:rPr lang="en-US" altLang="zh-CN" sz="2800" dirty="0">
                    <a:solidFill>
                      <a:prstClr val="black"/>
                    </a:solidFill>
                  </a:rPr>
                  <a:t>2≤</a:t>
                </a:r>
                <a:r>
                  <a:rPr lang="en-US" altLang="zh-CN" sz="2800" i="1" dirty="0">
                    <a:solidFill>
                      <a:prstClr val="black"/>
                    </a:solidFill>
                  </a:rPr>
                  <a:t>x</a:t>
                </a:r>
                <a:r>
                  <a:rPr lang="en-US" altLang="zh-CN" sz="2800" dirty="0">
                    <a:solidFill>
                      <a:prstClr val="black"/>
                    </a:solidFill>
                  </a:rPr>
                  <a:t>&lt;4</a:t>
                </a:r>
                <a:r>
                  <a:rPr lang="zh-CN" altLang="zh-CN" sz="2800" dirty="0">
                    <a:solidFill>
                      <a:prstClr val="black"/>
                    </a:solidFill>
                  </a:rPr>
                  <a:t>时函数图象与</a:t>
                </a:r>
                <a:r>
                  <a:rPr lang="en-US" altLang="zh-CN" sz="2800" i="1" dirty="0">
                    <a:solidFill>
                      <a:prstClr val="black"/>
                    </a:solidFill>
                  </a:rPr>
                  <a:t>x</a:t>
                </a:r>
                <a:r>
                  <a:rPr lang="zh-CN" altLang="zh-CN" sz="2800" dirty="0">
                    <a:solidFill>
                      <a:prstClr val="black"/>
                    </a:solidFill>
                  </a:rPr>
                  <a:t>轴的交点个数</a:t>
                </a:r>
                <a14:m>
                  <m:oMath xmlns:m="http://schemas.openxmlformats.org/officeDocument/2006/math">
                    <m:r>
                      <a:rPr lang="en-US" altLang="zh-CN" sz="2800" i="1" dirty="0">
                        <a:solidFill>
                          <a:prstClr val="black"/>
                        </a:solidFill>
                        <a:latin typeface="Cambria Math"/>
                        <a:ea typeface="Cambria Math"/>
                      </a:rPr>
                      <m:t>→</m:t>
                    </m:r>
                  </m:oMath>
                </a14:m>
                <a:r>
                  <a:rPr lang="zh-CN" altLang="zh-CN" sz="2800" dirty="0">
                    <a:solidFill>
                      <a:prstClr val="black"/>
                    </a:solidFill>
                  </a:rPr>
                  <a:t>同理得出当</a:t>
                </a:r>
                <a:r>
                  <a:rPr lang="en-US" altLang="zh-CN" sz="2800" dirty="0">
                    <a:solidFill>
                      <a:prstClr val="black"/>
                    </a:solidFill>
                  </a:rPr>
                  <a:t>4≤</a:t>
                </a:r>
                <a:r>
                  <a:rPr lang="en-US" altLang="zh-CN" sz="2800" i="1" dirty="0">
                    <a:solidFill>
                      <a:prstClr val="black"/>
                    </a:solidFill>
                  </a:rPr>
                  <a:t>x</a:t>
                </a:r>
                <a:r>
                  <a:rPr lang="en-US" altLang="zh-CN" sz="2800" dirty="0">
                    <a:solidFill>
                      <a:prstClr val="black"/>
                    </a:solidFill>
                  </a:rPr>
                  <a:t>&lt;6</a:t>
                </a:r>
                <a:r>
                  <a:rPr lang="zh-CN" altLang="zh-CN" sz="2800" dirty="0">
                    <a:solidFill>
                      <a:prstClr val="black"/>
                    </a:solidFill>
                  </a:rPr>
                  <a:t>时函数图象与</a:t>
                </a:r>
                <a:r>
                  <a:rPr lang="en-US" altLang="zh-CN" sz="2800" i="1" dirty="0">
                    <a:solidFill>
                      <a:prstClr val="black"/>
                    </a:solidFill>
                  </a:rPr>
                  <a:t>x</a:t>
                </a:r>
                <a:r>
                  <a:rPr lang="zh-CN" altLang="zh-CN" sz="2800" dirty="0">
                    <a:solidFill>
                      <a:prstClr val="black"/>
                    </a:solidFill>
                  </a:rPr>
                  <a:t>轴的交点个数</a:t>
                </a:r>
                <a:r>
                  <a:rPr lang="en-US" altLang="zh-CN" sz="2800" dirty="0">
                    <a:solidFill>
                      <a:prstClr val="black"/>
                    </a:solidFill>
                  </a:rPr>
                  <a:t>,</a:t>
                </a:r>
                <a:r>
                  <a:rPr lang="zh-CN" altLang="zh-CN" sz="2800" dirty="0">
                    <a:solidFill>
                      <a:prstClr val="black"/>
                    </a:solidFill>
                  </a:rPr>
                  <a:t>并确定</a:t>
                </a:r>
                <a:r>
                  <a:rPr lang="en-US" altLang="zh-CN" sz="2800" i="1" dirty="0">
                    <a:solidFill>
                      <a:prstClr val="black"/>
                    </a:solidFill>
                  </a:rPr>
                  <a:t>x</a:t>
                </a:r>
                <a:r>
                  <a:rPr lang="en-US" altLang="zh-CN" sz="2800" dirty="0">
                    <a:solidFill>
                      <a:prstClr val="black"/>
                    </a:solidFill>
                  </a:rPr>
                  <a:t>=6</a:t>
                </a:r>
                <a:r>
                  <a:rPr lang="zh-CN" altLang="zh-CN" sz="2800" dirty="0">
                    <a:solidFill>
                      <a:prstClr val="black"/>
                    </a:solidFill>
                  </a:rPr>
                  <a:t>时是否有交点</a:t>
                </a:r>
                <a14:m>
                  <m:oMath xmlns:m="http://schemas.openxmlformats.org/officeDocument/2006/math">
                    <m:r>
                      <a:rPr lang="en-US" altLang="zh-CN" sz="2800" i="1" dirty="0">
                        <a:solidFill>
                          <a:prstClr val="black"/>
                        </a:solidFill>
                        <a:latin typeface="Cambria Math"/>
                        <a:ea typeface="Cambria Math"/>
                      </a:rPr>
                      <m:t>→</m:t>
                    </m:r>
                  </m:oMath>
                </a14:m>
                <a:r>
                  <a:rPr lang="zh-CN" altLang="zh-CN" sz="2800" dirty="0">
                    <a:solidFill>
                      <a:prstClr val="black"/>
                    </a:solidFill>
                  </a:rPr>
                  <a:t>由各区间交点个数</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即可得出正确选项</a:t>
                </a:r>
              </a:p>
            </p:txBody>
          </p:sp>
        </mc:Choice>
        <mc:Fallback>
          <p:sp>
            <p:nvSpPr>
              <p:cNvPr id="16" name="矩形 15"/>
              <p:cNvSpPr>
                <a:spLocks noRot="1" noChangeAspect="1" noMove="1" noResize="1" noEditPoints="1" noAdjustHandles="1" noChangeArrowheads="1" noChangeShapeType="1" noTextEdit="1"/>
              </p:cNvSpPr>
              <p:nvPr/>
            </p:nvSpPr>
            <p:spPr>
              <a:xfrm>
                <a:off x="247326" y="287564"/>
                <a:ext cx="11710630" cy="5262979"/>
              </a:xfrm>
              <a:prstGeom prst="rect">
                <a:avLst/>
              </a:prstGeom>
              <a:blipFill rotWithShape="0">
                <a:blip r:embed="rId2"/>
                <a:stretch>
                  <a:fillRect l="-1093" b="-810"/>
                </a:stretch>
              </a:blipFill>
            </p:spPr>
            <p:txBody>
              <a:bodyPr/>
              <a:lstStyle/>
              <a:p>
                <a:r>
                  <a:rPr lang="zh-CN" altLang="en-US">
                    <a:noFill/>
                  </a:rPr>
                  <a:t> </a:t>
                </a:r>
              </a:p>
            </p:txBody>
          </p:sp>
        </mc:Fallback>
      </mc:AlternateContent>
      <p:sp>
        <p:nvSpPr>
          <p:cNvPr id="3" name="矩形 2"/>
          <p:cNvSpPr/>
          <p:nvPr/>
        </p:nvSpPr>
        <p:spPr>
          <a:xfrm>
            <a:off x="336330" y="3026979"/>
            <a:ext cx="6505904" cy="4204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7136524" y="3026979"/>
            <a:ext cx="3867807" cy="4204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336331" y="3668110"/>
            <a:ext cx="7588469" cy="4099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8177048" y="3668110"/>
            <a:ext cx="3460413" cy="4099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a:off x="336331" y="4330262"/>
            <a:ext cx="7588469" cy="399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8177048" y="4330262"/>
            <a:ext cx="2959875" cy="399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336331" y="4929352"/>
            <a:ext cx="2879835" cy="4624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7598610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247326" y="287564"/>
            <a:ext cx="11710630" cy="5909310"/>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zh-CN" altLang="zh-CN" sz="2800" dirty="0">
                <a:solidFill>
                  <a:prstClr val="black"/>
                </a:solidFill>
              </a:rPr>
              <a:t>当</a:t>
            </a:r>
            <a:r>
              <a:rPr lang="en-US" altLang="zh-CN" sz="2800" dirty="0">
                <a:solidFill>
                  <a:prstClr val="black"/>
                </a:solidFill>
              </a:rPr>
              <a:t>0≤</a:t>
            </a:r>
            <a:r>
              <a:rPr lang="en-US" altLang="zh-CN" sz="2800" i="1" dirty="0">
                <a:solidFill>
                  <a:prstClr val="black"/>
                </a:solidFill>
              </a:rPr>
              <a:t>x</a:t>
            </a:r>
            <a:r>
              <a:rPr lang="en-US" altLang="zh-CN" sz="2800" dirty="0">
                <a:solidFill>
                  <a:prstClr val="black"/>
                </a:solidFill>
              </a:rPr>
              <a:t>&lt;2</a:t>
            </a:r>
            <a:r>
              <a:rPr lang="zh-CN" altLang="zh-CN" sz="2800" dirty="0">
                <a:solidFill>
                  <a:prstClr val="black"/>
                </a:solidFill>
              </a:rPr>
              <a:t>时</a:t>
            </a:r>
            <a:r>
              <a:rPr lang="en-US" altLang="zh-CN" sz="2800" dirty="0">
                <a:solidFill>
                  <a:prstClr val="black"/>
                </a:solidFill>
              </a:rPr>
              <a:t>,</a:t>
            </a:r>
            <a:r>
              <a:rPr lang="zh-CN" altLang="zh-CN" sz="2800" dirty="0">
                <a:solidFill>
                  <a:prstClr val="black"/>
                </a:solidFill>
              </a:rPr>
              <a:t>令</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x</a:t>
            </a:r>
            <a:r>
              <a:rPr lang="en-US" altLang="zh-CN" sz="2800" baseline="30000" dirty="0">
                <a:solidFill>
                  <a:prstClr val="black"/>
                </a:solidFill>
              </a:rPr>
              <a:t>3</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x</a:t>
            </a:r>
            <a:r>
              <a:rPr lang="en-US" altLang="zh-CN" sz="2800" baseline="30000" dirty="0">
                <a:solidFill>
                  <a:prstClr val="black"/>
                </a:solidFill>
              </a:rPr>
              <a:t>2</a:t>
            </a:r>
            <a:r>
              <a:rPr lang="en-US" altLang="zh-CN" sz="2800" i="1" dirty="0">
                <a:solidFill>
                  <a:prstClr val="black"/>
                </a:solidFill>
              </a:rPr>
              <a:t>-</a:t>
            </a:r>
            <a:r>
              <a:rPr lang="en-US" altLang="zh-CN" sz="2800" dirty="0">
                <a:solidFill>
                  <a:prstClr val="black"/>
                </a:solidFill>
              </a:rPr>
              <a:t>1)=0,</a:t>
            </a:r>
            <a:r>
              <a:rPr lang="zh-CN" altLang="zh-CN" sz="2800" dirty="0">
                <a:solidFill>
                  <a:prstClr val="black"/>
                </a:solidFill>
              </a:rPr>
              <a:t>所以</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的图象与</a:t>
            </a:r>
            <a:r>
              <a:rPr lang="en-US" altLang="zh-CN" sz="2800" i="1" dirty="0">
                <a:solidFill>
                  <a:prstClr val="black"/>
                </a:solidFill>
              </a:rPr>
              <a:t>x</a:t>
            </a:r>
            <a:r>
              <a:rPr lang="zh-CN" altLang="zh-CN" sz="2800" dirty="0">
                <a:solidFill>
                  <a:prstClr val="black"/>
                </a:solidFill>
              </a:rPr>
              <a:t>轴交点的横坐标分别为</a:t>
            </a:r>
            <a:r>
              <a:rPr lang="en-US" altLang="zh-CN" sz="2800" i="1" dirty="0">
                <a:solidFill>
                  <a:prstClr val="black"/>
                </a:solidFill>
              </a:rPr>
              <a:t>x</a:t>
            </a:r>
            <a:r>
              <a:rPr lang="en-US" altLang="zh-CN" sz="2800" baseline="-25000" dirty="0">
                <a:solidFill>
                  <a:prstClr val="black"/>
                </a:solidFill>
              </a:rPr>
              <a:t>1</a:t>
            </a:r>
            <a:r>
              <a:rPr lang="en-US" altLang="zh-CN" sz="2800" dirty="0">
                <a:solidFill>
                  <a:prstClr val="black"/>
                </a:solidFill>
              </a:rPr>
              <a:t>=0,</a:t>
            </a:r>
            <a:r>
              <a:rPr lang="en-US" altLang="zh-CN" sz="2800" i="1" dirty="0">
                <a:solidFill>
                  <a:prstClr val="black"/>
                </a:solidFill>
              </a:rPr>
              <a:t>x</a:t>
            </a:r>
            <a:r>
              <a:rPr lang="en-US" altLang="zh-CN" sz="2800" baseline="-25000" dirty="0">
                <a:solidFill>
                  <a:prstClr val="black"/>
                </a:solidFill>
              </a:rPr>
              <a:t>2</a:t>
            </a:r>
            <a:r>
              <a:rPr lang="en-US" altLang="zh-CN" sz="2800" dirty="0">
                <a:solidFill>
                  <a:prstClr val="black"/>
                </a:solidFill>
              </a:rPr>
              <a:t>=1.</a:t>
            </a:r>
            <a:endParaRPr lang="zh-CN" altLang="zh-CN" sz="2800" dirty="0">
              <a:solidFill>
                <a:prstClr val="black"/>
              </a:solidFill>
            </a:endParaRPr>
          </a:p>
          <a:p>
            <a:pPr>
              <a:lnSpc>
                <a:spcPct val="150000"/>
              </a:lnSpc>
            </a:pPr>
            <a:r>
              <a:rPr lang="zh-CN" altLang="zh-CN" sz="2800" dirty="0">
                <a:solidFill>
                  <a:prstClr val="black"/>
                </a:solidFill>
              </a:rPr>
              <a:t>当</a:t>
            </a:r>
            <a:r>
              <a:rPr lang="en-US" altLang="zh-CN" sz="2800" dirty="0">
                <a:solidFill>
                  <a:prstClr val="black"/>
                </a:solidFill>
              </a:rPr>
              <a:t>2≤</a:t>
            </a:r>
            <a:r>
              <a:rPr lang="en-US" altLang="zh-CN" sz="2800" i="1" dirty="0">
                <a:solidFill>
                  <a:prstClr val="black"/>
                </a:solidFill>
              </a:rPr>
              <a:t>x</a:t>
            </a:r>
            <a:r>
              <a:rPr lang="en-US" altLang="zh-CN" sz="2800" dirty="0">
                <a:solidFill>
                  <a:prstClr val="black"/>
                </a:solidFill>
              </a:rPr>
              <a:t>&lt;4</a:t>
            </a:r>
            <a:r>
              <a:rPr lang="zh-CN" altLang="zh-CN" sz="2800" dirty="0">
                <a:solidFill>
                  <a:prstClr val="black"/>
                </a:solidFill>
              </a:rPr>
              <a:t>时</a:t>
            </a:r>
            <a:r>
              <a:rPr lang="en-US" altLang="zh-CN" sz="2800" dirty="0">
                <a:solidFill>
                  <a:prstClr val="black"/>
                </a:solidFill>
              </a:rPr>
              <a:t>,0≤</a:t>
            </a:r>
            <a:r>
              <a:rPr lang="en-US" altLang="zh-CN" sz="2800" i="1" dirty="0">
                <a:solidFill>
                  <a:prstClr val="black"/>
                </a:solidFill>
              </a:rPr>
              <a:t>x-</a:t>
            </a:r>
            <a:r>
              <a:rPr lang="en-US" altLang="zh-CN" sz="2800" dirty="0">
                <a:solidFill>
                  <a:prstClr val="black"/>
                </a:solidFill>
              </a:rPr>
              <a:t>2&lt;2,</a:t>
            </a:r>
            <a:r>
              <a:rPr lang="zh-CN" altLang="zh-CN" sz="2800" dirty="0">
                <a:solidFill>
                  <a:prstClr val="black"/>
                </a:solidFill>
              </a:rPr>
              <a:t>又</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的最小正周期为</a:t>
            </a:r>
            <a:r>
              <a:rPr lang="en-US" altLang="zh-CN" sz="2800" dirty="0">
                <a:solidFill>
                  <a:prstClr val="black"/>
                </a:solidFill>
              </a:rPr>
              <a:t>2,</a:t>
            </a: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2)=</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2)(</a:t>
            </a:r>
            <a:r>
              <a:rPr lang="en-US" altLang="zh-CN" sz="2800" i="1" dirty="0">
                <a:solidFill>
                  <a:prstClr val="black"/>
                </a:solidFill>
              </a:rPr>
              <a:t>x-</a:t>
            </a:r>
            <a:r>
              <a:rPr lang="en-US" altLang="zh-CN" sz="2800" dirty="0">
                <a:solidFill>
                  <a:prstClr val="black"/>
                </a:solidFill>
              </a:rPr>
              <a:t>1)(</a:t>
            </a:r>
            <a:r>
              <a:rPr lang="en-US" altLang="zh-CN" sz="2800" i="1" dirty="0">
                <a:solidFill>
                  <a:prstClr val="black"/>
                </a:solidFill>
              </a:rPr>
              <a:t>x-</a:t>
            </a:r>
            <a:r>
              <a:rPr lang="en-US" altLang="zh-CN" sz="2800" dirty="0">
                <a:solidFill>
                  <a:prstClr val="black"/>
                </a:solidFill>
              </a:rPr>
              <a:t>3),</a:t>
            </a:r>
            <a:endParaRPr lang="zh-CN" altLang="zh-CN" sz="2800" dirty="0">
              <a:solidFill>
                <a:prstClr val="black"/>
              </a:solidFill>
            </a:endParaRPr>
          </a:p>
          <a:p>
            <a:pPr>
              <a:lnSpc>
                <a:spcPct val="150000"/>
              </a:lnSpc>
            </a:pPr>
            <a:r>
              <a:rPr lang="zh-CN" altLang="zh-CN" sz="2800" dirty="0">
                <a:solidFill>
                  <a:prstClr val="black"/>
                </a:solidFill>
              </a:rPr>
              <a:t>所以当</a:t>
            </a:r>
            <a:r>
              <a:rPr lang="en-US" altLang="zh-CN" sz="2800" dirty="0">
                <a:solidFill>
                  <a:prstClr val="black"/>
                </a:solidFill>
              </a:rPr>
              <a:t>2≤</a:t>
            </a:r>
            <a:r>
              <a:rPr lang="en-US" altLang="zh-CN" sz="2800" i="1" dirty="0">
                <a:solidFill>
                  <a:prstClr val="black"/>
                </a:solidFill>
              </a:rPr>
              <a:t>x</a:t>
            </a:r>
            <a:r>
              <a:rPr lang="en-US" altLang="zh-CN" sz="2800" dirty="0">
                <a:solidFill>
                  <a:prstClr val="black"/>
                </a:solidFill>
              </a:rPr>
              <a:t>&lt;4</a:t>
            </a:r>
            <a:r>
              <a:rPr lang="zh-CN" altLang="zh-CN" sz="2800" dirty="0">
                <a:solidFill>
                  <a:prstClr val="black"/>
                </a:solidFill>
              </a:rPr>
              <a:t>时</a:t>
            </a:r>
            <a:r>
              <a:rPr lang="en-US" altLang="zh-CN" sz="2800" dirty="0">
                <a:solidFill>
                  <a:prstClr val="black"/>
                </a:solidFill>
              </a:rPr>
              <a:t>,</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的图象与</a:t>
            </a:r>
            <a:r>
              <a:rPr lang="en-US" altLang="zh-CN" sz="2800" i="1" dirty="0">
                <a:solidFill>
                  <a:prstClr val="black"/>
                </a:solidFill>
              </a:rPr>
              <a:t>x</a:t>
            </a:r>
            <a:r>
              <a:rPr lang="zh-CN" altLang="zh-CN" sz="2800" dirty="0">
                <a:solidFill>
                  <a:prstClr val="black"/>
                </a:solidFill>
              </a:rPr>
              <a:t>轴交点的横坐标分别为</a:t>
            </a:r>
            <a:r>
              <a:rPr lang="en-US" altLang="zh-CN" sz="2800" i="1" dirty="0">
                <a:solidFill>
                  <a:prstClr val="black"/>
                </a:solidFill>
              </a:rPr>
              <a:t>x</a:t>
            </a:r>
            <a:r>
              <a:rPr lang="en-US" altLang="zh-CN" sz="2800" baseline="-25000" dirty="0">
                <a:solidFill>
                  <a:prstClr val="black"/>
                </a:solidFill>
              </a:rPr>
              <a:t>3</a:t>
            </a:r>
            <a:r>
              <a:rPr lang="en-US" altLang="zh-CN" sz="2800" dirty="0">
                <a:solidFill>
                  <a:prstClr val="black"/>
                </a:solidFill>
              </a:rPr>
              <a:t>=2,</a:t>
            </a:r>
            <a:r>
              <a:rPr lang="en-US" altLang="zh-CN" sz="2800" i="1" dirty="0">
                <a:solidFill>
                  <a:prstClr val="black"/>
                </a:solidFill>
              </a:rPr>
              <a:t>x</a:t>
            </a:r>
            <a:r>
              <a:rPr lang="en-US" altLang="zh-CN" sz="2800" baseline="-25000" dirty="0">
                <a:solidFill>
                  <a:prstClr val="black"/>
                </a:solidFill>
              </a:rPr>
              <a:t>4</a:t>
            </a:r>
            <a:r>
              <a:rPr lang="en-US" altLang="zh-CN" sz="2800" dirty="0">
                <a:solidFill>
                  <a:prstClr val="black"/>
                </a:solidFill>
              </a:rPr>
              <a:t>=3.</a:t>
            </a:r>
            <a:endParaRPr lang="zh-CN" altLang="zh-CN" sz="2800" dirty="0">
              <a:solidFill>
                <a:prstClr val="black"/>
              </a:solidFill>
            </a:endParaRPr>
          </a:p>
          <a:p>
            <a:pPr>
              <a:lnSpc>
                <a:spcPct val="150000"/>
              </a:lnSpc>
            </a:pPr>
            <a:r>
              <a:rPr lang="zh-CN" altLang="zh-CN" sz="2800" dirty="0">
                <a:solidFill>
                  <a:prstClr val="black"/>
                </a:solidFill>
              </a:rPr>
              <a:t>同理可得</a:t>
            </a:r>
            <a:r>
              <a:rPr lang="en-US" altLang="zh-CN" sz="2800" dirty="0">
                <a:solidFill>
                  <a:prstClr val="black"/>
                </a:solidFill>
              </a:rPr>
              <a:t>,</a:t>
            </a:r>
            <a:r>
              <a:rPr lang="zh-CN" altLang="zh-CN" sz="2800" dirty="0">
                <a:solidFill>
                  <a:prstClr val="black"/>
                </a:solidFill>
              </a:rPr>
              <a:t>当</a:t>
            </a:r>
            <a:r>
              <a:rPr lang="en-US" altLang="zh-CN" sz="2800" dirty="0">
                <a:solidFill>
                  <a:prstClr val="black"/>
                </a:solidFill>
              </a:rPr>
              <a:t>4≤</a:t>
            </a:r>
            <a:r>
              <a:rPr lang="en-US" altLang="zh-CN" sz="2800" i="1" dirty="0">
                <a:solidFill>
                  <a:prstClr val="black"/>
                </a:solidFill>
              </a:rPr>
              <a:t>x</a:t>
            </a:r>
            <a:r>
              <a:rPr lang="en-US" altLang="zh-CN" sz="2800" dirty="0">
                <a:solidFill>
                  <a:prstClr val="black"/>
                </a:solidFill>
              </a:rPr>
              <a:t>&lt;6</a:t>
            </a:r>
            <a:r>
              <a:rPr lang="zh-CN" altLang="zh-CN" sz="2800" dirty="0">
                <a:solidFill>
                  <a:prstClr val="black"/>
                </a:solidFill>
              </a:rPr>
              <a:t>时</a:t>
            </a:r>
            <a:r>
              <a:rPr lang="en-US" altLang="zh-CN" sz="2800" dirty="0">
                <a:solidFill>
                  <a:prstClr val="black"/>
                </a:solidFill>
              </a:rPr>
              <a:t>, </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的图象与</a:t>
            </a:r>
            <a:r>
              <a:rPr lang="en-US" altLang="zh-CN" sz="2800" i="1" dirty="0">
                <a:solidFill>
                  <a:prstClr val="black"/>
                </a:solidFill>
              </a:rPr>
              <a:t>x</a:t>
            </a:r>
            <a:r>
              <a:rPr lang="zh-CN" altLang="zh-CN" sz="2800" dirty="0">
                <a:solidFill>
                  <a:prstClr val="black"/>
                </a:solidFill>
              </a:rPr>
              <a:t>轴交点的横坐标分别为</a:t>
            </a:r>
            <a:r>
              <a:rPr lang="en-US" altLang="zh-CN" sz="2800" i="1" dirty="0">
                <a:solidFill>
                  <a:prstClr val="black"/>
                </a:solidFill>
              </a:rPr>
              <a:t>x</a:t>
            </a:r>
            <a:r>
              <a:rPr lang="en-US" altLang="zh-CN" sz="2800" baseline="-25000" dirty="0">
                <a:solidFill>
                  <a:prstClr val="black"/>
                </a:solidFill>
              </a:rPr>
              <a:t>5</a:t>
            </a:r>
            <a:r>
              <a:rPr lang="en-US" altLang="zh-CN" sz="2800" dirty="0">
                <a:solidFill>
                  <a:prstClr val="black"/>
                </a:solidFill>
              </a:rPr>
              <a:t>=4,</a:t>
            </a:r>
            <a:r>
              <a:rPr lang="en-US" altLang="zh-CN" sz="2800" i="1" dirty="0">
                <a:solidFill>
                  <a:prstClr val="black"/>
                </a:solidFill>
              </a:rPr>
              <a:t>x</a:t>
            </a:r>
            <a:r>
              <a:rPr lang="en-US" altLang="zh-CN" sz="2800" baseline="-25000" dirty="0">
                <a:solidFill>
                  <a:prstClr val="black"/>
                </a:solidFill>
              </a:rPr>
              <a:t>6</a:t>
            </a:r>
            <a:r>
              <a:rPr lang="en-US" altLang="zh-CN" sz="2800" dirty="0">
                <a:solidFill>
                  <a:prstClr val="black"/>
                </a:solidFill>
              </a:rPr>
              <a:t>=5.</a:t>
            </a:r>
            <a:endParaRPr lang="zh-CN" altLang="zh-CN" sz="2800" dirty="0">
              <a:solidFill>
                <a:prstClr val="black"/>
              </a:solidFill>
            </a:endParaRPr>
          </a:p>
          <a:p>
            <a:pPr>
              <a:lnSpc>
                <a:spcPct val="150000"/>
              </a:lnSpc>
            </a:pPr>
            <a:r>
              <a:rPr lang="zh-CN" altLang="zh-CN" sz="2800" dirty="0">
                <a:solidFill>
                  <a:prstClr val="black"/>
                </a:solidFill>
              </a:rPr>
              <a:t>当</a:t>
            </a:r>
            <a:r>
              <a:rPr lang="en-US" altLang="zh-CN" sz="2800" i="1" dirty="0">
                <a:solidFill>
                  <a:prstClr val="black"/>
                </a:solidFill>
              </a:rPr>
              <a:t>x</a:t>
            </a:r>
            <a:r>
              <a:rPr lang="en-US" altLang="zh-CN" sz="2800" baseline="-25000" dirty="0">
                <a:solidFill>
                  <a:prstClr val="black"/>
                </a:solidFill>
              </a:rPr>
              <a:t>7</a:t>
            </a:r>
            <a:r>
              <a:rPr lang="en-US" altLang="zh-CN" sz="2800" dirty="0">
                <a:solidFill>
                  <a:prstClr val="black"/>
                </a:solidFill>
              </a:rPr>
              <a:t>=6</a:t>
            </a:r>
            <a:r>
              <a:rPr lang="zh-CN" altLang="zh-CN" sz="2800" dirty="0">
                <a:solidFill>
                  <a:prstClr val="black"/>
                </a:solidFill>
              </a:rPr>
              <a:t>时</a:t>
            </a:r>
            <a:r>
              <a:rPr lang="en-US" altLang="zh-CN" sz="2800" dirty="0">
                <a:solidFill>
                  <a:prstClr val="black"/>
                </a:solidFill>
              </a:rPr>
              <a:t>,</a:t>
            </a:r>
            <a:r>
              <a:rPr lang="zh-CN" altLang="zh-CN" sz="2800" dirty="0">
                <a:solidFill>
                  <a:prstClr val="black"/>
                </a:solidFill>
              </a:rPr>
              <a:t>也符合要求</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综上可知</a:t>
            </a:r>
            <a:r>
              <a:rPr lang="en-US" altLang="zh-CN" sz="2800" dirty="0">
                <a:solidFill>
                  <a:prstClr val="black"/>
                </a:solidFill>
              </a:rPr>
              <a:t>,</a:t>
            </a:r>
            <a:r>
              <a:rPr lang="zh-CN" altLang="zh-CN" sz="2800" dirty="0">
                <a:solidFill>
                  <a:prstClr val="black"/>
                </a:solidFill>
              </a:rPr>
              <a:t>共有</a:t>
            </a:r>
            <a:r>
              <a:rPr lang="en-US" altLang="zh-CN" sz="2800" dirty="0">
                <a:solidFill>
                  <a:prstClr val="black"/>
                </a:solidFill>
              </a:rPr>
              <a:t>7</a:t>
            </a:r>
            <a:r>
              <a:rPr lang="zh-CN" altLang="zh-CN" sz="2800" dirty="0">
                <a:solidFill>
                  <a:prstClr val="black"/>
                </a:solidFill>
              </a:rPr>
              <a:t>个交点</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b="1" dirty="0">
                <a:solidFill>
                  <a:srgbClr val="DA251C"/>
                </a:solidFill>
              </a:rPr>
              <a:t>答案</a:t>
            </a:r>
            <a:r>
              <a:rPr lang="zh-CN" altLang="zh-CN" sz="2800" i="1" dirty="0">
                <a:solidFill>
                  <a:prstClr val="black"/>
                </a:solidFill>
              </a:rPr>
              <a:t>　</a:t>
            </a:r>
            <a:r>
              <a:rPr lang="en-US" altLang="zh-CN" sz="2800" dirty="0">
                <a:solidFill>
                  <a:prstClr val="black"/>
                </a:solidFill>
              </a:rPr>
              <a:t>B</a:t>
            </a:r>
            <a:endParaRPr lang="zh-CN" altLang="zh-CN" sz="2800" dirty="0">
              <a:solidFill>
                <a:prstClr val="black"/>
              </a:solidFill>
            </a:endParaRPr>
          </a:p>
        </p:txBody>
      </p:sp>
    </p:spTree>
    <p:extLst>
      <p:ext uri="{BB962C8B-B14F-4D97-AF65-F5344CB8AC3E}">
        <p14:creationId xmlns:p14="http://schemas.microsoft.com/office/powerpoint/2010/main" xmlns="" val="1291222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考情精解读</a:t>
            </a:r>
          </a:p>
        </p:txBody>
      </p:sp>
      <p:sp>
        <p:nvSpPr>
          <p:cNvPr id="3" name="矩形 2">
            <a:hlinkClick r:id="rId3"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15382" y="430763"/>
                <a:ext cx="11723913" cy="6294031"/>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a:rPr>
                  <a:t>拓展结论</a:t>
                </a:r>
                <a:endParaRPr lang="en-US" altLang="zh-CN" sz="2800" b="1" dirty="0">
                  <a:solidFill>
                    <a:srgbClr val="DA251C"/>
                  </a:solidFill>
                  <a:latin typeface="+mj-ea"/>
                  <a:ea typeface="+mj-ea"/>
                  <a:cs typeface="Times New Roman"/>
                </a:endParaRPr>
              </a:p>
              <a:p>
                <a:pPr>
                  <a:lnSpc>
                    <a:spcPct val="150000"/>
                  </a:lnSpc>
                </a:pPr>
                <a:r>
                  <a:rPr lang="en-US" altLang="zh-CN" sz="2800" dirty="0">
                    <a:solidFill>
                      <a:prstClr val="black"/>
                    </a:solidFill>
                  </a:rPr>
                  <a:t>1.</a:t>
                </a:r>
                <a:r>
                  <a:rPr lang="zh-CN" altLang="zh-CN" sz="2800" dirty="0">
                    <a:solidFill>
                      <a:prstClr val="black"/>
                    </a:solidFill>
                  </a:rPr>
                  <a:t>判断函数的周期</a:t>
                </a:r>
                <a:r>
                  <a:rPr lang="en-US" altLang="zh-CN" sz="2800" dirty="0">
                    <a:solidFill>
                      <a:prstClr val="black"/>
                    </a:solidFill>
                  </a:rPr>
                  <a:t>,</a:t>
                </a:r>
                <a:r>
                  <a:rPr lang="zh-CN" altLang="zh-CN" sz="2800" dirty="0">
                    <a:solidFill>
                      <a:prstClr val="black"/>
                    </a:solidFill>
                  </a:rPr>
                  <a:t>只需证明</a:t>
                </a:r>
                <a:r>
                  <a:rPr lang="en-US" altLang="zh-CN" sz="2800" i="1" dirty="0">
                    <a:solidFill>
                      <a:prstClr val="black"/>
                    </a:solidFill>
                  </a:rPr>
                  <a:t>f</a:t>
                </a:r>
                <a:r>
                  <a:rPr lang="en-US" altLang="zh-CN" sz="2800" dirty="0">
                    <a:solidFill>
                      <a:prstClr val="black"/>
                    </a:solidFill>
                  </a:rPr>
                  <a:t>(</a:t>
                </a:r>
                <a:r>
                  <a:rPr lang="en-US" altLang="zh-CN" sz="2800" i="1" dirty="0" err="1">
                    <a:solidFill>
                      <a:prstClr val="black"/>
                    </a:solidFill>
                  </a:rPr>
                  <a:t>x+T</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T</a:t>
                </a:r>
                <a:r>
                  <a:rPr lang="en-US" altLang="zh-CN" sz="2800" dirty="0">
                    <a:solidFill>
                      <a:prstClr val="black"/>
                    </a:solidFill>
                  </a:rPr>
                  <a:t>≠0)</a:t>
                </a:r>
                <a:r>
                  <a:rPr lang="zh-CN" altLang="zh-CN" sz="2800" dirty="0">
                    <a:solidFill>
                      <a:prstClr val="black"/>
                    </a:solidFill>
                  </a:rPr>
                  <a:t>便可证明函数是周期函数</a:t>
                </a:r>
                <a:r>
                  <a:rPr lang="en-US" altLang="zh-CN" sz="2800" dirty="0">
                    <a:solidFill>
                      <a:prstClr val="black"/>
                    </a:solidFill>
                  </a:rPr>
                  <a:t>,</a:t>
                </a:r>
                <a:r>
                  <a:rPr lang="zh-CN" altLang="zh-CN" sz="2800" dirty="0">
                    <a:solidFill>
                      <a:prstClr val="black"/>
                    </a:solidFill>
                  </a:rPr>
                  <a:t>且周期为</a:t>
                </a:r>
                <a:r>
                  <a:rPr lang="en-US" altLang="zh-CN" sz="2800" i="1" dirty="0">
                    <a:solidFill>
                      <a:prstClr val="black"/>
                    </a:solidFill>
                  </a:rPr>
                  <a:t>T</a:t>
                </a:r>
                <a:r>
                  <a:rPr lang="en-US" altLang="zh-CN" sz="2800" dirty="0">
                    <a:solidFill>
                      <a:prstClr val="black"/>
                    </a:solidFill>
                  </a:rPr>
                  <a:t>,</a:t>
                </a:r>
                <a:r>
                  <a:rPr lang="zh-CN" altLang="zh-CN" sz="2800" dirty="0">
                    <a:solidFill>
                      <a:prstClr val="black"/>
                    </a:solidFill>
                  </a:rPr>
                  <a:t>函数的周期性常与函数的其他性质综合命题</a:t>
                </a:r>
                <a:r>
                  <a:rPr lang="en-US" altLang="zh-CN" sz="2800" dirty="0">
                    <a:solidFill>
                      <a:prstClr val="black"/>
                    </a:solidFill>
                  </a:rPr>
                  <a:t>.</a:t>
                </a:r>
                <a:endParaRPr lang="zh-CN" altLang="zh-CN" sz="2800" dirty="0">
                  <a:solidFill>
                    <a:prstClr val="black"/>
                  </a:solidFill>
                </a:endParaRPr>
              </a:p>
              <a:p>
                <a:pPr>
                  <a:lnSpc>
                    <a:spcPts val="4700"/>
                  </a:lnSpc>
                </a:pPr>
                <a:r>
                  <a:rPr lang="en-US" altLang="zh-CN" sz="2800" b="1" dirty="0">
                    <a:solidFill>
                      <a:prstClr val="black"/>
                    </a:solidFill>
                  </a:rPr>
                  <a:t>2.</a:t>
                </a:r>
                <a:r>
                  <a:rPr lang="zh-CN" altLang="zh-CN" sz="2800" b="1" dirty="0">
                    <a:solidFill>
                      <a:prstClr val="black"/>
                    </a:solidFill>
                  </a:rPr>
                  <a:t>常见的几个结论</a:t>
                </a:r>
                <a:r>
                  <a:rPr lang="en-US" altLang="zh-CN" sz="2800" b="1" dirty="0">
                    <a:solidFill>
                      <a:prstClr val="black"/>
                    </a:solidFill>
                  </a:rPr>
                  <a:t>  </a:t>
                </a:r>
              </a:p>
              <a:p>
                <a:pPr>
                  <a:lnSpc>
                    <a:spcPts val="4700"/>
                  </a:lnSpc>
                </a:pPr>
                <a:r>
                  <a:rPr lang="zh-CN" altLang="zh-CN" sz="2800" dirty="0">
                    <a:solidFill>
                      <a:prstClr val="black"/>
                    </a:solidFill>
                  </a:rPr>
                  <a:t>周期函数</a:t>
                </a:r>
                <a:r>
                  <a:rPr lang="en-US" altLang="zh-CN" sz="2800" i="1" dirty="0">
                    <a:solidFill>
                      <a:prstClr val="black"/>
                    </a:solidFill>
                  </a:rPr>
                  <a:t>y</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满足</a:t>
                </a:r>
                <a:r>
                  <a:rPr lang="en-US" altLang="zh-CN" sz="2800" dirty="0">
                    <a:solidFill>
                      <a:prstClr val="black"/>
                    </a:solidFill>
                  </a:rPr>
                  <a:t>:</a:t>
                </a:r>
                <a:endParaRPr lang="zh-CN" altLang="zh-CN" sz="2800" dirty="0">
                  <a:solidFill>
                    <a:prstClr val="black"/>
                  </a:solidFill>
                </a:endParaRPr>
              </a:p>
              <a:p>
                <a:pPr>
                  <a:lnSpc>
                    <a:spcPts val="4700"/>
                  </a:lnSpc>
                </a:pPr>
                <a:r>
                  <a:rPr lang="en-US" altLang="zh-CN" sz="2800" dirty="0">
                    <a:solidFill>
                      <a:prstClr val="black"/>
                    </a:solidFill>
                  </a:rPr>
                  <a:t>(1)</a:t>
                </a: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a:t>
                </a:r>
                <a:r>
                  <a:rPr lang="en-US" altLang="zh-CN" sz="2800" i="1" dirty="0" err="1">
                    <a:solidFill>
                      <a:prstClr val="black"/>
                    </a:solidFill>
                  </a:rPr>
                  <a:t>x+a</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a:t>
                </a:r>
                <a:r>
                  <a:rPr lang="en-US" altLang="zh-CN" sz="2800" dirty="0">
                    <a:solidFill>
                      <a:prstClr val="black"/>
                    </a:solidFill>
                  </a:rPr>
                  <a:t>),</a:t>
                </a:r>
                <a:r>
                  <a:rPr lang="zh-CN" altLang="zh-CN" sz="2800" dirty="0">
                    <a:solidFill>
                      <a:prstClr val="black"/>
                    </a:solidFill>
                  </a:rPr>
                  <a:t>则函数的周期为</a:t>
                </a:r>
                <a:r>
                  <a:rPr lang="en-US" altLang="zh-CN" sz="2800" dirty="0">
                    <a:solidFill>
                      <a:prstClr val="black"/>
                    </a:solidFill>
                  </a:rPr>
                  <a:t>2</a:t>
                </a:r>
                <a:r>
                  <a:rPr lang="en-US" altLang="zh-CN" sz="2800" i="1" dirty="0">
                    <a:solidFill>
                      <a:prstClr val="black"/>
                    </a:solidFill>
                  </a:rPr>
                  <a:t>a</a:t>
                </a:r>
                <a:r>
                  <a:rPr lang="en-US" altLang="zh-CN" sz="2800" dirty="0">
                    <a:solidFill>
                      <a:prstClr val="black"/>
                    </a:solidFill>
                  </a:rPr>
                  <a:t>;</a:t>
                </a:r>
              </a:p>
              <a:p>
                <a:pPr>
                  <a:lnSpc>
                    <a:spcPts val="4700"/>
                  </a:lnSpc>
                </a:pPr>
                <a:r>
                  <a:rPr lang="en-US" altLang="zh-CN" sz="2800" dirty="0">
                    <a:solidFill>
                      <a:prstClr val="black"/>
                    </a:solidFill>
                  </a:rPr>
                  <a:t>(2)</a:t>
                </a: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a:t>
                </a:r>
                <a:r>
                  <a:rPr lang="en-US" altLang="zh-CN" sz="2800" i="1" dirty="0" err="1">
                    <a:solidFill>
                      <a:prstClr val="black"/>
                    </a:solidFill>
                  </a:rPr>
                  <a:t>x+a</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则函数的周期为</a:t>
                </a:r>
                <a:r>
                  <a:rPr lang="en-US" altLang="zh-CN" sz="2800" dirty="0">
                    <a:solidFill>
                      <a:prstClr val="black"/>
                    </a:solidFill>
                  </a:rPr>
                  <a:t>2</a:t>
                </a:r>
                <a:r>
                  <a:rPr lang="en-US" altLang="zh-CN" sz="2800" i="1" dirty="0">
                    <a:solidFill>
                      <a:prstClr val="black"/>
                    </a:solidFill>
                  </a:rPr>
                  <a:t>a</a:t>
                </a:r>
                <a:r>
                  <a:rPr lang="en-US" altLang="zh-CN" sz="2800" dirty="0">
                    <a:solidFill>
                      <a:prstClr val="black"/>
                    </a:solidFill>
                  </a:rPr>
                  <a:t>;</a:t>
                </a:r>
                <a:endParaRPr lang="zh-CN" altLang="zh-CN" sz="2800" dirty="0">
                  <a:solidFill>
                    <a:prstClr val="black"/>
                  </a:solidFill>
                </a:endParaRPr>
              </a:p>
              <a:p>
                <a:pPr>
                  <a:lnSpc>
                    <a:spcPts val="4700"/>
                  </a:lnSpc>
                </a:pPr>
                <a:r>
                  <a:rPr lang="en-US" altLang="zh-CN" sz="2800" dirty="0">
                    <a:solidFill>
                      <a:prstClr val="black"/>
                    </a:solidFill>
                  </a:rPr>
                  <a:t>(3)</a:t>
                </a: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a:t>
                </a:r>
                <a:r>
                  <a:rPr lang="en-US" altLang="zh-CN" sz="2800" i="1" dirty="0" err="1">
                    <a:solidFill>
                      <a:prstClr val="black"/>
                    </a:solidFill>
                  </a:rPr>
                  <a:t>x+a</a:t>
                </a:r>
                <a:r>
                  <a:rPr lang="en-US" altLang="zh-CN" sz="2800" dirty="0">
                    <a:solidFill>
                      <a:prstClr val="black"/>
                    </a:solidFill>
                  </a:rPr>
                  <a:t>)=</a:t>
                </a:r>
                <a:r>
                  <a:rPr lang="en-US" altLang="zh-CN" sz="2800" i="1"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i="1">
                            <a:solidFill>
                              <a:prstClr val="black"/>
                            </a:solidFill>
                            <a:latin typeface="Cambria Math"/>
                          </a:rPr>
                          <m:t>𝑓</m:t>
                        </m:r>
                        <m:r>
                          <m:rPr>
                            <m:nor/>
                          </m:rPr>
                          <a:rPr lang="en-US" altLang="zh-CN" sz="2800">
                            <a:solidFill>
                              <a:prstClr val="black"/>
                            </a:solidFill>
                          </a:rPr>
                          <m:t>(</m:t>
                        </m:r>
                        <m:r>
                          <a:rPr lang="en-US" altLang="zh-CN" sz="2800" i="1">
                            <a:solidFill>
                              <a:prstClr val="black"/>
                            </a:solidFill>
                            <a:latin typeface="Cambria Math"/>
                          </a:rPr>
                          <m:t>𝑥</m:t>
                        </m:r>
                        <m:r>
                          <m:rPr>
                            <m:nor/>
                          </m:rPr>
                          <a:rPr lang="en-US" altLang="zh-CN" sz="2800">
                            <a:solidFill>
                              <a:prstClr val="black"/>
                            </a:solidFill>
                          </a:rPr>
                          <m:t>)</m:t>
                        </m:r>
                      </m:den>
                    </m:f>
                  </m:oMath>
                </a14:m>
                <a:r>
                  <a:rPr lang="en-US" altLang="zh-CN" sz="2800" dirty="0">
                    <a:solidFill>
                      <a:prstClr val="black"/>
                    </a:solidFill>
                  </a:rPr>
                  <a:t>,</a:t>
                </a:r>
                <a:r>
                  <a:rPr lang="zh-CN" altLang="zh-CN" sz="2800" dirty="0">
                    <a:solidFill>
                      <a:prstClr val="black"/>
                    </a:solidFill>
                  </a:rPr>
                  <a:t>则函数的周期为</a:t>
                </a:r>
                <a:r>
                  <a:rPr lang="en-US" altLang="zh-CN" sz="2800" dirty="0">
                    <a:solidFill>
                      <a:prstClr val="black"/>
                    </a:solidFill>
                  </a:rPr>
                  <a:t>2</a:t>
                </a:r>
                <a:r>
                  <a:rPr lang="en-US" altLang="zh-CN" sz="2800" i="1" dirty="0">
                    <a:solidFill>
                      <a:prstClr val="black"/>
                    </a:solidFill>
                  </a:rPr>
                  <a:t>a</a:t>
                </a:r>
                <a:r>
                  <a:rPr lang="en-US" altLang="zh-CN" sz="2800" dirty="0">
                    <a:solidFill>
                      <a:prstClr val="black"/>
                    </a:solidFill>
                  </a:rPr>
                  <a:t>; </a:t>
                </a:r>
              </a:p>
              <a:p>
                <a:pPr>
                  <a:lnSpc>
                    <a:spcPts val="4700"/>
                  </a:lnSpc>
                </a:pPr>
                <a:r>
                  <a:rPr lang="en-US" altLang="zh-CN" sz="2800" dirty="0">
                    <a:solidFill>
                      <a:prstClr val="black"/>
                    </a:solidFill>
                  </a:rPr>
                  <a:t>(4)</a:t>
                </a: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a:t>
                </a:r>
                <a:r>
                  <a:rPr lang="en-US" altLang="zh-CN" sz="2800" i="1" dirty="0" err="1">
                    <a:solidFill>
                      <a:prstClr val="black"/>
                    </a:solidFill>
                  </a:rPr>
                  <a:t>x+a</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a:rPr>
                          <m:t>1</m:t>
                        </m:r>
                      </m:num>
                      <m:den>
                        <m:r>
                          <a:rPr lang="en-US" altLang="zh-CN" sz="2800" i="1">
                            <a:solidFill>
                              <a:prstClr val="black"/>
                            </a:solidFill>
                            <a:latin typeface="Cambria Math"/>
                          </a:rPr>
                          <m:t>𝑓</m:t>
                        </m:r>
                        <m:r>
                          <m:rPr>
                            <m:nor/>
                          </m:rPr>
                          <a:rPr lang="en-US" altLang="zh-CN" sz="2800">
                            <a:solidFill>
                              <a:prstClr val="black"/>
                            </a:solidFill>
                          </a:rPr>
                          <m:t>(</m:t>
                        </m:r>
                        <m:r>
                          <a:rPr lang="en-US" altLang="zh-CN" sz="2800" i="1">
                            <a:solidFill>
                              <a:prstClr val="black"/>
                            </a:solidFill>
                            <a:latin typeface="Cambria Math"/>
                          </a:rPr>
                          <m:t>𝑥</m:t>
                        </m:r>
                        <m:r>
                          <m:rPr>
                            <m:nor/>
                          </m:rPr>
                          <a:rPr lang="en-US" altLang="zh-CN" sz="2800">
                            <a:solidFill>
                              <a:prstClr val="black"/>
                            </a:solidFill>
                          </a:rPr>
                          <m:t>)</m:t>
                        </m:r>
                      </m:den>
                    </m:f>
                  </m:oMath>
                </a14:m>
                <a:r>
                  <a:rPr lang="en-US" altLang="zh-CN" sz="2800" dirty="0">
                    <a:solidFill>
                      <a:prstClr val="black"/>
                    </a:solidFill>
                  </a:rPr>
                  <a:t>,</a:t>
                </a:r>
                <a:r>
                  <a:rPr lang="zh-CN" altLang="zh-CN" sz="2800" dirty="0">
                    <a:solidFill>
                      <a:prstClr val="black"/>
                    </a:solidFill>
                  </a:rPr>
                  <a:t>则函数的周期为</a:t>
                </a:r>
                <a:r>
                  <a:rPr lang="en-US" altLang="zh-CN" sz="2800" dirty="0">
                    <a:solidFill>
                      <a:prstClr val="black"/>
                    </a:solidFill>
                  </a:rPr>
                  <a:t>2</a:t>
                </a:r>
                <a:r>
                  <a:rPr lang="en-US" altLang="zh-CN" sz="2800" i="1" dirty="0">
                    <a:solidFill>
                      <a:prstClr val="black"/>
                    </a:solidFill>
                  </a:rPr>
                  <a:t>a</a:t>
                </a:r>
                <a:r>
                  <a:rPr lang="en-US" altLang="zh-CN" sz="2800" dirty="0">
                    <a:solidFill>
                      <a:prstClr val="black"/>
                    </a:solidFill>
                  </a:rPr>
                  <a:t>;</a:t>
                </a:r>
                <a:endParaRPr lang="zh-CN" altLang="zh-CN" sz="2800" dirty="0">
                  <a:solidFill>
                    <a:prstClr val="black"/>
                  </a:solidFill>
                </a:endParaRPr>
              </a:p>
              <a:p>
                <a:pPr>
                  <a:lnSpc>
                    <a:spcPct val="150000"/>
                  </a:lnSpc>
                </a:pP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215382" y="430763"/>
                <a:ext cx="11723913" cy="6294031"/>
              </a:xfrm>
              <a:prstGeom prst="rect">
                <a:avLst/>
              </a:prstGeom>
              <a:blipFill rotWithShape="0">
                <a:blip r:embed="rId2"/>
                <a:stretch>
                  <a:fillRect l="-1040"/>
                </a:stretch>
              </a:blipFill>
            </p:spPr>
            <p:txBody>
              <a:bodyPr/>
              <a:lstStyle/>
              <a:p>
                <a:r>
                  <a:rPr lang="zh-CN" altLang="en-US">
                    <a:noFill/>
                  </a:rPr>
                  <a:t> </a:t>
                </a:r>
              </a:p>
            </p:txBody>
          </p:sp>
        </mc:Fallback>
      </mc:AlternateContent>
      <p:sp>
        <p:nvSpPr>
          <p:cNvPr id="8" name="矩形 7"/>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7985572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6" name="矩形 15"/>
          <p:cNvSpPr/>
          <p:nvPr/>
        </p:nvSpPr>
        <p:spPr>
          <a:xfrm>
            <a:off x="247326" y="287564"/>
            <a:ext cx="11710630" cy="6555641"/>
          </a:xfrm>
          <a:prstGeom prst="rect">
            <a:avLst/>
          </a:prstGeom>
        </p:spPr>
        <p:txBody>
          <a:bodyPr wrap="square">
            <a:spAutoFit/>
          </a:bodyPr>
          <a:lstStyle/>
          <a:p>
            <a:pPr>
              <a:lnSpc>
                <a:spcPct val="150000"/>
              </a:lnSpc>
            </a:pPr>
            <a:r>
              <a:rPr lang="en-US" altLang="zh-CN" sz="2800" dirty="0">
                <a:solidFill>
                  <a:prstClr val="black"/>
                </a:solidFill>
              </a:rPr>
              <a:t>(5)</a:t>
            </a: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a:t>
            </a:r>
            <a:r>
              <a:rPr lang="en-US" altLang="zh-CN" sz="2800" i="1" dirty="0" err="1">
                <a:solidFill>
                  <a:prstClr val="black"/>
                </a:solidFill>
              </a:rPr>
              <a:t>x+a</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err="1">
                <a:solidFill>
                  <a:prstClr val="black"/>
                </a:solidFill>
              </a:rPr>
              <a:t>x+b</a:t>
            </a:r>
            <a:r>
              <a:rPr lang="en-US" altLang="zh-CN" sz="2800" dirty="0">
                <a:solidFill>
                  <a:prstClr val="black"/>
                </a:solidFill>
              </a:rPr>
              <a:t>)(</a:t>
            </a:r>
            <a:r>
              <a:rPr lang="en-US" altLang="zh-CN" sz="2800" i="1" dirty="0" err="1">
                <a:solidFill>
                  <a:prstClr val="black"/>
                </a:solidFill>
              </a:rPr>
              <a:t>a</a:t>
            </a:r>
            <a:r>
              <a:rPr lang="en-US" altLang="zh-CN" sz="2800" dirty="0" err="1">
                <a:solidFill>
                  <a:prstClr val="black"/>
                </a:solidFill>
              </a:rPr>
              <a:t>≠</a:t>
            </a:r>
            <a:r>
              <a:rPr lang="en-US" altLang="zh-CN" sz="2800" i="1" dirty="0" err="1">
                <a:solidFill>
                  <a:prstClr val="black"/>
                </a:solidFill>
              </a:rPr>
              <a:t>b</a:t>
            </a:r>
            <a:r>
              <a:rPr lang="en-US" altLang="zh-CN" sz="2800" dirty="0">
                <a:solidFill>
                  <a:prstClr val="black"/>
                </a:solidFill>
              </a:rPr>
              <a:t>),</a:t>
            </a:r>
            <a:r>
              <a:rPr lang="zh-CN" altLang="zh-CN" sz="2800" dirty="0">
                <a:solidFill>
                  <a:prstClr val="black"/>
                </a:solidFill>
              </a:rPr>
              <a:t>则函数的周期为</a:t>
            </a:r>
            <a:r>
              <a:rPr lang="en-US" altLang="zh-CN" sz="2800" i="1" dirty="0">
                <a:solidFill>
                  <a:prstClr val="black"/>
                </a:solidFill>
              </a:rPr>
              <a:t>|a-b|</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(6)</a:t>
            </a:r>
            <a:r>
              <a:rPr lang="zh-CN" altLang="zh-CN" sz="2800" dirty="0">
                <a:solidFill>
                  <a:prstClr val="black"/>
                </a:solidFill>
              </a:rPr>
              <a:t>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关于直线</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a:t>
            </a:r>
            <a:r>
              <a:rPr lang="zh-CN" altLang="zh-CN" sz="2800" dirty="0">
                <a:solidFill>
                  <a:prstClr val="black"/>
                </a:solidFill>
              </a:rPr>
              <a:t>与</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b</a:t>
            </a:r>
            <a:r>
              <a:rPr lang="zh-CN" altLang="zh-CN" sz="2800" dirty="0">
                <a:solidFill>
                  <a:prstClr val="black"/>
                </a:solidFill>
              </a:rPr>
              <a:t>对称</a:t>
            </a:r>
            <a:r>
              <a:rPr lang="en-US" altLang="zh-CN" sz="2800" dirty="0">
                <a:solidFill>
                  <a:prstClr val="black"/>
                </a:solidFill>
              </a:rPr>
              <a:t>,</a:t>
            </a:r>
            <a:r>
              <a:rPr lang="zh-CN" altLang="zh-CN" sz="2800" dirty="0">
                <a:solidFill>
                  <a:prstClr val="black"/>
                </a:solidFill>
              </a:rPr>
              <a:t>那么函数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的周期为</a:t>
            </a:r>
            <a:r>
              <a:rPr lang="en-US" altLang="zh-CN" sz="2800" dirty="0">
                <a:solidFill>
                  <a:prstClr val="black"/>
                </a:solidFill>
              </a:rPr>
              <a:t>2</a:t>
            </a:r>
            <a:r>
              <a:rPr lang="en-US" altLang="zh-CN" sz="2800" i="1" dirty="0">
                <a:solidFill>
                  <a:prstClr val="black"/>
                </a:solidFill>
              </a:rPr>
              <a:t>|b-a|</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(7)</a:t>
            </a:r>
            <a:r>
              <a:rPr lang="zh-CN" altLang="zh-CN" sz="2800" dirty="0">
                <a:solidFill>
                  <a:prstClr val="black"/>
                </a:solidFill>
              </a:rPr>
              <a:t>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关于点</a:t>
            </a:r>
            <a:r>
              <a:rPr lang="en-US" altLang="zh-CN" sz="2800" dirty="0">
                <a:solidFill>
                  <a:prstClr val="black"/>
                </a:solidFill>
              </a:rPr>
              <a:t>(</a:t>
            </a:r>
            <a:r>
              <a:rPr lang="en-US" altLang="zh-CN" sz="2800" i="1" dirty="0">
                <a:solidFill>
                  <a:prstClr val="black"/>
                </a:solidFill>
              </a:rPr>
              <a:t>a</a:t>
            </a:r>
            <a:r>
              <a:rPr lang="en-US" altLang="zh-CN" sz="2800" dirty="0">
                <a:solidFill>
                  <a:prstClr val="black"/>
                </a:solidFill>
              </a:rPr>
              <a:t>,0)</a:t>
            </a:r>
            <a:r>
              <a:rPr lang="zh-CN" altLang="zh-CN" sz="2800" dirty="0">
                <a:solidFill>
                  <a:prstClr val="black"/>
                </a:solidFill>
              </a:rPr>
              <a:t>对称</a:t>
            </a:r>
            <a:r>
              <a:rPr lang="en-US" altLang="zh-CN" sz="2800" dirty="0">
                <a:solidFill>
                  <a:prstClr val="black"/>
                </a:solidFill>
              </a:rPr>
              <a:t>,</a:t>
            </a:r>
            <a:r>
              <a:rPr lang="zh-CN" altLang="zh-CN" sz="2800" dirty="0">
                <a:solidFill>
                  <a:prstClr val="black"/>
                </a:solidFill>
              </a:rPr>
              <a:t>又关于点</a:t>
            </a:r>
            <a:r>
              <a:rPr lang="en-US" altLang="zh-CN" sz="2800" dirty="0">
                <a:solidFill>
                  <a:prstClr val="black"/>
                </a:solidFill>
              </a:rPr>
              <a:t>(</a:t>
            </a:r>
            <a:r>
              <a:rPr lang="en-US" altLang="zh-CN" sz="2800" i="1" dirty="0">
                <a:solidFill>
                  <a:prstClr val="black"/>
                </a:solidFill>
              </a:rPr>
              <a:t>b</a:t>
            </a:r>
            <a:r>
              <a:rPr lang="en-US" altLang="zh-CN" sz="2800" dirty="0">
                <a:solidFill>
                  <a:prstClr val="black"/>
                </a:solidFill>
              </a:rPr>
              <a:t>,0)</a:t>
            </a:r>
            <a:r>
              <a:rPr lang="zh-CN" altLang="zh-CN" sz="2800" dirty="0">
                <a:solidFill>
                  <a:prstClr val="black"/>
                </a:solidFill>
              </a:rPr>
              <a:t>对称</a:t>
            </a:r>
            <a:r>
              <a:rPr lang="en-US" altLang="zh-CN" sz="2800" dirty="0">
                <a:solidFill>
                  <a:prstClr val="black"/>
                </a:solidFill>
              </a:rPr>
              <a:t>,</a:t>
            </a:r>
            <a:r>
              <a:rPr lang="zh-CN" altLang="zh-CN" sz="2800" dirty="0">
                <a:solidFill>
                  <a:prstClr val="black"/>
                </a:solidFill>
              </a:rPr>
              <a:t>则函数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的周期是</a:t>
            </a:r>
            <a:r>
              <a:rPr lang="en-US" altLang="zh-CN" sz="2800" dirty="0">
                <a:solidFill>
                  <a:prstClr val="black"/>
                </a:solidFill>
              </a:rPr>
              <a:t>2</a:t>
            </a:r>
            <a:r>
              <a:rPr lang="en-US" altLang="zh-CN" sz="2800" i="1" dirty="0">
                <a:solidFill>
                  <a:prstClr val="black"/>
                </a:solidFill>
              </a:rPr>
              <a:t>|b-a|</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(8)</a:t>
            </a:r>
            <a:r>
              <a:rPr lang="zh-CN" altLang="zh-CN" sz="2800" dirty="0">
                <a:solidFill>
                  <a:prstClr val="black"/>
                </a:solidFill>
              </a:rPr>
              <a:t>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关于直线</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a:t>
            </a:r>
            <a:r>
              <a:rPr lang="zh-CN" altLang="zh-CN" sz="2800" dirty="0">
                <a:solidFill>
                  <a:prstClr val="black"/>
                </a:solidFill>
              </a:rPr>
              <a:t>对称</a:t>
            </a:r>
            <a:r>
              <a:rPr lang="en-US" altLang="zh-CN" sz="2800" dirty="0">
                <a:solidFill>
                  <a:prstClr val="black"/>
                </a:solidFill>
              </a:rPr>
              <a:t>,</a:t>
            </a:r>
            <a:r>
              <a:rPr lang="zh-CN" altLang="zh-CN" sz="2800" dirty="0">
                <a:solidFill>
                  <a:prstClr val="black"/>
                </a:solidFill>
              </a:rPr>
              <a:t>又关于点</a:t>
            </a:r>
            <a:r>
              <a:rPr lang="en-US" altLang="zh-CN" sz="2800" dirty="0">
                <a:solidFill>
                  <a:prstClr val="black"/>
                </a:solidFill>
              </a:rPr>
              <a:t>(</a:t>
            </a:r>
            <a:r>
              <a:rPr lang="en-US" altLang="zh-CN" sz="2800" i="1" dirty="0">
                <a:solidFill>
                  <a:prstClr val="black"/>
                </a:solidFill>
              </a:rPr>
              <a:t>b</a:t>
            </a:r>
            <a:r>
              <a:rPr lang="en-US" altLang="zh-CN" sz="2800" dirty="0">
                <a:solidFill>
                  <a:prstClr val="black"/>
                </a:solidFill>
              </a:rPr>
              <a:t>,0)</a:t>
            </a:r>
            <a:r>
              <a:rPr lang="zh-CN" altLang="zh-CN" sz="2800" dirty="0">
                <a:solidFill>
                  <a:prstClr val="black"/>
                </a:solidFill>
              </a:rPr>
              <a:t>对称</a:t>
            </a:r>
            <a:r>
              <a:rPr lang="en-US" altLang="zh-CN" sz="2800" dirty="0">
                <a:solidFill>
                  <a:prstClr val="black"/>
                </a:solidFill>
              </a:rPr>
              <a:t>,</a:t>
            </a:r>
            <a:r>
              <a:rPr lang="zh-CN" altLang="zh-CN" sz="2800" dirty="0">
                <a:solidFill>
                  <a:prstClr val="black"/>
                </a:solidFill>
              </a:rPr>
              <a:t>则函数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的周期是</a:t>
            </a:r>
            <a:r>
              <a:rPr lang="en-US" altLang="zh-CN" sz="2800" dirty="0">
                <a:solidFill>
                  <a:prstClr val="black"/>
                </a:solidFill>
              </a:rPr>
              <a:t>4</a:t>
            </a:r>
            <a:r>
              <a:rPr lang="en-US" altLang="zh-CN" sz="2800" i="1" dirty="0">
                <a:solidFill>
                  <a:prstClr val="black"/>
                </a:solidFill>
              </a:rPr>
              <a:t>|b-a|</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(9)</a:t>
            </a:r>
            <a:r>
              <a:rPr lang="zh-CN" altLang="zh-CN" sz="2800" dirty="0">
                <a:solidFill>
                  <a:prstClr val="black"/>
                </a:solidFill>
              </a:rPr>
              <a:t>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是偶函数</a:t>
            </a:r>
            <a:r>
              <a:rPr lang="en-US" altLang="zh-CN" sz="2800" dirty="0">
                <a:solidFill>
                  <a:prstClr val="black"/>
                </a:solidFill>
              </a:rPr>
              <a:t>,</a:t>
            </a:r>
            <a:r>
              <a:rPr lang="zh-CN" altLang="zh-CN" sz="2800" dirty="0">
                <a:solidFill>
                  <a:prstClr val="black"/>
                </a:solidFill>
              </a:rPr>
              <a:t>其图象关于直线</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a:t>
            </a:r>
            <a:r>
              <a:rPr lang="zh-CN" altLang="zh-CN" sz="2800" dirty="0">
                <a:solidFill>
                  <a:prstClr val="black"/>
                </a:solidFill>
              </a:rPr>
              <a:t>对称</a:t>
            </a:r>
            <a:r>
              <a:rPr lang="en-US" altLang="zh-CN" sz="2800" dirty="0">
                <a:solidFill>
                  <a:prstClr val="black"/>
                </a:solidFill>
              </a:rPr>
              <a:t>,</a:t>
            </a:r>
            <a:r>
              <a:rPr lang="zh-CN" altLang="zh-CN" sz="2800" dirty="0">
                <a:solidFill>
                  <a:prstClr val="black"/>
                </a:solidFill>
              </a:rPr>
              <a:t>则其周期为</a:t>
            </a:r>
            <a:r>
              <a:rPr lang="en-US" altLang="zh-CN" sz="2800" dirty="0">
                <a:solidFill>
                  <a:prstClr val="black"/>
                </a:solidFill>
              </a:rPr>
              <a:t>2</a:t>
            </a:r>
            <a:r>
              <a:rPr lang="en-US" altLang="zh-CN" sz="2800" i="1" dirty="0">
                <a:solidFill>
                  <a:prstClr val="black"/>
                </a:solidFill>
              </a:rPr>
              <a:t>a</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(10)</a:t>
            </a:r>
            <a:r>
              <a:rPr lang="zh-CN" altLang="zh-CN" sz="2800" dirty="0">
                <a:solidFill>
                  <a:prstClr val="black"/>
                </a:solidFill>
              </a:rPr>
              <a:t>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是奇函数</a:t>
            </a:r>
            <a:r>
              <a:rPr lang="en-US" altLang="zh-CN" sz="2800" dirty="0">
                <a:solidFill>
                  <a:prstClr val="black"/>
                </a:solidFill>
              </a:rPr>
              <a:t>,</a:t>
            </a:r>
            <a:r>
              <a:rPr lang="zh-CN" altLang="zh-CN" sz="2800" dirty="0">
                <a:solidFill>
                  <a:prstClr val="black"/>
                </a:solidFill>
              </a:rPr>
              <a:t>其图象关于直线</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a:t>
            </a:r>
            <a:r>
              <a:rPr lang="zh-CN" altLang="zh-CN" sz="2800" dirty="0">
                <a:solidFill>
                  <a:prstClr val="black"/>
                </a:solidFill>
              </a:rPr>
              <a:t>对称</a:t>
            </a:r>
            <a:r>
              <a:rPr lang="en-US" altLang="zh-CN" sz="2800" dirty="0">
                <a:solidFill>
                  <a:prstClr val="black"/>
                </a:solidFill>
              </a:rPr>
              <a:t>,</a:t>
            </a:r>
            <a:r>
              <a:rPr lang="zh-CN" altLang="zh-CN" sz="2800" dirty="0">
                <a:solidFill>
                  <a:prstClr val="black"/>
                </a:solidFill>
              </a:rPr>
              <a:t>则其周期为</a:t>
            </a:r>
            <a:r>
              <a:rPr lang="en-US" altLang="zh-CN" sz="2800" dirty="0">
                <a:solidFill>
                  <a:prstClr val="black"/>
                </a:solidFill>
              </a:rPr>
              <a:t>4</a:t>
            </a:r>
            <a:r>
              <a:rPr lang="en-US" altLang="zh-CN" sz="2800" i="1" dirty="0">
                <a:solidFill>
                  <a:prstClr val="black"/>
                </a:solidFill>
              </a:rPr>
              <a:t>a</a:t>
            </a:r>
            <a:r>
              <a:rPr lang="en-US" altLang="zh-CN" sz="2800" dirty="0">
                <a:solidFill>
                  <a:prstClr val="black"/>
                </a:solidFill>
              </a:rPr>
              <a:t>.</a:t>
            </a:r>
            <a:endParaRPr lang="zh-CN" altLang="zh-CN" sz="2800" dirty="0">
              <a:solidFill>
                <a:prstClr val="black"/>
              </a:solidFill>
            </a:endParaRPr>
          </a:p>
          <a:p>
            <a:pPr>
              <a:lnSpc>
                <a:spcPct val="150000"/>
              </a:lnSpc>
            </a:pPr>
            <a:r>
              <a:rPr lang="en-US" altLang="zh-CN" sz="2800" dirty="0">
                <a:solidFill>
                  <a:prstClr val="black"/>
                </a:solidFill>
              </a:rPr>
              <a:t>3.</a:t>
            </a:r>
            <a:r>
              <a:rPr lang="zh-CN" altLang="zh-CN" sz="2800" dirty="0">
                <a:solidFill>
                  <a:prstClr val="black"/>
                </a:solidFill>
              </a:rPr>
              <a:t>根据函数的周期性</a:t>
            </a:r>
            <a:r>
              <a:rPr lang="en-US" altLang="zh-CN" sz="2800" dirty="0">
                <a:solidFill>
                  <a:prstClr val="black"/>
                </a:solidFill>
              </a:rPr>
              <a:t>,</a:t>
            </a:r>
            <a:r>
              <a:rPr lang="zh-CN" altLang="zh-CN" sz="2800" dirty="0">
                <a:solidFill>
                  <a:prstClr val="black"/>
                </a:solidFill>
              </a:rPr>
              <a:t>可以由函数局部的性质得到函数的整体性质</a:t>
            </a:r>
            <a:r>
              <a:rPr lang="en-US" altLang="zh-CN" sz="2800" dirty="0">
                <a:solidFill>
                  <a:prstClr val="black"/>
                </a:solidFill>
              </a:rPr>
              <a:t>,</a:t>
            </a:r>
            <a:r>
              <a:rPr lang="zh-CN" altLang="zh-CN" sz="2800" dirty="0">
                <a:solidFill>
                  <a:prstClr val="black"/>
                </a:solidFill>
              </a:rPr>
              <a:t>即周期性与奇偶性都具有将未知区间上的问题转化到已知区间的功能</a:t>
            </a:r>
            <a:r>
              <a:rPr lang="en-US" altLang="zh-CN" sz="2800" dirty="0">
                <a:solidFill>
                  <a:prstClr val="black"/>
                </a:solidFill>
              </a:rPr>
              <a:t>.</a:t>
            </a:r>
            <a:r>
              <a:rPr lang="zh-CN" altLang="zh-CN" sz="2800" dirty="0">
                <a:solidFill>
                  <a:prstClr val="black"/>
                </a:solidFill>
              </a:rPr>
              <a:t>在解决具体问题时</a:t>
            </a:r>
            <a:r>
              <a:rPr lang="en-US" altLang="zh-CN" sz="2800" dirty="0">
                <a:solidFill>
                  <a:prstClr val="black"/>
                </a:solidFill>
              </a:rPr>
              <a:t>,</a:t>
            </a:r>
            <a:r>
              <a:rPr lang="zh-CN" altLang="zh-CN" sz="2800" dirty="0">
                <a:solidFill>
                  <a:prstClr val="black"/>
                </a:solidFill>
              </a:rPr>
              <a:t>要注意结论</a:t>
            </a:r>
            <a:r>
              <a:rPr lang="en-US" altLang="zh-CN" sz="2800" dirty="0">
                <a:solidFill>
                  <a:prstClr val="black"/>
                </a:solidFill>
              </a:rPr>
              <a:t>:</a:t>
            </a:r>
            <a:r>
              <a:rPr lang="zh-CN" altLang="zh-CN" sz="2800" dirty="0">
                <a:solidFill>
                  <a:prstClr val="black"/>
                </a:solidFill>
              </a:rPr>
              <a:t>若</a:t>
            </a:r>
            <a:r>
              <a:rPr lang="en-US" altLang="zh-CN" sz="2800" i="1" dirty="0">
                <a:solidFill>
                  <a:prstClr val="black"/>
                </a:solidFill>
              </a:rPr>
              <a:t>T</a:t>
            </a:r>
            <a:r>
              <a:rPr lang="zh-CN" altLang="zh-CN" sz="2800" dirty="0">
                <a:solidFill>
                  <a:prstClr val="black"/>
                </a:solidFill>
              </a:rPr>
              <a:t>是函数的周期</a:t>
            </a:r>
            <a:r>
              <a:rPr lang="en-US" altLang="zh-CN" sz="2800" dirty="0">
                <a:solidFill>
                  <a:prstClr val="black"/>
                </a:solidFill>
              </a:rPr>
              <a:t>,</a:t>
            </a:r>
            <a:r>
              <a:rPr lang="zh-CN" altLang="zh-CN" sz="2800" dirty="0">
                <a:solidFill>
                  <a:prstClr val="black"/>
                </a:solidFill>
              </a:rPr>
              <a:t>则</a:t>
            </a:r>
            <a:r>
              <a:rPr lang="en-US" altLang="zh-CN" sz="2800" i="1" dirty="0" err="1">
                <a:solidFill>
                  <a:prstClr val="black"/>
                </a:solidFill>
              </a:rPr>
              <a:t>kT</a:t>
            </a:r>
            <a:r>
              <a:rPr lang="en-US" altLang="zh-CN" sz="2800" dirty="0">
                <a:solidFill>
                  <a:prstClr val="black"/>
                </a:solidFill>
              </a:rPr>
              <a:t>(</a:t>
            </a:r>
            <a:r>
              <a:rPr lang="en-US" altLang="zh-CN" sz="2800" i="1" dirty="0">
                <a:solidFill>
                  <a:prstClr val="black"/>
                </a:solidFill>
              </a:rPr>
              <a:t>k</a:t>
            </a:r>
            <a:r>
              <a:rPr lang="zh-CN" altLang="zh-CN" sz="2800" dirty="0">
                <a:solidFill>
                  <a:prstClr val="black"/>
                </a:solidFill>
              </a:rPr>
              <a:t>∈</a:t>
            </a:r>
            <a:r>
              <a:rPr lang="en-US" altLang="zh-CN" sz="2800" b="1" dirty="0">
                <a:solidFill>
                  <a:prstClr val="black"/>
                </a:solidFill>
              </a:rPr>
              <a:t>Z</a:t>
            </a:r>
            <a:r>
              <a:rPr lang="zh-CN" altLang="zh-CN" sz="2800" dirty="0">
                <a:solidFill>
                  <a:prstClr val="black"/>
                </a:solidFill>
              </a:rPr>
              <a:t>且</a:t>
            </a:r>
            <a:r>
              <a:rPr lang="en-US" altLang="zh-CN" sz="2800" i="1" dirty="0">
                <a:solidFill>
                  <a:prstClr val="black"/>
                </a:solidFill>
              </a:rPr>
              <a:t>k</a:t>
            </a:r>
            <a:r>
              <a:rPr lang="en-US" altLang="zh-CN" sz="2800" dirty="0">
                <a:solidFill>
                  <a:prstClr val="black"/>
                </a:solidFill>
              </a:rPr>
              <a:t>≠0)</a:t>
            </a:r>
            <a:r>
              <a:rPr lang="zh-CN" altLang="zh-CN" sz="2800" dirty="0">
                <a:solidFill>
                  <a:prstClr val="black"/>
                </a:solidFill>
              </a:rPr>
              <a:t>也是函数的周期</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srgbClr val="FF0000"/>
                </a:solidFill>
                <a:latin typeface="微软雅黑" panose="020B0503020204020204" pitchFamily="34" charset="-122"/>
                <a:cs typeface="Times New Roman" panose="02020603050405020304" pitchFamily="18" charset="0"/>
              </a:rPr>
              <a:t>　</a:t>
            </a:r>
            <a:endParaRPr lang="en-US" altLang="zh-CN" sz="2800" dirty="0">
              <a:solidFill>
                <a:srgbClr val="FF0000"/>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6893013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92628" y="1"/>
            <a:ext cx="4930103" cy="72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考法</a:t>
            </a:r>
            <a:r>
              <a:rPr lang="en-US" altLang="zh-CN" sz="2800" dirty="0">
                <a:solidFill>
                  <a:srgbClr val="DA251C"/>
                </a:solidFill>
              </a:rPr>
              <a:t>7   </a:t>
            </a:r>
            <a:r>
              <a:rPr lang="zh-CN" altLang="zh-CN" sz="2800" dirty="0">
                <a:solidFill>
                  <a:srgbClr val="DA251C"/>
                </a:solidFill>
              </a:rPr>
              <a:t>函数性质的综合应用</a:t>
            </a:r>
          </a:p>
        </p:txBody>
      </p:sp>
      <p:sp>
        <p:nvSpPr>
          <p:cNvPr id="2" name="矩形 1"/>
          <p:cNvSpPr/>
          <p:nvPr/>
        </p:nvSpPr>
        <p:spPr>
          <a:xfrm>
            <a:off x="234043" y="729343"/>
            <a:ext cx="11723913" cy="738664"/>
          </a:xfrm>
          <a:prstGeom prst="rect">
            <a:avLst/>
          </a:prstGeom>
        </p:spPr>
        <p:txBody>
          <a:bodyPr wrap="square">
            <a:spAutoFit/>
          </a:bodyPr>
          <a:lstStyle/>
          <a:p>
            <a:pPr>
              <a:lnSpc>
                <a:spcPct val="150000"/>
              </a:lnSpc>
            </a:pPr>
            <a:r>
              <a:rPr lang="zh-CN" altLang="zh-CN" sz="2800" dirty="0">
                <a:solidFill>
                  <a:srgbClr val="FF0000"/>
                </a:solidFill>
                <a:latin typeface="微软雅黑" panose="020B0503020204020204" pitchFamily="34" charset="-122"/>
                <a:cs typeface="Times New Roman" panose="02020603050405020304" pitchFamily="18" charset="0"/>
              </a:rPr>
              <a:t>　</a:t>
            </a:r>
            <a:endParaRPr lang="en-US" altLang="zh-CN" sz="2800" dirty="0">
              <a:solidFill>
                <a:srgbClr val="FF0000"/>
              </a:solidFill>
              <a:latin typeface="微软雅黑" panose="020B0503020204020204" pitchFamily="34" charset="-122"/>
              <a:cs typeface="Times New Roman" panose="02020603050405020304" pitchFamily="18" charset="0"/>
            </a:endParaRPr>
          </a:p>
        </p:txBody>
      </p:sp>
      <p:sp>
        <p:nvSpPr>
          <p:cNvPr id="8" name="矩形 7"/>
          <p:cNvSpPr/>
          <p:nvPr/>
        </p:nvSpPr>
        <p:spPr>
          <a:xfrm>
            <a:off x="234043" y="916628"/>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9" name="矩形 8"/>
              <p:cNvSpPr/>
              <p:nvPr/>
            </p:nvSpPr>
            <p:spPr>
              <a:xfrm>
                <a:off x="247326" y="959368"/>
                <a:ext cx="11710630" cy="5262979"/>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13  </a:t>
                </a:r>
                <a:r>
                  <a:rPr lang="zh-CN" altLang="zh-CN" sz="2800" dirty="0">
                    <a:solidFill>
                      <a:prstClr val="black"/>
                    </a:solidFill>
                  </a:rPr>
                  <a:t>已知定义在</a:t>
                </a:r>
                <a:r>
                  <a:rPr lang="en-US" altLang="zh-CN" sz="2800" b="1" dirty="0">
                    <a:solidFill>
                      <a:prstClr val="black"/>
                    </a:solidFill>
                  </a:rPr>
                  <a:t>R</a:t>
                </a:r>
                <a:r>
                  <a:rPr lang="zh-CN" altLang="zh-CN" sz="2800" dirty="0">
                    <a:solidFill>
                      <a:prstClr val="black"/>
                    </a:solidFill>
                  </a:rPr>
                  <a:t>上的奇函数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满足</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且在区间</a:t>
                </a:r>
                <a:r>
                  <a:rPr lang="en-US" altLang="zh-CN" sz="2800" dirty="0">
                    <a:solidFill>
                      <a:prstClr val="black"/>
                    </a:solidFill>
                  </a:rPr>
                  <a:t>[0,2]</a:t>
                </a:r>
                <a:r>
                  <a:rPr lang="zh-CN" altLang="zh-CN" sz="2800" dirty="0">
                    <a:solidFill>
                      <a:prstClr val="black"/>
                    </a:solidFill>
                  </a:rPr>
                  <a:t>上是增函数</a:t>
                </a:r>
                <a:r>
                  <a:rPr lang="en-US" altLang="zh-CN" sz="2800" dirty="0">
                    <a:solidFill>
                      <a:prstClr val="black"/>
                    </a:solidFill>
                  </a:rPr>
                  <a:t>,</a:t>
                </a:r>
                <a:r>
                  <a:rPr lang="zh-CN" altLang="zh-CN" sz="2800" dirty="0">
                    <a:solidFill>
                      <a:prstClr val="black"/>
                    </a:solidFill>
                  </a:rPr>
                  <a:t>则</a:t>
                </a:r>
              </a:p>
              <a:p>
                <a:pPr>
                  <a:lnSpc>
                    <a:spcPct val="150000"/>
                  </a:lnSpc>
                </a:pPr>
                <a:r>
                  <a:rPr lang="en-US" altLang="zh-CN" sz="2800" dirty="0" err="1">
                    <a:solidFill>
                      <a:prstClr val="black"/>
                    </a:solidFill>
                  </a:rPr>
                  <a:t>A.</a:t>
                </a:r>
                <a:r>
                  <a:rPr lang="en-US" altLang="zh-CN" sz="2800" i="1" dirty="0" err="1">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25)&lt;</a:t>
                </a:r>
                <a:r>
                  <a:rPr lang="en-US" altLang="zh-CN" sz="2800" i="1" dirty="0">
                    <a:solidFill>
                      <a:prstClr val="black"/>
                    </a:solidFill>
                  </a:rPr>
                  <a:t>f</a:t>
                </a:r>
                <a:r>
                  <a:rPr lang="en-US" altLang="zh-CN" sz="2800" dirty="0">
                    <a:solidFill>
                      <a:prstClr val="black"/>
                    </a:solidFill>
                  </a:rPr>
                  <a:t>(11)&lt;</a:t>
                </a:r>
                <a:r>
                  <a:rPr lang="en-US" altLang="zh-CN" sz="2800" i="1" dirty="0">
                    <a:solidFill>
                      <a:prstClr val="black"/>
                    </a:solidFill>
                  </a:rPr>
                  <a:t>f</a:t>
                </a:r>
                <a:r>
                  <a:rPr lang="en-US" altLang="zh-CN" sz="2800" dirty="0">
                    <a:solidFill>
                      <a:prstClr val="black"/>
                    </a:solidFill>
                  </a:rPr>
                  <a:t>(80)				</a:t>
                </a:r>
                <a:r>
                  <a:rPr lang="en-US" altLang="zh-CN" sz="2800" dirty="0" err="1">
                    <a:solidFill>
                      <a:prstClr val="black"/>
                    </a:solidFill>
                  </a:rPr>
                  <a:t>B.</a:t>
                </a:r>
                <a:r>
                  <a:rPr lang="en-US" altLang="zh-CN" sz="2800" i="1" dirty="0" err="1">
                    <a:solidFill>
                      <a:prstClr val="black"/>
                    </a:solidFill>
                  </a:rPr>
                  <a:t>f</a:t>
                </a:r>
                <a:r>
                  <a:rPr lang="en-US" altLang="zh-CN" sz="2800" dirty="0">
                    <a:solidFill>
                      <a:prstClr val="black"/>
                    </a:solidFill>
                  </a:rPr>
                  <a:t>(80)&lt;</a:t>
                </a:r>
                <a:r>
                  <a:rPr lang="en-US" altLang="zh-CN" sz="2800" i="1" dirty="0">
                    <a:solidFill>
                      <a:prstClr val="black"/>
                    </a:solidFill>
                  </a:rPr>
                  <a:t>f</a:t>
                </a:r>
                <a:r>
                  <a:rPr lang="en-US" altLang="zh-CN" sz="2800" dirty="0">
                    <a:solidFill>
                      <a:prstClr val="black"/>
                    </a:solidFill>
                  </a:rPr>
                  <a:t>(11)&lt;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25)</a:t>
                </a:r>
                <a:endParaRPr lang="zh-CN" altLang="zh-CN" sz="2800" dirty="0">
                  <a:solidFill>
                    <a:prstClr val="black"/>
                  </a:solidFill>
                </a:endParaRPr>
              </a:p>
              <a:p>
                <a:pPr>
                  <a:lnSpc>
                    <a:spcPct val="150000"/>
                  </a:lnSpc>
                </a:pPr>
                <a:r>
                  <a:rPr lang="en-US" altLang="zh-CN" sz="2800" dirty="0" err="1">
                    <a:solidFill>
                      <a:prstClr val="black"/>
                    </a:solidFill>
                  </a:rPr>
                  <a:t>C.</a:t>
                </a:r>
                <a:r>
                  <a:rPr lang="en-US" altLang="zh-CN" sz="2800" i="1" dirty="0" err="1">
                    <a:solidFill>
                      <a:prstClr val="black"/>
                    </a:solidFill>
                  </a:rPr>
                  <a:t>f</a:t>
                </a:r>
                <a:r>
                  <a:rPr lang="en-US" altLang="zh-CN" sz="2800" dirty="0">
                    <a:solidFill>
                      <a:prstClr val="black"/>
                    </a:solidFill>
                  </a:rPr>
                  <a:t>(11)&lt;</a:t>
                </a:r>
                <a:r>
                  <a:rPr lang="en-US" altLang="zh-CN" sz="2800" i="1" dirty="0">
                    <a:solidFill>
                      <a:prstClr val="black"/>
                    </a:solidFill>
                  </a:rPr>
                  <a:t>f</a:t>
                </a:r>
                <a:r>
                  <a:rPr lang="en-US" altLang="zh-CN" sz="2800" dirty="0">
                    <a:solidFill>
                      <a:prstClr val="black"/>
                    </a:solidFill>
                  </a:rPr>
                  <a:t>(80)&lt;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25)				</a:t>
                </a:r>
                <a:r>
                  <a:rPr lang="en-US" altLang="zh-CN" sz="2800" dirty="0" err="1">
                    <a:solidFill>
                      <a:prstClr val="black"/>
                    </a:solidFill>
                  </a:rPr>
                  <a:t>D.</a:t>
                </a:r>
                <a:r>
                  <a:rPr lang="en-US" altLang="zh-CN" sz="2800" i="1" dirty="0" err="1">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25)&lt;</a:t>
                </a:r>
                <a:r>
                  <a:rPr lang="en-US" altLang="zh-CN" sz="2800" i="1" dirty="0">
                    <a:solidFill>
                      <a:prstClr val="black"/>
                    </a:solidFill>
                  </a:rPr>
                  <a:t>f</a:t>
                </a:r>
                <a:r>
                  <a:rPr lang="en-US" altLang="zh-CN" sz="2800" dirty="0">
                    <a:solidFill>
                      <a:prstClr val="black"/>
                    </a:solidFill>
                  </a:rPr>
                  <a:t>(80)&lt;</a:t>
                </a:r>
                <a:r>
                  <a:rPr lang="en-US" altLang="zh-CN" sz="2800" i="1" dirty="0">
                    <a:solidFill>
                      <a:prstClr val="black"/>
                    </a:solidFill>
                  </a:rPr>
                  <a:t>f</a:t>
                </a:r>
                <a:r>
                  <a:rPr lang="en-US" altLang="zh-CN" sz="2800" dirty="0">
                    <a:solidFill>
                      <a:prstClr val="black"/>
                    </a:solidFill>
                  </a:rPr>
                  <a:t>(11)</a:t>
                </a:r>
                <a:endParaRPr lang="zh-CN" altLang="zh-CN" sz="2800" dirty="0">
                  <a:solidFill>
                    <a:prstClr val="black"/>
                  </a:solidFill>
                </a:endParaRPr>
              </a:p>
              <a:p>
                <a:pPr>
                  <a:lnSpc>
                    <a:spcPct val="150000"/>
                  </a:lnSpc>
                </a:pPr>
                <a:r>
                  <a:rPr lang="zh-CN" altLang="en-US" sz="2800" b="1" dirty="0">
                    <a:solidFill>
                      <a:srgbClr val="DA251C"/>
                    </a:solidFill>
                    <a:latin typeface="+mj-ea"/>
                  </a:rPr>
                  <a:t>思维导引</a:t>
                </a:r>
                <a:endParaRPr lang="en-US" altLang="zh-CN" sz="2800" b="1" dirty="0">
                  <a:solidFill>
                    <a:srgbClr val="DA251C"/>
                  </a:solidFill>
                  <a:latin typeface="+mj-ea"/>
                </a:endParaRPr>
              </a:p>
              <a:p>
                <a:pPr>
                  <a:lnSpc>
                    <a:spcPct val="150000"/>
                  </a:lnSpc>
                </a:pPr>
                <a:r>
                  <a:rPr lang="zh-CN" altLang="zh-CN" sz="2800" dirty="0">
                    <a:solidFill>
                      <a:prstClr val="black"/>
                    </a:solidFill>
                  </a:rPr>
                  <a:t>由</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在定义域</a:t>
                </a:r>
                <a:r>
                  <a:rPr lang="en-US" altLang="zh-CN" sz="2800" b="1" dirty="0">
                    <a:solidFill>
                      <a:prstClr val="black"/>
                    </a:solidFill>
                  </a:rPr>
                  <a:t>R</a:t>
                </a:r>
                <a:r>
                  <a:rPr lang="zh-CN" altLang="zh-CN" sz="2800" dirty="0">
                    <a:solidFill>
                      <a:prstClr val="black"/>
                    </a:solidFill>
                  </a:rPr>
                  <a:t>上满足</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r>
                      <a:rPr lang="en-US" altLang="zh-CN" sz="2800" i="1" dirty="0">
                        <a:solidFill>
                          <a:prstClr val="black"/>
                        </a:solidFill>
                        <a:latin typeface="Cambria Math"/>
                        <a:ea typeface="Cambria Math"/>
                      </a:rPr>
                      <m:t>→</m:t>
                    </m:r>
                  </m:oMath>
                </a14:m>
                <a:r>
                  <a:rPr lang="zh-CN" altLang="zh-CN" sz="2800" dirty="0">
                    <a:solidFill>
                      <a:prstClr val="black"/>
                    </a:solidFill>
                  </a:rPr>
                  <a:t>得</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8)=</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可知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是以</a:t>
                </a:r>
                <a:r>
                  <a:rPr lang="en-US" altLang="zh-CN" sz="2800" dirty="0">
                    <a:solidFill>
                      <a:prstClr val="black"/>
                    </a:solidFill>
                  </a:rPr>
                  <a:t>8</a:t>
                </a:r>
                <a:r>
                  <a:rPr lang="zh-CN" altLang="zh-CN" sz="2800" dirty="0">
                    <a:solidFill>
                      <a:prstClr val="black"/>
                    </a:solidFill>
                  </a:rPr>
                  <a:t>为周期的周期函数</a:t>
                </a:r>
                <a14:m>
                  <m:oMath xmlns:m="http://schemas.openxmlformats.org/officeDocument/2006/math">
                    <m:r>
                      <a:rPr lang="en-US" altLang="zh-CN" sz="2800" i="1" dirty="0" smtClean="0">
                        <a:solidFill>
                          <a:prstClr val="black"/>
                        </a:solidFill>
                        <a:latin typeface="Cambria Math"/>
                        <a:ea typeface="Cambria Math"/>
                      </a:rPr>
                      <m:t>→</m:t>
                    </m:r>
                  </m:oMath>
                </a14:m>
                <a:r>
                  <a:rPr lang="zh-CN" altLang="zh-CN" sz="2800" dirty="0">
                    <a:solidFill>
                      <a:prstClr val="black"/>
                    </a:solidFill>
                  </a:rPr>
                  <a:t>结合</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的奇偶性和单调性</a:t>
                </a:r>
                <a:r>
                  <a:rPr lang="en-US" altLang="zh-CN" sz="2800" dirty="0">
                    <a:solidFill>
                      <a:prstClr val="black"/>
                    </a:solidFill>
                  </a:rPr>
                  <a:t>,</a:t>
                </a:r>
                <a:r>
                  <a:rPr lang="zh-CN" altLang="zh-CN" sz="2800" dirty="0">
                    <a:solidFill>
                      <a:prstClr val="black"/>
                    </a:solidFill>
                  </a:rPr>
                  <a:t>即可得出选项</a:t>
                </a:r>
              </a:p>
              <a:p>
                <a:pPr>
                  <a:lnSpc>
                    <a:spcPct val="150000"/>
                  </a:lnSpc>
                </a:pPr>
                <a:r>
                  <a:rPr lang="zh-CN" altLang="zh-CN" sz="2800" i="1" dirty="0">
                    <a:solidFill>
                      <a:prstClr val="black"/>
                    </a:solidFill>
                  </a:rPr>
                  <a:t>　</a:t>
                </a:r>
                <a:endParaRPr lang="zh-CN" altLang="zh-CN" sz="2800" dirty="0">
                  <a:solidFill>
                    <a:prstClr val="black"/>
                  </a:solidFill>
                </a:endParaRPr>
              </a:p>
            </p:txBody>
          </p:sp>
        </mc:Choice>
        <mc:Fallback>
          <p:sp>
            <p:nvSpPr>
              <p:cNvPr id="9" name="矩形 8"/>
              <p:cNvSpPr>
                <a:spLocks noRot="1" noChangeAspect="1" noMove="1" noResize="1" noEditPoints="1" noAdjustHandles="1" noChangeArrowheads="1" noChangeShapeType="1" noTextEdit="1"/>
              </p:cNvSpPr>
              <p:nvPr/>
            </p:nvSpPr>
            <p:spPr>
              <a:xfrm>
                <a:off x="247326" y="959368"/>
                <a:ext cx="11710630" cy="5262979"/>
              </a:xfrm>
              <a:prstGeom prst="rect">
                <a:avLst/>
              </a:prstGeom>
              <a:blipFill rotWithShape="0">
                <a:blip r:embed="rId2"/>
                <a:stretch>
                  <a:fillRect l="-1093" r="-416"/>
                </a:stretch>
              </a:blipFill>
            </p:spPr>
            <p:txBody>
              <a:bodyPr/>
              <a:lstStyle/>
              <a:p>
                <a:r>
                  <a:rPr lang="zh-CN" altLang="en-US">
                    <a:noFill/>
                  </a:rPr>
                  <a:t> </a:t>
                </a:r>
              </a:p>
            </p:txBody>
          </p:sp>
        </mc:Fallback>
      </mc:AlternateContent>
      <p:grpSp>
        <p:nvGrpSpPr>
          <p:cNvPr id="10" name="组合 9"/>
          <p:cNvGrpSpPr/>
          <p:nvPr/>
        </p:nvGrpSpPr>
        <p:grpSpPr>
          <a:xfrm>
            <a:off x="357352" y="4287363"/>
            <a:ext cx="11280109" cy="1177158"/>
            <a:chOff x="357352" y="3615559"/>
            <a:chExt cx="11280109" cy="1177158"/>
          </a:xfrm>
        </p:grpSpPr>
        <p:sp>
          <p:nvSpPr>
            <p:cNvPr id="11" name="矩形 10"/>
            <p:cNvSpPr/>
            <p:nvPr/>
          </p:nvSpPr>
          <p:spPr>
            <a:xfrm>
              <a:off x="357352" y="3615559"/>
              <a:ext cx="5139558" cy="5044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5812221" y="3615559"/>
              <a:ext cx="5825240" cy="5044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1671146" y="4288221"/>
              <a:ext cx="6348248" cy="5044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357352" y="4288221"/>
              <a:ext cx="1030014" cy="5044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8547566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247326" y="287564"/>
            <a:ext cx="11710630" cy="5262979"/>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zh-CN" altLang="zh-CN" sz="2800" dirty="0">
                <a:solidFill>
                  <a:prstClr val="black"/>
                </a:solidFill>
              </a:rPr>
              <a:t>因为</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满足</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a:t>
            </a:r>
            <a:r>
              <a:rPr lang="en-US" altLang="zh-CN" sz="2800" dirty="0">
                <a:solidFill>
                  <a:prstClr val="black"/>
                </a:solidFill>
              </a:rPr>
              <a:t> </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8)= </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所以函数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是以</a:t>
            </a:r>
            <a:r>
              <a:rPr lang="en-US" altLang="zh-CN" sz="2800" dirty="0">
                <a:solidFill>
                  <a:prstClr val="black"/>
                </a:solidFill>
              </a:rPr>
              <a:t>8</a:t>
            </a:r>
            <a:r>
              <a:rPr lang="zh-CN" altLang="zh-CN" sz="2800" dirty="0">
                <a:solidFill>
                  <a:prstClr val="black"/>
                </a:solidFill>
              </a:rPr>
              <a:t>为周期的周期函数</a:t>
            </a:r>
            <a:r>
              <a:rPr lang="en-US" altLang="zh-CN" sz="2800" dirty="0">
                <a:solidFill>
                  <a:prstClr val="black"/>
                </a:solidFill>
              </a:rPr>
              <a:t>,</a:t>
            </a:r>
          </a:p>
          <a:p>
            <a:pPr>
              <a:lnSpc>
                <a:spcPct val="150000"/>
              </a:lnSpc>
            </a:pPr>
            <a:r>
              <a:rPr lang="zh-CN" altLang="zh-CN" sz="2800" dirty="0">
                <a:solidFill>
                  <a:prstClr val="black"/>
                </a:solidFill>
              </a:rPr>
              <a:t>则</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25)=</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a:t>
            </a:r>
            <a:r>
              <a:rPr lang="en-US" altLang="zh-CN" sz="2800" i="1" dirty="0">
                <a:solidFill>
                  <a:prstClr val="black"/>
                </a:solidFill>
              </a:rPr>
              <a:t>f</a:t>
            </a:r>
            <a:r>
              <a:rPr lang="en-US" altLang="zh-CN" sz="2800" dirty="0">
                <a:solidFill>
                  <a:prstClr val="black"/>
                </a:solidFill>
              </a:rPr>
              <a:t>(80)=</a:t>
            </a:r>
            <a:r>
              <a:rPr lang="en-US" altLang="zh-CN" sz="2800" i="1" dirty="0">
                <a:solidFill>
                  <a:prstClr val="black"/>
                </a:solidFill>
              </a:rPr>
              <a:t>f</a:t>
            </a:r>
            <a:r>
              <a:rPr lang="en-US" altLang="zh-CN" sz="2800" dirty="0">
                <a:solidFill>
                  <a:prstClr val="black"/>
                </a:solidFill>
              </a:rPr>
              <a:t>(0),</a:t>
            </a:r>
            <a:r>
              <a:rPr lang="en-US" altLang="zh-CN" sz="2800" i="1" dirty="0">
                <a:solidFill>
                  <a:prstClr val="black"/>
                </a:solidFill>
              </a:rPr>
              <a:t>f</a:t>
            </a:r>
            <a:r>
              <a:rPr lang="en-US" altLang="zh-CN" sz="2800" dirty="0">
                <a:solidFill>
                  <a:prstClr val="black"/>
                </a:solidFill>
              </a:rPr>
              <a:t>(11)=</a:t>
            </a:r>
            <a:r>
              <a:rPr lang="en-US" altLang="zh-CN" sz="2800" i="1" dirty="0">
                <a:solidFill>
                  <a:prstClr val="black"/>
                </a:solidFill>
              </a:rPr>
              <a:t>f</a:t>
            </a:r>
            <a:r>
              <a:rPr lang="en-US" altLang="zh-CN" sz="2800" dirty="0">
                <a:solidFill>
                  <a:prstClr val="black"/>
                </a:solidFill>
              </a:rPr>
              <a:t>(3).</a:t>
            </a:r>
            <a:endParaRPr lang="zh-CN" altLang="zh-CN" sz="2800" dirty="0">
              <a:solidFill>
                <a:prstClr val="black"/>
              </a:solidFill>
            </a:endParaRPr>
          </a:p>
          <a:p>
            <a:pPr>
              <a:lnSpc>
                <a:spcPct val="150000"/>
              </a:lnSpc>
            </a:pPr>
            <a:r>
              <a:rPr lang="zh-CN" altLang="zh-CN" sz="2800" dirty="0">
                <a:solidFill>
                  <a:prstClr val="black"/>
                </a:solidFill>
              </a:rPr>
              <a:t>由</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是定义在</a:t>
            </a:r>
            <a:r>
              <a:rPr lang="en-US" altLang="zh-CN" sz="2800" b="1" dirty="0">
                <a:solidFill>
                  <a:prstClr val="black"/>
                </a:solidFill>
              </a:rPr>
              <a:t>R</a:t>
            </a:r>
            <a:r>
              <a:rPr lang="zh-CN" altLang="zh-CN" sz="2800" dirty="0">
                <a:solidFill>
                  <a:prstClr val="black"/>
                </a:solidFill>
              </a:rPr>
              <a:t>上的奇函数</a:t>
            </a:r>
            <a:r>
              <a:rPr lang="en-US" altLang="zh-CN" sz="2800" dirty="0">
                <a:solidFill>
                  <a:prstClr val="black"/>
                </a:solidFill>
              </a:rPr>
              <a:t>,</a:t>
            </a:r>
            <a:r>
              <a:rPr lang="zh-CN" altLang="zh-CN" sz="2800" dirty="0">
                <a:solidFill>
                  <a:prstClr val="black"/>
                </a:solidFill>
              </a:rPr>
              <a:t>且满足</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a:t>
            </a:r>
            <a:r>
              <a:rPr lang="en-US" altLang="zh-CN" sz="2800" dirty="0">
                <a:solidFill>
                  <a:prstClr val="black"/>
                </a:solidFill>
              </a:rPr>
              <a:t> </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得</a:t>
            </a:r>
            <a:r>
              <a:rPr lang="en-US" altLang="zh-CN" sz="2800" i="1" dirty="0">
                <a:solidFill>
                  <a:prstClr val="black"/>
                </a:solidFill>
              </a:rPr>
              <a:t>f</a:t>
            </a:r>
            <a:r>
              <a:rPr lang="en-US" altLang="zh-CN" sz="2800" dirty="0">
                <a:solidFill>
                  <a:prstClr val="black"/>
                </a:solidFill>
              </a:rPr>
              <a:t>(11)=</a:t>
            </a:r>
            <a:r>
              <a:rPr lang="en-US" altLang="zh-CN" sz="2800" i="1" dirty="0">
                <a:solidFill>
                  <a:prstClr val="black"/>
                </a:solidFill>
              </a:rPr>
              <a:t>f</a:t>
            </a:r>
            <a:r>
              <a:rPr lang="en-US" altLang="zh-CN" sz="2800" dirty="0">
                <a:solidFill>
                  <a:prstClr val="black"/>
                </a:solidFill>
              </a:rPr>
              <a:t>(3)=</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a:t>
            </a:r>
            <a:r>
              <a:rPr lang="en-US" altLang="zh-CN" sz="2800" i="1" dirty="0">
                <a:solidFill>
                  <a:prstClr val="black"/>
                </a:solidFill>
              </a:rPr>
              <a:t>f</a:t>
            </a:r>
            <a:r>
              <a:rPr lang="en-US" altLang="zh-CN" sz="2800" dirty="0">
                <a:solidFill>
                  <a:prstClr val="black"/>
                </a:solidFill>
              </a:rPr>
              <a:t>(1).</a:t>
            </a:r>
            <a:endParaRPr lang="zh-CN" altLang="zh-CN" sz="2800" dirty="0">
              <a:solidFill>
                <a:prstClr val="black"/>
              </a:solidFill>
            </a:endParaRPr>
          </a:p>
          <a:p>
            <a:pPr>
              <a:lnSpc>
                <a:spcPct val="150000"/>
              </a:lnSpc>
            </a:pPr>
            <a:r>
              <a:rPr lang="zh-CN" altLang="zh-CN" sz="2800" dirty="0">
                <a:solidFill>
                  <a:prstClr val="black"/>
                </a:solidFill>
              </a:rPr>
              <a:t>因为</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在区间</a:t>
            </a:r>
            <a:r>
              <a:rPr lang="en-US" altLang="zh-CN" sz="2800" dirty="0">
                <a:solidFill>
                  <a:prstClr val="black"/>
                </a:solidFill>
              </a:rPr>
              <a:t>[0,2]</a:t>
            </a:r>
            <a:r>
              <a:rPr lang="zh-CN" altLang="zh-CN" sz="2800" dirty="0">
                <a:solidFill>
                  <a:prstClr val="black"/>
                </a:solidFill>
              </a:rPr>
              <a:t>上是增函数</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在</a:t>
            </a:r>
            <a:r>
              <a:rPr lang="en-US" altLang="zh-CN" sz="2800" dirty="0">
                <a:solidFill>
                  <a:prstClr val="black"/>
                </a:solidFill>
              </a:rPr>
              <a:t>R</a:t>
            </a:r>
            <a:r>
              <a:rPr lang="zh-CN" altLang="zh-CN" sz="2800" dirty="0">
                <a:solidFill>
                  <a:prstClr val="black"/>
                </a:solidFill>
              </a:rPr>
              <a:t>上是奇函数</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在区间</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2,2]</a:t>
            </a:r>
            <a:r>
              <a:rPr lang="zh-CN" altLang="zh-CN" sz="2800" dirty="0">
                <a:solidFill>
                  <a:prstClr val="black"/>
                </a:solidFill>
              </a:rPr>
              <a:t>上是增函数</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1)&lt;</a:t>
            </a:r>
            <a:r>
              <a:rPr lang="en-US" altLang="zh-CN" sz="2800" i="1" dirty="0">
                <a:solidFill>
                  <a:prstClr val="black"/>
                </a:solidFill>
              </a:rPr>
              <a:t>f</a:t>
            </a:r>
            <a:r>
              <a:rPr lang="en-US" altLang="zh-CN" sz="2800" dirty="0">
                <a:solidFill>
                  <a:prstClr val="black"/>
                </a:solidFill>
              </a:rPr>
              <a:t>(0)&lt;</a:t>
            </a:r>
            <a:r>
              <a:rPr lang="en-US" altLang="zh-CN" sz="2800" i="1" dirty="0">
                <a:solidFill>
                  <a:prstClr val="black"/>
                </a:solidFill>
              </a:rPr>
              <a:t>f</a:t>
            </a:r>
            <a:r>
              <a:rPr lang="en-US" altLang="zh-CN" sz="2800" dirty="0">
                <a:solidFill>
                  <a:prstClr val="black"/>
                </a:solidFill>
              </a:rPr>
              <a:t>(1),</a:t>
            </a:r>
            <a:r>
              <a:rPr lang="zh-CN" altLang="zh-CN" sz="2800" dirty="0">
                <a:solidFill>
                  <a:prstClr val="black"/>
                </a:solidFill>
              </a:rPr>
              <a:t>即</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25)&lt;</a:t>
            </a:r>
            <a:r>
              <a:rPr lang="en-US" altLang="zh-CN" sz="2800" i="1" dirty="0">
                <a:solidFill>
                  <a:prstClr val="black"/>
                </a:solidFill>
              </a:rPr>
              <a:t>f</a:t>
            </a:r>
            <a:r>
              <a:rPr lang="en-US" altLang="zh-CN" sz="2800" dirty="0">
                <a:solidFill>
                  <a:prstClr val="black"/>
                </a:solidFill>
              </a:rPr>
              <a:t>(80)&lt;</a:t>
            </a:r>
            <a:r>
              <a:rPr lang="en-US" altLang="zh-CN" sz="2800" i="1" dirty="0">
                <a:solidFill>
                  <a:prstClr val="black"/>
                </a:solidFill>
              </a:rPr>
              <a:t>f</a:t>
            </a:r>
            <a:r>
              <a:rPr lang="en-US" altLang="zh-CN" sz="2800" dirty="0">
                <a:solidFill>
                  <a:prstClr val="black"/>
                </a:solidFill>
              </a:rPr>
              <a:t>(11).</a:t>
            </a:r>
            <a:endParaRPr lang="zh-CN" altLang="zh-CN" sz="2800" dirty="0">
              <a:solidFill>
                <a:prstClr val="black"/>
              </a:solidFill>
            </a:endParaRPr>
          </a:p>
          <a:p>
            <a:pPr>
              <a:lnSpc>
                <a:spcPct val="150000"/>
              </a:lnSpc>
            </a:pPr>
            <a:r>
              <a:rPr lang="zh-CN" altLang="zh-CN" sz="2800" b="1" dirty="0">
                <a:solidFill>
                  <a:srgbClr val="DA251C"/>
                </a:solidFill>
              </a:rPr>
              <a:t>答案</a:t>
            </a:r>
            <a:r>
              <a:rPr lang="zh-CN" altLang="zh-CN" sz="2800" i="1" dirty="0">
                <a:solidFill>
                  <a:prstClr val="black"/>
                </a:solidFill>
              </a:rPr>
              <a:t>　</a:t>
            </a:r>
            <a:r>
              <a:rPr lang="en-US" altLang="zh-CN" sz="2800" dirty="0">
                <a:solidFill>
                  <a:prstClr val="black"/>
                </a:solidFill>
              </a:rPr>
              <a:t>D</a:t>
            </a:r>
            <a:endParaRPr lang="zh-CN" altLang="zh-CN" sz="2800" dirty="0">
              <a:solidFill>
                <a:prstClr val="black"/>
              </a:solidFill>
            </a:endParaRPr>
          </a:p>
        </p:txBody>
      </p:sp>
    </p:spTree>
    <p:extLst>
      <p:ext uri="{BB962C8B-B14F-4D97-AF65-F5344CB8AC3E}">
        <p14:creationId xmlns:p14="http://schemas.microsoft.com/office/powerpoint/2010/main" xmlns="" val="38095589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247326" y="614155"/>
            <a:ext cx="11710630" cy="3970318"/>
          </a:xfrm>
          <a:prstGeom prst="rect">
            <a:avLst/>
          </a:prstGeom>
        </p:spPr>
        <p:txBody>
          <a:bodyPr wrap="square">
            <a:spAutoFit/>
          </a:bodyPr>
          <a:lstStyle/>
          <a:p>
            <a:pPr>
              <a:lnSpc>
                <a:spcPct val="150000"/>
              </a:lnSpc>
            </a:pPr>
            <a:r>
              <a:rPr lang="zh-CN" altLang="zh-CN" sz="2800" b="1" dirty="0">
                <a:solidFill>
                  <a:srgbClr val="DA251C"/>
                </a:solidFill>
              </a:rPr>
              <a:t>示例</a:t>
            </a:r>
            <a:r>
              <a:rPr lang="en-US" altLang="zh-CN" sz="2800" b="1" dirty="0">
                <a:solidFill>
                  <a:srgbClr val="DA251C"/>
                </a:solidFill>
              </a:rPr>
              <a:t>14</a:t>
            </a:r>
            <a:r>
              <a:rPr lang="zh-CN" altLang="zh-CN" sz="2800" i="1" dirty="0">
                <a:solidFill>
                  <a:prstClr val="black"/>
                </a:solidFill>
              </a:rPr>
              <a:t>　</a:t>
            </a:r>
            <a:r>
              <a:rPr lang="zh-CN" altLang="zh-CN" sz="2800" dirty="0">
                <a:solidFill>
                  <a:prstClr val="black"/>
                </a:solidFill>
              </a:rPr>
              <a:t>已知函数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是定义域为</a:t>
            </a:r>
            <a:r>
              <a:rPr lang="en-US" altLang="zh-CN" sz="2800" b="1" dirty="0">
                <a:solidFill>
                  <a:prstClr val="black"/>
                </a:solidFill>
              </a:rPr>
              <a:t>R</a:t>
            </a:r>
            <a:r>
              <a:rPr lang="zh-CN" altLang="zh-CN" sz="2800" dirty="0">
                <a:solidFill>
                  <a:prstClr val="black"/>
                </a:solidFill>
              </a:rPr>
              <a:t>的偶函数</a:t>
            </a:r>
            <a:r>
              <a:rPr lang="en-US" altLang="zh-CN" sz="2800" dirty="0">
                <a:solidFill>
                  <a:prstClr val="black"/>
                </a:solidFill>
              </a:rPr>
              <a:t>,</a:t>
            </a:r>
            <a:r>
              <a:rPr lang="zh-CN" altLang="zh-CN" sz="2800" dirty="0">
                <a:solidFill>
                  <a:prstClr val="black"/>
                </a:solidFill>
              </a:rPr>
              <a:t>且在区间</a:t>
            </a:r>
            <a:r>
              <a:rPr lang="en-US" altLang="zh-CN" sz="2800" dirty="0">
                <a:solidFill>
                  <a:prstClr val="black"/>
                </a:solidFill>
              </a:rPr>
              <a:t>[0,</a:t>
            </a:r>
            <a:r>
              <a:rPr lang="en-US" altLang="zh-CN" sz="2800" i="1" dirty="0">
                <a:solidFill>
                  <a:prstClr val="black"/>
                </a:solidFill>
              </a:rPr>
              <a:t>+</a:t>
            </a:r>
            <a:r>
              <a:rPr lang="en-US" altLang="zh-CN" sz="2800" dirty="0">
                <a:solidFill>
                  <a:prstClr val="black"/>
                </a:solidFill>
              </a:rPr>
              <a:t>∞)</a:t>
            </a:r>
            <a:r>
              <a:rPr lang="zh-CN" altLang="zh-CN" sz="2800" dirty="0">
                <a:solidFill>
                  <a:prstClr val="black"/>
                </a:solidFill>
              </a:rPr>
              <a:t>上是增函数</a:t>
            </a:r>
            <a:r>
              <a:rPr lang="en-US" altLang="zh-CN" sz="2800" dirty="0">
                <a:solidFill>
                  <a:prstClr val="black"/>
                </a:solidFill>
              </a:rPr>
              <a:t>,</a:t>
            </a: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m</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r>
              <a:rPr lang="zh-CN" altLang="zh-CN" sz="2800" dirty="0">
                <a:solidFill>
                  <a:prstClr val="black"/>
                </a:solidFill>
              </a:rPr>
              <a:t>求实数</a:t>
            </a:r>
            <a:r>
              <a:rPr lang="en-US" altLang="zh-CN" sz="2800" i="1" dirty="0">
                <a:solidFill>
                  <a:prstClr val="black"/>
                </a:solidFill>
              </a:rPr>
              <a:t>m</a:t>
            </a:r>
            <a:r>
              <a:rPr lang="zh-CN" altLang="zh-CN" sz="2800" dirty="0">
                <a:solidFill>
                  <a:prstClr val="black"/>
                </a:solidFill>
              </a:rPr>
              <a:t>的取值范围</a:t>
            </a:r>
            <a:r>
              <a:rPr lang="en-US" altLang="zh-CN" sz="2800" dirty="0">
                <a:solidFill>
                  <a:prstClr val="black"/>
                </a:solidFill>
              </a:rPr>
              <a:t>.</a:t>
            </a:r>
            <a:endParaRPr lang="zh-CN" altLang="zh-CN" sz="2800" dirty="0">
              <a:solidFill>
                <a:prstClr val="black"/>
              </a:solidFill>
            </a:endParaRPr>
          </a:p>
          <a:p>
            <a:pPr>
              <a:lnSpc>
                <a:spcPct val="150000"/>
              </a:lnSpc>
            </a:pPr>
            <a:endParaRPr lang="en-US" altLang="zh-CN" sz="2800" b="1" dirty="0">
              <a:solidFill>
                <a:srgbClr val="DA251C"/>
              </a:solidFill>
            </a:endParaRPr>
          </a:p>
          <a:p>
            <a:pPr>
              <a:lnSpc>
                <a:spcPct val="150000"/>
              </a:lnSpc>
            </a:pPr>
            <a:r>
              <a:rPr lang="zh-CN" altLang="en-US" sz="2800" b="1" dirty="0">
                <a:solidFill>
                  <a:srgbClr val="DA251C"/>
                </a:solidFill>
                <a:latin typeface="+mj-ea"/>
              </a:rPr>
              <a:t>思维导引</a:t>
            </a:r>
            <a:r>
              <a:rPr lang="zh-CN" altLang="zh-CN" sz="2800" i="1" dirty="0">
                <a:solidFill>
                  <a:prstClr val="black"/>
                </a:solidFill>
              </a:rPr>
              <a:t>　</a:t>
            </a:r>
            <a:r>
              <a:rPr lang="en-US" altLang="zh-CN" sz="2800" i="1" dirty="0">
                <a:solidFill>
                  <a:prstClr val="black"/>
                </a:solidFill>
              </a:rPr>
              <a:t> </a:t>
            </a:r>
            <a:r>
              <a:rPr lang="zh-CN" altLang="zh-CN" sz="2800" dirty="0">
                <a:solidFill>
                  <a:prstClr val="black"/>
                </a:solidFill>
              </a:rPr>
              <a:t>根据偶函数在对称区间上的单调性关系求</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在</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上的单调性</a:t>
            </a:r>
            <a:r>
              <a:rPr lang="en-US" altLang="zh-CN" sz="2800" dirty="0">
                <a:solidFill>
                  <a:prstClr val="black"/>
                </a:solidFill>
              </a:rPr>
              <a:t>,</a:t>
            </a:r>
            <a:r>
              <a:rPr lang="zh-CN" altLang="zh-CN" sz="2800" dirty="0">
                <a:solidFill>
                  <a:prstClr val="black"/>
                </a:solidFill>
              </a:rPr>
              <a:t>然后分情况讨论</a:t>
            </a:r>
            <a:r>
              <a:rPr lang="en-US" altLang="zh-CN" sz="2800" i="1" dirty="0">
                <a:solidFill>
                  <a:prstClr val="black"/>
                </a:solidFill>
              </a:rPr>
              <a:t>m</a:t>
            </a:r>
            <a:r>
              <a:rPr lang="zh-CN" altLang="zh-CN" sz="2800" dirty="0">
                <a:solidFill>
                  <a:prstClr val="black"/>
                </a:solidFill>
              </a:rPr>
              <a:t>所在的区间即可求解</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i="1" dirty="0">
                <a:solidFill>
                  <a:prstClr val="black"/>
                </a:solidFill>
              </a:rPr>
              <a:t>　</a:t>
            </a:r>
            <a:endParaRPr lang="zh-CN" altLang="zh-CN" sz="2800" dirty="0">
              <a:solidFill>
                <a:prstClr val="black"/>
              </a:solidFill>
            </a:endParaRPr>
          </a:p>
        </p:txBody>
      </p:sp>
    </p:spTree>
    <p:extLst>
      <p:ext uri="{BB962C8B-B14F-4D97-AF65-F5344CB8AC3E}">
        <p14:creationId xmlns:p14="http://schemas.microsoft.com/office/powerpoint/2010/main" xmlns="" val="24098265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247326" y="287564"/>
            <a:ext cx="11710630" cy="4616648"/>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a:t>
            </a:r>
            <a:r>
              <a:rPr lang="en-US" altLang="zh-CN" sz="2800" b="1" dirty="0">
                <a:solidFill>
                  <a:prstClr val="black"/>
                </a:solidFill>
              </a:rPr>
              <a:t>R</a:t>
            </a:r>
            <a:r>
              <a:rPr lang="zh-CN" altLang="zh-CN" sz="2800" dirty="0">
                <a:solidFill>
                  <a:prstClr val="black"/>
                </a:solidFill>
              </a:rPr>
              <a:t>上的偶函数</a:t>
            </a:r>
            <a:r>
              <a:rPr lang="en-US" altLang="zh-CN" sz="2800" dirty="0">
                <a:solidFill>
                  <a:prstClr val="black"/>
                </a:solidFill>
              </a:rPr>
              <a:t>,</a:t>
            </a:r>
            <a:r>
              <a:rPr lang="zh-CN" altLang="zh-CN" sz="2800" dirty="0">
                <a:solidFill>
                  <a:prstClr val="black"/>
                </a:solidFill>
              </a:rPr>
              <a:t>且在</a:t>
            </a:r>
            <a:r>
              <a:rPr lang="en-US" altLang="zh-CN" sz="2800" dirty="0">
                <a:solidFill>
                  <a:prstClr val="black"/>
                </a:solidFill>
              </a:rPr>
              <a:t>[0,</a:t>
            </a:r>
            <a:r>
              <a:rPr lang="en-US" altLang="zh-CN" sz="2800" i="1" dirty="0">
                <a:solidFill>
                  <a:prstClr val="black"/>
                </a:solidFill>
              </a:rPr>
              <a:t>+</a:t>
            </a:r>
            <a:r>
              <a:rPr lang="en-US" altLang="zh-CN" sz="2800" dirty="0">
                <a:solidFill>
                  <a:prstClr val="black"/>
                </a:solidFill>
              </a:rPr>
              <a:t>∞)</a:t>
            </a:r>
            <a:r>
              <a:rPr lang="zh-CN" altLang="zh-CN" sz="2800" dirty="0">
                <a:solidFill>
                  <a:prstClr val="black"/>
                </a:solidFill>
              </a:rPr>
              <a:t>上是增函数</a:t>
            </a:r>
            <a:r>
              <a:rPr lang="en-US" altLang="zh-CN" sz="2800" dirty="0">
                <a:solidFill>
                  <a:prstClr val="black"/>
                </a:solidFill>
              </a:rPr>
              <a:t>,</a:t>
            </a: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在</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∞,0]</a:t>
            </a:r>
            <a:r>
              <a:rPr lang="zh-CN" altLang="zh-CN" sz="2800" dirty="0">
                <a:solidFill>
                  <a:prstClr val="black"/>
                </a:solidFill>
              </a:rPr>
              <a:t>上是减函数</a:t>
            </a:r>
            <a:r>
              <a:rPr lang="en-US" altLang="zh-CN" sz="2800" dirty="0">
                <a:solidFill>
                  <a:prstClr val="black"/>
                </a:solidFill>
              </a:rPr>
              <a:t>.</a:t>
            </a:r>
          </a:p>
          <a:p>
            <a:pPr>
              <a:lnSpc>
                <a:spcPct val="150000"/>
              </a:lnSpc>
            </a:pPr>
            <a:r>
              <a:rPr lang="zh-CN" altLang="zh-CN" sz="2800" dirty="0">
                <a:solidFill>
                  <a:prstClr val="black"/>
                </a:solidFill>
              </a:rPr>
              <a:t>当</a:t>
            </a:r>
            <a:r>
              <a:rPr lang="en-US" altLang="zh-CN" sz="2800" i="1" dirty="0">
                <a:solidFill>
                  <a:prstClr val="black"/>
                </a:solidFill>
              </a:rPr>
              <a:t>m</a:t>
            </a:r>
            <a:r>
              <a:rPr lang="en-US" altLang="zh-CN" sz="2800" dirty="0">
                <a:solidFill>
                  <a:prstClr val="black"/>
                </a:solidFill>
              </a:rPr>
              <a:t>&lt;0</a:t>
            </a:r>
            <a:r>
              <a:rPr lang="zh-CN" altLang="zh-CN" sz="2800" dirty="0">
                <a:solidFill>
                  <a:prstClr val="black"/>
                </a:solidFill>
              </a:rPr>
              <a:t>时</a:t>
            </a:r>
            <a:r>
              <a:rPr lang="en-US" altLang="zh-CN" sz="2800" dirty="0">
                <a:solidFill>
                  <a:prstClr val="black"/>
                </a:solidFill>
              </a:rPr>
              <a:t>,</a:t>
            </a:r>
            <a:r>
              <a:rPr lang="zh-CN" altLang="zh-CN" sz="2800" dirty="0">
                <a:solidFill>
                  <a:prstClr val="black"/>
                </a:solidFill>
              </a:rPr>
              <a:t>由</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m</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r>
              <a:rPr lang="zh-CN" altLang="zh-CN" sz="2800" dirty="0">
                <a:solidFill>
                  <a:prstClr val="black"/>
                </a:solidFill>
              </a:rPr>
              <a:t>知</a:t>
            </a:r>
            <a:r>
              <a:rPr lang="en-US" altLang="zh-CN" sz="2800" i="1" dirty="0">
                <a:solidFill>
                  <a:prstClr val="black"/>
                </a:solidFill>
              </a:rPr>
              <a:t>m</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p>
          <a:p>
            <a:pPr>
              <a:lnSpc>
                <a:spcPct val="150000"/>
              </a:lnSpc>
            </a:pPr>
            <a:r>
              <a:rPr lang="zh-CN" altLang="zh-CN" sz="2800" dirty="0">
                <a:solidFill>
                  <a:prstClr val="black"/>
                </a:solidFill>
              </a:rPr>
              <a:t>当</a:t>
            </a:r>
            <a:r>
              <a:rPr lang="en-US" altLang="zh-CN" sz="2800" i="1" dirty="0">
                <a:solidFill>
                  <a:prstClr val="black"/>
                </a:solidFill>
              </a:rPr>
              <a:t>m</a:t>
            </a:r>
            <a:r>
              <a:rPr lang="en-US" altLang="zh-CN" sz="2800" dirty="0">
                <a:solidFill>
                  <a:prstClr val="black"/>
                </a:solidFill>
              </a:rPr>
              <a:t>≥0</a:t>
            </a:r>
            <a:r>
              <a:rPr lang="zh-CN" altLang="zh-CN" sz="2800" dirty="0">
                <a:solidFill>
                  <a:prstClr val="black"/>
                </a:solidFill>
              </a:rPr>
              <a:t>时</a:t>
            </a:r>
            <a:r>
              <a:rPr lang="en-US" altLang="zh-CN" sz="2800" dirty="0">
                <a:solidFill>
                  <a:prstClr val="black"/>
                </a:solidFill>
              </a:rPr>
              <a:t>,</a:t>
            </a:r>
            <a:r>
              <a:rPr lang="zh-CN" altLang="zh-CN" sz="2800" dirty="0">
                <a:solidFill>
                  <a:prstClr val="black"/>
                </a:solidFill>
              </a:rPr>
              <a:t>由</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m</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r>
              <a:rPr lang="en-US" altLang="zh-CN" sz="2800" i="1" dirty="0">
                <a:solidFill>
                  <a:prstClr val="black"/>
                </a:solidFill>
              </a:rPr>
              <a:t>f</a:t>
            </a:r>
            <a:r>
              <a:rPr lang="en-US" altLang="zh-CN" sz="2800" dirty="0">
                <a:solidFill>
                  <a:prstClr val="black"/>
                </a:solidFill>
              </a:rPr>
              <a:t>(2),</a:t>
            </a:r>
            <a:r>
              <a:rPr lang="zh-CN" altLang="zh-CN" sz="2800" dirty="0">
                <a:solidFill>
                  <a:prstClr val="black"/>
                </a:solidFill>
              </a:rPr>
              <a:t>可得</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m</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(2),</a:t>
            </a:r>
            <a:r>
              <a:rPr lang="zh-CN" altLang="zh-CN" sz="2800" dirty="0">
                <a:solidFill>
                  <a:prstClr val="black"/>
                </a:solidFill>
              </a:rPr>
              <a:t>知</a:t>
            </a:r>
            <a:r>
              <a:rPr lang="en-US" altLang="zh-CN" sz="2800" i="1" dirty="0">
                <a:solidFill>
                  <a:prstClr val="black"/>
                </a:solidFill>
              </a:rPr>
              <a:t>m</a:t>
            </a:r>
            <a:r>
              <a:rPr lang="en-US" altLang="zh-CN" sz="2800" dirty="0">
                <a:solidFill>
                  <a:prstClr val="black"/>
                </a:solidFill>
              </a:rPr>
              <a:t>≥2.</a:t>
            </a:r>
          </a:p>
          <a:p>
            <a:pPr>
              <a:lnSpc>
                <a:spcPct val="150000"/>
              </a:lnSpc>
            </a:pPr>
            <a:r>
              <a:rPr lang="zh-CN" altLang="zh-CN" sz="2800" dirty="0">
                <a:solidFill>
                  <a:prstClr val="black"/>
                </a:solidFill>
              </a:rPr>
              <a:t>故实数</a:t>
            </a:r>
            <a:r>
              <a:rPr lang="en-US" altLang="zh-CN" sz="2800" i="1" dirty="0">
                <a:solidFill>
                  <a:prstClr val="black"/>
                </a:solidFill>
              </a:rPr>
              <a:t>m</a:t>
            </a:r>
            <a:r>
              <a:rPr lang="zh-CN" altLang="zh-CN" sz="2800" dirty="0">
                <a:solidFill>
                  <a:prstClr val="black"/>
                </a:solidFill>
              </a:rPr>
              <a:t>的取值范围为</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r>
              <a:rPr lang="zh-CN" altLang="zh-CN" sz="2800" dirty="0">
                <a:solidFill>
                  <a:prstClr val="black"/>
                </a:solidFill>
              </a:rPr>
              <a:t>∪</a:t>
            </a:r>
            <a:r>
              <a:rPr lang="en-US" altLang="zh-CN" sz="2800" dirty="0">
                <a:solidFill>
                  <a:prstClr val="black"/>
                </a:solidFill>
              </a:rPr>
              <a:t>[2,</a:t>
            </a:r>
            <a:r>
              <a:rPr lang="en-US" altLang="zh-CN" sz="2800" i="1" dirty="0">
                <a:solidFill>
                  <a:prstClr val="black"/>
                </a:solidFill>
              </a:rPr>
              <a:t>+</a:t>
            </a:r>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b="1" dirty="0">
                <a:solidFill>
                  <a:srgbClr val="DA251C"/>
                </a:solidFill>
              </a:rPr>
              <a:t>点评</a:t>
            </a:r>
            <a:r>
              <a:rPr lang="zh-CN" altLang="zh-CN" sz="2800" i="1" dirty="0">
                <a:solidFill>
                  <a:prstClr val="black"/>
                </a:solidFill>
              </a:rPr>
              <a:t>　</a:t>
            </a:r>
            <a:r>
              <a:rPr lang="zh-CN" altLang="zh-CN" sz="2800" dirty="0">
                <a:solidFill>
                  <a:prstClr val="black"/>
                </a:solidFill>
              </a:rPr>
              <a:t>本例也可以利用偶函数的性质</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转化为解不等式</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|m|</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(2),</a:t>
            </a:r>
            <a:r>
              <a:rPr lang="zh-CN" altLang="zh-CN" sz="2800" dirty="0">
                <a:solidFill>
                  <a:prstClr val="black"/>
                </a:solidFill>
              </a:rPr>
              <a:t>即</a:t>
            </a:r>
            <a:r>
              <a:rPr lang="en-US" altLang="zh-CN" sz="2800" i="1" dirty="0">
                <a:solidFill>
                  <a:prstClr val="black"/>
                </a:solidFill>
              </a:rPr>
              <a:t>|m|</a:t>
            </a:r>
            <a:r>
              <a:rPr lang="en-US" altLang="zh-CN" sz="2800" dirty="0">
                <a:solidFill>
                  <a:prstClr val="black"/>
                </a:solidFill>
              </a:rPr>
              <a:t>≥2.</a:t>
            </a:r>
            <a:r>
              <a:rPr lang="zh-CN" altLang="zh-CN" sz="2800" dirty="0">
                <a:solidFill>
                  <a:prstClr val="black"/>
                </a:solidFill>
              </a:rPr>
              <a:t> </a:t>
            </a:r>
            <a:r>
              <a:rPr lang="en-US" altLang="zh-CN" sz="2800" dirty="0">
                <a:solidFill>
                  <a:prstClr val="black"/>
                </a:solidFill>
              </a:rPr>
              <a:t> </a:t>
            </a:r>
            <a:r>
              <a:rPr lang="zh-CN" altLang="zh-CN" sz="2800" i="1" dirty="0">
                <a:solidFill>
                  <a:prstClr val="black"/>
                </a:solidFill>
              </a:rPr>
              <a:t>　</a:t>
            </a:r>
            <a:endParaRPr lang="zh-CN" altLang="zh-CN" sz="2800" dirty="0">
              <a:solidFill>
                <a:prstClr val="black"/>
              </a:solidFill>
            </a:endParaRPr>
          </a:p>
        </p:txBody>
      </p:sp>
    </p:spTree>
    <p:extLst>
      <p:ext uri="{BB962C8B-B14F-4D97-AF65-F5344CB8AC3E}">
        <p14:creationId xmlns:p14="http://schemas.microsoft.com/office/powerpoint/2010/main" xmlns="" val="16844257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247326" y="287564"/>
            <a:ext cx="11710630" cy="5909310"/>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a:rPr>
              <a:t>感悟升华</a:t>
            </a:r>
            <a:endParaRPr lang="en-US" altLang="zh-CN" sz="2800" b="1" dirty="0">
              <a:solidFill>
                <a:srgbClr val="DA251C"/>
              </a:solidFill>
              <a:latin typeface="+mj-ea"/>
              <a:ea typeface="+mj-ea"/>
              <a:cs typeface="Times New Roman"/>
            </a:endParaRPr>
          </a:p>
          <a:p>
            <a:pPr>
              <a:lnSpc>
                <a:spcPct val="150000"/>
              </a:lnSpc>
            </a:pPr>
            <a:r>
              <a:rPr lang="en-US" altLang="zh-CN" sz="2800" dirty="0">
                <a:latin typeface="+mj-ea"/>
                <a:ea typeface="+mj-ea"/>
              </a:rPr>
              <a:t>1.</a:t>
            </a:r>
            <a:r>
              <a:rPr lang="zh-CN" altLang="en-US" sz="2800" dirty="0">
                <a:latin typeface="+mj-ea"/>
                <a:ea typeface="+mj-ea"/>
              </a:rPr>
              <a:t>函数单调性与奇偶性的综合</a:t>
            </a:r>
            <a:r>
              <a:rPr lang="en-US" altLang="zh-CN" sz="2800" dirty="0">
                <a:latin typeface="+mj-ea"/>
                <a:ea typeface="+mj-ea"/>
              </a:rPr>
              <a:t>,</a:t>
            </a:r>
            <a:r>
              <a:rPr lang="zh-CN" altLang="en-US" sz="2800" dirty="0">
                <a:latin typeface="+mj-ea"/>
                <a:ea typeface="+mj-ea"/>
              </a:rPr>
              <a:t>常利用奇、偶函数的图象的对称性</a:t>
            </a:r>
            <a:r>
              <a:rPr lang="en-US" altLang="zh-CN" sz="2800" dirty="0">
                <a:latin typeface="+mj-ea"/>
                <a:ea typeface="+mj-ea"/>
              </a:rPr>
              <a:t>,</a:t>
            </a:r>
            <a:r>
              <a:rPr lang="zh-CN" altLang="en-US" sz="2800" dirty="0">
                <a:latin typeface="+mj-ea"/>
                <a:ea typeface="+mj-ea"/>
              </a:rPr>
              <a:t>以及奇、偶函数在关于原点对称的区间上的单调性的关系求解</a:t>
            </a:r>
            <a:r>
              <a:rPr lang="en-US" altLang="zh-CN" sz="2800" dirty="0">
                <a:latin typeface="+mj-ea"/>
                <a:ea typeface="+mj-ea"/>
              </a:rPr>
              <a:t>.</a:t>
            </a:r>
            <a:endParaRPr lang="zh-CN" altLang="en-US" sz="2800" dirty="0">
              <a:latin typeface="+mj-ea"/>
              <a:ea typeface="+mj-ea"/>
            </a:endParaRPr>
          </a:p>
          <a:p>
            <a:pPr>
              <a:lnSpc>
                <a:spcPct val="150000"/>
              </a:lnSpc>
            </a:pPr>
            <a:r>
              <a:rPr lang="en-US" altLang="zh-CN" sz="2800" dirty="0">
                <a:latin typeface="+mj-ea"/>
                <a:ea typeface="+mj-ea"/>
              </a:rPr>
              <a:t>2.</a:t>
            </a:r>
            <a:r>
              <a:rPr lang="zh-CN" altLang="en-US" sz="2800" dirty="0">
                <a:latin typeface="+mj-ea"/>
                <a:ea typeface="+mj-ea"/>
              </a:rPr>
              <a:t>函数周期性与奇偶性的综合</a:t>
            </a:r>
            <a:r>
              <a:rPr lang="en-US" altLang="zh-CN" sz="2800" dirty="0">
                <a:latin typeface="+mj-ea"/>
                <a:ea typeface="+mj-ea"/>
              </a:rPr>
              <a:t>,</a:t>
            </a:r>
            <a:r>
              <a:rPr lang="zh-CN" altLang="en-US" sz="2800" dirty="0">
                <a:latin typeface="+mj-ea"/>
                <a:ea typeface="+mj-ea"/>
              </a:rPr>
              <a:t>此类问题多是求值问题</a:t>
            </a:r>
            <a:r>
              <a:rPr lang="en-US" altLang="zh-CN" sz="2800" dirty="0">
                <a:latin typeface="+mj-ea"/>
                <a:ea typeface="+mj-ea"/>
              </a:rPr>
              <a:t>,</a:t>
            </a:r>
            <a:r>
              <a:rPr lang="zh-CN" altLang="en-US" sz="2800" dirty="0">
                <a:latin typeface="+mj-ea"/>
                <a:ea typeface="+mj-ea"/>
              </a:rPr>
              <a:t>常利用奇偶性及周期性进行变换</a:t>
            </a:r>
            <a:r>
              <a:rPr lang="en-US" altLang="zh-CN" sz="2800" dirty="0">
                <a:latin typeface="+mj-ea"/>
                <a:ea typeface="+mj-ea"/>
              </a:rPr>
              <a:t>,</a:t>
            </a:r>
            <a:r>
              <a:rPr lang="zh-CN" altLang="en-US" sz="2800" dirty="0">
                <a:latin typeface="+mj-ea"/>
                <a:ea typeface="+mj-ea"/>
              </a:rPr>
              <a:t>将所求函数值的自变量转换到已知函数解析式的函数的定义域内求解</a:t>
            </a:r>
            <a:r>
              <a:rPr lang="en-US" altLang="zh-CN" sz="2800" dirty="0">
                <a:latin typeface="+mj-ea"/>
                <a:ea typeface="+mj-ea"/>
              </a:rPr>
              <a:t>.</a:t>
            </a:r>
            <a:endParaRPr lang="zh-CN" altLang="en-US" sz="2800" dirty="0">
              <a:latin typeface="+mj-ea"/>
              <a:ea typeface="+mj-ea"/>
            </a:endParaRPr>
          </a:p>
          <a:p>
            <a:pPr>
              <a:lnSpc>
                <a:spcPct val="150000"/>
              </a:lnSpc>
            </a:pPr>
            <a:r>
              <a:rPr lang="en-US" altLang="zh-CN" sz="2800" dirty="0">
                <a:latin typeface="+mj-ea"/>
                <a:ea typeface="+mj-ea"/>
              </a:rPr>
              <a:t>3.</a:t>
            </a:r>
            <a:r>
              <a:rPr lang="zh-CN" altLang="en-US" sz="2800" dirty="0">
                <a:latin typeface="+mj-ea"/>
                <a:ea typeface="+mj-ea"/>
              </a:rPr>
              <a:t>函数的奇偶性、周期性及单调性是函数的三大性质</a:t>
            </a:r>
            <a:r>
              <a:rPr lang="en-US" altLang="zh-CN" sz="2800" dirty="0">
                <a:latin typeface="+mj-ea"/>
                <a:ea typeface="+mj-ea"/>
              </a:rPr>
              <a:t>,</a:t>
            </a:r>
            <a:r>
              <a:rPr lang="zh-CN" altLang="en-US" sz="2800" dirty="0">
                <a:latin typeface="+mj-ea"/>
                <a:ea typeface="+mj-ea"/>
              </a:rPr>
              <a:t>在高考中常常将它们综合在一起命题</a:t>
            </a:r>
            <a:r>
              <a:rPr lang="en-US" altLang="zh-CN" sz="2800" dirty="0">
                <a:latin typeface="+mj-ea"/>
                <a:ea typeface="+mj-ea"/>
              </a:rPr>
              <a:t>,</a:t>
            </a:r>
            <a:r>
              <a:rPr lang="zh-CN" altLang="en-US" sz="2800" dirty="0">
                <a:latin typeface="+mj-ea"/>
                <a:ea typeface="+mj-ea"/>
              </a:rPr>
              <a:t>在解题时</a:t>
            </a:r>
            <a:r>
              <a:rPr lang="en-US" altLang="zh-CN" sz="2800" dirty="0">
                <a:latin typeface="+mj-ea"/>
                <a:ea typeface="+mj-ea"/>
              </a:rPr>
              <a:t>,</a:t>
            </a:r>
            <a:r>
              <a:rPr lang="zh-CN" altLang="en-US" sz="2800" dirty="0">
                <a:latin typeface="+mj-ea"/>
                <a:ea typeface="+mj-ea"/>
              </a:rPr>
              <a:t>往往需要先借助函数的奇偶性和周期性来确定另一区间上的单调性</a:t>
            </a:r>
            <a:r>
              <a:rPr lang="en-US" altLang="zh-CN" sz="2800" dirty="0">
                <a:latin typeface="+mj-ea"/>
                <a:ea typeface="+mj-ea"/>
              </a:rPr>
              <a:t>,</a:t>
            </a:r>
            <a:r>
              <a:rPr lang="zh-CN" altLang="en-US" sz="2800" dirty="0">
                <a:latin typeface="+mj-ea"/>
                <a:ea typeface="+mj-ea"/>
              </a:rPr>
              <a:t>即实现区间的转换</a:t>
            </a:r>
            <a:r>
              <a:rPr lang="en-US" altLang="zh-CN" sz="2800" dirty="0">
                <a:latin typeface="+mj-ea"/>
                <a:ea typeface="+mj-ea"/>
              </a:rPr>
              <a:t>,</a:t>
            </a:r>
            <a:r>
              <a:rPr lang="zh-CN" altLang="en-US" sz="2800" dirty="0">
                <a:latin typeface="+mj-ea"/>
                <a:ea typeface="+mj-ea"/>
              </a:rPr>
              <a:t>再利用单调性解决相关问题</a:t>
            </a:r>
            <a:r>
              <a:rPr lang="en-US" altLang="zh-CN" sz="2800" dirty="0">
                <a:latin typeface="+mj-ea"/>
                <a:ea typeface="+mj-ea"/>
              </a:rPr>
              <a:t>.</a:t>
            </a:r>
            <a:r>
              <a:rPr lang="zh-CN" altLang="zh-CN" sz="2800" i="1" dirty="0">
                <a:solidFill>
                  <a:prstClr val="black"/>
                </a:solidFill>
              </a:rPr>
              <a:t>　</a:t>
            </a:r>
            <a:endParaRPr lang="zh-CN" altLang="zh-CN" sz="2800" dirty="0">
              <a:solidFill>
                <a:prstClr val="black"/>
              </a:solidFill>
            </a:endParaRPr>
          </a:p>
        </p:txBody>
      </p:sp>
    </p:spTree>
    <p:extLst>
      <p:ext uri="{BB962C8B-B14F-4D97-AF65-F5344CB8AC3E}">
        <p14:creationId xmlns:p14="http://schemas.microsoft.com/office/powerpoint/2010/main" xmlns="" val="36848531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6" name="矩形 15"/>
              <p:cNvSpPr/>
              <p:nvPr/>
            </p:nvSpPr>
            <p:spPr>
              <a:xfrm>
                <a:off x="247326" y="287564"/>
                <a:ext cx="11710630" cy="1371529"/>
              </a:xfrm>
              <a:prstGeom prst="rect">
                <a:avLst/>
              </a:prstGeom>
            </p:spPr>
            <p:txBody>
              <a:bodyPr wrap="square">
                <a:spAutoFit/>
              </a:bodyPr>
              <a:lstStyle/>
              <a:p>
                <a:pPr>
                  <a:lnSpc>
                    <a:spcPct val="150000"/>
                  </a:lnSpc>
                </a:pPr>
                <a:r>
                  <a:rPr lang="zh-CN" altLang="en-US" sz="2800" b="1" dirty="0">
                    <a:solidFill>
                      <a:srgbClr val="DA251C"/>
                    </a:solidFill>
                  </a:rPr>
                  <a:t>拓展变式</a:t>
                </a:r>
                <a:r>
                  <a:rPr lang="en-US" altLang="zh-CN" sz="2800" b="1" dirty="0">
                    <a:solidFill>
                      <a:srgbClr val="DA251C"/>
                    </a:solidFill>
                  </a:rPr>
                  <a:t>5</a:t>
                </a:r>
                <a:r>
                  <a:rPr lang="en-US" altLang="zh-CN" sz="2800" b="1" i="1" dirty="0">
                    <a:solidFill>
                      <a:srgbClr val="DA251C"/>
                    </a:solidFill>
                  </a:rPr>
                  <a:t>　</a:t>
                </a:r>
                <a:r>
                  <a:rPr lang="en-US" altLang="zh-CN" sz="2800" dirty="0" err="1">
                    <a:solidFill>
                      <a:prstClr val="black"/>
                    </a:solidFill>
                  </a:rPr>
                  <a:t>已知定义在</a:t>
                </a:r>
                <a:r>
                  <a:rPr lang="en-US" altLang="zh-CN" sz="2800" b="1" dirty="0" err="1">
                    <a:solidFill>
                      <a:prstClr val="black"/>
                    </a:solidFill>
                  </a:rPr>
                  <a:t>R</a:t>
                </a:r>
                <a:r>
                  <a:rPr lang="en-US" altLang="zh-CN" sz="2800" dirty="0" err="1">
                    <a:solidFill>
                      <a:prstClr val="black"/>
                    </a:solidFill>
                  </a:rPr>
                  <a:t>上的函数</a:t>
                </a:r>
                <a:r>
                  <a:rPr lang="en-US" altLang="zh-CN" sz="2800" i="1" dirty="0" err="1">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dirty="0" err="1">
                    <a:solidFill>
                      <a:prstClr val="black"/>
                    </a:solidFill>
                  </a:rPr>
                  <a:t>对任意实数</a:t>
                </a:r>
                <a:r>
                  <a:rPr lang="en-US" altLang="zh-CN" sz="2800" i="1" dirty="0" err="1">
                    <a:solidFill>
                      <a:prstClr val="black"/>
                    </a:solidFill>
                  </a:rPr>
                  <a:t>x</a:t>
                </a:r>
                <a:r>
                  <a:rPr lang="en-US" altLang="zh-CN" sz="2800" dirty="0" err="1">
                    <a:solidFill>
                      <a:prstClr val="black"/>
                    </a:solidFill>
                  </a:rPr>
                  <a:t>有</a:t>
                </a:r>
                <a:r>
                  <a:rPr lang="en-US" altLang="zh-CN" sz="2800" i="1" dirty="0" err="1">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14:m>
                  <m:oMath xmlns:m="http://schemas.openxmlformats.org/officeDocument/2006/math">
                    <m:rad>
                      <m:radPr>
                        <m:degHide m:val="on"/>
                        <m:ctrlPr>
                          <a:rPr lang="en-US"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dirty="0">
                    <a:solidFill>
                      <a:prstClr val="black"/>
                    </a:solidFill>
                  </a:rPr>
                  <a:t>,</a:t>
                </a:r>
                <a:r>
                  <a:rPr lang="en-US" altLang="zh-CN" sz="2800" dirty="0" err="1">
                    <a:solidFill>
                      <a:prstClr val="black"/>
                    </a:solidFill>
                  </a:rPr>
                  <a:t>若函数</a:t>
                </a:r>
                <a:r>
                  <a:rPr lang="en-US" altLang="zh-CN" sz="2800" i="1" dirty="0" err="1">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1)</a:t>
                </a:r>
                <a:r>
                  <a:rPr lang="en-US" altLang="zh-CN" sz="2800" dirty="0" err="1">
                    <a:solidFill>
                      <a:prstClr val="black"/>
                    </a:solidFill>
                  </a:rPr>
                  <a:t>的图象关于直线</a:t>
                </a:r>
                <a:r>
                  <a:rPr lang="en-US" altLang="zh-CN" sz="2800" i="1" dirty="0" err="1">
                    <a:solidFill>
                      <a:prstClr val="black"/>
                    </a:solidFill>
                  </a:rPr>
                  <a:t>x</a:t>
                </a:r>
                <a:r>
                  <a:rPr lang="en-US" altLang="zh-CN" sz="2800" dirty="0">
                    <a:solidFill>
                      <a:prstClr val="black"/>
                    </a:solidFill>
                  </a:rPr>
                  <a:t>=1对称,</a:t>
                </a:r>
                <a:r>
                  <a:rPr lang="en-US" altLang="zh-CN" sz="2800" i="1" dirty="0">
                    <a:solidFill>
                      <a:prstClr val="black"/>
                    </a:solidFill>
                  </a:rPr>
                  <a:t>f</a:t>
                </a:r>
                <a:r>
                  <a:rPr lang="en-US" altLang="zh-CN" sz="2800" dirty="0">
                    <a:solidFill>
                      <a:prstClr val="black"/>
                    </a:solidFill>
                  </a:rPr>
                  <a:t>(1)=2,则</a:t>
                </a:r>
                <a:r>
                  <a:rPr lang="en-US" altLang="zh-CN" sz="2800" i="1" dirty="0">
                    <a:solidFill>
                      <a:prstClr val="black"/>
                    </a:solidFill>
                  </a:rPr>
                  <a:t>f</a:t>
                </a:r>
                <a:r>
                  <a:rPr lang="en-US" altLang="zh-CN" sz="2800" dirty="0">
                    <a:solidFill>
                      <a:prstClr val="black"/>
                    </a:solidFill>
                  </a:rPr>
                  <a:t>(2 017)=</a:t>
                </a:r>
                <a:r>
                  <a:rPr lang="en-US" altLang="zh-CN" sz="2800" i="1" u="sng" dirty="0">
                    <a:solidFill>
                      <a:prstClr val="black"/>
                    </a:solidFill>
                  </a:rPr>
                  <a:t>　　　</a:t>
                </a:r>
                <a:r>
                  <a:rPr lang="en-US" altLang="zh-CN" sz="2800" dirty="0">
                    <a:solidFill>
                      <a:prstClr val="black"/>
                    </a:solidFill>
                  </a:rPr>
                  <a:t>.</a:t>
                </a:r>
              </a:p>
            </p:txBody>
          </p:sp>
        </mc:Choice>
        <mc:Fallback>
          <p:sp>
            <p:nvSpPr>
              <p:cNvPr id="16" name="矩形 15"/>
              <p:cNvSpPr>
                <a:spLocks noRot="1" noChangeAspect="1" noMove="1" noResize="1" noEditPoints="1" noAdjustHandles="1" noChangeArrowheads="1" noChangeShapeType="1" noTextEdit="1"/>
              </p:cNvSpPr>
              <p:nvPr/>
            </p:nvSpPr>
            <p:spPr>
              <a:xfrm>
                <a:off x="247326" y="287564"/>
                <a:ext cx="11710630" cy="1371529"/>
              </a:xfrm>
              <a:prstGeom prst="rect">
                <a:avLst/>
              </a:prstGeom>
              <a:blipFill rotWithShape="0">
                <a:blip r:embed="rId2"/>
                <a:stretch>
                  <a:fillRect l="-1093" b="-1155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矩形 13"/>
              <p:cNvSpPr/>
              <p:nvPr/>
            </p:nvSpPr>
            <p:spPr>
              <a:xfrm>
                <a:off x="364348" y="2138135"/>
                <a:ext cx="11710630" cy="2740558"/>
              </a:xfrm>
              <a:prstGeom prst="rect">
                <a:avLst/>
              </a:prstGeom>
            </p:spPr>
            <p:txBody>
              <a:bodyPr wrap="square">
                <a:spAutoFit/>
              </a:bodyPr>
              <a:lstStyle/>
              <a:p>
                <a:pPr>
                  <a:lnSpc>
                    <a:spcPct val="150000"/>
                  </a:lnSpc>
                </a:pPr>
                <a:r>
                  <a:rPr lang="en-US" altLang="zh-CN" sz="2800" b="1" dirty="0"/>
                  <a:t>5.</a:t>
                </a:r>
                <a:r>
                  <a:rPr lang="en-US" altLang="zh-CN" sz="2800" dirty="0">
                    <a:solidFill>
                      <a:prstClr val="black"/>
                    </a:solidFill>
                  </a:rPr>
                  <a:t>2</a:t>
                </a:r>
                <a:r>
                  <a:rPr lang="zh-CN" altLang="zh-CN" sz="2800" i="1" dirty="0">
                    <a:solidFill>
                      <a:prstClr val="black"/>
                    </a:solidFill>
                  </a:rPr>
                  <a:t>　</a:t>
                </a:r>
                <a:r>
                  <a:rPr lang="en-US" altLang="zh-CN" sz="2800" b="1" dirty="0">
                    <a:solidFill>
                      <a:srgbClr val="DA251C"/>
                    </a:solidFill>
                  </a:rPr>
                  <a:t> </a:t>
                </a:r>
                <a:r>
                  <a:rPr lang="zh-CN" altLang="zh-CN" sz="2800" dirty="0">
                    <a:solidFill>
                      <a:prstClr val="black"/>
                    </a:solidFill>
                  </a:rPr>
                  <a:t>由函数</a:t>
                </a:r>
                <a:r>
                  <a:rPr lang="en-US" altLang="zh-CN" sz="2800" i="1" dirty="0">
                    <a:solidFill>
                      <a:prstClr val="black"/>
                    </a:solidFill>
                  </a:rPr>
                  <a:t>y=f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1)</a:t>
                </a:r>
                <a:r>
                  <a:rPr lang="zh-CN" altLang="zh-CN" sz="2800" dirty="0">
                    <a:solidFill>
                      <a:prstClr val="black"/>
                    </a:solidFill>
                  </a:rPr>
                  <a:t>的图象关于直线</a:t>
                </a:r>
                <a:r>
                  <a:rPr lang="en-US" altLang="zh-CN" sz="2800" i="1" dirty="0">
                    <a:solidFill>
                      <a:prstClr val="black"/>
                    </a:solidFill>
                  </a:rPr>
                  <a:t>x=</a:t>
                </a:r>
                <a:r>
                  <a:rPr lang="en-US" altLang="zh-CN" sz="2800" dirty="0">
                    <a:solidFill>
                      <a:prstClr val="black"/>
                    </a:solidFill>
                  </a:rPr>
                  <a:t>1</a:t>
                </a:r>
                <a:r>
                  <a:rPr lang="zh-CN" altLang="zh-CN" sz="2800" dirty="0">
                    <a:solidFill>
                      <a:prstClr val="black"/>
                    </a:solidFill>
                  </a:rPr>
                  <a:t>对称可知</a:t>
                </a:r>
                <a:r>
                  <a:rPr lang="en-US" altLang="zh-CN" sz="2800" dirty="0">
                    <a:solidFill>
                      <a:prstClr val="black"/>
                    </a:solidFill>
                  </a:rPr>
                  <a:t>,</a:t>
                </a:r>
              </a:p>
              <a:p>
                <a:pPr>
                  <a:lnSpc>
                    <a:spcPct val="150000"/>
                  </a:lnSpc>
                </a:pPr>
                <a:r>
                  <a:rPr lang="zh-CN" altLang="zh-CN" sz="2800" dirty="0">
                    <a:solidFill>
                      <a:prstClr val="black"/>
                    </a:solidFill>
                  </a:rPr>
                  <a:t>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的图象关于</a:t>
                </a:r>
                <a:r>
                  <a:rPr lang="en-US" altLang="zh-CN" sz="2800" i="1" dirty="0">
                    <a:solidFill>
                      <a:prstClr val="black"/>
                    </a:solidFill>
                  </a:rPr>
                  <a:t>y</a:t>
                </a:r>
                <a:r>
                  <a:rPr lang="zh-CN" altLang="zh-CN" sz="2800" dirty="0">
                    <a:solidFill>
                      <a:prstClr val="black"/>
                    </a:solidFill>
                  </a:rPr>
                  <a:t>轴对称</a:t>
                </a:r>
                <a:r>
                  <a:rPr lang="en-US" altLang="zh-CN" sz="2800" dirty="0">
                    <a:solidFill>
                      <a:prstClr val="black"/>
                    </a:solidFill>
                  </a:rPr>
                  <a:t>,</a:t>
                </a:r>
                <a:r>
                  <a:rPr lang="zh-CN" altLang="zh-CN" sz="2800" dirty="0">
                    <a:solidFill>
                      <a:prstClr val="black"/>
                    </a:solidFill>
                  </a:rPr>
                  <a:t>故</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为偶函数</a:t>
                </a:r>
                <a:r>
                  <a:rPr lang="en-US" altLang="zh-CN" sz="2800" i="1"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由</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2</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dirty="0">
                    <a:solidFill>
                      <a:prstClr val="black"/>
                    </a:solidFill>
                  </a:rPr>
                  <a:t>,</a:t>
                </a:r>
                <a:r>
                  <a:rPr lang="zh-CN" altLang="zh-CN" sz="2800" dirty="0">
                    <a:solidFill>
                      <a:prstClr val="black"/>
                    </a:solidFill>
                  </a:rPr>
                  <a:t>得</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a:t>
                </a:r>
                <a:r>
                  <a:rPr lang="en-US" altLang="zh-CN" sz="2800" dirty="0">
                    <a:solidFill>
                      <a:prstClr val="black"/>
                    </a:solidFill>
                  </a:rPr>
                  <a:t>4)</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4)</a:t>
                </a:r>
                <a:r>
                  <a:rPr lang="en-US" altLang="zh-CN" sz="2800" i="1" dirty="0">
                    <a:solidFill>
                      <a:prstClr val="black"/>
                    </a:solidFill>
                  </a:rPr>
                  <a:t>+</a:t>
                </a:r>
                <a:r>
                  <a:rPr lang="en-US" altLang="zh-CN" sz="2800" dirty="0">
                    <a:solidFill>
                      <a:prstClr val="black"/>
                    </a:solidFill>
                  </a:rPr>
                  <a:t>2</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p>
              <a:p>
                <a:pPr>
                  <a:lnSpc>
                    <a:spcPct val="150000"/>
                  </a:lnSpc>
                </a:pP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是周期</a:t>
                </a:r>
                <a:r>
                  <a:rPr lang="en-US" altLang="zh-CN" sz="2800" i="1" dirty="0">
                    <a:solidFill>
                      <a:prstClr val="black"/>
                    </a:solidFill>
                  </a:rPr>
                  <a:t>T=</a:t>
                </a:r>
                <a:r>
                  <a:rPr lang="en-US" altLang="zh-CN" sz="2800" dirty="0">
                    <a:solidFill>
                      <a:prstClr val="black"/>
                    </a:solidFill>
                  </a:rPr>
                  <a:t>8</a:t>
                </a:r>
                <a:r>
                  <a:rPr lang="zh-CN" altLang="zh-CN" sz="2800" dirty="0">
                    <a:solidFill>
                      <a:prstClr val="black"/>
                    </a:solidFill>
                  </a:rPr>
                  <a:t>的偶函数</a:t>
                </a:r>
                <a:r>
                  <a:rPr lang="en-US" altLang="zh-CN" sz="2800" dirty="0">
                    <a:solidFill>
                      <a:prstClr val="black"/>
                    </a:solidFill>
                  </a:rPr>
                  <a:t>,</a:t>
                </a:r>
                <a:r>
                  <a:rPr lang="zh-CN" altLang="zh-CN" sz="2800" dirty="0">
                    <a:solidFill>
                      <a:prstClr val="black"/>
                    </a:solidFill>
                  </a:rPr>
                  <a:t>所以</a:t>
                </a:r>
                <a:r>
                  <a:rPr lang="en-US" altLang="zh-CN" sz="2800" i="1" dirty="0">
                    <a:solidFill>
                      <a:prstClr val="black"/>
                    </a:solidFill>
                  </a:rPr>
                  <a:t>f</a:t>
                </a:r>
                <a:r>
                  <a:rPr lang="en-US" altLang="zh-CN" sz="2800" dirty="0">
                    <a:solidFill>
                      <a:prstClr val="black"/>
                    </a:solidFill>
                  </a:rPr>
                  <a:t>(2 017)</a:t>
                </a:r>
                <a:r>
                  <a:rPr lang="en-US" altLang="zh-CN" sz="2800" i="1" dirty="0">
                    <a:solidFill>
                      <a:prstClr val="black"/>
                    </a:solidFill>
                  </a:rPr>
                  <a:t>=f</a:t>
                </a:r>
                <a:r>
                  <a:rPr lang="en-US" altLang="zh-CN" sz="2800" dirty="0">
                    <a:solidFill>
                      <a:prstClr val="black"/>
                    </a:solidFill>
                  </a:rPr>
                  <a:t>(1</a:t>
                </a:r>
                <a:r>
                  <a:rPr lang="en-US" altLang="zh-CN" sz="2800" i="1" dirty="0">
                    <a:solidFill>
                      <a:prstClr val="black"/>
                    </a:solidFill>
                  </a:rPr>
                  <a:t>+</a:t>
                </a:r>
                <a:r>
                  <a:rPr lang="en-US" altLang="zh-CN" sz="2800" dirty="0">
                    <a:solidFill>
                      <a:prstClr val="black"/>
                    </a:solidFill>
                  </a:rPr>
                  <a:t>252</a:t>
                </a:r>
                <a:r>
                  <a:rPr lang="en-US" altLang="zh-CN" sz="2800" i="1" dirty="0">
                    <a:solidFill>
                      <a:prstClr val="black"/>
                    </a:solidFill>
                  </a:rPr>
                  <a:t>×</a:t>
                </a:r>
                <a:r>
                  <a:rPr lang="en-US" altLang="zh-CN" sz="2800" dirty="0">
                    <a:solidFill>
                      <a:prstClr val="black"/>
                    </a:solidFill>
                  </a:rPr>
                  <a:t>8)</a:t>
                </a:r>
                <a:r>
                  <a:rPr lang="en-US" altLang="zh-CN" sz="2800" i="1" dirty="0">
                    <a:solidFill>
                      <a:prstClr val="black"/>
                    </a:solidFill>
                  </a:rPr>
                  <a:t>=f</a:t>
                </a:r>
                <a:r>
                  <a:rPr lang="en-US" altLang="zh-CN" sz="2800" dirty="0">
                    <a:solidFill>
                      <a:prstClr val="black"/>
                    </a:solidFill>
                  </a:rPr>
                  <a:t>(1)</a:t>
                </a:r>
                <a:r>
                  <a:rPr lang="en-US" altLang="zh-CN" sz="2800" i="1" dirty="0">
                    <a:solidFill>
                      <a:prstClr val="black"/>
                    </a:solidFill>
                  </a:rPr>
                  <a:t>=</a:t>
                </a:r>
                <a:r>
                  <a:rPr lang="en-US" altLang="zh-CN" sz="2800" dirty="0">
                    <a:solidFill>
                      <a:prstClr val="black"/>
                    </a:solidFill>
                  </a:rPr>
                  <a:t>2</a:t>
                </a:r>
                <a:r>
                  <a:rPr lang="en-US" altLang="zh-CN" sz="2800" i="1" dirty="0">
                    <a:solidFill>
                      <a:prstClr val="black"/>
                    </a:solidFill>
                  </a:rPr>
                  <a:t>.</a:t>
                </a:r>
                <a:endParaRPr lang="zh-CN" altLang="zh-CN" sz="2800" dirty="0">
                  <a:solidFill>
                    <a:prstClr val="black"/>
                  </a:solidFill>
                </a:endParaRPr>
              </a:p>
            </p:txBody>
          </p:sp>
        </mc:Choice>
        <mc:Fallback>
          <p:sp>
            <p:nvSpPr>
              <p:cNvPr id="14" name="矩形 13"/>
              <p:cNvSpPr>
                <a:spLocks noRot="1" noChangeAspect="1" noMove="1" noResize="1" noEditPoints="1" noAdjustHandles="1" noChangeArrowheads="1" noChangeShapeType="1" noTextEdit="1"/>
              </p:cNvSpPr>
              <p:nvPr/>
            </p:nvSpPr>
            <p:spPr>
              <a:xfrm>
                <a:off x="364348" y="2138135"/>
                <a:ext cx="11710630" cy="2740558"/>
              </a:xfrm>
              <a:prstGeom prst="rect">
                <a:avLst/>
              </a:prstGeom>
              <a:blipFill rotWithShape="0">
                <a:blip r:embed="rId3"/>
                <a:stretch>
                  <a:fillRect l="-1093" b="-267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57252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prstClr val="white"/>
                </a:solidFill>
                <a:latin typeface="微软雅黑" panose="020B0503020204020204" pitchFamily="34" charset="-122"/>
              </a:rPr>
              <a:t>C</a:t>
            </a:r>
            <a:r>
              <a:rPr lang="zh-CN" altLang="en-US" sz="2800" b="1" dirty="0">
                <a:solidFill>
                  <a:prstClr val="white"/>
                </a:solidFill>
                <a:latin typeface="微软雅黑" panose="020B0503020204020204" pitchFamily="34" charset="-122"/>
              </a:rPr>
              <a:t>方法帮</a:t>
            </a:r>
            <a:r>
              <a:rPr lang="zh-CN" altLang="en-US" sz="2800" b="1" dirty="0">
                <a:solidFill>
                  <a:prstClr val="white"/>
                </a:solidFill>
              </a:rPr>
              <a:t>∙</a:t>
            </a:r>
            <a:r>
              <a:rPr lang="zh-CN" altLang="en-US" sz="2800" b="1" dirty="0">
                <a:solidFill>
                  <a:prstClr val="white"/>
                </a:solidFill>
                <a:latin typeface="微软雅黑" panose="020B0503020204020204" pitchFamily="34" charset="-122"/>
              </a:rPr>
              <a:t>素养大提升</a:t>
            </a:r>
          </a:p>
        </p:txBody>
      </p:sp>
      <p:sp>
        <p:nvSpPr>
          <p:cNvPr id="4" name="矩形 3"/>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5" name="矩形 4">
            <a:hlinkClick r:id="rId2" action="ppaction://hlinksldjump"/>
          </p:cNvPr>
          <p:cNvSpPr/>
          <p:nvPr/>
        </p:nvSpPr>
        <p:spPr>
          <a:xfrm>
            <a:off x="4290284" y="3091781"/>
            <a:ext cx="10087407" cy="49830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易错</a:t>
            </a:r>
            <a:r>
              <a:rPr lang="en-US" altLang="zh-CN" sz="2800" dirty="0">
                <a:solidFill>
                  <a:prstClr val="black">
                    <a:lumMod val="95000"/>
                    <a:lumOff val="5000"/>
                  </a:prstClr>
                </a:solidFill>
                <a:latin typeface="微软雅黑" panose="020B0503020204020204" pitchFamily="34" charset="-122"/>
              </a:rPr>
              <a:t>1</a:t>
            </a:r>
            <a:r>
              <a:rPr lang="zh-CN" altLang="en-US" sz="2800" dirty="0">
                <a:solidFill>
                  <a:prstClr val="black">
                    <a:lumMod val="95000"/>
                    <a:lumOff val="5000"/>
                  </a:prstClr>
                </a:solidFill>
                <a:latin typeface="微软雅黑" panose="020B0503020204020204" pitchFamily="34" charset="-122"/>
              </a:rPr>
              <a:t>  忽略函数的定义域致误</a:t>
            </a:r>
          </a:p>
        </p:txBody>
      </p:sp>
      <p:sp>
        <p:nvSpPr>
          <p:cNvPr id="6" name="矩形 5">
            <a:hlinkClick r:id="rId2" action="ppaction://hlinksldjump"/>
          </p:cNvPr>
          <p:cNvSpPr/>
          <p:nvPr/>
        </p:nvSpPr>
        <p:spPr>
          <a:xfrm>
            <a:off x="4290283" y="3834865"/>
            <a:ext cx="10087407" cy="49830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prstClr val="black">
                    <a:lumMod val="95000"/>
                    <a:lumOff val="5000"/>
                  </a:prstClr>
                </a:solidFill>
                <a:latin typeface="微软雅黑" panose="020B0503020204020204" pitchFamily="34" charset="-122"/>
              </a:rPr>
              <a:t>易错</a:t>
            </a:r>
            <a:r>
              <a:rPr lang="en-US" altLang="zh-CN" sz="2800" dirty="0">
                <a:solidFill>
                  <a:prstClr val="black">
                    <a:lumMod val="95000"/>
                    <a:lumOff val="5000"/>
                  </a:prstClr>
                </a:solidFill>
                <a:latin typeface="微软雅黑" panose="020B0503020204020204" pitchFamily="34" charset="-122"/>
              </a:rPr>
              <a:t>2</a:t>
            </a:r>
            <a:r>
              <a:rPr lang="zh-CN" altLang="en-US" sz="2800" dirty="0">
                <a:solidFill>
                  <a:prstClr val="black">
                    <a:lumMod val="95000"/>
                    <a:lumOff val="5000"/>
                  </a:prstClr>
                </a:solidFill>
                <a:latin typeface="微软雅黑" panose="020B0503020204020204" pitchFamily="34" charset="-122"/>
              </a:rPr>
              <a:t>  混淆“函数的单调区间“与”函数在区间</a:t>
            </a:r>
            <a:endParaRPr lang="en-US" altLang="zh-CN" sz="2800" dirty="0">
              <a:solidFill>
                <a:prstClr val="black">
                  <a:lumMod val="95000"/>
                  <a:lumOff val="5000"/>
                </a:prstClr>
              </a:solidFill>
              <a:latin typeface="微软雅黑" panose="020B0503020204020204" pitchFamily="34" charset="-122"/>
            </a:endParaRPr>
          </a:p>
          <a:p>
            <a:r>
              <a:rPr lang="zh-CN" altLang="en-US" sz="2800" dirty="0">
                <a:solidFill>
                  <a:prstClr val="black">
                    <a:lumMod val="95000"/>
                    <a:lumOff val="5000"/>
                  </a:prstClr>
                </a:solidFill>
                <a:latin typeface="微软雅黑" panose="020B0503020204020204" pitchFamily="34" charset="-122"/>
              </a:rPr>
              <a:t>           上单调”致误</a:t>
            </a:r>
          </a:p>
        </p:txBody>
      </p:sp>
    </p:spTree>
    <p:extLst>
      <p:ext uri="{BB962C8B-B14F-4D97-AF65-F5344CB8AC3E}">
        <p14:creationId xmlns:p14="http://schemas.microsoft.com/office/powerpoint/2010/main" xmlns="" val="4253779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34042" y="893466"/>
                <a:ext cx="11723913" cy="2136675"/>
              </a:xfrm>
              <a:prstGeom prst="rect">
                <a:avLst/>
              </a:prstGeom>
            </p:spPr>
            <p:txBody>
              <a:bodyPr wrap="square">
                <a:spAutoFit/>
              </a:bodyPr>
              <a:lstStyle/>
              <a:p>
                <a:r>
                  <a:rPr lang="zh-CN" altLang="zh-CN" sz="2800" b="1" dirty="0">
                    <a:solidFill>
                      <a:srgbClr val="DA251C"/>
                    </a:solidFill>
                    <a:latin typeface="NEU-BZ-S92"/>
                    <a:cs typeface="Times New Roman"/>
                  </a:rPr>
                  <a:t>示例</a:t>
                </a:r>
                <a:r>
                  <a:rPr lang="en-US" altLang="zh-CN" sz="2800" b="1" dirty="0">
                    <a:solidFill>
                      <a:srgbClr val="DA251C"/>
                    </a:solidFill>
                    <a:latin typeface="NEU-BZ-S92"/>
                    <a:cs typeface="Times New Roman"/>
                  </a:rPr>
                  <a:t>15</a:t>
                </a:r>
                <a:r>
                  <a:rPr lang="zh-CN" altLang="zh-CN" sz="2800" i="1" dirty="0">
                    <a:solidFill>
                      <a:srgbClr val="000000"/>
                    </a:solidFill>
                    <a:latin typeface="NEU-BZ-S92"/>
                    <a:cs typeface="Times New Roman"/>
                  </a:rPr>
                  <a:t>　</a:t>
                </a:r>
                <a:r>
                  <a:rPr lang="en-US" altLang="zh-CN" sz="2800" dirty="0">
                    <a:solidFill>
                      <a:prstClr val="black"/>
                    </a:solidFill>
                  </a:rPr>
                  <a:t>(1)</a:t>
                </a:r>
                <a:r>
                  <a:rPr lang="zh-CN" altLang="zh-CN" sz="2800" dirty="0">
                    <a:solidFill>
                      <a:prstClr val="black"/>
                    </a:solidFill>
                  </a:rPr>
                  <a:t>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i="1">
                            <a:solidFill>
                              <a:prstClr val="black"/>
                            </a:solidFill>
                            <a:latin typeface="Cambria Math"/>
                          </a:rPr>
                          <m:t>𝑘</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num>
                      <m:den>
                        <m:r>
                          <a:rPr lang="en-US" altLang="zh-CN" sz="2800">
                            <a:solidFill>
                              <a:prstClr val="black"/>
                            </a:solidFill>
                            <a:latin typeface="Cambria Math"/>
                          </a:rPr>
                          <m:t>1+</m:t>
                        </m:r>
                        <m:r>
                          <a:rPr lang="en-US" altLang="zh-CN" sz="2800" i="1">
                            <a:solidFill>
                              <a:prstClr val="black"/>
                            </a:solidFill>
                            <a:latin typeface="Cambria Math"/>
                          </a:rPr>
                          <m:t>𝑘</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den>
                    </m:f>
                  </m:oMath>
                </a14:m>
                <a:r>
                  <a:rPr lang="zh-CN" altLang="zh-CN" sz="2800" dirty="0">
                    <a:solidFill>
                      <a:prstClr val="black"/>
                    </a:solidFill>
                  </a:rPr>
                  <a:t>在定义域上为奇函数</a:t>
                </a:r>
                <a:r>
                  <a:rPr lang="en-US" altLang="zh-CN" sz="2800" dirty="0">
                    <a:solidFill>
                      <a:prstClr val="black"/>
                    </a:solidFill>
                  </a:rPr>
                  <a:t>,</a:t>
                </a:r>
                <a:r>
                  <a:rPr lang="zh-CN" altLang="zh-CN" sz="2800" dirty="0">
                    <a:solidFill>
                      <a:prstClr val="black"/>
                    </a:solidFill>
                  </a:rPr>
                  <a:t>则实数</a:t>
                </a:r>
                <a:r>
                  <a:rPr lang="en-US" altLang="zh-CN" sz="2800" i="1" dirty="0">
                    <a:solidFill>
                      <a:prstClr val="black"/>
                    </a:solidFill>
                  </a:rPr>
                  <a:t>k</a:t>
                </a:r>
                <a:r>
                  <a:rPr lang="en-US" altLang="zh-CN" sz="2800" dirty="0">
                    <a:solidFill>
                      <a:prstClr val="black"/>
                    </a:solidFill>
                  </a:rPr>
                  <a:t>=</a:t>
                </a:r>
                <a:r>
                  <a:rPr lang="zh-CN" altLang="zh-CN" sz="2800" i="1" u="sng" dirty="0">
                    <a:solidFill>
                      <a:prstClr val="black"/>
                    </a:solidFill>
                  </a:rPr>
                  <a:t>　　　</a:t>
                </a:r>
                <a:r>
                  <a:rPr lang="en-US" altLang="zh-CN" sz="2800" dirty="0">
                    <a:solidFill>
                      <a:prstClr val="black"/>
                    </a:solidFill>
                  </a:rPr>
                  <a:t>.</a:t>
                </a:r>
                <a:r>
                  <a:rPr lang="en-US" altLang="zh-CN" sz="2800" i="1" dirty="0">
                    <a:solidFill>
                      <a:prstClr val="black"/>
                    </a:solidFill>
                  </a:rPr>
                  <a:t> </a:t>
                </a:r>
                <a:endParaRPr lang="zh-CN" altLang="zh-CN" sz="2800" dirty="0">
                  <a:solidFill>
                    <a:prstClr val="black"/>
                  </a:solidFill>
                </a:endParaRPr>
              </a:p>
              <a:p>
                <a:r>
                  <a:rPr lang="en-US" altLang="zh-CN" sz="2800" dirty="0">
                    <a:solidFill>
                      <a:prstClr val="black"/>
                    </a:solidFill>
                  </a:rPr>
                  <a:t>(2)</a:t>
                </a:r>
                <a:r>
                  <a:rPr lang="zh-CN" altLang="zh-CN" sz="2800" dirty="0">
                    <a:solidFill>
                      <a:prstClr val="black"/>
                    </a:solidFill>
                  </a:rPr>
                  <a:t>已知函数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d>
                      <m:dPr>
                        <m:begChr m:val="{"/>
                        <m:endChr m:val=""/>
                        <m:ctrlPr>
                          <a:rPr lang="zh-CN" altLang="zh-CN" sz="2800" i="1">
                            <a:solidFill>
                              <a:prstClr val="black"/>
                            </a:solidFill>
                            <a:latin typeface="Cambria Math" panose="02040503050406030204" pitchFamily="18" charset="0"/>
                          </a:rPr>
                        </m:ctrlPr>
                      </m:dPr>
                      <m:e>
                        <m:m>
                          <m:mPr>
                            <m:plcHide m:val="on"/>
                            <m:mcs>
                              <m:mc>
                                <m:mcPr>
                                  <m:count m:val="1"/>
                                  <m:mcJc m:val="center"/>
                                </m:mcPr>
                              </m:mc>
                            </m:mcs>
                            <m:ctrlPr>
                              <a:rPr lang="zh-CN" altLang="zh-CN" sz="2800" i="1">
                                <a:solidFill>
                                  <a:prstClr val="black"/>
                                </a:solidFill>
                                <a:latin typeface="Cambria Math" panose="02040503050406030204" pitchFamily="18" charset="0"/>
                              </a:rPr>
                            </m:ctrlPr>
                          </m:mPr>
                          <m:mr>
                            <m:e>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+1</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≥0</m:t>
                              </m:r>
                              <m:r>
                                <m:rPr>
                                  <m:nor/>
                                </m:rPr>
                                <a:rPr lang="en-US" altLang="zh-CN" sz="2800">
                                  <a:solidFill>
                                    <a:prstClr val="black"/>
                                  </a:solidFill>
                                </a:rPr>
                                <m:t>,</m:t>
                              </m:r>
                            </m:e>
                          </m:mr>
                          <m:mr>
                            <m:e>
                              <m:r>
                                <a:rPr lang="en-US" altLang="zh-CN" sz="2800">
                                  <a:solidFill>
                                    <a:prstClr val="black"/>
                                  </a:solidFill>
                                  <a:latin typeface="Cambria Math"/>
                                </a:rPr>
                                <m:t>1</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&lt;0</m:t>
                              </m:r>
                              <m:r>
                                <m:rPr>
                                  <m:nor/>
                                </m:rPr>
                                <a:rPr lang="en-US" altLang="zh-CN" sz="2800">
                                  <a:solidFill>
                                    <a:prstClr val="black"/>
                                  </a:solidFill>
                                </a:rPr>
                                <m:t>,</m:t>
                              </m:r>
                            </m:e>
                          </m:mr>
                        </m:m>
                      </m:e>
                    </m:d>
                  </m:oMath>
                </a14:m>
                <a:r>
                  <a:rPr lang="zh-CN" altLang="zh-CN" sz="2800" dirty="0">
                    <a:solidFill>
                      <a:prstClr val="black"/>
                    </a:solidFill>
                  </a:rPr>
                  <a:t>则满足不等式</a:t>
                </a:r>
                <a:r>
                  <a:rPr lang="en-US" altLang="zh-CN" sz="2800" i="1" dirty="0">
                    <a:solidFill>
                      <a:prstClr val="black"/>
                    </a:solidFill>
                  </a:rPr>
                  <a:t>f</a:t>
                </a:r>
                <a:r>
                  <a:rPr lang="en-US" altLang="zh-CN" sz="2800" dirty="0">
                    <a:solidFill>
                      <a:prstClr val="black"/>
                    </a:solidFill>
                  </a:rPr>
                  <a:t>(1</a:t>
                </a:r>
                <a:r>
                  <a:rPr lang="en-US" altLang="zh-CN" sz="2800" i="1" dirty="0">
                    <a:solidFill>
                      <a:prstClr val="black"/>
                    </a:solidFill>
                  </a:rPr>
                  <a:t>-x</a:t>
                </a:r>
                <a:r>
                  <a:rPr lang="en-US" altLang="zh-CN" sz="2800" baseline="30000" dirty="0">
                    <a:solidFill>
                      <a:prstClr val="black"/>
                    </a:solidFill>
                  </a:rPr>
                  <a:t>2</a:t>
                </a:r>
                <a:r>
                  <a:rPr lang="en-US" altLang="zh-CN" sz="2800" dirty="0">
                    <a:solidFill>
                      <a:prstClr val="black"/>
                    </a:solidFill>
                  </a:rPr>
                  <a:t>)&gt;</a:t>
                </a:r>
                <a:r>
                  <a:rPr lang="en-US" altLang="zh-CN" sz="2800" i="1" dirty="0">
                    <a:solidFill>
                      <a:prstClr val="black"/>
                    </a:solidFill>
                  </a:rPr>
                  <a:t>f</a:t>
                </a:r>
                <a:r>
                  <a:rPr lang="en-US" altLang="zh-CN" sz="2800" dirty="0">
                    <a:solidFill>
                      <a:prstClr val="black"/>
                    </a:solidFill>
                  </a:rPr>
                  <a:t>(2</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a:t>
                </a:r>
                <a:r>
                  <a:rPr lang="en-US" altLang="zh-CN" sz="2800" i="1" dirty="0">
                    <a:solidFill>
                      <a:prstClr val="black"/>
                    </a:solidFill>
                  </a:rPr>
                  <a:t>x</a:t>
                </a:r>
                <a:r>
                  <a:rPr lang="zh-CN" altLang="zh-CN" sz="2800" dirty="0">
                    <a:solidFill>
                      <a:prstClr val="black"/>
                    </a:solidFill>
                  </a:rPr>
                  <a:t>的取值范围是</a:t>
                </a:r>
                <a:r>
                  <a:rPr lang="zh-CN" altLang="zh-CN" sz="2800" i="1" u="sng" dirty="0">
                    <a:solidFill>
                      <a:prstClr val="black"/>
                    </a:solidFill>
                  </a:rPr>
                  <a:t>　　　</a:t>
                </a:r>
                <a:r>
                  <a:rPr lang="en-US" altLang="zh-CN" sz="2800" dirty="0">
                    <a:solidFill>
                      <a:prstClr val="black"/>
                    </a:solidFill>
                  </a:rPr>
                  <a:t>.</a:t>
                </a:r>
                <a:r>
                  <a:rPr lang="en-US" altLang="zh-CN" sz="2800" i="1" dirty="0">
                    <a:solidFill>
                      <a:prstClr val="black"/>
                    </a:solidFill>
                  </a:rPr>
                  <a:t> </a:t>
                </a: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234042" y="893466"/>
                <a:ext cx="11723913" cy="2136675"/>
              </a:xfrm>
              <a:prstGeom prst="rect">
                <a:avLst/>
              </a:prstGeom>
              <a:blipFill rotWithShape="0">
                <a:blip r:embed="rId2"/>
                <a:stretch>
                  <a:fillRect l="-1040" b="-7143"/>
                </a:stretch>
              </a:blipFill>
            </p:spPr>
            <p:txBody>
              <a:bodyPr/>
              <a:lstStyle/>
              <a:p>
                <a:r>
                  <a:rPr lang="zh-CN" altLang="en-US">
                    <a:noFill/>
                  </a:rPr>
                  <a:t> </a:t>
                </a:r>
              </a:p>
            </p:txBody>
          </p:sp>
        </mc:Fallback>
      </mc:AlternateContent>
      <p:sp>
        <p:nvSpPr>
          <p:cNvPr id="4" name="矩形 3"/>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1066800" y="-2"/>
            <a:ext cx="5389984"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微软雅黑" panose="020B0503020204020204" pitchFamily="34" charset="-122"/>
              </a:rPr>
              <a:t>易错</a:t>
            </a:r>
            <a:r>
              <a:rPr lang="en-US" altLang="zh-CN" sz="2800" b="1" dirty="0">
                <a:solidFill>
                  <a:srgbClr val="FF0000"/>
                </a:solidFill>
                <a:latin typeface="微软雅黑" panose="020B0503020204020204" pitchFamily="34" charset="-122"/>
              </a:rPr>
              <a:t>1</a:t>
            </a:r>
            <a:r>
              <a:rPr lang="zh-CN" altLang="en-US" sz="2800" b="1" dirty="0">
                <a:solidFill>
                  <a:srgbClr val="FF0000"/>
                </a:solidFill>
                <a:latin typeface="微软雅黑" panose="020B0503020204020204" pitchFamily="34" charset="-122"/>
              </a:rPr>
              <a:t>  忽略函数的定义域致误</a:t>
            </a:r>
          </a:p>
        </p:txBody>
      </p:sp>
      <p:sp>
        <p:nvSpPr>
          <p:cNvPr id="3" name="矩形 2"/>
          <p:cNvSpPr/>
          <p:nvPr/>
        </p:nvSpPr>
        <p:spPr>
          <a:xfrm>
            <a:off x="347002" y="3668136"/>
            <a:ext cx="11469859" cy="2677656"/>
          </a:xfrm>
          <a:prstGeom prst="rect">
            <a:avLst/>
          </a:prstGeom>
        </p:spPr>
        <p:txBody>
          <a:bodyPr wrap="square">
            <a:spAutoFit/>
          </a:bodyPr>
          <a:lstStyle/>
          <a:p>
            <a:pPr>
              <a:lnSpc>
                <a:spcPct val="150000"/>
              </a:lnSpc>
            </a:pPr>
            <a:r>
              <a:rPr lang="zh-CN" altLang="zh-CN" sz="2800" b="1" dirty="0">
                <a:solidFill>
                  <a:srgbClr val="DA251C"/>
                </a:solidFill>
              </a:rPr>
              <a:t>易错分析</a:t>
            </a:r>
            <a:r>
              <a:rPr lang="zh-CN" altLang="zh-CN" sz="2800" i="1" dirty="0">
                <a:solidFill>
                  <a:prstClr val="black"/>
                </a:solidFill>
              </a:rPr>
              <a:t>　</a:t>
            </a:r>
            <a:r>
              <a:rPr lang="en-US" altLang="zh-CN" sz="2800" dirty="0">
                <a:solidFill>
                  <a:prstClr val="black"/>
                </a:solidFill>
              </a:rPr>
              <a:t>(1)</a:t>
            </a:r>
            <a:r>
              <a:rPr lang="zh-CN" altLang="zh-CN" sz="2800" dirty="0">
                <a:solidFill>
                  <a:prstClr val="black"/>
                </a:solidFill>
              </a:rPr>
              <a:t>解题过程中忽略函数</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的定义域</a:t>
            </a:r>
            <a:r>
              <a:rPr lang="en-US" altLang="zh-CN" sz="2800" dirty="0">
                <a:solidFill>
                  <a:prstClr val="black"/>
                </a:solidFill>
              </a:rPr>
              <a:t>,</a:t>
            </a:r>
            <a:r>
              <a:rPr lang="zh-CN" altLang="zh-CN" sz="2800" dirty="0">
                <a:solidFill>
                  <a:prstClr val="black"/>
                </a:solidFill>
              </a:rPr>
              <a:t>直接通过计算</a:t>
            </a:r>
            <a:r>
              <a:rPr lang="en-US" altLang="zh-CN" sz="2800" i="1" dirty="0">
                <a:solidFill>
                  <a:prstClr val="black"/>
                </a:solidFill>
              </a:rPr>
              <a:t>f</a:t>
            </a:r>
            <a:r>
              <a:rPr lang="en-US" altLang="zh-CN" sz="2800" dirty="0">
                <a:solidFill>
                  <a:prstClr val="black"/>
                </a:solidFill>
              </a:rPr>
              <a:t>(0)=0,</a:t>
            </a:r>
            <a:r>
              <a:rPr lang="zh-CN" altLang="zh-CN" sz="2800" dirty="0">
                <a:solidFill>
                  <a:prstClr val="black"/>
                </a:solidFill>
              </a:rPr>
              <a:t>得</a:t>
            </a:r>
            <a:r>
              <a:rPr lang="en-US" altLang="zh-CN" sz="2800" i="1" dirty="0">
                <a:solidFill>
                  <a:prstClr val="black"/>
                </a:solidFill>
              </a:rPr>
              <a:t>k</a:t>
            </a:r>
            <a:r>
              <a:rPr lang="en-US" altLang="zh-CN" sz="2800" dirty="0">
                <a:solidFill>
                  <a:prstClr val="black"/>
                </a:solidFill>
              </a:rPr>
              <a:t>=1.</a:t>
            </a:r>
            <a:endParaRPr lang="zh-CN" altLang="zh-CN" sz="2800" dirty="0">
              <a:solidFill>
                <a:prstClr val="black"/>
              </a:solidFill>
            </a:endParaRPr>
          </a:p>
          <a:p>
            <a:pPr>
              <a:lnSpc>
                <a:spcPct val="150000"/>
              </a:lnSpc>
            </a:pPr>
            <a:r>
              <a:rPr lang="en-US" altLang="zh-CN" sz="2800" dirty="0">
                <a:solidFill>
                  <a:prstClr val="black"/>
                </a:solidFill>
              </a:rPr>
              <a:t>(2)</a:t>
            </a:r>
            <a:r>
              <a:rPr lang="zh-CN" altLang="zh-CN" sz="2800" dirty="0">
                <a:solidFill>
                  <a:prstClr val="black"/>
                </a:solidFill>
              </a:rPr>
              <a:t>本题易出现错误</a:t>
            </a:r>
            <a:r>
              <a:rPr lang="en-US" altLang="zh-CN" sz="2800" dirty="0">
                <a:solidFill>
                  <a:prstClr val="black"/>
                </a:solidFill>
              </a:rPr>
              <a:t>:</a:t>
            </a:r>
            <a:r>
              <a:rPr lang="zh-CN" altLang="zh-CN" sz="2800" dirty="0">
                <a:solidFill>
                  <a:prstClr val="black"/>
                </a:solidFill>
              </a:rPr>
              <a:t>由</a:t>
            </a:r>
            <a:r>
              <a:rPr lang="en-US" altLang="zh-CN" sz="2800" i="1" dirty="0">
                <a:solidFill>
                  <a:prstClr val="black"/>
                </a:solidFill>
              </a:rPr>
              <a:t>f</a:t>
            </a:r>
            <a:r>
              <a:rPr lang="en-US" altLang="zh-CN" sz="2800" dirty="0">
                <a:solidFill>
                  <a:prstClr val="black"/>
                </a:solidFill>
              </a:rPr>
              <a:t>(1</a:t>
            </a:r>
            <a:r>
              <a:rPr lang="en-US" altLang="zh-CN" sz="2800" i="1" dirty="0">
                <a:solidFill>
                  <a:prstClr val="black"/>
                </a:solidFill>
              </a:rPr>
              <a:t>-x</a:t>
            </a:r>
            <a:r>
              <a:rPr lang="en-US" altLang="zh-CN" sz="2800" baseline="30000" dirty="0">
                <a:solidFill>
                  <a:prstClr val="black"/>
                </a:solidFill>
              </a:rPr>
              <a:t>2</a:t>
            </a:r>
            <a:r>
              <a:rPr lang="en-US" altLang="zh-CN" sz="2800" dirty="0">
                <a:solidFill>
                  <a:prstClr val="black"/>
                </a:solidFill>
              </a:rPr>
              <a:t>)&gt;</a:t>
            </a:r>
            <a:r>
              <a:rPr lang="en-US" altLang="zh-CN" sz="2800" i="1" dirty="0">
                <a:solidFill>
                  <a:prstClr val="black"/>
                </a:solidFill>
              </a:rPr>
              <a:t>f</a:t>
            </a:r>
            <a:r>
              <a:rPr lang="en-US" altLang="zh-CN" sz="2800" dirty="0">
                <a:solidFill>
                  <a:prstClr val="black"/>
                </a:solidFill>
              </a:rPr>
              <a:t>(2</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得</a:t>
            </a:r>
            <a:r>
              <a:rPr lang="en-US" altLang="zh-CN" sz="2800" dirty="0">
                <a:solidFill>
                  <a:prstClr val="black"/>
                </a:solidFill>
              </a:rPr>
              <a:t>1</a:t>
            </a:r>
            <a:r>
              <a:rPr lang="en-US" altLang="zh-CN" sz="2800" i="1" dirty="0">
                <a:solidFill>
                  <a:prstClr val="black"/>
                </a:solidFill>
              </a:rPr>
              <a:t>-x</a:t>
            </a:r>
            <a:r>
              <a:rPr lang="en-US" altLang="zh-CN" sz="2800" baseline="30000" dirty="0">
                <a:solidFill>
                  <a:prstClr val="black"/>
                </a:solidFill>
              </a:rPr>
              <a:t>2</a:t>
            </a:r>
            <a:r>
              <a:rPr lang="en-US" altLang="zh-CN" sz="2800" dirty="0">
                <a:solidFill>
                  <a:prstClr val="black"/>
                </a:solidFill>
              </a:rPr>
              <a:t>&gt;2</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忽略了</a:t>
            </a:r>
            <a:r>
              <a:rPr lang="en-US" altLang="zh-CN" sz="2800" dirty="0">
                <a:solidFill>
                  <a:prstClr val="black"/>
                </a:solidFill>
              </a:rPr>
              <a:t>1</a:t>
            </a:r>
            <a:r>
              <a:rPr lang="en-US" altLang="zh-CN" sz="2800" i="1" dirty="0">
                <a:solidFill>
                  <a:prstClr val="black"/>
                </a:solidFill>
              </a:rPr>
              <a:t>-x</a:t>
            </a:r>
            <a:r>
              <a:rPr lang="en-US" altLang="zh-CN" sz="2800" baseline="30000" dirty="0">
                <a:solidFill>
                  <a:prstClr val="black"/>
                </a:solidFill>
              </a:rPr>
              <a:t>2</a:t>
            </a:r>
            <a:r>
              <a:rPr lang="en-US" altLang="zh-CN" sz="2800" dirty="0">
                <a:solidFill>
                  <a:prstClr val="black"/>
                </a:solidFill>
              </a:rPr>
              <a:t>&gt;0</a:t>
            </a:r>
            <a:r>
              <a:rPr lang="zh-CN" altLang="zh-CN" sz="2800" dirty="0">
                <a:solidFill>
                  <a:prstClr val="black"/>
                </a:solidFill>
              </a:rPr>
              <a:t>导致解答失误</a:t>
            </a:r>
            <a:r>
              <a:rPr lang="en-US" altLang="zh-CN" sz="2800" dirty="0">
                <a:solidFill>
                  <a:prstClr val="black"/>
                </a:solidFill>
              </a:rPr>
              <a:t>.</a:t>
            </a:r>
          </a:p>
          <a:p>
            <a:pPr>
              <a:lnSpc>
                <a:spcPct val="150000"/>
              </a:lnSpc>
            </a:pPr>
            <a:endParaRPr lang="zh-CN" altLang="zh-CN" sz="2800" dirty="0">
              <a:solidFill>
                <a:prstClr val="black"/>
              </a:solidFill>
            </a:endParaRPr>
          </a:p>
        </p:txBody>
      </p:sp>
    </p:spTree>
    <p:extLst>
      <p:ext uri="{BB962C8B-B14F-4D97-AF65-F5344CB8AC3E}">
        <p14:creationId xmlns:p14="http://schemas.microsoft.com/office/powerpoint/2010/main" xmlns="" val="992763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命题规律</a:t>
            </a:r>
          </a:p>
        </p:txBody>
      </p:sp>
      <p:graphicFrame>
        <p:nvGraphicFramePr>
          <p:cNvPr id="8" name="表格 7"/>
          <p:cNvGraphicFramePr>
            <a:graphicFrameLocks noGrp="1"/>
          </p:cNvGraphicFramePr>
          <p:nvPr>
            <p:extLst>
              <p:ext uri="{D42A27DB-BD31-4B8C-83A1-F6EECF244321}">
                <p14:modId xmlns:p14="http://schemas.microsoft.com/office/powerpoint/2010/main" xmlns="" val="1899995238"/>
              </p:ext>
            </p:extLst>
          </p:nvPr>
        </p:nvGraphicFramePr>
        <p:xfrm>
          <a:off x="297911" y="1004312"/>
          <a:ext cx="11570627" cy="4972483"/>
        </p:xfrm>
        <a:graphic>
          <a:graphicData uri="http://schemas.openxmlformats.org/drawingml/2006/table">
            <a:tbl>
              <a:tblPr firstRow="1" bandRow="1">
                <a:tableStyleId>{F5AB1C69-6EDB-4FF4-983F-18BD219EF322}</a:tableStyleId>
              </a:tblPr>
              <a:tblGrid>
                <a:gridCol w="3239059">
                  <a:extLst>
                    <a:ext uri="{9D8B030D-6E8A-4147-A177-3AD203B41FA5}">
                      <a16:colId xmlns:a16="http://schemas.microsoft.com/office/drawing/2014/main" xmlns="" val="20000"/>
                    </a:ext>
                  </a:extLst>
                </a:gridCol>
                <a:gridCol w="2362111">
                  <a:extLst>
                    <a:ext uri="{9D8B030D-6E8A-4147-A177-3AD203B41FA5}">
                      <a16:colId xmlns:a16="http://schemas.microsoft.com/office/drawing/2014/main" xmlns="" val="20001"/>
                    </a:ext>
                  </a:extLst>
                </a:gridCol>
                <a:gridCol w="3486019">
                  <a:extLst>
                    <a:ext uri="{9D8B030D-6E8A-4147-A177-3AD203B41FA5}">
                      <a16:colId xmlns:a16="http://schemas.microsoft.com/office/drawing/2014/main" xmlns="" val="20002"/>
                    </a:ext>
                  </a:extLst>
                </a:gridCol>
                <a:gridCol w="2483438">
                  <a:extLst>
                    <a:ext uri="{9D8B030D-6E8A-4147-A177-3AD203B41FA5}">
                      <a16:colId xmlns:a16="http://schemas.microsoft.com/office/drawing/2014/main" xmlns="" val="20003"/>
                    </a:ext>
                  </a:extLst>
                </a:gridCol>
              </a:tblGrid>
              <a:tr h="976866">
                <a:tc>
                  <a:txBody>
                    <a:bodyPr/>
                    <a:lstStyle/>
                    <a:p>
                      <a:pPr algn="ctr">
                        <a:lnSpc>
                          <a:spcPct val="100000"/>
                        </a:lnSpc>
                      </a:pPr>
                      <a:r>
                        <a:rPr lang="zh-CN" altLang="en-US" sz="2800" b="0" dirty="0">
                          <a:solidFill>
                            <a:srgbClr val="DA251C"/>
                          </a:solidFill>
                          <a:latin typeface="+mj-ea"/>
                          <a:ea typeface="+mj-ea"/>
                        </a:rPr>
                        <a:t>考点内容</a:t>
                      </a:r>
                    </a:p>
                  </a:txBody>
                  <a:tcPr marL="148833" marR="148833" marT="74416" marB="74416"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algn="ctr" defTabSz="863600" rtl="0" eaLnBrk="1" latinLnBrk="0" hangingPunct="1">
                        <a:lnSpc>
                          <a:spcPct val="100000"/>
                        </a:lnSpc>
                      </a:pPr>
                      <a:r>
                        <a:rPr lang="zh-CN" altLang="en-US" sz="2800" b="0" kern="1200" dirty="0">
                          <a:solidFill>
                            <a:srgbClr val="DA251C"/>
                          </a:solidFill>
                          <a:latin typeface="+mj-ea"/>
                          <a:ea typeface="+mj-ea"/>
                          <a:cs typeface="+mn-cs"/>
                        </a:rPr>
                        <a:t>考纲要求</a:t>
                      </a:r>
                    </a:p>
                  </a:txBody>
                  <a:tcPr marL="148833" marR="148833" marT="74416" marB="74416"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algn="ctr" defTabSz="863600" rtl="0" eaLnBrk="1" latinLnBrk="0" hangingPunct="1">
                        <a:lnSpc>
                          <a:spcPct val="100000"/>
                        </a:lnSpc>
                      </a:pPr>
                      <a:r>
                        <a:rPr lang="zh-CN" altLang="en-US" sz="2800" b="0" kern="1200" dirty="0">
                          <a:solidFill>
                            <a:srgbClr val="DA251C"/>
                          </a:solidFill>
                          <a:latin typeface="+mj-ea"/>
                          <a:ea typeface="+mj-ea"/>
                        </a:rPr>
                        <a:t>考题取样</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algn="ctr" defTabSz="863600" rtl="0" eaLnBrk="1" latinLnBrk="0" hangingPunct="1">
                        <a:lnSpc>
                          <a:spcPct val="100000"/>
                        </a:lnSpc>
                      </a:pPr>
                      <a:r>
                        <a:rPr lang="zh-CN" altLang="en-US" sz="2800" b="0" kern="1200" dirty="0">
                          <a:solidFill>
                            <a:srgbClr val="DA251C"/>
                          </a:solidFill>
                          <a:latin typeface="+mj-ea"/>
                          <a:ea typeface="+mj-ea"/>
                        </a:rPr>
                        <a:t>对应考法</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0000"/>
                  </a:ext>
                </a:extLst>
              </a:tr>
              <a:tr h="1386529">
                <a:tc rowSpan="2">
                  <a:txBody>
                    <a:bodyPr/>
                    <a:lstStyle/>
                    <a:p>
                      <a:pPr marL="0" marR="0" algn="l">
                        <a:lnSpc>
                          <a:spcPts val="131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1.</a:t>
                      </a:r>
                      <a:r>
                        <a:rPr lang="zh-CN" altLang="en-US" sz="2800" dirty="0">
                          <a:solidFill>
                            <a:srgbClr val="000000"/>
                          </a:solidFill>
                          <a:effectLst/>
                          <a:latin typeface="+mj-ea"/>
                          <a:ea typeface="+mj-ea"/>
                          <a:cs typeface="Times New Roman" panose="02020603050405020304" pitchFamily="18" charset="0"/>
                        </a:rPr>
                        <a:t>函数的单调性与</a:t>
                      </a:r>
                      <a:endParaRPr lang="en-US" altLang="zh-CN" sz="2800" dirty="0">
                        <a:solidFill>
                          <a:srgbClr val="000000"/>
                        </a:solidFill>
                        <a:effectLst/>
                        <a:latin typeface="+mj-ea"/>
                        <a:ea typeface="+mj-ea"/>
                        <a:cs typeface="Times New Roman" panose="02020603050405020304" pitchFamily="18" charset="0"/>
                      </a:endParaRPr>
                    </a:p>
                    <a:p>
                      <a:pPr marL="0" marR="0" algn="l">
                        <a:lnSpc>
                          <a:spcPts val="1310"/>
                        </a:lnSpc>
                        <a:spcBef>
                          <a:spcPts val="0"/>
                        </a:spcBef>
                        <a:spcAft>
                          <a:spcPts val="0"/>
                        </a:spcAft>
                      </a:pPr>
                      <a:endParaRPr lang="en-US" altLang="zh-CN" sz="2800" dirty="0">
                        <a:solidFill>
                          <a:srgbClr val="000000"/>
                        </a:solidFill>
                        <a:effectLst/>
                        <a:latin typeface="+mj-ea"/>
                        <a:ea typeface="+mj-ea"/>
                        <a:cs typeface="Times New Roman" panose="02020603050405020304" pitchFamily="18" charset="0"/>
                      </a:endParaRPr>
                    </a:p>
                    <a:p>
                      <a:pPr marL="0" marR="0" algn="l">
                        <a:lnSpc>
                          <a:spcPts val="1310"/>
                        </a:lnSpc>
                        <a:spcBef>
                          <a:spcPts val="0"/>
                        </a:spcBef>
                        <a:spcAft>
                          <a:spcPts val="0"/>
                        </a:spcAft>
                      </a:pPr>
                      <a:endParaRPr lang="en-US" altLang="zh-CN" sz="2800" dirty="0">
                        <a:solidFill>
                          <a:srgbClr val="000000"/>
                        </a:solidFill>
                        <a:effectLst/>
                        <a:latin typeface="+mj-ea"/>
                        <a:ea typeface="+mj-ea"/>
                        <a:cs typeface="Times New Roman" panose="02020603050405020304" pitchFamily="18" charset="0"/>
                      </a:endParaRPr>
                    </a:p>
                    <a:p>
                      <a:pPr marL="0" marR="0" algn="l">
                        <a:lnSpc>
                          <a:spcPts val="13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最值</a:t>
                      </a:r>
                    </a:p>
                    <a:p>
                      <a:pPr marL="0" marR="0" algn="l">
                        <a:lnSpc>
                          <a:spcPts val="14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 </a:t>
                      </a:r>
                    </a:p>
                  </a:txBody>
                  <a:tcPr marL="66675" marR="6667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rowSpan="2">
                  <a:txBody>
                    <a:bodyPr/>
                    <a:lstStyle/>
                    <a:p>
                      <a:pPr marL="0" marR="0" algn="ctr">
                        <a:lnSpc>
                          <a:spcPts val="13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理解</a:t>
                      </a:r>
                    </a:p>
                    <a:p>
                      <a:pPr marL="0" marR="0" algn="l">
                        <a:lnSpc>
                          <a:spcPts val="14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2017</a:t>
                      </a:r>
                      <a:r>
                        <a:rPr lang="zh-CN" altLang="en-US" sz="2800">
                          <a:solidFill>
                            <a:srgbClr val="000000"/>
                          </a:solidFill>
                          <a:effectLst/>
                          <a:latin typeface="+mj-ea"/>
                          <a:ea typeface="+mj-ea"/>
                          <a:cs typeface="Times New Roman" panose="02020603050405020304" pitchFamily="18" charset="0"/>
                        </a:rPr>
                        <a:t>全国</a:t>
                      </a:r>
                      <a:r>
                        <a:rPr lang="en-US" altLang="zh-CN" sz="2800">
                          <a:solidFill>
                            <a:srgbClr val="000000"/>
                          </a:solidFill>
                          <a:effectLst/>
                          <a:latin typeface="+mj-ea"/>
                          <a:ea typeface="+mj-ea"/>
                          <a:cs typeface="Times New Roman" panose="02020603050405020304" pitchFamily="18" charset="0"/>
                        </a:rPr>
                        <a:t>Ⅰ,</a:t>
                      </a:r>
                      <a:r>
                        <a:rPr lang="en-US" sz="2800">
                          <a:solidFill>
                            <a:srgbClr val="000000"/>
                          </a:solidFill>
                          <a:effectLst/>
                          <a:latin typeface="+mj-ea"/>
                          <a:ea typeface="+mj-ea"/>
                          <a:cs typeface="Times New Roman" panose="02020603050405020304" pitchFamily="18" charset="0"/>
                        </a:rPr>
                        <a:t>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2</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652272">
                <a:tc vMerge="1">
                  <a:txBody>
                    <a:bodyPr/>
                    <a:lstStyle/>
                    <a:p>
                      <a:pPr marL="0" marR="0" algn="l">
                        <a:lnSpc>
                          <a:spcPts val="1410"/>
                        </a:lnSpc>
                        <a:spcBef>
                          <a:spcPts val="0"/>
                        </a:spcBef>
                        <a:spcAft>
                          <a:spcPts val="0"/>
                        </a:spcAft>
                      </a:pPr>
                      <a:endParaRPr lang="zh-CN" altLang="en-US" sz="2800" dirty="0">
                        <a:solidFill>
                          <a:srgbClr val="000000"/>
                        </a:solidFill>
                        <a:effectLst/>
                        <a:latin typeface="+mj-ea"/>
                        <a:ea typeface="+mj-ea"/>
                        <a:cs typeface="Times New Roman" panose="02020603050405020304" pitchFamily="18" charset="0"/>
                      </a:endParaRPr>
                    </a:p>
                  </a:txBody>
                  <a:tcPr marL="66675" marR="66675" anchor="ctr"/>
                </a:tc>
                <a:tc vMerge="1">
                  <a:txBody>
                    <a:bodyPr/>
                    <a:lstStyle/>
                    <a:p>
                      <a:pPr marL="0" marR="0" algn="l">
                        <a:lnSpc>
                          <a:spcPts val="1410"/>
                        </a:lnSpc>
                        <a:spcBef>
                          <a:spcPts val="0"/>
                        </a:spcBef>
                        <a:spcAft>
                          <a:spcPts val="0"/>
                        </a:spcAft>
                      </a:pP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2017</a:t>
                      </a:r>
                      <a:r>
                        <a:rPr lang="zh-CN" altLang="en-US" sz="2800">
                          <a:solidFill>
                            <a:srgbClr val="000000"/>
                          </a:solidFill>
                          <a:effectLst/>
                          <a:latin typeface="+mj-ea"/>
                          <a:ea typeface="+mj-ea"/>
                          <a:cs typeface="Times New Roman" panose="02020603050405020304" pitchFamily="18" charset="0"/>
                        </a:rPr>
                        <a:t>浙江</a:t>
                      </a:r>
                      <a:r>
                        <a:rPr lang="en-US" altLang="zh-CN" sz="2800">
                          <a:solidFill>
                            <a:srgbClr val="000000"/>
                          </a:solidFill>
                          <a:effectLst/>
                          <a:latin typeface="+mj-ea"/>
                          <a:ea typeface="+mj-ea"/>
                          <a:cs typeface="Times New Roman" panose="02020603050405020304" pitchFamily="18" charset="0"/>
                        </a:rPr>
                        <a:t>,</a:t>
                      </a:r>
                      <a:r>
                        <a:rPr lang="en-US" sz="2800">
                          <a:solidFill>
                            <a:srgbClr val="000000"/>
                          </a:solidFill>
                          <a:effectLst/>
                          <a:latin typeface="+mj-ea"/>
                          <a:ea typeface="+mj-ea"/>
                          <a:cs typeface="Times New Roman" panose="02020603050405020304" pitchFamily="18" charset="0"/>
                        </a:rPr>
                        <a:t>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3</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652272">
                <a:tc rowSpan="2">
                  <a:txBody>
                    <a:bodyPr/>
                    <a:lstStyle/>
                    <a:p>
                      <a:pPr marL="0" marR="0" algn="l">
                        <a:lnSpc>
                          <a:spcPts val="131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2.</a:t>
                      </a:r>
                      <a:r>
                        <a:rPr lang="zh-CN" altLang="en-US" sz="2800" dirty="0">
                          <a:solidFill>
                            <a:srgbClr val="000000"/>
                          </a:solidFill>
                          <a:effectLst/>
                          <a:latin typeface="+mj-ea"/>
                          <a:ea typeface="+mj-ea"/>
                          <a:cs typeface="Times New Roman" panose="02020603050405020304" pitchFamily="18" charset="0"/>
                        </a:rPr>
                        <a:t>函数的奇偶性</a:t>
                      </a:r>
                    </a:p>
                    <a:p>
                      <a:pPr marL="0" marR="0" algn="l">
                        <a:lnSpc>
                          <a:spcPts val="14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 </a:t>
                      </a:r>
                    </a:p>
                  </a:txBody>
                  <a:tcPr marL="66675" marR="6667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noFill/>
                  </a:tcPr>
                </a:tc>
                <a:tc rowSpan="2">
                  <a:txBody>
                    <a:bodyPr/>
                    <a:lstStyle/>
                    <a:p>
                      <a:pPr marL="0" marR="0" algn="ctr">
                        <a:lnSpc>
                          <a:spcPts val="13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理解</a:t>
                      </a:r>
                    </a:p>
                    <a:p>
                      <a:pPr marL="0" marR="0" algn="l">
                        <a:lnSpc>
                          <a:spcPts val="14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2017</a:t>
                      </a:r>
                      <a:r>
                        <a:rPr lang="zh-CN" altLang="en-US" sz="2800">
                          <a:solidFill>
                            <a:srgbClr val="000000"/>
                          </a:solidFill>
                          <a:effectLst/>
                          <a:latin typeface="+mj-ea"/>
                          <a:ea typeface="+mj-ea"/>
                          <a:cs typeface="Times New Roman" panose="02020603050405020304" pitchFamily="18" charset="0"/>
                        </a:rPr>
                        <a:t>北京</a:t>
                      </a:r>
                      <a:r>
                        <a:rPr lang="en-US" altLang="zh-CN" sz="2800">
                          <a:solidFill>
                            <a:srgbClr val="000000"/>
                          </a:solidFill>
                          <a:effectLst/>
                          <a:latin typeface="+mj-ea"/>
                          <a:ea typeface="+mj-ea"/>
                          <a:cs typeface="Times New Roman" panose="02020603050405020304" pitchFamily="18" charset="0"/>
                        </a:rPr>
                        <a:t>,</a:t>
                      </a:r>
                      <a:r>
                        <a:rPr lang="en-US" sz="2800">
                          <a:solidFill>
                            <a:srgbClr val="000000"/>
                          </a:solidFill>
                          <a:effectLst/>
                          <a:latin typeface="+mj-ea"/>
                          <a:ea typeface="+mj-ea"/>
                          <a:cs typeface="Times New Roman" panose="02020603050405020304" pitchFamily="18" charset="0"/>
                        </a:rPr>
                        <a:t>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1,4</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652272">
                <a:tc vMerge="1">
                  <a:txBody>
                    <a:bodyPr/>
                    <a:lstStyle/>
                    <a:p>
                      <a:pPr marL="0" marR="0" algn="l">
                        <a:lnSpc>
                          <a:spcPts val="1410"/>
                        </a:lnSpc>
                        <a:spcBef>
                          <a:spcPts val="0"/>
                        </a:spcBef>
                        <a:spcAft>
                          <a:spcPts val="0"/>
                        </a:spcAft>
                      </a:pPr>
                      <a:endParaRPr lang="zh-CN" altLang="en-US" sz="2800" dirty="0">
                        <a:solidFill>
                          <a:srgbClr val="000000"/>
                        </a:solidFill>
                        <a:effectLst/>
                        <a:latin typeface="+mj-ea"/>
                        <a:ea typeface="+mj-ea"/>
                        <a:cs typeface="Times New Roman" panose="02020603050405020304" pitchFamily="18" charset="0"/>
                      </a:endParaRPr>
                    </a:p>
                  </a:txBody>
                  <a:tcPr marL="66675" marR="6667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vMerge="1">
                  <a:txBody>
                    <a:bodyPr/>
                    <a:lstStyle/>
                    <a:p>
                      <a:pPr marL="0" marR="0" algn="l">
                        <a:lnSpc>
                          <a:spcPts val="1410"/>
                        </a:lnSpc>
                        <a:spcBef>
                          <a:spcPts val="0"/>
                        </a:spcBef>
                        <a:spcAft>
                          <a:spcPts val="0"/>
                        </a:spcAft>
                      </a:pP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2015</a:t>
                      </a:r>
                      <a:r>
                        <a:rPr lang="zh-CN" altLang="en-US" sz="2800">
                          <a:solidFill>
                            <a:srgbClr val="000000"/>
                          </a:solidFill>
                          <a:effectLst/>
                          <a:latin typeface="+mj-ea"/>
                          <a:ea typeface="+mj-ea"/>
                          <a:cs typeface="Times New Roman" panose="02020603050405020304" pitchFamily="18" charset="0"/>
                        </a:rPr>
                        <a:t>全国</a:t>
                      </a:r>
                      <a:r>
                        <a:rPr lang="en-US" altLang="zh-CN" sz="2800">
                          <a:solidFill>
                            <a:srgbClr val="000000"/>
                          </a:solidFill>
                          <a:effectLst/>
                          <a:latin typeface="+mj-ea"/>
                          <a:ea typeface="+mj-ea"/>
                          <a:cs typeface="Times New Roman" panose="02020603050405020304" pitchFamily="18" charset="0"/>
                        </a:rPr>
                        <a:t>Ⅰ,</a:t>
                      </a:r>
                      <a:r>
                        <a:rPr lang="en-US" sz="2800">
                          <a:solidFill>
                            <a:srgbClr val="000000"/>
                          </a:solidFill>
                          <a:effectLst/>
                          <a:latin typeface="+mj-ea"/>
                          <a:ea typeface="+mj-ea"/>
                          <a:cs typeface="Times New Roman" panose="02020603050405020304" pitchFamily="18" charset="0"/>
                        </a:rPr>
                        <a:t>T13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5</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652272">
                <a:tc>
                  <a:txBody>
                    <a:bodyPr/>
                    <a:lstStyle/>
                    <a:p>
                      <a:pPr marL="0" marR="0" algn="l">
                        <a:lnSpc>
                          <a:spcPts val="131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3.</a:t>
                      </a:r>
                      <a:r>
                        <a:rPr lang="zh-CN" altLang="en-US" sz="2800">
                          <a:solidFill>
                            <a:srgbClr val="000000"/>
                          </a:solidFill>
                          <a:effectLst/>
                          <a:latin typeface="+mj-ea"/>
                          <a:ea typeface="+mj-ea"/>
                          <a:cs typeface="Times New Roman" panose="02020603050405020304" pitchFamily="18" charset="0"/>
                        </a:rPr>
                        <a:t>函数的周期性</a:t>
                      </a:r>
                    </a:p>
                  </a:txBody>
                  <a:tcPr marL="66675" marR="6667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了解</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2018</a:t>
                      </a:r>
                      <a:r>
                        <a:rPr lang="zh-CN" altLang="en-US" sz="2800">
                          <a:solidFill>
                            <a:srgbClr val="000000"/>
                          </a:solidFill>
                          <a:effectLst/>
                          <a:latin typeface="+mj-ea"/>
                          <a:ea typeface="+mj-ea"/>
                          <a:cs typeface="Times New Roman" panose="02020603050405020304" pitchFamily="18" charset="0"/>
                        </a:rPr>
                        <a:t>全国</a:t>
                      </a:r>
                      <a:r>
                        <a:rPr lang="en-US" altLang="zh-CN" sz="2800">
                          <a:solidFill>
                            <a:srgbClr val="000000"/>
                          </a:solidFill>
                          <a:effectLst/>
                          <a:latin typeface="+mj-ea"/>
                          <a:ea typeface="+mj-ea"/>
                          <a:cs typeface="Times New Roman" panose="02020603050405020304" pitchFamily="18" charset="0"/>
                        </a:rPr>
                        <a:t>Ⅱ,</a:t>
                      </a:r>
                      <a:r>
                        <a:rPr lang="en-US" sz="2800">
                          <a:solidFill>
                            <a:srgbClr val="000000"/>
                          </a:solidFill>
                          <a:effectLst/>
                          <a:latin typeface="+mj-ea"/>
                          <a:ea typeface="+mj-ea"/>
                          <a:cs typeface="Times New Roman" panose="02020603050405020304" pitchFamily="18" charset="0"/>
                        </a:rPr>
                        <a:t>T11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algn="ctr">
                        <a:lnSpc>
                          <a:spcPts val="131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考法</a:t>
                      </a:r>
                      <a:r>
                        <a:rPr lang="en-US" altLang="zh-CN" sz="2800" dirty="0">
                          <a:solidFill>
                            <a:srgbClr val="000000"/>
                          </a:solidFill>
                          <a:effectLst/>
                          <a:latin typeface="+mj-ea"/>
                          <a:ea typeface="+mj-ea"/>
                          <a:cs typeface="Times New Roman" panose="02020603050405020304" pitchFamily="18" charset="0"/>
                        </a:rPr>
                        <a:t>5,6,7</a:t>
                      </a: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xmlns="" val="38292459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3" name="矩形 2"/>
              <p:cNvSpPr/>
              <p:nvPr/>
            </p:nvSpPr>
            <p:spPr>
              <a:xfrm>
                <a:off x="103231" y="64764"/>
                <a:ext cx="11669925" cy="6422271"/>
              </a:xfrm>
              <a:prstGeom prst="rect">
                <a:avLst/>
              </a:prstGeom>
            </p:spPr>
            <p:txBody>
              <a:bodyPr wrap="square">
                <a:spAutoFit/>
              </a:bodyPr>
              <a:lstStyle/>
              <a:p>
                <a:pPr>
                  <a:lnSpc>
                    <a:spcPct val="150000"/>
                  </a:lnSpc>
                </a:pPr>
                <a:r>
                  <a:rPr lang="zh-CN" altLang="zh-CN" sz="2800" b="1" dirty="0">
                    <a:solidFill>
                      <a:srgbClr val="DA251C"/>
                    </a:solidFill>
                  </a:rPr>
                  <a:t>解析</a:t>
                </a:r>
                <a:r>
                  <a:rPr lang="zh-CN" altLang="zh-CN" sz="2800" i="1" dirty="0">
                    <a:solidFill>
                      <a:prstClr val="black"/>
                    </a:solidFill>
                  </a:rPr>
                  <a:t>　</a:t>
                </a:r>
                <a:r>
                  <a:rPr lang="en-US" altLang="zh-CN" sz="2800" dirty="0">
                    <a:solidFill>
                      <a:prstClr val="black"/>
                    </a:solidFill>
                  </a:rPr>
                  <a:t>(1)</a:t>
                </a:r>
                <a:r>
                  <a:rPr lang="zh-CN"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i="1">
                            <a:solidFill>
                              <a:prstClr val="black"/>
                            </a:solidFill>
                            <a:latin typeface="Cambria Math"/>
                          </a:rPr>
                          <m:t>𝑘</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m:rPr>
                                <m:nor/>
                              </m:rPr>
                              <a:rPr lang="en-US" altLang="zh-CN" sz="2800" i="1" smtClean="0">
                                <a:solidFill>
                                  <a:prstClr val="black"/>
                                </a:solidFill>
                              </a:rPr>
                              <m:t>−</m:t>
                            </m:r>
                            <m:r>
                              <a:rPr lang="en-US" altLang="zh-CN" sz="2800" i="1">
                                <a:solidFill>
                                  <a:prstClr val="black"/>
                                </a:solidFill>
                                <a:latin typeface="Cambria Math"/>
                              </a:rPr>
                              <m:t>𝑥</m:t>
                            </m:r>
                          </m:sup>
                        </m:sSup>
                      </m:num>
                      <m:den>
                        <m:r>
                          <a:rPr lang="en-US" altLang="zh-CN" sz="2800">
                            <a:solidFill>
                              <a:prstClr val="black"/>
                            </a:solidFill>
                            <a:latin typeface="Cambria Math"/>
                          </a:rPr>
                          <m:t>1+</m:t>
                        </m:r>
                        <m:r>
                          <a:rPr lang="en-US" altLang="zh-CN" sz="2800" i="1">
                            <a:solidFill>
                              <a:prstClr val="black"/>
                            </a:solidFill>
                            <a:latin typeface="Cambria Math"/>
                          </a:rPr>
                          <m:t>𝑘</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m:rPr>
                                <m:nor/>
                              </m:rPr>
                              <a:rPr lang="en-US" altLang="zh-CN" sz="2800" i="1" smtClean="0">
                                <a:solidFill>
                                  <a:prstClr val="black"/>
                                </a:solidFill>
                              </a:rPr>
                              <m:t>−</m:t>
                            </m:r>
                            <m:r>
                              <a:rPr lang="en-US" altLang="zh-CN" sz="2800" i="1">
                                <a:solidFill>
                                  <a:prstClr val="black"/>
                                </a:solidFill>
                                <a:latin typeface="Cambria Math"/>
                              </a:rPr>
                              <m:t>𝑥</m:t>
                            </m:r>
                          </m:sup>
                        </m:sSup>
                      </m:den>
                    </m:f>
                    <m:r>
                      <a:rPr lang="en-US" altLang="zh-CN" sz="2800">
                        <a:solidFill>
                          <a:prstClr val="black"/>
                        </a:solidFill>
                        <a:latin typeface="Cambria Math"/>
                      </a:rPr>
                      <m:t>=</m:t>
                    </m:r>
                    <m:f>
                      <m:fPr>
                        <m:ctrlPr>
                          <a:rPr lang="zh-CN" altLang="zh-CN" sz="2800" i="1">
                            <a:solidFill>
                              <a:prstClr val="black"/>
                            </a:solidFill>
                            <a:latin typeface="Cambria Math" panose="02040503050406030204" pitchFamily="18" charset="0"/>
                          </a:rPr>
                        </m:ctrlPr>
                      </m:fPr>
                      <m:num>
                        <m:r>
                          <a:rPr lang="en-US" altLang="zh-CN" sz="2800" i="1">
                            <a:solidFill>
                              <a:prstClr val="black"/>
                            </a:solidFill>
                            <a:latin typeface="Cambria Math"/>
                          </a:rPr>
                          <m:t>𝑘</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m:rPr>
                            <m:nor/>
                          </m:rPr>
                          <a:rPr lang="en-US" altLang="zh-CN" sz="2800" i="1">
                            <a:solidFill>
                              <a:prstClr val="black"/>
                            </a:solidFill>
                          </a:rPr>
                          <m:t>−</m:t>
                        </m:r>
                        <m:r>
                          <a:rPr lang="en-US" altLang="zh-CN" sz="2800">
                            <a:solidFill>
                              <a:prstClr val="black"/>
                            </a:solidFill>
                            <a:latin typeface="Cambria Math"/>
                          </a:rPr>
                          <m:t>1</m:t>
                        </m:r>
                      </m:num>
                      <m:den>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a:rPr lang="en-US" altLang="zh-CN" sz="2800">
                            <a:solidFill>
                              <a:prstClr val="black"/>
                            </a:solidFill>
                            <a:latin typeface="Cambria Math"/>
                          </a:rPr>
                          <m:t>+</m:t>
                        </m:r>
                        <m:r>
                          <a:rPr lang="en-US" altLang="zh-CN" sz="2800" i="1">
                            <a:solidFill>
                              <a:prstClr val="black"/>
                            </a:solidFill>
                            <a:latin typeface="Cambria Math"/>
                          </a:rPr>
                          <m:t>𝑘</m:t>
                        </m:r>
                      </m:den>
                    </m:f>
                  </m:oMath>
                </a14:m>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nor/>
                          </m:rPr>
                          <a:rPr lang="en-US" altLang="zh-CN" sz="2800">
                            <a:solidFill>
                              <a:prstClr val="black"/>
                            </a:solidFill>
                          </a:rPr>
                          <m:t>(</m:t>
                        </m:r>
                        <m:r>
                          <a:rPr lang="en-US" altLang="zh-CN" sz="2800" i="1">
                            <a:solidFill>
                              <a:prstClr val="black"/>
                            </a:solidFill>
                            <a:latin typeface="Cambria Math"/>
                          </a:rPr>
                          <m:t>𝑘</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a:rPr lang="en-US" altLang="zh-CN" sz="2800">
                            <a:solidFill>
                              <a:prstClr val="black"/>
                            </a:solidFill>
                            <a:latin typeface="Cambria Math"/>
                          </a:rPr>
                          <m:t>+</m:t>
                        </m:r>
                        <m:r>
                          <a:rPr lang="en-US" altLang="zh-CN" sz="2800" i="1">
                            <a:solidFill>
                              <a:prstClr val="black"/>
                            </a:solidFill>
                            <a:latin typeface="Cambria Math"/>
                          </a:rPr>
                          <m:t>𝑘</m:t>
                        </m:r>
                        <m:r>
                          <m:rPr>
                            <m:nor/>
                          </m:rPr>
                          <a:rPr lang="en-US" altLang="zh-CN" sz="2800">
                            <a:solidFill>
                              <a:prstClr val="black"/>
                            </a:solidFill>
                          </a:rPr>
                          <m:t>)</m:t>
                        </m:r>
                        <m:r>
                          <a:rPr lang="en-US" altLang="zh-CN" sz="2800">
                            <a:solidFill>
                              <a:prstClr val="black"/>
                            </a:solidFill>
                            <a:latin typeface="Cambria Math"/>
                          </a:rPr>
                          <m:t>+</m:t>
                        </m:r>
                        <m:r>
                          <m:rPr>
                            <m:nor/>
                          </m:rPr>
                          <a:rPr lang="en-US" altLang="zh-CN" sz="2800">
                            <a:solidFill>
                              <a:prstClr val="black"/>
                            </a:solidFill>
                          </a:rPr>
                          <m:t>(</m:t>
                        </m:r>
                        <m:r>
                          <a:rPr lang="en-US" altLang="zh-CN" sz="2800" i="1">
                            <a:solidFill>
                              <a:prstClr val="black"/>
                            </a:solidFill>
                            <a:latin typeface="Cambria Math"/>
                          </a:rPr>
                          <m:t>𝑘</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m:rPr>
                            <m:nor/>
                          </m:rPr>
                          <a:rPr lang="en-US" altLang="zh-CN" sz="2800" i="1">
                            <a:solidFill>
                              <a:prstClr val="black"/>
                            </a:solidFill>
                          </a:rPr>
                          <m:t>−</m:t>
                        </m:r>
                        <m:r>
                          <a:rPr lang="en-US" altLang="zh-CN" sz="2800">
                            <a:solidFill>
                              <a:prstClr val="black"/>
                            </a:solidFill>
                            <a:latin typeface="Cambria Math"/>
                          </a:rPr>
                          <m:t>1</m:t>
                        </m:r>
                        <m:r>
                          <m:rPr>
                            <m:nor/>
                          </m:rPr>
                          <a:rPr lang="en-US" altLang="zh-CN" sz="2800">
                            <a:solidFill>
                              <a:prstClr val="black"/>
                            </a:solidFill>
                          </a:rPr>
                          <m:t>)·(</m:t>
                        </m:r>
                        <m:r>
                          <a:rPr lang="en-US" altLang="zh-CN" sz="2800">
                            <a:solidFill>
                              <a:prstClr val="black"/>
                            </a:solidFill>
                            <a:latin typeface="Cambria Math"/>
                          </a:rPr>
                          <m:t>1+</m:t>
                        </m:r>
                        <m:r>
                          <a:rPr lang="en-US" altLang="zh-CN" sz="2800" i="1">
                            <a:solidFill>
                              <a:prstClr val="black"/>
                            </a:solidFill>
                            <a:latin typeface="Cambria Math"/>
                          </a:rPr>
                          <m:t>𝑘</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m:rPr>
                            <m:nor/>
                          </m:rPr>
                          <a:rPr lang="en-US" altLang="zh-CN" sz="2800">
                            <a:solidFill>
                              <a:prstClr val="black"/>
                            </a:solidFill>
                          </a:rPr>
                          <m:t>)</m:t>
                        </m:r>
                      </m:num>
                      <m:den>
                        <m:r>
                          <m:rPr>
                            <m:nor/>
                          </m:rPr>
                          <a:rPr lang="en-US" altLang="zh-CN" sz="2800">
                            <a:solidFill>
                              <a:prstClr val="black"/>
                            </a:solidFill>
                          </a:rPr>
                          <m:t>(</m:t>
                        </m:r>
                        <m:r>
                          <a:rPr lang="en-US" altLang="zh-CN" sz="2800">
                            <a:solidFill>
                              <a:prstClr val="black"/>
                            </a:solidFill>
                            <a:latin typeface="Cambria Math"/>
                          </a:rPr>
                          <m:t>1+</m:t>
                        </m:r>
                        <m:r>
                          <a:rPr lang="en-US" altLang="zh-CN" sz="2800" i="1">
                            <a:solidFill>
                              <a:prstClr val="black"/>
                            </a:solidFill>
                            <a:latin typeface="Cambria Math"/>
                          </a:rPr>
                          <m:t>𝑘</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a:rPr lang="en-US" altLang="zh-CN" sz="2800">
                            <a:solidFill>
                              <a:prstClr val="black"/>
                            </a:solidFill>
                            <a:latin typeface="Cambria Math"/>
                          </a:rPr>
                          <m:t>+</m:t>
                        </m:r>
                        <m:r>
                          <a:rPr lang="en-US" altLang="zh-CN" sz="2800" i="1">
                            <a:solidFill>
                              <a:prstClr val="black"/>
                            </a:solidFill>
                            <a:latin typeface="Cambria Math"/>
                          </a:rPr>
                          <m:t>𝑘</m:t>
                        </m:r>
                        <m:r>
                          <m:rPr>
                            <m:nor/>
                          </m:rPr>
                          <a:rPr lang="en-US" altLang="zh-CN" sz="2800">
                            <a:solidFill>
                              <a:prstClr val="black"/>
                            </a:solidFill>
                          </a:rPr>
                          <m:t>)</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𝑘</m:t>
                            </m:r>
                          </m:e>
                          <m:sup>
                            <m:r>
                              <a:rPr lang="en-US" altLang="zh-CN" sz="2800">
                                <a:solidFill>
                                  <a:prstClr val="black"/>
                                </a:solidFill>
                                <a:latin typeface="Cambria Math"/>
                              </a:rPr>
                              <m:t>2</m:t>
                            </m:r>
                          </m:sup>
                        </m:sSup>
                        <m:r>
                          <m:rPr>
                            <m:nor/>
                          </m:rPr>
                          <a:rPr lang="en-US" altLang="zh-CN" sz="2800" i="1">
                            <a:solidFill>
                              <a:prstClr val="black"/>
                            </a:solidFill>
                          </a:rPr>
                          <m:t>−</m:t>
                        </m:r>
                        <m:r>
                          <a:rPr lang="en-US" altLang="zh-CN" sz="2800">
                            <a:solidFill>
                              <a:prstClr val="black"/>
                            </a:solidFill>
                            <a:latin typeface="Cambria Math"/>
                          </a:rPr>
                          <m:t>1</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a:solidFill>
                                  <a:prstClr val="black"/>
                                </a:solidFill>
                                <a:latin typeface="Cambria Math"/>
                              </a:rPr>
                              <m:t>2</m:t>
                            </m:r>
                            <m:r>
                              <a:rPr lang="en-US" altLang="zh-CN" sz="2800" i="1">
                                <a:solidFill>
                                  <a:prstClr val="black"/>
                                </a:solidFill>
                                <a:latin typeface="Cambria Math"/>
                              </a:rPr>
                              <m:t>𝑥</m:t>
                            </m:r>
                          </m:sup>
                        </m:sSup>
                        <m:r>
                          <a:rPr lang="en-US" altLang="zh-CN" sz="2800">
                            <a:solidFill>
                              <a:prstClr val="black"/>
                            </a:solidFill>
                            <a:latin typeface="Cambria Math"/>
                          </a:rPr>
                          <m:t>+1</m:t>
                        </m:r>
                        <m:r>
                          <m:rPr>
                            <m:nor/>
                          </m:rPr>
                          <a:rPr lang="en-US" altLang="zh-CN" sz="2800">
                            <a:solidFill>
                              <a:prstClr val="black"/>
                            </a:solidFill>
                          </a:rPr>
                          <m:t>)</m:t>
                        </m:r>
                      </m:num>
                      <m:den>
                        <m:r>
                          <m:rPr>
                            <m:nor/>
                          </m:rPr>
                          <a:rPr lang="en-US" altLang="zh-CN" sz="2800">
                            <a:solidFill>
                              <a:prstClr val="black"/>
                            </a:solidFill>
                          </a:rPr>
                          <m:t>(</m:t>
                        </m:r>
                        <m:r>
                          <a:rPr lang="en-US" altLang="zh-CN" sz="2800">
                            <a:solidFill>
                              <a:prstClr val="black"/>
                            </a:solidFill>
                            <a:latin typeface="Cambria Math"/>
                          </a:rPr>
                          <m:t>1+</m:t>
                        </m:r>
                        <m:r>
                          <a:rPr lang="en-US" altLang="zh-CN" sz="2800" i="1">
                            <a:solidFill>
                              <a:prstClr val="black"/>
                            </a:solidFill>
                            <a:latin typeface="Cambria Math"/>
                          </a:rPr>
                          <m:t>𝑘</m:t>
                        </m:r>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m:rPr>
                            <m:nor/>
                          </m:rPr>
                          <a:rPr lang="en-US" altLang="zh-CN" sz="2800">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a:rPr>
                              <m:t>2</m:t>
                            </m:r>
                          </m:e>
                          <m:sup>
                            <m:r>
                              <a:rPr lang="en-US" altLang="zh-CN" sz="2800" i="1">
                                <a:solidFill>
                                  <a:prstClr val="black"/>
                                </a:solidFill>
                                <a:latin typeface="Cambria Math"/>
                              </a:rPr>
                              <m:t>𝑥</m:t>
                            </m:r>
                          </m:sup>
                        </m:sSup>
                        <m:r>
                          <a:rPr lang="en-US" altLang="zh-CN" sz="2800">
                            <a:solidFill>
                              <a:prstClr val="black"/>
                            </a:solidFill>
                            <a:latin typeface="Cambria Math"/>
                          </a:rPr>
                          <m:t>+</m:t>
                        </m:r>
                        <m:r>
                          <a:rPr lang="en-US" altLang="zh-CN" sz="2800" i="1">
                            <a:solidFill>
                              <a:prstClr val="black"/>
                            </a:solidFill>
                            <a:latin typeface="Cambria Math"/>
                          </a:rPr>
                          <m:t>𝑘</m:t>
                        </m:r>
                        <m:r>
                          <m:rPr>
                            <m:nor/>
                          </m:rPr>
                          <a:rPr lang="en-US" altLang="zh-CN" sz="2800">
                            <a:solidFill>
                              <a:prstClr val="black"/>
                            </a:solidFill>
                          </a:rPr>
                          <m:t>)</m:t>
                        </m:r>
                      </m:den>
                    </m:f>
                  </m:oMath>
                </a14:m>
                <a:r>
                  <a:rPr lang="en-US" altLang="zh-CN" sz="2800" dirty="0">
                    <a:solidFill>
                      <a:prstClr val="black"/>
                    </a:solidFill>
                  </a:rPr>
                  <a:t>.</a:t>
                </a:r>
                <a:endParaRPr lang="zh-CN" altLang="zh-CN" sz="2800" dirty="0">
                  <a:solidFill>
                    <a:prstClr val="black"/>
                  </a:solidFill>
                </a:endParaRPr>
              </a:p>
              <a:p>
                <a:pPr>
                  <a:lnSpc>
                    <a:spcPct val="150000"/>
                  </a:lnSpc>
                </a:pPr>
                <a:r>
                  <a:rPr lang="zh-CN" altLang="zh-CN" sz="2800" dirty="0">
                    <a:solidFill>
                      <a:prstClr val="black"/>
                    </a:solidFill>
                  </a:rPr>
                  <a:t>由</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)=0,</a:t>
                </a:r>
                <a:r>
                  <a:rPr lang="zh-CN" altLang="zh-CN" sz="2800" dirty="0">
                    <a:solidFill>
                      <a:prstClr val="black"/>
                    </a:solidFill>
                  </a:rPr>
                  <a:t>可得</a:t>
                </a:r>
                <a:r>
                  <a:rPr lang="en-US" altLang="zh-CN" sz="2800" i="1" dirty="0">
                    <a:solidFill>
                      <a:prstClr val="black"/>
                    </a:solidFill>
                  </a:rPr>
                  <a:t>k</a:t>
                </a:r>
                <a:r>
                  <a:rPr lang="en-US" altLang="zh-CN" sz="2800" baseline="30000" dirty="0">
                    <a:solidFill>
                      <a:prstClr val="black"/>
                    </a:solidFill>
                  </a:rPr>
                  <a:t>2</a:t>
                </a:r>
                <a:r>
                  <a:rPr lang="en-US" altLang="zh-CN" sz="2800" dirty="0">
                    <a:solidFill>
                      <a:prstClr val="black"/>
                    </a:solidFill>
                  </a:rPr>
                  <a:t>=1,</a:t>
                </a:r>
                <a:r>
                  <a:rPr lang="zh-CN" altLang="zh-CN" sz="2800" dirty="0">
                    <a:solidFill>
                      <a:prstClr val="black"/>
                    </a:solidFill>
                  </a:rPr>
                  <a:t>∴</a:t>
                </a:r>
                <a:r>
                  <a:rPr lang="en-US" altLang="zh-CN" sz="2800" i="1" dirty="0">
                    <a:solidFill>
                      <a:prstClr val="black"/>
                    </a:solidFill>
                  </a:rPr>
                  <a:t>k</a:t>
                </a:r>
                <a:r>
                  <a:rPr lang="en-US" altLang="zh-CN" sz="2800" dirty="0">
                    <a:solidFill>
                      <a:prstClr val="black"/>
                    </a:solidFill>
                  </a:rPr>
                  <a:t>=±1.</a:t>
                </a:r>
                <a:endParaRPr lang="zh-CN" altLang="zh-CN" sz="2800" dirty="0">
                  <a:solidFill>
                    <a:prstClr val="black"/>
                  </a:solidFill>
                </a:endParaRPr>
              </a:p>
              <a:p>
                <a:pPr>
                  <a:lnSpc>
                    <a:spcPct val="150000"/>
                  </a:lnSpc>
                </a:pPr>
                <a:r>
                  <a:rPr lang="en-US" altLang="zh-CN" sz="2800" dirty="0">
                    <a:solidFill>
                      <a:prstClr val="black"/>
                    </a:solidFill>
                  </a:rPr>
                  <a:t>(2)</a:t>
                </a:r>
                <a:r>
                  <a:rPr lang="zh-CN" altLang="zh-CN" sz="2800" dirty="0">
                    <a:solidFill>
                      <a:prstClr val="black"/>
                    </a:solidFill>
                  </a:rPr>
                  <a:t>画出</a:t>
                </a:r>
                <a:r>
                  <a:rPr lang="en-US" altLang="zh-CN" sz="2800" i="1" dirty="0">
                    <a:solidFill>
                      <a:prstClr val="black"/>
                    </a:solidFill>
                  </a:rPr>
                  <a:t>f</a:t>
                </a:r>
                <a:r>
                  <a:rPr lang="en-US" altLang="zh-CN" sz="2800" dirty="0">
                    <a:solidFill>
                      <a:prstClr val="black"/>
                    </a:solidFill>
                  </a:rPr>
                  <a:t>(</a:t>
                </a:r>
                <a:r>
                  <a:rPr lang="en-US" altLang="zh-CN" sz="2800" i="1" dirty="0">
                    <a:solidFill>
                      <a:prstClr val="black"/>
                    </a:solidFill>
                  </a:rPr>
                  <a:t>x</a:t>
                </a:r>
                <a:r>
                  <a:rPr lang="en-US" altLang="zh-CN" sz="2800" dirty="0">
                    <a:solidFill>
                      <a:prstClr val="black"/>
                    </a:solidFill>
                  </a:rPr>
                  <a:t>)=</a:t>
                </a:r>
                <a14:m>
                  <m:oMath xmlns:m="http://schemas.openxmlformats.org/officeDocument/2006/math">
                    <m:d>
                      <m:dPr>
                        <m:begChr m:val="{"/>
                        <m:endChr m:val=""/>
                        <m:ctrlPr>
                          <a:rPr lang="zh-CN" altLang="zh-CN" sz="2800" i="1">
                            <a:solidFill>
                              <a:prstClr val="black"/>
                            </a:solidFill>
                            <a:latin typeface="Cambria Math" panose="02040503050406030204" pitchFamily="18" charset="0"/>
                          </a:rPr>
                        </m:ctrlPr>
                      </m:dPr>
                      <m:e>
                        <m:m>
                          <m:mPr>
                            <m:plcHide m:val="on"/>
                            <m:mcs>
                              <m:mc>
                                <m:mcPr>
                                  <m:count m:val="1"/>
                                  <m:mcJc m:val="center"/>
                                </m:mcPr>
                              </m:mc>
                            </m:mcs>
                            <m:ctrlPr>
                              <a:rPr lang="zh-CN" altLang="zh-CN" sz="2800" i="1">
                                <a:solidFill>
                                  <a:prstClr val="black"/>
                                </a:solidFill>
                                <a:latin typeface="Cambria Math" panose="02040503050406030204" pitchFamily="18" charset="0"/>
                              </a:rPr>
                            </m:ctrlPr>
                          </m:mPr>
                          <m:mr>
                            <m:e>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+1</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≥0</m:t>
                              </m:r>
                              <m:r>
                                <m:rPr>
                                  <m:nor/>
                                </m:rPr>
                                <a:rPr lang="en-US" altLang="zh-CN" sz="2800">
                                  <a:solidFill>
                                    <a:prstClr val="black"/>
                                  </a:solidFill>
                                </a:rPr>
                                <m:t>,</m:t>
                              </m:r>
                            </m:e>
                          </m:mr>
                          <m:mr>
                            <m:e>
                              <m:r>
                                <a:rPr lang="en-US" altLang="zh-CN" sz="2800">
                                  <a:solidFill>
                                    <a:prstClr val="black"/>
                                  </a:solidFill>
                                  <a:latin typeface="Cambria Math"/>
                                </a:rPr>
                                <m:t>1</m:t>
                              </m:r>
                              <m:r>
                                <m:rPr>
                                  <m:nor/>
                                </m:rPr>
                                <a:rPr lang="en-US" altLang="zh-CN" sz="2800">
                                  <a:solidFill>
                                    <a:prstClr val="black"/>
                                  </a:solidFill>
                                </a:rPr>
                                <m:t>,</m:t>
                              </m:r>
                              <m:r>
                                <a:rPr lang="en-US" altLang="zh-CN" sz="2800" i="1">
                                  <a:solidFill>
                                    <a:prstClr val="black"/>
                                  </a:solidFill>
                                  <a:latin typeface="Cambria Math"/>
                                </a:rPr>
                                <m:t>𝑥</m:t>
                              </m:r>
                              <m:r>
                                <a:rPr lang="en-US" altLang="zh-CN" sz="2800">
                                  <a:solidFill>
                                    <a:prstClr val="black"/>
                                  </a:solidFill>
                                  <a:latin typeface="Cambria Math"/>
                                </a:rPr>
                                <m:t>&lt;0</m:t>
                              </m:r>
                            </m:e>
                          </m:mr>
                        </m:m>
                      </m:e>
                    </m:d>
                  </m:oMath>
                </a14:m>
                <a:r>
                  <a:rPr lang="zh-CN" altLang="zh-CN" sz="2800" dirty="0">
                    <a:solidFill>
                      <a:prstClr val="black"/>
                    </a:solidFill>
                  </a:rPr>
                  <a:t>的图象</a:t>
                </a:r>
                <a:r>
                  <a:rPr lang="en-US" altLang="zh-CN" sz="2800" dirty="0">
                    <a:solidFill>
                      <a:prstClr val="black"/>
                    </a:solidFill>
                  </a:rPr>
                  <a:t>,</a:t>
                </a:r>
                <a:r>
                  <a:rPr lang="zh-CN" altLang="zh-CN" sz="2800" dirty="0">
                    <a:solidFill>
                      <a:prstClr val="black"/>
                    </a:solidFill>
                  </a:rPr>
                  <a:t>由图可知</a:t>
                </a:r>
                <a:r>
                  <a:rPr lang="en-US" altLang="zh-CN" sz="2800" dirty="0">
                    <a:solidFill>
                      <a:prstClr val="black"/>
                    </a:solidFill>
                  </a:rPr>
                  <a:t>,</a:t>
                </a:r>
              </a:p>
              <a:p>
                <a:pPr>
                  <a:lnSpc>
                    <a:spcPct val="150000"/>
                  </a:lnSpc>
                </a:pPr>
                <a:r>
                  <a:rPr lang="zh-CN" altLang="zh-CN" sz="2800" dirty="0">
                    <a:solidFill>
                      <a:prstClr val="black"/>
                    </a:solidFill>
                  </a:rPr>
                  <a:t>若</a:t>
                </a:r>
                <a:r>
                  <a:rPr lang="en-US" altLang="zh-CN" sz="2800" i="1" dirty="0">
                    <a:solidFill>
                      <a:prstClr val="black"/>
                    </a:solidFill>
                  </a:rPr>
                  <a:t>f</a:t>
                </a:r>
                <a:r>
                  <a:rPr lang="en-US" altLang="zh-CN" sz="2800" dirty="0">
                    <a:solidFill>
                      <a:prstClr val="black"/>
                    </a:solidFill>
                  </a:rPr>
                  <a:t>(1</a:t>
                </a:r>
                <a:r>
                  <a:rPr lang="en-US" altLang="zh-CN" sz="2800" i="1" dirty="0">
                    <a:solidFill>
                      <a:prstClr val="black"/>
                    </a:solidFill>
                  </a:rPr>
                  <a:t>-x</a:t>
                </a:r>
                <a:r>
                  <a:rPr lang="en-US" altLang="zh-CN" sz="2800" baseline="30000" dirty="0">
                    <a:solidFill>
                      <a:prstClr val="black"/>
                    </a:solidFill>
                  </a:rPr>
                  <a:t>2</a:t>
                </a:r>
                <a:r>
                  <a:rPr lang="en-US" altLang="zh-CN" sz="2800" dirty="0">
                    <a:solidFill>
                      <a:prstClr val="black"/>
                    </a:solidFill>
                  </a:rPr>
                  <a:t>)&gt;</a:t>
                </a:r>
                <a:r>
                  <a:rPr lang="en-US" altLang="zh-CN" sz="2800" i="1" dirty="0">
                    <a:solidFill>
                      <a:prstClr val="black"/>
                    </a:solidFill>
                  </a:rPr>
                  <a:t>f</a:t>
                </a:r>
                <a:r>
                  <a:rPr lang="en-US" altLang="zh-CN" sz="2800" dirty="0">
                    <a:solidFill>
                      <a:prstClr val="black"/>
                    </a:solidFill>
                  </a:rPr>
                  <a:t>(2</a:t>
                </a:r>
                <a:r>
                  <a:rPr lang="en-US" altLang="zh-CN" sz="2800" i="1" dirty="0">
                    <a:solidFill>
                      <a:prstClr val="black"/>
                    </a:solidFill>
                  </a:rPr>
                  <a:t>x</a:t>
                </a:r>
                <a:r>
                  <a:rPr lang="en-US" altLang="zh-CN" sz="2800" dirty="0">
                    <a:solidFill>
                      <a:prstClr val="black"/>
                    </a:solidFill>
                  </a:rPr>
                  <a:t>),</a:t>
                </a:r>
                <a:r>
                  <a:rPr lang="zh-CN" altLang="zh-CN" sz="2800" dirty="0">
                    <a:solidFill>
                      <a:prstClr val="black"/>
                    </a:solidFill>
                  </a:rPr>
                  <a:t>则</a:t>
                </a:r>
                <a14:m>
                  <m:oMath xmlns:m="http://schemas.openxmlformats.org/officeDocument/2006/math">
                    <m:d>
                      <m:dPr>
                        <m:begChr m:val="{"/>
                        <m:endChr m:val=""/>
                        <m:ctrlPr>
                          <a:rPr lang="zh-CN" altLang="zh-CN" sz="2800" i="1">
                            <a:solidFill>
                              <a:prstClr val="black"/>
                            </a:solidFill>
                            <a:latin typeface="Cambria Math" panose="02040503050406030204" pitchFamily="18" charset="0"/>
                          </a:rPr>
                        </m:ctrlPr>
                      </m:dPr>
                      <m:e>
                        <m:m>
                          <m:mPr>
                            <m:plcHide m:val="on"/>
                            <m:mcs>
                              <m:mc>
                                <m:mcPr>
                                  <m:count m:val="1"/>
                                  <m:mcJc m:val="center"/>
                                </m:mcPr>
                              </m:mc>
                            </m:mcs>
                            <m:ctrlPr>
                              <a:rPr lang="zh-CN" altLang="zh-CN" sz="2800" i="1">
                                <a:solidFill>
                                  <a:prstClr val="black"/>
                                </a:solidFill>
                                <a:latin typeface="Cambria Math" panose="02040503050406030204" pitchFamily="18" charset="0"/>
                              </a:rPr>
                            </m:ctrlPr>
                          </m:mPr>
                          <m:mr>
                            <m:e>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&gt;0</m:t>
                              </m:r>
                              <m:r>
                                <m:rPr>
                                  <m:nor/>
                                </m:rPr>
                                <a:rPr lang="en-US" altLang="zh-CN" sz="2800">
                                  <a:solidFill>
                                    <a:prstClr val="black"/>
                                  </a:solidFill>
                                </a:rPr>
                                <m:t>,</m:t>
                              </m:r>
                            </m:e>
                          </m:mr>
                          <m:mr>
                            <m:e>
                              <m:r>
                                <a:rPr lang="en-US" altLang="zh-CN" sz="2800">
                                  <a:solidFill>
                                    <a:prstClr val="black"/>
                                  </a:solidFill>
                                  <a:latin typeface="Cambria Math"/>
                                </a:rPr>
                                <m:t>1</m:t>
                              </m:r>
                              <m:r>
                                <m:rPr>
                                  <m:nor/>
                                </m:rPr>
                                <a:rPr lang="en-US" altLang="zh-CN" sz="2800" i="1">
                                  <a:solidFill>
                                    <a:prstClr val="black"/>
                                  </a:solidFill>
                                </a:rPr>
                                <m:t>−</m:t>
                              </m:r>
                              <m:sSup>
                                <m:sSupPr>
                                  <m:ctrlPr>
                                    <a:rPr lang="zh-CN" altLang="zh-CN" sz="2800" i="1">
                                      <a:solidFill>
                                        <a:prstClr val="black"/>
                                      </a:solidFill>
                                      <a:latin typeface="Cambria Math" panose="02040503050406030204" pitchFamily="18" charset="0"/>
                                    </a:rPr>
                                  </m:ctrlPr>
                                </m:sSupPr>
                                <m:e>
                                  <m:r>
                                    <a:rPr lang="en-US" altLang="zh-CN" sz="2800" i="1">
                                      <a:solidFill>
                                        <a:prstClr val="black"/>
                                      </a:solidFill>
                                      <a:latin typeface="Cambria Math"/>
                                    </a:rPr>
                                    <m:t>𝑥</m:t>
                                  </m:r>
                                </m:e>
                                <m:sup>
                                  <m:r>
                                    <a:rPr lang="en-US" altLang="zh-CN" sz="2800">
                                      <a:solidFill>
                                        <a:prstClr val="black"/>
                                      </a:solidFill>
                                      <a:latin typeface="Cambria Math"/>
                                    </a:rPr>
                                    <m:t>2</m:t>
                                  </m:r>
                                </m:sup>
                              </m:sSup>
                              <m:r>
                                <a:rPr lang="en-US" altLang="zh-CN" sz="2800">
                                  <a:solidFill>
                                    <a:prstClr val="black"/>
                                  </a:solidFill>
                                  <a:latin typeface="Cambria Math"/>
                                </a:rPr>
                                <m:t>&gt;2</m:t>
                              </m:r>
                              <m:r>
                                <a:rPr lang="en-US" altLang="zh-CN" sz="2800" i="1">
                                  <a:solidFill>
                                    <a:prstClr val="black"/>
                                  </a:solidFill>
                                  <a:latin typeface="Cambria Math"/>
                                </a:rPr>
                                <m:t>𝑥</m:t>
                              </m:r>
                              <m:r>
                                <m:rPr>
                                  <m:nor/>
                                </m:rPr>
                                <a:rPr lang="en-US" altLang="zh-CN" sz="2800">
                                  <a:solidFill>
                                    <a:prstClr val="black"/>
                                  </a:solidFill>
                                </a:rPr>
                                <m:t>,</m:t>
                              </m:r>
                            </m:e>
                          </m:mr>
                        </m:m>
                      </m:e>
                    </m:d>
                  </m:oMath>
                </a14:m>
                <a:r>
                  <a:rPr lang="zh-CN" altLang="zh-CN" sz="2800" dirty="0">
                    <a:solidFill>
                      <a:prstClr val="black"/>
                    </a:solidFill>
                  </a:rPr>
                  <a:t>即</a:t>
                </a:r>
                <a14:m>
                  <m:oMath xmlns:m="http://schemas.openxmlformats.org/officeDocument/2006/math">
                    <m:d>
                      <m:dPr>
                        <m:begChr m:val="{"/>
                        <m:endChr m:val=""/>
                        <m:ctrlPr>
                          <a:rPr lang="zh-CN" altLang="zh-CN" sz="2800" i="1">
                            <a:solidFill>
                              <a:prstClr val="black"/>
                            </a:solidFill>
                            <a:latin typeface="Cambria Math" panose="02040503050406030204" pitchFamily="18" charset="0"/>
                          </a:rPr>
                        </m:ctrlPr>
                      </m:dPr>
                      <m:e>
                        <m:m>
                          <m:mPr>
                            <m:plcHide m:val="on"/>
                            <m:mcs>
                              <m:mc>
                                <m:mcPr>
                                  <m:count m:val="1"/>
                                  <m:mcJc m:val="center"/>
                                </m:mcPr>
                              </m:mc>
                            </m:mcs>
                            <m:ctrlPr>
                              <a:rPr lang="zh-CN" altLang="zh-CN" sz="2800" i="1">
                                <a:solidFill>
                                  <a:prstClr val="black"/>
                                </a:solidFill>
                                <a:latin typeface="Cambria Math" panose="02040503050406030204" pitchFamily="18" charset="0"/>
                              </a:rPr>
                            </m:ctrlPr>
                          </m:mPr>
                          <m:mr>
                            <m:e>
                              <m:r>
                                <m:rPr>
                                  <m:nor/>
                                </m:rPr>
                                <a:rPr lang="en-US" altLang="zh-CN" sz="2800" i="1">
                                  <a:solidFill>
                                    <a:prstClr val="black"/>
                                  </a:solidFill>
                                </a:rPr>
                                <m:t>−</m:t>
                              </m:r>
                              <m:r>
                                <a:rPr lang="en-US" altLang="zh-CN" sz="2800">
                                  <a:solidFill>
                                    <a:prstClr val="black"/>
                                  </a:solidFill>
                                  <a:latin typeface="Cambria Math"/>
                                </a:rPr>
                                <m:t>1&lt;</m:t>
                              </m:r>
                              <m:r>
                                <a:rPr lang="en-US" altLang="zh-CN" sz="2800" i="1">
                                  <a:solidFill>
                                    <a:prstClr val="black"/>
                                  </a:solidFill>
                                  <a:latin typeface="Cambria Math"/>
                                </a:rPr>
                                <m:t>𝑥</m:t>
                              </m:r>
                              <m:r>
                                <a:rPr lang="en-US" altLang="zh-CN" sz="2800">
                                  <a:solidFill>
                                    <a:prstClr val="black"/>
                                  </a:solidFill>
                                  <a:latin typeface="Cambria Math"/>
                                </a:rPr>
                                <m:t>&lt;1</m:t>
                              </m:r>
                              <m:r>
                                <m:rPr>
                                  <m:nor/>
                                </m:rPr>
                                <a:rPr lang="en-US" altLang="zh-CN" sz="2800">
                                  <a:solidFill>
                                    <a:prstClr val="black"/>
                                  </a:solidFill>
                                </a:rPr>
                                <m:t>,</m:t>
                              </m:r>
                            </m:e>
                          </m:mr>
                          <m:mr>
                            <m:e>
                              <m:r>
                                <m:rPr>
                                  <m:nor/>
                                </m:rPr>
                                <a:rPr lang="en-US" altLang="zh-CN" sz="2800" i="1">
                                  <a:solidFill>
                                    <a:prstClr val="black"/>
                                  </a:solidFill>
                                </a:rPr>
                                <m:t>−</m:t>
                              </m:r>
                              <m:r>
                                <a:rPr lang="en-US" altLang="zh-CN" sz="2800">
                                  <a:solidFill>
                                    <a:prstClr val="black"/>
                                  </a:solidFill>
                                  <a:latin typeface="Cambria Math"/>
                                </a:rPr>
                                <m:t>1</m:t>
                              </m:r>
                              <m:r>
                                <m:rPr>
                                  <m:nor/>
                                </m:rPr>
                                <a:rPr lang="en-US" altLang="zh-CN" sz="2800" i="1">
                                  <a:solidFill>
                                    <a:prstClr val="black"/>
                                  </a:solidFill>
                                </a:rPr>
                                <m:t>−</m:t>
                              </m:r>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r>
                                <a:rPr lang="en-US" altLang="zh-CN" sz="2800">
                                  <a:solidFill>
                                    <a:prstClr val="black"/>
                                  </a:solidFill>
                                  <a:latin typeface="Cambria Math"/>
                                </a:rPr>
                                <m:t>&lt;</m:t>
                              </m:r>
                              <m:r>
                                <a:rPr lang="en-US" altLang="zh-CN" sz="2800" i="1">
                                  <a:solidFill>
                                    <a:prstClr val="black"/>
                                  </a:solidFill>
                                  <a:latin typeface="Cambria Math"/>
                                </a:rPr>
                                <m:t>𝑥</m:t>
                              </m:r>
                              <m:r>
                                <a:rPr lang="en-US" altLang="zh-CN" sz="2800">
                                  <a:solidFill>
                                    <a:prstClr val="black"/>
                                  </a:solidFill>
                                  <a:latin typeface="Cambria Math"/>
                                </a:rPr>
                                <m:t>&lt;</m:t>
                              </m:r>
                              <m:r>
                                <m:rPr>
                                  <m:nor/>
                                </m:rPr>
                                <a:rPr lang="en-US" altLang="zh-CN" sz="2800" i="1">
                                  <a:solidFill>
                                    <a:prstClr val="black"/>
                                  </a:solidFill>
                                </a:rPr>
                                <m:t>−</m:t>
                              </m:r>
                              <m:r>
                                <a:rPr lang="en-US" altLang="zh-CN" sz="2800">
                                  <a:solidFill>
                                    <a:prstClr val="black"/>
                                  </a:solidFill>
                                  <a:latin typeface="Cambria Math"/>
                                </a:rPr>
                                <m:t>1+</m:t>
                              </m:r>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r>
                                <m:rPr>
                                  <m:nor/>
                                </m:rPr>
                                <a:rPr lang="en-US" altLang="zh-CN" sz="2800">
                                  <a:solidFill>
                                    <a:prstClr val="black"/>
                                  </a:solidFill>
                                </a:rPr>
                                <m:t>,</m:t>
                              </m:r>
                            </m:e>
                          </m:mr>
                        </m:m>
                      </m:e>
                    </m:d>
                  </m:oMath>
                </a14:m>
                <a:endParaRPr lang="zh-CN" altLang="zh-CN" sz="2800" dirty="0">
                  <a:solidFill>
                    <a:prstClr val="black"/>
                  </a:solidFill>
                </a:endParaRPr>
              </a:p>
              <a:p>
                <a:pPr>
                  <a:lnSpc>
                    <a:spcPct val="150000"/>
                  </a:lnSpc>
                </a:pPr>
                <a:r>
                  <a:rPr lang="zh-CN" altLang="zh-CN" sz="2800" dirty="0">
                    <a:solidFill>
                      <a:prstClr val="black"/>
                    </a:solidFill>
                  </a:rPr>
                  <a:t>所以</a:t>
                </a:r>
                <a:r>
                  <a:rPr lang="en-US" altLang="zh-CN" sz="2800" i="1" dirty="0">
                    <a:solidFill>
                      <a:prstClr val="black"/>
                    </a:solidFill>
                  </a:rPr>
                  <a:t>x</a:t>
                </a:r>
                <a:r>
                  <a:rPr lang="zh-CN" altLang="zh-CN" sz="2800" dirty="0">
                    <a:solidFill>
                      <a:prstClr val="black"/>
                    </a:solidFill>
                  </a:rPr>
                  <a:t>∈</a:t>
                </a:r>
                <a:r>
                  <a:rPr lang="en-US" altLang="zh-CN" sz="2800" dirty="0">
                    <a:solidFill>
                      <a:prstClr val="black"/>
                    </a:solidFill>
                  </a:rPr>
                  <a:t>(</a:t>
                </a:r>
                <a:r>
                  <a:rPr lang="en-US" altLang="zh-CN" sz="2800" i="1" dirty="0">
                    <a:solidFill>
                      <a:prstClr val="black"/>
                    </a:solidFill>
                  </a:rPr>
                  <a:t>-</a:t>
                </a:r>
                <a:r>
                  <a:rPr lang="en-US" altLang="zh-CN" sz="2800" dirty="0">
                    <a:solidFill>
                      <a:prstClr val="black"/>
                    </a:solidFill>
                  </a:rPr>
                  <a:t>1,</a:t>
                </a:r>
                <a14:m>
                  <m:oMath xmlns:m="http://schemas.openxmlformats.org/officeDocument/2006/math">
                    <m:rad>
                      <m:radPr>
                        <m:degHide m:val="on"/>
                        <m:ctrlPr>
                          <a:rPr lang="zh-CN" altLang="zh-CN" sz="2800" i="1">
                            <a:solidFill>
                              <a:prstClr val="black"/>
                            </a:solidFill>
                            <a:latin typeface="Cambria Math" panose="02040503050406030204" pitchFamily="18" charset="0"/>
                          </a:rPr>
                        </m:ctrlPr>
                      </m:radPr>
                      <m:deg/>
                      <m:e>
                        <m:r>
                          <a:rPr lang="en-US" altLang="zh-CN" sz="2800">
                            <a:solidFill>
                              <a:prstClr val="black"/>
                            </a:solidFill>
                            <a:latin typeface="Cambria Math"/>
                          </a:rPr>
                          <m:t>2</m:t>
                        </m:r>
                      </m:e>
                    </m:rad>
                  </m:oMath>
                </a14:m>
                <a:r>
                  <a:rPr lang="en-US" altLang="zh-CN" sz="2800" i="1" dirty="0">
                    <a:solidFill>
                      <a:prstClr val="black"/>
                    </a:solidFill>
                  </a:rPr>
                  <a:t>-</a:t>
                </a:r>
                <a:r>
                  <a:rPr lang="en-US" altLang="zh-CN" sz="2800" dirty="0">
                    <a:solidFill>
                      <a:prstClr val="black"/>
                    </a:solidFill>
                  </a:rPr>
                  <a:t>1).</a:t>
                </a:r>
                <a:endParaRPr lang="zh-CN" altLang="zh-CN" sz="2800" dirty="0">
                  <a:solidFill>
                    <a:prstClr val="black"/>
                  </a:solidFill>
                </a:endParaRPr>
              </a:p>
            </p:txBody>
          </p:sp>
        </mc:Choice>
        <mc:Fallback>
          <p:sp>
            <p:nvSpPr>
              <p:cNvPr id="3" name="矩形 2"/>
              <p:cNvSpPr>
                <a:spLocks noRot="1" noChangeAspect="1" noMove="1" noResize="1" noEditPoints="1" noAdjustHandles="1" noChangeArrowheads="1" noChangeShapeType="1" noTextEdit="1"/>
              </p:cNvSpPr>
              <p:nvPr/>
            </p:nvSpPr>
            <p:spPr>
              <a:xfrm>
                <a:off x="103231" y="64764"/>
                <a:ext cx="11669925" cy="6422271"/>
              </a:xfrm>
              <a:prstGeom prst="rect">
                <a:avLst/>
              </a:prstGeom>
              <a:blipFill rotWithShape="0">
                <a:blip r:embed="rId2"/>
                <a:stretch>
                  <a:fillRect l="-1097" b="-5128"/>
                </a:stretch>
              </a:blipFill>
            </p:spPr>
            <p:txBody>
              <a:bodyPr/>
              <a:lstStyle/>
              <a:p>
                <a:r>
                  <a:rPr lang="zh-CN" altLang="en-US">
                    <a:noFill/>
                  </a:rPr>
                  <a:t> </a:t>
                </a:r>
              </a:p>
            </p:txBody>
          </p:sp>
        </mc:Fallback>
      </mc:AlternateContent>
      <p:pic>
        <p:nvPicPr>
          <p:cNvPr id="14" name="17gkbxhHH2.jpg" descr="http://www.wln100.com未来脑智能教育云平台组卷系统"/>
          <p:cNvPicPr/>
          <p:nvPr/>
        </p:nvPicPr>
        <p:blipFill>
          <a:blip r:embed="rId3"/>
          <a:stretch>
            <a:fillRect/>
          </a:stretch>
        </p:blipFill>
        <p:spPr>
          <a:xfrm>
            <a:off x="9039903" y="3502431"/>
            <a:ext cx="1674216" cy="2148545"/>
          </a:xfrm>
          <a:prstGeom prst="rect">
            <a:avLst/>
          </a:prstGeom>
        </p:spPr>
      </p:pic>
    </p:spTree>
    <p:extLst>
      <p:ext uri="{BB962C8B-B14F-4D97-AF65-F5344CB8AC3E}">
        <p14:creationId xmlns:p14="http://schemas.microsoft.com/office/powerpoint/2010/main" xmlns="" val="23234472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481370" y="244823"/>
            <a:ext cx="11710630" cy="662297"/>
          </a:xfrm>
          <a:prstGeom prst="rect">
            <a:avLst/>
          </a:prstGeom>
        </p:spPr>
        <p:txBody>
          <a:bodyPr wrap="square">
            <a:spAutoFit/>
          </a:bodyPr>
          <a:lstStyle/>
          <a:p>
            <a:pPr>
              <a:lnSpc>
                <a:spcPct val="150000"/>
              </a:lnSpc>
            </a:pPr>
            <a:r>
              <a:rPr lang="zh-CN" altLang="en-US" sz="2800" b="1" dirty="0">
                <a:solidFill>
                  <a:srgbClr val="DA251C"/>
                </a:solidFill>
              </a:rPr>
              <a:t>素养提升</a:t>
            </a:r>
            <a:r>
              <a:rPr lang="zh-CN" altLang="zh-CN" sz="2800" i="1" dirty="0">
                <a:solidFill>
                  <a:prstClr val="black"/>
                </a:solidFill>
              </a:rPr>
              <a:t>　</a:t>
            </a:r>
            <a:endParaRPr lang="zh-CN" altLang="zh-CN" sz="2800" dirty="0">
              <a:solidFill>
                <a:prstClr val="black"/>
              </a:solidFill>
            </a:endParaRPr>
          </a:p>
        </p:txBody>
      </p:sp>
      <p:pic>
        <p:nvPicPr>
          <p:cNvPr id="5" name="图片 4"/>
          <p:cNvPicPr>
            <a:picLocks noChangeAspect="1"/>
          </p:cNvPicPr>
          <p:nvPr/>
        </p:nvPicPr>
        <p:blipFill>
          <a:blip r:embed="rId2"/>
          <a:stretch>
            <a:fillRect/>
          </a:stretch>
        </p:blipFill>
        <p:spPr>
          <a:xfrm>
            <a:off x="355550" y="975647"/>
            <a:ext cx="11053675" cy="4581045"/>
          </a:xfrm>
          <a:prstGeom prst="rect">
            <a:avLst/>
          </a:prstGeom>
        </p:spPr>
      </p:pic>
    </p:spTree>
    <p:extLst>
      <p:ext uri="{BB962C8B-B14F-4D97-AF65-F5344CB8AC3E}">
        <p14:creationId xmlns:p14="http://schemas.microsoft.com/office/powerpoint/2010/main" xmlns="" val="35347512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2031325"/>
          </a:xfrm>
          <a:prstGeom prst="rect">
            <a:avLst/>
          </a:prstGeom>
        </p:spPr>
        <p:txBody>
          <a:bodyPr wrap="square">
            <a:spAutoFit/>
          </a:bodyPr>
          <a:lstStyle/>
          <a:p>
            <a:pPr>
              <a:lnSpc>
                <a:spcPct val="150000"/>
              </a:lnSpc>
            </a:pPr>
            <a:endParaRPr lang="zh-CN" altLang="en-US" sz="2800" b="1" dirty="0">
              <a:solidFill>
                <a:srgbClr val="DA251C"/>
              </a:solidFill>
              <a:cs typeface="Times New Roman" panose="02020603050405020304" pitchFamily="18" charset="0"/>
            </a:endParaRPr>
          </a:p>
          <a:p>
            <a:pPr>
              <a:lnSpc>
                <a:spcPct val="150000"/>
              </a:lnSpc>
            </a:pPr>
            <a:endParaRPr lang="en-US" altLang="zh-CN" sz="2800" b="1" dirty="0">
              <a:solidFill>
                <a:srgbClr val="DA251C"/>
              </a:solidFill>
              <a:cs typeface="Times New Roman" panose="02020603050405020304" pitchFamily="18" charset="0"/>
            </a:endParaRPr>
          </a:p>
          <a:p>
            <a:pPr>
              <a:lnSpc>
                <a:spcPct val="150000"/>
              </a:lnSpc>
            </a:pPr>
            <a:r>
              <a:rPr lang="zh-CN" altLang="en-US" sz="2800" dirty="0">
                <a:solidFill>
                  <a:prstClr val="black">
                    <a:lumMod val="95000"/>
                    <a:lumOff val="5000"/>
                  </a:prstClr>
                </a:solidFill>
                <a:cs typeface="Times New Roman" panose="02020603050405020304" pitchFamily="18" charset="0"/>
              </a:rPr>
              <a:t>　</a:t>
            </a:r>
            <a:endParaRPr lang="en-US" altLang="zh-CN" sz="2800" dirty="0">
              <a:solidFill>
                <a:prstClr val="black">
                  <a:lumMod val="95000"/>
                  <a:lumOff val="5000"/>
                </a:prstClr>
              </a:solidFill>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矩形 12"/>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a:solidFill>
                  <a:srgbClr val="DA251C"/>
                </a:solidFill>
              </a:rPr>
              <a:t>理科数学 第二章：函数概念与基本初等函数</a:t>
            </a:r>
            <a:r>
              <a:rPr lang="en-US" altLang="zh-CN" sz="1200">
                <a:solidFill>
                  <a:srgbClr val="DA251C"/>
                </a:solidFill>
              </a:rPr>
              <a:t>Ⅰ</a:t>
            </a:r>
            <a:endParaRPr lang="zh-CN" altLang="en-US" sz="1200" dirty="0">
              <a:solidFill>
                <a:srgbClr val="DA251C"/>
              </a:solidFill>
            </a:endParaRPr>
          </a:p>
        </p:txBody>
      </p:sp>
      <p:sp>
        <p:nvSpPr>
          <p:cNvPr id="16" name="矩形 15"/>
          <p:cNvSpPr/>
          <p:nvPr/>
        </p:nvSpPr>
        <p:spPr>
          <a:xfrm>
            <a:off x="193338" y="510146"/>
            <a:ext cx="11710630" cy="738664"/>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a:rPr>
              <a:t>温馨提示</a:t>
            </a:r>
            <a:r>
              <a:rPr lang="zh-CN" altLang="zh-CN" sz="2800" i="1" dirty="0">
                <a:solidFill>
                  <a:prstClr val="black"/>
                </a:solidFill>
              </a:rPr>
              <a:t>　</a:t>
            </a:r>
            <a:endParaRPr lang="zh-CN" altLang="zh-CN" sz="2800" dirty="0">
              <a:solidFill>
                <a:prstClr val="black"/>
              </a:solidFill>
            </a:endParaRPr>
          </a:p>
        </p:txBody>
      </p:sp>
      <p:sp>
        <p:nvSpPr>
          <p:cNvPr id="3" name="矩形 2"/>
          <p:cNvSpPr/>
          <p:nvPr/>
        </p:nvSpPr>
        <p:spPr>
          <a:xfrm>
            <a:off x="240684" y="1248811"/>
            <a:ext cx="11710629" cy="2677656"/>
          </a:xfrm>
          <a:prstGeom prst="rect">
            <a:avLst/>
          </a:prstGeom>
        </p:spPr>
        <p:txBody>
          <a:bodyPr wrap="square">
            <a:spAutoFit/>
          </a:bodyPr>
          <a:lstStyle/>
          <a:p>
            <a:pPr>
              <a:lnSpc>
                <a:spcPct val="150000"/>
              </a:lnSpc>
            </a:pPr>
            <a:r>
              <a:rPr lang="en-US" altLang="zh-CN" sz="2800" dirty="0">
                <a:solidFill>
                  <a:srgbClr val="000000"/>
                </a:solidFill>
                <a:latin typeface="+mj-ea"/>
                <a:ea typeface="+mj-ea"/>
                <a:cs typeface="Times New Roman" panose="02020603050405020304" pitchFamily="18" charset="0"/>
              </a:rPr>
              <a:t>(1)</a:t>
            </a:r>
            <a:r>
              <a:rPr lang="zh-CN" altLang="en-US" sz="2800" dirty="0">
                <a:solidFill>
                  <a:srgbClr val="000000"/>
                </a:solidFill>
                <a:latin typeface="+mj-ea"/>
                <a:ea typeface="+mj-ea"/>
                <a:cs typeface="Times New Roman" panose="02020603050405020304" pitchFamily="18" charset="0"/>
              </a:rPr>
              <a:t>已知函数的奇偶性</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利用特殊值确定参数的值时</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要注意函数的定义域</a:t>
            </a:r>
            <a:r>
              <a:rPr lang="en-US" altLang="zh-CN" sz="2800" dirty="0">
                <a:solidFill>
                  <a:srgbClr val="000000"/>
                </a:solidFill>
                <a:latin typeface="+mj-ea"/>
                <a:ea typeface="+mj-ea"/>
                <a:cs typeface="Times New Roman" panose="02020603050405020304" pitchFamily="18" charset="0"/>
              </a:rPr>
              <a:t>.</a:t>
            </a:r>
            <a:endParaRPr lang="zh-CN" altLang="en-US" sz="2800" dirty="0">
              <a:solidFill>
                <a:srgbClr val="000000"/>
              </a:solidFill>
              <a:latin typeface="+mj-ea"/>
              <a:ea typeface="+mj-ea"/>
              <a:cs typeface="Times New Roman" panose="02020603050405020304" pitchFamily="18" charset="0"/>
            </a:endParaRPr>
          </a:p>
          <a:p>
            <a:pPr>
              <a:lnSpc>
                <a:spcPct val="150000"/>
              </a:lnSpc>
            </a:pPr>
            <a:r>
              <a:rPr lang="en-US" altLang="zh-CN" sz="2800" dirty="0">
                <a:solidFill>
                  <a:srgbClr val="000000"/>
                </a:solidFill>
                <a:latin typeface="+mj-ea"/>
                <a:ea typeface="+mj-ea"/>
                <a:cs typeface="Times New Roman" panose="02020603050405020304" pitchFamily="18" charset="0"/>
              </a:rPr>
              <a:t>(2)</a:t>
            </a:r>
            <a:r>
              <a:rPr lang="zh-CN" altLang="en-US" sz="2800" dirty="0">
                <a:solidFill>
                  <a:srgbClr val="000000"/>
                </a:solidFill>
                <a:latin typeface="+mj-ea"/>
                <a:ea typeface="+mj-ea"/>
                <a:cs typeface="Times New Roman" panose="02020603050405020304" pitchFamily="18" charset="0"/>
              </a:rPr>
              <a:t>解决分段函数的单调性问题时</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应高度关注</a:t>
            </a:r>
            <a:r>
              <a:rPr lang="en-US" altLang="zh-CN" sz="2800" dirty="0">
                <a:solidFill>
                  <a:srgbClr val="000000"/>
                </a:solidFill>
                <a:latin typeface="+mj-ea"/>
                <a:ea typeface="+mj-ea"/>
                <a:cs typeface="Times New Roman" panose="02020603050405020304" pitchFamily="18" charset="0"/>
              </a:rPr>
              <a:t>:①</a:t>
            </a:r>
            <a:r>
              <a:rPr lang="zh-CN" altLang="en-US" sz="2800" dirty="0">
                <a:solidFill>
                  <a:srgbClr val="000000"/>
                </a:solidFill>
                <a:latin typeface="+mj-ea"/>
                <a:ea typeface="+mj-ea"/>
                <a:cs typeface="Times New Roman" panose="02020603050405020304" pitchFamily="18" charset="0"/>
              </a:rPr>
              <a:t>对变量所在区间的讨论</a:t>
            </a:r>
            <a:r>
              <a:rPr lang="en-US" altLang="zh-CN" sz="2800" dirty="0">
                <a:solidFill>
                  <a:srgbClr val="000000"/>
                </a:solidFill>
                <a:latin typeface="+mj-ea"/>
                <a:ea typeface="+mj-ea"/>
                <a:cs typeface="Times New Roman" panose="02020603050405020304" pitchFamily="18" charset="0"/>
              </a:rPr>
              <a:t>;</a:t>
            </a:r>
          </a:p>
          <a:p>
            <a:pPr>
              <a:lnSpc>
                <a:spcPct val="150000"/>
              </a:lnSpc>
            </a:pPr>
            <a:r>
              <a:rPr lang="en-US" altLang="zh-CN" sz="2800" dirty="0">
                <a:solidFill>
                  <a:srgbClr val="000000"/>
                </a:solidFill>
                <a:latin typeface="+mj-ea"/>
                <a:ea typeface="+mj-ea"/>
                <a:cs typeface="Times New Roman" panose="02020603050405020304" pitchFamily="18" charset="0"/>
              </a:rPr>
              <a:t>②</a:t>
            </a:r>
            <a:r>
              <a:rPr lang="zh-CN" altLang="en-US" sz="2800" dirty="0">
                <a:solidFill>
                  <a:srgbClr val="000000"/>
                </a:solidFill>
                <a:latin typeface="+mj-ea"/>
                <a:ea typeface="+mj-ea"/>
                <a:cs typeface="Times New Roman" panose="02020603050405020304" pitchFamily="18" charset="0"/>
              </a:rPr>
              <a:t>保证各段上同增</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减</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时</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要注意端点值间的大小关系</a:t>
            </a:r>
            <a:r>
              <a:rPr lang="en-US" altLang="zh-CN" sz="2800" dirty="0">
                <a:solidFill>
                  <a:srgbClr val="000000"/>
                </a:solidFill>
                <a:latin typeface="+mj-ea"/>
                <a:ea typeface="+mj-ea"/>
                <a:cs typeface="Times New Roman" panose="02020603050405020304" pitchFamily="18" charset="0"/>
              </a:rPr>
              <a:t>;③</a:t>
            </a:r>
            <a:r>
              <a:rPr lang="zh-CN" altLang="en-US" sz="2800" dirty="0">
                <a:solidFill>
                  <a:srgbClr val="000000"/>
                </a:solidFill>
                <a:latin typeface="+mj-ea"/>
                <a:ea typeface="+mj-ea"/>
                <a:cs typeface="Times New Roman" panose="02020603050405020304" pitchFamily="18" charset="0"/>
              </a:rPr>
              <a:t>弄清最终结果是取并集还是取交集</a:t>
            </a:r>
            <a:r>
              <a:rPr lang="en-US" altLang="zh-CN" sz="2800" dirty="0">
                <a:solidFill>
                  <a:srgbClr val="000000"/>
                </a:solidFill>
                <a:latin typeface="+mj-ea"/>
                <a:ea typeface="+mj-ea"/>
                <a:cs typeface="Times New Roman" panose="02020603050405020304" pitchFamily="18" charset="0"/>
              </a:rPr>
              <a:t>.</a:t>
            </a:r>
            <a:endParaRPr lang="zh-CN" altLang="en-US" sz="2800" dirty="0">
              <a:solidFill>
                <a:srgbClr val="000000"/>
              </a:solidFill>
              <a:effectLst/>
              <a:latin typeface="+mj-ea"/>
              <a:ea typeface="+mj-ea"/>
              <a:cs typeface="Times New Roman" panose="02020603050405020304" pitchFamily="18" charset="0"/>
            </a:endParaRPr>
          </a:p>
        </p:txBody>
      </p:sp>
    </p:spTree>
    <p:extLst>
      <p:ext uri="{BB962C8B-B14F-4D97-AF65-F5344CB8AC3E}">
        <p14:creationId xmlns:p14="http://schemas.microsoft.com/office/powerpoint/2010/main" xmlns="" val="20733258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2" y="893466"/>
            <a:ext cx="11723913" cy="1384995"/>
          </a:xfrm>
          <a:prstGeom prst="rect">
            <a:avLst/>
          </a:prstGeom>
        </p:spPr>
        <p:txBody>
          <a:bodyPr wrap="square">
            <a:spAutoFit/>
          </a:bodyPr>
          <a:lstStyle/>
          <a:p>
            <a:pPr>
              <a:lnSpc>
                <a:spcPct val="150000"/>
              </a:lnSpc>
            </a:pPr>
            <a:r>
              <a:rPr lang="zh-CN" altLang="zh-CN" sz="2800" b="1" dirty="0">
                <a:solidFill>
                  <a:srgbClr val="DA251C"/>
                </a:solidFill>
                <a:latin typeface="+mj-ea"/>
                <a:ea typeface="+mj-ea"/>
                <a:cs typeface="Times New Roman"/>
              </a:rPr>
              <a:t>示例</a:t>
            </a:r>
            <a:r>
              <a:rPr lang="en-US" altLang="zh-CN" sz="2800" b="1" dirty="0">
                <a:solidFill>
                  <a:srgbClr val="DA251C"/>
                </a:solidFill>
                <a:latin typeface="+mj-ea"/>
                <a:ea typeface="+mj-ea"/>
                <a:cs typeface="Times New Roman"/>
              </a:rPr>
              <a:t>16</a:t>
            </a:r>
            <a:r>
              <a:rPr lang="zh-CN" altLang="zh-CN" sz="2800" i="1" dirty="0">
                <a:solidFill>
                  <a:srgbClr val="000000"/>
                </a:solidFill>
                <a:latin typeface="+mj-ea"/>
                <a:ea typeface="+mj-ea"/>
                <a:cs typeface="Times New Roman"/>
              </a:rPr>
              <a:t>　</a:t>
            </a:r>
            <a:r>
              <a:rPr lang="zh-CN" altLang="en-US" sz="2800" dirty="0">
                <a:latin typeface="+mj-ea"/>
                <a:ea typeface="+mj-ea"/>
              </a:rPr>
              <a:t>若函数</a:t>
            </a:r>
            <a:r>
              <a:rPr lang="en-US" altLang="zh-CN" sz="2800" i="1" dirty="0">
                <a:solidFill>
                  <a:srgbClr val="000000"/>
                </a:solidFill>
                <a:latin typeface="+mj-lt"/>
                <a:ea typeface="+mj-ea"/>
                <a:cs typeface="Times New Roman" panose="02020603050405020304" pitchFamily="18" charset="0"/>
              </a:rPr>
              <a:t>f</a:t>
            </a:r>
            <a:r>
              <a:rPr lang="en-US" altLang="zh-CN" sz="2800" dirty="0">
                <a:latin typeface="+mj-ea"/>
                <a:ea typeface="+mj-ea"/>
              </a:rPr>
              <a:t>(</a:t>
            </a:r>
            <a:r>
              <a:rPr lang="en-US" altLang="zh-CN" sz="2800" i="1" dirty="0">
                <a:solidFill>
                  <a:srgbClr val="000000"/>
                </a:solidFill>
                <a:latin typeface="+mj-lt"/>
                <a:ea typeface="+mj-ea"/>
                <a:cs typeface="Times New Roman" panose="02020603050405020304" pitchFamily="18" charset="0"/>
              </a:rPr>
              <a:t>x</a:t>
            </a:r>
            <a:r>
              <a:rPr lang="en-US" altLang="zh-CN" sz="2800" dirty="0">
                <a:latin typeface="+mj-ea"/>
                <a:ea typeface="+mj-ea"/>
              </a:rPr>
              <a:t>)=</a:t>
            </a:r>
            <a:r>
              <a:rPr lang="en-US" altLang="zh-CN" sz="2800" i="1" dirty="0">
                <a:solidFill>
                  <a:srgbClr val="000000"/>
                </a:solidFill>
                <a:latin typeface="+mj-lt"/>
                <a:ea typeface="+mj-ea"/>
                <a:cs typeface="Times New Roman" panose="02020603050405020304" pitchFamily="18" charset="0"/>
              </a:rPr>
              <a:t>x</a:t>
            </a:r>
            <a:r>
              <a:rPr lang="en-US" altLang="zh-CN" sz="2800" baseline="30000" dirty="0">
                <a:latin typeface="+mj-ea"/>
                <a:ea typeface="+mj-ea"/>
              </a:rPr>
              <a:t>2</a:t>
            </a:r>
            <a:r>
              <a:rPr lang="en-US" altLang="zh-CN" sz="2800" dirty="0">
                <a:latin typeface="+mj-ea"/>
                <a:ea typeface="+mj-ea"/>
              </a:rPr>
              <a:t>+2(</a:t>
            </a:r>
            <a:r>
              <a:rPr lang="en-US" altLang="zh-CN" sz="2800" i="1" dirty="0">
                <a:solidFill>
                  <a:srgbClr val="000000"/>
                </a:solidFill>
                <a:latin typeface="+mj-lt"/>
                <a:ea typeface="+mj-ea"/>
                <a:cs typeface="Times New Roman" panose="02020603050405020304" pitchFamily="18" charset="0"/>
              </a:rPr>
              <a:t>a</a:t>
            </a:r>
            <a:r>
              <a:rPr lang="en-US" altLang="zh-CN" sz="2800" dirty="0">
                <a:latin typeface="+mj-ea"/>
                <a:ea typeface="+mj-ea"/>
              </a:rPr>
              <a:t>-1)</a:t>
            </a:r>
            <a:r>
              <a:rPr lang="en-US" altLang="zh-CN" sz="2800" i="1" dirty="0">
                <a:solidFill>
                  <a:srgbClr val="000000"/>
                </a:solidFill>
                <a:latin typeface="+mj-lt"/>
                <a:ea typeface="+mj-ea"/>
                <a:cs typeface="Times New Roman" panose="02020603050405020304" pitchFamily="18" charset="0"/>
              </a:rPr>
              <a:t>x</a:t>
            </a:r>
            <a:r>
              <a:rPr lang="en-US" altLang="zh-CN" sz="2800" dirty="0">
                <a:latin typeface="+mj-ea"/>
                <a:ea typeface="+mj-ea"/>
              </a:rPr>
              <a:t>+2</a:t>
            </a:r>
            <a:r>
              <a:rPr lang="zh-CN" altLang="en-US" sz="2800" dirty="0">
                <a:latin typeface="+mj-ea"/>
                <a:ea typeface="+mj-ea"/>
              </a:rPr>
              <a:t>的单调递减区间是</a:t>
            </a:r>
            <a:r>
              <a:rPr lang="en-US" altLang="zh-CN" sz="2800" dirty="0">
                <a:latin typeface="+mj-ea"/>
                <a:ea typeface="+mj-ea"/>
              </a:rPr>
              <a:t>(-∞,4],</a:t>
            </a:r>
            <a:r>
              <a:rPr lang="zh-CN" altLang="en-US" sz="2800" dirty="0">
                <a:latin typeface="+mj-ea"/>
                <a:ea typeface="+mj-ea"/>
              </a:rPr>
              <a:t>则实数</a:t>
            </a:r>
            <a:r>
              <a:rPr lang="en-US" altLang="zh-CN" sz="2800" i="1" dirty="0">
                <a:solidFill>
                  <a:srgbClr val="000000"/>
                </a:solidFill>
                <a:latin typeface="+mj-lt"/>
                <a:ea typeface="+mj-ea"/>
                <a:cs typeface="Times New Roman" panose="02020603050405020304" pitchFamily="18" charset="0"/>
              </a:rPr>
              <a:t>a</a:t>
            </a:r>
            <a:r>
              <a:rPr lang="zh-CN" altLang="en-US" sz="2800" dirty="0">
                <a:latin typeface="+mj-ea"/>
                <a:ea typeface="+mj-ea"/>
              </a:rPr>
              <a:t>的取值范围是</a:t>
            </a:r>
            <a:r>
              <a:rPr lang="zh-CN" altLang="en-US" sz="2800" u="sng" dirty="0">
                <a:latin typeface="+mj-ea"/>
                <a:ea typeface="+mj-ea"/>
              </a:rPr>
              <a:t>          </a:t>
            </a:r>
            <a:r>
              <a:rPr lang="en-US" altLang="zh-CN" sz="2800" dirty="0">
                <a:latin typeface="+mj-ea"/>
                <a:ea typeface="+mj-ea"/>
              </a:rPr>
              <a:t>. </a:t>
            </a:r>
            <a:endParaRPr lang="zh-CN" altLang="en-US" sz="2800" dirty="0">
              <a:latin typeface="+mj-ea"/>
              <a:ea typeface="+mj-ea"/>
            </a:endParaRPr>
          </a:p>
        </p:txBody>
      </p:sp>
      <p:sp>
        <p:nvSpPr>
          <p:cNvPr id="4" name="矩形 3"/>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937724" y="-2"/>
            <a:ext cx="10316547"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DA251C"/>
                </a:solidFill>
              </a:rPr>
              <a:t>易错</a:t>
            </a:r>
            <a:r>
              <a:rPr lang="en-US" altLang="zh-CN" sz="2800" b="1" dirty="0">
                <a:solidFill>
                  <a:srgbClr val="DA251C"/>
                </a:solidFill>
              </a:rPr>
              <a:t>2</a:t>
            </a:r>
            <a:r>
              <a:rPr lang="zh-CN" altLang="en-US" sz="2800" b="1" dirty="0">
                <a:solidFill>
                  <a:srgbClr val="DA251C"/>
                </a:solidFill>
              </a:rPr>
              <a:t>  混淆“函数的单调区间“与”函数在区间上单调”致误</a:t>
            </a:r>
          </a:p>
        </p:txBody>
      </p:sp>
      <p:sp>
        <p:nvSpPr>
          <p:cNvPr id="3" name="矩形 2"/>
          <p:cNvSpPr/>
          <p:nvPr/>
        </p:nvSpPr>
        <p:spPr>
          <a:xfrm>
            <a:off x="234042" y="2042409"/>
            <a:ext cx="11723913" cy="2031325"/>
          </a:xfrm>
          <a:prstGeom prst="rect">
            <a:avLst/>
          </a:prstGeom>
        </p:spPr>
        <p:txBody>
          <a:bodyPr wrap="square">
            <a:spAutoFit/>
          </a:bodyPr>
          <a:lstStyle/>
          <a:p>
            <a:pPr>
              <a:lnSpc>
                <a:spcPct val="150000"/>
              </a:lnSpc>
            </a:pPr>
            <a:r>
              <a:rPr lang="zh-CN" altLang="zh-CN" sz="2800" b="1" dirty="0">
                <a:solidFill>
                  <a:srgbClr val="DA251C"/>
                </a:solidFill>
              </a:rPr>
              <a:t>易错分析</a:t>
            </a:r>
            <a:r>
              <a:rPr lang="zh-CN" altLang="zh-CN" sz="2800" i="1" dirty="0">
                <a:solidFill>
                  <a:prstClr val="black"/>
                </a:solidFill>
              </a:rPr>
              <a:t>　</a:t>
            </a:r>
            <a:r>
              <a:rPr lang="zh-CN" altLang="en-US" sz="2800" dirty="0"/>
              <a:t>本示例求解过程中容易把单调区间误认为是在区间上单调而出错</a:t>
            </a:r>
            <a:r>
              <a:rPr lang="en-US" altLang="zh-CN" sz="2800" dirty="0"/>
              <a:t>.</a:t>
            </a:r>
            <a:endParaRPr lang="zh-CN" altLang="en-US" sz="2800" dirty="0"/>
          </a:p>
          <a:p>
            <a:pPr>
              <a:lnSpc>
                <a:spcPct val="150000"/>
              </a:lnSpc>
            </a:pPr>
            <a:endParaRPr lang="zh-CN" altLang="zh-CN" sz="2800" dirty="0">
              <a:solidFill>
                <a:prstClr val="black"/>
              </a:solidFill>
            </a:endParaRPr>
          </a:p>
        </p:txBody>
      </p:sp>
      <p:sp>
        <p:nvSpPr>
          <p:cNvPr id="5" name="矩形 4"/>
          <p:cNvSpPr/>
          <p:nvPr/>
        </p:nvSpPr>
        <p:spPr>
          <a:xfrm>
            <a:off x="234042" y="3290375"/>
            <a:ext cx="11723913" cy="1384995"/>
          </a:xfrm>
          <a:prstGeom prst="rect">
            <a:avLst/>
          </a:prstGeom>
        </p:spPr>
        <p:txBody>
          <a:bodyPr wrap="square">
            <a:spAutoFit/>
          </a:bodyPr>
          <a:lstStyle/>
          <a:p>
            <a:pPr>
              <a:lnSpc>
                <a:spcPct val="150000"/>
              </a:lnSpc>
            </a:pPr>
            <a:r>
              <a:rPr lang="zh-CN" altLang="en-US" sz="2800" b="1" dirty="0">
                <a:solidFill>
                  <a:srgbClr val="DA251C"/>
                </a:solidFill>
              </a:rPr>
              <a:t>解析</a:t>
            </a:r>
            <a:r>
              <a:rPr lang="zh-CN" altLang="en-US" sz="2800" dirty="0">
                <a:solidFill>
                  <a:srgbClr val="000000"/>
                </a:solidFill>
                <a:latin typeface="+mj-ea"/>
                <a:ea typeface="+mj-ea"/>
                <a:cs typeface="Times New Roman" panose="02020603050405020304" pitchFamily="18" charset="0"/>
              </a:rPr>
              <a:t>      因为函数的单调递减区间为</a:t>
            </a:r>
            <a:r>
              <a:rPr lang="en-US" altLang="zh-CN" sz="2800" dirty="0">
                <a:solidFill>
                  <a:srgbClr val="000000"/>
                </a:solidFill>
                <a:latin typeface="+mj-ea"/>
                <a:ea typeface="+mj-ea"/>
                <a:cs typeface="Times New Roman" panose="02020603050405020304" pitchFamily="18" charset="0"/>
              </a:rPr>
              <a:t>(-∞,4],</a:t>
            </a:r>
            <a:r>
              <a:rPr lang="zh-CN" altLang="en-US" sz="2800" dirty="0">
                <a:solidFill>
                  <a:srgbClr val="000000"/>
                </a:solidFill>
                <a:latin typeface="+mj-ea"/>
                <a:ea typeface="+mj-ea"/>
                <a:cs typeface="Times New Roman" panose="02020603050405020304" pitchFamily="18" charset="0"/>
              </a:rPr>
              <a:t>且函数图象的对称轴为直线</a:t>
            </a:r>
            <a:r>
              <a:rPr lang="en-US" altLang="zh-CN" sz="2800" dirty="0">
                <a:solidFill>
                  <a:srgbClr val="000000"/>
                </a:solidFill>
                <a:latin typeface="+mj-ea"/>
                <a:ea typeface="+mj-ea"/>
                <a:cs typeface="Times New Roman" panose="02020603050405020304" pitchFamily="18" charset="0"/>
              </a:rPr>
              <a:t>x=1-</a:t>
            </a:r>
            <a:r>
              <a:rPr lang="en-US" altLang="zh-CN" sz="2800" i="1" dirty="0">
                <a:solidFill>
                  <a:srgbClr val="000000"/>
                </a:solidFill>
                <a:latin typeface="+mj-lt"/>
                <a:ea typeface="+mj-ea"/>
                <a:cs typeface="Times New Roman" panose="02020603050405020304" pitchFamily="18" charset="0"/>
              </a:rPr>
              <a:t>a</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所以</a:t>
            </a:r>
            <a:r>
              <a:rPr lang="en-US" altLang="zh-CN" sz="2800" dirty="0">
                <a:solidFill>
                  <a:srgbClr val="000000"/>
                </a:solidFill>
                <a:latin typeface="+mj-ea"/>
                <a:ea typeface="+mj-ea"/>
                <a:cs typeface="Times New Roman" panose="02020603050405020304" pitchFamily="18" charset="0"/>
              </a:rPr>
              <a:t>1-</a:t>
            </a:r>
            <a:r>
              <a:rPr lang="en-US" altLang="zh-CN" sz="2800" i="1" dirty="0">
                <a:solidFill>
                  <a:srgbClr val="000000"/>
                </a:solidFill>
                <a:latin typeface="+mj-lt"/>
                <a:ea typeface="+mj-ea"/>
                <a:cs typeface="Times New Roman" panose="02020603050405020304" pitchFamily="18" charset="0"/>
              </a:rPr>
              <a:t>a</a:t>
            </a:r>
            <a:r>
              <a:rPr lang="en-US" altLang="zh-CN" sz="2800" dirty="0">
                <a:solidFill>
                  <a:srgbClr val="000000"/>
                </a:solidFill>
                <a:latin typeface="+mj-ea"/>
                <a:ea typeface="+mj-ea"/>
                <a:cs typeface="Times New Roman" panose="02020603050405020304" pitchFamily="18" charset="0"/>
              </a:rPr>
              <a:t>=4,</a:t>
            </a:r>
            <a:r>
              <a:rPr lang="zh-CN" altLang="en-US" sz="2800" dirty="0">
                <a:solidFill>
                  <a:srgbClr val="000000"/>
                </a:solidFill>
                <a:latin typeface="+mj-ea"/>
                <a:ea typeface="+mj-ea"/>
                <a:cs typeface="Times New Roman" panose="02020603050405020304" pitchFamily="18" charset="0"/>
              </a:rPr>
              <a:t>解得</a:t>
            </a:r>
            <a:r>
              <a:rPr lang="en-US" altLang="zh-CN" sz="2800" i="1" dirty="0">
                <a:solidFill>
                  <a:srgbClr val="000000"/>
                </a:solidFill>
                <a:latin typeface="+mj-lt"/>
                <a:ea typeface="+mj-ea"/>
                <a:cs typeface="Times New Roman" panose="02020603050405020304" pitchFamily="18" charset="0"/>
              </a:rPr>
              <a:t>a</a:t>
            </a:r>
            <a:r>
              <a:rPr lang="en-US" altLang="zh-CN" sz="2800" dirty="0">
                <a:solidFill>
                  <a:srgbClr val="000000"/>
                </a:solidFill>
                <a:latin typeface="+mj-ea"/>
                <a:ea typeface="+mj-ea"/>
                <a:cs typeface="Times New Roman" panose="02020603050405020304" pitchFamily="18" charset="0"/>
              </a:rPr>
              <a:t>=-3.</a:t>
            </a:r>
            <a:endParaRPr lang="zh-CN" altLang="en-US" sz="2800" dirty="0">
              <a:solidFill>
                <a:srgbClr val="000000"/>
              </a:solidFill>
              <a:effectLst/>
              <a:latin typeface="+mj-ea"/>
              <a:ea typeface="+mj-ea"/>
              <a:cs typeface="Times New Roman" panose="02020603050405020304" pitchFamily="18" charset="0"/>
            </a:endParaRPr>
          </a:p>
        </p:txBody>
      </p:sp>
      <p:sp>
        <p:nvSpPr>
          <p:cNvPr id="8" name="矩形 7"/>
          <p:cNvSpPr/>
          <p:nvPr/>
        </p:nvSpPr>
        <p:spPr>
          <a:xfrm>
            <a:off x="234040" y="4599259"/>
            <a:ext cx="11723913" cy="2031325"/>
          </a:xfrm>
          <a:prstGeom prst="rect">
            <a:avLst/>
          </a:prstGeom>
        </p:spPr>
        <p:txBody>
          <a:bodyPr wrap="square">
            <a:spAutoFit/>
          </a:bodyPr>
          <a:lstStyle/>
          <a:p>
            <a:pPr>
              <a:lnSpc>
                <a:spcPct val="150000"/>
              </a:lnSpc>
            </a:pPr>
            <a:r>
              <a:rPr lang="zh-CN" altLang="en-US" sz="2800" b="1" dirty="0">
                <a:solidFill>
                  <a:srgbClr val="DA251C"/>
                </a:solidFill>
              </a:rPr>
              <a:t>审题指导 </a:t>
            </a:r>
            <a:endParaRPr lang="en-US" altLang="zh-CN" sz="2800" b="1" dirty="0">
              <a:solidFill>
                <a:srgbClr val="DA251C"/>
              </a:solidFill>
            </a:endParaRPr>
          </a:p>
          <a:p>
            <a:pPr>
              <a:lnSpc>
                <a:spcPct val="150000"/>
              </a:lnSpc>
            </a:pPr>
            <a:r>
              <a:rPr lang="en-US" altLang="zh-CN" sz="2800" dirty="0">
                <a:latin typeface="+mn-ea"/>
              </a:rPr>
              <a:t>(1)</a:t>
            </a:r>
            <a:r>
              <a:rPr lang="zh-CN" altLang="en-US" sz="2800" dirty="0">
                <a:latin typeface="+mn-ea"/>
              </a:rPr>
              <a:t>关注二次函数图象的对称轴与其单调性的关系</a:t>
            </a:r>
            <a:r>
              <a:rPr lang="en-US" altLang="zh-CN" sz="2800" dirty="0">
                <a:latin typeface="+mn-ea"/>
              </a:rPr>
              <a:t>.</a:t>
            </a:r>
            <a:endParaRPr lang="zh-CN" altLang="en-US" sz="2800" dirty="0">
              <a:latin typeface="+mn-ea"/>
            </a:endParaRPr>
          </a:p>
          <a:p>
            <a:pPr>
              <a:lnSpc>
                <a:spcPct val="150000"/>
              </a:lnSpc>
            </a:pPr>
            <a:r>
              <a:rPr lang="en-US" altLang="zh-CN" sz="2800" dirty="0">
                <a:latin typeface="+mn-ea"/>
              </a:rPr>
              <a:t>(2)</a:t>
            </a:r>
            <a:r>
              <a:rPr lang="zh-CN" altLang="en-US" sz="2800" dirty="0">
                <a:latin typeface="+mn-ea"/>
              </a:rPr>
              <a:t>明确单调递减区间的含义</a:t>
            </a:r>
            <a:r>
              <a:rPr lang="en-US" altLang="zh-CN" sz="2800" dirty="0">
                <a:latin typeface="+mn-ea"/>
              </a:rPr>
              <a:t>.</a:t>
            </a:r>
            <a:endParaRPr lang="zh-CN" altLang="en-US" sz="2800" dirty="0">
              <a:latin typeface="+mn-ea"/>
            </a:endParaRPr>
          </a:p>
        </p:txBody>
      </p:sp>
    </p:spTree>
    <p:extLst>
      <p:ext uri="{BB962C8B-B14F-4D97-AF65-F5344CB8AC3E}">
        <p14:creationId xmlns:p14="http://schemas.microsoft.com/office/powerpoint/2010/main" xmlns="" val="93588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4043" y="1061872"/>
            <a:ext cx="11723913" cy="3970318"/>
          </a:xfrm>
          <a:prstGeom prst="rect">
            <a:avLst/>
          </a:prstGeom>
        </p:spPr>
        <p:txBody>
          <a:bodyPr wrap="square">
            <a:spAutoFit/>
          </a:bodyPr>
          <a:lstStyle/>
          <a:p>
            <a:pPr>
              <a:lnSpc>
                <a:spcPct val="150000"/>
              </a:lnSpc>
            </a:pPr>
            <a:r>
              <a:rPr lang="en-US" altLang="zh-CN" sz="2800" b="1" dirty="0">
                <a:latin typeface="+mj-ea"/>
                <a:ea typeface="+mj-ea"/>
              </a:rPr>
              <a:t>1.</a:t>
            </a:r>
            <a:r>
              <a:rPr lang="zh-CN" altLang="en-US" sz="2800" b="1" dirty="0">
                <a:latin typeface="+mj-ea"/>
                <a:ea typeface="+mj-ea"/>
              </a:rPr>
              <a:t>命题分析预测   </a:t>
            </a:r>
            <a:r>
              <a:rPr lang="zh-CN" altLang="en-US" sz="2800" dirty="0">
                <a:latin typeface="+mj-ea"/>
                <a:ea typeface="+mj-ea"/>
              </a:rPr>
              <a:t>从近五年的考查情况来看</a:t>
            </a:r>
            <a:r>
              <a:rPr lang="en-US" altLang="zh-CN" sz="2800" dirty="0">
                <a:latin typeface="+mj-ea"/>
                <a:ea typeface="+mj-ea"/>
              </a:rPr>
              <a:t>,</a:t>
            </a:r>
            <a:r>
              <a:rPr lang="zh-CN" altLang="en-US" sz="2800" dirty="0">
                <a:latin typeface="+mj-ea"/>
                <a:ea typeface="+mj-ea"/>
              </a:rPr>
              <a:t>本讲是高考的重点</a:t>
            </a:r>
            <a:r>
              <a:rPr lang="en-US" altLang="zh-CN" sz="2800" dirty="0">
                <a:latin typeface="+mj-ea"/>
                <a:ea typeface="+mj-ea"/>
              </a:rPr>
              <a:t>,</a:t>
            </a:r>
            <a:r>
              <a:rPr lang="zh-CN" altLang="en-US" sz="2800" dirty="0">
                <a:latin typeface="+mj-ea"/>
                <a:ea typeface="+mj-ea"/>
              </a:rPr>
              <a:t>常考查求函数的单调区间</a:t>
            </a:r>
            <a:r>
              <a:rPr lang="en-US" altLang="zh-CN" sz="2800" dirty="0">
                <a:latin typeface="+mj-ea"/>
                <a:ea typeface="+mj-ea"/>
              </a:rPr>
              <a:t>,</a:t>
            </a:r>
            <a:r>
              <a:rPr lang="zh-CN" altLang="en-US" sz="2800" dirty="0">
                <a:latin typeface="+mj-ea"/>
                <a:ea typeface="+mj-ea"/>
              </a:rPr>
              <a:t>判断函数的单调性</a:t>
            </a:r>
            <a:r>
              <a:rPr lang="en-US" altLang="zh-CN" sz="2800" dirty="0">
                <a:latin typeface="+mj-ea"/>
                <a:ea typeface="+mj-ea"/>
              </a:rPr>
              <a:t>,</a:t>
            </a:r>
            <a:r>
              <a:rPr lang="zh-CN" altLang="en-US" sz="2800" dirty="0">
                <a:latin typeface="+mj-ea"/>
                <a:ea typeface="+mj-ea"/>
              </a:rPr>
              <a:t>利用单调性比较大小、解不等式</a:t>
            </a:r>
            <a:r>
              <a:rPr lang="en-US" altLang="zh-CN" sz="2800" dirty="0">
                <a:latin typeface="+mj-ea"/>
                <a:ea typeface="+mj-ea"/>
              </a:rPr>
              <a:t>,</a:t>
            </a:r>
            <a:r>
              <a:rPr lang="zh-CN" altLang="en-US" sz="2800" dirty="0">
                <a:latin typeface="+mj-ea"/>
                <a:ea typeface="+mj-ea"/>
              </a:rPr>
              <a:t>有时也将单调性、奇偶性与函数图象、函数零点相结合进行考查</a:t>
            </a:r>
            <a:r>
              <a:rPr lang="en-US" altLang="zh-CN" sz="2800" dirty="0">
                <a:latin typeface="+mj-ea"/>
                <a:ea typeface="+mj-ea"/>
              </a:rPr>
              <a:t>,</a:t>
            </a:r>
            <a:r>
              <a:rPr lang="zh-CN" altLang="en-US" sz="2800" dirty="0">
                <a:latin typeface="+mj-ea"/>
                <a:ea typeface="+mj-ea"/>
              </a:rPr>
              <a:t>题型有选择题、填空题</a:t>
            </a:r>
            <a:r>
              <a:rPr lang="en-US" altLang="zh-CN" sz="2800" dirty="0">
                <a:latin typeface="+mj-ea"/>
                <a:ea typeface="+mj-ea"/>
              </a:rPr>
              <a:t>,</a:t>
            </a:r>
            <a:r>
              <a:rPr lang="zh-CN" altLang="en-US" sz="2800" dirty="0">
                <a:latin typeface="+mj-ea"/>
                <a:ea typeface="+mj-ea"/>
              </a:rPr>
              <a:t>也有解答题</a:t>
            </a:r>
            <a:r>
              <a:rPr lang="en-US" altLang="zh-CN" sz="2800" dirty="0">
                <a:latin typeface="+mj-ea"/>
                <a:ea typeface="+mj-ea"/>
              </a:rPr>
              <a:t>,</a:t>
            </a:r>
            <a:r>
              <a:rPr lang="zh-CN" altLang="en-US" sz="2800" dirty="0">
                <a:latin typeface="+mj-ea"/>
                <a:ea typeface="+mj-ea"/>
              </a:rPr>
              <a:t>难度中等</a:t>
            </a:r>
            <a:r>
              <a:rPr lang="en-US" altLang="zh-CN" sz="2800" dirty="0">
                <a:latin typeface="+mj-ea"/>
                <a:ea typeface="+mj-ea"/>
              </a:rPr>
              <a:t>.</a:t>
            </a:r>
            <a:endParaRPr lang="zh-CN" altLang="en-US" sz="2800" dirty="0">
              <a:latin typeface="+mj-ea"/>
              <a:ea typeface="+mj-ea"/>
            </a:endParaRPr>
          </a:p>
          <a:p>
            <a:pPr>
              <a:lnSpc>
                <a:spcPct val="150000"/>
              </a:lnSpc>
            </a:pPr>
            <a:r>
              <a:rPr lang="en-US" altLang="zh-CN" sz="2800" b="1" dirty="0">
                <a:latin typeface="+mj-ea"/>
                <a:ea typeface="+mj-ea"/>
              </a:rPr>
              <a:t>2.</a:t>
            </a:r>
            <a:r>
              <a:rPr lang="zh-CN" altLang="en-US" sz="2800" b="1" dirty="0">
                <a:latin typeface="+mj-ea"/>
                <a:ea typeface="+mj-ea"/>
              </a:rPr>
              <a:t>学科核心素养   </a:t>
            </a:r>
            <a:r>
              <a:rPr lang="zh-CN" altLang="en-US" sz="2800" dirty="0">
                <a:latin typeface="+mj-ea"/>
                <a:ea typeface="+mj-ea"/>
              </a:rPr>
              <a:t>本讲通过函数单调性、奇偶性、周期性的应用考查数形结合思想、分类讨论思想</a:t>
            </a:r>
            <a:r>
              <a:rPr lang="en-US" altLang="zh-CN" sz="2800" dirty="0">
                <a:latin typeface="+mj-ea"/>
                <a:ea typeface="+mj-ea"/>
              </a:rPr>
              <a:t>,</a:t>
            </a:r>
            <a:r>
              <a:rPr lang="zh-CN" altLang="en-US" sz="2800" dirty="0">
                <a:latin typeface="+mj-ea"/>
                <a:ea typeface="+mj-ea"/>
              </a:rPr>
              <a:t>以及考生的逻辑推理和数学运算素养</a:t>
            </a:r>
            <a:r>
              <a:rPr lang="en-US" altLang="zh-CN" sz="2800" dirty="0">
                <a:latin typeface="+mj-ea"/>
                <a:ea typeface="+mj-ea"/>
              </a:rPr>
              <a:t>.</a:t>
            </a:r>
            <a:endParaRPr lang="zh-CN" altLang="en-US" sz="2800" dirty="0">
              <a:latin typeface="+mj-ea"/>
              <a:ea typeface="+mj-ea"/>
            </a:endParaRPr>
          </a:p>
        </p:txBody>
      </p:sp>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8" name="矩形 7"/>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聚焦核心素养</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A</a:t>
            </a:r>
            <a:r>
              <a:rPr lang="zh-CN" altLang="en-US" sz="2800" b="1" dirty="0">
                <a:solidFill>
                  <a:schemeClr val="bg1"/>
                </a:solidFill>
                <a:latin typeface="微软雅黑" panose="020B0503020204020204" pitchFamily="34" charset="-122"/>
                <a:ea typeface="微软雅黑" panose="020B0503020204020204" pitchFamily="34" charset="-122"/>
              </a:rPr>
              <a:t>考点帮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知识全通关</a:t>
            </a:r>
          </a:p>
        </p:txBody>
      </p:sp>
      <p:sp>
        <p:nvSpPr>
          <p:cNvPr id="7" name="矩形 15">
            <a:hlinkClick r:id="rId2" action="ppaction://hlinksldjump"/>
          </p:cNvPr>
          <p:cNvSpPr/>
          <p:nvPr/>
        </p:nvSpPr>
        <p:spPr>
          <a:xfrm>
            <a:off x="4650230" y="2773538"/>
            <a:ext cx="10065636" cy="7352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ea typeface="微软雅黑" panose="020B0503020204020204" pitchFamily="34" charset="-122"/>
              </a:rPr>
              <a:t>考点</a:t>
            </a:r>
            <a:r>
              <a:rPr lang="en-US" altLang="zh-CN" sz="2800" dirty="0">
                <a:solidFill>
                  <a:schemeClr val="tx1">
                    <a:lumMod val="95000"/>
                    <a:lumOff val="5000"/>
                  </a:schemeClr>
                </a:solidFill>
                <a:ea typeface="微软雅黑" panose="020B0503020204020204" pitchFamily="34" charset="-122"/>
              </a:rPr>
              <a:t>1 </a:t>
            </a:r>
            <a:r>
              <a:rPr lang="zh-CN" altLang="en-US" sz="2800" dirty="0">
                <a:solidFill>
                  <a:schemeClr val="tx1"/>
                </a:solidFill>
              </a:rPr>
              <a:t>函数的单调性与最值</a:t>
            </a:r>
            <a:endParaRPr lang="zh-CN" altLang="en-US" sz="2800" dirty="0">
              <a:solidFill>
                <a:schemeClr val="tx1"/>
              </a:solidFill>
              <a:ea typeface="微软雅黑" panose="020B0503020204020204" pitchFamily="34" charset="-122"/>
            </a:endParaRPr>
          </a:p>
        </p:txBody>
      </p:sp>
      <p:sp>
        <p:nvSpPr>
          <p:cNvPr id="8" name="矩形 16">
            <a:hlinkClick r:id="rId2" action="ppaction://hlinksldjump"/>
          </p:cNvPr>
          <p:cNvSpPr/>
          <p:nvPr/>
        </p:nvSpPr>
        <p:spPr>
          <a:xfrm>
            <a:off x="4650230" y="3375322"/>
            <a:ext cx="10065636" cy="7352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ea typeface="微软雅黑" panose="020B0503020204020204" pitchFamily="34" charset="-122"/>
              </a:rPr>
              <a:t>考点</a:t>
            </a:r>
            <a:r>
              <a:rPr lang="en-US" altLang="zh-CN" sz="2800" dirty="0">
                <a:solidFill>
                  <a:schemeClr val="tx1">
                    <a:lumMod val="95000"/>
                    <a:lumOff val="5000"/>
                  </a:schemeClr>
                </a:solidFill>
                <a:ea typeface="微软雅黑" panose="020B0503020204020204" pitchFamily="34" charset="-122"/>
              </a:rPr>
              <a:t>2 </a:t>
            </a:r>
            <a:r>
              <a:rPr lang="zh-CN" altLang="en-US" sz="2800" dirty="0">
                <a:solidFill>
                  <a:schemeClr val="tx1">
                    <a:lumMod val="95000"/>
                    <a:lumOff val="5000"/>
                  </a:schemeClr>
                </a:solidFill>
                <a:ea typeface="微软雅黑" panose="020B0503020204020204" pitchFamily="34" charset="-122"/>
              </a:rPr>
              <a:t>函数的奇偶性</a:t>
            </a:r>
            <a:endParaRPr lang="zh-CN" altLang="en-US" sz="2800" dirty="0">
              <a:solidFill>
                <a:schemeClr val="tx1"/>
              </a:solidFill>
              <a:ea typeface="微软雅黑" panose="020B0503020204020204" pitchFamily="34" charset="-122"/>
            </a:endParaRPr>
          </a:p>
        </p:txBody>
      </p:sp>
      <p:sp>
        <p:nvSpPr>
          <p:cNvPr id="5" name="矩形 16">
            <a:hlinkClick r:id="rId2" action="ppaction://hlinksldjump"/>
          </p:cNvPr>
          <p:cNvSpPr/>
          <p:nvPr/>
        </p:nvSpPr>
        <p:spPr>
          <a:xfrm>
            <a:off x="4650230" y="3952597"/>
            <a:ext cx="10065636" cy="7352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ea typeface="微软雅黑" panose="020B0503020204020204" pitchFamily="34" charset="-122"/>
              </a:rPr>
              <a:t>考点</a:t>
            </a:r>
            <a:r>
              <a:rPr lang="en-US" altLang="zh-CN" sz="2800" dirty="0">
                <a:solidFill>
                  <a:schemeClr val="tx1">
                    <a:lumMod val="95000"/>
                    <a:lumOff val="5000"/>
                  </a:schemeClr>
                </a:solidFill>
                <a:ea typeface="微软雅黑" panose="020B0503020204020204" pitchFamily="34" charset="-122"/>
              </a:rPr>
              <a:t>3 </a:t>
            </a:r>
            <a:r>
              <a:rPr lang="zh-CN" altLang="en-US" sz="2800" dirty="0">
                <a:solidFill>
                  <a:schemeClr val="tx1">
                    <a:lumMod val="95000"/>
                    <a:lumOff val="5000"/>
                  </a:schemeClr>
                </a:solidFill>
                <a:ea typeface="微软雅黑" panose="020B0503020204020204" pitchFamily="34" charset="-122"/>
              </a:rPr>
              <a:t>函数的周期性</a:t>
            </a:r>
            <a:endParaRPr lang="zh-CN" altLang="en-US" sz="2800" dirty="0">
              <a:solidFill>
                <a:schemeClr val="tx1"/>
              </a:solidFill>
              <a:ea typeface="微软雅黑" panose="020B0503020204020204" pitchFamily="34" charset="-122"/>
            </a:endParaRPr>
          </a:p>
        </p:txBody>
      </p:sp>
      <p:sp>
        <p:nvSpPr>
          <p:cNvPr id="9" name="矩形 8"/>
          <p:cNvSpPr/>
          <p:nvPr/>
        </p:nvSpPr>
        <p:spPr>
          <a:xfrm>
            <a:off x="7723163" y="-19488"/>
            <a:ext cx="3413760" cy="26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LUGINVER]" val="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微软28和1.5">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罗马雅黑">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TotalTime>
  <Words>3456</Words>
  <Application>Microsoft Office PowerPoint</Application>
  <PresentationFormat>自定义</PresentationFormat>
  <Paragraphs>523</Paragraphs>
  <Slides>73</Slides>
  <Notes>1</Notes>
  <HiddenSlides>0</HiddenSlides>
  <MMClips>0</MMClips>
  <ScaleCrop>false</ScaleCrop>
  <HeadingPairs>
    <vt:vector size="4" baseType="variant">
      <vt:variant>
        <vt:lpstr>主题</vt:lpstr>
      </vt:variant>
      <vt:variant>
        <vt:i4>2</vt:i4>
      </vt:variant>
      <vt:variant>
        <vt:lpstr>幻灯片标题</vt:lpstr>
      </vt:variant>
      <vt:variant>
        <vt:i4>73</vt:i4>
      </vt:variant>
    </vt:vector>
  </HeadingPairs>
  <TitlesOfParts>
    <vt:vector size="75" baseType="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creator>阳光数学网【http://www.eduy.net】搜集，仅供学习和研究使用！</dc:creator>
  <cp:keywords>阳光数学网【http:/www.eduy.net】搜集，仅供学习和研究使用！</cp:keywords>
  <cp:lastModifiedBy>Administrator</cp:lastModifiedBy>
  <cp:revision>259</cp:revision>
  <dcterms:created xsi:type="dcterms:W3CDTF">2018-02-01T09:53:00Z</dcterms:created>
  <dcterms:modified xsi:type="dcterms:W3CDTF">2019-11-10T07:07:38Z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