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9" r:id="rId2"/>
  </p:sldMasterIdLst>
  <p:notesMasterIdLst>
    <p:notesMasterId r:id="rId34"/>
  </p:notesMasterIdLst>
  <p:sldIdLst>
    <p:sldId id="267" r:id="rId3"/>
    <p:sldId id="375" r:id="rId4"/>
    <p:sldId id="271" r:id="rId5"/>
    <p:sldId id="262" r:id="rId6"/>
    <p:sldId id="261" r:id="rId7"/>
    <p:sldId id="293" r:id="rId8"/>
    <p:sldId id="279" r:id="rId9"/>
    <p:sldId id="273" r:id="rId10"/>
    <p:sldId id="335" r:id="rId11"/>
    <p:sldId id="337" r:id="rId12"/>
    <p:sldId id="338" r:id="rId13"/>
    <p:sldId id="339" r:id="rId14"/>
    <p:sldId id="340" r:id="rId15"/>
    <p:sldId id="274" r:id="rId16"/>
    <p:sldId id="343" r:id="rId17"/>
    <p:sldId id="344" r:id="rId18"/>
    <p:sldId id="364" r:id="rId19"/>
    <p:sldId id="347" r:id="rId20"/>
    <p:sldId id="365" r:id="rId21"/>
    <p:sldId id="349" r:id="rId22"/>
    <p:sldId id="367" r:id="rId23"/>
    <p:sldId id="368" r:id="rId24"/>
    <p:sldId id="350" r:id="rId25"/>
    <p:sldId id="369" r:id="rId26"/>
    <p:sldId id="370" r:id="rId27"/>
    <p:sldId id="355" r:id="rId28"/>
    <p:sldId id="356" r:id="rId29"/>
    <p:sldId id="372" r:id="rId30"/>
    <p:sldId id="373" r:id="rId31"/>
    <p:sldId id="374" r:id="rId32"/>
    <p:sldId id="361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章节标题" id="{F5EEC428-8706-4C59-AEE4-161BB92701F7}">
          <p14:sldIdLst>
            <p14:sldId id="267"/>
            <p14:sldId id="271"/>
          </p14:sldIdLst>
        </p14:section>
        <p14:section name="目录" id="{62B0F58D-E21A-4849-85F8-F0658C934CDC}">
          <p14:sldIdLst>
            <p14:sldId id="262"/>
          </p14:sldIdLst>
        </p14:section>
        <p14:section name="考情精解读" id="{E5B6AE4C-B16F-4E49-ACF6-1636DDCCFF7B}">
          <p14:sldIdLst>
            <p14:sldId id="261"/>
            <p14:sldId id="293"/>
            <p14:sldId id="279"/>
          </p14:sldIdLst>
        </p14:section>
        <p14:section name="A考点帮·知识全通关" id="{0696FE38-A922-4D75-AA25-7EF156A1C92B}">
          <p14:sldIdLst>
            <p14:sldId id="273"/>
            <p14:sldId id="335"/>
            <p14:sldId id="337"/>
            <p14:sldId id="338"/>
            <p14:sldId id="339"/>
            <p14:sldId id="340"/>
          </p14:sldIdLst>
        </p14:section>
        <p14:section name="B考法帮·题型全突破" id="{EAE3448C-E808-4F1F-840E-365612D64D3F}">
          <p14:sldIdLst>
            <p14:sldId id="274"/>
            <p14:sldId id="343"/>
            <p14:sldId id="344"/>
            <p14:sldId id="364"/>
            <p14:sldId id="347"/>
            <p14:sldId id="365"/>
            <p14:sldId id="349"/>
            <p14:sldId id="367"/>
            <p14:sldId id="368"/>
            <p14:sldId id="350"/>
            <p14:sldId id="369"/>
            <p14:sldId id="370"/>
            <p14:sldId id="355"/>
            <p14:sldId id="356"/>
            <p14:sldId id="372"/>
            <p14:sldId id="373"/>
            <p14:sldId id="374"/>
            <p14:sldId id="361"/>
          </p14:sldIdLst>
        </p14:section>
        <p14:section name="尾片" id="{185A69EE-4998-4242-976C-7169DE9C7BAE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531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-654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-336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9CF347-372F-4815-8AC0-57E083D83A82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E21FC4-0022-4143-B632-9F800F7104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13738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629389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16519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614009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959527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2019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版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《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高考帮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》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配套</a:t>
            </a:r>
            <a:r>
              <a:rPr lang="en-US" altLang="zh-CN" sz="2400" dirty="0">
                <a:solidFill>
                  <a:prstClr val="white"/>
                </a:solidFill>
                <a:latin typeface="微软雅黑"/>
              </a:rPr>
              <a:t>PPT</a:t>
            </a:r>
            <a:r>
              <a:rPr lang="zh-CN" altLang="en-US" sz="2400" dirty="0">
                <a:solidFill>
                  <a:prstClr val="white"/>
                </a:solidFill>
                <a:latin typeface="微软雅黑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2670686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29276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23368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 userDrawn="1"/>
        </p:nvCxnSpPr>
        <p:spPr>
          <a:xfrm>
            <a:off x="11958320" y="-71120"/>
            <a:ext cx="0" cy="701040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rot="5400000">
            <a:off x="5948680" y="-6336608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rot="5400000">
            <a:off x="6075680" y="55880"/>
            <a:ext cx="0" cy="13136880"/>
          </a:xfrm>
          <a:prstGeom prst="line">
            <a:avLst/>
          </a:prstGeom>
          <a:ln w="31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426757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18013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8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66353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zwhz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828007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55723" y="0"/>
            <a:ext cx="2857227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15" name="矩形 14"/>
          <p:cNvSpPr/>
          <p:nvPr/>
        </p:nvSpPr>
        <p:spPr>
          <a:xfrm>
            <a:off x="234043" y="371835"/>
            <a:ext cx="11723913" cy="1307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规律总结</a:t>
            </a: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5661559"/>
              </p:ext>
            </p:extLst>
          </p:nvPr>
        </p:nvGraphicFramePr>
        <p:xfrm>
          <a:off x="644274" y="1703837"/>
          <a:ext cx="11052059" cy="19446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6829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682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6829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829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7886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1083308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b="1" dirty="0">
                          <a:effectLst/>
                          <a:latin typeface="+mj-ea"/>
                          <a:ea typeface="+mj-ea"/>
                        </a:rPr>
                        <a:t>正面词语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  <a:latin typeface="+mj-ea"/>
                          <a:ea typeface="+mj-ea"/>
                        </a:rPr>
                        <a:t>等于</a:t>
                      </a:r>
                      <a:r>
                        <a:rPr lang="en-US" altLang="zh-CN" sz="2800">
                          <a:effectLst/>
                          <a:latin typeface="+mj-ea"/>
                          <a:ea typeface="+mj-ea"/>
                        </a:rPr>
                        <a:t>(=)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大于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(&gt;)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  <a:latin typeface="+mj-ea"/>
                          <a:ea typeface="+mj-ea"/>
                        </a:rPr>
                        <a:t>小于</a:t>
                      </a:r>
                      <a:r>
                        <a:rPr lang="en-US" altLang="zh-CN" sz="2800">
                          <a:effectLst/>
                          <a:latin typeface="+mj-ea"/>
                          <a:ea typeface="+mj-ea"/>
                        </a:rPr>
                        <a:t>(&lt;)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  <a:latin typeface="+mj-ea"/>
                          <a:ea typeface="+mj-ea"/>
                        </a:rPr>
                        <a:t>是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61371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b="1" dirty="0">
                          <a:effectLst/>
                          <a:latin typeface="+mj-ea"/>
                          <a:ea typeface="+mj-ea"/>
                        </a:rPr>
                        <a:t>否定词语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  <a:latin typeface="+mj-ea"/>
                          <a:ea typeface="+mj-ea"/>
                        </a:rPr>
                        <a:t>不等于</a:t>
                      </a:r>
                      <a:r>
                        <a:rPr lang="en-US" altLang="zh-CN" sz="280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zh-CN" altLang="en-US" sz="2800">
                          <a:effectLst/>
                          <a:latin typeface="+mj-ea"/>
                          <a:ea typeface="+mj-ea"/>
                        </a:rPr>
                        <a:t>≠</a:t>
                      </a:r>
                      <a:r>
                        <a:rPr lang="en-US" altLang="zh-CN" sz="2800"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  <a:latin typeface="+mj-ea"/>
                          <a:ea typeface="+mj-ea"/>
                        </a:rPr>
                        <a:t>不大于</a:t>
                      </a:r>
                      <a:r>
                        <a:rPr lang="en-US" altLang="zh-CN" sz="280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zh-CN" altLang="en-US" sz="2800">
                          <a:effectLst/>
                          <a:latin typeface="+mj-ea"/>
                          <a:ea typeface="+mj-ea"/>
                        </a:rPr>
                        <a:t>≤</a:t>
                      </a:r>
                      <a:r>
                        <a:rPr lang="en-US" altLang="zh-CN" sz="2800"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不小于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(</a:t>
                      </a: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≥</a:t>
                      </a:r>
                      <a:r>
                        <a:rPr lang="en-US" altLang="zh-CN" sz="2800" dirty="0">
                          <a:effectLst/>
                          <a:latin typeface="+mj-ea"/>
                          <a:ea typeface="+mj-ea"/>
                        </a:rPr>
                        <a:t>)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  <a:latin typeface="+mj-ea"/>
                          <a:ea typeface="+mj-ea"/>
                        </a:rPr>
                        <a:t>不是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2946271"/>
              </p:ext>
            </p:extLst>
          </p:nvPr>
        </p:nvGraphicFramePr>
        <p:xfrm>
          <a:off x="615555" y="3819432"/>
          <a:ext cx="11128393" cy="20019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87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97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8977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8977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38465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98721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000953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b="1" dirty="0">
                          <a:effectLst/>
                        </a:rPr>
                        <a:t>正面词语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都是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</a:rPr>
                        <a:t>任意的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</a:rPr>
                        <a:t>所有的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至多有一个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</a:rPr>
                        <a:t>至少有一个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00953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b="1" dirty="0">
                          <a:effectLst/>
                        </a:rPr>
                        <a:t>否定词语</a:t>
                      </a:r>
                      <a:endParaRPr lang="zh-CN" altLang="en-US" sz="2800" b="1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</a:rPr>
                        <a:t>不都是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某个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</a:rPr>
                        <a:t>某些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effectLst/>
                        </a:rPr>
                        <a:t>至少有两个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9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一个也没有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01549" y="1025603"/>
            <a:ext cx="11556407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常用的正面词语和它的否定词语</a:t>
            </a:r>
            <a:endParaRPr kumimoji="0" lang="zh-CN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30099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9960" y="371834"/>
            <a:ext cx="1172391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3.</a:t>
            </a:r>
            <a:r>
              <a:rPr lang="zh-CN" altLang="zh-CN" sz="2800" b="1" dirty="0">
                <a:solidFill>
                  <a:prstClr val="black"/>
                </a:solidFill>
              </a:rPr>
              <a:t>四种命题的真假关系</a:t>
            </a:r>
            <a:endParaRPr lang="en-US" altLang="zh-CN" sz="2800" b="1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规律总结</a:t>
            </a: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(1)</a:t>
            </a:r>
            <a:r>
              <a:rPr lang="zh-CN" altLang="en-US" sz="2800" dirty="0">
                <a:latin typeface="+mj-ea"/>
                <a:ea typeface="+mj-ea"/>
              </a:rPr>
              <a:t>若两个命题互为逆否命题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则它们的真假性相同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(2)</a:t>
            </a:r>
            <a:r>
              <a:rPr lang="zh-CN" altLang="en-US" sz="2800" dirty="0">
                <a:latin typeface="+mj-ea"/>
                <a:ea typeface="+mj-ea"/>
              </a:rPr>
              <a:t>若两个命题互为逆命题或互为否命题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则它们的真假性没有关系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+mj-ea"/>
                <a:ea typeface="+mj-ea"/>
              </a:rPr>
              <a:t>(3)</a:t>
            </a:r>
            <a:r>
              <a:rPr lang="zh-CN" altLang="en-US" sz="2800" dirty="0">
                <a:latin typeface="+mj-ea"/>
                <a:ea typeface="+mj-ea"/>
              </a:rPr>
              <a:t>在四种形式的命题中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真命题的个数只能是</a:t>
            </a:r>
            <a:r>
              <a:rPr lang="en-US" altLang="zh-CN" sz="2800" dirty="0">
                <a:latin typeface="+mj-ea"/>
                <a:ea typeface="+mj-ea"/>
              </a:rPr>
              <a:t>0,2,4.</a:t>
            </a:r>
            <a:endParaRPr lang="zh-CN" altLang="en-US" sz="2800" dirty="0">
              <a:latin typeface="+mj-ea"/>
              <a:ea typeface="+mj-ea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240805" y="1157582"/>
          <a:ext cx="7029320" cy="22793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65240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501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5814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685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7800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原命题</a:t>
                      </a:r>
                      <a:endParaRPr lang="zh-CN" sz="18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逆命题</a:t>
                      </a:r>
                      <a:endParaRPr lang="zh-CN" sz="18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否命题</a:t>
                      </a:r>
                      <a:endParaRPr lang="zh-CN" sz="18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逆否命题</a:t>
                      </a:r>
                      <a:endParaRPr lang="zh-CN" sz="18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9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真</a:t>
                      </a:r>
                      <a:endParaRPr lang="zh-CN" sz="18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真</a:t>
                      </a:r>
                      <a:endParaRPr lang="zh-CN" sz="18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真</a:t>
                      </a:r>
                      <a:endParaRPr lang="zh-CN" sz="18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真</a:t>
                      </a:r>
                      <a:endParaRPr lang="zh-CN" sz="18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9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真</a:t>
                      </a:r>
                      <a:endParaRPr lang="zh-CN" sz="18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真</a:t>
                      </a:r>
                      <a:endParaRPr lang="zh-CN" sz="18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89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假</a:t>
                      </a:r>
                      <a:endParaRPr lang="zh-CN" sz="18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真</a:t>
                      </a:r>
                      <a:endParaRPr lang="zh-CN" sz="18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真</a:t>
                      </a:r>
                      <a:endParaRPr lang="zh-CN" sz="18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99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假</a:t>
                      </a:r>
                      <a:endParaRPr lang="zh-CN" sz="18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假</a:t>
                      </a:r>
                      <a:endParaRPr lang="zh-CN" sz="18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假</a:t>
                      </a:r>
                      <a:endParaRPr lang="zh-CN" sz="180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假</a:t>
                      </a:r>
                      <a:endParaRPr lang="zh-CN" sz="1800" dirty="0"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8240111" y="0"/>
            <a:ext cx="2981762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="" xmlns:p14="http://schemas.microsoft.com/office/powerpoint/2010/main" val="489584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954486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  </a:t>
            </a:r>
            <a:r>
              <a:rPr lang="zh-CN" altLang="en-US" sz="2800" dirty="0">
                <a:solidFill>
                  <a:srgbClr val="DA251C"/>
                </a:solidFill>
              </a:rPr>
              <a:t>充分条件与必要条件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8228948"/>
                  </p:ext>
                </p:extLst>
              </p:nvPr>
            </p:nvGraphicFramePr>
            <p:xfrm>
              <a:off x="337226" y="2170933"/>
              <a:ext cx="11517548" cy="4229057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9125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787686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81731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1519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是</a:t>
                          </a: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的充分条件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en-US" sz="2800" dirty="0" err="1">
                              <a:effectLst/>
                              <a:latin typeface="+mj-ea"/>
                              <a:ea typeface="+mj-ea"/>
                            </a:rPr>
                            <a:t>⇒</a:t>
                          </a: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endParaRPr kumimoji="0" lang="en-US" sz="2800" b="0" i="1" u="none" strike="noStrike" kern="1200" cap="none" normalizeH="0" baseline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j-ea"/>
                              <a:ea typeface="+mj-ea"/>
                            </a:rPr>
                            <a:t>⊆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5198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是</a:t>
                          </a: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的必要条件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en-US" sz="2800" dirty="0" err="1">
                              <a:effectLst/>
                              <a:latin typeface="+mj-ea"/>
                              <a:ea typeface="+mj-ea"/>
                            </a:rPr>
                            <a:t>⇒</a:t>
                          </a: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endParaRPr kumimoji="0" lang="en-US" sz="2800" b="0" i="1" u="none" strike="noStrike" kern="1200" cap="none" normalizeH="0" baseline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j-ea"/>
                              <a:ea typeface="+mj-ea"/>
                            </a:rPr>
                            <a:t>⊇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6052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是</a:t>
                          </a: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的充要条件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en-US" sz="2800" dirty="0" err="1">
                              <a:effectLst/>
                              <a:latin typeface="+mj-ea"/>
                              <a:ea typeface="+mj-ea"/>
                            </a:rPr>
                            <a:t>⇒</a:t>
                          </a: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且</a:t>
                          </a: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en-US" sz="2800" dirty="0" err="1">
                              <a:effectLst/>
                              <a:latin typeface="+mj-ea"/>
                              <a:ea typeface="+mj-ea"/>
                            </a:rPr>
                            <a:t>⇒</a:t>
                          </a: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endParaRPr kumimoji="0" lang="en-US" sz="2800" b="0" i="1" u="none" strike="noStrike" kern="1200" cap="none" normalizeH="0" baseline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kumimoji="0" lang="en-US" sz="2800" b="0" i="0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69252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是</a:t>
                          </a: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的充分不必要条件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fr-FR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fr-FR" sz="2800" dirty="0">
                              <a:effectLst/>
                              <a:latin typeface="+mj-ea"/>
                              <a:ea typeface="+mj-ea"/>
                            </a:rPr>
                            <a:t>⇒</a:t>
                          </a:r>
                          <a:r>
                            <a:rPr kumimoji="0" lang="fr-FR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fr-FR" sz="2800" dirty="0">
                              <a:effectLst/>
                              <a:latin typeface="+mj-ea"/>
                              <a:ea typeface="+mj-ea"/>
                            </a:rPr>
                            <a:t>且</a:t>
                          </a:r>
                          <a:r>
                            <a:rPr kumimoji="0" lang="fr-FR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i="1" dirty="0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⇏</m:t>
                              </m:r>
                            </m:oMath>
                          </a14:m>
                          <a:r>
                            <a:rPr lang="fr-FR" sz="2800" dirty="0">
                              <a:effectLst/>
                              <a:latin typeface="+mj-ea"/>
                              <a:ea typeface="+mj-ea"/>
                            </a:rPr>
                            <a:t> </a:t>
                          </a:r>
                          <a:r>
                            <a:rPr kumimoji="0" lang="fr-FR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j-ea"/>
                              <a:ea typeface="+mj-ea"/>
                            </a:rPr>
                            <a:t>⫋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69252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是</a:t>
                          </a: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的必要不充分条件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i="1" dirty="0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⇏</m:t>
                              </m:r>
                            </m:oMath>
                          </a14:m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且</a:t>
                          </a: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en-US" sz="2800" dirty="0" err="1">
                              <a:effectLst/>
                              <a:latin typeface="+mj-ea"/>
                              <a:ea typeface="+mj-ea"/>
                            </a:rPr>
                            <a:t>⇒</a:t>
                          </a: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endParaRPr kumimoji="0" lang="en-US" sz="2800" b="0" i="1" u="none" strike="noStrike" kern="1200" cap="none" normalizeH="0" baseline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j-ea"/>
                              <a:ea typeface="+mj-ea"/>
                            </a:rPr>
                            <a:t>⫌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04716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是</a:t>
                          </a: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的既不充分条件</a:t>
                          </a:r>
                        </a:p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也不必要条件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i="1" dirty="0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⇏</m:t>
                              </m:r>
                            </m:oMath>
                          </a14:m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且</a:t>
                          </a: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14:m>
                            <m:oMath xmlns:m="http://schemas.openxmlformats.org/officeDocument/2006/math">
                              <m:r>
                                <a:rPr lang="en-US" altLang="zh-CN" sz="2800" i="1" dirty="0" smtClean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</a:rPr>
                                <m:t>⇏</m:t>
                              </m:r>
                            </m:oMath>
                          </a14:m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endParaRPr kumimoji="0" lang="en-US" sz="2800" b="0" i="1" u="none" strike="noStrike" kern="1200" cap="none" normalizeH="0" baseline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j-ea"/>
                              <a:ea typeface="+mj-ea"/>
                            </a:rPr>
                            <a:t>⊈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且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j-ea"/>
                              <a:ea typeface="+mj-ea"/>
                            </a:rPr>
                            <a:t>⊉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a14="http://schemas.microsoft.com/office/drawing/2010/main" xmlns="" xmlns:p14="http://schemas.microsoft.com/office/powerpoint/2010/main" val="3498228948"/>
                  </p:ext>
                </p:extLst>
              </p:nvPr>
            </p:nvGraphicFramePr>
            <p:xfrm>
              <a:off x="337226" y="2170933"/>
              <a:ext cx="11517548" cy="4229057"/>
            </p:xfrm>
            <a:graphic>
              <a:graphicData uri="http://schemas.openxmlformats.org/drawingml/2006/table">
                <a:tbl>
                  <a:tblPr>
                    <a:tableStyleId>{5C22544A-7EE6-4342-B048-85BDC9FD1C3A}</a:tableStyleId>
                  </a:tblPr>
                  <a:tblGrid>
                    <a:gridCol w="3912543"/>
                    <a:gridCol w="2787686"/>
                    <a:gridCol w="4817319"/>
                  </a:tblGrid>
                  <a:tr h="51816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是</a:t>
                          </a: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的充分条件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en-US" sz="2800" dirty="0" err="1">
                              <a:effectLst/>
                              <a:latin typeface="+mj-ea"/>
                              <a:ea typeface="+mj-ea"/>
                            </a:rPr>
                            <a:t>⇒</a:t>
                          </a: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endParaRPr kumimoji="0" lang="en-US" sz="2800" b="0" i="1" u="none" strike="noStrike" kern="1200" cap="none" normalizeH="0" baseline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j-ea"/>
                              <a:ea typeface="+mj-ea"/>
                            </a:rPr>
                            <a:t>⊆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 anchor="ctr"/>
                    </a:tc>
                  </a:tr>
                  <a:tr h="518160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是</a:t>
                          </a: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的必要条件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en-US" sz="2800" dirty="0" err="1">
                              <a:effectLst/>
                              <a:latin typeface="+mj-ea"/>
                              <a:ea typeface="+mj-ea"/>
                            </a:rPr>
                            <a:t>⇒</a:t>
                          </a: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endParaRPr kumimoji="0" lang="en-US" sz="2800" b="0" i="1" u="none" strike="noStrike" kern="1200" cap="none" normalizeH="0" baseline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j-ea"/>
                              <a:ea typeface="+mj-ea"/>
                            </a:rPr>
                            <a:t>⊇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 anchor="ctr"/>
                    </a:tc>
                  </a:tr>
                  <a:tr h="760526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是</a:t>
                          </a: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的充要条件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en-US" sz="2800" dirty="0" err="1">
                              <a:effectLst/>
                              <a:latin typeface="+mj-ea"/>
                              <a:ea typeface="+mj-ea"/>
                            </a:rPr>
                            <a:t>⇒</a:t>
                          </a: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且</a:t>
                          </a: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en-US" sz="2800" dirty="0" err="1">
                              <a:effectLst/>
                              <a:latin typeface="+mj-ea"/>
                              <a:ea typeface="+mj-ea"/>
                            </a:rPr>
                            <a:t>⇒</a:t>
                          </a:r>
                          <a:r>
                            <a:rPr kumimoji="0" lang="en-US" sz="2800" b="0" i="1" u="none" strike="noStrike" kern="1200" cap="none" normalizeH="0" baseline="0" dirty="0" err="1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endParaRPr kumimoji="0" lang="en-US" sz="2800" b="0" i="1" u="none" strike="noStrike" kern="1200" cap="none" normalizeH="0" baseline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kumimoji="0" lang="en-US" sz="2800" b="0" i="0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=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 anchor="ctr"/>
                    </a:tc>
                  </a:tr>
                  <a:tr h="69252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是</a:t>
                          </a: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的充分不必要条件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40700" t="-268421" r="-173523" b="-26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j-ea"/>
                              <a:ea typeface="+mj-ea"/>
                            </a:rPr>
                            <a:t>⫋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 anchor="ctr"/>
                    </a:tc>
                  </a:tr>
                  <a:tr h="692522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是</a:t>
                          </a: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的必要不充分条件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40700" t="-371681" r="-173523" b="-1690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j-ea"/>
                              <a:ea typeface="+mj-ea"/>
                            </a:rPr>
                            <a:t>⫌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 anchor="ctr"/>
                    </a:tc>
                  </a:tr>
                  <a:tr h="1047167"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p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是</a:t>
                          </a:r>
                          <a:r>
                            <a:rPr kumimoji="0" lang="en-US" altLang="zh-CN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q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的既不</a:t>
                          </a:r>
                          <a:r>
                            <a:rPr lang="zh-CN" altLang="en-US" sz="2800" dirty="0" smtClean="0">
                              <a:effectLst/>
                              <a:latin typeface="+mj-ea"/>
                              <a:ea typeface="+mj-ea"/>
                            </a:rPr>
                            <a:t>充分条件</a:t>
                          </a:r>
                          <a:endParaRPr lang="zh-CN" altLang="en-US" sz="2800" dirty="0">
                            <a:effectLst/>
                            <a:latin typeface="+mj-ea"/>
                            <a:ea typeface="+mj-ea"/>
                          </a:endParaRPr>
                        </a:p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也不必要条件</a:t>
                          </a:r>
                          <a:endParaRPr lang="zh-CN" altLang="en-US" sz="2800" dirty="0">
                            <a:solidFill>
                              <a:srgbClr val="000000"/>
                            </a:solidFill>
                            <a:effectLst/>
                            <a:latin typeface="+mj-ea"/>
                            <a:ea typeface="+mj-ea"/>
                            <a:cs typeface="Times New Roman" panose="02020603050405020304" pitchFamily="18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blipFill rotWithShape="0">
                          <a:blip r:embed="rId2"/>
                          <a:stretch>
                            <a:fillRect l="-140700" t="-309884" r="-173523" b="-110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j-ea"/>
                              <a:ea typeface="+mj-ea"/>
                            </a:rPr>
                            <a:t>⊈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  <a:r>
                            <a:rPr lang="zh-CN" altLang="en-US" sz="2800" dirty="0">
                              <a:effectLst/>
                              <a:latin typeface="+mj-ea"/>
                              <a:ea typeface="+mj-ea"/>
                            </a:rPr>
                            <a:t>且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A</a:t>
                          </a:r>
                          <a:r>
                            <a:rPr lang="en-US" sz="2800" dirty="0">
                              <a:effectLst/>
                              <a:latin typeface="+mj-ea"/>
                              <a:ea typeface="+mj-ea"/>
                            </a:rPr>
                            <a:t>⊉</a:t>
                          </a:r>
                          <a:r>
                            <a:rPr kumimoji="0" lang="en-US" sz="2800" b="0" i="1" u="none" strike="noStrike" kern="1200" cap="none" normalizeH="0" baseline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latin typeface="+mj-ea"/>
                              <a:ea typeface="+mj-ea"/>
                              <a:cs typeface="Times New Roman" panose="02020603050405020304" pitchFamily="18" charset="0"/>
                            </a:rPr>
                            <a:t>B</a:t>
                          </a:r>
                        </a:p>
                      </a:txBody>
                      <a:tcPr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8613" y="729341"/>
            <a:ext cx="12023387" cy="1554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充分条件与必要条件的相关概念</a:t>
            </a:r>
            <a:endParaRPr kumimoji="0" lang="zh-CN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记</a:t>
            </a:r>
            <a:r>
              <a:rPr kumimoji="0" lang="zh-CN" altLang="zh-CN" sz="28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p</a:t>
            </a: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zh-CN" sz="2800" i="1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q</a:t>
            </a: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对应的集合分别为</a:t>
            </a:r>
            <a:r>
              <a:rPr lang="zh-CN" altLang="zh-CN" sz="2800" i="1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A</a:t>
            </a: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zh-CN" sz="2800" i="1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B</a:t>
            </a:r>
            <a:r>
              <a:rPr kumimoji="0" lang="zh-CN" altLang="zh-CN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,则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NEU-BZ-S92"/>
                <a:cs typeface="Times New Roman" panose="02020603050405020304" pitchFamily="18" charset="0"/>
              </a:rPr>
              <a:t>  </a:t>
            </a:r>
            <a:r>
              <a:rPr kumimoji="0" lang="zh-CN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NEU-BZ-S92"/>
                <a:cs typeface="Times New Roman" panose="02020603050405020304" pitchFamily="18" charset="0"/>
              </a:rPr>
              <a:t> </a:t>
            </a: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NEU-BZ-S92"/>
                <a:cs typeface="Times New Roman" panose="02020603050405020304" pitchFamily="18" charset="0"/>
              </a:rPr>
              <a:t>               </a:t>
            </a:r>
            <a:r>
              <a:rPr kumimoji="0" lang="zh-CN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NEU-BZ-S92"/>
                <a:cs typeface="Times New Roman" panose="02020603050405020304" pitchFamily="18" charset="0"/>
              </a:rPr>
              <a:t> </a:t>
            </a: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NEU-BZ-S92"/>
                <a:cs typeface="Times New Roman" panose="02020603050405020304" pitchFamily="18" charset="0"/>
              </a:rPr>
              <a:t>               </a:t>
            </a:r>
            <a:r>
              <a:rPr kumimoji="0" lang="zh-CN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NEU-BZ-S92"/>
                <a:cs typeface="Times New Roman" panose="02020603050405020304" pitchFamily="18" charset="0"/>
              </a:rPr>
              <a:t> </a:t>
            </a:r>
            <a:r>
              <a:rPr kumimoji="0" lang="zh-CN" altLang="zh-CN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NEU-BZ-S92"/>
                <a:cs typeface="Times New Roman" panose="02020603050405020304" pitchFamily="18" charset="0"/>
              </a:rPr>
              <a:t>              </a:t>
            </a:r>
          </a:p>
        </p:txBody>
      </p:sp>
    </p:spTree>
    <p:extLst>
      <p:ext uri="{BB962C8B-B14F-4D97-AF65-F5344CB8AC3E}">
        <p14:creationId xmlns="" xmlns:p14="http://schemas.microsoft.com/office/powerpoint/2010/main" val="36282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45214" y="1"/>
            <a:ext cx="2867736" cy="244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15" name="矩形 14"/>
          <p:cNvSpPr/>
          <p:nvPr/>
        </p:nvSpPr>
        <p:spPr>
          <a:xfrm>
            <a:off x="126067" y="1550640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注意</a:t>
            </a:r>
            <a:endParaRPr lang="en-US" altLang="zh-CN" sz="2800" b="1" dirty="0">
              <a:solidFill>
                <a:srgbClr val="DA251C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+mj-ea"/>
                <a:ea typeface="+mj-ea"/>
              </a:rPr>
              <a:t>不能将“若</a:t>
            </a:r>
            <a:r>
              <a:rPr lang="en-US" altLang="zh-CN" sz="2800" i="1" dirty="0">
                <a:latin typeface="+mj-ea"/>
                <a:ea typeface="+mj-ea"/>
              </a:rPr>
              <a:t>p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则</a:t>
            </a:r>
            <a:r>
              <a:rPr lang="en-US" altLang="zh-CN" sz="2800" i="1" dirty="0">
                <a:latin typeface="+mj-ea"/>
                <a:ea typeface="+mj-ea"/>
              </a:rPr>
              <a:t>q</a:t>
            </a:r>
            <a:r>
              <a:rPr lang="zh-CN" altLang="en-US" sz="2800" dirty="0">
                <a:latin typeface="+mj-ea"/>
                <a:ea typeface="+mj-ea"/>
              </a:rPr>
              <a:t>”与“</a:t>
            </a:r>
            <a:r>
              <a:rPr lang="en-US" altLang="zh-CN" sz="2800" i="1" dirty="0">
                <a:latin typeface="+mj-ea"/>
                <a:ea typeface="+mj-ea"/>
              </a:rPr>
              <a:t>p</a:t>
            </a:r>
            <a:r>
              <a:rPr lang="zh-CN" altLang="en-US" sz="2800" dirty="0">
                <a:latin typeface="+mj-ea"/>
                <a:ea typeface="+mj-ea"/>
              </a:rPr>
              <a:t>⇒</a:t>
            </a:r>
            <a:r>
              <a:rPr lang="en-US" altLang="zh-CN" sz="2800" i="1" dirty="0">
                <a:latin typeface="+mj-ea"/>
                <a:ea typeface="+mj-ea"/>
              </a:rPr>
              <a:t>q</a:t>
            </a:r>
            <a:r>
              <a:rPr lang="zh-CN" altLang="en-US" sz="2800" dirty="0">
                <a:latin typeface="+mj-ea"/>
                <a:ea typeface="+mj-ea"/>
              </a:rPr>
              <a:t>”混为一谈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只有“若</a:t>
            </a:r>
            <a:r>
              <a:rPr lang="en-US" altLang="zh-CN" sz="2800" i="1" dirty="0">
                <a:latin typeface="+mj-ea"/>
                <a:ea typeface="+mj-ea"/>
              </a:rPr>
              <a:t>p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则</a:t>
            </a:r>
            <a:r>
              <a:rPr lang="en-US" altLang="zh-CN" sz="2800" i="1" dirty="0">
                <a:latin typeface="+mj-ea"/>
                <a:ea typeface="+mj-ea"/>
              </a:rPr>
              <a:t>q</a:t>
            </a:r>
            <a:r>
              <a:rPr lang="zh-CN" altLang="en-US" sz="2800" dirty="0">
                <a:latin typeface="+mj-ea"/>
                <a:ea typeface="+mj-ea"/>
              </a:rPr>
              <a:t>”为真命题时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才有“</a:t>
            </a:r>
            <a:r>
              <a:rPr lang="en-US" altLang="zh-CN" sz="2800" i="1" dirty="0">
                <a:latin typeface="+mj-ea"/>
                <a:ea typeface="+mj-ea"/>
              </a:rPr>
              <a:t>p</a:t>
            </a:r>
            <a:r>
              <a:rPr lang="zh-CN" altLang="en-US" sz="2800" dirty="0">
                <a:latin typeface="+mj-ea"/>
                <a:ea typeface="+mj-ea"/>
              </a:rPr>
              <a:t>⇒</a:t>
            </a:r>
            <a:r>
              <a:rPr lang="en-US" altLang="zh-CN" sz="2800" i="1" dirty="0">
                <a:latin typeface="+mj-ea"/>
                <a:ea typeface="+mj-ea"/>
              </a:rPr>
              <a:t>q</a:t>
            </a:r>
            <a:r>
              <a:rPr lang="zh-CN" altLang="en-US" sz="2800" dirty="0">
                <a:latin typeface="+mj-ea"/>
                <a:ea typeface="+mj-ea"/>
              </a:rPr>
              <a:t>”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即“</a:t>
            </a:r>
            <a:r>
              <a:rPr lang="en-US" altLang="zh-CN" sz="2800" i="1" dirty="0">
                <a:latin typeface="+mj-ea"/>
                <a:ea typeface="+mj-ea"/>
              </a:rPr>
              <a:t>p</a:t>
            </a:r>
            <a:r>
              <a:rPr lang="zh-CN" altLang="en-US" sz="2800" dirty="0">
                <a:latin typeface="+mj-ea"/>
                <a:ea typeface="+mj-ea"/>
              </a:rPr>
              <a:t>⇒</a:t>
            </a:r>
            <a:r>
              <a:rPr lang="en-US" altLang="zh-CN" sz="2800" i="1" dirty="0">
                <a:latin typeface="+mj-ea"/>
                <a:ea typeface="+mj-ea"/>
              </a:rPr>
              <a:t>q</a:t>
            </a:r>
            <a:r>
              <a:rPr lang="zh-CN" altLang="en-US" sz="2800" dirty="0">
                <a:latin typeface="+mj-ea"/>
                <a:ea typeface="+mj-ea"/>
              </a:rPr>
              <a:t>” ⇔“若</a:t>
            </a:r>
            <a:r>
              <a:rPr lang="en-US" altLang="zh-CN" sz="2800" i="1" dirty="0">
                <a:latin typeface="+mj-ea"/>
                <a:ea typeface="+mj-ea"/>
              </a:rPr>
              <a:t>p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则</a:t>
            </a:r>
            <a:r>
              <a:rPr lang="en-US" altLang="zh-CN" sz="2800" i="1" dirty="0">
                <a:latin typeface="+mj-ea"/>
                <a:ea typeface="+mj-ea"/>
              </a:rPr>
              <a:t>q</a:t>
            </a:r>
            <a:r>
              <a:rPr lang="zh-CN" altLang="en-US" sz="2800" dirty="0">
                <a:latin typeface="+mj-ea"/>
                <a:ea typeface="+mj-ea"/>
              </a:rPr>
              <a:t>”为真命题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0862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考法帮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题型全突破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四种命题及其真假判断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充分条件与必要条件的判断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根据充分、必要条件求参数取值范围</a:t>
            </a:r>
          </a:p>
        </p:txBody>
      </p:sp>
      <p:sp>
        <p:nvSpPr>
          <p:cNvPr id="4" name="矩形 3"/>
          <p:cNvSpPr/>
          <p:nvPr/>
        </p:nvSpPr>
        <p:spPr>
          <a:xfrm>
            <a:off x="8271641" y="0"/>
            <a:ext cx="294130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="" xmlns:p14="http://schemas.microsoft.com/office/powerpoint/2010/main" val="39999592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2579" y="0"/>
            <a:ext cx="489026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</a:t>
            </a:r>
            <a:r>
              <a:rPr lang="zh-CN" altLang="en-US" sz="2800" dirty="0">
                <a:solidFill>
                  <a:srgbClr val="DA251C"/>
                </a:solidFill>
                <a:latin typeface="微软雅黑" panose="020B0503020204020204" pitchFamily="34" charset="-122"/>
              </a:rPr>
              <a:t>四种命题及其真假判断</a:t>
            </a:r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4043" y="897449"/>
            <a:ext cx="1172391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sz="2800" dirty="0"/>
              <a:t>[2019</a:t>
            </a:r>
            <a:r>
              <a:rPr lang="zh-CN" altLang="en-US" sz="2800" dirty="0"/>
              <a:t>湖南怀化三中期中</a:t>
            </a:r>
            <a:r>
              <a:rPr lang="en-US" altLang="zh-CN" sz="2800" dirty="0"/>
              <a:t>]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给出命题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: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若函数</a:t>
            </a:r>
            <a:r>
              <a:rPr lang="en-US" altLang="zh-CN" sz="2800" i="1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y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是幂函数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则函数</a:t>
            </a:r>
            <a:r>
              <a:rPr lang="en-US" altLang="zh-CN" sz="2800" i="1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y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的图象不过第四象限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.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在它的逆命题、否命题、逆否命题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3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个命题中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真命题的个数是</a:t>
            </a:r>
          </a:p>
          <a:p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A.3			B.2			C.1			D.0</a:t>
            </a:r>
          </a:p>
          <a:p>
            <a:r>
              <a:rPr lang="zh-CN" altLang="en-US" sz="2800" b="1" dirty="0">
                <a:solidFill>
                  <a:srgbClr val="DA251C"/>
                </a:solidFill>
                <a:latin typeface="+mj-ea"/>
              </a:rPr>
              <a:t>思维导引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　</a:t>
            </a:r>
            <a:endParaRPr lang="en-US" altLang="zh-CN" sz="2800" dirty="0">
              <a:solidFill>
                <a:prstClr val="black">
                  <a:lumMod val="95000"/>
                  <a:lumOff val="5000"/>
                </a:prstClr>
              </a:solidFill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0134" y="3246353"/>
            <a:ext cx="11491729" cy="539272"/>
            <a:chOff x="234043" y="3387083"/>
            <a:chExt cx="11491729" cy="539272"/>
          </a:xfrm>
        </p:grpSpPr>
        <p:sp>
          <p:nvSpPr>
            <p:cNvPr id="8" name="矩形 7"/>
            <p:cNvSpPr/>
            <p:nvPr/>
          </p:nvSpPr>
          <p:spPr>
            <a:xfrm>
              <a:off x="234043" y="3422264"/>
              <a:ext cx="2543905" cy="50409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</a:rPr>
                <a:t>根据原命题写出逆命题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3282041" y="3392951"/>
              <a:ext cx="2930769" cy="50409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</a:rPr>
                <a:t>判断原命题和逆命题的真假</a:t>
              </a:r>
            </a:p>
          </p:txBody>
        </p:sp>
        <p:cxnSp>
          <p:nvCxnSpPr>
            <p:cNvPr id="10" name="直接箭头连接符 9"/>
            <p:cNvCxnSpPr/>
            <p:nvPr/>
          </p:nvCxnSpPr>
          <p:spPr>
            <a:xfrm>
              <a:off x="2777948" y="3656724"/>
              <a:ext cx="50409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6730430" y="3387083"/>
              <a:ext cx="4995342" cy="49823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</a:rPr>
                <a:t>根据四种命题之间的真假关系得出真命题的个数</a:t>
              </a:r>
            </a:p>
          </p:txBody>
        </p:sp>
        <p:cxnSp>
          <p:nvCxnSpPr>
            <p:cNvPr id="12" name="直接箭头连接符 11"/>
            <p:cNvCxnSpPr/>
            <p:nvPr/>
          </p:nvCxnSpPr>
          <p:spPr>
            <a:xfrm>
              <a:off x="6212810" y="3680166"/>
              <a:ext cx="48064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234043" y="4180843"/>
            <a:ext cx="11790407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  <a:cs typeface="Times New Roman" panose="02020603050405020304" pitchFamily="18" charset="0"/>
              </a:rPr>
              <a:t>解析</a:t>
            </a:r>
            <a:r>
              <a:rPr lang="en-US" altLang="zh-CN" sz="2800" b="1" dirty="0">
                <a:solidFill>
                  <a:srgbClr val="DA251C"/>
                </a:solidFill>
                <a:latin typeface="+mj-ea"/>
                <a:ea typeface="+mj-ea"/>
                <a:cs typeface="Times New Roman" panose="02020603050405020304" pitchFamily="18" charset="0"/>
              </a:rPr>
              <a:t>  </a:t>
            </a: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原命题是真命题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故它的逆否命题是真命题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;</a:t>
            </a: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它的逆命题为“若函数</a:t>
            </a:r>
            <a:endParaRPr lang="en-US" altLang="zh-CN" sz="2800" dirty="0">
              <a:solidFill>
                <a:prstClr val="black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y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的图象不过第四象限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则函数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y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2800" i="1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是幂函数”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显然逆命题为假命题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</a:p>
          <a:p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故原命题的否命题也为假命题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因此在它的逆命题、否命题、逆否命题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3</a:t>
            </a: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个</a:t>
            </a:r>
            <a:endParaRPr lang="en-US" altLang="zh-CN" sz="2800" dirty="0">
              <a:solidFill>
                <a:prstClr val="black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命题中真命题只有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个</a:t>
            </a:r>
            <a:r>
              <a:rPr lang="en-US" altLang="zh-CN" sz="2800" dirty="0">
                <a:solidFill>
                  <a:prstClr val="black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</a:p>
          <a:p>
            <a:r>
              <a:rPr lang="zh-CN" altLang="en-US" sz="2800" b="1" dirty="0">
                <a:solidFill>
                  <a:srgbClr val="DA251C"/>
                </a:solidFill>
                <a:latin typeface="+mj-ea"/>
                <a:ea typeface="+mj-ea"/>
                <a:cs typeface="Times New Roman" panose="02020603050405020304" pitchFamily="18" charset="0"/>
              </a:rPr>
              <a:t>答案  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latin typeface="+mj-ea"/>
                <a:ea typeface="+mj-ea"/>
                <a:cs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DA251C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023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97765" y="1"/>
            <a:ext cx="2815185" cy="244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15" name="矩形 14"/>
          <p:cNvSpPr/>
          <p:nvPr/>
        </p:nvSpPr>
        <p:spPr>
          <a:xfrm>
            <a:off x="234044" y="388883"/>
            <a:ext cx="1045497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归纳总结</a:t>
            </a:r>
            <a:endParaRPr lang="en-US" altLang="zh-CN" sz="2800" b="1" dirty="0">
              <a:solidFill>
                <a:srgbClr val="DA251C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</a:rPr>
              <a:t>1</a:t>
            </a:r>
            <a:r>
              <a:rPr lang="en-US" altLang="zh-CN" sz="2800" b="1" i="1" dirty="0">
                <a:solidFill>
                  <a:prstClr val="black"/>
                </a:solidFill>
              </a:rPr>
              <a:t>.</a:t>
            </a:r>
            <a:r>
              <a:rPr lang="zh-CN" altLang="zh-CN" sz="2800" b="1" dirty="0">
                <a:solidFill>
                  <a:prstClr val="black"/>
                </a:solidFill>
              </a:rPr>
              <a:t>由原命题写出其他三种命题的方法</a:t>
            </a:r>
          </a:p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prstClr val="black"/>
                </a:solidFill>
              </a:rPr>
              <a:t>由原命题写出其他三种命题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关键要分清原命题的条件和结论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将条件与结论互换即得逆命题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将条件与结论同时否定即得否命题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将条件与结论互换的同时进行否定即得逆否命题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</a:rPr>
              <a:t>注意   </a:t>
            </a:r>
            <a:r>
              <a:rPr lang="en-US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(1)</a:t>
            </a:r>
            <a:r>
              <a:rPr lang="zh-CN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对于不是</a:t>
            </a:r>
            <a:r>
              <a:rPr lang="en-US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“</a:t>
            </a:r>
            <a:r>
              <a:rPr lang="zh-CN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若</a:t>
            </a:r>
            <a:r>
              <a:rPr lang="en-US" altLang="zh-CN" sz="2800" i="1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p</a:t>
            </a:r>
            <a:r>
              <a:rPr lang="en-US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则</a:t>
            </a:r>
            <a:r>
              <a:rPr lang="en-US" altLang="zh-CN" sz="2800" i="1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q</a:t>
            </a:r>
            <a:r>
              <a:rPr lang="en-US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”</a:t>
            </a:r>
            <a:r>
              <a:rPr lang="zh-CN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形式的命题</a:t>
            </a:r>
            <a:r>
              <a:rPr lang="en-US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需先改写</a:t>
            </a:r>
            <a:r>
              <a:rPr lang="en-US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;</a:t>
            </a:r>
            <a:endParaRPr lang="zh-CN" altLang="zh-CN" sz="2800" dirty="0">
              <a:solidFill>
                <a:prstClr val="black"/>
              </a:solidFill>
              <a:latin typeface="方正行楷_GBK" panose="03000509000000000000" pitchFamily="65" charset="-122"/>
              <a:ea typeface="方正行楷_GBK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(2)</a:t>
            </a:r>
            <a:r>
              <a:rPr lang="zh-CN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当命题有大前提时</a:t>
            </a:r>
            <a:r>
              <a:rPr lang="en-US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,</a:t>
            </a:r>
            <a:r>
              <a:rPr lang="zh-CN" altLang="zh-CN" sz="2800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写其他三种命题时需保留大前提</a:t>
            </a:r>
            <a:r>
              <a:rPr lang="en-US" altLang="zh-CN" sz="2800" i="1" dirty="0">
                <a:solidFill>
                  <a:prstClr val="black"/>
                </a:solidFill>
                <a:latin typeface="方正行楷_GBK" panose="03000509000000000000" pitchFamily="65" charset="-122"/>
                <a:ea typeface="方正行楷_GBK" panose="03000509000000000000" pitchFamily="65" charset="-122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640845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9" name="任意多边形 8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2" name="任意多边形 11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397765" y="1"/>
            <a:ext cx="2815185" cy="244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16" name="矩形 15"/>
          <p:cNvSpPr/>
          <p:nvPr/>
        </p:nvSpPr>
        <p:spPr>
          <a:xfrm>
            <a:off x="234043" y="569718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判断命题真假的方法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(1)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直接判断</a:t>
            </a:r>
            <a:endParaRPr lang="en-US" altLang="zh-CN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判定一个命题为真命题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要给出严格的推理证明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说明一个命题是假命题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只需举出一个反例即可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(2)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间接判断</a:t>
            </a:r>
            <a:endParaRPr lang="en-US" altLang="zh-CN" sz="2800" dirty="0">
              <a:solidFill>
                <a:srgbClr val="000000"/>
              </a:solidFill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根据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“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原命题与逆否命题同真同假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逆命题与否命题同真同假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”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这一性质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当一个命题直接判断不易进行时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可转化为判断其逆否命题的真假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endParaRPr lang="zh-CN" altLang="zh-CN" sz="1400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42119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355724" y="1524"/>
            <a:ext cx="2857228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230886" y="561890"/>
                <a:ext cx="12062918" cy="36488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en-US" sz="2800" b="1" dirty="0">
                    <a:solidFill>
                      <a:srgbClr val="DA251C"/>
                    </a:solidFill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</a:rPr>
                  <a:t>1    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[2019甘肃省酒泉市敦煌中学一诊]下列命题中为真命题的是(  )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A.若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≠0,则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≥2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B.命题:若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=1,则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=1或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=-1的逆否命题为:若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≠1且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≠-1,则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≠1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C.“</a:t>
                </a:r>
                <a:r>
                  <a:rPr lang="zh-CN" altLang="zh-CN" sz="2800" i="1" dirty="0">
                    <a:latin typeface="+mj-ea"/>
                    <a:ea typeface="+mj-ea"/>
                  </a:rPr>
                  <a:t>a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=1”是“直线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latin typeface="+mj-ea"/>
                    <a:ea typeface="+mj-ea"/>
                  </a:rPr>
                  <a:t>ay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=0与直线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latin typeface="+mj-ea"/>
                    <a:ea typeface="+mj-ea"/>
                  </a:rPr>
                  <a:t>ay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=0互相垂直”的充要条件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D.若命题</a:t>
                </a:r>
                <a:r>
                  <a:rPr lang="zh-CN" altLang="zh-CN" sz="2800" i="1" dirty="0">
                    <a:latin typeface="+mj-ea"/>
                    <a:ea typeface="+mj-ea"/>
                  </a:rPr>
                  <a:t>p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:∃x∈R,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+1&lt;0,则¬</a:t>
                </a:r>
                <a:r>
                  <a:rPr lang="zh-CN" altLang="zh-CN" sz="2800" i="1" dirty="0">
                    <a:latin typeface="+mj-ea"/>
                    <a:ea typeface="+mj-ea"/>
                  </a:rPr>
                  <a:t>p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:∀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∈R,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+1&gt;0</a:t>
                </a:r>
              </a:p>
            </p:txBody>
          </p:sp>
        </mc:Choice>
        <mc:Fallback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0886" y="561890"/>
                <a:ext cx="12062918" cy="3648819"/>
              </a:xfrm>
              <a:prstGeom prst="rect">
                <a:avLst/>
              </a:prstGeom>
              <a:blipFill rotWithShape="0">
                <a:blip r:embed="rId2"/>
                <a:stretch>
                  <a:fillRect l="-1061" b="-150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84" name="Picture 12" descr="C:\Users\l\AppData\Local\Temp\ksohtml1556\wps40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136525"/>
            <a:ext cx="38100" cy="190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38068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355724" y="1524"/>
            <a:ext cx="2857228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15" name="Rectangle 5"/>
              <p:cNvSpPr>
                <a:spLocks noChangeArrowheads="1"/>
              </p:cNvSpPr>
              <p:nvPr/>
            </p:nvSpPr>
            <p:spPr bwMode="auto">
              <a:xfrm>
                <a:off x="304085" y="1111909"/>
                <a:ext cx="11655755" cy="35936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1.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B </a:t>
                </a:r>
                <a:r>
                  <a:rPr kumimoji="0" lang="en-US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  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对于A,当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&gt;0时,利用基本不等式,可得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≥2,当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&lt;0时,此不等式不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成立,故A不正确;对于B,命题:若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=1,则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=1或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=-1的逆否命题为:若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≠1且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≠-1,则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≠1,故B正确;对于C,“ </a:t>
                </a:r>
                <a:r>
                  <a:rPr lang="zh-CN" altLang="zh-CN" sz="2800" i="1" dirty="0">
                    <a:latin typeface="+mj-ea"/>
                    <a:ea typeface="+mj-ea"/>
                  </a:rPr>
                  <a:t>a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=±1”是“直线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latin typeface="+mj-ea"/>
                    <a:ea typeface="+mj-ea"/>
                  </a:rPr>
                  <a:t>ay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=0与直线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800" i="1" dirty="0">
                    <a:latin typeface="+mj-ea"/>
                    <a:ea typeface="+mj-ea"/>
                  </a:rPr>
                  <a:t>ay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=0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互相垂直”的充要条件,故C不正确;对于D,命题</a:t>
                </a:r>
                <a:r>
                  <a:rPr lang="zh-CN" altLang="zh-CN" sz="2800" i="1" dirty="0">
                    <a:latin typeface="+mj-ea"/>
                    <a:ea typeface="+mj-ea"/>
                  </a:rPr>
                  <a:t>p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:∃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∈R,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+1&lt;0,则¬</a:t>
                </a:r>
                <a:r>
                  <a:rPr lang="zh-CN" altLang="zh-CN" sz="2800" i="1" dirty="0">
                    <a:latin typeface="+mj-ea"/>
                    <a:ea typeface="+mj-ea"/>
                  </a:rPr>
                  <a:t>p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:</a:t>
                </a:r>
                <a:endParaRPr kumimoji="0" lang="en-US" altLang="zh-CN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∀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∈R,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3000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-</a:t>
                </a:r>
                <a:r>
                  <a:rPr lang="zh-CN" altLang="zh-CN" sz="2800" i="1" dirty="0">
                    <a:latin typeface="+mj-ea"/>
                    <a:ea typeface="+mj-ea"/>
                  </a:rPr>
                  <a:t>x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+1≥0,故D不正确.选B.</a:t>
                </a:r>
              </a:p>
            </p:txBody>
          </p:sp>
        </mc:Choice>
        <mc:Fallback>
          <p:sp>
            <p:nvSpPr>
              <p:cNvPr id="15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085" y="1111909"/>
                <a:ext cx="11655755" cy="3593676"/>
              </a:xfrm>
              <a:prstGeom prst="rect">
                <a:avLst/>
              </a:prstGeom>
              <a:blipFill rotWithShape="0">
                <a:blip r:embed="rId2"/>
                <a:stretch>
                  <a:fillRect l="-1098" b="-220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84" name="Picture 12" descr="C:\Users\l\AppData\Local\Temp\ksohtml1556\wps40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0" y="136525"/>
            <a:ext cx="38100" cy="190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32510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数学A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6911" y="2034822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2628" y="1"/>
            <a:ext cx="5812972" cy="729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2   </a:t>
            </a:r>
            <a:r>
              <a:rPr lang="zh-CN" altLang="en-US" sz="2800" dirty="0">
                <a:solidFill>
                  <a:srgbClr val="DA251C"/>
                </a:solidFill>
              </a:rPr>
              <a:t>充分条件与必要条件的判断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34043" y="891538"/>
                <a:ext cx="11723913" cy="53496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　若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: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i="1">
                            <a:solidFill>
                              <a:prstClr val="black">
                                <a:lumMod val="95000"/>
                                <a:lumOff val="5000"/>
                              </a:prstClr>
                            </a:solidFill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prstClr val="black">
                                <a:lumMod val="95000"/>
                                <a:lumOff val="5000"/>
                              </a:prstClr>
                            </a:solidFill>
                            <a:latin typeface="+mj-ea"/>
                            <a:ea typeface="+mj-ea"/>
                            <a:cs typeface="Times New Roman" panose="02020603050405020304" pitchFamily="18" charset="0"/>
                          </a:rPr>
                          <m:t>log</m:t>
                        </m:r>
                      </m:e>
                      <m:sub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prstClr val="black">
                                <a:lumMod val="95000"/>
                                <a:lumOff val="5000"/>
                              </a:prstClr>
                            </a:solidFill>
                            <a:latin typeface="+mj-ea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&lt;1,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: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关于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的一元二次方程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 dirty="0">
                            <a:solidFill>
                              <a:prstClr val="black">
                                <a:lumMod val="95000"/>
                                <a:lumOff val="5000"/>
                              </a:prstClr>
                            </a:solidFill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2800" i="1" dirty="0">
                            <a:solidFill>
                              <a:prstClr val="black">
                                <a:lumMod val="95000"/>
                                <a:lumOff val="5000"/>
                              </a:prstClr>
                            </a:solidFill>
                            <a:latin typeface="+mj-ea"/>
                            <a:ea typeface="+mj-ea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p>
                        <m:r>
                          <a:rPr lang="en-US" altLang="zh-CN" sz="2800" i="1" dirty="0">
                            <a:solidFill>
                              <a:prstClr val="black">
                                <a:lumMod val="95000"/>
                                <a:lumOff val="5000"/>
                              </a:prstClr>
                            </a:solidFill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+(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+1)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-2=0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的一根大于零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另一根小于零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A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的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A.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充分不必要条件	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B.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必要不充分条件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C.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充要条件	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D.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既不充分也不必要条件</a:t>
                </a:r>
                <a:endParaRPr lang="en-US" altLang="zh-CN" sz="2800" b="1" dirty="0">
                  <a:solidFill>
                    <a:srgbClr val="DA251C"/>
                  </a:solidFill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+mj-ea"/>
                  </a:rPr>
                  <a:t>思维导引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先化简两个条件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然后判断这两个条件之间的关系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也可直接利用两个集合之间的关系来判断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891538"/>
                <a:ext cx="11723913" cy="5349670"/>
              </a:xfrm>
              <a:prstGeom prst="rect">
                <a:avLst/>
              </a:prstGeom>
              <a:blipFill rotWithShape="0">
                <a:blip r:embed="rId2"/>
                <a:stretch>
                  <a:fillRect l="-1040" b="-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13468903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34043" y="556109"/>
                <a:ext cx="11723913" cy="46166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由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log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&lt;a&lt;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2;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而方程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1)·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x+a-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的一根大于零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另一根小于零的充要条件是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f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(0)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en-US" altLang="zh-CN" sz="28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解法一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定义法</a:t>
                </a:r>
                <a:r>
                  <a:rPr lang="en-US" altLang="zh-CN" sz="28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因为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0&lt;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&lt;2⇒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&lt;2,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 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&lt;2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⇏</m:t>
                    </m:r>
                  </m:oMath>
                </a14:m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0&lt;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&lt;2,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0&lt;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&lt;2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&lt;2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的充分不必要条件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B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的充分不必要条件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解法二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集合法</a:t>
                </a:r>
                <a:r>
                  <a:rPr lang="en-US" altLang="zh-CN" sz="2800" dirty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满足条件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的参数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的取值集合为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={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|0&lt;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&lt;2},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满足条件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B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的参数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的取值集合为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={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|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&lt;2},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显然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⫋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B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的充分不必要条件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.</a:t>
                </a:r>
                <a:endPara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答案</a:t>
                </a:r>
                <a:r>
                  <a:rPr lang="en-US" altLang="zh-CN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   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　</a:t>
                </a:r>
                <a:endParaRPr lang="en-US" altLang="zh-CN" sz="28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556109"/>
                <a:ext cx="11723913" cy="4616648"/>
              </a:xfrm>
              <a:prstGeom prst="rect">
                <a:avLst/>
              </a:prstGeom>
              <a:blipFill rotWithShape="0">
                <a:blip r:embed="rId2"/>
                <a:stretch>
                  <a:fillRect l="-1040" r="-416" b="-10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303172" y="1524"/>
            <a:ext cx="2909779" cy="243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="" xmlns:p14="http://schemas.microsoft.com/office/powerpoint/2010/main" val="35500603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34043" y="244824"/>
                <a:ext cx="11723913" cy="25756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　已知命题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:|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+1|&gt;2,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命题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q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:5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-6&gt;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 smtClean="0">
                            <a:solidFill>
                              <a:prstClr val="black">
                                <a:lumMod val="95000"/>
                                <a:lumOff val="5000"/>
                              </a:prstClr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2800" i="1" dirty="0">
                            <a:solidFill>
                              <a:prstClr val="black">
                                <a:lumMod val="95000"/>
                                <a:lumOff val="5000"/>
                              </a:prstClr>
                            </a:solidFill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p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prstClr val="black">
                                <a:lumMod val="95000"/>
                                <a:lumOff val="5000"/>
                              </a:prstClr>
                            </a:solidFill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则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</m:t>
                    </m:r>
                  </m:oMath>
                </a14:m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q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 </m:t>
                    </m:r>
                  </m:oMath>
                </a14:m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p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的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A.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充分不必要条件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			B.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必要不充分条件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C.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充要条件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					D.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既不充分也不必要条件</a:t>
                </a:r>
                <a:endPara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  <a:p>
                <a:r>
                  <a:rPr lang="zh-CN" altLang="en-US" sz="2800" b="1" dirty="0">
                    <a:solidFill>
                      <a:srgbClr val="DA251C"/>
                    </a:solidFill>
                    <a:latin typeface="+mj-ea"/>
                  </a:rPr>
                  <a:t>思维导引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　</a:t>
                </a:r>
                <a:r>
                  <a:rPr lang="zh-CN" altLang="en-US" sz="2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先化简</a:t>
                </a:r>
                <a:r>
                  <a:rPr lang="en-US" altLang="zh-CN" sz="2800" i="1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q</a:t>
                </a:r>
                <a:r>
                  <a:rPr lang="zh-CN" altLang="en-US" sz="2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两个条件</a:t>
                </a:r>
                <a:r>
                  <a:rPr lang="en-US" altLang="zh-CN" sz="2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然后利用等价转化法求解</a:t>
                </a:r>
                <a:r>
                  <a:rPr lang="en-US" altLang="zh-CN" sz="2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4824"/>
                <a:ext cx="11723913" cy="2575641"/>
              </a:xfrm>
              <a:prstGeom prst="rect">
                <a:avLst/>
              </a:prstGeom>
              <a:blipFill rotWithShape="0">
                <a:blip r:embed="rId2"/>
                <a:stretch>
                  <a:fillRect l="-1040" b="-5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271642" y="1524"/>
            <a:ext cx="2941310" cy="243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254915" y="3171217"/>
                <a:ext cx="11649053" cy="31183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  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等价转化法</a:t>
                </a:r>
                <a:r>
                  <a:rPr lang="en-US" altLang="zh-CN" sz="2800" dirty="0">
                    <a:solidFill>
                      <a:srgbClr val="FF0000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|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+1|&gt;2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&lt;-3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&gt;1,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&lt;-3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&gt;1;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由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5</a:t>
                </a:r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-6&gt;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800" i="1">
                            <a:solidFill>
                              <a:prstClr val="black">
                                <a:lumMod val="95000"/>
                                <a:lumOff val="5000"/>
                              </a:prstClr>
                            </a:solidFill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2800" i="1" dirty="0">
                            <a:solidFill>
                              <a:prstClr val="black">
                                <a:lumMod val="95000"/>
                                <a:lumOff val="5000"/>
                              </a:prstClr>
                            </a:solidFill>
                            <a:latin typeface="+mj-ea"/>
                            <a:ea typeface="+mj-ea"/>
                            <a:cs typeface="Times New Roman" panose="02020603050405020304" pitchFamily="18" charset="0"/>
                          </a:rPr>
                          <m:t>x</m:t>
                        </m:r>
                      </m:e>
                      <m:sup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prstClr val="black">
                                <a:lumMod val="95000"/>
                                <a:lumOff val="5000"/>
                              </a:prstClr>
                            </a:solidFill>
                            <a:latin typeface="+mj-ea"/>
                            <a:ea typeface="+mj-ea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2&lt;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&lt;3,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q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:2&lt;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&lt;3,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p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800" i="1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q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的必要不充分条件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,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¬</m:t>
                    </m:r>
                  </m:oMath>
                </a14:m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q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¬ </m:t>
                    </m:r>
                  </m:oMath>
                </a14:m>
                <a:r>
                  <a:rPr lang="en-US" altLang="zh-CN" sz="2800" i="1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p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必要不充分条件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答案  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+mj-ea"/>
                    <a:ea typeface="+mj-ea"/>
                    <a:cs typeface="Times New Roman" panose="02020603050405020304" pitchFamily="18" charset="0"/>
                  </a:rPr>
                  <a:t>B</a:t>
                </a:r>
                <a:endParaRPr lang="en-US" altLang="zh-CN" sz="2800" b="1" dirty="0">
                  <a:solidFill>
                    <a:srgbClr val="DA251C"/>
                  </a:solidFill>
                  <a:latin typeface="+mj-ea"/>
                  <a:ea typeface="+mj-ea"/>
                  <a:cs typeface="Times New Roman" panose="02020603050405020304" pitchFamily="18" charset="0"/>
                </a:endParaRPr>
              </a:p>
              <a:p>
                <a:endParaRPr lang="zh-CN" altLang="en-US" dirty="0"/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4915" y="3171217"/>
                <a:ext cx="11649053" cy="3118354"/>
              </a:xfrm>
              <a:prstGeom prst="rect">
                <a:avLst/>
              </a:prstGeom>
              <a:blipFill rotWithShape="0">
                <a:blip r:embed="rId3"/>
                <a:stretch>
                  <a:fillRect l="-10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98755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282152" y="1523"/>
            <a:ext cx="2930799" cy="243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14" name="矩形 13"/>
          <p:cNvSpPr/>
          <p:nvPr/>
        </p:nvSpPr>
        <p:spPr>
          <a:xfrm>
            <a:off x="126067" y="565654"/>
            <a:ext cx="1172391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方法总结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  </a:t>
            </a: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充分条件与必要条件的判断方法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定义法</a:t>
            </a:r>
          </a:p>
          <a:p>
            <a:r>
              <a:rPr lang="zh-CN" altLang="en-US" sz="2800" dirty="0"/>
              <a:t>直接判断“若</a:t>
            </a:r>
            <a:r>
              <a:rPr lang="en-US" altLang="zh-CN" sz="2800" i="1" dirty="0">
                <a:latin typeface="+mj-ea"/>
                <a:ea typeface="+mj-ea"/>
              </a:rPr>
              <a:t>p</a:t>
            </a:r>
            <a:r>
              <a:rPr lang="en-US" altLang="zh-CN" sz="2800" dirty="0"/>
              <a:t>,</a:t>
            </a:r>
            <a:r>
              <a:rPr lang="zh-CN" altLang="en-US" sz="2800" dirty="0"/>
              <a:t>则</a:t>
            </a:r>
            <a:r>
              <a:rPr lang="en-US" altLang="zh-CN" sz="2800" i="1" dirty="0">
                <a:latin typeface="+mj-ea"/>
                <a:ea typeface="+mj-ea"/>
              </a:rPr>
              <a:t>q</a:t>
            </a:r>
            <a:r>
              <a:rPr lang="zh-CN" altLang="en-US" sz="2800" dirty="0"/>
              <a:t>”“若</a:t>
            </a:r>
            <a:r>
              <a:rPr lang="en-US" altLang="zh-CN" sz="2800" i="1" dirty="0">
                <a:latin typeface="+mj-ea"/>
                <a:ea typeface="+mj-ea"/>
              </a:rPr>
              <a:t>q</a:t>
            </a:r>
            <a:r>
              <a:rPr lang="en-US" altLang="zh-CN" sz="2800" dirty="0"/>
              <a:t>,</a:t>
            </a:r>
            <a:r>
              <a:rPr lang="zh-CN" altLang="en-US" sz="2800" dirty="0"/>
              <a:t>则</a:t>
            </a:r>
            <a:r>
              <a:rPr lang="en-US" altLang="zh-CN" sz="2800" i="1" dirty="0">
                <a:latin typeface="+mj-ea"/>
                <a:ea typeface="+mj-ea"/>
              </a:rPr>
              <a:t>p</a:t>
            </a:r>
            <a:r>
              <a:rPr lang="zh-CN" altLang="en-US" sz="2800" dirty="0"/>
              <a:t>”的真假</a:t>
            </a:r>
            <a:r>
              <a:rPr lang="en-US" altLang="zh-CN" sz="2800" dirty="0"/>
              <a:t>.</a:t>
            </a: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集合法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当所要判断的命题与方程的根、不等式的解集有关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或所描述的对象可以用集合表示时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可以借助集合间的包含关系进行充分条件与必要条件的判断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="" xmlns:p14="http://schemas.microsoft.com/office/powerpoint/2010/main" val="38511808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241" y="633931"/>
            <a:ext cx="1148009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3.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等价转化法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适用于“不易直接正面判断”的情况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可将命题转化为另一个等价的又易于判断真假的命题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再去判断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常用的是逆否等价法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如下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(1)¬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q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¬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的充分不必要条件⇔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q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的充分不必要条件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(2) ¬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q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¬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的必要不充分条件⇔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q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的必要不充分条件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(3) ¬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q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¬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的充要条件⇔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q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的充要条件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(4) ¬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q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¬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的既不充分也不必要条件⇔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p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是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q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的既不充分也不必要条件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282152" y="1523"/>
            <a:ext cx="2930799" cy="243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="" xmlns:p14="http://schemas.microsoft.com/office/powerpoint/2010/main" val="15447340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240" y="633931"/>
            <a:ext cx="1174171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感悟升华</a:t>
            </a:r>
            <a:endParaRPr lang="en-US" altLang="zh-CN" sz="2800" b="1" dirty="0">
              <a:solidFill>
                <a:srgbClr val="DA251C"/>
              </a:solidFill>
              <a:latin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+mj-ea"/>
                <a:ea typeface="+mj-ea"/>
              </a:rPr>
              <a:t>       解决此类问题应该把握三个方面</a:t>
            </a:r>
            <a:r>
              <a:rPr lang="en-US" altLang="zh-CN" sz="2800" dirty="0">
                <a:latin typeface="+mj-ea"/>
                <a:ea typeface="+mj-ea"/>
              </a:rPr>
              <a:t>:</a:t>
            </a:r>
            <a:r>
              <a:rPr lang="zh-CN" altLang="en-US" sz="2800" dirty="0">
                <a:latin typeface="+mj-ea"/>
                <a:ea typeface="+mj-ea"/>
              </a:rPr>
              <a:t>一是准确化简条件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也就是求出每个条件对应的充要条件</a:t>
            </a:r>
            <a:r>
              <a:rPr lang="en-US" altLang="zh-CN" sz="2800" dirty="0">
                <a:latin typeface="+mj-ea"/>
                <a:ea typeface="+mj-ea"/>
              </a:rPr>
              <a:t>;</a:t>
            </a:r>
            <a:r>
              <a:rPr lang="zh-CN" altLang="en-US" sz="2800" dirty="0">
                <a:latin typeface="+mj-ea"/>
                <a:ea typeface="+mj-ea"/>
              </a:rPr>
              <a:t>二是注意问题的形式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看清“</a:t>
            </a:r>
            <a:r>
              <a:rPr lang="en-US" altLang="zh-CN" sz="2800" i="1" dirty="0">
                <a:latin typeface="+mj-ea"/>
                <a:ea typeface="+mj-ea"/>
              </a:rPr>
              <a:t>p</a:t>
            </a:r>
            <a:r>
              <a:rPr lang="zh-CN" altLang="en-US" sz="2800" dirty="0">
                <a:latin typeface="+mj-ea"/>
                <a:ea typeface="+mj-ea"/>
              </a:rPr>
              <a:t>是</a:t>
            </a:r>
            <a:r>
              <a:rPr lang="en-US" altLang="zh-CN" sz="2800" i="1" dirty="0">
                <a:latin typeface="+mj-ea"/>
                <a:ea typeface="+mj-ea"/>
              </a:rPr>
              <a:t>q</a:t>
            </a:r>
            <a:r>
              <a:rPr lang="zh-CN" altLang="en-US" sz="2800" dirty="0">
                <a:latin typeface="+mj-ea"/>
                <a:ea typeface="+mj-ea"/>
              </a:rPr>
              <a:t>的</a:t>
            </a:r>
            <a:r>
              <a:rPr lang="en-US" altLang="zh-CN" sz="2800" dirty="0">
                <a:latin typeface="+mj-ea"/>
                <a:ea typeface="+mj-ea"/>
              </a:rPr>
              <a:t>……”</a:t>
            </a:r>
            <a:r>
              <a:rPr lang="zh-CN" altLang="en-US" sz="2800" dirty="0">
                <a:latin typeface="+mj-ea"/>
                <a:ea typeface="+mj-ea"/>
              </a:rPr>
              <a:t>还是“</a:t>
            </a:r>
            <a:r>
              <a:rPr lang="en-US" altLang="zh-CN" sz="2800" i="1" dirty="0">
                <a:latin typeface="+mj-ea"/>
                <a:ea typeface="+mj-ea"/>
              </a:rPr>
              <a:t>p</a:t>
            </a:r>
            <a:r>
              <a:rPr lang="zh-CN" altLang="en-US" sz="2800" dirty="0">
                <a:latin typeface="+mj-ea"/>
                <a:ea typeface="+mj-ea"/>
              </a:rPr>
              <a:t>的</a:t>
            </a:r>
            <a:r>
              <a:rPr lang="en-US" altLang="zh-CN" sz="2800" dirty="0">
                <a:latin typeface="+mj-ea"/>
                <a:ea typeface="+mj-ea"/>
              </a:rPr>
              <a:t>……</a:t>
            </a:r>
            <a:r>
              <a:rPr lang="zh-CN" altLang="en-US" sz="2800" dirty="0">
                <a:latin typeface="+mj-ea"/>
                <a:ea typeface="+mj-ea"/>
              </a:rPr>
              <a:t>是</a:t>
            </a:r>
            <a:r>
              <a:rPr lang="en-US" altLang="zh-CN" sz="2800" i="1" dirty="0">
                <a:latin typeface="+mj-ea"/>
                <a:ea typeface="+mj-ea"/>
              </a:rPr>
              <a:t>q</a:t>
            </a:r>
            <a:r>
              <a:rPr lang="zh-CN" altLang="en-US" sz="2800" dirty="0">
                <a:latin typeface="+mj-ea"/>
                <a:ea typeface="+mj-ea"/>
              </a:rPr>
              <a:t>”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如果是第二种形式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要先转化为第一种形式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再判断</a:t>
            </a:r>
            <a:r>
              <a:rPr lang="en-US" altLang="zh-CN" sz="2800" dirty="0">
                <a:latin typeface="+mj-ea"/>
                <a:ea typeface="+mj-ea"/>
              </a:rPr>
              <a:t>;</a:t>
            </a:r>
            <a:r>
              <a:rPr lang="zh-CN" altLang="en-US" sz="2800" dirty="0">
                <a:latin typeface="+mj-ea"/>
                <a:ea typeface="+mj-ea"/>
              </a:rPr>
              <a:t>三是灵活利用各种方法判断两个条件之间的关系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充分、必要条件的判断常通过“⇒”来进行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即转化为两个命题关系的判断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当较难判断时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可借助两个集合之间的关系来判断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282152" y="1523"/>
            <a:ext cx="2930799" cy="243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="" xmlns:p14="http://schemas.microsoft.com/office/powerpoint/2010/main" val="1910284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244824"/>
            <a:ext cx="1172391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　</a:t>
            </a:r>
            <a:r>
              <a:rPr lang="en-US" altLang="zh-CN" sz="2800" dirty="0"/>
              <a:t>[2019</a:t>
            </a:r>
            <a:r>
              <a:rPr lang="zh-CN" altLang="en-US" sz="2800" dirty="0"/>
              <a:t>安徽合肥模拟</a:t>
            </a:r>
            <a:r>
              <a:rPr lang="en-US" altLang="zh-CN" sz="2800" dirty="0"/>
              <a:t>]</a:t>
            </a:r>
            <a:r>
              <a:rPr lang="en-US" altLang="zh-CN" sz="2800" b="1" dirty="0">
                <a:solidFill>
                  <a:prstClr val="black"/>
                </a:solidFill>
              </a:rPr>
              <a:t>[</a:t>
            </a:r>
            <a:r>
              <a:rPr lang="zh-CN" altLang="en-US" sz="2800" b="1" dirty="0">
                <a:solidFill>
                  <a:prstClr val="black"/>
                </a:solidFill>
              </a:rPr>
              <a:t>数学文化题</a:t>
            </a:r>
            <a:r>
              <a:rPr lang="en-US" altLang="zh-CN" sz="2800" b="1" dirty="0">
                <a:solidFill>
                  <a:prstClr val="black"/>
                </a:solidFill>
              </a:rPr>
              <a:t>]</a:t>
            </a:r>
            <a:r>
              <a:rPr lang="zh-CN" altLang="en-US" sz="2800" dirty="0">
                <a:solidFill>
                  <a:prstClr val="black"/>
                </a:solidFill>
              </a:rPr>
              <a:t>祖暅原理</a:t>
            </a:r>
            <a:r>
              <a:rPr lang="en-US" altLang="zh-CN" sz="2800" dirty="0">
                <a:solidFill>
                  <a:prstClr val="black"/>
                </a:solidFill>
              </a:rPr>
              <a:t>:“</a:t>
            </a:r>
            <a:r>
              <a:rPr lang="zh-CN" altLang="en-US" sz="2800" dirty="0">
                <a:solidFill>
                  <a:prstClr val="black"/>
                </a:solidFill>
              </a:rPr>
              <a:t>幂势既同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则积不容异”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r>
              <a:rPr lang="zh-CN" altLang="en-US" sz="2800" dirty="0">
                <a:solidFill>
                  <a:prstClr val="black"/>
                </a:solidFill>
              </a:rPr>
              <a:t>它是中国古代一个涉及几何体体积的问题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意思是两个同高的几何体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如果在等高处的截面积恒相等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那么体积相等</a:t>
            </a:r>
            <a:r>
              <a:rPr lang="en-US" altLang="zh-CN" sz="2800" dirty="0">
                <a:solidFill>
                  <a:prstClr val="black"/>
                </a:solidFill>
              </a:rPr>
              <a:t>.</a:t>
            </a:r>
            <a:r>
              <a:rPr lang="zh-CN" altLang="en-US" sz="2800" dirty="0">
                <a:solidFill>
                  <a:prstClr val="black"/>
                </a:solidFill>
              </a:rPr>
              <a:t>设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zh-CN" altLang="en-US" sz="2800" dirty="0">
                <a:solidFill>
                  <a:prstClr val="black"/>
                </a:solidFill>
              </a:rPr>
              <a:t>为两个同高的几何体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zh-CN" altLang="en-US" sz="2800" dirty="0">
                <a:solidFill>
                  <a:prstClr val="black"/>
                </a:solidFill>
              </a:rPr>
              <a:t>的体积不相等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en-US" altLang="zh-CN" sz="2800" dirty="0">
                <a:solidFill>
                  <a:prstClr val="black"/>
                </a:solidFill>
              </a:rPr>
              <a:t>:</a:t>
            </a:r>
            <a:r>
              <a:rPr lang="en-US" altLang="zh-CN" sz="2800" i="1" dirty="0">
                <a:solidFill>
                  <a:prstClr val="black"/>
                </a:solidFill>
              </a:rPr>
              <a:t>A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B</a:t>
            </a:r>
            <a:r>
              <a:rPr lang="zh-CN" altLang="en-US" sz="2800" dirty="0">
                <a:solidFill>
                  <a:prstClr val="black"/>
                </a:solidFill>
              </a:rPr>
              <a:t>在等高处的截面积不恒相等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en-US" sz="2800" dirty="0">
                <a:solidFill>
                  <a:prstClr val="black"/>
                </a:solidFill>
              </a:rPr>
              <a:t>根据祖暅原理可知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en-US" altLang="zh-CN" sz="2800" i="1" dirty="0">
                <a:solidFill>
                  <a:prstClr val="black"/>
                </a:solidFill>
              </a:rPr>
              <a:t>p</a:t>
            </a:r>
            <a:r>
              <a:rPr lang="zh-CN" altLang="en-US" sz="2800" dirty="0">
                <a:solidFill>
                  <a:prstClr val="black"/>
                </a:solidFill>
              </a:rPr>
              <a:t>是</a:t>
            </a:r>
            <a:r>
              <a:rPr lang="en-US" altLang="zh-CN" sz="2800" i="1" dirty="0">
                <a:solidFill>
                  <a:prstClr val="black"/>
                </a:solidFill>
              </a:rPr>
              <a:t>q</a:t>
            </a:r>
            <a:r>
              <a:rPr lang="zh-CN" altLang="en-US" sz="2800" dirty="0">
                <a:solidFill>
                  <a:prstClr val="black"/>
                </a:solidFill>
              </a:rPr>
              <a:t>的</a:t>
            </a:r>
            <a:r>
              <a:rPr lang="en-US" altLang="zh-CN" sz="2800" dirty="0">
                <a:solidFill>
                  <a:prstClr val="black"/>
                </a:solidFill>
              </a:rPr>
              <a:t>(</a:t>
            </a:r>
            <a:r>
              <a:rPr lang="zh-CN" altLang="en-US" sz="2800" dirty="0">
                <a:solidFill>
                  <a:prstClr val="black"/>
                </a:solidFill>
              </a:rPr>
              <a:t>　　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A.</a:t>
            </a:r>
            <a:r>
              <a:rPr lang="zh-CN" altLang="en-US" sz="2800" dirty="0">
                <a:solidFill>
                  <a:prstClr val="black"/>
                </a:solidFill>
              </a:rPr>
              <a:t>充分不必要条件</a:t>
            </a:r>
            <a:r>
              <a:rPr lang="en-US" altLang="zh-CN" sz="2800" dirty="0">
                <a:solidFill>
                  <a:prstClr val="black"/>
                </a:solidFill>
              </a:rPr>
              <a:t>			B.</a:t>
            </a:r>
            <a:r>
              <a:rPr lang="zh-CN" altLang="en-US" sz="2800" dirty="0">
                <a:solidFill>
                  <a:prstClr val="black"/>
                </a:solidFill>
              </a:rPr>
              <a:t>必要不充分条件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C.</a:t>
            </a:r>
            <a:r>
              <a:rPr lang="zh-CN" altLang="en-US" sz="2800" dirty="0">
                <a:solidFill>
                  <a:prstClr val="black"/>
                </a:solidFill>
              </a:rPr>
              <a:t>充要条件</a:t>
            </a:r>
            <a:r>
              <a:rPr lang="en-US" altLang="zh-CN" sz="2800" dirty="0">
                <a:solidFill>
                  <a:prstClr val="black"/>
                </a:solidFill>
              </a:rPr>
              <a:t>					D.</a:t>
            </a:r>
            <a:r>
              <a:rPr lang="zh-CN" altLang="en-US" sz="2800" dirty="0">
                <a:solidFill>
                  <a:prstClr val="black"/>
                </a:solidFill>
              </a:rPr>
              <a:t>既不充分也不必要条件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　</a:t>
            </a:r>
            <a:endParaRPr lang="en-US" altLang="zh-CN" sz="2800" dirty="0">
              <a:solidFill>
                <a:prstClr val="black">
                  <a:lumMod val="95000"/>
                  <a:lumOff val="5000"/>
                </a:prst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355724" y="1524"/>
            <a:ext cx="2857227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264165" y="4659258"/>
                <a:ext cx="11663667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2.A    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根据祖暅原理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,“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在等高处的截面积恒相等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”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“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的体积相等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”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的充分不必要条件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¬</m:t>
                    </m:r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¬ </m:t>
                    </m:r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的充分不必要条件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的充分不必要条件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i="1" dirty="0">
                    <a:solidFill>
                      <a:prstClr val="black"/>
                    </a:solidFill>
                  </a:rPr>
                  <a:t>.</a:t>
                </a:r>
                <a:endParaRPr lang="zh-CN" altLang="zh-CN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65" y="4659258"/>
                <a:ext cx="11663667" cy="2031325"/>
              </a:xfrm>
              <a:prstGeom prst="rect">
                <a:avLst/>
              </a:prstGeom>
              <a:blipFill rotWithShape="0">
                <a:blip r:embed="rId2"/>
                <a:stretch>
                  <a:fillRect l="-1045" b="-35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91118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2628" y="1"/>
            <a:ext cx="7395587" cy="729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3  </a:t>
            </a:r>
            <a:r>
              <a:rPr lang="zh-CN" altLang="en-US" sz="2800" dirty="0">
                <a:solidFill>
                  <a:srgbClr val="DA251C"/>
                </a:solidFill>
              </a:rPr>
              <a:t>根据充分、必要条件求参数的取值范围</a:t>
            </a:r>
          </a:p>
        </p:txBody>
      </p:sp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34043" y="949904"/>
                <a:ext cx="11723913" cy="31625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4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　若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已知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≤2,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-m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≤0(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0),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且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 </m:t>
                    </m:r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 </m:t>
                    </m:r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的必要不充分条件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求实数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的取值范围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 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endPara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  <a:p>
                <a:r>
                  <a:rPr lang="zh-CN" altLang="en-US" sz="2800" b="1" dirty="0">
                    <a:solidFill>
                      <a:srgbClr val="DA251C"/>
                    </a:solidFill>
                    <a:latin typeface="+mj-ea"/>
                  </a:rPr>
                  <a:t>思维导引</a:t>
                </a: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　</a:t>
                </a:r>
                <a:endParaRPr lang="en-US" altLang="zh-CN" sz="28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28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949904"/>
                <a:ext cx="11723913" cy="3162597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组合 2"/>
          <p:cNvGrpSpPr/>
          <p:nvPr/>
        </p:nvGrpSpPr>
        <p:grpSpPr>
          <a:xfrm>
            <a:off x="234043" y="3342523"/>
            <a:ext cx="11597150" cy="2262571"/>
            <a:chOff x="234043" y="2933961"/>
            <a:chExt cx="11597150" cy="2262571"/>
          </a:xfrm>
        </p:grpSpPr>
        <p:sp>
          <p:nvSpPr>
            <p:cNvPr id="8" name="矩形 7"/>
            <p:cNvSpPr/>
            <p:nvPr/>
          </p:nvSpPr>
          <p:spPr>
            <a:xfrm>
              <a:off x="234043" y="3642969"/>
              <a:ext cx="2224868" cy="50119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</a:rPr>
                <a:t>求出</a:t>
              </a:r>
              <a:r>
                <a:rPr lang="en-US" altLang="zh-CN" i="1" dirty="0">
                  <a:solidFill>
                    <a:prstClr val="black"/>
                  </a:solidFill>
                </a:rPr>
                <a:t>p,q</a:t>
              </a:r>
              <a:r>
                <a:rPr lang="zh-CN" altLang="en-US" dirty="0">
                  <a:solidFill>
                    <a:prstClr val="black"/>
                  </a:solidFill>
                </a:rPr>
                <a:t>对应的集合</a:t>
              </a:r>
            </a:p>
          </p:txBody>
        </p:sp>
        <p:pic>
          <p:nvPicPr>
            <p:cNvPr id="9" name="图片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69324" y="2933961"/>
              <a:ext cx="4277710" cy="2262571"/>
            </a:xfrm>
            <a:prstGeom prst="rect">
              <a:avLst/>
            </a:prstGeom>
          </p:spPr>
        </p:pic>
        <p:cxnSp>
          <p:nvCxnSpPr>
            <p:cNvPr id="10" name="直接箭头连接符 9"/>
            <p:cNvCxnSpPr/>
            <p:nvPr/>
          </p:nvCxnSpPr>
          <p:spPr>
            <a:xfrm>
              <a:off x="7042318" y="4028886"/>
              <a:ext cx="50409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矩形 10"/>
            <p:cNvSpPr/>
            <p:nvPr/>
          </p:nvSpPr>
          <p:spPr>
            <a:xfrm>
              <a:off x="7561298" y="3699236"/>
              <a:ext cx="4269895" cy="599396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prstClr val="black"/>
                  </a:solidFill>
                </a:rPr>
                <a:t>得到关于</a:t>
              </a:r>
              <a:r>
                <a:rPr lang="en-US" altLang="zh-CN" i="1" dirty="0">
                  <a:solidFill>
                    <a:prstClr val="black"/>
                  </a:solidFill>
                </a:rPr>
                <a:t>m</a:t>
              </a:r>
              <a:r>
                <a:rPr lang="zh-CN" altLang="en-US" dirty="0">
                  <a:solidFill>
                    <a:prstClr val="black"/>
                  </a:solidFill>
                </a:rPr>
                <a:t>的不等式组</a:t>
              </a:r>
              <a:r>
                <a:rPr lang="en-US" altLang="zh-CN" dirty="0">
                  <a:solidFill>
                    <a:prstClr val="black"/>
                  </a:solidFill>
                </a:rPr>
                <a:t>,</a:t>
              </a:r>
              <a:r>
                <a:rPr lang="zh-CN" altLang="en-US" dirty="0">
                  <a:solidFill>
                    <a:prstClr val="black"/>
                  </a:solidFill>
                </a:rPr>
                <a:t>求得</a:t>
              </a:r>
              <a:r>
                <a:rPr lang="en-US" altLang="zh-CN" i="1" dirty="0">
                  <a:solidFill>
                    <a:prstClr val="black"/>
                  </a:solidFill>
                </a:rPr>
                <a:t>m</a:t>
              </a:r>
              <a:r>
                <a:rPr lang="zh-CN" altLang="en-US" dirty="0">
                  <a:solidFill>
                    <a:prstClr val="black"/>
                  </a:solidFill>
                </a:rPr>
                <a:t>的取值范围</a:t>
              </a:r>
            </a:p>
          </p:txBody>
        </p:sp>
        <p:cxnSp>
          <p:nvCxnSpPr>
            <p:cNvPr id="12" name="直接箭头连接符 11"/>
            <p:cNvCxnSpPr/>
            <p:nvPr/>
          </p:nvCxnSpPr>
          <p:spPr>
            <a:xfrm>
              <a:off x="2458911" y="3880691"/>
              <a:ext cx="504093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1005452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34043" y="244824"/>
                <a:ext cx="11723913" cy="75959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  </a:t>
                </a:r>
                <a:r>
                  <a:rPr lang="zh-CN" altLang="en-US" sz="2800" b="1" dirty="0">
                    <a:solidFill>
                      <a:prstClr val="black"/>
                    </a:solidFill>
                  </a:rPr>
                  <a:t>解法一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由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-m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≤0(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0),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对应的集合为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x|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0},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ea typeface="Cambria Math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 </m:t>
                    </m:r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对应的集合为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x|x&gt;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+m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或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x&lt;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0}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由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≤2,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≤10,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对应的集合为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x|-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≤10},</a:t>
                </a:r>
                <a:r>
                  <a:rPr lang="en-US" altLang="zh-CN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ea typeface="Cambria Math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 </m:t>
                    </m:r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对应的集合为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x|x&gt;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10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或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x&lt;-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2}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 </m:t>
                    </m:r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 </m:t>
                    </m:r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的必要不充分条件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 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⫋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&gt;0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prstClr val="black"/>
                                  </a:solidFill>
                                </a:rPr>
                                <m:t>−</m:t>
                              </m:r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≤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prstClr val="black"/>
                                  </a:solidFill>
                                </a:rPr>
                                <m:t>−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1+</m:t>
                              </m:r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&gt;10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&gt;0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prstClr val="black"/>
                                  </a:solidFill>
                                </a:rPr>
                                <m:t>−</m:t>
                              </m:r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&lt;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prstClr val="black"/>
                                  </a:solidFill>
                                </a:rPr>
                                <m:t>−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1+</m:t>
                              </m:r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≥10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≥9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800" dirty="0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　</a:t>
                </a:r>
                <a:endParaRPr lang="en-US" altLang="zh-CN" sz="28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4824"/>
                <a:ext cx="11723913" cy="7595926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313684" y="1524"/>
            <a:ext cx="2899268" cy="2432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="" xmlns:p14="http://schemas.microsoft.com/office/powerpoint/2010/main" val="4473293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34043" y="244824"/>
                <a:ext cx="11723913" cy="75959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prstClr val="black"/>
                    </a:solidFill>
                  </a:rPr>
                  <a:t>解法二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由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x+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-m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≤0(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0),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对应的集合为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x|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m&gt;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0},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由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|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≤2,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≤10,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故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对应的集合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N=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x|-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2≤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x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≤10}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因为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 </m:t>
                    </m:r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prstClr val="black">
                            <a:lumMod val="95000"/>
                            <a:lumOff val="5000"/>
                          </a:prstClr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 </m:t>
                    </m:r>
                  </m:oMath>
                </a14:m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的必要而不充分条件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的必要而不充分条件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p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q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的充分而不必要条件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⫋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&gt;0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prstClr val="black"/>
                                  </a:solidFill>
                                </a:rPr>
                                <m:t>−</m:t>
                              </m:r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&lt;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prstClr val="black"/>
                                  </a:solidFill>
                                </a:rPr>
                                <m:t>−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1+</m:t>
                              </m:r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≥10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&gt;0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prstClr val="black"/>
                                  </a:solidFill>
                                </a:rPr>
                                <m:t>−</m:t>
                              </m:r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≤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prstClr val="black"/>
                                  </a:solidFill>
                                </a:rPr>
                                <m:t>−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2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1+</m:t>
                              </m:r>
                              <m:r>
                                <a:rPr lang="en-US" altLang="zh-CN" sz="2800" i="1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prstClr val="black"/>
                                  </a:solidFill>
                                  <a:latin typeface="Cambria Math"/>
                                </a:rPr>
                                <m:t>&gt;10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prstClr val="black"/>
                                  </a:solidFill>
                                </a:rPr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≥9,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所以实数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m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的取值范围为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[9,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+∞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800" dirty="0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prstClr val="black">
                        <a:lumMod val="95000"/>
                        <a:lumOff val="5000"/>
                      </a:prstClr>
                    </a:solidFill>
                    <a:cs typeface="Times New Roman" panose="02020603050405020304" pitchFamily="18" charset="0"/>
                  </a:rPr>
                  <a:t>　</a:t>
                </a:r>
                <a:endParaRPr lang="en-US" altLang="zh-CN" sz="2800" dirty="0">
                  <a:solidFill>
                    <a:prstClr val="black">
                      <a:lumMod val="95000"/>
                      <a:lumOff val="5000"/>
                    </a:prstClr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4824"/>
                <a:ext cx="11723913" cy="7595926"/>
              </a:xfrm>
              <a:prstGeom prst="rect">
                <a:avLst/>
              </a:prstGeom>
              <a:blipFill rotWithShape="0">
                <a:blip r:embed="rId2"/>
                <a:stretch>
                  <a:fillRect l="-1040" r="-3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303172" y="1524"/>
            <a:ext cx="2909780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="" xmlns:p14="http://schemas.microsoft.com/office/powerpoint/2010/main" val="176152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第二讲  命题及其关系、充分条件与必要条件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66830" y="1546119"/>
            <a:ext cx="70583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</a:rPr>
              <a:t>【</a:t>
            </a:r>
            <a:r>
              <a:rPr lang="zh-CN" altLang="en-US" sz="2400" dirty="0">
                <a:solidFill>
                  <a:srgbClr val="DA251C"/>
                </a:solidFill>
              </a:rPr>
              <a:t>高考帮</a:t>
            </a:r>
            <a:r>
              <a:rPr lang="en-US" altLang="zh-CN" sz="2400" dirty="0">
                <a:solidFill>
                  <a:srgbClr val="DA251C"/>
                </a:solidFill>
              </a:rPr>
              <a:t>·</a:t>
            </a:r>
            <a:r>
              <a:rPr lang="zh-CN" altLang="en-US" sz="2400" dirty="0">
                <a:solidFill>
                  <a:srgbClr val="DA251C"/>
                </a:solidFill>
              </a:rPr>
              <a:t>理科数学</a:t>
            </a:r>
            <a:r>
              <a:rPr lang="en-US" altLang="zh-CN" sz="2400" dirty="0">
                <a:solidFill>
                  <a:srgbClr val="DA251C"/>
                </a:solidFill>
              </a:rPr>
              <a:t>】</a:t>
            </a:r>
            <a:r>
              <a:rPr lang="zh-CN" altLang="en-US" sz="2400" dirty="0">
                <a:solidFill>
                  <a:srgbClr val="DA251C"/>
                </a:solidFill>
              </a:rPr>
              <a:t>第一章：集合与常用逻辑用语</a:t>
            </a:r>
          </a:p>
        </p:txBody>
      </p:sp>
    </p:spTree>
    <p:extLst>
      <p:ext uri="{BB962C8B-B14F-4D97-AF65-F5344CB8AC3E}">
        <p14:creationId xmlns="" xmlns:p14="http://schemas.microsoft.com/office/powerpoint/2010/main" val="36134758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34043" y="244824"/>
                <a:ext cx="11723913" cy="63401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感悟升华</a:t>
                </a:r>
                <a:endPara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  <a:p>
                <a:pPr algn="ctr"/>
                <a:r>
                  <a:rPr lang="zh-CN" altLang="en-US" sz="2800" b="1" dirty="0"/>
                  <a:t>已知充分、必要条件求参数取值范围的解题策略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en-US" sz="2800" dirty="0"/>
                  <a:t>解决此类问题一般是把充分条件、必要条件或充要条件转化为集合的包含、相等关系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然后列出有关参数的不等式</a:t>
                </a:r>
                <a:r>
                  <a:rPr lang="en-US" altLang="zh-CN" sz="2800" dirty="0"/>
                  <a:t>(</a:t>
                </a:r>
                <a:r>
                  <a:rPr lang="zh-CN" altLang="en-US" sz="2800" dirty="0"/>
                  <a:t>组</a:t>
                </a:r>
                <a:r>
                  <a:rPr lang="en-US" altLang="zh-CN" sz="2800" dirty="0"/>
                  <a:t>)</a:t>
                </a:r>
                <a:r>
                  <a:rPr lang="zh-CN" altLang="en-US" sz="2800" dirty="0"/>
                  <a:t>求解</a:t>
                </a:r>
                <a:r>
                  <a:rPr lang="en-US" altLang="zh-CN" sz="2800" dirty="0"/>
                  <a:t>.</a:t>
                </a:r>
                <a:endParaRPr lang="zh-CN" altLang="en-US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en-US" sz="2800" dirty="0"/>
                  <a:t>涉及参数问题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直接解决较为困难时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可用等价转化思想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将复杂、生疏的问题转化为简单、熟悉的问题来解决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如将</a:t>
                </a:r>
                <a14:m>
                  <m:oMath xmlns:m="http://schemas.openxmlformats.org/officeDocument/2006/math">
                    <m:r>
                      <a:rPr lang="en-US" altLang="zh-CN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¬</m:t>
                    </m:r>
                  </m:oMath>
                </a14:m>
                <a:r>
                  <a:rPr lang="en-US" altLang="zh-CN" sz="2800" i="1" dirty="0">
                    <a:latin typeface="+mj-ea"/>
                    <a:ea typeface="+mj-ea"/>
                  </a:rPr>
                  <a:t>p</a:t>
                </a:r>
                <a:r>
                  <a:rPr lang="en-US" altLang="zh-CN" sz="2800" dirty="0"/>
                  <a:t>,</a:t>
                </a:r>
                <a:r>
                  <a:rPr lang="en-US" altLang="zh-CN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¬ </m:t>
                    </m:r>
                  </m:oMath>
                </a14:m>
                <a:r>
                  <a:rPr lang="en-US" altLang="zh-CN" sz="2800" i="1" dirty="0">
                    <a:latin typeface="+mj-ea"/>
                    <a:ea typeface="+mj-ea"/>
                  </a:rPr>
                  <a:t>q</a:t>
                </a:r>
                <a:r>
                  <a:rPr lang="zh-CN" altLang="en-US" sz="2800" dirty="0"/>
                  <a:t>之间的关系转化成</a:t>
                </a:r>
                <a:r>
                  <a:rPr lang="en-US" altLang="zh-CN" sz="2800" dirty="0" err="1"/>
                  <a:t>p,q</a:t>
                </a:r>
                <a:r>
                  <a:rPr lang="zh-CN" altLang="en-US" sz="2800" dirty="0"/>
                  <a:t>之间的关系来求解</a:t>
                </a:r>
                <a:r>
                  <a:rPr lang="en-US" altLang="zh-CN" sz="2800" dirty="0"/>
                  <a:t>.</a:t>
                </a:r>
                <a:endParaRPr lang="zh-CN" altLang="en-US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cs typeface="Times New Roman" panose="02020603050405020304" pitchFamily="18" charset="0"/>
                  </a:rPr>
                  <a:t>易错警示</a:t>
                </a:r>
                <a:endParaRPr lang="en-US" altLang="zh-CN" sz="2800" b="1" dirty="0">
                  <a:solidFill>
                    <a:srgbClr val="DA251C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/>
                  <a:t>        求解参数取值范围时</a:t>
                </a:r>
                <a:r>
                  <a:rPr lang="en-US" altLang="zh-CN" sz="2800" dirty="0"/>
                  <a:t>:(1)</a:t>
                </a:r>
                <a:r>
                  <a:rPr lang="zh-CN" altLang="en-US" sz="2800" dirty="0"/>
                  <a:t>注意对区间端点值的处理</a:t>
                </a:r>
                <a:r>
                  <a:rPr lang="en-US" altLang="zh-CN" sz="2800" dirty="0"/>
                  <a:t>;(2)</a:t>
                </a:r>
                <a:r>
                  <a:rPr lang="zh-CN" altLang="en-US" sz="2800" dirty="0"/>
                  <a:t>注意条件的等价变形</a:t>
                </a:r>
                <a:r>
                  <a:rPr lang="en-US" altLang="zh-CN" sz="2800" dirty="0"/>
                  <a:t>.</a:t>
                </a:r>
                <a:endParaRPr lang="zh-CN" altLang="en-US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4824"/>
                <a:ext cx="11723913" cy="6340197"/>
              </a:xfrm>
              <a:prstGeom prst="rect">
                <a:avLst/>
              </a:prstGeom>
              <a:blipFill rotWithShape="0">
                <a:blip r:embed="rId2"/>
                <a:stretch>
                  <a:fillRect l="-1040" b="-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303172" y="1524"/>
            <a:ext cx="2909780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="" xmlns:p14="http://schemas.microsoft.com/office/powerpoint/2010/main" val="16120729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3" y="506978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>
                <a:solidFill>
                  <a:srgbClr val="DA251C"/>
                </a:solidFill>
                <a:cs typeface="Times New Roman" panose="02020603050405020304" pitchFamily="18" charset="0"/>
              </a:rPr>
              <a:t>3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prstClr val="black"/>
                </a:solidFill>
              </a:rPr>
              <a:t>若</a:t>
            </a:r>
            <a:r>
              <a:rPr lang="en-US" altLang="zh-CN" sz="2800" i="1" dirty="0">
                <a:solidFill>
                  <a:prstClr val="black"/>
                </a:solidFill>
              </a:rPr>
              <a:t>x&gt;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m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3</a:t>
            </a:r>
            <a:r>
              <a:rPr lang="zh-CN" altLang="zh-CN" sz="2800" dirty="0">
                <a:solidFill>
                  <a:prstClr val="black"/>
                </a:solidFill>
              </a:rPr>
              <a:t>是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&lt;x&lt;</a:t>
            </a:r>
            <a:r>
              <a:rPr lang="en-US" altLang="zh-CN" sz="2800" dirty="0">
                <a:solidFill>
                  <a:prstClr val="black"/>
                </a:solidFill>
              </a:rPr>
              <a:t>4</a:t>
            </a:r>
            <a:r>
              <a:rPr lang="zh-CN" altLang="zh-CN" sz="2800" dirty="0">
                <a:solidFill>
                  <a:prstClr val="black"/>
                </a:solidFill>
              </a:rPr>
              <a:t>的必要不充分条件</a:t>
            </a:r>
            <a:r>
              <a:rPr lang="en-US" altLang="zh-CN" sz="2800" dirty="0">
                <a:solidFill>
                  <a:prstClr val="black"/>
                </a:solidFill>
              </a:rPr>
              <a:t>,</a:t>
            </a:r>
            <a:r>
              <a:rPr lang="zh-CN" altLang="zh-CN" sz="2800" dirty="0">
                <a:solidFill>
                  <a:prstClr val="black"/>
                </a:solidFill>
              </a:rPr>
              <a:t>则实数</a:t>
            </a:r>
            <a:r>
              <a:rPr lang="en-US" altLang="zh-CN" sz="2800" i="1" dirty="0">
                <a:solidFill>
                  <a:prstClr val="black"/>
                </a:solidFill>
              </a:rPr>
              <a:t>m</a:t>
            </a:r>
            <a:r>
              <a:rPr lang="zh-CN" altLang="zh-CN" sz="2800" dirty="0">
                <a:solidFill>
                  <a:prstClr val="black"/>
                </a:solidFill>
              </a:rPr>
              <a:t>的取值范围是</a:t>
            </a:r>
            <a:r>
              <a:rPr lang="en-US" altLang="zh-CN" sz="2800" dirty="0">
                <a:solidFill>
                  <a:prstClr val="black"/>
                </a:solidFill>
              </a:rPr>
              <a:t> (</a:t>
            </a:r>
            <a:r>
              <a:rPr lang="zh-CN" altLang="zh-CN" sz="2800" i="1" dirty="0">
                <a:solidFill>
                  <a:prstClr val="black"/>
                </a:solidFill>
              </a:rPr>
              <a:t>　　</a:t>
            </a:r>
            <a:r>
              <a:rPr lang="en-US" altLang="zh-CN" sz="2800" dirty="0">
                <a:solidFill>
                  <a:prstClr val="black"/>
                </a:solidFill>
              </a:rPr>
              <a:t>)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</a:rPr>
              <a:t>A.[-3,3]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					B.</a:t>
            </a:r>
            <a:r>
              <a:rPr lang="en-US" altLang="zh-CN" sz="2800" dirty="0">
                <a:solidFill>
                  <a:prstClr val="black"/>
                </a:solidFill>
              </a:rPr>
              <a:t>(-∞,-3]</a:t>
            </a:r>
            <a:r>
              <a:rPr lang="zh-CN" altLang="zh-CN" sz="2800" dirty="0">
                <a:solidFill>
                  <a:prstClr val="black"/>
                </a:solidFill>
              </a:rPr>
              <a:t>∪</a:t>
            </a:r>
            <a:r>
              <a:rPr lang="en-US" altLang="zh-CN" sz="2800" dirty="0">
                <a:solidFill>
                  <a:prstClr val="black"/>
                </a:solidFill>
              </a:rPr>
              <a:t>[3,+∞)</a:t>
            </a:r>
            <a:endParaRPr lang="zh-CN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C.</a:t>
            </a:r>
            <a:r>
              <a:rPr lang="zh-CN" altLang="en-US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prstClr val="black"/>
                </a:solidFill>
              </a:rPr>
              <a:t>(∞,-1]</a:t>
            </a:r>
            <a:r>
              <a:rPr lang="zh-CN" altLang="zh-CN" sz="2800" dirty="0">
                <a:solidFill>
                  <a:prstClr val="black"/>
                </a:solidFill>
              </a:rPr>
              <a:t>∪</a:t>
            </a:r>
            <a:r>
              <a:rPr lang="en-US" altLang="zh-CN" sz="2800" dirty="0">
                <a:solidFill>
                  <a:prstClr val="black"/>
                </a:solidFill>
              </a:rPr>
              <a:t>[1,+∞)</a:t>
            </a:r>
            <a:r>
              <a:rPr lang="en-US" altLang="zh-CN" sz="2800" dirty="0">
                <a:solidFill>
                  <a:prstClr val="black">
                    <a:lumMod val="95000"/>
                    <a:lumOff val="5000"/>
                  </a:prstClr>
                </a:solidFill>
                <a:cs typeface="Times New Roman" panose="02020603050405020304" pitchFamily="18" charset="0"/>
              </a:rPr>
              <a:t>				D.</a:t>
            </a:r>
            <a:r>
              <a:rPr lang="en-US" altLang="zh-CN" sz="2800" dirty="0">
                <a:solidFill>
                  <a:prstClr val="black"/>
                </a:solidFill>
              </a:rPr>
              <a:t> [-1,1]</a:t>
            </a:r>
            <a:endParaRPr lang="zh-CN" altLang="zh-CN" sz="2800" dirty="0">
              <a:solidFill>
                <a:prstClr val="black"/>
              </a:solidFill>
            </a:endParaRPr>
          </a:p>
          <a:p>
            <a:r>
              <a:rPr lang="zh-CN" altLang="zh-CN" sz="2800" i="1" dirty="0">
                <a:solidFill>
                  <a:prstClr val="black"/>
                </a:solidFill>
              </a:rPr>
              <a:t>　　　　　　　</a:t>
            </a:r>
            <a:r>
              <a:rPr lang="zh-CN" altLang="zh-CN" sz="2800" dirty="0">
                <a:solidFill>
                  <a:prstClr val="black"/>
                </a:solidFill>
              </a:rPr>
              <a:t> </a:t>
            </a:r>
            <a:r>
              <a:rPr lang="zh-CN" altLang="zh-CN" sz="2800" i="1" dirty="0">
                <a:solidFill>
                  <a:prstClr val="black"/>
                </a:solidFill>
              </a:rPr>
              <a:t>　　　　　　</a:t>
            </a:r>
            <a:r>
              <a:rPr lang="zh-CN" altLang="zh-CN" sz="2800" dirty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7" name="任意多边形 6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0" name="任意多边形 9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324194" y="1524"/>
            <a:ext cx="2888758" cy="24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  <p:sp>
        <p:nvSpPr>
          <p:cNvPr id="3" name="矩形 2"/>
          <p:cNvSpPr/>
          <p:nvPr/>
        </p:nvSpPr>
        <p:spPr>
          <a:xfrm>
            <a:off x="234043" y="3184634"/>
            <a:ext cx="114034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3.</a:t>
            </a:r>
            <a:r>
              <a:rPr lang="en-US" altLang="zh-CN" sz="2800" dirty="0">
                <a:solidFill>
                  <a:prstClr val="black"/>
                </a:solidFill>
              </a:rPr>
              <a:t>D</a:t>
            </a:r>
            <a:r>
              <a:rPr lang="zh-CN" altLang="zh-CN" sz="2800" i="1" dirty="0">
                <a:solidFill>
                  <a:prstClr val="black"/>
                </a:solidFill>
              </a:rPr>
              <a:t>　</a:t>
            </a:r>
            <a:r>
              <a:rPr lang="en-US" altLang="zh-CN" sz="2800" dirty="0">
                <a:solidFill>
                  <a:prstClr val="black"/>
                </a:solidFill>
              </a:rPr>
              <a:t>∵</a:t>
            </a:r>
            <a:r>
              <a:rPr lang="en-US" altLang="zh-CN" sz="2800" i="1" dirty="0">
                <a:solidFill>
                  <a:prstClr val="black"/>
                </a:solidFill>
              </a:rPr>
              <a:t>x&gt;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m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3</a:t>
            </a:r>
            <a:r>
              <a:rPr lang="zh-CN" altLang="zh-CN" sz="2800" dirty="0">
                <a:solidFill>
                  <a:prstClr val="black"/>
                </a:solidFill>
              </a:rPr>
              <a:t>是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1</a:t>
            </a:r>
            <a:r>
              <a:rPr lang="en-US" altLang="zh-CN" sz="2800" i="1" dirty="0">
                <a:solidFill>
                  <a:prstClr val="black"/>
                </a:solidFill>
              </a:rPr>
              <a:t>&lt;x&lt;</a:t>
            </a:r>
            <a:r>
              <a:rPr lang="en-US" altLang="zh-CN" sz="2800" dirty="0">
                <a:solidFill>
                  <a:prstClr val="black"/>
                </a:solidFill>
              </a:rPr>
              <a:t>4</a:t>
            </a:r>
            <a:r>
              <a:rPr lang="zh-CN" altLang="zh-CN" sz="2800" dirty="0">
                <a:solidFill>
                  <a:prstClr val="black"/>
                </a:solidFill>
              </a:rPr>
              <a:t>的必要不充分条件</a:t>
            </a:r>
            <a:r>
              <a:rPr lang="en-US" altLang="zh-CN" sz="2800" dirty="0">
                <a:solidFill>
                  <a:prstClr val="black"/>
                </a:solidFill>
              </a:rPr>
              <a:t>,∴(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1,4)⊆(2</a:t>
            </a:r>
            <a:r>
              <a:rPr lang="en-US" altLang="zh-CN" sz="2800" i="1" dirty="0">
                <a:solidFill>
                  <a:prstClr val="black"/>
                </a:solidFill>
              </a:rPr>
              <a:t>m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3,</a:t>
            </a:r>
            <a:r>
              <a:rPr lang="en-US" altLang="zh-CN" sz="2800" i="1" dirty="0">
                <a:solidFill>
                  <a:prstClr val="black"/>
                </a:solidFill>
              </a:rPr>
              <a:t>+∞</a:t>
            </a:r>
            <a:r>
              <a:rPr lang="en-US" altLang="zh-CN" sz="2800" dirty="0">
                <a:solidFill>
                  <a:prstClr val="black"/>
                </a:solidFill>
              </a:rPr>
              <a:t>),</a:t>
            </a:r>
            <a:r>
              <a:rPr lang="en-US" altLang="zh-CN" sz="2800" i="1" dirty="0">
                <a:solidFill>
                  <a:prstClr val="black"/>
                </a:solidFill>
              </a:rPr>
              <a:t>∴</a:t>
            </a:r>
            <a:r>
              <a:rPr lang="en-US" altLang="zh-CN" sz="28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m</a:t>
            </a:r>
            <a:r>
              <a:rPr lang="en-US" altLang="zh-CN" sz="2800" baseline="30000" dirty="0">
                <a:solidFill>
                  <a:prstClr val="black"/>
                </a:solidFill>
              </a:rPr>
              <a:t>2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3≤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1,</a:t>
            </a:r>
            <a:r>
              <a:rPr lang="zh-CN" altLang="zh-CN" sz="2800" dirty="0">
                <a:solidFill>
                  <a:prstClr val="black"/>
                </a:solidFill>
              </a:rPr>
              <a:t>解得</a:t>
            </a:r>
            <a:r>
              <a:rPr lang="en-US" altLang="zh-CN" sz="2800" i="1" dirty="0">
                <a:solidFill>
                  <a:prstClr val="black"/>
                </a:solidFill>
              </a:rPr>
              <a:t>-</a:t>
            </a:r>
            <a:r>
              <a:rPr lang="en-US" altLang="zh-CN" sz="2800" dirty="0">
                <a:solidFill>
                  <a:prstClr val="black"/>
                </a:solidFill>
              </a:rPr>
              <a:t>1≤</a:t>
            </a:r>
            <a:r>
              <a:rPr lang="en-US" altLang="zh-CN" sz="2800" i="1" dirty="0">
                <a:solidFill>
                  <a:prstClr val="black"/>
                </a:solidFill>
              </a:rPr>
              <a:t>m</a:t>
            </a:r>
            <a:r>
              <a:rPr lang="en-US" altLang="zh-CN" sz="2800" dirty="0">
                <a:solidFill>
                  <a:prstClr val="black"/>
                </a:solidFill>
              </a:rPr>
              <a:t>≤1,</a:t>
            </a:r>
            <a:r>
              <a:rPr lang="zh-CN" altLang="zh-CN" sz="2800" dirty="0">
                <a:solidFill>
                  <a:prstClr val="black"/>
                </a:solidFill>
              </a:rPr>
              <a:t>故选</a:t>
            </a:r>
            <a:r>
              <a:rPr lang="en-US" altLang="zh-CN" sz="2800" dirty="0">
                <a:solidFill>
                  <a:prstClr val="black"/>
                </a:solidFill>
              </a:rPr>
              <a:t>D</a:t>
            </a:r>
            <a:r>
              <a:rPr lang="en-US" altLang="zh-CN" sz="2800" i="1" dirty="0">
                <a:solidFill>
                  <a:prstClr val="black"/>
                </a:solidFill>
              </a:rPr>
              <a:t>.</a:t>
            </a:r>
            <a:endParaRPr lang="zh-CN" altLang="zh-CN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545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70450" y="2573611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  <a:ea typeface="微软雅黑" panose="020B0503020204020204" charset="-122"/>
              </a:rPr>
              <a:t>知识全通关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065636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63182" y="194556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4089379" y="1956142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</a:p>
        </p:txBody>
      </p:sp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1070450" y="3104636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命题及四种命题间的关系</a:t>
            </a:r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1070450" y="3642920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充分条件与必要条件</a:t>
            </a:r>
          </a:p>
        </p:txBody>
      </p:sp>
      <p:sp>
        <p:nvSpPr>
          <p:cNvPr id="21" name="矩形 20">
            <a:hlinkClick r:id="rId2" action="ppaction://hlinksldjump"/>
          </p:cNvPr>
          <p:cNvSpPr/>
          <p:nvPr/>
        </p:nvSpPr>
        <p:spPr>
          <a:xfrm>
            <a:off x="1070450" y="5930745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041411" y="4742013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四种命题及其真假判断</a:t>
            </a: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1041411" y="5317220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充分条件与必要条件的判断</a:t>
            </a:r>
          </a:p>
        </p:txBody>
      </p:sp>
      <p:sp>
        <p:nvSpPr>
          <p:cNvPr id="18" name="矩形 17">
            <a:hlinkClick r:id="rId2" action="ppaction://hlinksldjump"/>
          </p:cNvPr>
          <p:cNvSpPr/>
          <p:nvPr/>
        </p:nvSpPr>
        <p:spPr>
          <a:xfrm>
            <a:off x="1041411" y="5924445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zh-CN" sz="2800" dirty="0">
                <a:solidFill>
                  <a:schemeClr val="tx1"/>
                </a:solidFill>
              </a:rPr>
              <a:t>根据充分、必要条件求参数的取值范围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" action="ppaction://noaction"/>
          </p:cNvPr>
          <p:cNvSpPr/>
          <p:nvPr/>
        </p:nvSpPr>
        <p:spPr>
          <a:xfrm>
            <a:off x="1041411" y="4164452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Calibri" panose="020F0502020204030204" pitchFamily="34" charset="0"/>
              </a:rPr>
              <a:t>B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charset="-122"/>
              </a:rPr>
              <a:t>考法帮</a:t>
            </a:r>
            <a:r>
              <a:rPr lang="zh-CN" altLang="en-US" sz="2800" b="1" dirty="0">
                <a:solidFill>
                  <a:srgbClr val="DA251C"/>
                </a:solidFill>
              </a:rPr>
              <a:t>∙</a:t>
            </a:r>
            <a:r>
              <a:rPr lang="zh-CN" altLang="en-US" sz="2800" b="1" dirty="0">
                <a:solidFill>
                  <a:srgbClr val="DA251C"/>
                </a:solidFill>
                <a:latin typeface="Calibri" panose="020F0502020204030204" pitchFamily="34" charset="0"/>
              </a:rPr>
              <a:t>题型全突破</a:t>
            </a:r>
          </a:p>
        </p:txBody>
      </p:sp>
    </p:spTree>
    <p:extLst>
      <p:ext uri="{BB962C8B-B14F-4D97-AF65-F5344CB8AC3E}">
        <p14:creationId xmlns="" xmlns:p14="http://schemas.microsoft.com/office/powerpoint/2010/main" val="662466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725065" y="1602920"/>
            <a:ext cx="6487885" cy="369570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1641" y="0"/>
            <a:ext cx="294130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="" xmlns:p14="http://schemas.microsoft.com/office/powerpoint/2010/main" val="462961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94352318"/>
              </p:ext>
            </p:extLst>
          </p:nvPr>
        </p:nvGraphicFramePr>
        <p:xfrm>
          <a:off x="428541" y="1036114"/>
          <a:ext cx="11334918" cy="282377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99559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762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8326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3035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596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800" b="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考点内容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考纲要求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考题取样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对应考法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75893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命题及四种命题</a:t>
                      </a: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间的关系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了解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Ⅰ,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80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充分条件与必要</a:t>
                      </a: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条件</a:t>
                      </a:r>
                    </a:p>
                  </a:txBody>
                  <a:tcPr marL="66675" marR="66675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理解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2015</a:t>
                      </a:r>
                      <a:r>
                        <a:rPr lang="zh-CN" alt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altLang="zh-CN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Ⅱ,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T24(Ⅱ)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31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alt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命题规律</a:t>
            </a:r>
          </a:p>
        </p:txBody>
      </p:sp>
    </p:spTree>
    <p:extLst>
      <p:ext uri="{BB962C8B-B14F-4D97-AF65-F5344CB8AC3E}">
        <p14:creationId xmlns="" xmlns:p14="http://schemas.microsoft.com/office/powerpoint/2010/main" val="4016858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949904"/>
            <a:ext cx="11723913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1.</a:t>
            </a:r>
            <a:r>
              <a:rPr lang="zh-CN" altLang="en-US" sz="2800" b="1" dirty="0">
                <a:latin typeface="+mj-ea"/>
                <a:ea typeface="+mj-ea"/>
              </a:rPr>
              <a:t>命题分析预测     </a:t>
            </a:r>
            <a:r>
              <a:rPr lang="zh-CN" altLang="en-US" sz="2800" dirty="0">
                <a:latin typeface="+mj-ea"/>
                <a:ea typeface="+mj-ea"/>
              </a:rPr>
              <a:t>从近五年的考查情况来看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高考对本讲内容的考查涉及的知识点较广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全国卷主要以其他知识为背景考查命题的真假判断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充分条件、必要条件的判断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题目难度中等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以选择题和填空题为主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有时也以解答题的一问呈现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一般分值</a:t>
            </a:r>
            <a:r>
              <a:rPr lang="en-US" altLang="zh-CN" sz="2800" dirty="0">
                <a:latin typeface="+mj-ea"/>
                <a:ea typeface="+mj-ea"/>
              </a:rPr>
              <a:t>5</a:t>
            </a:r>
            <a:r>
              <a:rPr lang="zh-CN" altLang="en-US" sz="2800" dirty="0">
                <a:latin typeface="+mj-ea"/>
                <a:ea typeface="+mj-ea"/>
              </a:rPr>
              <a:t>分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j-ea"/>
                <a:ea typeface="+mj-ea"/>
              </a:rPr>
              <a:t>2.</a:t>
            </a:r>
            <a:r>
              <a:rPr lang="zh-CN" altLang="en-US" sz="2800" b="1" dirty="0">
                <a:latin typeface="+mj-ea"/>
                <a:ea typeface="+mj-ea"/>
              </a:rPr>
              <a:t>学科核心素养     </a:t>
            </a:r>
            <a:r>
              <a:rPr lang="zh-CN" altLang="en-US" sz="2800" dirty="0">
                <a:latin typeface="+mj-ea"/>
                <a:ea typeface="+mj-ea"/>
              </a:rPr>
              <a:t>本讲主要以函数、三角函数、数列、立体几何、解析几何、概率、统计、复数等为载体</a:t>
            </a:r>
            <a:r>
              <a:rPr lang="en-US" altLang="zh-CN" sz="2800" dirty="0">
                <a:latin typeface="+mj-ea"/>
                <a:ea typeface="+mj-ea"/>
              </a:rPr>
              <a:t>,</a:t>
            </a:r>
            <a:r>
              <a:rPr lang="zh-CN" altLang="en-US" sz="2800" dirty="0">
                <a:latin typeface="+mj-ea"/>
                <a:ea typeface="+mj-ea"/>
              </a:rPr>
              <a:t>结合命题、充分条件和必要条件考查考生的转化思想和逻辑推理素养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聚焦核心素养</a:t>
            </a:r>
          </a:p>
        </p:txBody>
      </p:sp>
    </p:spTree>
    <p:extLst>
      <p:ext uri="{BB962C8B-B14F-4D97-AF65-F5344CB8AC3E}">
        <p14:creationId xmlns="" xmlns:p14="http://schemas.microsoft.com/office/powerpoint/2010/main" val="1720224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考点帮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知识全通关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命题及四种命题间的关系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充分条件与必要条件</a:t>
            </a:r>
          </a:p>
        </p:txBody>
      </p:sp>
      <p:sp>
        <p:nvSpPr>
          <p:cNvPr id="4" name="矩形 3"/>
          <p:cNvSpPr/>
          <p:nvPr/>
        </p:nvSpPr>
        <p:spPr>
          <a:xfrm>
            <a:off x="8271641" y="0"/>
            <a:ext cx="2941309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第一章：集合与常用逻辑用语</a:t>
            </a:r>
          </a:p>
        </p:txBody>
      </p:sp>
    </p:spTree>
    <p:extLst>
      <p:ext uri="{BB962C8B-B14F-4D97-AF65-F5344CB8AC3E}">
        <p14:creationId xmlns="" xmlns:p14="http://schemas.microsoft.com/office/powerpoint/2010/main" val="2843409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042" y="857017"/>
            <a:ext cx="117239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命题的概念</a:t>
            </a:r>
            <a:endParaRPr lang="en-US" altLang="zh-CN" sz="2800" b="1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用语言、符号或式子表达的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可以判断真假的陈述句叫作命题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.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判断为真的语句叫作真命题</a:t>
            </a:r>
            <a:r>
              <a:rPr lang="en-US" altLang="zh-CN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判断为假的语句叫作假命题</a:t>
            </a:r>
            <a:endParaRPr lang="en-US" altLang="zh-CN" sz="2800" dirty="0">
              <a:solidFill>
                <a:srgbClr val="000000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0"/>
            <a:ext cx="6468110" cy="7296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1 </a:t>
            </a:r>
            <a:r>
              <a:rPr lang="zh-CN" altLang="en-US" sz="2800" dirty="0">
                <a:solidFill>
                  <a:srgbClr val="DA251C"/>
                </a:solidFill>
              </a:rPr>
              <a:t>命题及四种命题间的关系（重点）    </a:t>
            </a:r>
          </a:p>
        </p:txBody>
      </p:sp>
      <p:sp>
        <p:nvSpPr>
          <p:cNvPr id="9" name="矩形 8"/>
          <p:cNvSpPr/>
          <p:nvPr/>
        </p:nvSpPr>
        <p:spPr>
          <a:xfrm>
            <a:off x="234042" y="2858386"/>
            <a:ext cx="11723913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四种命题及其相互关系</a:t>
            </a:r>
            <a:endParaRPr lang="en-US" altLang="zh-CN" sz="2800" b="1" dirty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0" name="X7a.jpg" descr="id:2147509598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09230" y="3516959"/>
            <a:ext cx="7173536" cy="32470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530724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</TotalTime>
  <Words>1500</Words>
  <Application>Microsoft Office PowerPoint</Application>
  <PresentationFormat>自定义</PresentationFormat>
  <Paragraphs>209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creator>阳光数学网【http://www.eduy.net】搜集，仅供学习和研究使用！</dc:creator>
  <cp:keywords>阳光数学网【http:/www.eduy.net】搜集，仅供学习和研究使用！</cp:keywords>
  <cp:lastModifiedBy>Administrator</cp:lastModifiedBy>
  <cp:revision>144</cp:revision>
  <dcterms:created xsi:type="dcterms:W3CDTF">2018-02-01T09:53:21Z</dcterms:created>
  <dcterms:modified xsi:type="dcterms:W3CDTF">2019-11-10T07:01:53Z</dcterms:modified>
</cp:coreProperties>
</file>