
<file path=[Content_Types].xml><?xml version="1.0" encoding="utf-8"?>
<Types xmlns="http://schemas.openxmlformats.org/package/2006/content-types">
  <Override PartName="/ppt/slides/slide6.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tiff" ContentType="image/tiff"/>
  <Default Extension="vml" ContentType="application/vnd.openxmlformats-officedocument.vmlDrawing"/>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handoutMasterIdLst>
    <p:handoutMasterId r:id="rId28"/>
  </p:handoutMasterIdLst>
  <p:sldIdLst>
    <p:sldId id="260" r:id="rId2"/>
    <p:sldId id="537" r:id="rId3"/>
    <p:sldId id="502" r:id="rId4"/>
    <p:sldId id="262" r:id="rId5"/>
    <p:sldId id="271" r:id="rId6"/>
    <p:sldId id="527" r:id="rId7"/>
    <p:sldId id="528" r:id="rId8"/>
    <p:sldId id="529" r:id="rId9"/>
    <p:sldId id="503" r:id="rId10"/>
    <p:sldId id="533" r:id="rId11"/>
    <p:sldId id="534" r:id="rId12"/>
    <p:sldId id="272" r:id="rId13"/>
    <p:sldId id="508" r:id="rId14"/>
    <p:sldId id="509" r:id="rId15"/>
    <p:sldId id="510" r:id="rId16"/>
    <p:sldId id="511" r:id="rId17"/>
    <p:sldId id="512" r:id="rId18"/>
    <p:sldId id="513" r:id="rId19"/>
    <p:sldId id="514" r:id="rId20"/>
    <p:sldId id="515" r:id="rId21"/>
    <p:sldId id="516" r:id="rId22"/>
    <p:sldId id="517" r:id="rId23"/>
    <p:sldId id="535" r:id="rId24"/>
    <p:sldId id="536" r:id="rId25"/>
    <p:sldId id="498" r:id="rId26"/>
    <p:sldId id="25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986" autoAdjust="0"/>
    <p:restoredTop sz="94660"/>
  </p:normalViewPr>
  <p:slideViewPr>
    <p:cSldViewPr snapToObjects="1">
      <p:cViewPr>
        <p:scale>
          <a:sx n="70" d="100"/>
          <a:sy n="70" d="100"/>
        </p:scale>
        <p:origin x="-1098" y="-504"/>
      </p:cViewPr>
      <p:guideLst>
        <p:guide orient="horz" pos="2160"/>
        <p:guide pos="3840"/>
      </p:guideLst>
    </p:cSldViewPr>
  </p:slideViewPr>
  <p:notesTextViewPr>
    <p:cViewPr>
      <p:scale>
        <a:sx n="1" d="1"/>
        <a:sy n="1" d="1"/>
      </p:scale>
      <p:origin x="0" y="0"/>
    </p:cViewPr>
  </p:notesTextViewPr>
  <p:notesViewPr>
    <p:cSldViewPr snapToObjects="1">
      <p:cViewPr varScale="1">
        <p:scale>
          <a:sx n="68" d="100"/>
          <a:sy n="68" d="100"/>
        </p:scale>
        <p:origin x="-2856"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image" Target="../media/image28.emf"/><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3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image" Target="../media/image35.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725AEDA-E179-4278-998D-D9EC8DB06D52}" type="datetimeFigureOut">
              <a:rPr lang="zh-CN" altLang="en-US" smtClean="0"/>
              <a:pPr/>
              <a:t>2019/11/10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76C1A9-36A5-4E2E-B00D-A057051FFC61}"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12.xml"/><Relationship Id="rId1" Type="http://schemas.openxmlformats.org/officeDocument/2006/relationships/slideMaster" Target="../slideMasters/slideMaster1.xml"/><Relationship Id="rId4" Type="http://schemas.openxmlformats.org/officeDocument/2006/relationships/slide" Target="../slides/slide2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2807854" y="317359"/>
            <a:ext cx="9144000" cy="761855"/>
          </a:xfrm>
        </p:spPr>
        <p:txBody>
          <a:bodyPr anchor="b">
            <a:normAutofit/>
          </a:bodyPr>
          <a:lstStyle>
            <a:lvl1pPr algn="ctr">
              <a:defRPr sz="3200" b="1"/>
            </a:lvl1pPr>
          </a:lstStyle>
          <a:p>
            <a:r>
              <a:rPr lang="zh-CN" altLang="en-US" dirty="0" smtClean="0"/>
              <a:t>章标题</a:t>
            </a:r>
            <a:endParaRPr lang="zh-CN" altLang="en-US" dirty="0"/>
          </a:p>
        </p:txBody>
      </p:sp>
      <p:sp>
        <p:nvSpPr>
          <p:cNvPr id="3" name="副标题 2"/>
          <p:cNvSpPr>
            <a:spLocks noGrp="1"/>
          </p:cNvSpPr>
          <p:nvPr>
            <p:ph type="subTitle" idx="1" hasCustomPrompt="1"/>
          </p:nvPr>
        </p:nvSpPr>
        <p:spPr>
          <a:xfrm>
            <a:off x="2807854" y="1147313"/>
            <a:ext cx="9144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各节标题（含超级链接）</a:t>
            </a:r>
            <a:endParaRPr lang="zh-CN" altLang="en-US" dirty="0"/>
          </a:p>
        </p:txBody>
      </p:sp>
      <p:grpSp>
        <p:nvGrpSpPr>
          <p:cNvPr id="4" name="组合 3"/>
          <p:cNvGrpSpPr/>
          <p:nvPr userDrawn="1"/>
        </p:nvGrpSpPr>
        <p:grpSpPr>
          <a:xfrm>
            <a:off x="114982" y="1908692"/>
            <a:ext cx="3026493" cy="2905010"/>
            <a:chOff x="71850" y="1261711"/>
            <a:chExt cx="3026493" cy="2905010"/>
          </a:xfrm>
        </p:grpSpPr>
        <p:grpSp>
          <p:nvGrpSpPr>
            <p:cNvPr id="7" name="Group 1"/>
            <p:cNvGrpSpPr/>
            <p:nvPr userDrawn="1"/>
          </p:nvGrpSpPr>
          <p:grpSpPr>
            <a:xfrm>
              <a:off x="129104"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1850"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grpSp>
      <p:sp>
        <p:nvSpPr>
          <p:cNvPr id="16" name="动作按钮: 后退或前一项 15">
            <a:hlinkClick r:id="" action="ppaction://hlinkshowjump?jump=previousslide" highlightClick="1"/>
          </p:cNvPr>
          <p:cNvSpPr/>
          <p:nvPr userDrawn="1"/>
        </p:nvSpPr>
        <p:spPr>
          <a:xfrm>
            <a:off x="10990894"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动作按钮: 前进或下一项 16">
            <a:hlinkClick r:id="" action="ppaction://hlinkshowjump?jump=nextslide" highlightClick="1"/>
          </p:cNvPr>
          <p:cNvSpPr/>
          <p:nvPr userDrawn="1"/>
        </p:nvSpPr>
        <p:spPr>
          <a:xfrm>
            <a:off x="11354432"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动作按钮: 结束 17">
            <a:hlinkClick r:id="" action="ppaction://hlinkshowjump?jump=endshow" highlightClick="1"/>
          </p:cNvPr>
          <p:cNvSpPr/>
          <p:nvPr userDrawn="1"/>
        </p:nvSpPr>
        <p:spPr>
          <a:xfrm>
            <a:off x="11708444"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9" name="直接连接符 18"/>
          <p:cNvCxnSpPr/>
          <p:nvPr userDrawn="1"/>
        </p:nvCxnSpPr>
        <p:spPr>
          <a:xfrm>
            <a:off x="2807854" y="1105093"/>
            <a:ext cx="915459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grpSp>
        <p:nvGrpSpPr>
          <p:cNvPr id="7" name="Group 1"/>
          <p:cNvGrpSpPr/>
          <p:nvPr userDrawn="1"/>
        </p:nvGrpSpPr>
        <p:grpSpPr>
          <a:xfrm>
            <a:off x="821831" y="1261711"/>
            <a:ext cx="2969239" cy="2905010"/>
            <a:chOff x="-949635" y="0"/>
            <a:chExt cx="7009631" cy="6858000"/>
          </a:xfrm>
        </p:grpSpPr>
        <p:sp>
          <p:nvSpPr>
            <p:cNvPr id="8"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a:endParaRPr/>
            </a:p>
          </p:txBody>
        </p:sp>
        <p:sp>
          <p:nvSpPr>
            <p:cNvPr id="9" name="Diamond 4"/>
            <p:cNvSpPr/>
            <p:nvPr/>
          </p:nvSpPr>
          <p:spPr bwMode="auto">
            <a:xfrm>
              <a:off x="-176517" y="653134"/>
              <a:ext cx="5647878" cy="5525706"/>
            </a:xfrm>
            <a:prstGeom prst="diamond">
              <a:avLst/>
            </a:prstGeom>
            <a:solidFill>
              <a:schemeClr val="tx2">
                <a:lumMod val="20000"/>
                <a:lumOff val="80000"/>
              </a:schemeClr>
            </a:solidFill>
            <a:ln w="19050">
              <a:noFill/>
              <a:round/>
            </a:ln>
          </p:spPr>
          <p:txBody>
            <a:bodyPr anchor="ctr"/>
            <a:lstStyle/>
            <a:p>
              <a:pPr algn="ctr"/>
              <a:endParaRPr/>
            </a:p>
          </p:txBody>
        </p:sp>
      </p:grpSp>
      <p:grpSp>
        <p:nvGrpSpPr>
          <p:cNvPr id="10" name="Group 2"/>
          <p:cNvGrpSpPr/>
          <p:nvPr userDrawn="1"/>
        </p:nvGrpSpPr>
        <p:grpSpPr>
          <a:xfrm>
            <a:off x="764577" y="1824845"/>
            <a:ext cx="1778742" cy="1778742"/>
            <a:chOff x="990600" y="2044717"/>
            <a:chExt cx="2768566" cy="2768566"/>
          </a:xfrm>
        </p:grpSpPr>
        <p:sp>
          <p:nvSpPr>
            <p:cNvPr id="11" name="Diamond 5"/>
            <p:cNvSpPr/>
            <p:nvPr/>
          </p:nvSpPr>
          <p:spPr bwMode="auto">
            <a:xfrm>
              <a:off x="990600" y="2044717"/>
              <a:ext cx="2768566" cy="2768566"/>
            </a:xfrm>
            <a:prstGeom prst="diamond">
              <a:avLst/>
            </a:prstGeom>
            <a:solidFill>
              <a:schemeClr val="accent1"/>
            </a:solidFill>
            <a:ln w="50800">
              <a:noFill/>
              <a:round/>
            </a:ln>
          </p:spPr>
          <p:txBody>
            <a:bodyPr anchor="ctr"/>
            <a:lstStyle/>
            <a:p>
              <a:pPr algn="ctr"/>
              <a:endParaRPr/>
            </a:p>
          </p:txBody>
        </p:sp>
        <p:grpSp>
          <p:nvGrpSpPr>
            <p:cNvPr id="12" name="Group 9"/>
            <p:cNvGrpSpPr/>
            <p:nvPr/>
          </p:nvGrpSpPr>
          <p:grpSpPr>
            <a:xfrm>
              <a:off x="1429100" y="2771847"/>
              <a:ext cx="1800200" cy="992584"/>
              <a:chOff x="2345143" y="2365645"/>
              <a:chExt cx="1800200" cy="992584"/>
            </a:xfrm>
          </p:grpSpPr>
          <p:sp>
            <p:nvSpPr>
              <p:cNvPr id="13" name="TextBox 7"/>
              <p:cNvSpPr txBox="1"/>
              <p:nvPr/>
            </p:nvSpPr>
            <p:spPr>
              <a:xfrm>
                <a:off x="2345143" y="2365645"/>
                <a:ext cx="1800200" cy="677107"/>
              </a:xfrm>
              <a:prstGeom prst="rect">
                <a:avLst/>
              </a:prstGeom>
              <a:noFill/>
            </p:spPr>
            <p:txBody>
              <a:bodyPr wrap="square" lIns="0" tIns="0" rIns="0" bIns="0">
                <a:normAutofit fontScale="77500" lnSpcReduction="20000"/>
              </a:bodyPr>
              <a:lstStyle/>
              <a:p>
                <a:pPr algn="ctr"/>
                <a:r>
                  <a:rPr lang="zh-CN" altLang="en-US" sz="4400" dirty="0">
                    <a:solidFill>
                      <a:schemeClr val="bg1"/>
                    </a:solidFill>
                  </a:rPr>
                  <a:t>目录</a:t>
                </a:r>
              </a:p>
            </p:txBody>
          </p:sp>
          <p:sp>
            <p:nvSpPr>
              <p:cNvPr id="14" name="TextBox 8"/>
              <p:cNvSpPr txBox="1"/>
              <p:nvPr/>
            </p:nvSpPr>
            <p:spPr>
              <a:xfrm>
                <a:off x="2345143" y="3142785"/>
                <a:ext cx="1800200" cy="215444"/>
              </a:xfrm>
              <a:prstGeom prst="rect">
                <a:avLst/>
              </a:prstGeom>
              <a:noFill/>
            </p:spPr>
            <p:txBody>
              <a:bodyPr wrap="square" lIns="0" tIns="0" rIns="0" bIns="0">
                <a:normAutofit fontScale="77500" lnSpcReduction="20000"/>
              </a:bodyPr>
              <a:lstStyle/>
              <a:p>
                <a:pPr algn="ctr"/>
                <a:r>
                  <a:rPr lang="en-US" altLang="zh-CN" sz="1400">
                    <a:solidFill>
                      <a:schemeClr val="bg1"/>
                    </a:solidFill>
                  </a:rPr>
                  <a:t>CONTENTS</a:t>
                </a:r>
              </a:p>
            </p:txBody>
          </p:sp>
        </p:grpSp>
      </p:grpSp>
      <p:sp>
        <p:nvSpPr>
          <p:cNvPr id="15" name="Diamond 11"/>
          <p:cNvSpPr/>
          <p:nvPr userDrawn="1"/>
        </p:nvSpPr>
        <p:spPr bwMode="auto">
          <a:xfrm>
            <a:off x="1879174" y="951570"/>
            <a:ext cx="739798" cy="739797"/>
          </a:xfrm>
          <a:prstGeom prst="diamond">
            <a:avLst/>
          </a:prstGeom>
          <a:solidFill>
            <a:schemeClr val="accent2"/>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01</a:t>
            </a:r>
          </a:p>
        </p:txBody>
      </p:sp>
      <p:sp>
        <p:nvSpPr>
          <p:cNvPr id="16" name="Diamond 12"/>
          <p:cNvSpPr/>
          <p:nvPr userDrawn="1"/>
        </p:nvSpPr>
        <p:spPr bwMode="auto">
          <a:xfrm>
            <a:off x="2707062" y="1762528"/>
            <a:ext cx="739798" cy="739797"/>
          </a:xfrm>
          <a:prstGeom prst="diamond">
            <a:avLst/>
          </a:prstGeom>
          <a:solidFill>
            <a:schemeClr val="accent3"/>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02</a:t>
            </a:r>
          </a:p>
        </p:txBody>
      </p:sp>
      <p:sp>
        <p:nvSpPr>
          <p:cNvPr id="17" name="Diamond 13"/>
          <p:cNvSpPr/>
          <p:nvPr userDrawn="1"/>
        </p:nvSpPr>
        <p:spPr bwMode="auto">
          <a:xfrm>
            <a:off x="2707062" y="2907540"/>
            <a:ext cx="739798" cy="739797"/>
          </a:xfrm>
          <a:prstGeom prst="diamond">
            <a:avLst/>
          </a:prstGeom>
          <a:solidFill>
            <a:schemeClr val="accent4"/>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03</a:t>
            </a:r>
          </a:p>
        </p:txBody>
      </p:sp>
      <p:sp>
        <p:nvSpPr>
          <p:cNvPr id="18" name="Diamond 14"/>
          <p:cNvSpPr/>
          <p:nvPr userDrawn="1"/>
        </p:nvSpPr>
        <p:spPr bwMode="auto">
          <a:xfrm>
            <a:off x="1879174" y="3768327"/>
            <a:ext cx="739798" cy="739797"/>
          </a:xfrm>
          <a:prstGeom prst="diamond">
            <a:avLst/>
          </a:prstGeom>
          <a:solidFill>
            <a:schemeClr val="accent5"/>
          </a:solidFill>
          <a:ln w="19050">
            <a:noFill/>
            <a:round/>
          </a:ln>
        </p:spPr>
        <p:txBody>
          <a:bodyPr vert="horz" wrap="none" lIns="91440" tIns="45720" rIns="91440" bIns="45720" anchor="ctr" anchorCtr="1" compatLnSpc="1">
            <a:normAutofit fontScale="92500" lnSpcReduction="20000"/>
          </a:bodyPr>
          <a:lstStyle/>
          <a:p>
            <a:pPr algn="ctr"/>
            <a:r>
              <a:rPr lang="en-US" altLang="zh-CN" sz="2400" b="1">
                <a:solidFill>
                  <a:schemeClr val="bg1"/>
                </a:solidFill>
                <a:latin typeface="Impact" panose="020B0806030902050204" pitchFamily="34" charset="0"/>
              </a:rPr>
              <a:t>04</a:t>
            </a:r>
          </a:p>
        </p:txBody>
      </p:sp>
      <p:grpSp>
        <p:nvGrpSpPr>
          <p:cNvPr id="19" name="Group 21"/>
          <p:cNvGrpSpPr/>
          <p:nvPr userDrawn="1"/>
        </p:nvGrpSpPr>
        <p:grpSpPr>
          <a:xfrm>
            <a:off x="2618972" y="1135204"/>
            <a:ext cx="2545865" cy="361864"/>
            <a:chOff x="3943834" y="704409"/>
            <a:chExt cx="3962574" cy="563232"/>
          </a:xfrm>
        </p:grpSpPr>
        <p:sp>
          <p:nvSpPr>
            <p:cNvPr id="20" name="TextBox 1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1">
                      <a:lumMod val="100000"/>
                    </a:schemeClr>
                  </a:solidFill>
                </a:rPr>
                <a:t>标题文本预设</a:t>
              </a:r>
            </a:p>
          </p:txBody>
        </p:sp>
        <p:sp>
          <p:nvSpPr>
            <p:cNvPr id="21" name="TextBox 2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2" name="Group 22"/>
          <p:cNvGrpSpPr/>
          <p:nvPr userDrawn="1"/>
        </p:nvGrpSpPr>
        <p:grpSpPr>
          <a:xfrm>
            <a:off x="3446860" y="1930146"/>
            <a:ext cx="2545865" cy="361864"/>
            <a:chOff x="3943834" y="704409"/>
            <a:chExt cx="3962574" cy="563232"/>
          </a:xfrm>
        </p:grpSpPr>
        <p:sp>
          <p:nvSpPr>
            <p:cNvPr id="23" name="TextBox 23"/>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2">
                      <a:lumMod val="100000"/>
                    </a:schemeClr>
                  </a:solidFill>
                </a:rPr>
                <a:t>标题文本预设</a:t>
              </a:r>
            </a:p>
          </p:txBody>
        </p:sp>
        <p:sp>
          <p:nvSpPr>
            <p:cNvPr id="24" name="TextBox 24"/>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5" name="Group 25"/>
          <p:cNvGrpSpPr/>
          <p:nvPr userDrawn="1"/>
        </p:nvGrpSpPr>
        <p:grpSpPr>
          <a:xfrm>
            <a:off x="3446860" y="3148925"/>
            <a:ext cx="2545865" cy="361864"/>
            <a:chOff x="3943834" y="704409"/>
            <a:chExt cx="3962574" cy="563232"/>
          </a:xfrm>
        </p:grpSpPr>
        <p:sp>
          <p:nvSpPr>
            <p:cNvPr id="26" name="TextBox 26"/>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3">
                      <a:lumMod val="100000"/>
                    </a:schemeClr>
                  </a:solidFill>
                </a:rPr>
                <a:t>标题文本预设</a:t>
              </a:r>
            </a:p>
          </p:txBody>
        </p:sp>
        <p:sp>
          <p:nvSpPr>
            <p:cNvPr id="27" name="TextBox 27"/>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grpSp>
        <p:nvGrpSpPr>
          <p:cNvPr id="28" name="Group 28"/>
          <p:cNvGrpSpPr/>
          <p:nvPr userDrawn="1"/>
        </p:nvGrpSpPr>
        <p:grpSpPr>
          <a:xfrm>
            <a:off x="2618972" y="4024449"/>
            <a:ext cx="2545865" cy="361864"/>
            <a:chOff x="3943834" y="704409"/>
            <a:chExt cx="3962574" cy="563232"/>
          </a:xfrm>
        </p:grpSpPr>
        <p:sp>
          <p:nvSpPr>
            <p:cNvPr id="29" name="TextBox 29"/>
            <p:cNvSpPr txBox="1"/>
            <p:nvPr/>
          </p:nvSpPr>
          <p:spPr>
            <a:xfrm>
              <a:off x="3943834" y="704409"/>
              <a:ext cx="3962574" cy="242864"/>
            </a:xfrm>
            <a:prstGeom prst="rect">
              <a:avLst/>
            </a:prstGeom>
            <a:noFill/>
          </p:spPr>
          <p:txBody>
            <a:bodyPr wrap="none" lIns="360000" tIns="0" rIns="0" bIns="0" anchor="b" anchorCtr="0">
              <a:normAutofit fontScale="77500" lnSpcReduction="20000"/>
            </a:bodyPr>
            <a:lstStyle/>
            <a:p>
              <a:r>
                <a:rPr lang="zh-CN" altLang="en-US" sz="1600" b="1">
                  <a:solidFill>
                    <a:schemeClr val="accent4">
                      <a:lumMod val="100000"/>
                    </a:schemeClr>
                  </a:solidFill>
                </a:rPr>
                <a:t>标题文本预设</a:t>
              </a:r>
            </a:p>
          </p:txBody>
        </p:sp>
        <p:sp>
          <p:nvSpPr>
            <p:cNvPr id="30" name="TextBox 30"/>
            <p:cNvSpPr txBox="1"/>
            <p:nvPr/>
          </p:nvSpPr>
          <p:spPr>
            <a:xfrm>
              <a:off x="3943834" y="947273"/>
              <a:ext cx="3962574" cy="320368"/>
            </a:xfrm>
            <a:prstGeom prst="rect">
              <a:avLst/>
            </a:prstGeom>
          </p:spPr>
          <p:txBody>
            <a:bodyPr vert="horz" wrap="square" lIns="360000" tIns="0" rIns="0" bIns="0" anchor="ctr" anchorCtr="0">
              <a:normAutofit fontScale="70000" lnSpcReduction="20000"/>
            </a:bodyPr>
            <a:lstStyle/>
            <a:p>
              <a:pPr algn="l">
                <a:lnSpc>
                  <a:spcPct val="120000"/>
                </a:lnSpc>
              </a:pPr>
              <a:r>
                <a:rPr lang="zh-CN" altLang="en-US" sz="1050">
                  <a:solidFill>
                    <a:schemeClr val="dk1">
                      <a:lumMod val="100000"/>
                    </a:schemeClr>
                  </a:solidFill>
                </a:rPr>
                <a:t>此部分内容作为文字排版占位显示 （建议使用主题字体）</a:t>
              </a:r>
            </a:p>
          </p:txBody>
        </p:sp>
      </p:grpSp>
      <p:sp>
        <p:nvSpPr>
          <p:cNvPr id="32" name="动作按钮: 后退或前一项 31">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动作按钮: 前进或下一项 32">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动作按钮: 结束 33">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0-#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0-#ppt_w/2"/>
                                          </p:val>
                                        </p:tav>
                                        <p:tav tm="100000">
                                          <p:val>
                                            <p:strVal val="#ppt_x"/>
                                          </p:val>
                                        </p:tav>
                                      </p:tavLst>
                                    </p:anim>
                                    <p:anim calcmode="lin" valueType="num">
                                      <p:cBhvr additive="base">
                                        <p:cTn id="34" dur="500" fill="hold"/>
                                        <p:tgtEl>
                                          <p:spTgt spid="28"/>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0-#ppt_w/2"/>
                                          </p:val>
                                        </p:tav>
                                        <p:tav tm="100000">
                                          <p:val>
                                            <p:strVal val="#ppt_x"/>
                                          </p:val>
                                        </p:tav>
                                      </p:tavLst>
                                    </p:anim>
                                    <p:anim calcmode="lin" valueType="num">
                                      <p:cBhvr additive="base">
                                        <p:cTn id="38" dur="500" fill="hold"/>
                                        <p:tgtEl>
                                          <p:spTgt spid="25"/>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0-#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节标题">
    <p:spTree>
      <p:nvGrpSpPr>
        <p:cNvPr id="1" name=""/>
        <p:cNvGrpSpPr/>
        <p:nvPr/>
      </p:nvGrpSpPr>
      <p:grpSpPr>
        <a:xfrm>
          <a:off x="0" y="0"/>
          <a:ext cx="0" cy="0"/>
          <a:chOff x="0" y="0"/>
          <a:chExt cx="0" cy="0"/>
        </a:xfrm>
      </p:grpSpPr>
      <p:sp>
        <p:nvSpPr>
          <p:cNvPr id="3" name="文本占位符 2"/>
          <p:cNvSpPr>
            <a:spLocks noGrp="1"/>
          </p:cNvSpPr>
          <p:nvPr>
            <p:ph type="body" idx="1" hasCustomPrompt="1"/>
          </p:nvPr>
        </p:nvSpPr>
        <p:spPr>
          <a:xfrm>
            <a:off x="241540" y="534838"/>
            <a:ext cx="11701077"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主文档内容</a:t>
            </a:r>
          </a:p>
        </p:txBody>
      </p:sp>
      <p:sp>
        <p:nvSpPr>
          <p:cNvPr id="8" name="动作按钮: 后退或前一项 7">
            <a:hlinkClick r:id="" action="ppaction://hlinkshowjump?jump=previousslide" highlightClick="1"/>
          </p:cNvPr>
          <p:cNvSpPr/>
          <p:nvPr userDrawn="1"/>
        </p:nvSpPr>
        <p:spPr>
          <a:xfrm>
            <a:off x="11042650" y="6513077"/>
            <a:ext cx="27940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动作按钮: 前进或下一项 8">
            <a:hlinkClick r:id="" action="ppaction://hlinkshowjump?jump=nextslide" highlightClick="1"/>
          </p:cNvPr>
          <p:cNvSpPr/>
          <p:nvPr userDrawn="1"/>
        </p:nvSpPr>
        <p:spPr>
          <a:xfrm>
            <a:off x="11406188" y="6525777"/>
            <a:ext cx="269875"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动作按钮: 结束 9">
            <a:hlinkClick r:id="" action="ppaction://hlinkshowjump?jump=endshow" highlightClick="1"/>
          </p:cNvPr>
          <p:cNvSpPr/>
          <p:nvPr userDrawn="1"/>
        </p:nvSpPr>
        <p:spPr>
          <a:xfrm>
            <a:off x="11760200" y="6514665"/>
            <a:ext cx="2540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5" name="直接连接符 4"/>
          <p:cNvCxnSpPr/>
          <p:nvPr userDrawn="1"/>
        </p:nvCxnSpPr>
        <p:spPr>
          <a:xfrm>
            <a:off x="241540" y="406451"/>
            <a:ext cx="1170107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15" name="燕尾形 14">
            <a:hlinkClick r:id="rId2" action="ppaction://hlinksldjump"/>
          </p:cNvPr>
          <p:cNvSpPr/>
          <p:nvPr userDrawn="1"/>
        </p:nvSpPr>
        <p:spPr>
          <a:xfrm>
            <a:off x="6242295" y="6495790"/>
            <a:ext cx="2156400"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smtClean="0">
                <a:solidFill>
                  <a:srgbClr val="FFFFFF"/>
                </a:solidFill>
                <a:latin typeface="微软雅黑" panose="020B0503020204020204" pitchFamily="34" charset="-122"/>
                <a:ea typeface="微软雅黑" panose="020B0503020204020204" pitchFamily="34" charset="-122"/>
              </a:rPr>
              <a:t>热点聚焦  分类突破</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16" name="燕尾形 15">
            <a:hlinkClick r:id="rId3" action="ppaction://hlinksldjump"/>
          </p:cNvPr>
          <p:cNvSpPr/>
          <p:nvPr userDrawn="1"/>
        </p:nvSpPr>
        <p:spPr>
          <a:xfrm>
            <a:off x="3769480" y="6505690"/>
            <a:ext cx="2155419"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smtClean="0">
                <a:solidFill>
                  <a:srgbClr val="FFFFFF"/>
                </a:solidFill>
                <a:latin typeface="微软雅黑" panose="020B0503020204020204" pitchFamily="34" charset="-122"/>
                <a:ea typeface="微软雅黑" panose="020B0503020204020204" pitchFamily="34" charset="-122"/>
              </a:rPr>
              <a:t>真题感悟  考点整合</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12" name="燕尾形 11">
            <a:hlinkClick r:id="rId4" action="ppaction://hlinksldjump"/>
          </p:cNvPr>
          <p:cNvSpPr/>
          <p:nvPr userDrawn="1"/>
        </p:nvSpPr>
        <p:spPr>
          <a:xfrm>
            <a:off x="8628265" y="6505690"/>
            <a:ext cx="2156400" cy="315595"/>
          </a:xfrm>
          <a:prstGeom prst="chevron">
            <a:avLst/>
          </a:prstGeom>
          <a:solidFill>
            <a:schemeClr val="accent6"/>
          </a:solidFill>
          <a:ln>
            <a:noFill/>
          </a:ln>
        </p:spPr>
        <p:txBody>
          <a:bodyPr anchor="ctr"/>
          <a:lstStyle/>
          <a:p>
            <a:pPr algn="ctr" defTabSz="687070" fontAlgn="base">
              <a:spcBef>
                <a:spcPct val="0"/>
              </a:spcBef>
              <a:spcAft>
                <a:spcPct val="0"/>
              </a:spcAft>
            </a:pPr>
            <a:r>
              <a:rPr lang="zh-CN" altLang="en-US" sz="1200" dirty="0" smtClean="0">
                <a:solidFill>
                  <a:srgbClr val="FFFFFF"/>
                </a:solidFill>
                <a:latin typeface="微软雅黑" panose="020B0503020204020204" pitchFamily="34" charset="-122"/>
                <a:ea typeface="微软雅黑" panose="020B0503020204020204" pitchFamily="34" charset="-122"/>
              </a:rPr>
              <a:t>归纳总结  思维升华</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pic>
        <p:nvPicPr>
          <p:cNvPr id="10" name="图片 6"/>
          <p:cNvPicPr>
            <a:picLocks noChangeAspect="1"/>
          </p:cNvPicPr>
          <p:nvPr userDrawn="1"/>
        </p:nvPicPr>
        <p:blipFill>
          <a:blip r:embed="rId2">
            <a:extLst>
              <a:ext uri="{28A0092B-C50C-407E-A947-70E740481C1C}">
                <a14:useLocalDpi xmlns:a14="http://schemas.microsoft.com/office/drawing/2010/main" xmlns="" val="0"/>
              </a:ext>
            </a:extLst>
          </a:blip>
          <a:srcRect/>
          <a:stretch>
            <a:fillRect/>
          </a:stretch>
        </p:blipFill>
        <p:spPr bwMode="auto">
          <a:xfrm>
            <a:off x="992188" y="5872618"/>
            <a:ext cx="10204450" cy="66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图片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rot="20784402" flipH="1" flipV="1">
            <a:off x="7824363" y="3403693"/>
            <a:ext cx="4000325" cy="3602451"/>
          </a:xfrm>
          <a:prstGeom prst="rect">
            <a:avLst/>
          </a:prstGeom>
        </p:spPr>
      </p:pic>
      <p:sp>
        <p:nvSpPr>
          <p:cNvPr id="5" name="矩形 4"/>
          <p:cNvSpPr/>
          <p:nvPr userDrawn="1"/>
        </p:nvSpPr>
        <p:spPr>
          <a:xfrm>
            <a:off x="0" y="2489040"/>
            <a:ext cx="12192000" cy="830997"/>
          </a:xfrm>
          <a:prstGeom prst="rect">
            <a:avLst/>
          </a:prstGeom>
        </p:spPr>
        <p:txBody>
          <a:bodyPr wrap="square">
            <a:spAutoFit/>
          </a:bodyPr>
          <a:lstStyle/>
          <a:p>
            <a:pPr algn="ctr" fontAlgn="auto">
              <a:spcBef>
                <a:spcPts val="0"/>
              </a:spcBef>
              <a:spcAft>
                <a:spcPts val="0"/>
              </a:spcAft>
              <a:defRPr/>
            </a:pPr>
            <a:r>
              <a:rPr lang="zh-CN" altLang="en-US" sz="4800" spc="300" dirty="0" smtClean="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dirty="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C8E961-0A61-4EB6-98E7-EFE1458794F6}" type="datetimeFigureOut">
              <a:rPr lang="zh-CN" altLang="en-US" smtClean="0"/>
              <a:pPr/>
              <a:t>2019/11/10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2546D3-0A1B-4AD3-8423-C2D4F2A3C694}" type="slidenum">
              <a:rPr lang="zh-CN" altLang="en-US" smtClean="0"/>
              <a:pPr/>
              <a:t>‹#›</a:t>
            </a:fld>
            <a:endParaRPr lang="zh-CN" altLang="en-US"/>
          </a:p>
        </p:txBody>
      </p:sp>
      <p:pic>
        <p:nvPicPr>
          <p:cNvPr id="7" name="图片 6"/>
          <p:cNvPicPr>
            <a:picLocks noChangeAspect="1"/>
          </p:cNvPicPr>
          <p:nvPr userDrawn="1"/>
        </p:nvPicPr>
        <p:blipFill>
          <a:blip r:embed="rId7"/>
          <a:stretch>
            <a:fillRect/>
          </a:stretch>
        </p:blipFill>
        <p:spPr>
          <a:xfrm>
            <a:off x="3611" y="0"/>
            <a:ext cx="12188389" cy="6858000"/>
          </a:xfrm>
          <a:prstGeom prst="rect">
            <a:avLst/>
          </a:prstGeom>
        </p:spPr>
      </p:pic>
      <p:sp>
        <p:nvSpPr>
          <p:cNvPr id="8" name="文本框 7"/>
          <p:cNvSpPr txBox="1"/>
          <p:nvPr userDrawn="1"/>
        </p:nvSpPr>
        <p:spPr>
          <a:xfrm>
            <a:off x="432854" y="6501159"/>
            <a:ext cx="427986" cy="307777"/>
          </a:xfrm>
          <a:prstGeom prst="rect">
            <a:avLst/>
          </a:prstGeom>
          <a:noFill/>
        </p:spPr>
        <p:txBody>
          <a:bodyPr wrap="square" rtlCol="0">
            <a:spAutoFit/>
          </a:bodyPr>
          <a:lstStyle/>
          <a:p>
            <a:pPr algn="ctr"/>
            <a:fld id="{582C8A1B-FD01-4FEC-BC4C-A4CD3B747067}" type="slidenum">
              <a:rPr lang="zh-CN" altLang="en-US" sz="1400" smtClean="0">
                <a:latin typeface="Times New Roman" panose="02020603050405020304" pitchFamily="18" charset="0"/>
                <a:cs typeface="Times New Roman" panose="02020603050405020304" pitchFamily="18" charset="0"/>
              </a:rPr>
              <a:pPr algn="ctr"/>
              <a:t>‹#›</a:t>
            </a:fld>
            <a:endParaRPr lang="zh-CN" altLang="en-US" sz="1400" dirty="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1"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hlinkClick r:id="" action="ppaction://hlinkshowjump?jump=nextslide"/>
          </p:cNvPr>
          <p:cNvSpPr/>
          <p:nvPr userDrawn="1"/>
        </p:nvSpPr>
        <p:spPr>
          <a:xfrm>
            <a:off x="834588" y="6280397"/>
            <a:ext cx="459107"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Microsoft_Office_Word_97_-_2003___6.doc"/><Relationship Id="rId2" Type="http://schemas.openxmlformats.org/officeDocument/2006/relationships/slideLayout" Target="../slideLayouts/slideLayout3.xml"/><Relationship Id="rId1" Type="http://schemas.openxmlformats.org/officeDocument/2006/relationships/vmlDrawing" Target="../drawings/vmlDrawing4.vml"/></Relationships>
</file>

<file path=ppt/slides/_rels/slide12.xml.rels><?xml version="1.0" encoding="UTF-8" standalone="yes"?>
<Relationships xmlns="http://schemas.openxmlformats.org/package/2006/relationships"><Relationship Id="rId3" Type="http://schemas.openxmlformats.org/officeDocument/2006/relationships/oleObject" Target="../embeddings/Microsoft_Office_Word_97_-_2003___7.doc"/><Relationship Id="rId2" Type="http://schemas.openxmlformats.org/officeDocument/2006/relationships/slideLayout" Target="../slideLayouts/slideLayout3.xml"/><Relationship Id="rId1" Type="http://schemas.openxmlformats.org/officeDocument/2006/relationships/vmlDrawing" Target="../drawings/vmlDrawing5.vml"/><Relationship Id="rId6" Type="http://schemas.openxmlformats.org/officeDocument/2006/relationships/oleObject" Target="../embeddings/Microsoft_Office_Word_97_-_2003___9.doc"/><Relationship Id="rId5" Type="http://schemas.openxmlformats.org/officeDocument/2006/relationships/oleObject" Target="../embeddings/Microsoft_Office_Word_97_-_2003___8.doc"/><Relationship Id="rId4" Type="http://schemas.openxmlformats.org/officeDocument/2006/relationships/image" Target="../media/image18.tiff"/></Relationships>
</file>

<file path=ppt/slides/_rels/slide13.xml.rels><?xml version="1.0" encoding="UTF-8" standalone="yes"?>
<Relationships xmlns="http://schemas.openxmlformats.org/package/2006/relationships"><Relationship Id="rId8" Type="http://schemas.openxmlformats.org/officeDocument/2006/relationships/oleObject" Target="../embeddings/Microsoft_Office_Word_97_-_2003___15.doc"/><Relationship Id="rId3" Type="http://schemas.openxmlformats.org/officeDocument/2006/relationships/oleObject" Target="../embeddings/Microsoft_Office_Word_97_-_2003___10.doc"/><Relationship Id="rId7" Type="http://schemas.openxmlformats.org/officeDocument/2006/relationships/oleObject" Target="../embeddings/Microsoft_Office_Word_97_-_2003___14.doc"/><Relationship Id="rId2" Type="http://schemas.openxmlformats.org/officeDocument/2006/relationships/slideLayout" Target="../slideLayouts/slideLayout3.xml"/><Relationship Id="rId1" Type="http://schemas.openxmlformats.org/officeDocument/2006/relationships/vmlDrawing" Target="../drawings/vmlDrawing6.vml"/><Relationship Id="rId6" Type="http://schemas.openxmlformats.org/officeDocument/2006/relationships/oleObject" Target="../embeddings/Microsoft_Office_Word_97_-_2003___13.doc"/><Relationship Id="rId5" Type="http://schemas.openxmlformats.org/officeDocument/2006/relationships/oleObject" Target="../embeddings/Microsoft_Office_Word_97_-_2003___12.doc"/><Relationship Id="rId4" Type="http://schemas.openxmlformats.org/officeDocument/2006/relationships/oleObject" Target="../embeddings/Microsoft_Office_Word_97_-_2003___11.doc"/></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Microsoft_Office_Word_97_-_2003___16.doc"/><Relationship Id="rId2" Type="http://schemas.openxmlformats.org/officeDocument/2006/relationships/slideLayout" Target="../slideLayouts/slideLayout3.xml"/><Relationship Id="rId1" Type="http://schemas.openxmlformats.org/officeDocument/2006/relationships/vmlDrawing" Target="../drawings/vmlDrawing7.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Microsoft_Office_Word_97_-_2003___17.doc"/><Relationship Id="rId2" Type="http://schemas.openxmlformats.org/officeDocument/2006/relationships/slideLayout" Target="../slideLayouts/slideLayout3.xml"/><Relationship Id="rId1" Type="http://schemas.openxmlformats.org/officeDocument/2006/relationships/vmlDrawing" Target="../drawings/vmlDrawing8.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Microsoft_Office_Word_97_-_2003___18.doc"/><Relationship Id="rId2" Type="http://schemas.openxmlformats.org/officeDocument/2006/relationships/slideLayout" Target="../slideLayouts/slideLayout3.xml"/><Relationship Id="rId1" Type="http://schemas.openxmlformats.org/officeDocument/2006/relationships/vmlDrawing" Target="../drawings/vmlDrawing9.vml"/></Relationships>
</file>

<file path=ppt/slides/_rels/slide19.xml.rels><?xml version="1.0" encoding="UTF-8" standalone="yes"?>
<Relationships xmlns="http://schemas.openxmlformats.org/package/2006/relationships"><Relationship Id="rId8" Type="http://schemas.openxmlformats.org/officeDocument/2006/relationships/oleObject" Target="../embeddings/Microsoft_Office_Word_97_-_2003___24.doc"/><Relationship Id="rId3" Type="http://schemas.openxmlformats.org/officeDocument/2006/relationships/oleObject" Target="../embeddings/Microsoft_Office_Word_97_-_2003___19.doc"/><Relationship Id="rId7" Type="http://schemas.openxmlformats.org/officeDocument/2006/relationships/oleObject" Target="../embeddings/Microsoft_Office_Word_97_-_2003___23.doc"/><Relationship Id="rId2" Type="http://schemas.openxmlformats.org/officeDocument/2006/relationships/slideLayout" Target="../slideLayouts/slideLayout3.xml"/><Relationship Id="rId1" Type="http://schemas.openxmlformats.org/officeDocument/2006/relationships/vmlDrawing" Target="../drawings/vmlDrawing10.vml"/><Relationship Id="rId6" Type="http://schemas.openxmlformats.org/officeDocument/2006/relationships/oleObject" Target="../embeddings/Microsoft_Office_Word_97_-_2003___22.doc"/><Relationship Id="rId5" Type="http://schemas.openxmlformats.org/officeDocument/2006/relationships/oleObject" Target="../embeddings/Microsoft_Office_Word_97_-_2003___21.doc"/><Relationship Id="rId4" Type="http://schemas.openxmlformats.org/officeDocument/2006/relationships/oleObject" Target="../embeddings/Microsoft_Office_Word_97_-_2003___20.doc"/></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mzwhzx.cn/"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Microsoft_Office_Word_97_-_2003___25.doc"/><Relationship Id="rId2" Type="http://schemas.openxmlformats.org/officeDocument/2006/relationships/slideLayout" Target="../slideLayouts/slideLayout3.xml"/><Relationship Id="rId1" Type="http://schemas.openxmlformats.org/officeDocument/2006/relationships/vmlDrawing" Target="../drawings/vmlDrawing11.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Microsoft_Office_Word_97_-_2003___26.doc"/><Relationship Id="rId2" Type="http://schemas.openxmlformats.org/officeDocument/2006/relationships/slideLayout" Target="../slideLayouts/slideLayout3.xml"/><Relationship Id="rId1" Type="http://schemas.openxmlformats.org/officeDocument/2006/relationships/vmlDrawing" Target="../drawings/vmlDrawing12.vml"/><Relationship Id="rId5" Type="http://schemas.openxmlformats.org/officeDocument/2006/relationships/oleObject" Target="../embeddings/Microsoft_Office_Word_97_-_2003___28.doc"/><Relationship Id="rId4" Type="http://schemas.openxmlformats.org/officeDocument/2006/relationships/oleObject" Target="../embeddings/Microsoft_Office_Word_97_-_2003___27.doc"/></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Microsoft_Office_Word_97_-_2003___29.doc"/><Relationship Id="rId2" Type="http://schemas.openxmlformats.org/officeDocument/2006/relationships/slideLayout" Target="../slideLayouts/slideLayout3.xml"/><Relationship Id="rId1" Type="http://schemas.openxmlformats.org/officeDocument/2006/relationships/vmlDrawing" Target="../drawings/vmlDrawing13.v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tif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Microsoft_Office_Word_97_-_2003___1.doc"/><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oleObject" Target="../embeddings/Microsoft_Office_Word_97_-_2003___2.doc"/><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oleObject" Target="../embeddings/Microsoft_Office_Word_97_-_2003___3.doc"/></Relationships>
</file>

<file path=ppt/slides/_rels/slide8.xml.rels><?xml version="1.0" encoding="UTF-8" standalone="yes"?>
<Relationships xmlns="http://schemas.openxmlformats.org/package/2006/relationships"><Relationship Id="rId3" Type="http://schemas.openxmlformats.org/officeDocument/2006/relationships/oleObject" Target="../embeddings/Microsoft_Office_Word_97_-_2003___4.doc"/><Relationship Id="rId2" Type="http://schemas.openxmlformats.org/officeDocument/2006/relationships/slideLayout" Target="../slideLayouts/slideLayout3.xml"/><Relationship Id="rId1" Type="http://schemas.openxmlformats.org/officeDocument/2006/relationships/vmlDrawing" Target="../drawings/vmlDrawing3.vml"/><Relationship Id="rId4" Type="http://schemas.openxmlformats.org/officeDocument/2006/relationships/oleObject" Target="../embeddings/Microsoft_Office_Word_97_-_2003___5.doc"/></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757941" y="3068955"/>
            <a:ext cx="4121642" cy="818173"/>
          </a:xfrm>
          <a:prstGeom prst="rect">
            <a:avLst/>
          </a:prstGeom>
        </p:spPr>
        <p:txBody>
          <a:bodyPr wrap="none">
            <a:spAutoFit/>
          </a:bodyPr>
          <a:lstStyle/>
          <a:p>
            <a:pPr algn="ctr">
              <a:lnSpc>
                <a:spcPct val="150000"/>
              </a:lnSpc>
              <a:spcBef>
                <a:spcPts val="1700"/>
              </a:spcBef>
              <a:spcAft>
                <a:spcPts val="1650"/>
              </a:spcAft>
            </a:pPr>
            <a:r>
              <a:rPr lang="zh-CN" altLang="zh-CN" sz="3600" b="1" kern="2200" dirty="0">
                <a:latin typeface="Times New Roman" panose="02020603050405020304"/>
              </a:rPr>
              <a:t>第</a:t>
            </a:r>
            <a:r>
              <a:rPr lang="en-US" altLang="zh-CN" sz="3600" b="1" kern="2200" dirty="0">
                <a:latin typeface="Times New Roman" panose="02020603050405020304"/>
              </a:rPr>
              <a:t>2</a:t>
            </a:r>
            <a:r>
              <a:rPr lang="zh-CN" altLang="zh-CN" sz="3600" b="1" kern="2200" dirty="0">
                <a:latin typeface="Times New Roman" panose="02020603050405020304"/>
              </a:rPr>
              <a:t>讲　不等式选讲</a:t>
            </a:r>
            <a:endParaRPr lang="zh-CN" altLang="zh-CN" sz="2400" b="1" kern="2200" dirty="0">
              <a:effectLst/>
              <a:latin typeface="Times New Roman" panose="02020603050405020304"/>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2209366"/>
            <a:ext cx="1164729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a:latin typeface="Times New Roman" panose="02020603050405020304"/>
                <a:cs typeface="Courier New" panose="02070309020205020404"/>
              </a:rPr>
              <a:t>3.|</a:t>
            </a:r>
            <a:r>
              <a:rPr lang="en-US" altLang="zh-CN" sz="2400" i="1" kern="10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i="1" kern="100" dirty="0">
                <a:latin typeface="Times New Roman" panose="02020603050405020304"/>
                <a:cs typeface="Courier New" panose="02070309020205020404"/>
              </a:rPr>
              <a:t>c</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i="1" kern="100" dirty="0">
                <a:latin typeface="Times New Roman" panose="02020603050405020304"/>
                <a:cs typeface="Courier New" panose="02070309020205020404"/>
              </a:rPr>
              <a:t>c</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c</a:t>
            </a:r>
            <a:r>
              <a:rPr lang="en-US" altLang="zh-CN" sz="2400" kern="100" dirty="0">
                <a:latin typeface="Times New Roman" panose="02020603050405020304"/>
                <a:cs typeface="Courier New" panose="02070309020205020404"/>
              </a:rPr>
              <a:t>&gt;0)</a:t>
            </a:r>
            <a:r>
              <a:rPr lang="zh-CN" altLang="zh-CN" sz="2400" kern="100" dirty="0">
                <a:latin typeface="Times New Roman" panose="02020603050405020304"/>
                <a:cs typeface="Times New Roman" panose="02020603050405020304"/>
              </a:rPr>
              <a:t>型不等式的解法</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99299" y="2824891"/>
            <a:ext cx="11192821"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利用绝对值不等式的几何意义直观求解</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利用零点分段法求解</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构造函数，利用函数的图象求解</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53833" y="846875"/>
            <a:ext cx="1164729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基本不等式</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00715" y="1563370"/>
          <a:ext cx="10672762" cy="4025900"/>
        </p:xfrm>
        <a:graphic>
          <a:graphicData uri="http://schemas.openxmlformats.org/presentationml/2006/ole">
            <p:oleObj spid="_x0000_s85011" name="Document" r:id="rId3" imgW="10946195" imgH="4135968" progId="Word.Document.8">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1"/>
          <p:cNvSpPr>
            <a:spLocks noChangeArrowheads="1"/>
          </p:cNvSpPr>
          <p:nvPr/>
        </p:nvSpPr>
        <p:spPr bwMode="auto">
          <a:xfrm>
            <a:off x="209346" y="1214138"/>
            <a:ext cx="1164729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pitchFamily="2" charset="-122"/>
                <a:cs typeface="Times New Roman" panose="02020603050405020304"/>
              </a:rPr>
              <a:t>热点一　绝对值不等式的解法</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pitchFamily="2" charset="-122"/>
                <a:cs typeface="Times New Roman" panose="02020603050405020304"/>
              </a:rPr>
              <a:t>【例</a:t>
            </a:r>
            <a:r>
              <a:rPr lang="en-US" altLang="zh-CN" sz="2400" kern="100" dirty="0">
                <a:latin typeface="Times New Roman" panose="02020603050405020304"/>
                <a:ea typeface="黑体" panose="02010609060101010101" pitchFamily="2" charset="-122"/>
                <a:cs typeface="Courier New" panose="02070309020205020404"/>
              </a:rPr>
              <a:t>1</a:t>
            </a:r>
            <a:r>
              <a:rPr lang="zh-CN" altLang="zh-CN" sz="2400" kern="100" dirty="0">
                <a:latin typeface="Times New Roman" panose="02020603050405020304"/>
                <a:ea typeface="黑体" panose="02010609060101010101" pitchFamily="2" charset="-122"/>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衡水中学质检</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已知函数</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3|.</a:t>
            </a:r>
            <a:endParaRPr lang="zh-CN" altLang="zh-CN" sz="1050" kern="100" dirty="0">
              <a:effectLst/>
              <a:latin typeface="宋体" panose="02010600030101010101" pitchFamily="2" charset="-122"/>
              <a:cs typeface="Courier New" panose="02070309020205020404"/>
            </a:endParaRPr>
          </a:p>
        </p:txBody>
      </p:sp>
      <p:sp>
        <p:nvSpPr>
          <p:cNvPr id="7" name="矩形 1"/>
          <p:cNvSpPr>
            <a:spLocks noChangeArrowheads="1"/>
          </p:cNvSpPr>
          <p:nvPr/>
        </p:nvSpPr>
        <p:spPr bwMode="auto">
          <a:xfrm>
            <a:off x="563996" y="3586490"/>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pitchFamily="2" charset="-122"/>
                <a:cs typeface="Times New Roman" panose="02020603050405020304"/>
              </a:rPr>
              <a:t>解　</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依题意得</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2430753"/>
          <a:ext cx="10672762" cy="1460500"/>
        </p:xfrm>
        <a:graphic>
          <a:graphicData uri="http://schemas.openxmlformats.org/presentationml/2006/ole">
            <p:oleObj spid="_x0000_s16448" name="Document" r:id="rId3" imgW="10946195" imgH="1504185" progId="Word.Document.8">
              <p:embed/>
            </p:oleObj>
          </a:graphicData>
        </a:graphic>
      </p:graphicFrame>
      <p:pic>
        <p:nvPicPr>
          <p:cNvPr id="16411" name="Picture 27" descr="E:\梁明明\2018\二轮\2019版 创新设计 二轮专题复习 数学 全国（理）\热点聚焦.TIF"/>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58873" y="546259"/>
            <a:ext cx="11625166" cy="468964"/>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3" name="对象 2"/>
          <p:cNvGraphicFramePr>
            <a:graphicFrameLocks noChangeAspect="1"/>
          </p:cNvGraphicFramePr>
          <p:nvPr/>
        </p:nvGraphicFramePr>
        <p:xfrm>
          <a:off x="723547" y="4273572"/>
          <a:ext cx="10672762" cy="887413"/>
        </p:xfrm>
        <a:graphic>
          <a:graphicData uri="http://schemas.openxmlformats.org/presentationml/2006/ole">
            <p:oleObj spid="_x0000_s16449" name="Document" r:id="rId5" imgW="10946195" imgH="911223" progId="Word.Document.8">
              <p:embed/>
            </p:oleObj>
          </a:graphicData>
        </a:graphic>
      </p:graphicFrame>
      <p:graphicFrame>
        <p:nvGraphicFramePr>
          <p:cNvPr id="5" name="对象 4"/>
          <p:cNvGraphicFramePr>
            <a:graphicFrameLocks noChangeAspect="1"/>
          </p:cNvGraphicFramePr>
          <p:nvPr/>
        </p:nvGraphicFramePr>
        <p:xfrm>
          <a:off x="722621" y="4980650"/>
          <a:ext cx="10672763" cy="887412"/>
        </p:xfrm>
        <a:graphic>
          <a:graphicData uri="http://schemas.openxmlformats.org/presentationml/2006/ole">
            <p:oleObj spid="_x0000_s16450" name="Document" r:id="rId6" imgW="10946195" imgH="911223" progId="Word.Document.8">
              <p:embed/>
            </p:oleObj>
          </a:graphicData>
        </a:graphic>
      </p:graphicFrame>
      <p:sp>
        <p:nvSpPr>
          <p:cNvPr id="9" name="矩形 1"/>
          <p:cNvSpPr>
            <a:spLocks noChangeArrowheads="1"/>
          </p:cNvSpPr>
          <p:nvPr/>
        </p:nvSpPr>
        <p:spPr bwMode="auto">
          <a:xfrm>
            <a:off x="635779" y="5582984"/>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当</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&gt;1</a:t>
            </a:r>
            <a:r>
              <a:rPr lang="zh-CN" altLang="zh-CN" sz="2400" kern="100" dirty="0">
                <a:solidFill>
                  <a:srgbClr val="0000FF"/>
                </a:solidFill>
                <a:latin typeface="Times New Roman" panose="02020603050405020304"/>
                <a:cs typeface="Times New Roman" panose="02020603050405020304"/>
              </a:rPr>
              <a:t>时，原不等式可化为</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，无解</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614363" y="908685"/>
          <a:ext cx="10672762" cy="887413"/>
        </p:xfrm>
        <a:graphic>
          <a:graphicData uri="http://schemas.openxmlformats.org/presentationml/2006/ole">
            <p:oleObj spid="_x0000_s57420" name="Document" r:id="rId3" imgW="10946195" imgH="911223" progId="Word.Document.8">
              <p:embed/>
            </p:oleObj>
          </a:graphicData>
        </a:graphic>
      </p:graphicFrame>
      <p:graphicFrame>
        <p:nvGraphicFramePr>
          <p:cNvPr id="3" name="对象 2"/>
          <p:cNvGraphicFramePr>
            <a:graphicFrameLocks noChangeAspect="1"/>
          </p:cNvGraphicFramePr>
          <p:nvPr/>
        </p:nvGraphicFramePr>
        <p:xfrm>
          <a:off x="627108" y="1647620"/>
          <a:ext cx="10672762" cy="887412"/>
        </p:xfrm>
        <a:graphic>
          <a:graphicData uri="http://schemas.openxmlformats.org/presentationml/2006/ole">
            <p:oleObj spid="_x0000_s57421" name="Document" r:id="rId4" imgW="10946195" imgH="911223" progId="Word.Document.8">
              <p:embed/>
            </p:oleObj>
          </a:graphicData>
        </a:graphic>
      </p:graphicFrame>
      <p:graphicFrame>
        <p:nvGraphicFramePr>
          <p:cNvPr id="6" name="对象 5"/>
          <p:cNvGraphicFramePr>
            <a:graphicFrameLocks noChangeAspect="1"/>
          </p:cNvGraphicFramePr>
          <p:nvPr/>
        </p:nvGraphicFramePr>
        <p:xfrm>
          <a:off x="702668" y="2335217"/>
          <a:ext cx="10671175" cy="887412"/>
        </p:xfrm>
        <a:graphic>
          <a:graphicData uri="http://schemas.openxmlformats.org/presentationml/2006/ole">
            <p:oleObj spid="_x0000_s57422" name="Document" r:id="rId5" imgW="10946195" imgH="911223" progId="Word.Document.8">
              <p:embed/>
            </p:oleObj>
          </a:graphicData>
        </a:graphic>
      </p:graphicFrame>
      <p:graphicFrame>
        <p:nvGraphicFramePr>
          <p:cNvPr id="7" name="对象 6"/>
          <p:cNvGraphicFramePr>
            <a:graphicFrameLocks noChangeAspect="1"/>
          </p:cNvGraphicFramePr>
          <p:nvPr/>
        </p:nvGraphicFramePr>
        <p:xfrm>
          <a:off x="681677" y="3082603"/>
          <a:ext cx="10672762" cy="887413"/>
        </p:xfrm>
        <a:graphic>
          <a:graphicData uri="http://schemas.openxmlformats.org/presentationml/2006/ole">
            <p:oleObj spid="_x0000_s57423" name="Document" r:id="rId6" imgW="10946195" imgH="911223" progId="Word.Document.8">
              <p:embed/>
            </p:oleObj>
          </a:graphicData>
        </a:graphic>
      </p:graphicFrame>
      <p:graphicFrame>
        <p:nvGraphicFramePr>
          <p:cNvPr id="8" name="对象 7"/>
          <p:cNvGraphicFramePr>
            <a:graphicFrameLocks noChangeAspect="1"/>
          </p:cNvGraphicFramePr>
          <p:nvPr/>
        </p:nvGraphicFramePr>
        <p:xfrm>
          <a:off x="627643" y="3834761"/>
          <a:ext cx="10672763" cy="887412"/>
        </p:xfrm>
        <a:graphic>
          <a:graphicData uri="http://schemas.openxmlformats.org/presentationml/2006/ole">
            <p:oleObj spid="_x0000_s57424" name="Document" r:id="rId7" imgW="10946195" imgH="911223" progId="Word.Document.8">
              <p:embed/>
            </p:oleObj>
          </a:graphicData>
        </a:graphic>
      </p:graphicFrame>
      <p:graphicFrame>
        <p:nvGraphicFramePr>
          <p:cNvPr id="9" name="对象 8"/>
          <p:cNvGraphicFramePr>
            <a:graphicFrameLocks noChangeAspect="1"/>
          </p:cNvGraphicFramePr>
          <p:nvPr/>
        </p:nvGraphicFramePr>
        <p:xfrm>
          <a:off x="654381" y="4660913"/>
          <a:ext cx="10672763" cy="887413"/>
        </p:xfrm>
        <a:graphic>
          <a:graphicData uri="http://schemas.openxmlformats.org/presentationml/2006/ole">
            <p:oleObj spid="_x0000_s57425" name="Document" r:id="rId8"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785136"/>
            <a:ext cx="11192821"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pitchFamily="2" charset="-122"/>
                <a:cs typeface="Times New Roman" panose="02020603050405020304"/>
              </a:rPr>
              <a:t>探究提高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含绝对值的函数本质上是分段函数，绝对值不等式可利用分段函数的图象的几何直观性求解，体现了数形结合的思想</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解绝对值不等式的关键是去绝对值符号，常用的零点分段法的一般步骤：求零点；划分区间，去绝对值符号；分段解不等式；求各段的并集</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此外，还常用绝对值的几何意义，结合数轴直观求解</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38587"/>
            <a:ext cx="1164729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a:t>
            </a:r>
            <a:r>
              <a:rPr lang="zh-CN" altLang="zh-CN" sz="2400" kern="100" dirty="0">
                <a:latin typeface="Times New Roman" panose="02020603050405020304"/>
                <a:ea typeface="黑体" panose="02010609060101010101" pitchFamily="2" charset="-122"/>
                <a:cs typeface="Times New Roman" panose="02020603050405020304"/>
              </a:rPr>
              <a:t>训练</a:t>
            </a:r>
            <a:r>
              <a:rPr lang="en-US" altLang="zh-CN" sz="2400" kern="100" dirty="0">
                <a:latin typeface="Times New Roman" panose="02020603050405020304"/>
                <a:ea typeface="黑体" panose="02010609060101010101" pitchFamily="2" charset="-122"/>
                <a:cs typeface="Courier New" panose="02070309020205020404"/>
              </a:rPr>
              <a:t>1</a:t>
            </a:r>
            <a:r>
              <a:rPr lang="zh-CN" altLang="zh-CN" sz="2400" kern="100" dirty="0">
                <a:latin typeface="Times New Roman" panose="02020603050405020304"/>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Ⅱ</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设函数</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5</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512947" y="1085872"/>
            <a:ext cx="11192821"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当</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时，求不等式</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0</a:t>
            </a:r>
            <a:r>
              <a:rPr lang="zh-CN" altLang="zh-CN" sz="2400" kern="100" dirty="0">
                <a:latin typeface="Times New Roman" panose="02020603050405020304"/>
                <a:cs typeface="Times New Roman" panose="02020603050405020304"/>
              </a:rPr>
              <a:t>的解集；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若</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，求</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的取值范围</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2266977"/>
          <a:ext cx="10672762" cy="1447800"/>
        </p:xfrm>
        <a:graphic>
          <a:graphicData uri="http://schemas.openxmlformats.org/presentationml/2006/ole">
            <p:oleObj spid="_x0000_s59416" name="Document" r:id="rId3" imgW="10946195" imgH="1486904" progId="Word.Document.8">
              <p:embed/>
            </p:oleObj>
          </a:graphicData>
        </a:graphic>
      </p:graphicFrame>
      <p:sp>
        <p:nvSpPr>
          <p:cNvPr id="6" name="矩形 1"/>
          <p:cNvSpPr>
            <a:spLocks noChangeArrowheads="1"/>
          </p:cNvSpPr>
          <p:nvPr/>
        </p:nvSpPr>
        <p:spPr bwMode="auto">
          <a:xfrm>
            <a:off x="499299" y="3429000"/>
            <a:ext cx="11192821"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可得</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的解集为</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等价于</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又</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，且当</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时等号成立</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故</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等价于</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由</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zh-CN" altLang="zh-CN" sz="2400" kern="100" dirty="0">
                <a:solidFill>
                  <a:srgbClr val="0000FF"/>
                </a:solidFill>
                <a:latin typeface="Times New Roman" panose="02020603050405020304"/>
                <a:cs typeface="Times New Roman" panose="02020603050405020304"/>
              </a:rPr>
              <a:t>可得</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宋体" panose="02010600030101010101" pitchFamily="2" charset="-122"/>
                <a:cs typeface="Times New Roman" panose="020206030504050203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6</a:t>
            </a:r>
            <a:r>
              <a:rPr lang="zh-CN" altLang="zh-CN" sz="2400" kern="100" dirty="0">
                <a:solidFill>
                  <a:srgbClr val="0000FF"/>
                </a:solidFill>
                <a:latin typeface="Times New Roman" panose="02020603050405020304"/>
                <a:cs typeface="Times New Roman" panose="02020603050405020304"/>
              </a:rPr>
              <a:t>或</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kern="100" dirty="0" smtClean="0">
                <a:solidFill>
                  <a:srgbClr val="0000FF"/>
                </a:solidFill>
                <a:latin typeface="Times New Roman" panose="02020603050405020304"/>
                <a:cs typeface="Courier New" panose="02070309020205020404"/>
              </a:rPr>
              <a:t>.</a:t>
            </a:r>
            <a:r>
              <a:rPr lang="zh-CN" altLang="zh-CN" sz="2400" kern="100" dirty="0" smtClean="0">
                <a:solidFill>
                  <a:srgbClr val="0000FF"/>
                </a:solidFill>
                <a:latin typeface="Times New Roman" panose="02020603050405020304"/>
                <a:cs typeface="Times New Roman" panose="02020603050405020304"/>
              </a:rPr>
              <a:t>所以</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的取值范围是</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6]</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linds(horizontal)">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blinds(horizontal)">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blinds(horizontal)">
                                      <p:cBhvr>
                                        <p:cTn id="3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93179"/>
            <a:ext cx="1164729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pitchFamily="2" charset="-122"/>
                <a:cs typeface="Times New Roman" panose="02020603050405020304"/>
              </a:rPr>
              <a:t>热点二　不等式的证明</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pitchFamily="2" charset="-122"/>
                <a:cs typeface="Times New Roman" panose="02020603050405020304"/>
              </a:rPr>
              <a:t>【例</a:t>
            </a:r>
            <a:r>
              <a:rPr lang="en-US" altLang="zh-CN" sz="2400" kern="100" dirty="0">
                <a:latin typeface="Times New Roman" panose="02020603050405020304"/>
                <a:ea typeface="黑体" panose="02010609060101010101" pitchFamily="2" charset="-122"/>
                <a:cs typeface="Courier New" panose="02070309020205020404"/>
              </a:rPr>
              <a:t>2</a:t>
            </a:r>
            <a:r>
              <a:rPr lang="zh-CN" altLang="zh-CN" sz="2400" kern="100" dirty="0">
                <a:latin typeface="Times New Roman" panose="02020603050405020304"/>
                <a:ea typeface="黑体" panose="02010609060101010101" pitchFamily="2" charset="-122"/>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(2017·</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Ⅱ</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已知实数</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&gt;0</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&gt;0</a:t>
            </a:r>
            <a:r>
              <a:rPr lang="zh-CN" altLang="zh-CN" sz="2400" kern="100" dirty="0">
                <a:latin typeface="Times New Roman" panose="02020603050405020304"/>
                <a:cs typeface="Times New Roman" panose="02020603050405020304"/>
              </a:rPr>
              <a:t>，且</a:t>
            </a:r>
            <a:r>
              <a:rPr lang="en-US" altLang="zh-CN" sz="2400" i="1" kern="100" dirty="0">
                <a:latin typeface="Times New Roman" panose="02020603050405020304"/>
                <a:cs typeface="Courier New" panose="02070309020205020404"/>
              </a:rPr>
              <a:t>a</a:t>
            </a:r>
            <a:r>
              <a:rPr lang="en-US" altLang="zh-CN" sz="2400" kern="100" baseline="300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baseline="300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99299" y="1648656"/>
            <a:ext cx="11192821" cy="286232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证明：</a:t>
            </a:r>
            <a:r>
              <a:rPr lang="en-US" altLang="zh-CN" sz="2400" kern="100" dirty="0">
                <a:latin typeface="Times New Roman" panose="02020603050405020304"/>
                <a:cs typeface="Courier New" panose="02070309020205020404"/>
              </a:rPr>
              <a:t>(1)(</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a:t>
            </a:r>
            <a:r>
              <a:rPr lang="en-US" altLang="zh-CN" sz="2400" kern="100" baseline="30000" dirty="0">
                <a:latin typeface="Times New Roman" panose="02020603050405020304"/>
                <a:cs typeface="Courier New" panose="02070309020205020404"/>
              </a:rPr>
              <a:t>5</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baseline="30000" dirty="0">
                <a:latin typeface="Times New Roman" panose="02020603050405020304"/>
                <a:cs typeface="Courier New" panose="02070309020205020404"/>
              </a:rPr>
              <a:t>5</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2.</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pitchFamily="2" charset="-122"/>
                <a:cs typeface="Times New Roman" panose="02020603050405020304"/>
              </a:rPr>
              <a:t>证明</a:t>
            </a:r>
            <a:r>
              <a:rPr lang="zh-CN" altLang="zh-CN" sz="2400" kern="100" dirty="0">
                <a:solidFill>
                  <a:srgbClr val="0000FF"/>
                </a:solidFill>
                <a:latin typeface="Times New Roman" panose="02020603050405020304"/>
                <a:cs typeface="Times New Roman" panose="02020603050405020304"/>
              </a:rPr>
              <a:t>　</a:t>
            </a:r>
            <a:r>
              <a:rPr lang="en-US" altLang="zh-CN" sz="2400" kern="100" dirty="0">
                <a:solidFill>
                  <a:srgbClr val="0000FF"/>
                </a:solidFill>
                <a:latin typeface="Times New Roman" panose="02020603050405020304"/>
                <a:cs typeface="Courier New" panose="02070309020205020404"/>
              </a:rPr>
              <a:t>(1)(</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en-US" altLang="zh-CN" sz="2400" kern="100" baseline="30000" dirty="0">
                <a:solidFill>
                  <a:srgbClr val="0000FF"/>
                </a:solidFill>
                <a:latin typeface="Times New Roman" panose="02020603050405020304"/>
                <a:cs typeface="Courier New" panose="02070309020205020404"/>
              </a:rPr>
              <a:t>5</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baseline="30000" dirty="0">
                <a:solidFill>
                  <a:srgbClr val="0000FF"/>
                </a:solidFill>
                <a:latin typeface="Times New Roman" panose="02020603050405020304"/>
                <a:cs typeface="Courier New" panose="02070309020205020404"/>
              </a:rPr>
              <a:t>5</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en-US" altLang="zh-CN" sz="2400" kern="100" baseline="30000" dirty="0">
                <a:solidFill>
                  <a:srgbClr val="0000FF"/>
                </a:solidFill>
                <a:latin typeface="Times New Roman" panose="02020603050405020304"/>
                <a:cs typeface="Courier New" panose="02070309020205020404"/>
              </a:rPr>
              <a:t>6</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ab</a:t>
            </a:r>
            <a:r>
              <a:rPr lang="en-US" altLang="zh-CN" sz="2400" kern="100" baseline="30000" dirty="0">
                <a:solidFill>
                  <a:srgbClr val="0000FF"/>
                </a:solidFill>
                <a:latin typeface="Times New Roman" panose="02020603050405020304"/>
                <a:cs typeface="Courier New" panose="02070309020205020404"/>
              </a:rPr>
              <a:t>5</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en-US" altLang="zh-CN" sz="2400" kern="100" baseline="30000" dirty="0">
                <a:solidFill>
                  <a:srgbClr val="0000FF"/>
                </a:solidFill>
                <a:latin typeface="Times New Roman" panose="02020603050405020304"/>
                <a:cs typeface="Courier New" panose="02070309020205020404"/>
              </a:rPr>
              <a:t>5</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baseline="30000" dirty="0">
                <a:solidFill>
                  <a:srgbClr val="0000FF"/>
                </a:solidFill>
                <a:latin typeface="Times New Roman" panose="02020603050405020304"/>
                <a:cs typeface="Courier New" panose="02070309020205020404"/>
              </a:rPr>
              <a:t>6</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en-US" altLang="zh-CN" sz="2400" kern="100" baseline="300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baseline="30000" dirty="0">
                <a:solidFill>
                  <a:srgbClr val="0000FF"/>
                </a:solidFill>
                <a:latin typeface="Times New Roman" panose="02020603050405020304"/>
                <a:cs typeface="Courier New" panose="02070309020205020404"/>
              </a:rPr>
              <a:t>3</a:t>
            </a:r>
            <a:r>
              <a:rPr lang="en-US" altLang="zh-CN" sz="2400" kern="100" dirty="0">
                <a:solidFill>
                  <a:srgbClr val="0000FF"/>
                </a:solidFill>
                <a:latin typeface="Times New Roman" panose="02020603050405020304"/>
                <a:cs typeface="Courier New" panose="02070309020205020404"/>
              </a:rPr>
              <a:t>)</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a</a:t>
            </a:r>
            <a:r>
              <a:rPr lang="en-US" altLang="zh-CN" sz="2400" kern="100" baseline="30000" dirty="0">
                <a:solidFill>
                  <a:srgbClr val="0000FF"/>
                </a:solidFill>
                <a:latin typeface="Times New Roman" panose="02020603050405020304"/>
                <a:cs typeface="Courier New" panose="02070309020205020404"/>
              </a:rPr>
              <a:t>3</a:t>
            </a:r>
            <a:r>
              <a:rPr lang="en-US" altLang="zh-CN" sz="2400" i="1" kern="100" dirty="0">
                <a:solidFill>
                  <a:srgbClr val="0000FF"/>
                </a:solidFill>
                <a:latin typeface="Times New Roman" panose="02020603050405020304"/>
                <a:cs typeface="Courier New" panose="02070309020205020404"/>
              </a:rPr>
              <a:t>b</a:t>
            </a:r>
            <a:r>
              <a:rPr lang="en-US" altLang="zh-CN" sz="2400" kern="100" baseline="300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r>
              <a:rPr lang="en-US" altLang="zh-CN" sz="2400" i="1" kern="100" dirty="0" err="1">
                <a:solidFill>
                  <a:srgbClr val="0000FF"/>
                </a:solidFill>
                <a:latin typeface="Times New Roman" panose="02020603050405020304"/>
                <a:cs typeface="Courier New" panose="02070309020205020404"/>
              </a:rPr>
              <a:t>ab</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en-US" altLang="zh-CN" sz="2400" kern="100" baseline="30000" dirty="0">
                <a:solidFill>
                  <a:srgbClr val="0000FF"/>
                </a:solidFill>
                <a:latin typeface="Times New Roman" panose="02020603050405020304"/>
                <a:cs typeface="Courier New" panose="02070309020205020404"/>
              </a:rPr>
              <a:t>4</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baseline="30000" dirty="0">
                <a:solidFill>
                  <a:srgbClr val="0000FF"/>
                </a:solidFill>
                <a:latin typeface="Times New Roman" panose="02020603050405020304"/>
                <a:cs typeface="Courier New" panose="02070309020205020404"/>
              </a:rPr>
              <a:t>4</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zh-CN" altLang="zh-CN" sz="2400" kern="100" dirty="0">
                <a:solidFill>
                  <a:srgbClr val="0000FF"/>
                </a:solidFill>
                <a:latin typeface="Times New Roman" panose="02020603050405020304"/>
                <a:cs typeface="Times New Roman" panose="02020603050405020304"/>
              </a:rPr>
              <a:t>＋</a:t>
            </a:r>
            <a:r>
              <a:rPr lang="en-US" altLang="zh-CN" sz="2400" i="1" kern="100" dirty="0" err="1">
                <a:solidFill>
                  <a:srgbClr val="0000FF"/>
                </a:solidFill>
                <a:latin typeface="Times New Roman" panose="02020603050405020304"/>
                <a:cs typeface="Courier New" panose="02070309020205020404"/>
              </a:rPr>
              <a:t>ab</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baseline="300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Times New Roman" panose="02020603050405020304"/>
                <a:cs typeface="Courier New" panose="02070309020205020404"/>
              </a:rPr>
              <a:t>)</a:t>
            </a:r>
            <a:r>
              <a:rPr lang="en-US" altLang="zh-CN" sz="2400" kern="100" baseline="300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endParaRPr lang="zh-CN" altLang="zh-CN" sz="1050" kern="100" dirty="0">
              <a:solidFill>
                <a:srgbClr val="0000FF"/>
              </a:solidFill>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因为</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Times New Roman" panose="02020603050405020304"/>
                <a:cs typeface="Courier New" panose="02070309020205020404"/>
              </a:rPr>
              <a:t>)</a:t>
            </a:r>
            <a:r>
              <a:rPr lang="en-US" altLang="zh-CN" sz="2400" kern="100" baseline="300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en-US" altLang="zh-CN" sz="2400" kern="100" baseline="300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i="1" kern="100" dirty="0">
                <a:solidFill>
                  <a:srgbClr val="0000FF"/>
                </a:solidFill>
                <a:latin typeface="Times New Roman" panose="02020603050405020304"/>
                <a:cs typeface="Courier New" panose="02070309020205020404"/>
              </a:rPr>
              <a:t>a</a:t>
            </a:r>
            <a:r>
              <a:rPr lang="en-US" altLang="zh-CN" sz="2400" kern="100" baseline="300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i="1" kern="100" dirty="0">
                <a:solidFill>
                  <a:srgbClr val="0000FF"/>
                </a:solidFill>
                <a:latin typeface="Times New Roman" panose="02020603050405020304"/>
                <a:cs typeface="Courier New" panose="02070309020205020404"/>
              </a:rPr>
              <a:t>ab</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baseline="300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i="1" kern="100" dirty="0">
                <a:solidFill>
                  <a:srgbClr val="0000FF"/>
                </a:solidFill>
                <a:latin typeface="Times New Roman" panose="02020603050405020304"/>
                <a:cs typeface="Courier New" panose="02070309020205020404"/>
              </a:rPr>
              <a:t>ab</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Times New Roman" panose="02020603050405020304"/>
                <a:cs typeface="Courier New" panose="02070309020205020404"/>
              </a:rPr>
              <a:t>)</a:t>
            </a:r>
            <a:endParaRPr lang="zh-CN" altLang="zh-CN" sz="1050" kern="100" dirty="0">
              <a:solidFill>
                <a:srgbClr val="0000FF"/>
              </a:solidFill>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4592342"/>
          <a:ext cx="10672762" cy="928688"/>
        </p:xfrm>
        <a:graphic>
          <a:graphicData uri="http://schemas.openxmlformats.org/presentationml/2006/ole">
            <p:oleObj spid="_x0000_s60441" name="Document" r:id="rId3" imgW="10946195" imgH="956227" progId="Word.Document.8">
              <p:embed/>
            </p:oleObj>
          </a:graphicData>
        </a:graphic>
      </p:graphicFrame>
      <p:sp>
        <p:nvSpPr>
          <p:cNvPr id="3" name="矩形 2"/>
          <p:cNvSpPr/>
          <p:nvPr/>
        </p:nvSpPr>
        <p:spPr>
          <a:xfrm>
            <a:off x="447707" y="5217742"/>
            <a:ext cx="4262705" cy="576248"/>
          </a:xfrm>
          <a:prstGeom prst="rect">
            <a:avLst/>
          </a:prstGeom>
        </p:spPr>
        <p:txBody>
          <a:bodyPr wrap="none">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所以</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Times New Roman" panose="02020603050405020304"/>
                <a:cs typeface="Courier New" panose="02070309020205020404"/>
              </a:rPr>
              <a:t>)</a:t>
            </a:r>
            <a:r>
              <a:rPr lang="en-US" altLang="zh-CN" sz="2400" kern="100" baseline="30000" dirty="0">
                <a:solidFill>
                  <a:srgbClr val="0000FF"/>
                </a:solidFill>
                <a:latin typeface="Times New Roman" panose="02020603050405020304"/>
                <a:cs typeface="Courier New" panose="02070309020205020404"/>
              </a:rPr>
              <a:t>3</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8</a:t>
            </a:r>
            <a:r>
              <a:rPr lang="zh-CN" altLang="zh-CN" sz="2400" kern="100" dirty="0">
                <a:solidFill>
                  <a:srgbClr val="0000FF"/>
                </a:solidFill>
                <a:latin typeface="Times New Roman" panose="02020603050405020304"/>
                <a:cs typeface="Times New Roman" panose="02020603050405020304"/>
              </a:rPr>
              <a:t>，因此</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endParaRPr lang="zh-CN" altLang="zh-CN" sz="240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blinds(horizontal)">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blinds(horizontal)">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blinds(horizontal)">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771488"/>
            <a:ext cx="11192821"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pitchFamily="2" charset="-122"/>
                <a:cs typeface="Times New Roman" panose="02020603050405020304"/>
              </a:rPr>
              <a:t>探究提高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证明不等式的基本方法有比较法、综合法、分析法和反证法，其中比较法和综合法是基础，综合法证明的关键是找到证明的切入点</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当要证的不等式较难发现条件和结论之间的关系时，可用分析法来寻找证明途径，使用分析法证明的关键是推理的每一步必须可逆</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如果待证命题是否定性命题、唯一性命题或以</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至少</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至多</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等方式给出的，则考虑用反证法</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52235"/>
            <a:ext cx="1164729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a:t>
            </a:r>
            <a:r>
              <a:rPr lang="zh-CN" altLang="zh-CN" sz="2400" kern="100" dirty="0">
                <a:latin typeface="Times New Roman" panose="02020603050405020304"/>
                <a:ea typeface="黑体" panose="02010609060101010101" pitchFamily="2" charset="-122"/>
                <a:cs typeface="Times New Roman" panose="02020603050405020304"/>
              </a:rPr>
              <a:t>训练</a:t>
            </a:r>
            <a:r>
              <a:rPr lang="en-US" altLang="zh-CN" sz="2400" kern="100" dirty="0">
                <a:latin typeface="Times New Roman" panose="02020603050405020304"/>
                <a:ea typeface="黑体" panose="02010609060101010101" pitchFamily="2" charset="-122"/>
                <a:cs typeface="Courier New" panose="02070309020205020404"/>
              </a:rPr>
              <a:t>2</a:t>
            </a:r>
            <a:r>
              <a:rPr lang="zh-CN" altLang="zh-CN" sz="2400" kern="100" dirty="0">
                <a:latin typeface="Times New Roman" panose="02020603050405020304"/>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济南调研</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已知函数</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99299" y="3058659"/>
            <a:ext cx="11192821" cy="3346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pitchFamily="2" charset="-122"/>
                <a:cs typeface="Times New Roman" panose="02020603050405020304"/>
              </a:rPr>
              <a:t>解　</a:t>
            </a:r>
            <a:r>
              <a:rPr lang="en-US" altLang="zh-CN" sz="2400" kern="100" dirty="0">
                <a:solidFill>
                  <a:srgbClr val="0000FF"/>
                </a:solidFill>
                <a:latin typeface="Times New Roman" panose="02020603050405020304"/>
                <a:cs typeface="Courier New" panose="02070309020205020404"/>
              </a:rPr>
              <a:t>(1)</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5)</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9</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当</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时，不等式为</a:t>
            </a:r>
            <a:r>
              <a:rPr lang="en-US" altLang="zh-CN" sz="2400" kern="100" dirty="0">
                <a:solidFill>
                  <a:srgbClr val="0000FF"/>
                </a:solidFill>
                <a:latin typeface="Times New Roman" panose="02020603050405020304"/>
                <a:cs typeface="Courier New" panose="02070309020205020404"/>
              </a:rPr>
              <a:t>4</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12</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解得</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，故</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当－</a:t>
            </a:r>
            <a:r>
              <a:rPr lang="en-US" altLang="zh-CN" sz="2400" kern="100" dirty="0">
                <a:solidFill>
                  <a:srgbClr val="0000FF"/>
                </a:solidFill>
                <a:latin typeface="Times New Roman" panose="02020603050405020304"/>
                <a:cs typeface="Courier New" panose="02070309020205020404"/>
              </a:rPr>
              <a:t>2&lt;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&lt;1</a:t>
            </a:r>
            <a:r>
              <a:rPr lang="zh-CN" altLang="zh-CN" sz="2400" kern="100" dirty="0">
                <a:solidFill>
                  <a:srgbClr val="0000FF"/>
                </a:solidFill>
                <a:latin typeface="Times New Roman" panose="02020603050405020304"/>
                <a:cs typeface="Times New Roman" panose="02020603050405020304"/>
              </a:rPr>
              <a:t>时，不等式为</a:t>
            </a:r>
            <a:r>
              <a:rPr lang="en-US" altLang="zh-CN" sz="2400" kern="100" dirty="0">
                <a:solidFill>
                  <a:srgbClr val="0000FF"/>
                </a:solidFill>
                <a:latin typeface="Times New Roman" panose="02020603050405020304"/>
                <a:cs typeface="Courier New" panose="02070309020205020404"/>
              </a:rPr>
              <a:t>5</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9</a:t>
            </a:r>
            <a:r>
              <a:rPr lang="zh-CN" altLang="zh-CN" sz="2400" kern="100" dirty="0">
                <a:solidFill>
                  <a:srgbClr val="0000FF"/>
                </a:solidFill>
                <a:latin typeface="Times New Roman" panose="02020603050405020304"/>
                <a:cs typeface="Times New Roman" panose="02020603050405020304"/>
              </a:rPr>
              <a:t>，不成立；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当</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时，不等式为</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6</a:t>
            </a:r>
            <a:r>
              <a:rPr lang="zh-CN" altLang="zh-CN" sz="2400" kern="100" dirty="0">
                <a:solidFill>
                  <a:srgbClr val="0000FF"/>
                </a:solidFill>
                <a:latin typeface="Times New Roman" panose="02020603050405020304"/>
                <a:cs typeface="Times New Roman" panose="02020603050405020304"/>
              </a:rPr>
              <a:t>，解得</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，故</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综上所述，不等式的解集为</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1227786"/>
          <a:ext cx="10672762" cy="2033588"/>
        </p:xfrm>
        <a:graphic>
          <a:graphicData uri="http://schemas.openxmlformats.org/presentationml/2006/ole">
            <p:oleObj spid="_x0000_s62488" name="Document" r:id="rId3" imgW="10946195" imgH="2097506"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347515"/>
            <a:ext cx="1164729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Times New Roman" panose="02020603050405020304"/>
                <a:cs typeface="Courier New" panose="02070309020205020404"/>
              </a:rPr>
              <a:t>&gt;0</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Times New Roman" panose="02020603050405020304"/>
                <a:cs typeface="Courier New" panose="02070309020205020404"/>
              </a:rPr>
              <a:t>&gt;0).</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335280" y="1505943"/>
          <a:ext cx="10672762" cy="887413"/>
        </p:xfrm>
        <a:graphic>
          <a:graphicData uri="http://schemas.openxmlformats.org/presentationml/2006/ole">
            <p:oleObj spid="_x0000_s63546" name="Document" r:id="rId3" imgW="10946195" imgH="911223" progId="Word.Document.8">
              <p:embed/>
            </p:oleObj>
          </a:graphicData>
        </a:graphic>
      </p:graphicFrame>
      <p:graphicFrame>
        <p:nvGraphicFramePr>
          <p:cNvPr id="3" name="对象 2"/>
          <p:cNvGraphicFramePr>
            <a:graphicFrameLocks noChangeAspect="1"/>
          </p:cNvGraphicFramePr>
          <p:nvPr/>
        </p:nvGraphicFramePr>
        <p:xfrm>
          <a:off x="335280" y="2231230"/>
          <a:ext cx="10672762" cy="900112"/>
        </p:xfrm>
        <a:graphic>
          <a:graphicData uri="http://schemas.openxmlformats.org/presentationml/2006/ole">
            <p:oleObj spid="_x0000_s63547" name="Document" r:id="rId4" imgW="10946195" imgH="934265" progId="Word.Document.8">
              <p:embed/>
            </p:oleObj>
          </a:graphicData>
        </a:graphic>
      </p:graphicFrame>
      <p:graphicFrame>
        <p:nvGraphicFramePr>
          <p:cNvPr id="6" name="对象 5"/>
          <p:cNvGraphicFramePr>
            <a:graphicFrameLocks noChangeAspect="1"/>
          </p:cNvGraphicFramePr>
          <p:nvPr/>
        </p:nvGraphicFramePr>
        <p:xfrm>
          <a:off x="328975" y="2973419"/>
          <a:ext cx="10671175" cy="887412"/>
        </p:xfrm>
        <a:graphic>
          <a:graphicData uri="http://schemas.openxmlformats.org/presentationml/2006/ole">
            <p:oleObj spid="_x0000_s63548" name="Document" r:id="rId5" imgW="10946195" imgH="911223" progId="Word.Document.8">
              <p:embed/>
            </p:oleObj>
          </a:graphicData>
        </a:graphic>
      </p:graphicFrame>
      <p:graphicFrame>
        <p:nvGraphicFramePr>
          <p:cNvPr id="7" name="对象 6"/>
          <p:cNvGraphicFramePr>
            <a:graphicFrameLocks noChangeAspect="1"/>
          </p:cNvGraphicFramePr>
          <p:nvPr/>
        </p:nvGraphicFramePr>
        <p:xfrm>
          <a:off x="335280" y="3712260"/>
          <a:ext cx="10672762" cy="1323975"/>
        </p:xfrm>
        <a:graphic>
          <a:graphicData uri="http://schemas.openxmlformats.org/presentationml/2006/ole">
            <p:oleObj spid="_x0000_s63549" name="Document" r:id="rId6" imgW="10946195" imgH="1359815" progId="Word.Document.8">
              <p:embed/>
            </p:oleObj>
          </a:graphicData>
        </a:graphic>
      </p:graphicFrame>
      <p:graphicFrame>
        <p:nvGraphicFramePr>
          <p:cNvPr id="8" name="对象 7"/>
          <p:cNvGraphicFramePr>
            <a:graphicFrameLocks noChangeAspect="1"/>
          </p:cNvGraphicFramePr>
          <p:nvPr/>
        </p:nvGraphicFramePr>
        <p:xfrm>
          <a:off x="294336" y="4952718"/>
          <a:ext cx="10672763" cy="887413"/>
        </p:xfrm>
        <a:graphic>
          <a:graphicData uri="http://schemas.openxmlformats.org/presentationml/2006/ole">
            <p:oleObj spid="_x0000_s63550" name="Document" r:id="rId7" imgW="10946195" imgH="911223" progId="Word.Document.8">
              <p:embed/>
            </p:oleObj>
          </a:graphicData>
        </a:graphic>
      </p:graphicFrame>
      <p:graphicFrame>
        <p:nvGraphicFramePr>
          <p:cNvPr id="9" name="对象 8"/>
          <p:cNvGraphicFramePr>
            <a:graphicFrameLocks noChangeAspect="1"/>
          </p:cNvGraphicFramePr>
          <p:nvPr/>
        </p:nvGraphicFramePr>
        <p:xfrm>
          <a:off x="321632" y="5614607"/>
          <a:ext cx="10672763" cy="885825"/>
        </p:xfrm>
        <a:graphic>
          <a:graphicData uri="http://schemas.openxmlformats.org/presentationml/2006/ole">
            <p:oleObj spid="_x0000_s63551" name="Document" r:id="rId8" imgW="10946195" imgH="91122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0114" name="Picture 2" descr="数学A6">
            <a:hlinkClick r:id="rId2"/>
          </p:cNvPr>
          <p:cNvPicPr>
            <a:picLocks noChangeAspect="1" noChangeArrowheads="1"/>
          </p:cNvPicPr>
          <p:nvPr/>
        </p:nvPicPr>
        <p:blipFill>
          <a:blip r:embed="rId3" cstate="print"/>
          <a:srcRect/>
          <a:stretch>
            <a:fillRect/>
          </a:stretch>
        </p:blipFill>
        <p:spPr bwMode="auto">
          <a:xfrm>
            <a:off x="2095472" y="2057400"/>
            <a:ext cx="7620000" cy="238125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361163"/>
            <a:ext cx="1164729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pitchFamily="2" charset="-122"/>
                <a:cs typeface="Times New Roman" panose="02020603050405020304"/>
              </a:rPr>
              <a:t>热点三　绝对值不等式恒成立</a:t>
            </a:r>
            <a:r>
              <a:rPr lang="en-US" altLang="zh-CN" sz="2400" kern="100" dirty="0">
                <a:latin typeface="Times New Roman" panose="02020603050405020304"/>
                <a:ea typeface="黑体" panose="02010609060101010101" pitchFamily="2" charset="-122"/>
                <a:cs typeface="Courier New" panose="02070309020205020404"/>
              </a:rPr>
              <a:t>(</a:t>
            </a:r>
            <a:r>
              <a:rPr lang="zh-CN" altLang="zh-CN" sz="2400" kern="100" dirty="0">
                <a:latin typeface="Times New Roman" panose="02020603050405020304"/>
                <a:ea typeface="黑体" panose="02010609060101010101" pitchFamily="2" charset="-122"/>
                <a:cs typeface="Times New Roman" panose="02020603050405020304"/>
              </a:rPr>
              <a:t>存在</a:t>
            </a:r>
            <a:r>
              <a:rPr lang="en-US" altLang="zh-CN" sz="2400" kern="100" dirty="0">
                <a:latin typeface="Times New Roman" panose="02020603050405020304"/>
                <a:ea typeface="黑体" panose="02010609060101010101" pitchFamily="2" charset="-122"/>
                <a:cs typeface="Courier New" panose="02070309020205020404"/>
              </a:rPr>
              <a:t>)</a:t>
            </a:r>
            <a:r>
              <a:rPr lang="zh-CN" altLang="zh-CN" sz="2400" kern="100" dirty="0">
                <a:latin typeface="Times New Roman" panose="02020603050405020304"/>
                <a:ea typeface="黑体" panose="02010609060101010101" pitchFamily="2" charset="-122"/>
                <a:cs typeface="Times New Roman" panose="02020603050405020304"/>
              </a:rPr>
              <a:t>问题</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pitchFamily="2" charset="-122"/>
                <a:cs typeface="Times New Roman" panose="02020603050405020304"/>
              </a:rPr>
              <a:t>【例</a:t>
            </a:r>
            <a:r>
              <a:rPr lang="en-US" altLang="zh-CN" sz="2400" kern="100" dirty="0">
                <a:latin typeface="Times New Roman" panose="02020603050405020304"/>
                <a:ea typeface="黑体" panose="02010609060101010101" pitchFamily="2" charset="-122"/>
                <a:cs typeface="Courier New" panose="02070309020205020404"/>
              </a:rPr>
              <a:t>3</a:t>
            </a:r>
            <a:r>
              <a:rPr lang="zh-CN" altLang="zh-CN" sz="2400" kern="100" dirty="0">
                <a:latin typeface="Times New Roman" panose="02020603050405020304"/>
                <a:ea typeface="黑体" panose="02010609060101010101" pitchFamily="2" charset="-122"/>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(2017·</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Ⅲ</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已知函数</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99299" y="1424055"/>
            <a:ext cx="11192821"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求不等式</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的解集；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若不等式</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i="1" kern="100" dirty="0">
                <a:latin typeface="Times New Roman" panose="02020603050405020304"/>
                <a:cs typeface="Courier New" panose="02070309020205020404"/>
              </a:rPr>
              <a:t>x</a:t>
            </a:r>
            <a:r>
              <a:rPr lang="en-US" altLang="zh-CN" sz="2400" kern="100" baseline="30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m</a:t>
            </a:r>
            <a:r>
              <a:rPr lang="zh-CN" altLang="zh-CN" sz="2400" kern="100" dirty="0">
                <a:latin typeface="Times New Roman" panose="02020603050405020304"/>
                <a:cs typeface="Times New Roman" panose="02020603050405020304"/>
              </a:rPr>
              <a:t>的解集非空，求</a:t>
            </a:r>
            <a:r>
              <a:rPr lang="en-US" altLang="zh-CN" sz="2400" i="1" kern="100" dirty="0">
                <a:latin typeface="Times New Roman" panose="02020603050405020304"/>
                <a:cs typeface="Courier New" panose="02070309020205020404"/>
              </a:rPr>
              <a:t>m</a:t>
            </a:r>
            <a:r>
              <a:rPr lang="zh-CN" altLang="zh-CN" sz="2400" kern="100" dirty="0">
                <a:latin typeface="Times New Roman" panose="02020603050405020304"/>
                <a:cs typeface="Times New Roman" panose="02020603050405020304"/>
              </a:rPr>
              <a:t>的取值范围</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587067" y="2592590"/>
          <a:ext cx="10672762" cy="1447800"/>
        </p:xfrm>
        <a:graphic>
          <a:graphicData uri="http://schemas.openxmlformats.org/presentationml/2006/ole">
            <p:oleObj spid="_x0000_s64535" name="Document" r:id="rId3" imgW="10946195" imgH="1486904" progId="Word.Document.8">
              <p:embed/>
            </p:oleObj>
          </a:graphicData>
        </a:graphic>
      </p:graphicFrame>
      <p:sp>
        <p:nvSpPr>
          <p:cNvPr id="6" name="矩形 1"/>
          <p:cNvSpPr>
            <a:spLocks noChangeArrowheads="1"/>
          </p:cNvSpPr>
          <p:nvPr/>
        </p:nvSpPr>
        <p:spPr bwMode="auto">
          <a:xfrm>
            <a:off x="499299" y="3680897"/>
            <a:ext cx="11192821"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由</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可得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①</a:t>
            </a:r>
            <a:r>
              <a:rPr lang="zh-CN" altLang="zh-CN" sz="2400" kern="100" dirty="0">
                <a:solidFill>
                  <a:srgbClr val="0000FF"/>
                </a:solidFill>
                <a:latin typeface="Times New Roman" panose="02020603050405020304"/>
                <a:cs typeface="Times New Roman" panose="02020603050405020304"/>
              </a:rPr>
              <a:t>当</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时显然不满足题意；</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②</a:t>
            </a:r>
            <a:r>
              <a:rPr lang="zh-CN" altLang="zh-CN" sz="2400" kern="100" dirty="0">
                <a:solidFill>
                  <a:srgbClr val="0000FF"/>
                </a:solidFill>
                <a:latin typeface="Times New Roman" panose="02020603050405020304"/>
                <a:cs typeface="Times New Roman" panose="02020603050405020304"/>
              </a:rPr>
              <a:t>当－</a:t>
            </a:r>
            <a:r>
              <a:rPr lang="en-US" altLang="zh-CN" sz="2400" kern="100" dirty="0">
                <a:solidFill>
                  <a:srgbClr val="0000FF"/>
                </a:solidFill>
                <a:latin typeface="Times New Roman" panose="02020603050405020304"/>
                <a:cs typeface="Courier New" panose="02070309020205020404"/>
              </a:rPr>
              <a:t>1&lt;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&lt;2</a:t>
            </a:r>
            <a:r>
              <a:rPr lang="zh-CN" altLang="zh-CN" sz="2400" kern="100" dirty="0">
                <a:solidFill>
                  <a:srgbClr val="0000FF"/>
                </a:solidFill>
                <a:latin typeface="Times New Roman" panose="02020603050405020304"/>
                <a:cs typeface="Times New Roman" panose="02020603050405020304"/>
              </a:rPr>
              <a:t>时，</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，解得</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，则</a:t>
            </a:r>
            <a:r>
              <a:rPr lang="en-US" altLang="zh-CN" sz="2400" kern="100" dirty="0">
                <a:solidFill>
                  <a:srgbClr val="0000FF"/>
                </a:solidFill>
                <a:latin typeface="Times New Roman" panose="02020603050405020304"/>
                <a:cs typeface="Courier New" panose="02070309020205020404"/>
              </a:rPr>
              <a:t>1</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&lt;2</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③</a:t>
            </a:r>
            <a:r>
              <a:rPr lang="zh-CN" altLang="zh-CN" sz="2400" kern="100" dirty="0">
                <a:solidFill>
                  <a:srgbClr val="0000FF"/>
                </a:solidFill>
                <a:latin typeface="Times New Roman" panose="02020603050405020304"/>
                <a:cs typeface="Times New Roman" panose="02020603050405020304"/>
              </a:rPr>
              <a:t>当</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时，</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恒成立，</a:t>
            </a:r>
            <a:r>
              <a:rPr lang="zh-CN" altLang="zh-CN" sz="2400" kern="100" dirty="0">
                <a:solidFill>
                  <a:srgbClr val="0000FF"/>
                </a:solidFill>
                <a:latin typeface="宋体" panose="02010600030101010101" pitchFamily="2" charset="-122"/>
                <a:cs typeface="宋体" panose="02010600030101010101" pitchFamily="2" charset="-122"/>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综上知</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的解集为</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
                                            <p:txEl>
                                              <p:pRg st="2" end="2"/>
                                            </p:txEl>
                                          </p:spTgt>
                                        </p:tgtEl>
                                        <p:attrNameLst>
                                          <p:attrName>style.visibility</p:attrName>
                                        </p:attrNameLst>
                                      </p:cBhvr>
                                      <p:to>
                                        <p:strVal val="visible"/>
                                      </p:to>
                                    </p:set>
                                    <p:animEffect transition="in" filter="blinds(horizontal)">
                                      <p:cBhvr>
                                        <p:cTn id="22" dur="500"/>
                                        <p:tgtEl>
                                          <p:spTgt spid="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animEffect transition="in" filter="blinds(horizontal)">
                                      <p:cBhvr>
                                        <p:cTn id="27" dur="500"/>
                                        <p:tgtEl>
                                          <p:spTgt spid="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xEl>
                                              <p:pRg st="4" end="4"/>
                                            </p:txEl>
                                          </p:spTgt>
                                        </p:tgtEl>
                                        <p:attrNameLst>
                                          <p:attrName>style.visibility</p:attrName>
                                        </p:attrNameLst>
                                      </p:cBhvr>
                                      <p:to>
                                        <p:strVal val="visible"/>
                                      </p:to>
                                    </p:set>
                                    <p:animEffect transition="in" filter="blinds(horizontal)">
                                      <p:cBhvr>
                                        <p:cTn id="32"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675067"/>
            <a:ext cx="11647294"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不等式</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m</a:t>
            </a:r>
            <a:r>
              <a:rPr lang="zh-CN" altLang="zh-CN" sz="2400" kern="100" dirty="0">
                <a:solidFill>
                  <a:srgbClr val="0000FF"/>
                </a:solidFill>
                <a:latin typeface="Times New Roman" panose="02020603050405020304"/>
                <a:cs typeface="Times New Roman" panose="02020603050405020304"/>
              </a:rPr>
              <a:t>等价于</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err="1">
                <a:solidFill>
                  <a:srgbClr val="0000FF"/>
                </a:solidFill>
                <a:latin typeface="Times New Roman" panose="02020603050405020304"/>
                <a:cs typeface="Courier New" panose="02070309020205020404"/>
              </a:rPr>
              <a:t>x</a:t>
            </a:r>
            <a:r>
              <a:rPr lang="en-US" altLang="zh-CN" sz="2400" kern="100" dirty="0" err="1">
                <a:solidFill>
                  <a:srgbClr val="0000FF"/>
                </a:solidFill>
                <a:latin typeface="宋体" panose="02010600030101010101" pitchFamily="2" charset="-122"/>
                <a:cs typeface="Times New Roman" panose="02020603050405020304"/>
              </a:rPr>
              <a:t>≥</a:t>
            </a:r>
            <a:r>
              <a:rPr lang="en-US" altLang="zh-CN" sz="2400" i="1" kern="100" dirty="0" err="1">
                <a:solidFill>
                  <a:srgbClr val="0000FF"/>
                </a:solidFill>
                <a:latin typeface="Times New Roman" panose="02020603050405020304"/>
                <a:cs typeface="Courier New" panose="02070309020205020404"/>
              </a:rPr>
              <a:t>m</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令</a:t>
            </a:r>
            <a:r>
              <a:rPr lang="en-US" altLang="zh-CN" sz="2400" i="1" kern="100" dirty="0">
                <a:solidFill>
                  <a:srgbClr val="0000FF"/>
                </a:solidFill>
                <a:latin typeface="Times New Roman" panose="02020603050405020304"/>
                <a:cs typeface="Courier New" panose="02070309020205020404"/>
              </a:rPr>
              <a:t>g</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smtClean="0">
                <a:solidFill>
                  <a:srgbClr val="0000FF"/>
                </a:solidFill>
                <a:latin typeface="Times New Roman" panose="02020603050405020304"/>
                <a:cs typeface="Times New Roman" panose="02020603050405020304"/>
              </a:rPr>
              <a:t>，则</a:t>
            </a:r>
            <a:r>
              <a:rPr lang="en-US" altLang="zh-CN" sz="2400" i="1" kern="100" dirty="0">
                <a:solidFill>
                  <a:srgbClr val="0000FF"/>
                </a:solidFill>
                <a:latin typeface="Times New Roman" panose="02020603050405020304"/>
                <a:cs typeface="Courier New" panose="02070309020205020404"/>
              </a:rPr>
              <a:t>g</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m</a:t>
            </a:r>
            <a:r>
              <a:rPr lang="zh-CN" altLang="zh-CN" sz="2400" kern="100" dirty="0">
                <a:solidFill>
                  <a:srgbClr val="0000FF"/>
                </a:solidFill>
                <a:latin typeface="Times New Roman" panose="02020603050405020304"/>
                <a:cs typeface="Times New Roman" panose="02020603050405020304"/>
              </a:rPr>
              <a:t>解集非空只需要</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g</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baseline="-25000" dirty="0" err="1">
                <a:solidFill>
                  <a:srgbClr val="0000FF"/>
                </a:solidFill>
                <a:latin typeface="Times New Roman" panose="02020603050405020304"/>
                <a:cs typeface="Courier New" panose="02070309020205020404"/>
              </a:rPr>
              <a:t>max</a:t>
            </a:r>
            <a:r>
              <a:rPr lang="en-US" altLang="zh-CN" sz="2400" kern="100" dirty="0" err="1">
                <a:solidFill>
                  <a:srgbClr val="0000FF"/>
                </a:solidFill>
                <a:latin typeface="宋体" panose="02010600030101010101" pitchFamily="2" charset="-122"/>
                <a:cs typeface="Times New Roman" panose="02020603050405020304"/>
              </a:rPr>
              <a:t>≥</a:t>
            </a:r>
            <a:r>
              <a:rPr lang="en-US" altLang="zh-CN" sz="2400" i="1" kern="100" dirty="0" err="1">
                <a:solidFill>
                  <a:srgbClr val="0000FF"/>
                </a:solidFill>
                <a:latin typeface="Times New Roman" panose="02020603050405020304"/>
                <a:cs typeface="Courier New" panose="02070309020205020404"/>
              </a:rPr>
              <a:t>m</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253635" y="3109899"/>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①</a:t>
            </a:r>
            <a:r>
              <a:rPr lang="zh-CN" altLang="zh-CN" sz="2400" kern="100" dirty="0">
                <a:solidFill>
                  <a:srgbClr val="0000FF"/>
                </a:solidFill>
                <a:latin typeface="Times New Roman" panose="02020603050405020304"/>
                <a:cs typeface="Times New Roman" panose="02020603050405020304"/>
              </a:rPr>
              <a:t>当</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时，</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g</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baseline="-25000" dirty="0">
                <a:solidFill>
                  <a:srgbClr val="0000FF"/>
                </a:solidFill>
                <a:latin typeface="Times New Roman" panose="02020603050405020304"/>
                <a:cs typeface="Courier New" panose="02070309020205020404"/>
              </a:rPr>
              <a:t>max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g</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5</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294336" y="1912129"/>
          <a:ext cx="10672762" cy="1447800"/>
        </p:xfrm>
        <a:graphic>
          <a:graphicData uri="http://schemas.openxmlformats.org/presentationml/2006/ole">
            <p:oleObj spid="_x0000_s65577" name="Document" r:id="rId3" imgW="10946195" imgH="1486904" progId="Word.Document.8">
              <p:embed/>
            </p:oleObj>
          </a:graphicData>
        </a:graphic>
      </p:graphicFrame>
      <p:graphicFrame>
        <p:nvGraphicFramePr>
          <p:cNvPr id="3" name="对象 2"/>
          <p:cNvGraphicFramePr>
            <a:graphicFrameLocks noChangeAspect="1"/>
          </p:cNvGraphicFramePr>
          <p:nvPr/>
        </p:nvGraphicFramePr>
        <p:xfrm>
          <a:off x="335280" y="3749752"/>
          <a:ext cx="10672762" cy="887412"/>
        </p:xfrm>
        <a:graphic>
          <a:graphicData uri="http://schemas.openxmlformats.org/presentationml/2006/ole">
            <p:oleObj spid="_x0000_s65578" name="Document" r:id="rId4" imgW="10946195" imgH="917704" progId="Word.Document.8">
              <p:embed/>
            </p:oleObj>
          </a:graphicData>
        </a:graphic>
      </p:graphicFrame>
      <p:graphicFrame>
        <p:nvGraphicFramePr>
          <p:cNvPr id="6" name="对象 5"/>
          <p:cNvGraphicFramePr>
            <a:graphicFrameLocks noChangeAspect="1"/>
          </p:cNvGraphicFramePr>
          <p:nvPr/>
        </p:nvGraphicFramePr>
        <p:xfrm>
          <a:off x="403520" y="5034607"/>
          <a:ext cx="10671175" cy="887412"/>
        </p:xfrm>
        <a:graphic>
          <a:graphicData uri="http://schemas.openxmlformats.org/presentationml/2006/ole">
            <p:oleObj spid="_x0000_s65579" name="Document" r:id="rId5" imgW="10946195" imgH="917704" progId="Word.Document.8">
              <p:embed/>
            </p:oleObj>
          </a:graphicData>
        </a:graphic>
      </p:graphicFrame>
      <p:sp>
        <p:nvSpPr>
          <p:cNvPr id="8" name="矩形 1"/>
          <p:cNvSpPr>
            <a:spLocks noChangeArrowheads="1"/>
          </p:cNvSpPr>
          <p:nvPr/>
        </p:nvSpPr>
        <p:spPr bwMode="auto">
          <a:xfrm>
            <a:off x="267283" y="4361172"/>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③</a:t>
            </a:r>
            <a:r>
              <a:rPr lang="zh-CN" altLang="zh-CN" sz="2400" kern="100" dirty="0">
                <a:solidFill>
                  <a:srgbClr val="0000FF"/>
                </a:solidFill>
                <a:latin typeface="Times New Roman" panose="02020603050405020304"/>
                <a:cs typeface="Times New Roman" panose="02020603050405020304"/>
              </a:rPr>
              <a:t>当</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时，</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g</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baseline="-25000" dirty="0">
                <a:solidFill>
                  <a:srgbClr val="0000FF"/>
                </a:solidFill>
                <a:latin typeface="Times New Roman" panose="02020603050405020304"/>
                <a:cs typeface="Courier New" panose="02070309020205020404"/>
              </a:rPr>
              <a:t>max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g</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blinds(horizontal)">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2159393"/>
            <a:ext cx="11192821"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ea typeface="黑体" panose="02010609060101010101" pitchFamily="2" charset="-122"/>
                <a:cs typeface="Times New Roman" panose="02020603050405020304"/>
              </a:rPr>
              <a:t>探究提高</a:t>
            </a:r>
            <a:r>
              <a:rPr lang="zh-CN" altLang="zh-CN" sz="2400" kern="100" dirty="0">
                <a:latin typeface="Times New Roman" panose="02020603050405020304"/>
                <a:cs typeface="Times New Roman" panose="02020603050405020304"/>
              </a:rPr>
              <a:t>　</a:t>
            </a:r>
            <a:r>
              <a:rPr lang="en-US" altLang="zh-CN" sz="2400" kern="100" dirty="0">
                <a:latin typeface="Times New Roman" panose="02020603050405020304"/>
                <a:ea typeface="楷体_GB2312"/>
                <a:cs typeface="Courier New" panose="02070309020205020404"/>
              </a:rPr>
              <a:t>1.</a:t>
            </a:r>
            <a:r>
              <a:rPr lang="zh-CN" altLang="zh-CN" sz="2400" kern="100" dirty="0">
                <a:latin typeface="Times New Roman" panose="02020603050405020304"/>
                <a:ea typeface="楷体_GB2312"/>
                <a:cs typeface="Times New Roman" panose="02020603050405020304"/>
              </a:rPr>
              <a:t>不等式恒成立问题，存在性问题都可以转化为最值问题解决</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ea typeface="楷体_GB2312"/>
                <a:cs typeface="Courier New" panose="02070309020205020404"/>
              </a:rPr>
              <a:t>2</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楷体_GB2312"/>
                <a:cs typeface="Times New Roman" panose="02020603050405020304"/>
              </a:rPr>
              <a:t>本题分离参数</a:t>
            </a:r>
            <a:r>
              <a:rPr lang="en-US" altLang="zh-CN" sz="2400" i="1" kern="100" dirty="0">
                <a:latin typeface="Times New Roman" panose="02020603050405020304"/>
                <a:ea typeface="楷体_GB2312"/>
                <a:cs typeface="Courier New" panose="02070309020205020404"/>
              </a:rPr>
              <a:t>m</a:t>
            </a:r>
            <a:r>
              <a:rPr lang="zh-CN" altLang="zh-CN" sz="2400" kern="100" dirty="0">
                <a:latin typeface="Times New Roman" panose="02020603050405020304"/>
                <a:ea typeface="楷体_GB2312"/>
                <a:cs typeface="Times New Roman" panose="02020603050405020304"/>
              </a:rPr>
              <a:t>，对含绝对值符号的函数</a:t>
            </a:r>
            <a:r>
              <a:rPr lang="en-US" altLang="zh-CN" sz="2400" i="1" kern="100" dirty="0">
                <a:latin typeface="Times New Roman" panose="02020603050405020304"/>
                <a:ea typeface="楷体_GB2312"/>
                <a:cs typeface="Courier New" panose="02070309020205020404"/>
              </a:rPr>
              <a:t>g</a:t>
            </a:r>
            <a:r>
              <a:rPr lang="en-US" altLang="zh-CN" sz="2400" kern="100" dirty="0">
                <a:latin typeface="Times New Roman" panose="02020603050405020304"/>
                <a:ea typeface="楷体_GB2312"/>
                <a:cs typeface="Courier New" panose="02070309020205020404"/>
              </a:rPr>
              <a:t>(</a:t>
            </a:r>
            <a:r>
              <a:rPr lang="en-US" altLang="zh-CN" sz="2400" i="1" kern="100" dirty="0">
                <a:latin typeface="Times New Roman" panose="02020603050405020304"/>
                <a:ea typeface="楷体_GB2312"/>
                <a:cs typeface="Courier New" panose="02070309020205020404"/>
              </a:rPr>
              <a:t>x</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分段讨论，求出</a:t>
            </a:r>
            <a:r>
              <a:rPr lang="en-US" altLang="zh-CN" sz="2400" i="1" kern="100" dirty="0">
                <a:latin typeface="Times New Roman" panose="02020603050405020304"/>
                <a:ea typeface="楷体_GB2312"/>
                <a:cs typeface="Courier New" panose="02070309020205020404"/>
              </a:rPr>
              <a:t>g</a:t>
            </a:r>
            <a:r>
              <a:rPr lang="en-US" altLang="zh-CN" sz="2400" kern="100" dirty="0">
                <a:latin typeface="Times New Roman" panose="02020603050405020304"/>
                <a:ea typeface="楷体_GB2312"/>
                <a:cs typeface="Courier New" panose="02070309020205020404"/>
              </a:rPr>
              <a:t>(</a:t>
            </a:r>
            <a:r>
              <a:rPr lang="en-US" altLang="zh-CN" sz="2400" i="1" kern="100" dirty="0">
                <a:latin typeface="Times New Roman" panose="02020603050405020304"/>
                <a:ea typeface="楷体_GB2312"/>
                <a:cs typeface="Courier New" panose="02070309020205020404"/>
              </a:rPr>
              <a:t>x</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ea typeface="楷体_GB2312"/>
                <a:cs typeface="Times New Roman" panose="02020603050405020304"/>
              </a:rPr>
              <a:t>的最大值，进而求出</a:t>
            </a:r>
            <a:r>
              <a:rPr lang="en-US" altLang="zh-CN" sz="2400" i="1" kern="100" dirty="0">
                <a:latin typeface="Times New Roman" panose="02020603050405020304"/>
                <a:ea typeface="楷体_GB2312"/>
                <a:cs typeface="Courier New" panose="02070309020205020404"/>
              </a:rPr>
              <a:t>m</a:t>
            </a:r>
            <a:r>
              <a:rPr lang="zh-CN" altLang="zh-CN" sz="2400" kern="100" dirty="0">
                <a:latin typeface="Times New Roman" panose="02020603050405020304"/>
                <a:ea typeface="楷体_GB2312"/>
                <a:cs typeface="Times New Roman" panose="02020603050405020304"/>
              </a:rPr>
              <a:t>的取值范围，优化解题过程</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84197" y="1255082"/>
            <a:ext cx="1153197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a:t>
            </a:r>
            <a:r>
              <a:rPr lang="zh-CN" altLang="zh-CN" sz="2400" kern="100" dirty="0">
                <a:latin typeface="Times New Roman" panose="02020603050405020304"/>
                <a:ea typeface="黑体" panose="02010609060101010101" pitchFamily="2" charset="-122"/>
                <a:cs typeface="Times New Roman" panose="02020603050405020304"/>
              </a:rPr>
              <a:t>训练</a:t>
            </a:r>
            <a:r>
              <a:rPr lang="en-US" altLang="zh-CN" sz="2400" kern="100" dirty="0">
                <a:latin typeface="Times New Roman" panose="02020603050405020304"/>
                <a:ea typeface="黑体" panose="02010609060101010101" pitchFamily="2" charset="-122"/>
                <a:cs typeface="Courier New" panose="02070309020205020404"/>
              </a:rPr>
              <a:t>3</a:t>
            </a:r>
            <a:r>
              <a:rPr lang="zh-CN" altLang="zh-CN" sz="2400" kern="100" dirty="0">
                <a:latin typeface="Times New Roman" panose="02020603050405020304"/>
                <a:cs typeface="Times New Roman" panose="02020603050405020304"/>
              </a:rPr>
              <a:t>】</a:t>
            </a:r>
            <a:r>
              <a:rPr lang="zh-CN" altLang="zh-CN" sz="2400" kern="100" dirty="0">
                <a:latin typeface="宋体" panose="02010600030101010101" pitchFamily="2" charset="-122"/>
                <a:ea typeface="Times New Roman" panose="02020603050405020304"/>
                <a:cs typeface="Courier New" panose="02070309020205020404"/>
              </a:rPr>
              <a:t> </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郑州调研</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设函数</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512947" y="1816015"/>
            <a:ext cx="11192821"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若不等式</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的解集为</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en-US" altLang="zh-CN" sz="2400" kern="100" dirty="0">
                <a:latin typeface="宋体" panose="02010600030101010101" pitchFamily="2" charset="-122"/>
                <a:cs typeface="Times New Roman" panose="02020603050405020304"/>
              </a:rPr>
              <a:t>≤</a:t>
            </a:r>
            <a:r>
              <a:rPr lang="en-US" altLang="zh-CN" sz="2400" i="1" kern="100" dirty="0">
                <a:latin typeface="Times New Roman" panose="02020603050405020304"/>
                <a:cs typeface="Courier New" panose="02070309020205020404"/>
              </a:rPr>
              <a:t>x</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，求实数</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的值；</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在</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的条件下，若不等式</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i="1" kern="100" dirty="0">
                <a:latin typeface="Times New Roman" panose="02020603050405020304"/>
                <a:cs typeface="Courier New" panose="02070309020205020404"/>
              </a:rPr>
              <a:t>k</a:t>
            </a:r>
            <a:r>
              <a:rPr lang="en-US" altLang="zh-CN" sz="2400" kern="100" baseline="30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k</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恒成立，求实数</a:t>
            </a:r>
            <a:r>
              <a:rPr lang="en-US" altLang="zh-CN" sz="2400" i="1" kern="100" dirty="0">
                <a:latin typeface="Times New Roman" panose="02020603050405020304"/>
                <a:cs typeface="Courier New" panose="02070309020205020404"/>
              </a:rPr>
              <a:t>k</a:t>
            </a:r>
            <a:r>
              <a:rPr lang="zh-CN" altLang="zh-CN" sz="2400" kern="100" dirty="0">
                <a:latin typeface="Times New Roman" panose="02020603050405020304"/>
                <a:cs typeface="Times New Roman" panose="02020603050405020304"/>
              </a:rPr>
              <a:t>的取值范围</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2" name="对象 1"/>
          <p:cNvGraphicFramePr>
            <a:graphicFrameLocks noChangeAspect="1"/>
          </p:cNvGraphicFramePr>
          <p:nvPr/>
        </p:nvGraphicFramePr>
        <p:xfrm>
          <a:off x="614363" y="4794393"/>
          <a:ext cx="10672762" cy="1009650"/>
        </p:xfrm>
        <a:graphic>
          <a:graphicData uri="http://schemas.openxmlformats.org/presentationml/2006/ole">
            <p:oleObj spid="_x0000_s90113" name="Document" r:id="rId3" imgW="10946195" imgH="1042273" progId="Word.Document.8">
              <p:embed/>
            </p:oleObj>
          </a:graphicData>
        </a:graphic>
      </p:graphicFrame>
      <p:sp>
        <p:nvSpPr>
          <p:cNvPr id="6" name="矩形 1"/>
          <p:cNvSpPr>
            <a:spLocks noChangeArrowheads="1"/>
          </p:cNvSpPr>
          <p:nvPr/>
        </p:nvSpPr>
        <p:spPr bwMode="auto">
          <a:xfrm>
            <a:off x="512947" y="2976621"/>
            <a:ext cx="11192821" cy="168424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pitchFamily="2" charset="-122"/>
                <a:cs typeface="Times New Roman" panose="02020603050405020304"/>
              </a:rPr>
              <a:t>解　</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因为</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，所以</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所以</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，所以</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因为不等式</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的解集为</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linds(horizont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1716896"/>
            <a:ext cx="11192821" cy="27922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由</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得</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不等式</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k</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k</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zh-CN" altLang="zh-CN" sz="2400" kern="100" dirty="0">
                <a:solidFill>
                  <a:srgbClr val="0000FF"/>
                </a:solidFill>
                <a:latin typeface="Times New Roman" panose="02020603050405020304"/>
                <a:cs typeface="Times New Roman" panose="02020603050405020304"/>
              </a:rPr>
              <a:t>恒成立，</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只需</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baseline="-25000" dirty="0">
                <a:solidFill>
                  <a:srgbClr val="0000FF"/>
                </a:solidFill>
                <a:latin typeface="Times New Roman" panose="02020603050405020304"/>
                <a:cs typeface="Courier New" panose="02070309020205020404"/>
              </a:rPr>
              <a:t>min</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k</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k</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所以－</a:t>
            </a:r>
            <a:r>
              <a:rPr lang="en-US" altLang="zh-CN" sz="2400" kern="1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k</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k</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zh-CN" altLang="zh-CN" sz="2400" kern="100" dirty="0">
                <a:solidFill>
                  <a:srgbClr val="0000FF"/>
                </a:solidFill>
                <a:latin typeface="Times New Roman" panose="02020603050405020304"/>
                <a:cs typeface="Times New Roman" panose="02020603050405020304"/>
              </a:rPr>
              <a:t>，即</a:t>
            </a:r>
            <a:r>
              <a:rPr lang="en-US" altLang="zh-CN" sz="2400" i="1" kern="100" dirty="0">
                <a:solidFill>
                  <a:srgbClr val="0000FF"/>
                </a:solidFill>
                <a:latin typeface="Times New Roman" panose="02020603050405020304"/>
                <a:cs typeface="Courier New" panose="02070309020205020404"/>
              </a:rPr>
              <a:t>k</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k</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所以</a:t>
            </a:r>
            <a:r>
              <a:rPr lang="en-US" altLang="zh-CN" sz="2400" i="1" kern="100" dirty="0">
                <a:solidFill>
                  <a:srgbClr val="0000FF"/>
                </a:solidFill>
                <a:latin typeface="Times New Roman" panose="02020603050405020304"/>
                <a:cs typeface="Courier New" panose="02070309020205020404"/>
              </a:rPr>
              <a:t>k</a:t>
            </a:r>
            <a:r>
              <a:rPr lang="zh-CN" altLang="zh-CN" sz="2400" kern="100" dirty="0">
                <a:solidFill>
                  <a:srgbClr val="0000FF"/>
                </a:solidFill>
                <a:latin typeface="Times New Roman" panose="02020603050405020304"/>
                <a:cs typeface="Times New Roman" panose="02020603050405020304"/>
              </a:rPr>
              <a:t>的取值范围是</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blinds(horizontal)">
                                      <p:cBhvr>
                                        <p:cTn id="2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92424" y="1385898"/>
            <a:ext cx="11192821" cy="44542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绝对值不等式的三种常用解法：零点分段法、几何法</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利用绝对值几何意义</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、构造函数法</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前者体现了分类讨论思想，后者体现了数形结合思想的应用</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利用绝对值三角不等式定理</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err="1">
                <a:latin typeface="Times New Roman" panose="02020603050405020304"/>
                <a:cs typeface="Courier New" panose="02070309020205020404"/>
              </a:rPr>
              <a:t>a</a:t>
            </a:r>
            <a:r>
              <a:rPr lang="en-US" altLang="zh-CN" sz="2400" kern="100" dirty="0" err="1">
                <a:latin typeface="Times New Roman" panose="02020603050405020304"/>
                <a:cs typeface="Courier New" panose="02070309020205020404"/>
              </a:rPr>
              <a:t>±</a:t>
            </a:r>
            <a:r>
              <a:rPr lang="en-US" altLang="zh-CN" sz="2400" i="1" kern="100" dirty="0" err="1">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求函数最值，要注意其中等号成立的条件，利用基本不等式求最值也必须满足等号成立的条件</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不等式恒成立问题、存在性问题都可以转化为最值问题解决</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3.</a:t>
            </a:r>
            <a:r>
              <a:rPr lang="zh-CN" altLang="zh-CN" sz="2400" kern="100" dirty="0">
                <a:latin typeface="Times New Roman" panose="02020603050405020304"/>
                <a:cs typeface="Times New Roman" panose="02020603050405020304"/>
              </a:rPr>
              <a:t>分析法是证明不等式的重要方法，当所证不等式不能使用比较法且与重要不等式、基本不等式没有直接联系，较难发现条件和结论之间的关系时，可用分析法来寻找证明途径，使用分析法证明的关键是推理的每一步必须可逆</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44053" name="Picture 21" descr="E:\梁明明\2018\二轮\2019版 创新设计 二轮专题复习 数学 全国（理）\归纳总结.TIF"/>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70748" y="541898"/>
            <a:ext cx="11625166" cy="46896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rot="20784402" flipH="1" flipV="1">
            <a:off x="7824363" y="3403693"/>
            <a:ext cx="4000325" cy="3602451"/>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1"/>
          <p:cNvSpPr>
            <a:spLocks noChangeArrowheads="1"/>
          </p:cNvSpPr>
          <p:nvPr/>
        </p:nvSpPr>
        <p:spPr bwMode="auto">
          <a:xfrm>
            <a:off x="499299" y="1988820"/>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latin typeface="Times New Roman" panose="02020603050405020304"/>
                <a:cs typeface="Times New Roman" panose="02020603050405020304"/>
              </a:rPr>
              <a:t>高考定位　</a:t>
            </a:r>
            <a:r>
              <a:rPr lang="zh-CN" altLang="zh-CN" sz="2400" kern="100" dirty="0">
                <a:latin typeface="Times New Roman" panose="02020603050405020304"/>
                <a:ea typeface="仿宋_GB2312"/>
                <a:cs typeface="Times New Roman" panose="02020603050405020304"/>
              </a:rPr>
              <a:t>本部分主要考查绝对值不等式的解法</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ea typeface="仿宋_GB2312"/>
                <a:cs typeface="Times New Roman" panose="02020603050405020304"/>
              </a:rPr>
              <a:t>求含绝对值的函数的最值及求含参数的绝对值不等式中的参数的取值范围，不等式的证明等，结合集合的运算、函数的图象和性质、恒成立问题及基本不等式，绝对值不等式的应用成为命题的热点，主要考查基本运算能力与推理论证能力及数形结合思想、分类讨论思想</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1"/>
          <p:cNvSpPr>
            <a:spLocks noChangeArrowheads="1"/>
          </p:cNvSpPr>
          <p:nvPr/>
        </p:nvSpPr>
        <p:spPr bwMode="auto">
          <a:xfrm>
            <a:off x="226537" y="1810985"/>
            <a:ext cx="1164729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en-US" altLang="zh-CN" sz="2400" kern="100" dirty="0">
                <a:latin typeface="Times New Roman" panose="02020603050405020304"/>
                <a:ea typeface="楷体_GB2312"/>
                <a:cs typeface="Courier New" panose="02070309020205020404"/>
              </a:rPr>
              <a:t>(2018·</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Ⅲ</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设函数</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endParaRPr lang="zh-CN" altLang="zh-CN" sz="1050" kern="100" dirty="0">
              <a:effectLst/>
              <a:latin typeface="宋体" panose="02010600030101010101" pitchFamily="2" charset="-122"/>
              <a:cs typeface="Courier New" panose="02070309020205020404"/>
            </a:endParaRPr>
          </a:p>
        </p:txBody>
      </p:sp>
      <p:sp>
        <p:nvSpPr>
          <p:cNvPr id="14" name="矩形 1"/>
          <p:cNvSpPr>
            <a:spLocks noChangeArrowheads="1"/>
          </p:cNvSpPr>
          <p:nvPr/>
        </p:nvSpPr>
        <p:spPr bwMode="auto">
          <a:xfrm>
            <a:off x="499299" y="2441931"/>
            <a:ext cx="11192821"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画出</a:t>
            </a:r>
            <a:r>
              <a:rPr lang="en-US" altLang="zh-CN" sz="2400" i="1" kern="100" dirty="0">
                <a:latin typeface="Times New Roman" panose="02020603050405020304"/>
                <a:cs typeface="Courier New" panose="02070309020205020404"/>
              </a:rPr>
              <a:t>y</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的图象；</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当</a:t>
            </a:r>
            <a:r>
              <a:rPr lang="en-US" altLang="zh-CN" sz="2400" i="1" kern="100" dirty="0">
                <a:latin typeface="Times New Roman" panose="02020603050405020304"/>
                <a:cs typeface="Courier New" panose="02070309020205020404"/>
              </a:rPr>
              <a:t>x</a:t>
            </a:r>
            <a:r>
              <a:rPr lang="zh-CN" altLang="zh-CN" sz="2400" kern="100" dirty="0">
                <a:latin typeface="宋体" panose="02010600030101010101" pitchFamily="2" charset="-122"/>
                <a:cs typeface="宋体" panose="02010600030101010101" pitchFamily="2" charset="-122"/>
              </a:rPr>
              <a:t>∈</a:t>
            </a:r>
            <a:r>
              <a:rPr lang="en-US" altLang="zh-CN" sz="2400" kern="100" dirty="0">
                <a:latin typeface="Times New Roman" panose="02020603050405020304"/>
                <a:cs typeface="Courier New" panose="02070309020205020404"/>
              </a:rPr>
              <a:t>[0</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时，</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i="1" kern="100" dirty="0">
                <a:latin typeface="Times New Roman" panose="02020603050405020304"/>
                <a:cs typeface="Courier New" panose="02070309020205020404"/>
              </a:rPr>
              <a:t>ax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zh-CN" altLang="zh-CN" sz="2400" kern="100" dirty="0">
                <a:latin typeface="Times New Roman" panose="02020603050405020304"/>
                <a:cs typeface="Times New Roman" panose="02020603050405020304"/>
              </a:rPr>
              <a:t>，求</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zh-CN" altLang="zh-CN" sz="2400" kern="100" dirty="0">
                <a:latin typeface="Times New Roman" panose="02020603050405020304"/>
                <a:cs typeface="Times New Roman" panose="02020603050405020304"/>
              </a:rPr>
              <a:t>的最小值</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1052" name="Picture 28" descr="E:\梁明明\2018\二轮\2019版 创新设计 二轮专题复习 数学 全国（理）\真题感悟.tif"/>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231554" y="584265"/>
            <a:ext cx="11625166" cy="468964"/>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1"/>
          <p:cNvSpPr>
            <a:spLocks noChangeArrowheads="1"/>
          </p:cNvSpPr>
          <p:nvPr/>
        </p:nvSpPr>
        <p:spPr bwMode="auto">
          <a:xfrm>
            <a:off x="4713541" y="1080195"/>
            <a:ext cx="1923340" cy="667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en-US" sz="2400" kern="100" dirty="0" smtClean="0">
                <a:latin typeface="黑体" panose="02010609060101010101" pitchFamily="2" charset="-122"/>
                <a:ea typeface="黑体" panose="02010609060101010101" pitchFamily="2" charset="-122"/>
                <a:cs typeface="Courier New" panose="02070309020205020404"/>
              </a:rPr>
              <a:t>真 题 感 悟</a:t>
            </a:r>
            <a:endParaRPr lang="zh-CN" altLang="zh-CN" sz="1050" kern="100" dirty="0">
              <a:effectLst/>
              <a:latin typeface="黑体" panose="02010609060101010101" pitchFamily="2" charset="-122"/>
              <a:ea typeface="黑体" panose="02010609060101010101" pitchFamily="2" charset="-122"/>
              <a:cs typeface="Courier New" panose="02070309020205020404"/>
            </a:endParaRPr>
          </a:p>
        </p:txBody>
      </p:sp>
      <p:pic>
        <p:nvPicPr>
          <p:cNvPr id="1064" name="Picture 40" descr="18GS1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581474" y="3604018"/>
            <a:ext cx="2874571" cy="283039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2533651"/>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i="1" kern="100" dirty="0">
                <a:solidFill>
                  <a:srgbClr val="0000FF"/>
                </a:solidFill>
                <a:latin typeface="Times New Roman" panose="02020603050405020304"/>
                <a:cs typeface="Courier New" panose="02070309020205020404"/>
              </a:rPr>
              <a:t>y</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的图象如图所示</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graphicFrame>
        <p:nvGraphicFramePr>
          <p:cNvPr id="7" name="对象 6"/>
          <p:cNvGraphicFramePr>
            <a:graphicFrameLocks noChangeAspect="1"/>
          </p:cNvGraphicFramePr>
          <p:nvPr/>
        </p:nvGraphicFramePr>
        <p:xfrm>
          <a:off x="614363" y="616880"/>
          <a:ext cx="10672762" cy="2060575"/>
        </p:xfrm>
        <a:graphic>
          <a:graphicData uri="http://schemas.openxmlformats.org/presentationml/2006/ole">
            <p:oleObj spid="_x0000_s3113" name="Document" r:id="rId3" imgW="10946195" imgH="2121988" progId="Word.Document.8">
              <p:embed/>
            </p:oleObj>
          </a:graphicData>
        </a:graphic>
      </p:graphicFrame>
      <p:pic>
        <p:nvPicPr>
          <p:cNvPr id="3105" name="Picture 33" descr="18GS48"/>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3531468" y="3194163"/>
            <a:ext cx="3284622" cy="3030620"/>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105"/>
                                        </p:tgtEl>
                                        <p:attrNameLst>
                                          <p:attrName>style.visibility</p:attrName>
                                        </p:attrNameLst>
                                      </p:cBhvr>
                                      <p:to>
                                        <p:strVal val="visible"/>
                                      </p:to>
                                    </p:set>
                                    <p:animEffect transition="in" filter="blinds(horizontal)">
                                      <p:cBhvr>
                                        <p:cTn id="12" dur="500"/>
                                        <p:tgtEl>
                                          <p:spTgt spid="3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1"/>
          <p:cNvSpPr>
            <a:spLocks noChangeArrowheads="1"/>
          </p:cNvSpPr>
          <p:nvPr/>
        </p:nvSpPr>
        <p:spPr bwMode="auto">
          <a:xfrm>
            <a:off x="499299" y="2270894"/>
            <a:ext cx="11192821" cy="22382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由</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知，</a:t>
            </a:r>
            <a:r>
              <a:rPr lang="en-US" altLang="zh-CN" sz="2400" i="1" kern="100" dirty="0">
                <a:solidFill>
                  <a:srgbClr val="0000FF"/>
                </a:solidFill>
                <a:latin typeface="Times New Roman" panose="02020603050405020304"/>
                <a:cs typeface="Courier New" panose="02070309020205020404"/>
              </a:rPr>
              <a:t>y</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的图象与</a:t>
            </a:r>
            <a:r>
              <a:rPr lang="en-US" altLang="zh-CN" sz="2400" i="1" kern="100" dirty="0">
                <a:solidFill>
                  <a:srgbClr val="0000FF"/>
                </a:solidFill>
                <a:latin typeface="Times New Roman" panose="02020603050405020304"/>
                <a:cs typeface="Courier New" panose="02070309020205020404"/>
              </a:rPr>
              <a:t>y</a:t>
            </a:r>
            <a:r>
              <a:rPr lang="zh-CN" altLang="zh-CN" sz="2400" kern="100" dirty="0">
                <a:solidFill>
                  <a:srgbClr val="0000FF"/>
                </a:solidFill>
                <a:latin typeface="Times New Roman" panose="02020603050405020304"/>
                <a:cs typeface="Times New Roman" panose="02020603050405020304"/>
              </a:rPr>
              <a:t>轴交点的纵坐标为</a:t>
            </a:r>
            <a:r>
              <a:rPr lang="en-US" altLang="zh-CN" sz="2400" kern="100" dirty="0">
                <a:solidFill>
                  <a:srgbClr val="0000FF"/>
                </a:solidFill>
                <a:latin typeface="Times New Roman" panose="02020603050405020304"/>
                <a:cs typeface="Courier New" panose="02070309020205020404"/>
              </a:rPr>
              <a:t>2</a:t>
            </a:r>
            <a:r>
              <a:rPr lang="zh-CN" altLang="zh-CN" sz="2400" kern="100" dirty="0" smtClean="0">
                <a:solidFill>
                  <a:srgbClr val="0000FF"/>
                </a:solidFill>
                <a:latin typeface="Times New Roman" panose="02020603050405020304"/>
                <a:cs typeface="Times New Roman" panose="02020603050405020304"/>
              </a:rPr>
              <a:t>，</a:t>
            </a:r>
            <a:endParaRPr lang="en-US" altLang="zh-CN" sz="2400" kern="100" dirty="0" smtClean="0">
              <a:solidFill>
                <a:srgbClr val="0000FF"/>
              </a:solidFill>
              <a:latin typeface="Times New Roman" panose="02020603050405020304"/>
              <a:cs typeface="Times New Roman" panose="02020603050405020304"/>
            </a:endParaRPr>
          </a:p>
          <a:p>
            <a:pPr algn="just">
              <a:lnSpc>
                <a:spcPct val="150000"/>
              </a:lnSpc>
              <a:spcAft>
                <a:spcPts val="0"/>
              </a:spcAft>
              <a:tabLst>
                <a:tab pos="1260475" algn="l"/>
                <a:tab pos="2610485" algn="l"/>
              </a:tabLst>
            </a:pPr>
            <a:r>
              <a:rPr lang="zh-CN" altLang="zh-CN" sz="2400" kern="100" dirty="0" smtClean="0">
                <a:solidFill>
                  <a:srgbClr val="0000FF"/>
                </a:solidFill>
                <a:latin typeface="Times New Roman" panose="02020603050405020304"/>
                <a:cs typeface="Times New Roman" panose="02020603050405020304"/>
              </a:rPr>
              <a:t>且</a:t>
            </a:r>
            <a:r>
              <a:rPr lang="zh-CN" altLang="zh-CN" sz="2400" kern="100" dirty="0">
                <a:solidFill>
                  <a:srgbClr val="0000FF"/>
                </a:solidFill>
                <a:latin typeface="Times New Roman" panose="02020603050405020304"/>
                <a:cs typeface="Times New Roman" panose="02020603050405020304"/>
              </a:rPr>
              <a:t>各部分所在直线斜率的最大值为</a:t>
            </a:r>
            <a:r>
              <a:rPr lang="en-US" altLang="zh-CN" sz="2400" kern="100" dirty="0">
                <a:solidFill>
                  <a:srgbClr val="0000FF"/>
                </a:solidFill>
                <a:latin typeface="Times New Roman" panose="02020603050405020304"/>
                <a:cs typeface="Courier New" panose="02070309020205020404"/>
              </a:rPr>
              <a:t>3</a:t>
            </a:r>
            <a:r>
              <a:rPr lang="zh-CN" altLang="zh-CN" sz="2400" kern="100" dirty="0" smtClean="0">
                <a:solidFill>
                  <a:srgbClr val="0000FF"/>
                </a:solidFill>
                <a:latin typeface="Times New Roman" panose="02020603050405020304"/>
                <a:cs typeface="Times New Roman" panose="02020603050405020304"/>
              </a:rPr>
              <a:t>，</a:t>
            </a:r>
            <a:endParaRPr lang="en-US" altLang="zh-CN" sz="2400" kern="100" dirty="0" smtClean="0">
              <a:solidFill>
                <a:srgbClr val="0000FF"/>
              </a:solidFill>
              <a:latin typeface="Times New Roman" panose="02020603050405020304"/>
              <a:cs typeface="Times New Roman" panose="02020603050405020304"/>
            </a:endParaRPr>
          </a:p>
          <a:p>
            <a:pPr algn="just">
              <a:lnSpc>
                <a:spcPct val="150000"/>
              </a:lnSpc>
              <a:spcAft>
                <a:spcPts val="0"/>
              </a:spcAft>
              <a:tabLst>
                <a:tab pos="1260475" algn="l"/>
                <a:tab pos="2610485" algn="l"/>
              </a:tabLst>
            </a:pPr>
            <a:r>
              <a:rPr lang="zh-CN" altLang="zh-CN" sz="2400" kern="100" dirty="0" smtClean="0">
                <a:solidFill>
                  <a:srgbClr val="0000FF"/>
                </a:solidFill>
                <a:latin typeface="Times New Roman" panose="02020603050405020304"/>
                <a:cs typeface="Times New Roman" panose="02020603050405020304"/>
              </a:rPr>
              <a:t>故</a:t>
            </a:r>
            <a:r>
              <a:rPr lang="zh-CN" altLang="zh-CN" sz="2400" kern="100" dirty="0">
                <a:solidFill>
                  <a:srgbClr val="0000FF"/>
                </a:solidFill>
                <a:latin typeface="Times New Roman" panose="02020603050405020304"/>
                <a:cs typeface="Times New Roman" panose="02020603050405020304"/>
              </a:rPr>
              <a:t>当且仅当</a:t>
            </a:r>
            <a:r>
              <a:rPr lang="en-US" altLang="zh-CN" sz="2400" i="1" kern="100" dirty="0">
                <a:solidFill>
                  <a:srgbClr val="0000FF"/>
                </a:solidFill>
                <a:latin typeface="Times New Roman" panose="02020603050405020304"/>
                <a:cs typeface="Courier New" panose="02070309020205020404"/>
              </a:rPr>
              <a:t>a</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zh-CN" altLang="zh-CN" sz="2400" kern="100" dirty="0">
                <a:solidFill>
                  <a:srgbClr val="0000FF"/>
                </a:solidFill>
                <a:latin typeface="Times New Roman" panose="02020603050405020304"/>
                <a:cs typeface="Times New Roman" panose="02020603050405020304"/>
              </a:rPr>
              <a:t>且</a:t>
            </a:r>
            <a:r>
              <a:rPr lang="en-US" altLang="zh-CN" sz="2400" i="1" kern="100" dirty="0">
                <a:solidFill>
                  <a:srgbClr val="0000FF"/>
                </a:solidFill>
                <a:latin typeface="Times New Roman" panose="02020603050405020304"/>
                <a:cs typeface="Courier New" panose="02070309020205020404"/>
              </a:rPr>
              <a:t>b</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时，</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ax</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在</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成立</a:t>
            </a:r>
            <a:r>
              <a:rPr lang="zh-CN" altLang="zh-CN" sz="2400" kern="100" dirty="0" smtClean="0">
                <a:solidFill>
                  <a:srgbClr val="0000FF"/>
                </a:solidFill>
                <a:latin typeface="Times New Roman" panose="02020603050405020304"/>
                <a:cs typeface="Times New Roman" panose="02020603050405020304"/>
              </a:rPr>
              <a:t>，</a:t>
            </a:r>
            <a:endParaRPr lang="en-US" altLang="zh-CN" sz="2400" kern="100" dirty="0" smtClean="0">
              <a:solidFill>
                <a:srgbClr val="0000FF"/>
              </a:solidFill>
              <a:latin typeface="Times New Roman" panose="02020603050405020304"/>
              <a:cs typeface="Times New Roman" panose="02020603050405020304"/>
            </a:endParaRPr>
          </a:p>
          <a:p>
            <a:pPr algn="just">
              <a:lnSpc>
                <a:spcPct val="150000"/>
              </a:lnSpc>
              <a:spcAft>
                <a:spcPts val="0"/>
              </a:spcAft>
              <a:tabLst>
                <a:tab pos="1260475" algn="l"/>
                <a:tab pos="2610485" algn="l"/>
              </a:tabLst>
            </a:pPr>
            <a:r>
              <a:rPr lang="zh-CN" altLang="zh-CN" sz="2400" kern="100" dirty="0" smtClean="0">
                <a:solidFill>
                  <a:srgbClr val="0000FF"/>
                </a:solidFill>
                <a:latin typeface="Times New Roman" panose="02020603050405020304"/>
                <a:cs typeface="Times New Roman" panose="02020603050405020304"/>
              </a:rPr>
              <a:t>因此</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b</a:t>
            </a:r>
            <a:r>
              <a:rPr lang="zh-CN" altLang="zh-CN" sz="2400" kern="100" dirty="0">
                <a:solidFill>
                  <a:srgbClr val="0000FF"/>
                </a:solidFill>
                <a:latin typeface="Times New Roman" panose="02020603050405020304"/>
                <a:cs typeface="Times New Roman" panose="02020603050405020304"/>
              </a:rPr>
              <a:t>的最小值为</a:t>
            </a:r>
            <a:r>
              <a:rPr lang="en-US" altLang="zh-CN" sz="2400" kern="100" dirty="0">
                <a:solidFill>
                  <a:srgbClr val="0000FF"/>
                </a:solidFill>
                <a:latin typeface="Times New Roman" panose="02020603050405020304"/>
                <a:cs typeface="Courier New" panose="02070309020205020404"/>
              </a:rPr>
              <a:t>5.</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blinds(horizontal)">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blinds(horizontal)">
                                      <p:cBhvr>
                                        <p:cTn id="1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593179"/>
            <a:ext cx="11647294"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en-US" altLang="zh-CN" sz="2400" kern="100" dirty="0">
                <a:latin typeface="Times New Roman" panose="02020603050405020304"/>
                <a:ea typeface="楷体_GB2312"/>
                <a:cs typeface="Courier New" panose="02070309020205020404"/>
              </a:rPr>
              <a:t>(2017·</a:t>
            </a:r>
            <a:r>
              <a:rPr lang="zh-CN" altLang="zh-CN" sz="2400" kern="100" dirty="0">
                <a:latin typeface="Times New Roman" panose="02020603050405020304"/>
                <a:ea typeface="楷体_GB2312"/>
                <a:cs typeface="Times New Roman" panose="02020603050405020304"/>
              </a:rPr>
              <a:t>全国</a:t>
            </a:r>
            <a:r>
              <a:rPr lang="zh-CN" altLang="zh-CN" sz="2400" kern="100" dirty="0">
                <a:latin typeface="宋体" panose="02010600030101010101" pitchFamily="2" charset="-122"/>
                <a:cs typeface="宋体" panose="02010600030101010101" pitchFamily="2" charset="-122"/>
              </a:rPr>
              <a:t>Ⅰ</a:t>
            </a:r>
            <a:r>
              <a:rPr lang="zh-CN" altLang="zh-CN" sz="2400" kern="100" dirty="0">
                <a:latin typeface="Times New Roman" panose="02020603050405020304"/>
                <a:ea typeface="楷体_GB2312"/>
                <a:cs typeface="Times New Roman" panose="02020603050405020304"/>
              </a:rPr>
              <a:t>卷</a:t>
            </a:r>
            <a:r>
              <a:rPr lang="en-US" altLang="zh-CN" sz="2400" kern="100" dirty="0">
                <a:latin typeface="Times New Roman" panose="02020603050405020304"/>
                <a:ea typeface="楷体_GB2312"/>
                <a:cs typeface="Courier New" panose="02070309020205020404"/>
              </a:rPr>
              <a:t>)</a:t>
            </a:r>
            <a:r>
              <a:rPr lang="zh-CN" altLang="zh-CN" sz="2400" kern="100" dirty="0">
                <a:latin typeface="Times New Roman" panose="02020603050405020304"/>
                <a:cs typeface="Times New Roman" panose="02020603050405020304"/>
              </a:rPr>
              <a:t>已知函数</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x</a:t>
            </a:r>
            <a:r>
              <a:rPr lang="en-US" altLang="zh-CN" sz="2400" kern="100" baseline="300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ax</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4</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g</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99299" y="1167760"/>
            <a:ext cx="11192821"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当</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时，求不等式</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i="1" kern="100" dirty="0">
                <a:latin typeface="Times New Roman" panose="02020603050405020304"/>
                <a:cs typeface="Courier New" panose="02070309020205020404"/>
              </a:rPr>
              <a:t>g</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的解集；</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若不等式</a:t>
            </a:r>
            <a:r>
              <a:rPr lang="en-US" altLang="zh-CN" sz="2400" i="1" kern="100" dirty="0">
                <a:latin typeface="Times New Roman" panose="02020603050405020304"/>
                <a:cs typeface="Courier New" panose="02070309020205020404"/>
              </a:rPr>
              <a:t>f</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i="1" kern="100" dirty="0">
                <a:latin typeface="Times New Roman" panose="02020603050405020304"/>
                <a:cs typeface="Courier New" panose="02070309020205020404"/>
              </a:rPr>
              <a:t>g</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x</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的解集包含</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，求</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的取值范围</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1"/>
          <p:cNvSpPr>
            <a:spLocks noChangeArrowheads="1"/>
          </p:cNvSpPr>
          <p:nvPr/>
        </p:nvSpPr>
        <p:spPr bwMode="auto">
          <a:xfrm>
            <a:off x="499299" y="2307921"/>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ea typeface="黑体" panose="02010609060101010101" pitchFamily="2" charset="-122"/>
                <a:cs typeface="Times New Roman" panose="02020603050405020304"/>
              </a:rPr>
              <a:t>解</a:t>
            </a:r>
            <a:r>
              <a:rPr lang="zh-CN" altLang="zh-CN" sz="2400" kern="100" dirty="0">
                <a:solidFill>
                  <a:srgbClr val="0000FF"/>
                </a:solidFill>
                <a:latin typeface="Times New Roman" panose="02020603050405020304"/>
                <a:cs typeface="Times New Roman" panose="02020603050405020304"/>
              </a:rPr>
              <a:t>　</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当</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时，</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graphicFrame>
        <p:nvGraphicFramePr>
          <p:cNvPr id="7" name="对象 6"/>
          <p:cNvGraphicFramePr>
            <a:graphicFrameLocks noChangeAspect="1"/>
          </p:cNvGraphicFramePr>
          <p:nvPr/>
        </p:nvGraphicFramePr>
        <p:xfrm>
          <a:off x="614363" y="2959771"/>
          <a:ext cx="10672762" cy="1447800"/>
        </p:xfrm>
        <a:graphic>
          <a:graphicData uri="http://schemas.openxmlformats.org/presentationml/2006/ole">
            <p:oleObj spid="_x0000_s78880" name="Document" r:id="rId3" imgW="10946195" imgH="1486904" progId="Word.Document.8">
              <p:embed/>
            </p:oleObj>
          </a:graphicData>
        </a:graphic>
      </p:graphicFrame>
      <p:graphicFrame>
        <p:nvGraphicFramePr>
          <p:cNvPr id="2" name="对象 1"/>
          <p:cNvGraphicFramePr>
            <a:graphicFrameLocks noChangeAspect="1"/>
          </p:cNvGraphicFramePr>
          <p:nvPr/>
        </p:nvGraphicFramePr>
        <p:xfrm>
          <a:off x="599789" y="4370365"/>
          <a:ext cx="10672762" cy="927100"/>
        </p:xfrm>
        <a:graphic>
          <a:graphicData uri="http://schemas.openxmlformats.org/presentationml/2006/ole">
            <p:oleObj spid="_x0000_s78881" name="Document" r:id="rId4" imgW="10946195" imgH="1045153" progId="Word.Document.8">
              <p:embed/>
            </p:oleObj>
          </a:graphicData>
        </a:graphic>
      </p:graphicFrame>
      <p:sp>
        <p:nvSpPr>
          <p:cNvPr id="9" name="矩形 1"/>
          <p:cNvSpPr>
            <a:spLocks noChangeArrowheads="1"/>
          </p:cNvSpPr>
          <p:nvPr/>
        </p:nvSpPr>
        <p:spPr bwMode="auto">
          <a:xfrm>
            <a:off x="512947" y="4987478"/>
            <a:ext cx="11192821"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②</a:t>
            </a:r>
            <a:r>
              <a:rPr lang="zh-CN" altLang="zh-CN" sz="2400" kern="100" dirty="0">
                <a:solidFill>
                  <a:srgbClr val="0000FF"/>
                </a:solidFill>
                <a:latin typeface="Times New Roman" panose="02020603050405020304"/>
                <a:cs typeface="Times New Roman" panose="02020603050405020304"/>
              </a:rPr>
              <a:t>当－</a:t>
            </a:r>
            <a:r>
              <a:rPr lang="en-US" altLang="zh-CN" sz="2400" kern="100" dirty="0">
                <a:solidFill>
                  <a:srgbClr val="0000FF"/>
                </a:solidFill>
                <a:latin typeface="Times New Roman" panose="02020603050405020304"/>
                <a:cs typeface="Courier New" panose="02070309020205020404"/>
              </a:rPr>
              <a:t>1</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时，</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g</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C-KT" pitchFamily="65" charset="-122"/>
                <a:ea typeface="C-KT" pitchFamily="65" charset="-122"/>
                <a:cs typeface="Courier New" panose="02070309020205020404"/>
              </a:rPr>
              <a:t></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0</a:t>
            </a:r>
            <a:r>
              <a:rPr lang="zh-CN" altLang="zh-CN" sz="2400" kern="100" dirty="0" smtClean="0">
                <a:solidFill>
                  <a:srgbClr val="0000FF"/>
                </a:solidFill>
                <a:latin typeface="Times New Roman" panose="02020603050405020304"/>
                <a:cs typeface="Times New Roman" panose="02020603050405020304"/>
              </a:rPr>
              <a:t>，则</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宋体" panose="02010600030101010101" pitchFamily="2" charset="-122"/>
                <a:cs typeface="宋体" panose="02010600030101010101" pitchFamily="2" charset="-122"/>
              </a:rPr>
              <a:t>③</a:t>
            </a:r>
            <a:r>
              <a:rPr lang="zh-CN" altLang="zh-CN" sz="2400" kern="100" dirty="0">
                <a:solidFill>
                  <a:srgbClr val="0000FF"/>
                </a:solidFill>
                <a:latin typeface="Times New Roman" panose="02020603050405020304"/>
                <a:cs typeface="Times New Roman" panose="02020603050405020304"/>
              </a:rPr>
              <a:t>当</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&lt;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时，</a:t>
            </a:r>
            <a:r>
              <a:rPr lang="en-US" altLang="zh-CN" sz="2400" i="1" kern="100" dirty="0">
                <a:solidFill>
                  <a:srgbClr val="0000FF"/>
                </a:solidFill>
                <a:latin typeface="Times New Roman" panose="02020603050405020304"/>
                <a:cs typeface="Courier New" panose="02070309020205020404"/>
              </a:rPr>
              <a:t>f</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g</a:t>
            </a:r>
            <a:r>
              <a:rPr lang="en-US" altLang="zh-CN" sz="2400" kern="100" dirty="0">
                <a:solidFill>
                  <a:srgbClr val="0000FF"/>
                </a:solidFill>
                <a:latin typeface="Times New Roman" panose="02020603050405020304"/>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a:t>
            </a:r>
            <a:r>
              <a:rPr lang="en-US" altLang="zh-CN" sz="2400" kern="100" dirty="0">
                <a:solidFill>
                  <a:srgbClr val="0000FF"/>
                </a:solidFill>
                <a:latin typeface="C-KT" pitchFamily="65" charset="-122"/>
                <a:ea typeface="C-KT" pitchFamily="65" charset="-122"/>
                <a:cs typeface="Courier New" panose="02070309020205020404"/>
              </a:rPr>
              <a:t></a:t>
            </a:r>
            <a:r>
              <a:rPr lang="en-US" altLang="zh-CN" sz="2400" i="1" kern="100" dirty="0">
                <a:solidFill>
                  <a:srgbClr val="0000FF"/>
                </a:solidFill>
                <a:latin typeface="Times New Roman" panose="02020603050405020304"/>
                <a:cs typeface="Courier New" panose="02070309020205020404"/>
              </a:rPr>
              <a:t>x</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3</a:t>
            </a:r>
            <a:r>
              <a:rPr lang="en-US" altLang="zh-CN" sz="2400" i="1" kern="100" dirty="0">
                <a:solidFill>
                  <a:srgbClr val="0000FF"/>
                </a:solidFill>
                <a:latin typeface="Times New Roman" panose="02020603050405020304"/>
                <a:cs typeface="Courier New" panose="02070309020205020404"/>
              </a:rPr>
              <a:t>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0</a:t>
            </a:r>
            <a:r>
              <a:rPr lang="zh-CN" altLang="zh-CN" sz="2400" kern="100" dirty="0" smtClean="0">
                <a:solidFill>
                  <a:srgbClr val="0000FF"/>
                </a:solidFill>
                <a:latin typeface="Times New Roman" panose="02020603050405020304"/>
                <a:cs typeface="Times New Roman" panose="02020603050405020304"/>
              </a:rPr>
              <a:t>，解得</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en-US" altLang="zh-CN" sz="2400" kern="100" dirty="0">
                <a:solidFill>
                  <a:srgbClr val="0000FF"/>
                </a:solidFill>
                <a:latin typeface="宋体" panose="02010600030101010101" pitchFamily="2" charset="-122"/>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zh-CN" altLang="zh-CN" sz="2400" kern="100" dirty="0">
                <a:solidFill>
                  <a:srgbClr val="0000FF"/>
                </a:solidFill>
                <a:latin typeface="Times New Roman" panose="02020603050405020304"/>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0" end="0"/>
                                            </p:txEl>
                                          </p:spTgt>
                                        </p:tgtEl>
                                        <p:attrNameLst>
                                          <p:attrName>style.visibility</p:attrName>
                                        </p:attrNameLst>
                                      </p:cBhvr>
                                      <p:to>
                                        <p:strVal val="visible"/>
                                      </p:to>
                                    </p:set>
                                    <p:animEffect transition="in" filter="blinds(horizontal)">
                                      <p:cBhvr>
                                        <p:cTn id="22" dur="500"/>
                                        <p:tgtEl>
                                          <p:spTgt spid="9">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1" end="1"/>
                                            </p:txEl>
                                          </p:spTgt>
                                        </p:tgtEl>
                                        <p:attrNameLst>
                                          <p:attrName>style.visibility</p:attrName>
                                        </p:attrNameLst>
                                      </p:cBhvr>
                                      <p:to>
                                        <p:strVal val="visible"/>
                                      </p:to>
                                    </p:set>
                                    <p:animEffect transition="in" filter="blinds(horizontal)">
                                      <p:cBhvr>
                                        <p:cTn id="2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350209" y="1245029"/>
            <a:ext cx="1139995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又</a:t>
            </a:r>
            <a:r>
              <a:rPr lang="en-US" altLang="zh-CN" sz="2400" i="1" kern="100" dirty="0">
                <a:solidFill>
                  <a:srgbClr val="0000FF"/>
                </a:solidFill>
                <a:latin typeface="Times New Roman" panose="02020603050405020304"/>
                <a:cs typeface="Courier New" panose="02070309020205020404"/>
              </a:rPr>
              <a:t>x</a:t>
            </a:r>
            <a:r>
              <a:rPr lang="en-US" altLang="zh-CN" sz="2400" kern="100" dirty="0">
                <a:solidFill>
                  <a:srgbClr val="0000FF"/>
                </a:solidFill>
                <a:latin typeface="Times New Roman" panose="02020603050405020304"/>
                <a:cs typeface="Courier New" panose="02070309020205020404"/>
              </a:rPr>
              <a:t>&lt;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zh-CN" altLang="zh-CN" sz="2400" kern="100" dirty="0">
                <a:solidFill>
                  <a:srgbClr val="0000FF"/>
                </a:solidFill>
                <a:latin typeface="宋体" panose="02010600030101010101" pitchFamily="2" charset="-122"/>
                <a:cs typeface="宋体" panose="02010600030101010101" pitchFamily="2" charset="-122"/>
              </a:rPr>
              <a:t>∴</a:t>
            </a:r>
            <a:r>
              <a:rPr lang="zh-CN" altLang="zh-CN" sz="2400" kern="100" dirty="0">
                <a:solidFill>
                  <a:srgbClr val="0000FF"/>
                </a:solidFill>
                <a:latin typeface="Times New Roman" panose="02020603050405020304"/>
                <a:cs typeface="Times New Roman" panose="02020603050405020304"/>
              </a:rPr>
              <a:t>不等式此时的解集为空集</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5" name="矩形 1"/>
          <p:cNvSpPr>
            <a:spLocks noChangeArrowheads="1"/>
          </p:cNvSpPr>
          <p:nvPr/>
        </p:nvSpPr>
        <p:spPr bwMode="auto">
          <a:xfrm>
            <a:off x="472003" y="2604207"/>
            <a:ext cx="11192821" cy="1130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依题意得：－</a:t>
            </a:r>
            <a:r>
              <a:rPr lang="en-US" altLang="zh-CN" sz="2400" i="1" kern="100" dirty="0">
                <a:solidFill>
                  <a:srgbClr val="0000FF"/>
                </a:solidFill>
                <a:latin typeface="Times New Roman" panose="02020603050405020304"/>
                <a:cs typeface="Courier New" panose="02070309020205020404"/>
              </a:rPr>
              <a:t>x</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4</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在</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上恒成立</a:t>
            </a:r>
            <a:r>
              <a:rPr lang="en-US" altLang="zh-CN" sz="2400" kern="100" dirty="0">
                <a:solidFill>
                  <a:srgbClr val="0000FF"/>
                </a:solidFill>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则</a:t>
            </a:r>
            <a:r>
              <a:rPr lang="en-US" altLang="zh-CN" sz="2400" i="1" kern="100" dirty="0">
                <a:solidFill>
                  <a:srgbClr val="0000FF"/>
                </a:solidFill>
                <a:latin typeface="Times New Roman" panose="02020603050405020304"/>
                <a:cs typeface="Courier New" panose="02070309020205020404"/>
              </a:rPr>
              <a:t>x</a:t>
            </a:r>
            <a:r>
              <a:rPr lang="en-US" altLang="zh-CN" sz="2400" kern="100" baseline="30000" dirty="0">
                <a:solidFill>
                  <a:srgbClr val="0000FF"/>
                </a:solidFill>
                <a:latin typeface="Times New Roman" panose="02020603050405020304"/>
                <a:cs typeface="Courier New" panose="02070309020205020404"/>
              </a:rPr>
              <a:t>2</a:t>
            </a:r>
            <a:r>
              <a:rPr lang="zh-CN" altLang="zh-CN" sz="2400" kern="100" dirty="0">
                <a:solidFill>
                  <a:srgbClr val="0000FF"/>
                </a:solidFill>
                <a:latin typeface="Times New Roman" panose="02020603050405020304"/>
                <a:cs typeface="Times New Roman" panose="02020603050405020304"/>
              </a:rPr>
              <a:t>－</a:t>
            </a:r>
            <a:r>
              <a:rPr lang="en-US" altLang="zh-CN" sz="2400" i="1" kern="100" dirty="0">
                <a:solidFill>
                  <a:srgbClr val="0000FF"/>
                </a:solidFill>
                <a:latin typeface="Times New Roman" panose="02020603050405020304"/>
                <a:cs typeface="Courier New" panose="02070309020205020404"/>
              </a:rPr>
              <a:t>ax</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2</a:t>
            </a:r>
            <a:r>
              <a:rPr lang="en-US" altLang="zh-CN" sz="2400" kern="100" dirty="0">
                <a:solidFill>
                  <a:srgbClr val="0000FF"/>
                </a:solidFill>
                <a:latin typeface="宋体" panose="02010600030101010101" pitchFamily="2" charset="-122"/>
                <a:cs typeface="Times New Roman" panose="02020603050405020304"/>
              </a:rPr>
              <a:t>≤</a:t>
            </a:r>
            <a:r>
              <a:rPr lang="en-US" altLang="zh-CN" sz="2400" kern="100" dirty="0">
                <a:solidFill>
                  <a:srgbClr val="0000FF"/>
                </a:solidFill>
                <a:latin typeface="Times New Roman" panose="02020603050405020304"/>
                <a:cs typeface="Courier New" panose="02070309020205020404"/>
              </a:rPr>
              <a:t>0</a:t>
            </a:r>
            <a:r>
              <a:rPr lang="zh-CN" altLang="zh-CN" sz="2400" kern="100" dirty="0">
                <a:solidFill>
                  <a:srgbClr val="0000FF"/>
                </a:solidFill>
                <a:latin typeface="Times New Roman" panose="02020603050405020304"/>
                <a:cs typeface="Times New Roman" panose="02020603050405020304"/>
              </a:rPr>
              <a:t>在</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上恒成立</a:t>
            </a:r>
            <a:r>
              <a:rPr lang="en-US" altLang="zh-CN" sz="2400" kern="100" dirty="0">
                <a:solidFill>
                  <a:srgbClr val="0000FF"/>
                </a:solidFill>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1"/>
          <p:cNvSpPr>
            <a:spLocks noChangeArrowheads="1"/>
          </p:cNvSpPr>
          <p:nvPr/>
        </p:nvSpPr>
        <p:spPr bwMode="auto">
          <a:xfrm>
            <a:off x="499299" y="4680273"/>
            <a:ext cx="11192821" cy="576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1260475" algn="l"/>
                <a:tab pos="2610485" algn="l"/>
              </a:tabLst>
            </a:pPr>
            <a:r>
              <a:rPr lang="zh-CN" altLang="zh-CN" sz="2400" kern="100" dirty="0">
                <a:solidFill>
                  <a:srgbClr val="0000FF"/>
                </a:solidFill>
                <a:latin typeface="Times New Roman" panose="02020603050405020304"/>
                <a:cs typeface="Times New Roman" panose="02020603050405020304"/>
              </a:rPr>
              <a:t>故</a:t>
            </a:r>
            <a:r>
              <a:rPr lang="en-US" altLang="zh-CN" sz="2400" i="1" kern="100" dirty="0">
                <a:solidFill>
                  <a:srgbClr val="0000FF"/>
                </a:solidFill>
                <a:latin typeface="Times New Roman" panose="02020603050405020304"/>
                <a:cs typeface="Courier New" panose="02070309020205020404"/>
              </a:rPr>
              <a:t>a</a:t>
            </a:r>
            <a:r>
              <a:rPr lang="zh-CN" altLang="zh-CN" sz="2400" kern="100" dirty="0">
                <a:solidFill>
                  <a:srgbClr val="0000FF"/>
                </a:solidFill>
                <a:latin typeface="Times New Roman" panose="02020603050405020304"/>
                <a:cs typeface="Times New Roman" panose="02020603050405020304"/>
              </a:rPr>
              <a:t>的取值范围是</a:t>
            </a:r>
            <a:r>
              <a:rPr lang="en-US" altLang="zh-CN" sz="2400" kern="100" dirty="0">
                <a:solidFill>
                  <a:srgbClr val="0000FF"/>
                </a:solidFill>
                <a:latin typeface="Times New Roman" panose="02020603050405020304"/>
                <a:cs typeface="Courier New" panose="02070309020205020404"/>
              </a:rPr>
              <a:t>[</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r>
              <a:rPr lang="zh-CN" altLang="zh-CN" sz="2400" kern="100" dirty="0">
                <a:solidFill>
                  <a:srgbClr val="0000FF"/>
                </a:solidFill>
                <a:latin typeface="Times New Roman" panose="02020603050405020304"/>
                <a:cs typeface="Times New Roman" panose="02020603050405020304"/>
              </a:rPr>
              <a:t>，</a:t>
            </a:r>
            <a:r>
              <a:rPr lang="en-US" altLang="zh-CN" sz="2400" kern="100" dirty="0">
                <a:solidFill>
                  <a:srgbClr val="0000FF"/>
                </a:solidFill>
                <a:latin typeface="Times New Roman" panose="02020603050405020304"/>
                <a:cs typeface="Courier New" panose="02070309020205020404"/>
              </a:rPr>
              <a:t>1].</a:t>
            </a:r>
            <a:endParaRPr lang="zh-CN" altLang="zh-CN" sz="1050" kern="100" dirty="0">
              <a:effectLst/>
              <a:latin typeface="宋体" panose="02010600030101010101" pitchFamily="2" charset="-122"/>
              <a:cs typeface="Courier New" panose="02070309020205020404"/>
            </a:endParaRPr>
          </a:p>
        </p:txBody>
      </p:sp>
      <p:graphicFrame>
        <p:nvGraphicFramePr>
          <p:cNvPr id="7" name="对象 6"/>
          <p:cNvGraphicFramePr>
            <a:graphicFrameLocks noChangeAspect="1"/>
          </p:cNvGraphicFramePr>
          <p:nvPr/>
        </p:nvGraphicFramePr>
        <p:xfrm>
          <a:off x="505179" y="1879636"/>
          <a:ext cx="10672762" cy="928688"/>
        </p:xfrm>
        <a:graphic>
          <a:graphicData uri="http://schemas.openxmlformats.org/presentationml/2006/ole">
            <p:oleObj spid="_x0000_s80898" name="Document" r:id="rId3" imgW="10946195" imgH="959827" progId="Word.Document.8">
              <p:embed/>
            </p:oleObj>
          </a:graphicData>
        </a:graphic>
      </p:graphicFrame>
      <p:graphicFrame>
        <p:nvGraphicFramePr>
          <p:cNvPr id="2" name="对象 1"/>
          <p:cNvGraphicFramePr>
            <a:graphicFrameLocks noChangeAspect="1"/>
          </p:cNvGraphicFramePr>
          <p:nvPr/>
        </p:nvGraphicFramePr>
        <p:xfrm>
          <a:off x="681700" y="3831989"/>
          <a:ext cx="10672762" cy="1009650"/>
        </p:xfrm>
        <a:graphic>
          <a:graphicData uri="http://schemas.openxmlformats.org/presentationml/2006/ole">
            <p:oleObj spid="_x0000_s80897" name="Document" r:id="rId4" imgW="10946195" imgH="1042273" progId="Word.Document.8">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1"/>
          <p:cNvSpPr>
            <a:spLocks noChangeArrowheads="1"/>
          </p:cNvSpPr>
          <p:nvPr/>
        </p:nvSpPr>
        <p:spPr bwMode="auto">
          <a:xfrm>
            <a:off x="226537" y="1256855"/>
            <a:ext cx="11647294" cy="39703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绝对值不等式的性质</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Times New Roman" panose="02020603050405020304"/>
              </a:rPr>
              <a:t>	</a:t>
            </a:r>
            <a:r>
              <a:rPr lang="zh-CN" altLang="zh-CN" sz="2400" kern="100" dirty="0" smtClean="0">
                <a:latin typeface="Times New Roman" panose="02020603050405020304"/>
                <a:cs typeface="Times New Roman" panose="02020603050405020304"/>
              </a:rPr>
              <a:t>定理</a:t>
            </a:r>
            <a:r>
              <a:rPr lang="en-US" altLang="zh-CN" sz="2400" kern="100" dirty="0">
                <a:latin typeface="Times New Roman" panose="02020603050405020304"/>
                <a:cs typeface="Courier New" panose="02070309020205020404"/>
              </a:rPr>
              <a:t>1</a:t>
            </a:r>
            <a:r>
              <a:rPr lang="zh-CN" altLang="zh-CN" sz="2400" kern="100" dirty="0">
                <a:latin typeface="Times New Roman" panose="02020603050405020304"/>
                <a:cs typeface="Times New Roman" panose="02020603050405020304"/>
              </a:rPr>
              <a:t>：如果</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zh-CN" altLang="zh-CN" sz="2400" kern="100" dirty="0">
                <a:latin typeface="Times New Roman" panose="02020603050405020304"/>
                <a:cs typeface="Times New Roman" panose="02020603050405020304"/>
              </a:rPr>
              <a:t>是实数，则</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，当且仅当</a:t>
            </a:r>
            <a:r>
              <a:rPr lang="en-US" altLang="zh-CN" sz="2400" i="1" kern="100" dirty="0">
                <a:latin typeface="Times New Roman" panose="02020603050405020304"/>
                <a:cs typeface="Courier New" panose="02070309020205020404"/>
              </a:rPr>
              <a:t>ab</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0</a:t>
            </a:r>
            <a:r>
              <a:rPr lang="zh-CN" altLang="zh-CN" sz="2400" kern="100" dirty="0">
                <a:latin typeface="Times New Roman" panose="02020603050405020304"/>
                <a:cs typeface="Times New Roman" panose="02020603050405020304"/>
              </a:rPr>
              <a:t>时，等号成立</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Times New Roman" panose="02020603050405020304"/>
              </a:rPr>
              <a:t>	</a:t>
            </a:r>
            <a:r>
              <a:rPr lang="zh-CN" altLang="zh-CN" sz="2400" kern="100" dirty="0" smtClean="0">
                <a:latin typeface="Times New Roman" panose="02020603050405020304"/>
                <a:cs typeface="Times New Roman" panose="02020603050405020304"/>
              </a:rPr>
              <a:t>定理</a:t>
            </a:r>
            <a:r>
              <a:rPr lang="en-US" altLang="zh-CN" sz="2400" kern="100" dirty="0">
                <a:latin typeface="Times New Roman" panose="02020603050405020304"/>
                <a:cs typeface="Courier New" panose="02070309020205020404"/>
              </a:rPr>
              <a:t>2</a:t>
            </a:r>
            <a:r>
              <a:rPr lang="zh-CN" altLang="zh-CN" sz="2400" kern="100" dirty="0">
                <a:latin typeface="Times New Roman" panose="02020603050405020304"/>
                <a:cs typeface="Times New Roman" panose="02020603050405020304"/>
              </a:rPr>
              <a:t>：如果</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c</a:t>
            </a:r>
            <a:r>
              <a:rPr lang="zh-CN" altLang="zh-CN" sz="2400" kern="100" dirty="0">
                <a:latin typeface="Times New Roman" panose="02020603050405020304"/>
                <a:cs typeface="Times New Roman" panose="02020603050405020304"/>
              </a:rPr>
              <a:t>是实数，那么</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c</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b</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c</a:t>
            </a:r>
            <a:r>
              <a:rPr lang="en-US" altLang="zh-CN" sz="2400" kern="100" dirty="0">
                <a:latin typeface="Times New Roman" panose="02020603050405020304"/>
                <a:cs typeface="Courier New" panose="02070309020205020404"/>
              </a:rPr>
              <a:t>|</a:t>
            </a:r>
            <a:r>
              <a:rPr lang="zh-CN" altLang="zh-CN" sz="2400" kern="100" dirty="0">
                <a:latin typeface="Times New Roman" panose="02020603050405020304"/>
                <a:cs typeface="Times New Roman" panose="02020603050405020304"/>
              </a:rPr>
              <a:t>，当且仅当</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b</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c</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kern="100" dirty="0">
                <a:latin typeface="Times New Roman" panose="02020603050405020304"/>
                <a:cs typeface="Courier New" panose="02070309020205020404"/>
              </a:rPr>
              <a:t>0</a:t>
            </a:r>
            <a:r>
              <a:rPr lang="zh-CN" altLang="zh-CN" sz="2400" kern="100" dirty="0">
                <a:latin typeface="Times New Roman" panose="02020603050405020304"/>
                <a:cs typeface="Times New Roman" panose="02020603050405020304"/>
              </a:rPr>
              <a:t>时，等号成立</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ax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i="1" kern="100" dirty="0">
                <a:latin typeface="Times New Roman" panose="02020603050405020304"/>
                <a:cs typeface="Courier New" panose="02070309020205020404"/>
              </a:rPr>
              <a:t>c</a:t>
            </a:r>
            <a:r>
              <a:rPr lang="zh-CN" altLang="zh-CN" sz="2400" kern="100" dirty="0">
                <a:latin typeface="Times New Roman" panose="02020603050405020304"/>
                <a:cs typeface="Times New Roman" panose="02020603050405020304"/>
              </a:rPr>
              <a:t>，</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ax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i="1" kern="100" dirty="0">
                <a:latin typeface="Times New Roman" panose="02020603050405020304"/>
                <a:cs typeface="Courier New" panose="02070309020205020404"/>
              </a:rPr>
              <a:t>c</a:t>
            </a:r>
            <a:r>
              <a:rPr lang="en-US" altLang="zh-CN" sz="2400" kern="100" dirty="0">
                <a:latin typeface="Times New Roman" panose="02020603050405020304"/>
                <a:cs typeface="Courier New" panose="02070309020205020404"/>
              </a:rPr>
              <a:t>(</a:t>
            </a:r>
            <a:r>
              <a:rPr lang="en-US" altLang="zh-CN" sz="2400" i="1" kern="100" dirty="0">
                <a:latin typeface="Times New Roman" panose="02020603050405020304"/>
                <a:cs typeface="Courier New" panose="02070309020205020404"/>
              </a:rPr>
              <a:t>c</a:t>
            </a:r>
            <a:r>
              <a:rPr lang="en-US" altLang="zh-CN" sz="2400" kern="100" dirty="0">
                <a:latin typeface="Times New Roman" panose="02020603050405020304"/>
                <a:cs typeface="Courier New" panose="02070309020205020404"/>
              </a:rPr>
              <a:t>&gt;0)</a:t>
            </a:r>
            <a:r>
              <a:rPr lang="zh-CN" altLang="zh-CN" sz="2400" kern="100" dirty="0">
                <a:latin typeface="Times New Roman" panose="02020603050405020304"/>
                <a:cs typeface="Times New Roman" panose="02020603050405020304"/>
              </a:rPr>
              <a:t>型不等式的解法</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1)|</a:t>
            </a:r>
            <a:r>
              <a:rPr lang="en-US" altLang="zh-CN" sz="2400" i="1" kern="100" dirty="0">
                <a:latin typeface="Times New Roman" panose="02020603050405020304"/>
                <a:cs typeface="Courier New" panose="02070309020205020404"/>
              </a:rPr>
              <a:t>ax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i="1" kern="100" dirty="0">
                <a:latin typeface="Times New Roman" panose="02020603050405020304"/>
                <a:cs typeface="Courier New" panose="02070309020205020404"/>
              </a:rPr>
              <a:t>c</a:t>
            </a:r>
            <a:r>
              <a:rPr lang="en-US" altLang="zh-CN" sz="2400" kern="100" dirty="0">
                <a:latin typeface="C-KT" pitchFamily="65" charset="-122"/>
                <a:ea typeface="C-KT" pitchFamily="65" charset="-122"/>
                <a:cs typeface="Courier New" panose="02070309020205020404"/>
              </a:rPr>
              <a:t></a:t>
            </a:r>
            <a:r>
              <a:rPr lang="zh-CN" altLang="zh-CN" sz="2400" kern="100" dirty="0">
                <a:latin typeface="Times New Roman" panose="02020603050405020304"/>
                <a:cs typeface="Times New Roman" panose="02020603050405020304"/>
              </a:rPr>
              <a:t>－</a:t>
            </a:r>
            <a:r>
              <a:rPr lang="en-US" altLang="zh-CN" sz="2400" i="1" kern="100" dirty="0" err="1">
                <a:latin typeface="Times New Roman" panose="02020603050405020304"/>
                <a:cs typeface="Courier New" panose="02070309020205020404"/>
              </a:rPr>
              <a:t>c</a:t>
            </a:r>
            <a:r>
              <a:rPr lang="en-US" altLang="zh-CN" sz="2400" kern="100" dirty="0" err="1">
                <a:latin typeface="宋体" panose="02010600030101010101" pitchFamily="2" charset="-122"/>
                <a:cs typeface="Times New Roman" panose="02020603050405020304"/>
              </a:rPr>
              <a:t>≤</a:t>
            </a:r>
            <a:r>
              <a:rPr lang="en-US" altLang="zh-CN" sz="2400" i="1" kern="100" dirty="0" err="1">
                <a:latin typeface="Times New Roman" panose="02020603050405020304"/>
                <a:cs typeface="Courier New" panose="02070309020205020404"/>
              </a:rPr>
              <a:t>ax</a:t>
            </a:r>
            <a:r>
              <a:rPr lang="zh-CN" altLang="zh-CN" sz="2400" kern="100" dirty="0">
                <a:latin typeface="Times New Roman" panose="02020603050405020304"/>
                <a:cs typeface="Times New Roman" panose="02020603050405020304"/>
              </a:rPr>
              <a:t>＋</a:t>
            </a:r>
            <a:r>
              <a:rPr lang="en-US" altLang="zh-CN" sz="2400" i="1" kern="100" dirty="0" err="1">
                <a:latin typeface="Times New Roman" panose="02020603050405020304"/>
                <a:cs typeface="Courier New" panose="02070309020205020404"/>
              </a:rPr>
              <a:t>b</a:t>
            </a:r>
            <a:r>
              <a:rPr lang="en-US" altLang="zh-CN" sz="2400" kern="100" dirty="0" err="1">
                <a:latin typeface="宋体" panose="02010600030101010101" pitchFamily="2" charset="-122"/>
                <a:cs typeface="Times New Roman" panose="02020603050405020304"/>
              </a:rPr>
              <a:t>≤</a:t>
            </a:r>
            <a:r>
              <a:rPr lang="en-US" altLang="zh-CN" sz="2400" i="1" kern="100" dirty="0" err="1">
                <a:latin typeface="Times New Roman" panose="02020603050405020304"/>
                <a:cs typeface="Courier New" panose="02070309020205020404"/>
              </a:rPr>
              <a:t>c</a:t>
            </a:r>
            <a:r>
              <a:rPr lang="en-US" altLang="zh-CN" sz="2400" kern="100" dirty="0">
                <a:latin typeface="Times New Roman" panose="02020603050405020304"/>
                <a:cs typeface="Courier New" panose="02070309020205020404"/>
              </a:rPr>
              <a:t>.</a:t>
            </a:r>
            <a:endParaRPr lang="zh-CN" altLang="zh-CN" sz="1050" kern="100" dirty="0">
              <a:latin typeface="宋体" panose="02010600030101010101" pitchFamily="2" charset="-122"/>
              <a:cs typeface="Courier New" panose="02070309020205020404"/>
            </a:endParaRPr>
          </a:p>
          <a:p>
            <a:pPr marL="252095" indent="-252095" algn="just">
              <a:lnSpc>
                <a:spcPct val="150000"/>
              </a:lnSpc>
              <a:spcAft>
                <a:spcPts val="0"/>
              </a:spcAft>
              <a:tabLst>
                <a:tab pos="1260475" algn="l"/>
                <a:tab pos="2610485" algn="l"/>
              </a:tabLst>
            </a:pPr>
            <a:r>
              <a:rPr lang="en-US" altLang="zh-CN" sz="2400" kern="100" dirty="0" smtClean="0">
                <a:latin typeface="Times New Roman" panose="02020603050405020304"/>
                <a:cs typeface="Courier New" panose="02070309020205020404"/>
              </a:rPr>
              <a:t>	(</a:t>
            </a:r>
            <a:r>
              <a:rPr lang="en-US" altLang="zh-CN" sz="2400" kern="100" dirty="0">
                <a:latin typeface="Times New Roman" panose="02020603050405020304"/>
                <a:cs typeface="Courier New" panose="02070309020205020404"/>
              </a:rPr>
              <a:t>2)|</a:t>
            </a:r>
            <a:r>
              <a:rPr lang="en-US" altLang="zh-CN" sz="2400" i="1" kern="100" dirty="0">
                <a:latin typeface="Times New Roman" panose="02020603050405020304"/>
                <a:cs typeface="Courier New" panose="02070309020205020404"/>
              </a:rPr>
              <a:t>ax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Times New Roman" panose="02020603050405020304"/>
                <a:cs typeface="Courier New" panose="02070309020205020404"/>
              </a:rPr>
              <a:t>|</a:t>
            </a:r>
            <a:r>
              <a:rPr lang="en-US" altLang="zh-CN" sz="2400" kern="100" dirty="0">
                <a:latin typeface="宋体" panose="02010600030101010101" pitchFamily="2" charset="-122"/>
                <a:cs typeface="Times New Roman" panose="02020603050405020304"/>
              </a:rPr>
              <a:t>≥</a:t>
            </a:r>
            <a:r>
              <a:rPr lang="en-US" altLang="zh-CN" sz="2400" i="1" kern="100" dirty="0" err="1">
                <a:latin typeface="Times New Roman" panose="02020603050405020304"/>
                <a:cs typeface="Courier New" panose="02070309020205020404"/>
              </a:rPr>
              <a:t>c</a:t>
            </a:r>
            <a:r>
              <a:rPr lang="en-US" altLang="zh-CN" sz="2400" kern="100" dirty="0" err="1">
                <a:latin typeface="C-KT" pitchFamily="65" charset="-122"/>
                <a:ea typeface="C-KT" pitchFamily="65" charset="-122"/>
                <a:cs typeface="Courier New" panose="02070309020205020404"/>
              </a:rPr>
              <a:t></a:t>
            </a:r>
            <a:r>
              <a:rPr lang="en-US" altLang="zh-CN" sz="2400" i="1" kern="100" dirty="0" err="1">
                <a:latin typeface="Times New Roman" panose="02020603050405020304"/>
                <a:cs typeface="Courier New" panose="02070309020205020404"/>
              </a:rPr>
              <a:t>ax</a:t>
            </a:r>
            <a:r>
              <a:rPr lang="zh-CN" altLang="zh-CN" sz="2400" kern="100" dirty="0">
                <a:latin typeface="Times New Roman" panose="02020603050405020304"/>
                <a:cs typeface="Times New Roman" panose="02020603050405020304"/>
              </a:rPr>
              <a:t>＋</a:t>
            </a:r>
            <a:r>
              <a:rPr lang="en-US" altLang="zh-CN" sz="2400" i="1" kern="100" dirty="0" err="1">
                <a:latin typeface="Times New Roman" panose="02020603050405020304"/>
                <a:cs typeface="Courier New" panose="02070309020205020404"/>
              </a:rPr>
              <a:t>b</a:t>
            </a:r>
            <a:r>
              <a:rPr lang="en-US" altLang="zh-CN" sz="2400" kern="100" dirty="0" err="1">
                <a:latin typeface="宋体" panose="02010600030101010101" pitchFamily="2" charset="-122"/>
                <a:cs typeface="Times New Roman" panose="02020603050405020304"/>
              </a:rPr>
              <a:t>≥</a:t>
            </a:r>
            <a:r>
              <a:rPr lang="en-US" altLang="zh-CN" sz="2400" i="1" kern="100" dirty="0" err="1">
                <a:latin typeface="Times New Roman" panose="02020603050405020304"/>
                <a:cs typeface="Courier New" panose="02070309020205020404"/>
              </a:rPr>
              <a:t>c</a:t>
            </a:r>
            <a:r>
              <a:rPr lang="zh-CN" altLang="zh-CN" sz="2400" kern="100" dirty="0">
                <a:latin typeface="Times New Roman" panose="02020603050405020304"/>
                <a:cs typeface="Times New Roman" panose="02020603050405020304"/>
              </a:rPr>
              <a:t>或</a:t>
            </a:r>
            <a:r>
              <a:rPr lang="en-US" altLang="zh-CN" sz="2400" i="1" kern="100" dirty="0">
                <a:latin typeface="Times New Roman" panose="02020603050405020304"/>
                <a:cs typeface="Courier New" panose="02070309020205020404"/>
              </a:rPr>
              <a:t>ax</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b</a:t>
            </a:r>
            <a:r>
              <a:rPr lang="en-US" altLang="zh-CN" sz="2400" kern="100" dirty="0">
                <a:latin typeface="宋体" panose="02010600030101010101" pitchFamily="2" charset="-122"/>
                <a:cs typeface="Times New Roman" panose="02020603050405020304"/>
              </a:rPr>
              <a:t>≤</a:t>
            </a:r>
            <a:r>
              <a:rPr lang="zh-CN" altLang="zh-CN" sz="2400" kern="100" dirty="0">
                <a:latin typeface="Times New Roman" panose="02020603050405020304"/>
                <a:cs typeface="Times New Roman" panose="02020603050405020304"/>
              </a:rPr>
              <a:t>－</a:t>
            </a:r>
            <a:r>
              <a:rPr lang="en-US" altLang="zh-CN" sz="2400" i="1" kern="100" dirty="0">
                <a:latin typeface="Times New Roman" panose="02020603050405020304"/>
                <a:cs typeface="Courier New" panose="02070309020205020404"/>
              </a:rPr>
              <a:t>c</a:t>
            </a:r>
            <a:r>
              <a:rPr lang="en-US" altLang="zh-CN" sz="2400" kern="100" dirty="0">
                <a:latin typeface="Times New Roman" panose="02020603050405020304"/>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6" name="矩形 1"/>
          <p:cNvSpPr>
            <a:spLocks noChangeArrowheads="1"/>
          </p:cNvSpPr>
          <p:nvPr/>
        </p:nvSpPr>
        <p:spPr bwMode="auto">
          <a:xfrm>
            <a:off x="4720615" y="536765"/>
            <a:ext cx="1885443" cy="5597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lnSpc>
                <a:spcPct val="150000"/>
              </a:lnSpc>
              <a:spcAft>
                <a:spcPts val="0"/>
              </a:spcAft>
              <a:tabLst>
                <a:tab pos="2430780" algn="l"/>
              </a:tabLst>
            </a:pPr>
            <a:r>
              <a:rPr lang="zh-CN" altLang="en-US" sz="2400" kern="100" dirty="0" smtClean="0">
                <a:latin typeface="黑体" panose="02010609060101010101" pitchFamily="2" charset="-122"/>
                <a:ea typeface="黑体" panose="02010609060101010101" pitchFamily="2" charset="-122"/>
                <a:cs typeface="Courier New" panose="02070309020205020404"/>
              </a:rPr>
              <a:t>考 点 整 合</a:t>
            </a:r>
            <a:endParaRPr lang="zh-CN" altLang="zh-CN" sz="1050" kern="100" dirty="0">
              <a:effectLst/>
              <a:latin typeface="黑体" panose="02010609060101010101" pitchFamily="2" charset="-122"/>
              <a:ea typeface="黑体" panose="02010609060101010101" pitchFamily="2" charset="-122"/>
              <a:cs typeface="Courier New" panose="02070309020205020404"/>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TotalTime>
  <Words>1326</Words>
  <Application>WPS 演示</Application>
  <PresentationFormat>自定义</PresentationFormat>
  <Paragraphs>95</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Office 主题</vt:lpstr>
      <vt:lpstr>Document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129</cp:revision>
  <dcterms:created xsi:type="dcterms:W3CDTF">2018-01-02T04:06:00Z</dcterms:created>
  <dcterms:modified xsi:type="dcterms:W3CDTF">2019-11-10T13:17:42Z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