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1" r:id="rId2"/>
    <p:sldId id="290" r:id="rId3"/>
    <p:sldId id="263" r:id="rId4"/>
    <p:sldId id="264" r:id="rId5"/>
    <p:sldId id="265" r:id="rId6"/>
    <p:sldId id="270" r:id="rId7"/>
    <p:sldId id="272" r:id="rId8"/>
    <p:sldId id="273" r:id="rId9"/>
    <p:sldId id="274" r:id="rId10"/>
    <p:sldId id="279" r:id="rId11"/>
    <p:sldId id="281" r:id="rId12"/>
    <p:sldId id="282" r:id="rId13"/>
    <p:sldId id="283" r:id="rId14"/>
    <p:sldId id="286" r:id="rId15"/>
    <p:sldId id="287" r:id="rId16"/>
    <p:sldId id="288" r:id="rId17"/>
    <p:sldId id="289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13" Type="http://schemas.openxmlformats.org/officeDocument/2006/relationships/image" Target="../media/image48.wmf"/><Relationship Id="rId3" Type="http://schemas.openxmlformats.org/officeDocument/2006/relationships/image" Target="../media/image38.wmf"/><Relationship Id="rId7" Type="http://schemas.openxmlformats.org/officeDocument/2006/relationships/image" Target="../media/image42.wmf"/><Relationship Id="rId12" Type="http://schemas.openxmlformats.org/officeDocument/2006/relationships/image" Target="../media/image47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6" Type="http://schemas.openxmlformats.org/officeDocument/2006/relationships/image" Target="../media/image41.wmf"/><Relationship Id="rId11" Type="http://schemas.openxmlformats.org/officeDocument/2006/relationships/image" Target="../media/image46.wmf"/><Relationship Id="rId5" Type="http://schemas.openxmlformats.org/officeDocument/2006/relationships/image" Target="../media/image40.wmf"/><Relationship Id="rId15" Type="http://schemas.openxmlformats.org/officeDocument/2006/relationships/image" Target="../media/image50.wmf"/><Relationship Id="rId10" Type="http://schemas.openxmlformats.org/officeDocument/2006/relationships/image" Target="../media/image45.wmf"/><Relationship Id="rId4" Type="http://schemas.openxmlformats.org/officeDocument/2006/relationships/image" Target="../media/image39.wmf"/><Relationship Id="rId9" Type="http://schemas.openxmlformats.org/officeDocument/2006/relationships/image" Target="../media/image44.wmf"/><Relationship Id="rId14" Type="http://schemas.openxmlformats.org/officeDocument/2006/relationships/image" Target="../media/image49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7" Type="http://schemas.openxmlformats.org/officeDocument/2006/relationships/image" Target="../media/image57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4" Type="http://schemas.openxmlformats.org/officeDocument/2006/relationships/image" Target="../media/image28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4A76A3-888D-4B71-AC1F-C4976CD0CF5E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4FD526-FF98-4178-ABD1-9FEC2A2ACE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20516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781369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47011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490198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192709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320602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184782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916595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93074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817116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10146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11624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780572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746878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642037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145806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53358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E02BA7-B8F1-43FE-8D34-A095D1CCD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5A2F70A-E6DE-4232-AD3D-725BF9F52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8C45E9-7CD0-4FFE-8F8D-78F2041A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8CB82-E2BE-4A07-9A22-8261131D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511F8B-2BFD-4377-BB75-52BF252D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48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F51E2F-661F-4D3D-8E6C-84A1664A9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A44DDF4-BAB4-47B1-92F2-AFE7458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8DEE4C-CFB3-4491-80CA-77C32E66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43D6E6-3423-4DCA-957B-3F7CA3F4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763C9B-0350-4658-A7D2-E95715F8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029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1D81FA1-67BF-4D6F-9232-289E1B759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EAF4A1C-D9FE-4669-A397-634AEE068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E6645D-1DCF-494D-8977-7C1E42F8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B319C7-569A-4D70-828F-BB99739B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150868-C603-4514-AB9E-3334DFE8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582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28D260-2C98-460D-A135-0BB10FA2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3FF2B8-45C2-466B-B425-231500FBB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33DFED-F91B-42B3-83AF-745C6A16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D89223-2A60-4A5E-9E34-39125DC9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B63EE3-4A2C-498C-BFF4-ED430A50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531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7271A5-2F1E-48B8-BE1E-293B26D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6978365-D82C-424A-BBEB-352D76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12889B-C365-4A3A-9004-05B6EDD7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71CF44-66AB-4D08-BEB0-295F8C61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B20639-F9FB-49F7-B07C-645235CC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153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D19BBB-7F63-4A68-AB68-CF941FB2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BD0B52-F01E-464B-8548-F1334886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E845D6-0841-4D55-A7DC-4EE66FE5D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E17FE7-F55B-4F1F-8E9F-DB2C10C3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11FFC4B-2CF5-407F-AAFD-FC0A4E71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7C3A076-29B3-49ED-9377-0BE4EB5E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2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4FB45F-1A23-4E6A-A31E-84C1C6E6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BE313F-E874-448A-98EE-8E5B1B16E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3EC04B-F867-4F9E-9D30-8D7A6D3C9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572EE0B-E3DC-43A0-8938-3EB06314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FD60B7C-4E34-4469-AF8F-8E72BA5F2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9B03FF6-76CD-4F7A-A905-B252446E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17D137B-C391-4D14-A847-89B0FC1C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202B546-EC9E-4CB3-B1C2-5FA4E76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71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B6D4BC-F3AC-4D95-9A59-C35EFE80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BDD810E-A959-495A-A84E-5B9D99AB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75DE6D4-93E2-4442-9240-BE9BEEC0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28761C7-8E64-4FF2-B719-BA3C5A9F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60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18E5B87-7045-4A92-8DFF-729F7BBC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5EA3FD-E01F-4C50-A1CC-FF8D0A22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C2ACCE-D742-4A39-8891-BEA96E04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417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28A6D7-1C15-4A4A-BFBE-95BB88BB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D47130-E699-4591-89BB-05D5A06BE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7A2362A-3FB8-4190-98C9-8013CBA0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6B41B7C-F975-43D6-AFA7-FFFE1F4E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EE9707B-8227-4A7A-9985-A1CE5D3C0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FB5D189-02AC-44CD-BFCD-94CA29E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950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0044B1-C6AA-461C-851A-B193F537A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F08D20C-175E-4596-960F-4504DA05B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987543-4FF9-4F8E-A976-25DF50CD8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4990D6-2F93-4FA6-A6CF-D6023613B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AB6B2AA-2C30-4D29-B366-4CE01A1C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279DD12-F4F0-466E-84C8-BFB1DBC5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240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2FE055F-41C3-494A-B818-DAED1C51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4DFB76-597D-47A8-BBA0-66193DB58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4A6859-F888-4DFF-B7C7-44AEE0E79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72D8-C221-4806-8D8F-7ED7F969E5BC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66E2A1-5B65-4BC3-8638-316BE8A35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4C9A858-1C82-4166-BEC3-5DA0DB393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8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0.bin"/><Relationship Id="rId5" Type="http://schemas.openxmlformats.org/officeDocument/2006/relationships/oleObject" Target="../embeddings/oleObject29.bin"/><Relationship Id="rId4" Type="http://schemas.openxmlformats.org/officeDocument/2006/relationships/oleObject" Target="../embeddings/oleObject28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13" Type="http://schemas.openxmlformats.org/officeDocument/2006/relationships/oleObject" Target="../embeddings/oleObject40.bin"/><Relationship Id="rId18" Type="http://schemas.openxmlformats.org/officeDocument/2006/relationships/oleObject" Target="../embeddings/oleObject45.bin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34.bin"/><Relationship Id="rId12" Type="http://schemas.openxmlformats.org/officeDocument/2006/relationships/oleObject" Target="../embeddings/oleObject39.bin"/><Relationship Id="rId17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43.bin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3.bin"/><Relationship Id="rId11" Type="http://schemas.openxmlformats.org/officeDocument/2006/relationships/oleObject" Target="../embeddings/oleObject38.bin"/><Relationship Id="rId5" Type="http://schemas.openxmlformats.org/officeDocument/2006/relationships/oleObject" Target="../embeddings/oleObject32.bin"/><Relationship Id="rId15" Type="http://schemas.openxmlformats.org/officeDocument/2006/relationships/oleObject" Target="../embeddings/oleObject42.bin"/><Relationship Id="rId10" Type="http://schemas.openxmlformats.org/officeDocument/2006/relationships/oleObject" Target="../embeddings/oleObject37.bin"/><Relationship Id="rId4" Type="http://schemas.openxmlformats.org/officeDocument/2006/relationships/oleObject" Target="../embeddings/oleObject31.bin"/><Relationship Id="rId9" Type="http://schemas.openxmlformats.org/officeDocument/2006/relationships/oleObject" Target="../embeddings/oleObject36.bin"/><Relationship Id="rId14" Type="http://schemas.openxmlformats.org/officeDocument/2006/relationships/oleObject" Target="../embeddings/oleObject41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0.bin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4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48.bin"/><Relationship Id="rId5" Type="http://schemas.openxmlformats.org/officeDocument/2006/relationships/oleObject" Target="../embeddings/oleObject47.bin"/><Relationship Id="rId10" Type="http://schemas.openxmlformats.org/officeDocument/2006/relationships/oleObject" Target="../embeddings/oleObject52.bin"/><Relationship Id="rId4" Type="http://schemas.openxmlformats.org/officeDocument/2006/relationships/oleObject" Target="../embeddings/oleObject46.bin"/><Relationship Id="rId9" Type="http://schemas.openxmlformats.org/officeDocument/2006/relationships/oleObject" Target="../embeddings/oleObject51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oleObject" Target="../embeddings/oleObject53.bin"/><Relationship Id="rId4" Type="http://schemas.openxmlformats.org/officeDocument/2006/relationships/image" Target="../media/image5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oleObject" Target="../embeddings/oleObject55.bin"/><Relationship Id="rId4" Type="http://schemas.openxmlformats.org/officeDocument/2006/relationships/oleObject" Target="../embeddings/oleObject54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5" Type="http://schemas.openxmlformats.org/officeDocument/2006/relationships/oleObject" Target="../embeddings/oleObject57.bin"/><Relationship Id="rId4" Type="http://schemas.openxmlformats.org/officeDocument/2006/relationships/oleObject" Target="../embeddings/oleObject56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Relationship Id="rId9" Type="http://schemas.openxmlformats.org/officeDocument/2006/relationships/oleObject" Target="../embeddings/oleObject17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0.bin"/><Relationship Id="rId5" Type="http://schemas.openxmlformats.org/officeDocument/2006/relationships/oleObject" Target="../embeddings/oleObject19.bin"/><Relationship Id="rId4" Type="http://schemas.openxmlformats.org/officeDocument/2006/relationships/oleObject" Target="../embeddings/oleObject18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2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4.bin"/><Relationship Id="rId5" Type="http://schemas.openxmlformats.org/officeDocument/2006/relationships/oleObject" Target="../embeddings/oleObject23.bin"/><Relationship Id="rId4" Type="http://schemas.openxmlformats.org/officeDocument/2006/relationships/oleObject" Target="../embeddings/oleObject2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27.bin"/><Relationship Id="rId4" Type="http://schemas.openxmlformats.org/officeDocument/2006/relationships/oleObject" Target="../embeddings/oleObject2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790402"/>
            <a:ext cx="8147747" cy="4522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考点一  条件概率、相互独立事件及二项分布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08176" y="1447802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6" b="1" dirty="0"/>
              <a:t>考点清单</a:t>
            </a:r>
          </a:p>
        </p:txBody>
      </p:sp>
      <p:pic>
        <p:nvPicPr>
          <p:cNvPr id="4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3593" y="922288"/>
            <a:ext cx="2777259" cy="415395"/>
          </a:xfrm>
          <a:prstGeom prst="rect">
            <a:avLst/>
          </a:prstGeom>
          <a:noFill/>
        </p:spPr>
      </p:pic>
      <p:sp>
        <p:nvSpPr>
          <p:cNvPr id="5" name="TextBox 2"/>
          <p:cNvSpPr txBox="1"/>
          <p:nvPr/>
        </p:nvSpPr>
        <p:spPr>
          <a:xfrm>
            <a:off x="1942019" y="2047935"/>
            <a:ext cx="8737653" cy="3887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1.条件概率及其性质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(1)对于任何两个事件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在已知事件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发生的条件下,事件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发生的概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率叫做条件概率,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用符号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)来表示,其公式为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)=①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4737" u="sng" kern="0" spc="752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(2)条件概率具有的性质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(i)0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≤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≤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(ii)如果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是两个互斥事件,则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∪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)=②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)+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   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603401" y="3708773"/>
          <a:ext cx="662244" cy="571526"/>
        </p:xfrm>
        <a:graphic>
          <a:graphicData uri="http://schemas.openxmlformats.org/presentationml/2006/ole">
            <p:oleObj spid="_x0000_s1027" name="Equation" r:id="rId5" imgW="18288000" imgH="15849600" progId="Equation.DSMT4">
              <p:embed/>
            </p:oleObj>
          </a:graphicData>
        </a:graphic>
      </p:graphicFrame>
      <p:grpSp>
        <p:nvGrpSpPr>
          <p:cNvPr id="7" name="组合 16"/>
          <p:cNvGrpSpPr/>
          <p:nvPr/>
        </p:nvGrpSpPr>
        <p:grpSpPr bwMode="auto">
          <a:xfrm>
            <a:off x="8132446" y="3505892"/>
            <a:ext cx="1217546" cy="860240"/>
            <a:chOff x="4881563" y="2969419"/>
            <a:chExt cx="783431" cy="219075"/>
          </a:xfrm>
        </p:grpSpPr>
        <p:sp>
          <p:nvSpPr>
            <p:cNvPr id="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9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0" name="组合 16"/>
          <p:cNvGrpSpPr/>
          <p:nvPr/>
        </p:nvGrpSpPr>
        <p:grpSpPr bwMode="auto">
          <a:xfrm>
            <a:off x="6955444" y="5434370"/>
            <a:ext cx="2076991" cy="429722"/>
            <a:chOff x="4881563" y="2969419"/>
            <a:chExt cx="783431" cy="219075"/>
          </a:xfrm>
        </p:grpSpPr>
        <p:sp>
          <p:nvSpPr>
            <p:cNvPr id="11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2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extLst>
      <p:ext uri="{BB962C8B-B14F-4D97-AF65-F5344CB8AC3E}">
        <p14:creationId xmlns:p14="http://schemas.microsoft.com/office/powerpoint/2010/main" xmlns="" val="4099293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2166882"/>
            <a:ext cx="8147747" cy="3768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方法1  独立重复试验及二项分布问题的求解方法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次独立重复试验中事件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恰好发生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=0,1,2,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)次可看作是</a:t>
            </a:r>
            <a:r>
              <a:rPr lang="zh-CN" altLang="en-US" sz="1815" kern="0" spc="29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个互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斥事件的和,其中每一个事件都可看作是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个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事件与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个</a:t>
            </a:r>
            <a:r>
              <a:rPr lang="zh-CN" altLang="en-US" sz="1614" kern="0" spc="-3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事件同时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发生,只是发生的次序不同,其发生的概率都是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为事件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发生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的概率).因此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次独立重复试验中事件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恰好发生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次的概率为</a:t>
            </a:r>
            <a:r>
              <a:rPr lang="zh-CN" altLang="en-US" sz="1815" kern="0" spc="29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2.判断某随机变量是否服从二项分布的方法: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(1)在每一次试验中,事件发生的概率相同.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(2)各次试验中的事件是相互独立的.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889195" y="2717963"/>
          <a:ext cx="267380" cy="324677"/>
        </p:xfrm>
        <a:graphic>
          <a:graphicData uri="http://schemas.openxmlformats.org/presentationml/2006/ole">
            <p:oleObj spid="_x0000_s9221" name="Equation" r:id="rId4" imgW="7010400" imgH="8534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316232" y="3238407"/>
          <a:ext cx="200536" cy="267381"/>
        </p:xfrm>
        <a:graphic>
          <a:graphicData uri="http://schemas.openxmlformats.org/presentationml/2006/ole">
            <p:oleObj spid="_x0000_s9222" name="Equation" r:id="rId5" imgW="5181600" imgH="701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756892" y="4117102"/>
          <a:ext cx="267380" cy="324676"/>
        </p:xfrm>
        <a:graphic>
          <a:graphicData uri="http://schemas.openxmlformats.org/presentationml/2006/ole">
            <p:oleObj spid="_x0000_s9223" name="Equation" r:id="rId6" imgW="7010400" imgH="8534400" progId="Equation.DSMT4">
              <p:embed/>
            </p:oleObj>
          </a:graphicData>
        </a:graphic>
      </p:graphicFrame>
      <p:sp>
        <p:nvSpPr>
          <p:cNvPr id="7" name="文本框 2"/>
          <p:cNvSpPr txBox="1"/>
          <p:nvPr/>
        </p:nvSpPr>
        <p:spPr>
          <a:xfrm>
            <a:off x="5313074" y="1676990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6" b="1" dirty="0"/>
              <a:t>方法技巧</a:t>
            </a:r>
          </a:p>
        </p:txBody>
      </p:sp>
      <p:pic>
        <p:nvPicPr>
          <p:cNvPr id="8" name="Picture 2" descr="E:\静\2018\图书出版\53A\PPT课件\未标题-2-04-04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07371" y="1156714"/>
            <a:ext cx="2777259" cy="415395"/>
          </a:xfrm>
          <a:prstGeom prst="rect">
            <a:avLst/>
          </a:prstGeom>
          <a:noFill/>
        </p:spPr>
      </p:pic>
      <p:sp>
        <p:nvSpPr>
          <p:cNvPr id="9" name="TextBox 2"/>
          <p:cNvSpPr txBox="1"/>
          <p:nvPr/>
        </p:nvSpPr>
        <p:spPr>
          <a:xfrm>
            <a:off x="2022127" y="5971384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(3)在每一次试验中,试验的结果只有两个,即发生与不发生.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32709580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6389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空气质量指数(Air Quality Index,简称AQI)是定量描述空气质量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状况的指数,空气质量按照AQI大小分为六级:0~50为优;51~100为良;10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1~150为轻度污染;151~200为中度污染;201~300为重度污染;300以上为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严重污染.一环保人士记录去年某地六月10天的AQI的茎叶图如图.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(1)利用该样本估计该地六月空气质量为优良(AQI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≤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100)的天数;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(2)将频率视为概率,从六月中随机抽取3天,记三天中空气质量为优良的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天数为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ξ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,求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ξ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的分布列和数学期望.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6788" kern="0" spc="291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1805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4936" y="4446023"/>
            <a:ext cx="1231862" cy="1776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195308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9834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(1)从茎叶图中可以发现样本中空气质量为优的天数为2,空气质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量为良的天数为4,∴该样本中空气质量为优良的频率为</a:t>
            </a:r>
            <a:r>
              <a:rPr lang="zh-CN" altLang="en-US" sz="2597" kern="0" spc="-41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7" kern="0" spc="-124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,从而估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21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计该地六月空气质量为优良的天数为30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597" kern="0" spc="-124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=18.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21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(2)由(1)估计某天空气质量为优良的概率为</a:t>
            </a:r>
            <a:r>
              <a:rPr lang="zh-CN" altLang="en-US" sz="2597" kern="0" spc="-124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ξ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的所有可能取值为0,1,2,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3,且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ξ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~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827" kern="0" spc="168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5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ξ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=0)=</a:t>
            </a:r>
            <a:r>
              <a:rPr lang="zh-CN" altLang="en-US" sz="2993" kern="0" spc="84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76" kern="0" spc="604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10"/>
              </a:spcBef>
            </a:pP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ξ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=1)=</a:t>
            </a:r>
            <a:r>
              <a:rPr lang="zh-CN" altLang="en-US" sz="1454" kern="0" spc="57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777" kern="0" spc="38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993" kern="0" spc="84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76" kern="0" spc="604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10"/>
              </a:spcBef>
            </a:pP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ξ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=2)=</a:t>
            </a:r>
            <a:r>
              <a:rPr lang="zh-CN" altLang="en-US" sz="1454" kern="0" spc="65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993" kern="0" spc="76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777" kern="0" spc="53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76" kern="0" spc="604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139703" y="1633131"/>
          <a:ext cx="276930" cy="553860"/>
        </p:xfrm>
        <a:graphic>
          <a:graphicData uri="http://schemas.openxmlformats.org/presentationml/2006/ole">
            <p:oleObj spid="_x0000_s10257" name="Equation" r:id="rId4" imgW="7315200" imgH="1463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561151" y="1633132"/>
          <a:ext cx="171887" cy="553859"/>
        </p:xfrm>
        <a:graphic>
          <a:graphicData uri="http://schemas.openxmlformats.org/presentationml/2006/ole">
            <p:oleObj spid="_x0000_s10258" name="Equation" r:id="rId5" imgW="45720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557295" y="2261687"/>
          <a:ext cx="171887" cy="553859"/>
        </p:xfrm>
        <a:graphic>
          <a:graphicData uri="http://schemas.openxmlformats.org/presentationml/2006/ole">
            <p:oleObj spid="_x0000_s10259" name="Equation" r:id="rId6" imgW="45720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751336" y="2890243"/>
          <a:ext cx="171887" cy="553859"/>
        </p:xfrm>
        <a:graphic>
          <a:graphicData uri="http://schemas.openxmlformats.org/presentationml/2006/ole">
            <p:oleObj spid="_x0000_s10260" name="Equation" r:id="rId7" imgW="45720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908850" y="3504751"/>
          <a:ext cx="572959" cy="620706"/>
        </p:xfrm>
        <a:graphic>
          <a:graphicData uri="http://schemas.openxmlformats.org/presentationml/2006/ole">
            <p:oleObj spid="_x0000_s10261" name="Equation" r:id="rId8" imgW="15240000" imgH="164592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168793" y="4143100"/>
          <a:ext cx="487014" cy="668451"/>
        </p:xfrm>
        <a:graphic>
          <a:graphicData uri="http://schemas.openxmlformats.org/presentationml/2006/ole">
            <p:oleObj spid="_x0000_s10262" name="Equation" r:id="rId9" imgW="12801600" imgH="17678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800325" y="4211213"/>
          <a:ext cx="391521" cy="553859"/>
        </p:xfrm>
        <a:graphic>
          <a:graphicData uri="http://schemas.openxmlformats.org/presentationml/2006/ole">
            <p:oleObj spid="_x0000_s10263" name="Equation" r:id="rId10" imgW="10363200" imgH="14630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912540" y="5030276"/>
          <a:ext cx="257831" cy="324677"/>
        </p:xfrm>
        <a:graphic>
          <a:graphicData uri="http://schemas.openxmlformats.org/presentationml/2006/ole">
            <p:oleObj spid="_x0000_s10264" name="Equation" r:id="rId11" imgW="6705600" imgH="8534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170372" y="4897295"/>
          <a:ext cx="401070" cy="620704"/>
        </p:xfrm>
        <a:graphic>
          <a:graphicData uri="http://schemas.openxmlformats.org/presentationml/2006/ole">
            <p:oleObj spid="_x0000_s10265" name="Equation" r:id="rId12" imgW="10668000" imgH="164592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3571443" y="4848616"/>
          <a:ext cx="487015" cy="668452"/>
        </p:xfrm>
        <a:graphic>
          <a:graphicData uri="http://schemas.openxmlformats.org/presentationml/2006/ole">
            <p:oleObj spid="_x0000_s10266" name="Equation" r:id="rId13" imgW="12801600" imgH="176784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4202976" y="4916730"/>
          <a:ext cx="391521" cy="553859"/>
        </p:xfrm>
        <a:graphic>
          <a:graphicData uri="http://schemas.openxmlformats.org/presentationml/2006/ole">
            <p:oleObj spid="_x0000_s10267" name="Equation" r:id="rId14" imgW="10363200" imgH="146304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2912540" y="5735793"/>
          <a:ext cx="267380" cy="324677"/>
        </p:xfrm>
        <a:graphic>
          <a:graphicData uri="http://schemas.openxmlformats.org/presentationml/2006/ole">
            <p:oleObj spid="_x0000_s10268" name="Equation" r:id="rId15" imgW="7010400" imgH="85344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3179921" y="5554132"/>
          <a:ext cx="477465" cy="668452"/>
        </p:xfrm>
        <a:graphic>
          <a:graphicData uri="http://schemas.openxmlformats.org/presentationml/2006/ole">
            <p:oleObj spid="_x0000_s10269" name="Equation" r:id="rId16" imgW="12496800" imgH="1767840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3657387" y="5602811"/>
          <a:ext cx="420170" cy="620706"/>
        </p:xfrm>
        <a:graphic>
          <a:graphicData uri="http://schemas.openxmlformats.org/presentationml/2006/ole">
            <p:oleObj spid="_x0000_s10270" name="Equation" r:id="rId17" imgW="10972800" imgH="16459200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4222074" y="5622246"/>
          <a:ext cx="391521" cy="553859"/>
        </p:xfrm>
        <a:graphic>
          <a:graphicData uri="http://schemas.openxmlformats.org/presentationml/2006/ole">
            <p:oleObj spid="_x0000_s10271" name="Equation" r:id="rId18" imgW="10363200" imgH="14630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449027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11192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ξ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=3)=</a:t>
            </a:r>
            <a:r>
              <a:rPr lang="zh-CN" altLang="en-US" sz="2993" kern="0" spc="76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476" kern="0" spc="604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10"/>
              </a:spcBef>
            </a:pP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ξ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的分布列为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912540" y="1163917"/>
          <a:ext cx="477465" cy="668451"/>
        </p:xfrm>
        <a:graphic>
          <a:graphicData uri="http://schemas.openxmlformats.org/presentationml/2006/ole">
            <p:oleObj spid="_x0000_s11273" name="Equation" r:id="rId4" imgW="12496800" imgH="1767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534524" y="1232031"/>
          <a:ext cx="391521" cy="553859"/>
        </p:xfrm>
        <a:graphic>
          <a:graphicData uri="http://schemas.openxmlformats.org/presentationml/2006/ole">
            <p:oleObj spid="_x0000_s11274" name="Equation" r:id="rId5" imgW="10363200" imgH="14630400" progId="Equation.DSMT4">
              <p:embed/>
            </p:oleObj>
          </a:graphicData>
        </a:graphic>
      </p:graphicFrame>
      <p:graphicFrame>
        <p:nvGraphicFramePr>
          <p:cNvPr id="6" name="表格 2"/>
          <p:cNvGraphicFramePr>
            <a:graphicFrameLocks noGrp="1"/>
          </p:cNvGraphicFramePr>
          <p:nvPr/>
        </p:nvGraphicFramePr>
        <p:xfrm>
          <a:off x="2053707" y="2441112"/>
          <a:ext cx="7759759" cy="916268"/>
        </p:xfrm>
        <a:graphic>
          <a:graphicData uri="http://schemas.openxmlformats.org/drawingml/2006/table">
            <a:tbl>
              <a:tblPr/>
              <a:tblGrid>
                <a:gridCol w="15519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519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5195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5195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5195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9426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ξ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0819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P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spc="712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spc="712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spc="712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spc="712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677843" y="2924143"/>
          <a:ext cx="219634" cy="296029"/>
        </p:xfrm>
        <a:graphic>
          <a:graphicData uri="http://schemas.openxmlformats.org/presentationml/2006/ole">
            <p:oleObj spid="_x0000_s11275" name="Equation" r:id="rId6" imgW="5791200" imgH="79248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229795" y="2924143"/>
          <a:ext cx="219634" cy="296029"/>
        </p:xfrm>
        <a:graphic>
          <a:graphicData uri="http://schemas.openxmlformats.org/presentationml/2006/ole">
            <p:oleObj spid="_x0000_s11276" name="Equation" r:id="rId7" imgW="5791200" imgH="79248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6781747" y="2924143"/>
          <a:ext cx="219634" cy="296029"/>
        </p:xfrm>
        <a:graphic>
          <a:graphicData uri="http://schemas.openxmlformats.org/presentationml/2006/ole">
            <p:oleObj spid="_x0000_s11277" name="Equation" r:id="rId8" imgW="5791200" imgH="79248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8333698" y="2924143"/>
          <a:ext cx="219634" cy="296029"/>
        </p:xfrm>
        <a:graphic>
          <a:graphicData uri="http://schemas.openxmlformats.org/presentationml/2006/ole">
            <p:oleObj spid="_x0000_s11278" name="Equation" r:id="rId9" imgW="5791200" imgH="7924800" progId="Equation.DSMT4">
              <p:embed/>
            </p:oleObj>
          </a:graphicData>
        </a:graphic>
      </p:graphicFrame>
      <p:sp>
        <p:nvSpPr>
          <p:cNvPr id="11" name="TextBox 2"/>
          <p:cNvSpPr txBox="1"/>
          <p:nvPr/>
        </p:nvSpPr>
        <p:spPr>
          <a:xfrm>
            <a:off x="2022127" y="3643861"/>
            <a:ext cx="8147747" cy="1040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Eξ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597" kern="0" spc="-124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=1.8.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21"/>
              </a:spcBef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解题关键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判断出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ξ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服从二项分布是解第(2)问的关键.</a:t>
            </a:r>
            <a:endParaRPr lang="zh-CN" altLang="en-US" sz="1805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225336" y="3727856"/>
          <a:ext cx="171888" cy="553860"/>
        </p:xfrm>
        <a:graphic>
          <a:graphicData uri="http://schemas.openxmlformats.org/presentationml/2006/ole">
            <p:oleObj spid="_x0000_s11279" name="Equation" r:id="rId10" imgW="4572000" imgH="14630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816746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271767"/>
            <a:ext cx="8147747" cy="3303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方法2  正态分布及其应用方法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1.在正态分布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σ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)中,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σ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的意义分别是期望和标准差,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在正态分布曲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线中确定曲线的位置,而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σ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确定曲线的形状.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如果给出两条正态分布曲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线,我们可以根据正态分布曲线的位置和形状判定相应的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σ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的大小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关系.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2.对正态分布曲线的性质考查最多的是其对称性,即正态分布曲线关于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对称,也可以推广到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ξ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ξ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).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33519924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4211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(2014课标Ⅰ,18,12分)从某企业生产的某种产品中抽取500件,测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量这些产品的一项质量指标值,由测量结果得如下频率分布直方图: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endParaRPr lang="en-US" altLang="zh-CN" sz="1805" dirty="0"/>
          </a:p>
          <a:p>
            <a:pPr eaLnBrk="0" latinLnBrk="1" hangingPunct="0">
              <a:lnSpc>
                <a:spcPct val="150000"/>
              </a:lnSpc>
            </a:pPr>
            <a:endParaRPr lang="en-US" altLang="zh-CN" sz="1805" dirty="0"/>
          </a:p>
          <a:p>
            <a:pPr eaLnBrk="0" latinLnBrk="1" hangingPunct="0">
              <a:lnSpc>
                <a:spcPct val="150000"/>
              </a:lnSpc>
            </a:pPr>
            <a:endParaRPr lang="en-US" altLang="zh-CN" sz="1805" dirty="0"/>
          </a:p>
          <a:p>
            <a:pPr eaLnBrk="0" latinLnBrk="1" hangingPunct="0">
              <a:lnSpc>
                <a:spcPct val="150000"/>
              </a:lnSpc>
            </a:pPr>
            <a:endParaRPr lang="en-US" altLang="zh-CN" sz="1805" dirty="0"/>
          </a:p>
          <a:p>
            <a:pPr eaLnBrk="0" latinLnBrk="1" hangingPunct="0">
              <a:lnSpc>
                <a:spcPct val="150000"/>
              </a:lnSpc>
            </a:pP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3659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(1)求这500件产品质量指标值的样本平均数</a:t>
            </a:r>
            <a:r>
              <a:rPr lang="zh-CN" altLang="en-US" sz="1649" kern="0" spc="-44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和样本方差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(同一组中的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数据用该组区间的中点值作代表);</a:t>
            </a:r>
            <a:endParaRPr lang="zh-CN" altLang="en-US" sz="1805" dirty="0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3870" y="2139833"/>
            <a:ext cx="4793572" cy="2341047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836920" y="4646546"/>
          <a:ext cx="152788" cy="276929"/>
        </p:xfrm>
        <a:graphic>
          <a:graphicData uri="http://schemas.openxmlformats.org/presentationml/2006/ole">
            <p:oleObj spid="_x0000_s12291" name="Equation" r:id="rId5" imgW="3962400" imgH="73152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705064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3681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(2)由直方图可以认为,这种产品的质量指标值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Z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服从正态分布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σ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),其</a:t>
            </a:r>
            <a:b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近似为样本平均数</a:t>
            </a:r>
            <a:r>
              <a:rPr lang="zh-CN" altLang="en-US" sz="1649" kern="0" spc="-44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σ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近似为样本方差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(i)利用该正态分布,求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(187.8&lt;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Z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&lt;212.2);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(ii)某用户从该企业购买了100件这种产品,记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表示这100件产品中质量</a:t>
            </a:r>
            <a:b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指标值位于区间(187.8,212.2)的产品件数.利用(i)的结果,求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附:</a:t>
            </a:r>
            <a:r>
              <a:rPr lang="zh-CN" altLang="en-US" sz="1714" kern="0" spc="249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≈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12.2.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Z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~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σ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σ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Z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 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σ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)=0.682 6,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σ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Z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 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σ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)=0.954 4.</a:t>
            </a:r>
            <a:endParaRPr lang="zh-CN" altLang="en-US" sz="1805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497364" y="1640434"/>
          <a:ext cx="152789" cy="276929"/>
        </p:xfrm>
        <a:graphic>
          <a:graphicData uri="http://schemas.openxmlformats.org/presentationml/2006/ole">
            <p:oleObj spid="_x0000_s13316" name="Equation" r:id="rId4" imgW="3962400" imgH="7315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381154" y="3496477"/>
          <a:ext cx="534762" cy="296029"/>
        </p:xfrm>
        <a:graphic>
          <a:graphicData uri="http://schemas.openxmlformats.org/presentationml/2006/ole">
            <p:oleObj spid="_x0000_s13317" name="Equation" r:id="rId5" imgW="14020800" imgH="79248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893098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1442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(1)抽取产品的质量指标值的样本平均数</a:t>
            </a:r>
            <a:r>
              <a:rPr lang="zh-CN" altLang="en-US" sz="1649" kern="0" spc="-44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和样本方差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分别为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649" kern="0" spc="-44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=170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0.02+180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0.09+190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0.22+200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0.33+210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0.24+220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0.08+230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0.02=200,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=(-30)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0.02+(-20)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0.09+(-10)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0.22+0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0.33+10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0.24+20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0.08+30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0.02=150.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(2)(i)由(1)知,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Z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~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(200,150),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从而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(187.8&lt;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Z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&lt;212.2)=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(200-12.2&lt;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Z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&lt;200+12.2)=0.682 6.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(ii)由(i)知,一件产品的质量指标值位于区间(187.8,212.2)的概率为0.682 6,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依题意知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~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(100,0.682 6),所以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=100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0.682 6=68.26.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221299" y="1174054"/>
          <a:ext cx="152788" cy="276929"/>
        </p:xfrm>
        <a:graphic>
          <a:graphicData uri="http://schemas.openxmlformats.org/presentationml/2006/ole">
            <p:oleObj spid="_x0000_s14340" name="Equation" r:id="rId4" imgW="3962400" imgH="7315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53707" y="1622891"/>
          <a:ext cx="152789" cy="276929"/>
        </p:xfrm>
        <a:graphic>
          <a:graphicData uri="http://schemas.openxmlformats.org/presentationml/2006/ole">
            <p:oleObj spid="_x0000_s14341" name="Equation" r:id="rId5" imgW="3962400" imgH="73152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56946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3074" y="2314912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996593"/>
            <a:ext cx="8147747" cy="41910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相互独立,则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|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)·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)·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相互独立,则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1614" kern="0" spc="-3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614" kern="0" spc="-3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614" kern="0" spc="-3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1614" kern="0" spc="-3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也都相互独立.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),则④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相互独立 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3.独立重复试验及二项分布问题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(1)独立重复试验概率公式: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</a:t>
            </a:r>
            <a:r>
              <a:rPr lang="zh-CN" altLang="en-US" sz="1815" kern="0" spc="29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,它是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次独立重复试验中事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件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恰好发生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次的概率.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说明:公式中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是重复试验次数,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是一次试验中某事件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发生的概率,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次独立试验中事件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恰好发生的次数,只有弄清公式中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的意义,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才能正确运用公式.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946112" y="2633570"/>
          <a:ext cx="200536" cy="267381"/>
        </p:xfrm>
        <a:graphic>
          <a:graphicData uri="http://schemas.openxmlformats.org/presentationml/2006/ole">
            <p:oleObj spid="_x0000_s2055" name="Equation" r:id="rId4" imgW="5181600" imgH="701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210711" y="2633570"/>
          <a:ext cx="200536" cy="267381"/>
        </p:xfrm>
        <a:graphic>
          <a:graphicData uri="http://schemas.openxmlformats.org/presentationml/2006/ole">
            <p:oleObj spid="_x0000_s2056" name="Equation" r:id="rId5" imgW="5181600" imgH="701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885388" y="2633570"/>
          <a:ext cx="200536" cy="267381"/>
        </p:xfrm>
        <a:graphic>
          <a:graphicData uri="http://schemas.openxmlformats.org/presentationml/2006/ole">
            <p:oleObj spid="_x0000_s2057" name="Equation" r:id="rId6" imgW="5181600" imgH="701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342176" y="2633570"/>
          <a:ext cx="200536" cy="267381"/>
        </p:xfrm>
        <a:graphic>
          <a:graphicData uri="http://schemas.openxmlformats.org/presentationml/2006/ole">
            <p:oleObj spid="_x0000_s2058" name="Equation" r:id="rId7" imgW="5181600" imgH="701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634989" y="4051956"/>
          <a:ext cx="267380" cy="324676"/>
        </p:xfrm>
        <a:graphic>
          <a:graphicData uri="http://schemas.openxmlformats.org/presentationml/2006/ole">
            <p:oleObj spid="_x0000_s2059" name="Equation" r:id="rId8" imgW="7010400" imgH="8534400" progId="Equation.DSMT4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1942019" y="1065528"/>
            <a:ext cx="9239027" cy="972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2.相互独立事件</a:t>
            </a:r>
            <a:endParaRPr lang="zh-CN" altLang="en-US" sz="201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(1)对于事件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的发生与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的发生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互不影响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,则称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是③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相互独立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事件.</a:t>
            </a:r>
            <a:endParaRPr lang="zh-CN" altLang="en-US" sz="2015" dirty="0"/>
          </a:p>
        </p:txBody>
      </p:sp>
      <p:grpSp>
        <p:nvGrpSpPr>
          <p:cNvPr id="11" name="组合 16"/>
          <p:cNvGrpSpPr/>
          <p:nvPr/>
        </p:nvGrpSpPr>
        <p:grpSpPr bwMode="auto">
          <a:xfrm>
            <a:off x="8945277" y="1626079"/>
            <a:ext cx="1074306" cy="358898"/>
            <a:chOff x="4881563" y="2969419"/>
            <a:chExt cx="783431" cy="219075"/>
          </a:xfrm>
        </p:grpSpPr>
        <p:sp>
          <p:nvSpPr>
            <p:cNvPr id="12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3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4" name="组合 16"/>
          <p:cNvGrpSpPr/>
          <p:nvPr/>
        </p:nvGrpSpPr>
        <p:grpSpPr bwMode="auto">
          <a:xfrm>
            <a:off x="4990620" y="2960267"/>
            <a:ext cx="2036445" cy="374435"/>
            <a:chOff x="4881563" y="2969419"/>
            <a:chExt cx="783431" cy="219075"/>
          </a:xfrm>
        </p:grpSpPr>
        <p:sp>
          <p:nvSpPr>
            <p:cNvPr id="1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extLst>
      <p:ext uri="{BB962C8B-B14F-4D97-AF65-F5344CB8AC3E}">
        <p14:creationId xmlns:p14="http://schemas.microsoft.com/office/powerpoint/2010/main" xmlns="" val="97964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2421277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,于是得到随机变量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ξ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的概率分布列如下:</a:t>
            </a:r>
            <a:endParaRPr lang="zh-CN" altLang="en-US" sz="1805"/>
          </a:p>
        </p:txBody>
      </p:sp>
      <p:sp>
        <p:nvSpPr>
          <p:cNvPr id="3" name="TextBox 3"/>
          <p:cNvSpPr txBox="1"/>
          <p:nvPr/>
        </p:nvSpPr>
        <p:spPr>
          <a:xfrm>
            <a:off x="2053707" y="3872126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我们称这样的随机变量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ξ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服从二项分布,记作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ξ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~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).</a:t>
            </a:r>
            <a:endParaRPr lang="zh-CN" altLang="en-US" sz="1805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2053707" y="2905390"/>
          <a:ext cx="7759759" cy="869148"/>
        </p:xfrm>
        <a:graphic>
          <a:graphicData uri="http://schemas.openxmlformats.org/drawingml/2006/table">
            <a:tbl>
              <a:tblPr/>
              <a:tblGrid>
                <a:gridCol w="11085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085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085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0853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853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0853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10853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9426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ξ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…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k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…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n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426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P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spc="31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p</a:t>
                      </a:r>
                      <a:r>
                        <a:rPr lang="zh-CN" altLang="en-US" sz="1500" kern="0" baseline="59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q</a:t>
                      </a:r>
                      <a:r>
                        <a:rPr lang="zh-CN" altLang="en-US" sz="1500" i="1" kern="0" baseline="59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n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spc="235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p</a:t>
                      </a:r>
                      <a:r>
                        <a:rPr lang="zh-CN" altLang="en-US" sz="1500" kern="0" baseline="59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q</a:t>
                      </a:r>
                      <a:r>
                        <a:rPr lang="zh-CN" altLang="en-US" sz="1500" i="1" kern="0" baseline="59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n</a:t>
                      </a:r>
                      <a:r>
                        <a:rPr lang="zh-CN" altLang="en-US" sz="1500" kern="0" baseline="59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-1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…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spc="31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p</a:t>
                      </a:r>
                      <a:r>
                        <a:rPr lang="zh-CN" altLang="en-US" sz="1500" i="1" kern="0" baseline="59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k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q</a:t>
                      </a:r>
                      <a:r>
                        <a:rPr lang="zh-CN" altLang="en-US" sz="1500" i="1" kern="0" baseline="59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n</a:t>
                      </a:r>
                      <a:r>
                        <a:rPr lang="zh-CN" altLang="en-US" sz="1500" kern="0" baseline="59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-</a:t>
                      </a:r>
                      <a:r>
                        <a:rPr lang="zh-CN" altLang="en-US" sz="1500" i="1" kern="0" baseline="59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k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…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spc="31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p</a:t>
                      </a:r>
                      <a:r>
                        <a:rPr lang="zh-CN" altLang="en-US" sz="1500" i="1" kern="0" baseline="59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n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q</a:t>
                      </a:r>
                      <a:r>
                        <a:rPr lang="zh-CN" altLang="en-US" sz="1500" kern="0" baseline="59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8" name="对象 5"/>
          <p:cNvGraphicFramePr>
            <a:graphicFrameLocks noChangeAspect="1"/>
          </p:cNvGraphicFramePr>
          <p:nvPr/>
        </p:nvGraphicFramePr>
        <p:xfrm>
          <a:off x="3234428" y="3440157"/>
          <a:ext cx="162338" cy="181437"/>
        </p:xfrm>
        <a:graphic>
          <a:graphicData uri="http://schemas.openxmlformats.org/presentationml/2006/ole">
            <p:oleObj spid="_x0000_s3079" name="Equation" r:id="rId4" imgW="4267200" imgH="4876800" progId="Equation.DSMT4">
              <p:embed/>
            </p:oleObj>
          </a:graphicData>
        </a:graphic>
      </p:graphicFrame>
      <p:graphicFrame>
        <p:nvGraphicFramePr>
          <p:cNvPr id="5" name="对象 6"/>
          <p:cNvGraphicFramePr>
            <a:graphicFrameLocks noChangeAspect="1"/>
          </p:cNvGraphicFramePr>
          <p:nvPr/>
        </p:nvGraphicFramePr>
        <p:xfrm>
          <a:off x="4342964" y="3440157"/>
          <a:ext cx="152789" cy="181437"/>
        </p:xfrm>
        <a:graphic>
          <a:graphicData uri="http://schemas.openxmlformats.org/presentationml/2006/ole">
            <p:oleObj spid="_x0000_s3080" name="Equation" r:id="rId5" imgW="3962400" imgH="4876800" progId="Equation.DSMT4">
              <p:embed/>
            </p:oleObj>
          </a:graphicData>
        </a:graphic>
      </p:graphicFrame>
      <p:graphicFrame>
        <p:nvGraphicFramePr>
          <p:cNvPr id="6" name="对象 7"/>
          <p:cNvGraphicFramePr>
            <a:graphicFrameLocks noChangeAspect="1"/>
          </p:cNvGraphicFramePr>
          <p:nvPr/>
        </p:nvGraphicFramePr>
        <p:xfrm>
          <a:off x="6560039" y="3440157"/>
          <a:ext cx="162338" cy="181437"/>
        </p:xfrm>
        <a:graphic>
          <a:graphicData uri="http://schemas.openxmlformats.org/presentationml/2006/ole">
            <p:oleObj spid="_x0000_s3081" name="Equation" r:id="rId6" imgW="4267200" imgH="4876800" progId="Equation.DSMT4">
              <p:embed/>
            </p:oleObj>
          </a:graphicData>
        </a:graphic>
      </p:graphicFrame>
      <p:graphicFrame>
        <p:nvGraphicFramePr>
          <p:cNvPr id="7" name="对象 8"/>
          <p:cNvGraphicFramePr>
            <a:graphicFrameLocks noChangeAspect="1"/>
          </p:cNvGraphicFramePr>
          <p:nvPr/>
        </p:nvGraphicFramePr>
        <p:xfrm>
          <a:off x="8777113" y="3440157"/>
          <a:ext cx="162338" cy="181437"/>
        </p:xfrm>
        <a:graphic>
          <a:graphicData uri="http://schemas.openxmlformats.org/presentationml/2006/ole">
            <p:oleObj spid="_x0000_s3082" name="Equation" r:id="rId7" imgW="4267200" imgH="4876800" progId="Equation.DSMT4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1942083" y="1403432"/>
            <a:ext cx="9167343" cy="972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二项分布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如果在一次试验中某事件发生的概率是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那么在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次独立</a:t>
            </a:r>
            <a:r>
              <a:rPr lang="zh-CN" altLang="en-US" sz="2015" dirty="0"/>
              <a:t/>
            </a:r>
            <a:br>
              <a:rPr lang="zh-CN" altLang="en-US" sz="201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重复试验中这个事件恰好发生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次的概率是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ξ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</a:t>
            </a:r>
            <a:r>
              <a:rPr lang="zh-CN" altLang="en-US" sz="2015" kern="0" spc="29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en-US" altLang="zh-CN" sz="2015" i="1" kern="0" dirty="0" err="1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en-US" altLang="zh-CN" sz="2015" i="1" kern="0" baseline="59000" dirty="0" err="1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en-US" altLang="zh-CN" sz="2015" i="1" kern="0" dirty="0" err="1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en-US" altLang="zh-CN" sz="2015" i="1" kern="0" baseline="59000" dirty="0" err="1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en-US" altLang="zh-CN" sz="2015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en-US" altLang="zh-CN" sz="2015" i="1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其中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=0,1,</a:t>
            </a:r>
            <a:endParaRPr lang="zh-CN" altLang="en-US" sz="2015" dirty="0"/>
          </a:p>
        </p:txBody>
      </p:sp>
      <p:graphicFrame>
        <p:nvGraphicFramePr>
          <p:cNvPr id="3078" name="Object 6"/>
          <p:cNvGraphicFramePr>
            <a:graphicFrameLocks noChangeAspect="1"/>
          </p:cNvGraphicFramePr>
          <p:nvPr/>
        </p:nvGraphicFramePr>
        <p:xfrm>
          <a:off x="7528407" y="1996593"/>
          <a:ext cx="267381" cy="324677"/>
        </p:xfrm>
        <a:graphic>
          <a:graphicData uri="http://schemas.openxmlformats.org/presentationml/2006/ole">
            <p:oleObj spid="_x0000_s3083" name="Equation" r:id="rId8" imgW="7010400" imgH="8534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51631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8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考向突破</a:t>
            </a:r>
            <a:endParaRPr lang="zh-CN" altLang="en-US" sz="1805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1518249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    独立重复试验及二项分布问题的求解</a:t>
            </a:r>
            <a:endParaRPr lang="zh-CN" altLang="en-US" sz="1805" b="1" dirty="0"/>
          </a:p>
        </p:txBody>
      </p:sp>
      <p:sp>
        <p:nvSpPr>
          <p:cNvPr id="4" name="TextBox 2"/>
          <p:cNvSpPr txBox="1"/>
          <p:nvPr/>
        </p:nvSpPr>
        <p:spPr>
          <a:xfrm>
            <a:off x="2053707" y="2019312"/>
            <a:ext cx="8147747" cy="13380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(2016四川,12,5分)同时抛掷两枚质地均匀的硬币,当至少有一枚硬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币正面向上时,就说这次试验成功,则在2次试验中成功次数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的均值是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  <p:grpSp>
        <p:nvGrpSpPr>
          <p:cNvPr id="5" name="组合 4"/>
          <p:cNvGrpSpPr/>
          <p:nvPr/>
        </p:nvGrpSpPr>
        <p:grpSpPr>
          <a:xfrm>
            <a:off x="2022127" y="3500621"/>
            <a:ext cx="8147747" cy="1842442"/>
            <a:chOff x="540000" y="1080000"/>
            <a:chExt cx="8127000" cy="1837751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1080000"/>
              <a:ext cx="8127000" cy="173105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解析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同时抛掷两枚质地均匀的硬币,至少有一枚硬币正面向上的概率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为1-</a:t>
              </a:r>
              <a:r>
                <a:rPr lang="zh-CN" altLang="en-US" sz="2993" kern="0" spc="843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476" kern="0" spc="-105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,且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X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~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2777" kern="0" spc="2034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366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∴均值是2</a:t>
              </a:r>
              <a:r>
                <a:rPr lang="zh-CN" altLang="en-US" sz="2015" kern="0" dirty="0">
                  <a:solidFill>
                    <a:srgbClr val="000000"/>
                  </a:solidFill>
                  <a:latin typeface="Arial Narrow" panose="020B0606020202030204" pitchFamily="65" charset="-122"/>
                  <a:ea typeface="Arial Unicode MS" pitchFamily="65" charset="-122"/>
                </a:rPr>
                <a:t>×</a:t>
              </a:r>
              <a:r>
                <a:rPr lang="zh-CN" altLang="en-US" sz="2597" kern="0" spc="-117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597" kern="0" spc="-117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</a:t>
              </a:r>
              <a:endParaRPr lang="zh-CN" altLang="en-US" sz="1805" dirty="0"/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008516" y="1626145"/>
            <a:ext cx="485774" cy="666750"/>
          </p:xfrm>
          <a:graphic>
            <a:graphicData uri="http://schemas.openxmlformats.org/presentationml/2006/ole">
              <p:oleObj spid="_x0000_s4104" name="Equation" r:id="rId4" imgW="12801600" imgH="176784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638441" y="1694085"/>
            <a:ext cx="180975" cy="552450"/>
          </p:xfrm>
          <a:graphic>
            <a:graphicData uri="http://schemas.openxmlformats.org/presentationml/2006/ole">
              <p:oleObj spid="_x0000_s4105" name="Equation" r:id="rId5" imgW="4876800" imgH="14630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593070" y="1674701"/>
            <a:ext cx="609600" cy="619125"/>
          </p:xfrm>
          <a:graphic>
            <a:graphicData uri="http://schemas.openxmlformats.org/presentationml/2006/ole">
              <p:oleObj spid="_x0000_s4106" name="Equation" r:id="rId6" imgW="16154400" imgH="164592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837120" y="2365301"/>
            <a:ext cx="180975" cy="552450"/>
          </p:xfrm>
          <a:graphic>
            <a:graphicData uri="http://schemas.openxmlformats.org/presentationml/2006/ole">
              <p:oleObj spid="_x0000_s4107" name="Equation" r:id="rId7" imgW="4876800" imgH="14630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2162244" y="2365301"/>
            <a:ext cx="180975" cy="552450"/>
          </p:xfrm>
          <a:graphic>
            <a:graphicData uri="http://schemas.openxmlformats.org/presentationml/2006/ole">
              <p:oleObj spid="_x0000_s4108" name="Equation" r:id="rId8" imgW="4876800" imgH="14630400" progId="Equation.DSMT4">
                <p:embed/>
              </p:oleObj>
            </a:graphicData>
          </a:graphic>
        </p:graphicFrame>
      </p:grpSp>
      <p:grpSp>
        <p:nvGrpSpPr>
          <p:cNvPr id="15" name="组合 14"/>
          <p:cNvGrpSpPr/>
          <p:nvPr/>
        </p:nvGrpSpPr>
        <p:grpSpPr>
          <a:xfrm>
            <a:off x="2022127" y="5434371"/>
            <a:ext cx="8147747" cy="637855"/>
            <a:chOff x="540000" y="1080000"/>
            <a:chExt cx="8127000" cy="636231"/>
          </a:xfrm>
        </p:grpSpPr>
        <p:sp>
          <p:nvSpPr>
            <p:cNvPr id="16" name="TextBox 2"/>
            <p:cNvSpPr txBox="1"/>
            <p:nvPr/>
          </p:nvSpPr>
          <p:spPr>
            <a:xfrm>
              <a:off x="540000" y="1080000"/>
              <a:ext cx="8127000" cy="5266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答案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    </a:t>
              </a:r>
              <a:r>
                <a:rPr lang="zh-CN" altLang="en-US" sz="2597" kern="0" spc="-117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 </a:t>
              </a:r>
              <a:endParaRPr lang="zh-CN" altLang="en-US" sz="1805" dirty="0"/>
            </a:p>
          </p:txBody>
        </p:sp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1306800" y="1163781"/>
            <a:ext cx="180975" cy="552450"/>
          </p:xfrm>
          <a:graphic>
            <a:graphicData uri="http://schemas.openxmlformats.org/presentationml/2006/ole">
              <p:oleObj spid="_x0000_s4109" name="Equation" r:id="rId9" imgW="4876800" imgH="14630400" progId="Equation.DSMT4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1523648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65528"/>
            <a:ext cx="8147747" cy="4522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考点二  正态分布及其应用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53707" y="1434490"/>
            <a:ext cx="8147747" cy="49853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1.正态曲线及其特点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(1)正态曲线的定义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函数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φ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σ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</a:t>
            </a:r>
            <a:r>
              <a:rPr lang="zh-CN" altLang="en-US" sz="2727" kern="0" spc="215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201" kern="0" spc="291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∈(-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∞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,+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∞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)(其中实数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σ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σ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&gt;0)为参数)的图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象为正态分布密度曲线,简称正态曲线.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(2)正态曲线的特点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(i)曲线位于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轴上方且与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轴不相交;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(ii)曲线是单峰的,它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关于直线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对称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(iii)曲线在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处达到峰值</a:t>
            </a:r>
            <a:r>
              <a:rPr lang="zh-CN" altLang="en-US" sz="2727" kern="0" spc="2383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(iv)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曲线与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轴之间的面积为1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311837" y="2929683"/>
          <a:ext cx="620706" cy="592058"/>
        </p:xfrm>
        <a:graphic>
          <a:graphicData uri="http://schemas.openxmlformats.org/presentationml/2006/ole">
            <p:oleObj spid="_x0000_s5125" name="Equation" r:id="rId4" imgW="16459200" imgH="1554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996606" y="2842920"/>
          <a:ext cx="649353" cy="477466"/>
        </p:xfrm>
        <a:graphic>
          <a:graphicData uri="http://schemas.openxmlformats.org/presentationml/2006/ole">
            <p:oleObj spid="_x0000_s5126" name="Equation" r:id="rId5" imgW="17068800" imgH="12496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882635" y="5427617"/>
          <a:ext cx="649353" cy="592058"/>
        </p:xfrm>
        <a:graphic>
          <a:graphicData uri="http://schemas.openxmlformats.org/presentationml/2006/ole">
            <p:oleObj spid="_x0000_s5127" name="Equation" r:id="rId6" imgW="17068800" imgH="155448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336165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5233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(v)当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σ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一定时,曲线的位置由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确定,曲线随着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的变化而沿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轴平移;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(vi)当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一定时,曲线的形状由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σ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确定,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σ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越小,曲线越“瘦高”;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σ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越大,曲线</a:t>
            </a:r>
            <a:b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越“矮胖”.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2.正态分布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(1)正态分布的定义及表示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如果对于任何实数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),随机变量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满足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≤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</a:t>
            </a:r>
            <a:r>
              <a:rPr lang="zh-CN" altLang="en-US" sz="2236" kern="0" spc="-50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φ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σ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)d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,则称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的分布为正态分布,记作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~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σ</a:t>
            </a:r>
            <a:r>
              <a:rPr lang="zh-CN" altLang="en-US" sz="1519" u="sng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 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(2)正态分布的三个常用数据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(i)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σ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≤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σ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≈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0.682 7;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(ii)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σ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≤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σ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≈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0.954 5;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(iii)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σ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≤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σ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≈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0.997 3.</a:t>
            </a:r>
            <a:endParaRPr lang="zh-CN" altLang="en-US" sz="1805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049513" y="3486111"/>
          <a:ext cx="219634" cy="448818"/>
        </p:xfrm>
        <a:graphic>
          <a:graphicData uri="http://schemas.openxmlformats.org/presentationml/2006/ole">
            <p:oleObj spid="_x0000_s6147" name="Equation" r:id="rId4" imgW="5791200" imgH="118872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94989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224743"/>
            <a:ext cx="8147747" cy="30637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知识拓展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正态曲线的对称性: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对于正态曲线对应的函数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φ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σ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</a:t>
            </a:r>
            <a:r>
              <a:rPr lang="zh-CN" altLang="en-US" sz="2727" kern="0" spc="215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201" kern="0" spc="291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,很显然,当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=0时,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φ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σ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2727" kern="0" spc="215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201" kern="0" spc="140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是偶函数,图象关于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轴对称;当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0时,图象的对称轴为直线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μ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,所以正态曲线是一个轴对称图形,很多关于正态分布的概率问题都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是根据其对称性求解的.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618109" y="2253557"/>
          <a:ext cx="620704" cy="592057"/>
        </p:xfrm>
        <a:graphic>
          <a:graphicData uri="http://schemas.openxmlformats.org/presentationml/2006/ole">
            <p:oleObj spid="_x0000_s7174" name="Equation" r:id="rId4" imgW="16459200" imgH="1554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238815" y="2166793"/>
          <a:ext cx="649353" cy="477466"/>
        </p:xfrm>
        <a:graphic>
          <a:graphicData uri="http://schemas.openxmlformats.org/presentationml/2006/ole">
            <p:oleObj spid="_x0000_s7175" name="Equation" r:id="rId5" imgW="17068800" imgH="12496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53707" y="2919878"/>
          <a:ext cx="620706" cy="592058"/>
        </p:xfrm>
        <a:graphic>
          <a:graphicData uri="http://schemas.openxmlformats.org/presentationml/2006/ole">
            <p:oleObj spid="_x0000_s7176" name="Equation" r:id="rId6" imgW="16459200" imgH="15544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674413" y="2833115"/>
          <a:ext cx="458367" cy="477466"/>
        </p:xfrm>
        <a:graphic>
          <a:graphicData uri="http://schemas.openxmlformats.org/presentationml/2006/ole">
            <p:oleObj spid="_x0000_s7177" name="Equation" r:id="rId7" imgW="12192000" imgH="124968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089498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8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考向突破</a:t>
            </a:r>
            <a:endParaRPr lang="zh-CN" altLang="en-US" sz="1805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1589870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    正态分布及其应用</a:t>
            </a:r>
            <a:endParaRPr lang="zh-CN" altLang="en-US" sz="1805" b="1" dirty="0"/>
          </a:p>
        </p:txBody>
      </p:sp>
      <p:sp>
        <p:nvSpPr>
          <p:cNvPr id="4" name="TextBox 2"/>
          <p:cNvSpPr txBox="1"/>
          <p:nvPr/>
        </p:nvSpPr>
        <p:spPr>
          <a:xfrm>
            <a:off x="2053707" y="2144868"/>
            <a:ext cx="8147747" cy="14593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　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已知随机变量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服从正态分布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σ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-2)=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+4),则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1579" kern="0" spc="43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A.-6　    B.-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C.-</a:t>
            </a:r>
            <a:r>
              <a:rPr lang="zh-CN" altLang="en-US" sz="2597" kern="0" spc="-124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D.0</a:t>
            </a:r>
            <a:endParaRPr lang="zh-CN" altLang="en-US" sz="1805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349108" y="3161622"/>
          <a:ext cx="181436" cy="553859"/>
        </p:xfrm>
        <a:graphic>
          <a:graphicData uri="http://schemas.openxmlformats.org/presentationml/2006/ole">
            <p:oleObj spid="_x0000_s8196" name="Equation" r:id="rId4" imgW="48768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363365" y="3161621"/>
          <a:ext cx="171888" cy="553860"/>
        </p:xfrm>
        <a:graphic>
          <a:graphicData uri="http://schemas.openxmlformats.org/presentationml/2006/ole">
            <p:oleObj spid="_x0000_s8197" name="Equation" r:id="rId5" imgW="4572000" imgH="14630400" progId="Equation.DSMT4">
              <p:embed/>
            </p:oleObj>
          </a:graphicData>
        </a:graphic>
      </p:graphicFrame>
      <p:sp>
        <p:nvSpPr>
          <p:cNvPr id="7" name="TextBox 2"/>
          <p:cNvSpPr txBox="1"/>
          <p:nvPr/>
        </p:nvSpPr>
        <p:spPr>
          <a:xfrm>
            <a:off x="2022127" y="3643861"/>
            <a:ext cx="8147747" cy="22694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∵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~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σ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∴正态曲线的对称轴为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又∵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-2)=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+4),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-2+(3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+4)=2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</a:t>
            </a:r>
            <a:endParaRPr lang="zh-CN" altLang="en-US" sz="1805" dirty="0"/>
          </a:p>
        </p:txBody>
      </p:sp>
      <p:sp>
        <p:nvSpPr>
          <p:cNvPr id="8" name="TextBox 2"/>
          <p:cNvSpPr txBox="1"/>
          <p:nvPr/>
        </p:nvSpPr>
        <p:spPr>
          <a:xfrm>
            <a:off x="2022127" y="5958712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D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413807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366</Words>
  <Application>Microsoft Office PowerPoint</Application>
  <PresentationFormat>自定义</PresentationFormat>
  <Paragraphs>135</Paragraphs>
  <Slides>17</Slides>
  <Notes>16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Office 主题​​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4</cp:revision>
  <dcterms:created xsi:type="dcterms:W3CDTF">2018-12-18T11:00:13Z</dcterms:created>
  <dcterms:modified xsi:type="dcterms:W3CDTF">2019-11-14T00:02:01Z</dcterms:modified>
  <cp:contentType>阳光数学网【http://www.eduy.net】搜集，仅供学习和研究使用！</cp:contentType>
  <cp:contentStatus>阳光数学网【http://www.eduy.net】搜集，仅供学习和研究使用！</cp:contentStatus>
</cp:coreProperties>
</file>