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4"/>
  </p:notesMasterIdLst>
  <p:sldIdLst>
    <p:sldId id="600" r:id="rId2"/>
    <p:sldId id="601" r:id="rId3"/>
    <p:sldId id="602" r:id="rId4"/>
    <p:sldId id="603" r:id="rId5"/>
    <p:sldId id="604" r:id="rId6"/>
    <p:sldId id="605" r:id="rId7"/>
    <p:sldId id="606" r:id="rId8"/>
    <p:sldId id="607" r:id="rId9"/>
    <p:sldId id="608" r:id="rId10"/>
    <p:sldId id="609" r:id="rId11"/>
    <p:sldId id="610" r:id="rId12"/>
    <p:sldId id="611" r:id="rId13"/>
    <p:sldId id="612" r:id="rId14"/>
    <p:sldId id="613" r:id="rId15"/>
    <p:sldId id="614" r:id="rId16"/>
    <p:sldId id="615" r:id="rId17"/>
    <p:sldId id="616" r:id="rId18"/>
    <p:sldId id="617" r:id="rId19"/>
    <p:sldId id="618" r:id="rId20"/>
    <p:sldId id="619" r:id="rId21"/>
    <p:sldId id="620" r:id="rId22"/>
    <p:sldId id="621" r:id="rId23"/>
    <p:sldId id="622" r:id="rId24"/>
    <p:sldId id="623" r:id="rId25"/>
    <p:sldId id="624" r:id="rId26"/>
    <p:sldId id="625" r:id="rId27"/>
    <p:sldId id="626" r:id="rId28"/>
    <p:sldId id="627" r:id="rId29"/>
    <p:sldId id="628" r:id="rId30"/>
    <p:sldId id="629" r:id="rId31"/>
    <p:sldId id="630" r:id="rId32"/>
    <p:sldId id="631" r:id="rId33"/>
    <p:sldId id="632" r:id="rId34"/>
    <p:sldId id="633" r:id="rId35"/>
    <p:sldId id="634" r:id="rId36"/>
    <p:sldId id="635" r:id="rId37"/>
    <p:sldId id="636" r:id="rId38"/>
    <p:sldId id="637" r:id="rId39"/>
    <p:sldId id="638" r:id="rId40"/>
    <p:sldId id="639" r:id="rId41"/>
    <p:sldId id="640" r:id="rId42"/>
    <p:sldId id="641"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89" d="100"/>
          <a:sy n="89" d="100"/>
        </p:scale>
        <p:origin x="-1428"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image" Target="../media/image29.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image" Target="../media/image3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image" Target="../media/image4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16C5678-EE20-4FA5-88E2-6E0BD67A2E26}" type="datetime1">
              <a:rPr lang="en-US" smtClean="0"/>
              <a:pPr/>
              <a:t>11/12/2019</a:t>
            </a:fld>
            <a:endParaRPr lang="en-US" dirty="0"/>
          </a:p>
        </p:txBody>
      </p:sp>
      <p:sp>
        <p:nvSpPr>
          <p:cNvPr id="5" name="页脚占位符 4"/>
          <p:cNvSpPr>
            <a:spLocks noGrp="1"/>
          </p:cNvSpPr>
          <p:nvPr>
            <p:ph type="ftr" sz="quarter" idx="11"/>
          </p:nvPr>
        </p:nvSpPr>
        <p:spPr/>
        <p:txBody>
          <a:bodyPr/>
          <a:lstStyle/>
          <a:p>
            <a:r>
              <a:rPr lang="en-US" smtClean="0"/>
              <a:t>Footer Text</a:t>
            </a:r>
            <a:endParaRPr lang="en-US" dirty="0"/>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339267072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051B39-B140-43FE-96DB-472A2B59CE7C}"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8474978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600BB2-27C5-458B-ABCE-839C88CF47CE}"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8670198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1D738E-8962-435F-8C43-147B8DD7E819}"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859234249"/>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9CAEA93-55E7-4DA9-90C2-089A26EEFEC4}" type="datetime1">
              <a:rPr lang="en-US" smtClean="0"/>
              <a:pPr/>
              <a:t>11/12/2019</a:t>
            </a:fld>
            <a:endParaRPr lang="en-US"/>
          </a:p>
        </p:txBody>
      </p:sp>
      <p:sp>
        <p:nvSpPr>
          <p:cNvPr id="5" name="页脚占位符 4"/>
          <p:cNvSpPr>
            <a:spLocks noGrp="1"/>
          </p:cNvSpPr>
          <p:nvPr>
            <p:ph type="ftr" sz="quarter" idx="11"/>
          </p:nvPr>
        </p:nvSpPr>
        <p:spPr/>
        <p:txBody>
          <a:bodyPr/>
          <a:lstStyle/>
          <a:p>
            <a:r>
              <a:rPr lang="en-US" smtClean="0"/>
              <a:t>Footer Text</a:t>
            </a:r>
            <a:endParaRPr lang="en-US"/>
          </a:p>
        </p:txBody>
      </p:sp>
      <p:sp>
        <p:nvSpPr>
          <p:cNvPr id="6" name="灯片编号占位符 5"/>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31646390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34CF3C7-6809-4F39-BD67-A75817BDDE0A}"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1591573476"/>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7EAEB24-CE78-465C-A726-91D0868FA48F}" type="datetime1">
              <a:rPr lang="en-US" smtClean="0"/>
              <a:pPr/>
              <a:t>11/12/2019</a:t>
            </a:fld>
            <a:endParaRPr lang="en-US"/>
          </a:p>
        </p:txBody>
      </p:sp>
      <p:sp>
        <p:nvSpPr>
          <p:cNvPr id="8" name="页脚占位符 7"/>
          <p:cNvSpPr>
            <a:spLocks noGrp="1"/>
          </p:cNvSpPr>
          <p:nvPr>
            <p:ph type="ftr" sz="quarter" idx="11"/>
          </p:nvPr>
        </p:nvSpPr>
        <p:spPr/>
        <p:txBody>
          <a:bodyPr/>
          <a:lstStyle/>
          <a:p>
            <a:r>
              <a:rPr lang="en-US" smtClean="0"/>
              <a:t>Footer Text</a:t>
            </a:r>
            <a:endParaRPr lang="en-US"/>
          </a:p>
        </p:txBody>
      </p:sp>
      <p:sp>
        <p:nvSpPr>
          <p:cNvPr id="9" name="灯片编号占位符 8"/>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73181211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0BAADF0-1749-4E8B-9691-B44A5F8C0895}" type="datetime1">
              <a:rPr lang="en-US" smtClean="0"/>
              <a:pPr/>
              <a:t>11/12/2019</a:t>
            </a:fld>
            <a:endParaRPr lang="en-US"/>
          </a:p>
        </p:txBody>
      </p:sp>
      <p:sp>
        <p:nvSpPr>
          <p:cNvPr id="4" name="页脚占位符 3"/>
          <p:cNvSpPr>
            <a:spLocks noGrp="1"/>
          </p:cNvSpPr>
          <p:nvPr>
            <p:ph type="ftr" sz="quarter" idx="11"/>
          </p:nvPr>
        </p:nvSpPr>
        <p:spPr/>
        <p:txBody>
          <a:bodyPr/>
          <a:lstStyle/>
          <a:p>
            <a:r>
              <a:rPr lang="en-US" smtClean="0"/>
              <a:t>Footer Text</a:t>
            </a:r>
            <a:endParaRPr lang="en-US"/>
          </a:p>
        </p:txBody>
      </p:sp>
      <p:sp>
        <p:nvSpPr>
          <p:cNvPr id="5" name="灯片编号占位符 4"/>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56059974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AF628A-A867-4937-BBE5-207DB6F9C51A}" type="datetime1">
              <a:rPr lang="en-US" smtClean="0"/>
              <a:pPr/>
              <a:t>11/12/2019</a:t>
            </a:fld>
            <a:endParaRPr lang="en-US"/>
          </a:p>
        </p:txBody>
      </p:sp>
      <p:sp>
        <p:nvSpPr>
          <p:cNvPr id="3" name="页脚占位符 2"/>
          <p:cNvSpPr>
            <a:spLocks noGrp="1"/>
          </p:cNvSpPr>
          <p:nvPr>
            <p:ph type="ftr" sz="quarter" idx="11"/>
          </p:nvPr>
        </p:nvSpPr>
        <p:spPr/>
        <p:txBody>
          <a:bodyPr/>
          <a:lstStyle/>
          <a:p>
            <a:r>
              <a:rPr lang="en-US" smtClean="0"/>
              <a:t>Footer Text</a:t>
            </a:r>
            <a:endParaRPr lang="en-US"/>
          </a:p>
        </p:txBody>
      </p:sp>
      <p:sp>
        <p:nvSpPr>
          <p:cNvPr id="4" name="灯片编号占位符 3"/>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07947755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18BBB94-68E6-4675-A946-F1C5994EDBD7}"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312477895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3B8377-21E3-4835-B75D-4E2847E2750F}" type="datetime1">
              <a:rPr lang="en-US" smtClean="0"/>
              <a:pPr/>
              <a:t>11/12/2019</a:t>
            </a:fld>
            <a:endParaRPr lang="en-US"/>
          </a:p>
        </p:txBody>
      </p:sp>
      <p:sp>
        <p:nvSpPr>
          <p:cNvPr id="6" name="页脚占位符 5"/>
          <p:cNvSpPr>
            <a:spLocks noGrp="1"/>
          </p:cNvSpPr>
          <p:nvPr>
            <p:ph type="ftr" sz="quarter" idx="11"/>
          </p:nvPr>
        </p:nvSpPr>
        <p:spPr/>
        <p:txBody>
          <a:bodyPr/>
          <a:lstStyle/>
          <a:p>
            <a:r>
              <a:rPr lang="en-US" smtClean="0"/>
              <a:t>Footer Text</a:t>
            </a:r>
            <a:endParaRPr lang="en-US"/>
          </a:p>
        </p:txBody>
      </p:sp>
      <p:sp>
        <p:nvSpPr>
          <p:cNvPr id="7" name="灯片编号占位符 6"/>
          <p:cNvSpPr>
            <a:spLocks noGrp="1"/>
          </p:cNvSpPr>
          <p:nvPr>
            <p:ph type="sldNum" sz="quarter" idx="12"/>
          </p:nvPr>
        </p:nvSpPr>
        <p:spPr/>
        <p:txBody>
          <a:bodyPr/>
          <a:lstStyle/>
          <a:p>
            <a:fld id="{BA9B540C-44DA-4F69-89C9-7C84606640D3}" type="slidenum">
              <a:rPr lang="en-US" smtClean="0"/>
              <a:pPr/>
              <a:t>‹#›</a:t>
            </a:fld>
            <a:endParaRPr lang="en-US"/>
          </a:p>
        </p:txBody>
      </p:sp>
    </p:spTree>
    <p:extLst>
      <p:ext uri="{BB962C8B-B14F-4D97-AF65-F5344CB8AC3E}">
        <p14:creationId xmlns:p14="http://schemas.microsoft.com/office/powerpoint/2010/main" xmlns="" val="219826310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C4986D-6BE9-4264-908F-02DB36FD8D6C}" type="datetime1">
              <a:rPr lang="en-US" smtClean="0"/>
              <a:pPr/>
              <a:t>11/12/2019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Footer Text</a:t>
            </a:r>
            <a:endParaRPr lang="en-US" dirty="0"/>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9B540C-44DA-4F69-89C9-7C84606640D3}" type="slidenum">
              <a:rPr lang="en-US" smtClean="0"/>
              <a:pPr/>
              <a:t>‹#›</a:t>
            </a:fld>
            <a:endParaRPr lang="en-US" dirty="0"/>
          </a:p>
        </p:txBody>
      </p:sp>
    </p:spTree>
    <p:extLst>
      <p:ext uri="{BB962C8B-B14F-4D97-AF65-F5344CB8AC3E}">
        <p14:creationId xmlns:p14="http://schemas.microsoft.com/office/powerpoint/2010/main" xmlns="" val="28140270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9" r:id="rId12"/>
    <p:sldLayoutId id="2147483661" r:id="rId13"/>
    <p:sldLayoutId id="2147483665" r:id="rId14"/>
    <p:sldLayoutId id="2147483666" r:id="rId15"/>
    <p:sldLayoutId id="2147483667" r:id="rId16"/>
    <p:sldLayoutId id="2147483654" r:id="rId17"/>
    <p:sldLayoutId id="2147483656" r:id="rId18"/>
    <p:sldLayoutId id="2147483657" r:id="rId19"/>
    <p:sldLayoutId id="2147483658" r:id="rId20"/>
    <p:sldLayoutId id="2147483659" r:id="rId2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7.vml"/><Relationship Id="rId6" Type="http://schemas.openxmlformats.org/officeDocument/2006/relationships/slide" Target="slide30.xml"/><Relationship Id="rId11" Type="http://schemas.openxmlformats.org/officeDocument/2006/relationships/package" Target="../embeddings/Microsoft_Office_Word___12.docx"/><Relationship Id="rId5" Type="http://schemas.openxmlformats.org/officeDocument/2006/relationships/slide" Target="slide21.xml"/><Relationship Id="rId10" Type="http://schemas.openxmlformats.org/officeDocument/2006/relationships/package" Target="../embeddings/Microsoft_Office_Word___11.docx"/><Relationship Id="rId4" Type="http://schemas.openxmlformats.org/officeDocument/2006/relationships/slide" Target="slide10.xml"/><Relationship Id="rId9" Type="http://schemas.openxmlformats.org/officeDocument/2006/relationships/package" Target="../embeddings/Microsoft_Office_Word___10.docx"/></Relationships>
</file>

<file path=ppt/slides/_rels/slide11.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8.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14.docx"/><Relationship Id="rId4" Type="http://schemas.openxmlformats.org/officeDocument/2006/relationships/slide" Target="slide10.xml"/><Relationship Id="rId9" Type="http://schemas.openxmlformats.org/officeDocument/2006/relationships/package" Target="../embeddings/Microsoft_Office_Word___13.docx"/></Relationships>
</file>

<file path=ppt/slides/_rels/slide12.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16.docx"/><Relationship Id="rId4" Type="http://schemas.openxmlformats.org/officeDocument/2006/relationships/slide" Target="slide10.xml"/><Relationship Id="rId9" Type="http://schemas.openxmlformats.org/officeDocument/2006/relationships/package" Target="../embeddings/Microsoft_Office_Word___15.docx"/></Relationships>
</file>

<file path=ppt/slides/_rels/slide13.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17.docx"/></Relationships>
</file>

<file path=ppt/slides/_rels/slide14.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1.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18.docx"/></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19.docx"/></Relationships>
</file>

<file path=ppt/slides/_rels/slide17.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3.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20.docx"/></Relationships>
</file>

<file path=ppt/slides/_rels/slide18.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4.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21.docx"/></Relationships>
</file>

<file path=ppt/slides/_rels/slide19.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5.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23.docx"/><Relationship Id="rId4" Type="http://schemas.openxmlformats.org/officeDocument/2006/relationships/slide" Target="slide10.xml"/><Relationship Id="rId9" Type="http://schemas.openxmlformats.org/officeDocument/2006/relationships/package" Target="../embeddings/Microsoft_Office_Word___22.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24.docx"/></Relationships>
</file>

<file path=ppt/slides/_rels/slide2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7.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25.docx"/></Relationships>
</file>

<file path=ppt/slides/_rels/slide22.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8.vml"/><Relationship Id="rId6" Type="http://schemas.openxmlformats.org/officeDocument/2006/relationships/slide" Target="slide30.xml"/><Relationship Id="rId11" Type="http://schemas.openxmlformats.org/officeDocument/2006/relationships/package" Target="../embeddings/Microsoft_Office_Word___28.docx"/><Relationship Id="rId5" Type="http://schemas.openxmlformats.org/officeDocument/2006/relationships/slide" Target="slide21.xml"/><Relationship Id="rId10" Type="http://schemas.openxmlformats.org/officeDocument/2006/relationships/package" Target="../embeddings/Microsoft_Office_Word___27.docx"/><Relationship Id="rId4" Type="http://schemas.openxmlformats.org/officeDocument/2006/relationships/slide" Target="slide10.xml"/><Relationship Id="rId9" Type="http://schemas.openxmlformats.org/officeDocument/2006/relationships/package" Target="../embeddings/Microsoft_Office_Word___26.docx"/></Relationships>
</file>

<file path=ppt/slides/_rels/slide23.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9.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30.docx"/><Relationship Id="rId4" Type="http://schemas.openxmlformats.org/officeDocument/2006/relationships/slide" Target="slide10.xml"/><Relationship Id="rId9" Type="http://schemas.openxmlformats.org/officeDocument/2006/relationships/package" Target="../embeddings/Microsoft_Office_Word___29.docx"/></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31.docx"/></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26.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1.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33.docx"/><Relationship Id="rId4" Type="http://schemas.openxmlformats.org/officeDocument/2006/relationships/slide" Target="slide10.xml"/><Relationship Id="rId9" Type="http://schemas.openxmlformats.org/officeDocument/2006/relationships/package" Target="../embeddings/Microsoft_Office_Word___32.docx"/></Relationships>
</file>

<file path=ppt/slides/_rels/slide28.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2.vml"/><Relationship Id="rId6" Type="http://schemas.openxmlformats.org/officeDocument/2006/relationships/slide" Target="slide30.xml"/><Relationship Id="rId11" Type="http://schemas.openxmlformats.org/officeDocument/2006/relationships/package" Target="../embeddings/Microsoft_Office_Word___36.docx"/><Relationship Id="rId5" Type="http://schemas.openxmlformats.org/officeDocument/2006/relationships/slide" Target="slide21.xml"/><Relationship Id="rId10" Type="http://schemas.openxmlformats.org/officeDocument/2006/relationships/package" Target="../embeddings/Microsoft_Office_Word___35.docx"/><Relationship Id="rId4" Type="http://schemas.openxmlformats.org/officeDocument/2006/relationships/slide" Target="slide10.xml"/><Relationship Id="rId9" Type="http://schemas.openxmlformats.org/officeDocument/2006/relationships/package" Target="../embeddings/Microsoft_Office_Word___34.docx"/></Relationships>
</file>

<file path=ppt/slides/_rels/slide29.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3.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37.docx"/></Relationships>
</file>

<file path=ppt/slides/_rels/slide3.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1.docx"/></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Office_Word___38.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4.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5.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41.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7.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42.docx"/></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Office_Word___43.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8.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Office_Word___44.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9.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3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Office_Word___45.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30.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Office_Word___46.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31.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2.docx"/></Relationships>
</file>

<file path=ppt/slides/_rels/slide40.xml.rels><?xml version="1.0" encoding="UTF-8" standalone="yes"?>
<Relationships xmlns="http://schemas.openxmlformats.org/package/2006/relationships"><Relationship Id="rId8" Type="http://schemas.openxmlformats.org/officeDocument/2006/relationships/package" Target="../embeddings/Microsoft_Office_Word___47.docx"/><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32.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48.docx"/><Relationship Id="rId2" Type="http://schemas.openxmlformats.org/officeDocument/2006/relationships/slideLayout" Target="../slideLayouts/slideLayout7.xml"/><Relationship Id="rId1" Type="http://schemas.openxmlformats.org/officeDocument/2006/relationships/vmlDrawing" Target="../drawings/vmlDrawing33.vml"/></Relationships>
</file>

<file path=ppt/slides/_rels/slide5.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3.vml"/><Relationship Id="rId6" Type="http://schemas.openxmlformats.org/officeDocument/2006/relationships/slide" Target="slide30.xml"/><Relationship Id="rId11" Type="http://schemas.openxmlformats.org/officeDocument/2006/relationships/package" Target="../embeddings/Microsoft_Office_Word___5.docx"/><Relationship Id="rId5" Type="http://schemas.openxmlformats.org/officeDocument/2006/relationships/slide" Target="slide21.xml"/><Relationship Id="rId10" Type="http://schemas.openxmlformats.org/officeDocument/2006/relationships/package" Target="../embeddings/Microsoft_Office_Word___4.docx"/><Relationship Id="rId4" Type="http://schemas.openxmlformats.org/officeDocument/2006/relationships/slide" Target="slide10.xml"/><Relationship Id="rId9" Type="http://schemas.openxmlformats.org/officeDocument/2006/relationships/package" Target="../embeddings/Microsoft_Office_Word___3.docx"/></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35.xml"/><Relationship Id="rId5" Type="http://schemas.openxmlformats.org/officeDocument/2006/relationships/slide" Target="slide30.xml"/><Relationship Id="rId4" Type="http://schemas.openxmlformats.org/officeDocument/2006/relationships/slide" Target="slide21.xml"/></Relationships>
</file>

<file path=ppt/slides/_rels/slide7.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4.vml"/><Relationship Id="rId6" Type="http://schemas.openxmlformats.org/officeDocument/2006/relationships/slide" Target="slide30.xml"/><Relationship Id="rId5" Type="http://schemas.openxmlformats.org/officeDocument/2006/relationships/slide" Target="slide21.xml"/><Relationship Id="rId10" Type="http://schemas.openxmlformats.org/officeDocument/2006/relationships/package" Target="../embeddings/Microsoft_Office_Word___7.docx"/><Relationship Id="rId4" Type="http://schemas.openxmlformats.org/officeDocument/2006/relationships/slide" Target="slide10.xml"/><Relationship Id="rId9" Type="http://schemas.openxmlformats.org/officeDocument/2006/relationships/package" Target="../embeddings/Microsoft_Office_Word___6.docx"/></Relationships>
</file>

<file path=ppt/slides/_rels/slide8.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8.docx"/></Relationships>
</file>

<file path=ppt/slides/_rels/slide9.xml.rels><?xml version="1.0" encoding="UTF-8" standalone="yes"?>
<Relationships xmlns="http://schemas.openxmlformats.org/package/2006/relationships"><Relationship Id="rId8" Type="http://schemas.openxmlformats.org/officeDocument/2006/relationships/slide" Target="slide6.xml"/><Relationship Id="rId3" Type="http://schemas.openxmlformats.org/officeDocument/2006/relationships/slide" Target="slide3.xml"/><Relationship Id="rId7" Type="http://schemas.openxmlformats.org/officeDocument/2006/relationships/slide" Target="slide35.xml"/><Relationship Id="rId2" Type="http://schemas.openxmlformats.org/officeDocument/2006/relationships/slideLayout" Target="../slideLayouts/slideLayout17.xml"/><Relationship Id="rId1" Type="http://schemas.openxmlformats.org/officeDocument/2006/relationships/vmlDrawing" Target="../drawings/vmlDrawing6.vml"/><Relationship Id="rId6" Type="http://schemas.openxmlformats.org/officeDocument/2006/relationships/slide" Target="slide30.xml"/><Relationship Id="rId5" Type="http://schemas.openxmlformats.org/officeDocument/2006/relationships/slide" Target="slide21.xml"/><Relationship Id="rId4" Type="http://schemas.openxmlformats.org/officeDocument/2006/relationships/slide" Target="slide10.xml"/><Relationship Id="rId9" Type="http://schemas.openxmlformats.org/officeDocument/2006/relationships/package" Target="../embeddings/Microsoft_Office_Word___9.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3425768" y="2983026"/>
            <a:ext cx="5898760" cy="725633"/>
          </a:xfrm>
        </p:spPr>
        <p:txBody>
          <a:bodyPr/>
          <a:lstStyle/>
          <a:p>
            <a:r>
              <a:rPr lang="zh-CN" altLang="zh-CN" dirty="0"/>
              <a:t>高考大题增分专项三　</a:t>
            </a:r>
            <a:r>
              <a:rPr lang="en-US" altLang="zh-CN" dirty="0" smtClean="0"/>
              <a:t/>
            </a:r>
            <a:br>
              <a:rPr lang="en-US" altLang="zh-CN" dirty="0" smtClean="0"/>
            </a:br>
            <a:r>
              <a:rPr lang="zh-CN" altLang="zh-CN" dirty="0" smtClean="0"/>
              <a:t>高考</a:t>
            </a:r>
            <a:r>
              <a:rPr lang="zh-CN" altLang="zh-CN" dirty="0"/>
              <a:t>中的数列</a:t>
            </a:r>
          </a:p>
        </p:txBody>
      </p:sp>
      <p:pic>
        <p:nvPicPr>
          <p:cNvPr id="4" name="Picture 1"/>
          <p:cNvPicPr>
            <a:picLocks noChangeAspect="1" noChangeArrowheads="1"/>
          </p:cNvPicPr>
          <p:nvPr/>
        </p:nvPicPr>
        <p:blipFill>
          <a:blip r:embed="rId2"/>
          <a:srcRect/>
          <a:stretch>
            <a:fillRect/>
          </a:stretch>
        </p:blipFill>
        <p:spPr bwMode="auto">
          <a:xfrm>
            <a:off x="1142976" y="4186584"/>
            <a:ext cx="7121522" cy="2242812"/>
          </a:xfrm>
          <a:prstGeom prst="rect">
            <a:avLst/>
          </a:prstGeom>
          <a:noFill/>
        </p:spPr>
      </p:pic>
    </p:spTree>
    <p:extLst>
      <p:ext uri="{BB962C8B-B14F-4D97-AF65-F5344CB8AC3E}">
        <p14:creationId xmlns:p14="http://schemas.microsoft.com/office/powerpoint/2010/main" xmlns="" val="1474908043"/>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984794883"/>
              </p:ext>
            </p:extLst>
          </p:nvPr>
        </p:nvGraphicFramePr>
        <p:xfrm>
          <a:off x="530199" y="2036438"/>
          <a:ext cx="8128000" cy="1004181"/>
        </p:xfrm>
        <a:graphic>
          <a:graphicData uri="http://schemas.openxmlformats.org/presentationml/2006/ole">
            <p:oleObj spid="_x0000_s82946" name="文档" r:id="rId9" imgW="3957084" imgH="488322" progId="Word.Document.12">
              <p:embed/>
            </p:oleObj>
          </a:graphicData>
        </a:graphic>
      </p:graphicFrame>
      <p:sp>
        <p:nvSpPr>
          <p:cNvPr id="4" name="矩形 3"/>
          <p:cNvSpPr>
            <a:spLocks noChangeAspect="1"/>
          </p:cNvSpPr>
          <p:nvPr/>
        </p:nvSpPr>
        <p:spPr>
          <a:xfrm>
            <a:off x="530199" y="2828934"/>
            <a:ext cx="8128000" cy="171739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定义法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用</a:t>
            </a:r>
            <a:r>
              <a:rPr lang="zh-CN" altLang="zh-CN" sz="2200" dirty="0">
                <a:solidFill>
                  <a:srgbClr val="000000"/>
                </a:solidFill>
                <a:latin typeface="Times New Roman" panose="02020603050405020304" pitchFamily="18" charset="0"/>
                <a:cs typeface="Times New Roman" panose="02020603050405020304" pitchFamily="18" charset="0"/>
              </a:rPr>
              <a:t>定义法证明一个数列是等差数列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常采用的两个式子</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=d</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n</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en-US" altLang="zh-CN" sz="2200" baseline="-250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en-US" altLang="zh-CN" sz="2200" i="1" dirty="0">
                <a:solidFill>
                  <a:srgbClr val="000000"/>
                </a:solidFill>
                <a:latin typeface="Times New Roman" panose="02020603050405020304" pitchFamily="18" charset="0"/>
              </a:rPr>
              <a:t>=d</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前者必须加上</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n</a:t>
            </a:r>
            <a:r>
              <a:rPr lang="en-US" altLang="zh-CN" sz="2200" dirty="0">
                <a:solidFill>
                  <a:srgbClr val="000000"/>
                </a:solidFill>
                <a:latin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否则</a:t>
            </a:r>
            <a:r>
              <a:rPr lang="en-US" altLang="zh-CN" sz="2200" i="1" dirty="0">
                <a:solidFill>
                  <a:srgbClr val="000000"/>
                </a:solidFill>
                <a:latin typeface="Times New Roman" panose="02020603050405020304" pitchFamily="18" charset="0"/>
              </a:rPr>
              <a:t>n=</a:t>
            </a:r>
            <a:r>
              <a:rPr lang="en-US" altLang="zh-CN" sz="22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i="1" dirty="0">
                <a:solidFill>
                  <a:srgbClr val="000000"/>
                </a:solidFill>
                <a:latin typeface="Times New Roman" panose="02020603050405020304" pitchFamily="18" charset="0"/>
              </a:rPr>
              <a:t>a</a:t>
            </a:r>
            <a:r>
              <a:rPr lang="en-US" altLang="zh-CN" sz="2200" baseline="-250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无意义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用定义法证明一个数列是等比数列也常采用两个式子</a:t>
            </a:r>
            <a:endParaRPr lang="zh-CN" altLang="en-US" sz="2200" dirty="0"/>
          </a:p>
        </p:txBody>
      </p:sp>
      <p:graphicFrame>
        <p:nvGraphicFramePr>
          <p:cNvPr id="14" name="对象 13"/>
          <p:cNvGraphicFramePr>
            <a:graphicFrameLocks noChangeAspect="1"/>
          </p:cNvGraphicFramePr>
          <p:nvPr>
            <p:extLst>
              <p:ext uri="{D42A27DB-BD31-4B8C-83A1-F6EECF244321}">
                <p14:modId xmlns:p14="http://schemas.microsoft.com/office/powerpoint/2010/main" xmlns="" val="227532069"/>
              </p:ext>
            </p:extLst>
          </p:nvPr>
        </p:nvGraphicFramePr>
        <p:xfrm>
          <a:off x="6829620" y="4052662"/>
          <a:ext cx="1963738" cy="598487"/>
        </p:xfrm>
        <a:graphic>
          <a:graphicData uri="http://schemas.openxmlformats.org/presentationml/2006/ole">
            <p:oleObj spid="_x0000_s82947" name="文档" r:id="rId10" imgW="942627" imgH="282845" progId="Word.Document.12">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2262831048"/>
              </p:ext>
            </p:extLst>
          </p:nvPr>
        </p:nvGraphicFramePr>
        <p:xfrm>
          <a:off x="179512" y="4531918"/>
          <a:ext cx="8128000" cy="553266"/>
        </p:xfrm>
        <a:graphic>
          <a:graphicData uri="http://schemas.openxmlformats.org/presentationml/2006/ole">
            <p:oleObj spid="_x0000_s82948" name="文档" r:id="rId11" imgW="3847376" imgH="261974" progId="Word.Document.12">
              <p:embed/>
            </p:oleObj>
          </a:graphicData>
        </a:graphic>
      </p:graphicFrame>
    </p:spTree>
    <p:extLst>
      <p:ext uri="{BB962C8B-B14F-4D97-AF65-F5344CB8AC3E}">
        <p14:creationId xmlns:p14="http://schemas.microsoft.com/office/powerpoint/2010/main" xmlns="" val="37512912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3" name="矩形 2"/>
          <p:cNvSpPr>
            <a:spLocks noChangeAspect="1"/>
          </p:cNvSpPr>
          <p:nvPr/>
        </p:nvSpPr>
        <p:spPr>
          <a:xfrm>
            <a:off x="508000" y="191683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017877011"/>
              </p:ext>
            </p:extLst>
          </p:nvPr>
        </p:nvGraphicFramePr>
        <p:xfrm>
          <a:off x="313137" y="3214029"/>
          <a:ext cx="8128000" cy="580091"/>
        </p:xfrm>
        <a:graphic>
          <a:graphicData uri="http://schemas.openxmlformats.org/presentationml/2006/ole">
            <p:oleObj spid="_x0000_s83970" name="文档" r:id="rId9" imgW="3847376" imgH="273849" progId="Word.Document.12">
              <p:embed/>
            </p:oleObj>
          </a:graphicData>
        </a:graphic>
      </p:graphicFrame>
      <p:sp>
        <p:nvSpPr>
          <p:cNvPr id="17" name="矩形 16"/>
          <p:cNvSpPr>
            <a:spLocks noChangeAspect="1"/>
          </p:cNvSpPr>
          <p:nvPr/>
        </p:nvSpPr>
        <p:spPr>
          <a:xfrm>
            <a:off x="508000" y="379412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公比为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的等比数列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8" name="对象 17"/>
          <p:cNvGraphicFramePr>
            <a:graphicFrameLocks noChangeAspect="1"/>
          </p:cNvGraphicFramePr>
          <p:nvPr>
            <p:extLst>
              <p:ext uri="{D42A27DB-BD31-4B8C-83A1-F6EECF244321}">
                <p14:modId xmlns:p14="http://schemas.microsoft.com/office/powerpoint/2010/main" xmlns="" val="673640672"/>
              </p:ext>
            </p:extLst>
          </p:nvPr>
        </p:nvGraphicFramePr>
        <p:xfrm>
          <a:off x="313137" y="4705834"/>
          <a:ext cx="8128000" cy="580091"/>
        </p:xfrm>
        <a:graphic>
          <a:graphicData uri="http://schemas.openxmlformats.org/presentationml/2006/ole">
            <p:oleObj spid="_x0000_s83971" name="文档" r:id="rId10" imgW="3847376" imgH="274209" progId="Word.Document.12">
              <p:embed/>
            </p:oleObj>
          </a:graphicData>
        </a:graphic>
      </p:graphicFrame>
    </p:spTree>
    <p:extLst>
      <p:ext uri="{BB962C8B-B14F-4D97-AF65-F5344CB8AC3E}">
        <p14:creationId xmlns:p14="http://schemas.microsoft.com/office/powerpoint/2010/main" xmlns="" val="19013668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10" name="矩形 9"/>
          <p:cNvSpPr>
            <a:spLocks noChangeAspect="1"/>
          </p:cNvSpPr>
          <p:nvPr/>
        </p:nvSpPr>
        <p:spPr>
          <a:xfrm>
            <a:off x="508000" y="1515957"/>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江苏淮安一模节选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na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R</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782528409"/>
              </p:ext>
            </p:extLst>
          </p:nvPr>
        </p:nvGraphicFramePr>
        <p:xfrm>
          <a:off x="313137" y="2804257"/>
          <a:ext cx="8128000" cy="476145"/>
        </p:xfrm>
        <a:graphic>
          <a:graphicData uri="http://schemas.openxmlformats.org/presentationml/2006/ole">
            <p:oleObj spid="_x0000_s84994" name="文档" r:id="rId9" imgW="3847376" imgH="224909" progId="Word.Document.12">
              <p:embed/>
            </p:oleObj>
          </a:graphicData>
        </a:graphic>
      </p:graphicFrame>
      <p:sp>
        <p:nvSpPr>
          <p:cNvPr id="3" name="矩形 2"/>
          <p:cNvSpPr>
            <a:spLocks noChangeAspect="1"/>
          </p:cNvSpPr>
          <p:nvPr/>
        </p:nvSpPr>
        <p:spPr>
          <a:xfrm>
            <a:off x="508000" y="3325953"/>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842476594"/>
              </p:ext>
            </p:extLst>
          </p:nvPr>
        </p:nvGraphicFramePr>
        <p:xfrm>
          <a:off x="313137" y="5427784"/>
          <a:ext cx="8128000" cy="593504"/>
        </p:xfrm>
        <a:graphic>
          <a:graphicData uri="http://schemas.openxmlformats.org/presentationml/2006/ole">
            <p:oleObj spid="_x0000_s84995" name="文档" r:id="rId10" imgW="3847376" imgH="280326" progId="Word.Document.12">
              <p:embed/>
            </p:oleObj>
          </a:graphicData>
        </a:graphic>
      </p:graphicFrame>
    </p:spTree>
    <p:extLst>
      <p:ext uri="{BB962C8B-B14F-4D97-AF65-F5344CB8AC3E}">
        <p14:creationId xmlns:p14="http://schemas.microsoft.com/office/powerpoint/2010/main" xmlns="" val="787226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14" name="矩形 13"/>
          <p:cNvSpPr>
            <a:spLocks noChangeAspect="1"/>
          </p:cNvSpPr>
          <p:nvPr/>
        </p:nvSpPr>
        <p:spPr>
          <a:xfrm>
            <a:off x="508000" y="1492930"/>
            <a:ext cx="5466561"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2669595103"/>
              </p:ext>
            </p:extLst>
          </p:nvPr>
        </p:nvGraphicFramePr>
        <p:xfrm>
          <a:off x="313137" y="1986595"/>
          <a:ext cx="8128000" cy="2263367"/>
        </p:xfrm>
        <a:graphic>
          <a:graphicData uri="http://schemas.openxmlformats.org/presentationml/2006/ole">
            <p:oleObj spid="_x0000_s86018" name="文档" r:id="rId9" imgW="3847376" imgH="1071285" progId="Word.Document.12">
              <p:embed/>
            </p:oleObj>
          </a:graphicData>
        </a:graphic>
      </p:graphicFrame>
      <p:sp>
        <p:nvSpPr>
          <p:cNvPr id="16" name="矩形 15"/>
          <p:cNvSpPr>
            <a:spLocks noChangeAspect="1"/>
          </p:cNvSpPr>
          <p:nvPr/>
        </p:nvSpPr>
        <p:spPr>
          <a:xfrm>
            <a:off x="508000" y="424996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na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两式相减得</a:t>
            </a:r>
            <a:r>
              <a:rPr lang="en-US" altLang="zh-CN" sz="2200" i="1" dirty="0">
                <a:solidFill>
                  <a:srgbClr val="000000"/>
                </a:solidFill>
                <a:latin typeface="Times New Roman" panose="02020603050405020304" pitchFamily="18" charset="0"/>
                <a:cs typeface="Times New Roman" panose="02020603050405020304" pitchFamily="18" charset="0"/>
              </a:rPr>
              <a:t>na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0722946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683285037"/>
              </p:ext>
            </p:extLst>
          </p:nvPr>
        </p:nvGraphicFramePr>
        <p:xfrm>
          <a:off x="313137" y="2276872"/>
          <a:ext cx="8128000" cy="1676568"/>
        </p:xfrm>
        <a:graphic>
          <a:graphicData uri="http://schemas.openxmlformats.org/presentationml/2006/ole">
            <p:oleObj spid="_x0000_s87042" name="文档" r:id="rId9" imgW="3847376" imgH="793118" progId="Word.Document.12">
              <p:embed/>
            </p:oleObj>
          </a:graphicData>
        </a:graphic>
      </p:graphicFrame>
      <p:sp>
        <p:nvSpPr>
          <p:cNvPr id="4" name="矩形 3"/>
          <p:cNvSpPr>
            <a:spLocks noChangeAspect="1"/>
          </p:cNvSpPr>
          <p:nvPr/>
        </p:nvSpPr>
        <p:spPr>
          <a:xfrm>
            <a:off x="508000" y="395344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092041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5" name="圆角矩形 4">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3"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4"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6"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3"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递推相减化归法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对已知数列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为等差或等比数列的问题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解题思路为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的关系递推出</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时的关系式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两关系式相减后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进行化简、整理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最终化归为用定义法证明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650545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399989" y="1628800"/>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对任意的</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m&lt;-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q=f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满足</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13748508"/>
              </p:ext>
            </p:extLst>
          </p:nvPr>
        </p:nvGraphicFramePr>
        <p:xfrm>
          <a:off x="251520" y="3429000"/>
          <a:ext cx="8128000" cy="600212"/>
        </p:xfrm>
        <a:graphic>
          <a:graphicData uri="http://schemas.openxmlformats.org/presentationml/2006/ole">
            <p:oleObj spid="_x0000_s88066" name="文档" r:id="rId9" imgW="3847376" imgH="283565" progId="Word.Document.12">
              <p:embed/>
            </p:oleObj>
          </a:graphicData>
        </a:graphic>
      </p:graphicFrame>
    </p:spTree>
    <p:extLst>
      <p:ext uri="{BB962C8B-B14F-4D97-AF65-F5344CB8AC3E}">
        <p14:creationId xmlns:p14="http://schemas.microsoft.com/office/powerpoint/2010/main" xmlns="" val="31363259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683568" y="1844824"/>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zh-CN" altLang="zh-CN" sz="2200"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m&lt;-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53426322"/>
              </p:ext>
            </p:extLst>
          </p:nvPr>
        </p:nvGraphicFramePr>
        <p:xfrm>
          <a:off x="516655" y="4437112"/>
          <a:ext cx="8128000" cy="1170243"/>
        </p:xfrm>
        <a:graphic>
          <a:graphicData uri="http://schemas.openxmlformats.org/presentationml/2006/ole">
            <p:oleObj spid="_x0000_s89090" name="文档" r:id="rId9" imgW="3847376" imgH="553455" progId="Word.Document.12">
              <p:embed/>
            </p:oleObj>
          </a:graphicData>
        </a:graphic>
      </p:graphicFrame>
    </p:spTree>
    <p:extLst>
      <p:ext uri="{BB962C8B-B14F-4D97-AF65-F5344CB8AC3E}">
        <p14:creationId xmlns:p14="http://schemas.microsoft.com/office/powerpoint/2010/main" xmlns="" val="24353156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248930214"/>
              </p:ext>
            </p:extLst>
          </p:nvPr>
        </p:nvGraphicFramePr>
        <p:xfrm>
          <a:off x="508000" y="1586032"/>
          <a:ext cx="8128000" cy="3939935"/>
        </p:xfrm>
        <a:graphic>
          <a:graphicData uri="http://schemas.openxmlformats.org/presentationml/2006/ole">
            <p:oleObj spid="_x0000_s90114" name="文档" r:id="rId9" imgW="3847376" imgH="1865482" progId="Word.Document.12">
              <p:embed/>
            </p:oleObj>
          </a:graphicData>
        </a:graphic>
      </p:graphicFrame>
    </p:spTree>
    <p:extLst>
      <p:ext uri="{BB962C8B-B14F-4D97-AF65-F5344CB8AC3E}">
        <p14:creationId xmlns:p14="http://schemas.microsoft.com/office/powerpoint/2010/main" xmlns="" val="1689644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30199" y="148478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74241929"/>
              </p:ext>
            </p:extLst>
          </p:nvPr>
        </p:nvGraphicFramePr>
        <p:xfrm>
          <a:off x="334344" y="2757055"/>
          <a:ext cx="8128000" cy="1156831"/>
        </p:xfrm>
        <a:graphic>
          <a:graphicData uri="http://schemas.openxmlformats.org/presentationml/2006/ole">
            <p:oleObj spid="_x0000_s91138" name="文档" r:id="rId9" imgW="3847376" imgH="546978" progId="Word.Document.12">
              <p:embed/>
            </p:oleObj>
          </a:graphicData>
        </a:graphic>
      </p:graphicFrame>
      <p:sp>
        <p:nvSpPr>
          <p:cNvPr id="10" name="矩形 9"/>
          <p:cNvSpPr>
            <a:spLocks noChangeAspect="1"/>
          </p:cNvSpPr>
          <p:nvPr/>
        </p:nvSpPr>
        <p:spPr>
          <a:xfrm>
            <a:off x="530199" y="3996701"/>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两式相减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NEU-BZ-S92"/>
              <a:cs typeface="宋体" panose="02010600030101010101" pitchFamily="2" charset="-122"/>
            </a:endParaRPr>
          </a:p>
          <a:p>
            <a:pPr indent="279400">
              <a:lnSpc>
                <a:spcPct val="120000"/>
              </a:lnSpc>
              <a:spcAft>
                <a:spcPts val="0"/>
              </a:spcAft>
              <a:tabLst>
                <a:tab pos="1029335" algn="l"/>
                <a:tab pos="1850390" algn="l"/>
                <a:tab pos="2538095" algn="l"/>
                <a:tab pos="3221990" algn="l"/>
              </a:tabLst>
            </a:pPr>
            <a:endParaRPr lang="en-US" altLang="zh-CN" sz="2200" i="1" dirty="0">
              <a:solidFill>
                <a:srgbClr val="000000"/>
              </a:solidFill>
              <a:latin typeface="NEU-BZ-S92"/>
              <a:cs typeface="宋体" panose="02010600030101010101" pitchFamily="2" charset="-122"/>
            </a:endParaRPr>
          </a:p>
          <a:p>
            <a:pPr indent="279400">
              <a:lnSpc>
                <a:spcPct val="120000"/>
              </a:lnSpc>
              <a:spcAft>
                <a:spcPts val="0"/>
              </a:spcAft>
              <a:tabLst>
                <a:tab pos="1029335" algn="l"/>
                <a:tab pos="1850390" algn="l"/>
                <a:tab pos="2538095" algn="l"/>
                <a:tab pos="3221990" algn="l"/>
              </a:tabLst>
            </a:pPr>
            <a:r>
              <a:rPr lang="zh-CN" altLang="zh-CN" sz="2200" i="1" dirty="0" smtClean="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是等比数列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252933915"/>
              </p:ext>
            </p:extLst>
          </p:nvPr>
        </p:nvGraphicFramePr>
        <p:xfrm>
          <a:off x="334344" y="5347753"/>
          <a:ext cx="8128000" cy="620329"/>
        </p:xfrm>
        <a:graphic>
          <a:graphicData uri="http://schemas.openxmlformats.org/presentationml/2006/ole">
            <p:oleObj spid="_x0000_s91139" name="文档" r:id="rId10" imgW="3847376" imgH="294001" progId="Word.Document.12">
              <p:embed/>
            </p:oleObj>
          </a:graphicData>
        </a:graphic>
      </p:graphicFrame>
    </p:spTree>
    <p:extLst>
      <p:ext uri="{BB962C8B-B14F-4D97-AF65-F5344CB8AC3E}">
        <p14:creationId xmlns:p14="http://schemas.microsoft.com/office/powerpoint/2010/main" xmlns="" val="308130586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从近五年高考试题分析来看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高考数列解答题主要题型有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等差、等比数列的综合问题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证明一个数列为等差或等比数列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求数列的通项及非等差、等比数列的前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证明数列型不等式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命题特点是试题题型规范、方法可循、难度稳定在中档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5" name="圆角矩形 4">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6" name="圆角矩形 5">
            <a:hlinkClick r:id="rId4" action="ppaction://hlinksldjump"/>
          </p:cNvPr>
          <p:cNvSpPr/>
          <p:nvPr/>
        </p:nvSpPr>
        <p:spPr>
          <a:xfrm>
            <a:off x="1198609"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题型二</a:t>
            </a:r>
          </a:p>
        </p:txBody>
      </p:sp>
      <p:sp>
        <p:nvSpPr>
          <p:cNvPr id="7" name="圆角矩形 6">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8" name="圆角矩形 7">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9" name="圆角矩形 8">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2"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10" name="对象 9"/>
          <p:cNvGraphicFramePr>
            <a:graphicFrameLocks noChangeAspect="1"/>
          </p:cNvGraphicFramePr>
          <p:nvPr>
            <p:extLst>
              <p:ext uri="{D42A27DB-BD31-4B8C-83A1-F6EECF244321}">
                <p14:modId xmlns:p14="http://schemas.microsoft.com/office/powerpoint/2010/main" xmlns="" val="1848551755"/>
              </p:ext>
            </p:extLst>
          </p:nvPr>
        </p:nvGraphicFramePr>
        <p:xfrm>
          <a:off x="400057" y="1700808"/>
          <a:ext cx="8128000" cy="4265188"/>
        </p:xfrm>
        <a:graphic>
          <a:graphicData uri="http://schemas.openxmlformats.org/presentationml/2006/ole">
            <p:oleObj spid="_x0000_s92162" name="文档" r:id="rId9" imgW="3847376" imgH="2019860" progId="Word.Document.12">
              <p:embed/>
            </p:oleObj>
          </a:graphicData>
        </a:graphic>
      </p:graphicFrame>
    </p:spTree>
    <p:extLst>
      <p:ext uri="{BB962C8B-B14F-4D97-AF65-F5344CB8AC3E}">
        <p14:creationId xmlns:p14="http://schemas.microsoft.com/office/powerpoint/2010/main" xmlns="" val="213564877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4078628353"/>
              </p:ext>
            </p:extLst>
          </p:nvPr>
        </p:nvGraphicFramePr>
        <p:xfrm>
          <a:off x="488798" y="1988840"/>
          <a:ext cx="8128000" cy="1004181"/>
        </p:xfrm>
        <a:graphic>
          <a:graphicData uri="http://schemas.openxmlformats.org/presentationml/2006/ole">
            <p:oleObj spid="_x0000_s93186" name="文档" r:id="rId9" imgW="3957084" imgH="488322" progId="Word.Document.12">
              <p:embed/>
            </p:oleObj>
          </a:graphicData>
        </a:graphic>
      </p:graphicFrame>
      <p:sp>
        <p:nvSpPr>
          <p:cNvPr id="13" name="矩形 1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错位相减法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如果一个数列的各项是由一个等差数列和一个等比数列的对应项之积构成的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那么这个数列的前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项和即可用错位相减法来求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即和式两边同乘以等比数列的公比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然后作差求解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918090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8" name="矩形 7"/>
          <p:cNvSpPr>
            <a:spLocks noChangeAspect="1"/>
          </p:cNvSpPr>
          <p:nvPr/>
        </p:nvSpPr>
        <p:spPr>
          <a:xfrm>
            <a:off x="534933" y="1351159"/>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FF0000"/>
                </a:solidFill>
                <a:latin typeface="Times New Roman" panose="02020603050405020304" pitchFamily="18" charset="0"/>
                <a:cs typeface="Times New Roman" panose="02020603050405020304" pitchFamily="18" charset="0"/>
              </a:rPr>
              <a:t>5</a:t>
            </a:r>
            <a:r>
              <a:rPr lang="zh-CN" altLang="zh-CN" sz="2200" dirty="0" smtClean="0">
                <a:solidFill>
                  <a:srgbClr val="000000"/>
                </a:solidFill>
                <a:latin typeface="Times New Roman" panose="02020603050405020304" pitchFamily="18" charset="0"/>
                <a:cs typeface="Times New Roman" panose="02020603050405020304" pitchFamily="18" charset="0"/>
              </a:rPr>
              <a:t>已知</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由题意知当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符合上式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158527116"/>
              </p:ext>
            </p:extLst>
          </p:nvPr>
        </p:nvGraphicFramePr>
        <p:xfrm>
          <a:off x="327722" y="2575295"/>
          <a:ext cx="8128000" cy="697452"/>
        </p:xfrm>
        <a:graphic>
          <a:graphicData uri="http://schemas.openxmlformats.org/presentationml/2006/ole">
            <p:oleObj spid="_x0000_s94210" name="文档" r:id="rId9" imgW="3847376" imgH="330706"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1056016735"/>
              </p:ext>
            </p:extLst>
          </p:nvPr>
        </p:nvGraphicFramePr>
        <p:xfrm>
          <a:off x="318661" y="4704524"/>
          <a:ext cx="8128000" cy="694100"/>
        </p:xfrm>
        <a:graphic>
          <a:graphicData uri="http://schemas.openxmlformats.org/presentationml/2006/ole">
            <p:oleObj spid="_x0000_s94211" name="文档" r:id="rId10" imgW="3847376" imgH="329266"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1993179684"/>
              </p:ext>
            </p:extLst>
          </p:nvPr>
        </p:nvGraphicFramePr>
        <p:xfrm>
          <a:off x="313137" y="5435815"/>
          <a:ext cx="8128000" cy="627037"/>
        </p:xfrm>
        <a:graphic>
          <a:graphicData uri="http://schemas.openxmlformats.org/presentationml/2006/ole">
            <p:oleObj spid="_x0000_s94212" name="文档" r:id="rId11" imgW="3847376" imgH="297599" progId="Word.Document.12">
              <p:embed/>
            </p:oleObj>
          </a:graphicData>
        </a:graphic>
      </p:graphicFrame>
    </p:spTree>
    <p:extLst>
      <p:ext uri="{BB962C8B-B14F-4D97-AF65-F5344CB8AC3E}">
        <p14:creationId xmlns:p14="http://schemas.microsoft.com/office/powerpoint/2010/main" xmlns="" val="278957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wipe(down)">
                                      <p:cBhvr>
                                        <p:cTn id="7" dur="500"/>
                                        <p:tgtEl>
                                          <p:spTgt spid="8">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xEl>
                                              <p:pRg st="5" end="5"/>
                                            </p:txEl>
                                          </p:spTgt>
                                        </p:tgtEl>
                                        <p:attrNameLst>
                                          <p:attrName>style.visibility</p:attrName>
                                        </p:attrNameLst>
                                      </p:cBhvr>
                                      <p:to>
                                        <p:strVal val="visible"/>
                                      </p:to>
                                    </p:set>
                                    <p:animEffect transition="in" filter="wipe(down)">
                                      <p:cBhvr>
                                        <p:cTn id="10" dur="500"/>
                                        <p:tgtEl>
                                          <p:spTgt spid="8">
                                            <p:txEl>
                                              <p:pRg st="5" end="5"/>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animEffect transition="in" filter="wipe(down)">
                                      <p:cBhvr>
                                        <p:cTn id="13" dur="500"/>
                                        <p:tgtEl>
                                          <p:spTgt spid="8">
                                            <p:txEl>
                                              <p:pRg st="6" end="6"/>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8" name="矩形 7"/>
          <p:cNvSpPr>
            <a:spLocks noChangeAspect="1"/>
          </p:cNvSpPr>
          <p:nvPr/>
        </p:nvSpPr>
        <p:spPr>
          <a:xfrm>
            <a:off x="557785" y="2276872"/>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effectLst/>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effectLst/>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3×[2×2</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a:t>
            </a:r>
            <a:r>
              <a:rPr lang="en-US" altLang="zh-CN" sz="2200" baseline="30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effectLst/>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两式作差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effectLst/>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133438472"/>
              </p:ext>
            </p:extLst>
          </p:nvPr>
        </p:nvGraphicFramePr>
        <p:xfrm>
          <a:off x="395536" y="1700808"/>
          <a:ext cx="8128000" cy="697452"/>
        </p:xfrm>
        <a:graphic>
          <a:graphicData uri="http://schemas.openxmlformats.org/presentationml/2006/ole">
            <p:oleObj spid="_x0000_s95234" name="文档" r:id="rId9" imgW="3847376" imgH="330706"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375846292"/>
              </p:ext>
            </p:extLst>
          </p:nvPr>
        </p:nvGraphicFramePr>
        <p:xfrm>
          <a:off x="456665" y="4437112"/>
          <a:ext cx="8128000" cy="677333"/>
        </p:xfrm>
        <a:graphic>
          <a:graphicData uri="http://schemas.openxmlformats.org/presentationml/2006/ole">
            <p:oleObj spid="_x0000_s95235" name="文档" r:id="rId10" imgW="3847376" imgH="320630" progId="Word.Document.12">
              <p:embed/>
            </p:oleObj>
          </a:graphicData>
        </a:graphic>
      </p:graphicFrame>
    </p:spTree>
    <p:extLst>
      <p:ext uri="{BB962C8B-B14F-4D97-AF65-F5344CB8AC3E}">
        <p14:creationId xmlns:p14="http://schemas.microsoft.com/office/powerpoint/2010/main" xmlns="" val="16744824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圆角矩形 2">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8" name="矩形 7"/>
          <p:cNvSpPr>
            <a:spLocks noChangeAspect="1"/>
          </p:cNvSpPr>
          <p:nvPr/>
        </p:nvSpPr>
        <p:spPr>
          <a:xfrm>
            <a:off x="508000" y="1351159"/>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且公比大于</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3008913"/>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q+q</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又因为</a:t>
            </a:r>
            <a:r>
              <a:rPr lang="en-US" altLang="zh-CN" sz="2200" i="1" dirty="0">
                <a:solidFill>
                  <a:srgbClr val="000000"/>
                </a:solidFill>
                <a:latin typeface="Times New Roman" panose="02020603050405020304" pitchFamily="18" charset="0"/>
                <a:cs typeface="Times New Roman" panose="02020603050405020304" pitchFamily="18" charset="0"/>
              </a:rPr>
              <a:t>q&gt;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i="1"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联立</a:t>
            </a:r>
            <a:r>
              <a:rPr lang="zh-CN" altLang="zh-CN" sz="2200" i="1"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的通项公式为</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26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12" name="矩形 11"/>
          <p:cNvSpPr>
            <a:spLocks noChangeAspect="1"/>
          </p:cNvSpPr>
          <p:nvPr/>
        </p:nvSpPr>
        <p:spPr>
          <a:xfrm>
            <a:off x="508000" y="1556792"/>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上述两式相减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100711548"/>
              </p:ext>
            </p:extLst>
          </p:nvPr>
        </p:nvGraphicFramePr>
        <p:xfrm>
          <a:off x="313137" y="4077739"/>
          <a:ext cx="8128000" cy="1653095"/>
        </p:xfrm>
        <a:graphic>
          <a:graphicData uri="http://schemas.openxmlformats.org/presentationml/2006/ole">
            <p:oleObj spid="_x0000_s96258" name="文档" r:id="rId9" imgW="3847376" imgH="782682" progId="Word.Document.12">
              <p:embed/>
            </p:oleObj>
          </a:graphicData>
        </a:graphic>
      </p:graphicFrame>
    </p:spTree>
    <p:extLst>
      <p:ext uri="{BB962C8B-B14F-4D97-AF65-F5344CB8AC3E}">
        <p14:creationId xmlns:p14="http://schemas.microsoft.com/office/powerpoint/2010/main" xmlns="" val="13927520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圆角矩形 2">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4"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12" name="矩形 11"/>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裂项相消法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把数列的通项拆成两项之差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在求和时中间的一些项可以相互抵消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从而求得其和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利用裂项相消法求和时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要注意抵消后所剩余的项是前后对称的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305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8" name="矩形 7"/>
          <p:cNvSpPr>
            <a:spLocks noChangeAspect="1"/>
          </p:cNvSpPr>
          <p:nvPr/>
        </p:nvSpPr>
        <p:spPr>
          <a:xfrm>
            <a:off x="508000" y="135115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已知等差数列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649519313"/>
              </p:ext>
            </p:extLst>
          </p:nvPr>
        </p:nvGraphicFramePr>
        <p:xfrm>
          <a:off x="313137" y="2248218"/>
          <a:ext cx="8128000" cy="653862"/>
        </p:xfrm>
        <a:graphic>
          <a:graphicData uri="http://schemas.openxmlformats.org/presentationml/2006/ole">
            <p:oleObj spid="_x0000_s97282" name="文档" r:id="rId9" imgW="3847376" imgH="309834" progId="Word.Document.12">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3246165896"/>
              </p:ext>
            </p:extLst>
          </p:nvPr>
        </p:nvGraphicFramePr>
        <p:xfrm>
          <a:off x="313137" y="2933708"/>
          <a:ext cx="8128000" cy="3406785"/>
        </p:xfrm>
        <a:graphic>
          <a:graphicData uri="http://schemas.openxmlformats.org/presentationml/2006/ole">
            <p:oleObj spid="_x0000_s97283" name="文档" r:id="rId10" imgW="3847376" imgH="1613585" progId="Word.Document.12">
              <p:embed/>
            </p:oleObj>
          </a:graphicData>
        </a:graphic>
      </p:graphicFrame>
    </p:spTree>
    <p:extLst>
      <p:ext uri="{BB962C8B-B14F-4D97-AF65-F5344CB8AC3E}">
        <p14:creationId xmlns:p14="http://schemas.microsoft.com/office/powerpoint/2010/main" xmlns="" val="291242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8" name="矩形 7"/>
          <p:cNvSpPr>
            <a:spLocks noChangeAspect="1"/>
          </p:cNvSpPr>
          <p:nvPr/>
        </p:nvSpPr>
        <p:spPr>
          <a:xfrm>
            <a:off x="508000" y="1351159"/>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在等差数列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274039843"/>
              </p:ext>
            </p:extLst>
          </p:nvPr>
        </p:nvGraphicFramePr>
        <p:xfrm>
          <a:off x="313137" y="2652383"/>
          <a:ext cx="8128000" cy="536502"/>
        </p:xfrm>
        <a:graphic>
          <a:graphicData uri="http://schemas.openxmlformats.org/presentationml/2006/ole">
            <p:oleObj spid="_x0000_s98306" name="文档" r:id="rId9" imgW="3847376" imgH="254777" progId="Word.Document.12">
              <p:embed/>
            </p:oleObj>
          </a:graphicData>
        </a:graphic>
      </p:graphicFrame>
      <p:sp>
        <p:nvSpPr>
          <p:cNvPr id="12" name="矩形 11"/>
          <p:cNvSpPr>
            <a:spLocks noChangeAspect="1"/>
          </p:cNvSpPr>
          <p:nvPr/>
        </p:nvSpPr>
        <p:spPr>
          <a:xfrm>
            <a:off x="508000" y="3248878"/>
            <a:ext cx="562365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的首项为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603030300"/>
              </p:ext>
            </p:extLst>
          </p:nvPr>
        </p:nvGraphicFramePr>
        <p:xfrm>
          <a:off x="313137" y="3745436"/>
          <a:ext cx="8128000" cy="640450"/>
        </p:xfrm>
        <a:graphic>
          <a:graphicData uri="http://schemas.openxmlformats.org/presentationml/2006/ole">
            <p:oleObj spid="_x0000_s98307" name="文档" r:id="rId10" imgW="3847376" imgH="303717" progId="Word.Document.12">
              <p:embed/>
            </p:oleObj>
          </a:graphicData>
        </a:graphic>
      </p:graphicFrame>
      <p:sp>
        <p:nvSpPr>
          <p:cNvPr id="14" name="矩形 13"/>
          <p:cNvSpPr>
            <a:spLocks noChangeAspect="1"/>
          </p:cNvSpPr>
          <p:nvPr/>
        </p:nvSpPr>
        <p:spPr>
          <a:xfrm>
            <a:off x="508000" y="438588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不符合该式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670483853"/>
              </p:ext>
            </p:extLst>
          </p:nvPr>
        </p:nvGraphicFramePr>
        <p:xfrm>
          <a:off x="313137" y="6072835"/>
          <a:ext cx="8128000" cy="606916"/>
        </p:xfrm>
        <a:graphic>
          <a:graphicData uri="http://schemas.openxmlformats.org/presentationml/2006/ole">
            <p:oleObj spid="_x0000_s98308" name="文档" r:id="rId11" imgW="3847376" imgH="287883" progId="Word.Document.12">
              <p:embed/>
            </p:oleObj>
          </a:graphicData>
        </a:graphic>
      </p:graphicFrame>
    </p:spTree>
    <p:extLst>
      <p:ext uri="{BB962C8B-B14F-4D97-AF65-F5344CB8AC3E}">
        <p14:creationId xmlns:p14="http://schemas.microsoft.com/office/powerpoint/2010/main" xmlns="" val="189569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5"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16" name="对象 15"/>
          <p:cNvGraphicFramePr>
            <a:graphicFrameLocks noChangeAspect="1"/>
          </p:cNvGraphicFramePr>
          <p:nvPr>
            <p:extLst>
              <p:ext uri="{D42A27DB-BD31-4B8C-83A1-F6EECF244321}">
                <p14:modId xmlns:p14="http://schemas.microsoft.com/office/powerpoint/2010/main" xmlns="" val="2379163953"/>
              </p:ext>
            </p:extLst>
          </p:nvPr>
        </p:nvGraphicFramePr>
        <p:xfrm>
          <a:off x="313137" y="2008527"/>
          <a:ext cx="8128000" cy="3094945"/>
        </p:xfrm>
        <a:graphic>
          <a:graphicData uri="http://schemas.openxmlformats.org/presentationml/2006/ole">
            <p:oleObj spid="_x0000_s99330" name="文档" r:id="rId9" imgW="3847376" imgH="1464965" progId="Word.Document.12">
              <p:embed/>
            </p:oleObj>
          </a:graphicData>
        </a:graphic>
      </p:graphicFrame>
    </p:spTree>
    <p:extLst>
      <p:ext uri="{BB962C8B-B14F-4D97-AF65-F5344CB8AC3E}">
        <p14:creationId xmlns:p14="http://schemas.microsoft.com/office/powerpoint/2010/main" xmlns="" val="24458323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3" action="ppaction://hlinksldjump"/>
          </p:cNvPr>
          <p:cNvSpPr txBox="1"/>
          <p:nvPr/>
        </p:nvSpPr>
        <p:spPr>
          <a:xfrm>
            <a:off x="6732240" y="1052512"/>
            <a:ext cx="646331" cy="276999"/>
          </a:xfrm>
          <a:prstGeom prst="rect">
            <a:avLst/>
          </a:prstGeom>
          <a:noFill/>
        </p:spPr>
        <p:txBody>
          <a:bodyPr wrap="none" rtlCol="0">
            <a:spAutoFit/>
          </a:bodyPr>
          <a:lstStyle/>
          <a:p>
            <a:r>
              <a:rPr lang="zh-CN" altLang="en-US" sz="1200" dirty="0">
                <a:solidFill>
                  <a:srgbClr val="E75E22"/>
                </a:solidFill>
                <a:latin typeface="+mj-ea"/>
                <a:ea typeface="+mj-ea"/>
              </a:rPr>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graphicFrame>
        <p:nvGraphicFramePr>
          <p:cNvPr id="3" name="对象 2"/>
          <p:cNvGraphicFramePr>
            <a:graphicFrameLocks noChangeAspect="1"/>
          </p:cNvGraphicFramePr>
          <p:nvPr>
            <p:extLst>
              <p:ext uri="{D42A27DB-BD31-4B8C-83A1-F6EECF244321}">
                <p14:modId xmlns:p14="http://schemas.microsoft.com/office/powerpoint/2010/main" xmlns="" val="2811116902"/>
              </p:ext>
            </p:extLst>
          </p:nvPr>
        </p:nvGraphicFramePr>
        <p:xfrm>
          <a:off x="384100" y="2516769"/>
          <a:ext cx="8128000" cy="1004181"/>
        </p:xfrm>
        <a:graphic>
          <a:graphicData uri="http://schemas.openxmlformats.org/presentationml/2006/ole">
            <p:oleObj spid="_x0000_s76802" name="文档" r:id="rId9" imgW="3957084" imgH="488322" progId="Word.Document.12">
              <p:embed/>
            </p:oleObj>
          </a:graphicData>
        </a:graphic>
      </p:graphicFrame>
      <p:sp>
        <p:nvSpPr>
          <p:cNvPr id="4" name="矩形 3"/>
          <p:cNvSpPr>
            <a:spLocks noChangeAspect="1"/>
          </p:cNvSpPr>
          <p:nvPr/>
        </p:nvSpPr>
        <p:spPr>
          <a:xfrm>
            <a:off x="508000" y="3092833"/>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公式法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对于等差、等比数列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求其通项及求前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项的和时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只需利用等差数列或等比数列的通项公式及求和公式求解即可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214733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3516547805"/>
              </p:ext>
            </p:extLst>
          </p:nvPr>
        </p:nvGraphicFramePr>
        <p:xfrm>
          <a:off x="611560" y="2492896"/>
          <a:ext cx="8128000" cy="1004181"/>
        </p:xfrm>
        <a:graphic>
          <a:graphicData uri="http://schemas.openxmlformats.org/presentationml/2006/ole">
            <p:oleObj spid="_x0000_s100354" name="文档" r:id="rId8" imgW="3957084" imgH="488322" progId="Word.Document.12">
              <p:embed/>
            </p:oleObj>
          </a:graphicData>
        </a:graphic>
      </p:graphicFrame>
      <p:sp>
        <p:nvSpPr>
          <p:cNvPr id="13" name="矩形 12"/>
          <p:cNvSpPr>
            <a:spLocks noChangeAspect="1"/>
          </p:cNvSpPr>
          <p:nvPr/>
        </p:nvSpPr>
        <p:spPr>
          <a:xfrm>
            <a:off x="393363" y="316517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要</a:t>
            </a:r>
            <a:r>
              <a:rPr lang="zh-CN" altLang="zh-CN" sz="2200" dirty="0">
                <a:solidFill>
                  <a:srgbClr val="000000"/>
                </a:solidFill>
                <a:latin typeface="Times New Roman" panose="02020603050405020304" pitchFamily="18" charset="0"/>
                <a:cs typeface="Times New Roman" panose="02020603050405020304" pitchFamily="18" charset="0"/>
              </a:rPr>
              <a:t>证明关于一个数列的前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项和的不等式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一般有两种思路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一是先求和再对和式放缩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二是先对数列的通项放缩再求数列的和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必要时对其和再放缩</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6729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8" name="矩形 7"/>
          <p:cNvSpPr>
            <a:spLocks noChangeAspect="1"/>
          </p:cNvSpPr>
          <p:nvPr/>
        </p:nvSpPr>
        <p:spPr>
          <a:xfrm>
            <a:off x="508000" y="195500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且满足</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193275623"/>
              </p:ext>
            </p:extLst>
          </p:nvPr>
        </p:nvGraphicFramePr>
        <p:xfrm>
          <a:off x="313137" y="2847465"/>
          <a:ext cx="8128000" cy="516383"/>
        </p:xfrm>
        <a:graphic>
          <a:graphicData uri="http://schemas.openxmlformats.org/presentationml/2006/ole">
            <p:oleObj spid="_x0000_s101378" name="文档" r:id="rId8" imgW="3847376" imgH="245060" progId="Word.Document.12">
              <p:embed/>
            </p:oleObj>
          </a:graphicData>
        </a:graphic>
      </p:graphicFrame>
      <p:sp>
        <p:nvSpPr>
          <p:cNvPr id="11" name="矩形 10"/>
          <p:cNvSpPr>
            <a:spLocks noChangeAspect="1"/>
          </p:cNvSpPr>
          <p:nvPr/>
        </p:nvSpPr>
        <p:spPr>
          <a:xfrm>
            <a:off x="508000" y="3406648"/>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整理得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时也成立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2560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矩形 8"/>
          <p:cNvSpPr>
            <a:spLocks noChangeAspect="1"/>
          </p:cNvSpPr>
          <p:nvPr/>
        </p:nvSpPr>
        <p:spPr>
          <a:xfrm>
            <a:off x="508000" y="1916832"/>
            <a:ext cx="534633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122734585"/>
              </p:ext>
            </p:extLst>
          </p:nvPr>
        </p:nvGraphicFramePr>
        <p:xfrm>
          <a:off x="313137" y="2435941"/>
          <a:ext cx="8128000" cy="2618798"/>
        </p:xfrm>
        <a:graphic>
          <a:graphicData uri="http://schemas.openxmlformats.org/presentationml/2006/ole">
            <p:oleObj spid="_x0000_s102402" name="文档" r:id="rId8" imgW="3847376" imgH="1239337" progId="Word.Document.12">
              <p:embed/>
            </p:oleObj>
          </a:graphicData>
        </a:graphic>
      </p:graphicFrame>
    </p:spTree>
    <p:extLst>
      <p:ext uri="{BB962C8B-B14F-4D97-AF65-F5344CB8AC3E}">
        <p14:creationId xmlns:p14="http://schemas.microsoft.com/office/powerpoint/2010/main" xmlns="" val="3461744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1" name="矩形 10"/>
          <p:cNvSpPr>
            <a:spLocks noChangeAspect="1"/>
          </p:cNvSpPr>
          <p:nvPr/>
        </p:nvSpPr>
        <p:spPr>
          <a:xfrm>
            <a:off x="508000" y="170080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天津部分区质量调查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857561132"/>
              </p:ext>
            </p:extLst>
          </p:nvPr>
        </p:nvGraphicFramePr>
        <p:xfrm>
          <a:off x="313137" y="3002032"/>
          <a:ext cx="8128000" cy="519737"/>
        </p:xfrm>
        <a:graphic>
          <a:graphicData uri="http://schemas.openxmlformats.org/presentationml/2006/ole">
            <p:oleObj spid="_x0000_s103426" name="文档" r:id="rId8" imgW="3847376" imgH="245420" progId="Word.Document.12">
              <p:embed/>
            </p:oleObj>
          </a:graphicData>
        </a:graphic>
      </p:graphicFrame>
      <p:sp>
        <p:nvSpPr>
          <p:cNvPr id="8" name="矩形 7"/>
          <p:cNvSpPr>
            <a:spLocks noChangeAspect="1"/>
          </p:cNvSpPr>
          <p:nvPr/>
        </p:nvSpPr>
        <p:spPr>
          <a:xfrm>
            <a:off x="508000" y="3562570"/>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055300642"/>
              </p:ext>
            </p:extLst>
          </p:nvPr>
        </p:nvGraphicFramePr>
        <p:xfrm>
          <a:off x="313137" y="4079790"/>
          <a:ext cx="8128000" cy="710865"/>
        </p:xfrm>
        <a:graphic>
          <a:graphicData uri="http://schemas.openxmlformats.org/presentationml/2006/ole">
            <p:oleObj spid="_x0000_s103427" name="文档" r:id="rId9" imgW="3847376" imgH="336463" progId="Word.Document.12">
              <p:embed/>
            </p:oleObj>
          </a:graphicData>
        </a:graphic>
      </p:graphicFrame>
      <p:sp>
        <p:nvSpPr>
          <p:cNvPr id="10" name="矩形 9"/>
          <p:cNvSpPr>
            <a:spLocks noChangeAspect="1"/>
          </p:cNvSpPr>
          <p:nvPr/>
        </p:nvSpPr>
        <p:spPr>
          <a:xfrm>
            <a:off x="508000" y="4837884"/>
            <a:ext cx="299312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36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题型四</a:t>
            </a: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graphicFrame>
        <p:nvGraphicFramePr>
          <p:cNvPr id="8" name="对象 7"/>
          <p:cNvGraphicFramePr>
            <a:graphicFrameLocks noChangeAspect="1"/>
          </p:cNvGraphicFramePr>
          <p:nvPr>
            <p:extLst>
              <p:ext uri="{D42A27DB-BD31-4B8C-83A1-F6EECF244321}">
                <p14:modId xmlns:p14="http://schemas.microsoft.com/office/powerpoint/2010/main" xmlns="" val="112801061"/>
              </p:ext>
            </p:extLst>
          </p:nvPr>
        </p:nvGraphicFramePr>
        <p:xfrm>
          <a:off x="877323" y="1768779"/>
          <a:ext cx="8128000" cy="3574442"/>
        </p:xfrm>
        <a:graphic>
          <a:graphicData uri="http://schemas.openxmlformats.org/presentationml/2006/ole">
            <p:oleObj spid="_x0000_s104450" name="文档" r:id="rId8" imgW="3847376" imgH="1691673" progId="Word.Document.12">
              <p:embed/>
            </p:oleObj>
          </a:graphicData>
        </a:graphic>
      </p:graphicFrame>
    </p:spTree>
    <p:extLst>
      <p:ext uri="{BB962C8B-B14F-4D97-AF65-F5344CB8AC3E}">
        <p14:creationId xmlns:p14="http://schemas.microsoft.com/office/powerpoint/2010/main" xmlns="" val="5290119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graphicFrame>
        <p:nvGraphicFramePr>
          <p:cNvPr id="12" name="对象 11"/>
          <p:cNvGraphicFramePr>
            <a:graphicFrameLocks noChangeAspect="1"/>
          </p:cNvGraphicFramePr>
          <p:nvPr>
            <p:extLst>
              <p:ext uri="{D42A27DB-BD31-4B8C-83A1-F6EECF244321}">
                <p14:modId xmlns:p14="http://schemas.microsoft.com/office/powerpoint/2010/main" xmlns="" val="4252788918"/>
              </p:ext>
            </p:extLst>
          </p:nvPr>
        </p:nvGraphicFramePr>
        <p:xfrm>
          <a:off x="727075" y="2564904"/>
          <a:ext cx="8120063" cy="1001712"/>
        </p:xfrm>
        <a:graphic>
          <a:graphicData uri="http://schemas.openxmlformats.org/presentationml/2006/ole">
            <p:oleObj spid="_x0000_s105474" name="文档" r:id="rId8" imgW="3957084" imgH="488682" progId="Word.Document.12">
              <p:embed/>
            </p:oleObj>
          </a:graphicData>
        </a:graphic>
      </p:graphicFrame>
      <p:sp>
        <p:nvSpPr>
          <p:cNvPr id="13" name="矩形 12"/>
          <p:cNvSpPr>
            <a:spLocks noChangeAspect="1"/>
          </p:cNvSpPr>
          <p:nvPr/>
        </p:nvSpPr>
        <p:spPr>
          <a:xfrm>
            <a:off x="508000" y="322403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求解</a:t>
            </a:r>
            <a:r>
              <a:rPr lang="zh-CN" altLang="zh-CN" sz="2200" dirty="0">
                <a:solidFill>
                  <a:srgbClr val="000000"/>
                </a:solidFill>
                <a:latin typeface="Times New Roman" panose="02020603050405020304" pitchFamily="18" charset="0"/>
                <a:cs typeface="Times New Roman" panose="02020603050405020304" pitchFamily="18" charset="0"/>
              </a:rPr>
              <a:t>数列中的存在性问题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先假设所探求对象存在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再以此假设为前提条件进行运算或逻辑推理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若由此推出矛盾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则假设不成立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即不存在</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若推不出矛盾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则得到存在的结果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89238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圆角矩形 2">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8" name="矩形 7"/>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zh-CN" altLang="zh-CN" sz="2200" dirty="0">
                <a:solidFill>
                  <a:srgbClr val="000000"/>
                </a:solidFill>
                <a:latin typeface="Times New Roman" panose="02020603050405020304" pitchFamily="18" charset="0"/>
                <a:cs typeface="Times New Roman" panose="02020603050405020304" pitchFamily="18" charset="0"/>
              </a:rPr>
              <a:t>为常数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Times New Roman" panose="02020603050405020304" pitchFamily="18" charset="0"/>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证明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两式相减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754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Effect transition="in" filter="fade">
                                      <p:cBhvr>
                                        <p:cTn id="7" dur="500"/>
                                        <p:tgtEl>
                                          <p:spTgt spid="8">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4" end="4"/>
                                            </p:txEl>
                                          </p:spTgt>
                                        </p:tgtEl>
                                        <p:attrNameLst>
                                          <p:attrName>style.visibility</p:attrName>
                                        </p:attrNameLst>
                                      </p:cBhvr>
                                      <p:to>
                                        <p:strVal val="visible"/>
                                      </p:to>
                                    </p:set>
                                    <p:animEffect transition="in" filter="fade">
                                      <p:cBhvr>
                                        <p:cTn id="10" dur="500"/>
                                        <p:tgtEl>
                                          <p:spTgt spid="8">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animEffect transition="in" filter="fade">
                                      <p:cBhvr>
                                        <p:cTn id="13" dur="500"/>
                                        <p:tgtEl>
                                          <p:spTgt spid="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圆角矩形 2">
            <a:hlinkClick r:id="rId2"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8" name="矩形 7"/>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解</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公差为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baseline="-25000">
                <a:solidFill>
                  <a:srgbClr val="000000"/>
                </a:solidFill>
                <a:latin typeface="Times New Roman" panose="02020603050405020304" pitchFamily="18" charset="0"/>
                <a:cs typeface="Times New Roman" panose="02020603050405020304" pitchFamily="18" charset="0"/>
              </a:rPr>
              <a:t>n-</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n-</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公差为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因此存在</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3761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sp>
        <p:nvSpPr>
          <p:cNvPr id="8" name="矩形 7"/>
          <p:cNvSpPr>
            <a:spLocks noChangeAspect="1"/>
          </p:cNvSpPr>
          <p:nvPr/>
        </p:nvSpPr>
        <p:spPr>
          <a:xfrm>
            <a:off x="508000" y="2199699"/>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是各项均不为零的等差数列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公差为</a:t>
            </a:r>
            <a:r>
              <a:rPr lang="en-US" altLang="zh-CN" sz="2200" i="1" dirty="0" err="1">
                <a:solidFill>
                  <a:srgbClr val="000000"/>
                </a:solidFill>
                <a:latin typeface="Times New Roman" panose="02020603050405020304" pitchFamily="18" charset="0"/>
                <a:cs typeface="Times New Roman" panose="02020603050405020304" pitchFamily="18" charset="0"/>
              </a:rPr>
              <a:t>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为其</a:t>
            </a:r>
            <a:r>
              <a:rPr lang="zh-CN" altLang="zh-CN" sz="2200" dirty="0" smtClean="0">
                <a:solidFill>
                  <a:srgbClr val="000000"/>
                </a:solidFill>
                <a:latin typeface="Times New Roman" panose="02020603050405020304" pitchFamily="18" charset="0"/>
                <a:cs typeface="Times New Roman" panose="02020603050405020304" pitchFamily="18" charset="0"/>
              </a:rPr>
              <a:t>前</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是否存在正整数</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&lt;m&lt;n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成等比数列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求出所有</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556571365"/>
              </p:ext>
            </p:extLst>
          </p:nvPr>
        </p:nvGraphicFramePr>
        <p:xfrm>
          <a:off x="683568" y="2725009"/>
          <a:ext cx="8128000" cy="559975"/>
        </p:xfrm>
        <a:graphic>
          <a:graphicData uri="http://schemas.openxmlformats.org/presentationml/2006/ole">
            <p:oleObj spid="_x0000_s106498" name="文档" r:id="rId8" imgW="3847376" imgH="264493" progId="Word.Document.12">
              <p:embed/>
            </p:oleObj>
          </a:graphicData>
        </a:graphic>
      </p:graphicFrame>
    </p:spTree>
    <p:extLst>
      <p:ext uri="{BB962C8B-B14F-4D97-AF65-F5344CB8AC3E}">
        <p14:creationId xmlns:p14="http://schemas.microsoft.com/office/powerpoint/2010/main" xmlns="" val="2168037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graphicFrame>
        <p:nvGraphicFramePr>
          <p:cNvPr id="10" name="对象 9"/>
          <p:cNvGraphicFramePr>
            <a:graphicFrameLocks noChangeAspect="1"/>
          </p:cNvGraphicFramePr>
          <p:nvPr>
            <p:extLst>
              <p:ext uri="{D42A27DB-BD31-4B8C-83A1-F6EECF244321}">
                <p14:modId xmlns:p14="http://schemas.microsoft.com/office/powerpoint/2010/main" xmlns="" val="1170835748"/>
              </p:ext>
            </p:extLst>
          </p:nvPr>
        </p:nvGraphicFramePr>
        <p:xfrm>
          <a:off x="513498" y="1556792"/>
          <a:ext cx="8128000" cy="4486495"/>
        </p:xfrm>
        <a:graphic>
          <a:graphicData uri="http://schemas.openxmlformats.org/presentationml/2006/ole">
            <p:oleObj spid="_x0000_s107522" name="文档" r:id="rId8" imgW="3847376" imgH="2123857" progId="Word.Document.12">
              <p:embed/>
            </p:oleObj>
          </a:graphicData>
        </a:graphic>
      </p:graphicFrame>
    </p:spTree>
    <p:extLst>
      <p:ext uri="{BB962C8B-B14F-4D97-AF65-F5344CB8AC3E}">
        <p14:creationId xmlns:p14="http://schemas.microsoft.com/office/powerpoint/2010/main" xmlns="" val="40039019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3" action="ppaction://hlinksldjump"/>
          </p:cNvPr>
          <p:cNvSpPr txBox="1"/>
          <p:nvPr/>
        </p:nvSpPr>
        <p:spPr>
          <a:xfrm>
            <a:off x="6732240" y="1052512"/>
            <a:ext cx="646331" cy="276999"/>
          </a:xfrm>
          <a:prstGeom prst="rect">
            <a:avLst/>
          </a:prstGeom>
          <a:noFill/>
        </p:spPr>
        <p:txBody>
          <a:bodyPr wrap="none" rtlCol="0">
            <a:spAutoFit/>
          </a:bodyPr>
          <a:lstStyle/>
          <a:p>
            <a:r>
              <a:rPr lang="zh-CN" altLang="en-US" sz="1200" dirty="0">
                <a:solidFill>
                  <a:srgbClr val="E75E22"/>
                </a:solidFill>
                <a:latin typeface="+mj-ea"/>
                <a:ea typeface="+mj-ea"/>
              </a:rPr>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11" name="矩形 10"/>
          <p:cNvSpPr>
            <a:spLocks noChangeAspect="1"/>
          </p:cNvSpPr>
          <p:nvPr/>
        </p:nvSpPr>
        <p:spPr>
          <a:xfrm>
            <a:off x="508000" y="1464002"/>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的公差为</a:t>
            </a:r>
            <a:r>
              <a:rPr lang="en-US" altLang="zh-CN" sz="2200" i="1"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的公比为</a:t>
            </a:r>
            <a:r>
              <a:rPr lang="en-US" altLang="zh-CN" sz="2200" i="1" dirty="0">
                <a:solidFill>
                  <a:srgbClr val="000000"/>
                </a:solidFill>
                <a:latin typeface="Times New Roman" panose="02020603050405020304" pitchFamily="18" charset="0"/>
                <a:cs typeface="Times New Roman" panose="02020603050405020304" pitchFamily="18" charset="0"/>
              </a:rPr>
              <a:t>q.</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qb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1176427184"/>
              </p:ext>
            </p:extLst>
          </p:nvPr>
        </p:nvGraphicFramePr>
        <p:xfrm>
          <a:off x="313137" y="5563695"/>
          <a:ext cx="8128000" cy="536502"/>
        </p:xfrm>
        <a:graphic>
          <a:graphicData uri="http://schemas.openxmlformats.org/presentationml/2006/ole">
            <p:oleObj spid="_x0000_s77826" name="文档" r:id="rId9" imgW="3847376" imgH="253697" progId="Word.Document.12">
              <p:embed/>
            </p:oleObj>
          </a:graphicData>
        </a:graphic>
      </p:graphicFrame>
    </p:spTree>
    <p:extLst>
      <p:ext uri="{BB962C8B-B14F-4D97-AF65-F5344CB8AC3E}">
        <p14:creationId xmlns:p14="http://schemas.microsoft.com/office/powerpoint/2010/main" xmlns="" val="34893167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visible"/>
                                      </p:to>
                                    </p:set>
                                    <p:animEffect transition="in" filter="wipe(down)">
                                      <p:cBhvr>
                                        <p:cTn id="7" dur="500"/>
                                        <p:tgtEl>
                                          <p:spTgt spid="11">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1">
                                            <p:txEl>
                                              <p:pRg st="4" end="4"/>
                                            </p:txEl>
                                          </p:spTgt>
                                        </p:tgtEl>
                                        <p:attrNameLst>
                                          <p:attrName>style.visibility</p:attrName>
                                        </p:attrNameLst>
                                      </p:cBhvr>
                                      <p:to>
                                        <p:strVal val="visible"/>
                                      </p:to>
                                    </p:set>
                                    <p:animEffect transition="in" filter="wipe(down)">
                                      <p:cBhvr>
                                        <p:cTn id="10" dur="500"/>
                                        <p:tgtEl>
                                          <p:spTgt spid="11">
                                            <p:txEl>
                                              <p:pRg st="4" end="4"/>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xEl>
                                              <p:pRg st="5" end="5"/>
                                            </p:txEl>
                                          </p:spTgt>
                                        </p:tgtEl>
                                        <p:attrNameLst>
                                          <p:attrName>style.visibility</p:attrName>
                                        </p:attrNameLst>
                                      </p:cBhvr>
                                      <p:to>
                                        <p:strVal val="visible"/>
                                      </p:to>
                                    </p:set>
                                    <p:animEffect transition="in" filter="wipe(down)">
                                      <p:cBhvr>
                                        <p:cTn id="13" dur="500"/>
                                        <p:tgtEl>
                                          <p:spTgt spid="11">
                                            <p:txEl>
                                              <p:pRg st="5" end="5"/>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11">
                                            <p:txEl>
                                              <p:pRg st="6" end="6"/>
                                            </p:txEl>
                                          </p:spTgt>
                                        </p:tgtEl>
                                        <p:attrNameLst>
                                          <p:attrName>style.visibility</p:attrName>
                                        </p:attrNameLst>
                                      </p:cBhvr>
                                      <p:to>
                                        <p:strVal val="visible"/>
                                      </p:to>
                                    </p:set>
                                    <p:animEffect transition="in" filter="wipe(down)">
                                      <p:cBhvr>
                                        <p:cTn id="16" dur="500"/>
                                        <p:tgtEl>
                                          <p:spTgt spid="11">
                                            <p:txEl>
                                              <p:pRg st="6" end="6"/>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xEl>
                                              <p:pRg st="7" end="7"/>
                                            </p:txEl>
                                          </p:spTgt>
                                        </p:tgtEl>
                                        <p:attrNameLst>
                                          <p:attrName>style.visibility</p:attrName>
                                        </p:attrNameLst>
                                      </p:cBhvr>
                                      <p:to>
                                        <p:strVal val="visible"/>
                                      </p:to>
                                    </p:set>
                                    <p:animEffect transition="in" filter="wipe(down)">
                                      <p:cBhvr>
                                        <p:cTn id="19" dur="500"/>
                                        <p:tgtEl>
                                          <p:spTgt spid="11">
                                            <p:txEl>
                                              <p:pRg st="7" end="7"/>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11">
                                            <p:txEl>
                                              <p:pRg st="8" end="8"/>
                                            </p:txEl>
                                          </p:spTgt>
                                        </p:tgtEl>
                                        <p:attrNameLst>
                                          <p:attrName>style.visibility</p:attrName>
                                        </p:attrNameLst>
                                      </p:cBhvr>
                                      <p:to>
                                        <p:strVal val="visible"/>
                                      </p:to>
                                    </p:set>
                                    <p:animEffect transition="in" filter="wipe(down)">
                                      <p:cBhvr>
                                        <p:cTn id="22" dur="500"/>
                                        <p:tgtEl>
                                          <p:spTgt spid="11">
                                            <p:txEl>
                                              <p:pRg st="8" end="8"/>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圆角矩形 2">
            <a:hlinkClick r:id="rId3" action="ppaction://hlinksldjump"/>
          </p:cNvPr>
          <p:cNvSpPr/>
          <p:nvPr/>
        </p:nvSpPr>
        <p:spPr>
          <a:xfrm>
            <a:off x="384100"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题型一</a:t>
            </a:r>
          </a:p>
        </p:txBody>
      </p:sp>
      <p:sp>
        <p:nvSpPr>
          <p:cNvPr id="4" name="圆角矩形 3">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题型五</a:t>
            </a:r>
          </a:p>
        </p:txBody>
      </p:sp>
      <p:graphicFrame>
        <p:nvGraphicFramePr>
          <p:cNvPr id="8" name="对象 7"/>
          <p:cNvGraphicFramePr>
            <a:graphicFrameLocks noChangeAspect="1"/>
          </p:cNvGraphicFramePr>
          <p:nvPr>
            <p:extLst>
              <p:ext uri="{D42A27DB-BD31-4B8C-83A1-F6EECF244321}">
                <p14:modId xmlns:p14="http://schemas.microsoft.com/office/powerpoint/2010/main" xmlns="" val="4232192819"/>
              </p:ext>
            </p:extLst>
          </p:nvPr>
        </p:nvGraphicFramePr>
        <p:xfrm>
          <a:off x="508000" y="1852607"/>
          <a:ext cx="8128000" cy="3406785"/>
        </p:xfrm>
        <a:graphic>
          <a:graphicData uri="http://schemas.openxmlformats.org/presentationml/2006/ole">
            <p:oleObj spid="_x0000_s108546" name="文档" r:id="rId8" imgW="3847376" imgH="1613585" progId="Word.Document.12">
              <p:embed/>
            </p:oleObj>
          </a:graphicData>
        </a:graphic>
      </p:graphicFrame>
    </p:spTree>
    <p:extLst>
      <p:ext uri="{BB962C8B-B14F-4D97-AF65-F5344CB8AC3E}">
        <p14:creationId xmlns:p14="http://schemas.microsoft.com/office/powerpoint/2010/main" xmlns="" val="253005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解决等差、等比数列的综合问题时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重点在于读懂题意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灵活利用等差、等比数列的定义、通项公式及前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项和公式解决问题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求解这类问题要重视方程思想的应用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用好等差数列和等比数列的性质可以降低运算量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减少差错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求数列的通项公式就是求出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无论条件中的关系式含有哪些量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一般都需要通过消元、转化和化归的思想使之变为等差、等比数列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高考对数列求和的考查主要是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等差、等比数列的公式求和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能通过错位相减法转化为等比数列求和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裂项相消法求和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分组或合并后转化为等差、等比数列求和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363749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00" y="507713"/>
            <a:ext cx="971599" cy="365125"/>
          </a:xfrm>
          <a:prstGeom prst="rect">
            <a:avLst/>
          </a:prstGeom>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883363"/>
            <a:ext cx="8128000" cy="33452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证明数列为等差数列或等比数列主要依据定义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尽管题目给出的条件多种多样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但总体</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目标是把条件转化</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成</a:t>
            </a:r>
            <a:r>
              <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的差或比为</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一</a:t>
            </a:r>
            <a:r>
              <a:rPr lang="zh-CN" altLang="en-US"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个</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定</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数列与不等式的综合问题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数列不等式的证明要把数列的求和与放缩法结合起来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灵活使用放缩法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证明数列不等式也经常转化为数列和的最值问题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同时要注意比较法、放缩法、基本不等式的应用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778878594"/>
              </p:ext>
            </p:extLst>
          </p:nvPr>
        </p:nvGraphicFramePr>
        <p:xfrm>
          <a:off x="2339752" y="2276872"/>
          <a:ext cx="8128000" cy="425849"/>
        </p:xfrm>
        <a:graphic>
          <a:graphicData uri="http://schemas.openxmlformats.org/presentationml/2006/ole">
            <p:oleObj spid="_x0000_s109570" name="文档" r:id="rId3" imgW="3847376" imgH="201518" progId="Word.Document.12">
              <p:embed/>
            </p:oleObj>
          </a:graphicData>
        </a:graphic>
      </p:graphicFrame>
    </p:spTree>
    <p:extLst>
      <p:ext uri="{BB962C8B-B14F-4D97-AF65-F5344CB8AC3E}">
        <p14:creationId xmlns:p14="http://schemas.microsoft.com/office/powerpoint/2010/main" xmlns="" val="29550668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9" name="TextBox 26">
            <a:hlinkClick r:id="rId3" action="ppaction://hlinksldjump"/>
          </p:cNvPr>
          <p:cNvSpPr txBox="1"/>
          <p:nvPr/>
        </p:nvSpPr>
        <p:spPr>
          <a:xfrm>
            <a:off x="6732240" y="1052512"/>
            <a:ext cx="646331" cy="276999"/>
          </a:xfrm>
          <a:prstGeom prst="rect">
            <a:avLst/>
          </a:prstGeom>
          <a:noFill/>
        </p:spPr>
        <p:txBody>
          <a:bodyPr wrap="none" rtlCol="0">
            <a:spAutoFit/>
          </a:bodyPr>
          <a:lstStyle/>
          <a:p>
            <a:r>
              <a:rPr lang="zh-CN" altLang="en-US" sz="1200" dirty="0">
                <a:solidFill>
                  <a:srgbClr val="E75E22"/>
                </a:solidFill>
                <a:latin typeface="+mj-ea"/>
                <a:ea typeface="+mj-ea"/>
              </a:rPr>
              <a:t>策略一</a:t>
            </a:r>
          </a:p>
        </p:txBody>
      </p:sp>
      <p:sp>
        <p:nvSpPr>
          <p:cNvPr id="10" name="TextBox 27">
            <a:hlinkClick r:id="rId8" action="ppaction://hlinksldjump"/>
          </p:cNvPr>
          <p:cNvSpPr txBox="1"/>
          <p:nvPr/>
        </p:nvSpPr>
        <p:spPr>
          <a:xfrm>
            <a:off x="7488324" y="1052512"/>
            <a:ext cx="646331" cy="276999"/>
          </a:xfrm>
          <a:prstGeom prst="rect">
            <a:avLst/>
          </a:prstGeom>
          <a:noFill/>
        </p:spPr>
        <p:txBody>
          <a:bodyPr wrap="none" rtlCol="0">
            <a:spAutoFit/>
          </a:bodyPr>
          <a:lstStyle/>
          <a:p>
            <a:r>
              <a:rPr lang="zh-CN" altLang="en-US" sz="1200" dirty="0">
                <a:solidFill>
                  <a:schemeClr val="bg1">
                    <a:lumMod val="75000"/>
                  </a:schemeClr>
                </a:solidFill>
                <a:latin typeface="+mj-ea"/>
                <a:ea typeface="+mj-ea"/>
              </a:rPr>
              <a:t>策略二</a:t>
            </a:r>
          </a:p>
        </p:txBody>
      </p:sp>
      <p:sp>
        <p:nvSpPr>
          <p:cNvPr id="8" name="矩形 7"/>
          <p:cNvSpPr>
            <a:spLocks noChangeAspect="1"/>
          </p:cNvSpPr>
          <p:nvPr/>
        </p:nvSpPr>
        <p:spPr>
          <a:xfrm>
            <a:off x="508000" y="1351159"/>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(2018</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山东淄博一模</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已知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a:t>
            </a:r>
            <a:r>
              <a:rPr lang="en-US" altLang="zh-CN" sz="2200" i="1" baseline="-25000" dirty="0" smtClean="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是公差为</a:t>
            </a: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smtClean="0">
                <a:solidFill>
                  <a:srgbClr val="000000"/>
                </a:solidFill>
                <a:latin typeface="Times New Roman" panose="02020603050405020304" pitchFamily="18" charset="0"/>
                <a:cs typeface="Times New Roman" panose="02020603050405020304" pitchFamily="18" charset="0"/>
              </a:rPr>
              <a:t>的等差数列</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1950366299"/>
              </p:ext>
            </p:extLst>
          </p:nvPr>
        </p:nvGraphicFramePr>
        <p:xfrm>
          <a:off x="599682" y="1834851"/>
          <a:ext cx="8128000" cy="476145"/>
        </p:xfrm>
        <a:graphic>
          <a:graphicData uri="http://schemas.openxmlformats.org/presentationml/2006/ole">
            <p:oleObj spid="_x0000_s78850" name="文档" r:id="rId9" imgW="3847376" imgH="225269" progId="Word.Document.12">
              <p:embed/>
            </p:oleObj>
          </a:graphicData>
        </a:graphic>
      </p:graphicFrame>
      <p:sp>
        <p:nvSpPr>
          <p:cNvPr id="14" name="矩形 13"/>
          <p:cNvSpPr>
            <a:spLocks noChangeAspect="1"/>
          </p:cNvSpPr>
          <p:nvPr/>
        </p:nvSpPr>
        <p:spPr>
          <a:xfrm>
            <a:off x="508000" y="229021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4374750"/>
              </p:ext>
            </p:extLst>
          </p:nvPr>
        </p:nvGraphicFramePr>
        <p:xfrm>
          <a:off x="313137" y="3192194"/>
          <a:ext cx="8128000" cy="476145"/>
        </p:xfrm>
        <a:graphic>
          <a:graphicData uri="http://schemas.openxmlformats.org/presentationml/2006/ole">
            <p:oleObj spid="_x0000_s78851" name="文档" r:id="rId10" imgW="3847376" imgH="225269" progId="Word.Document.12">
              <p:embed/>
            </p:oleObj>
          </a:graphicData>
        </a:graphic>
      </p:graphicFrame>
      <p:sp>
        <p:nvSpPr>
          <p:cNvPr id="4" name="矩形 3"/>
          <p:cNvSpPr>
            <a:spLocks noChangeAspect="1"/>
          </p:cNvSpPr>
          <p:nvPr/>
        </p:nvSpPr>
        <p:spPr>
          <a:xfrm>
            <a:off x="508000" y="367709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及</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4213922861"/>
              </p:ext>
            </p:extLst>
          </p:nvPr>
        </p:nvGraphicFramePr>
        <p:xfrm>
          <a:off x="313137" y="4956174"/>
          <a:ext cx="8128000" cy="1743630"/>
        </p:xfrm>
        <a:graphic>
          <a:graphicData uri="http://schemas.openxmlformats.org/presentationml/2006/ole">
            <p:oleObj spid="_x0000_s78852" name="文档" r:id="rId11" imgW="3847376" imgH="826224" progId="Word.Document.12">
              <p:embed/>
            </p:oleObj>
          </a:graphicData>
        </a:graphic>
      </p:graphicFrame>
    </p:spTree>
    <p:extLst>
      <p:ext uri="{BB962C8B-B14F-4D97-AF65-F5344CB8AC3E}">
        <p14:creationId xmlns:p14="http://schemas.microsoft.com/office/powerpoint/2010/main" xmlns="" val="33165779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12" name="圆角矩形 11">
            <a:hlinkClick r:id="rId2"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3"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5"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6"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4" name="TextBox 26">
            <a:hlinkClick r:id="rId2"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5" name="TextBox 27">
            <a:hlinkClick r:id="rId7"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黑简体"/>
                <a:cs typeface="Times New Roman" panose="02020603050405020304" pitchFamily="18" charset="0"/>
              </a:rPr>
              <a:t>突破策略二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正黑简体"/>
                <a:cs typeface="Times New Roman" panose="02020603050405020304" pitchFamily="18" charset="0"/>
              </a:rPr>
              <a:t>转化法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无论是求数列的通项还是求数列的前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通过变形、整理后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能够把数列转化为等差数列或等比数列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进而利用等差数列或等比数列的通项公式或求和公式解决问题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004929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4" name="TextBox 26">
            <a:hlinkClick r:id="rId3"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5"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08000" y="145892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公比为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的等比数列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03322728"/>
              </p:ext>
            </p:extLst>
          </p:nvPr>
        </p:nvGraphicFramePr>
        <p:xfrm>
          <a:off x="313137" y="2740450"/>
          <a:ext cx="8128000" cy="502970"/>
        </p:xfrm>
        <a:graphic>
          <a:graphicData uri="http://schemas.openxmlformats.org/presentationml/2006/ole">
            <p:oleObj spid="_x0000_s79874" name="文档" r:id="rId9" imgW="3847376" imgH="237863" progId="Word.Document.12">
              <p:embed/>
            </p:oleObj>
          </a:graphicData>
        </a:graphic>
      </p:graphicFrame>
      <p:sp>
        <p:nvSpPr>
          <p:cNvPr id="11" name="矩形 10"/>
          <p:cNvSpPr>
            <a:spLocks noChangeAspect="1"/>
          </p:cNvSpPr>
          <p:nvPr/>
        </p:nvSpPr>
        <p:spPr>
          <a:xfrm>
            <a:off x="508000" y="327459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是首项为</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公比为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27</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2106233816"/>
              </p:ext>
            </p:extLst>
          </p:nvPr>
        </p:nvGraphicFramePr>
        <p:xfrm>
          <a:off x="313137" y="4577016"/>
          <a:ext cx="8128000" cy="1495498"/>
        </p:xfrm>
        <a:graphic>
          <a:graphicData uri="http://schemas.openxmlformats.org/presentationml/2006/ole">
            <p:oleObj spid="_x0000_s79875" name="文档" r:id="rId10" imgW="3847376" imgH="708552" progId="Word.Document.12">
              <p:embed/>
            </p:oleObj>
          </a:graphicData>
        </a:graphic>
      </p:graphicFrame>
    </p:spTree>
    <p:extLst>
      <p:ext uri="{BB962C8B-B14F-4D97-AF65-F5344CB8AC3E}">
        <p14:creationId xmlns:p14="http://schemas.microsoft.com/office/powerpoint/2010/main" xmlns="" val="36300270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4" name="TextBox 26">
            <a:hlinkClick r:id="rId3"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5"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sp>
        <p:nvSpPr>
          <p:cNvPr id="3" name="矩形 2"/>
          <p:cNvSpPr>
            <a:spLocks noChangeAspect="1"/>
          </p:cNvSpPr>
          <p:nvPr/>
        </p:nvSpPr>
        <p:spPr>
          <a:xfrm>
            <a:off x="516000" y="148478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是公比大于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成等差数列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令</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ln</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54310682"/>
              </p:ext>
            </p:extLst>
          </p:nvPr>
        </p:nvGraphicFramePr>
        <p:xfrm>
          <a:off x="451849" y="3284984"/>
          <a:ext cx="8128000" cy="2843459"/>
        </p:xfrm>
        <a:graphic>
          <a:graphicData uri="http://schemas.openxmlformats.org/presentationml/2006/ole">
            <p:oleObj spid="_x0000_s80898" name="文档" r:id="rId9" imgW="3847376" imgH="1345494" progId="Word.Document.12">
              <p:embed/>
            </p:oleObj>
          </a:graphicData>
        </a:graphic>
      </p:graphicFrame>
    </p:spTree>
    <p:extLst>
      <p:ext uri="{BB962C8B-B14F-4D97-AF65-F5344CB8AC3E}">
        <p14:creationId xmlns:p14="http://schemas.microsoft.com/office/powerpoint/2010/main" xmlns="" val="33308545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12" name="圆角矩形 11">
            <a:hlinkClick r:id="rId3" action="ppaction://hlinksldjump"/>
          </p:cNvPr>
          <p:cNvSpPr/>
          <p:nvPr/>
        </p:nvSpPr>
        <p:spPr>
          <a:xfrm>
            <a:off x="384100" y="1052512"/>
            <a:ext cx="756208"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题型一</a:t>
            </a:r>
            <a:endParaRPr lang="zh-CN" altLang="en-US" sz="1200" dirty="0">
              <a:solidFill>
                <a:srgbClr val="E75E22"/>
              </a:solidFill>
              <a:latin typeface="+mj-ea"/>
              <a:ea typeface="+mj-ea"/>
            </a:endParaRPr>
          </a:p>
        </p:txBody>
      </p:sp>
      <p:sp>
        <p:nvSpPr>
          <p:cNvPr id="13" name="圆角矩形 12">
            <a:hlinkClick r:id="rId4" action="ppaction://hlinksldjump"/>
          </p:cNvPr>
          <p:cNvSpPr/>
          <p:nvPr/>
        </p:nvSpPr>
        <p:spPr>
          <a:xfrm>
            <a:off x="1198609"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题型二</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013118"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题型三</a:t>
            </a:r>
          </a:p>
        </p:txBody>
      </p:sp>
      <p:sp>
        <p:nvSpPr>
          <p:cNvPr id="6" name="圆角矩形 5">
            <a:hlinkClick r:id="rId6" action="ppaction://hlinksldjump"/>
          </p:cNvPr>
          <p:cNvSpPr/>
          <p:nvPr/>
        </p:nvSpPr>
        <p:spPr>
          <a:xfrm>
            <a:off x="2827627"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题型四</a:t>
            </a:r>
            <a:endParaRPr lang="zh-CN" altLang="en-US" sz="1200" dirty="0">
              <a:solidFill>
                <a:schemeClr val="bg1">
                  <a:lumMod val="85000"/>
                </a:schemeClr>
              </a:solidFill>
              <a:latin typeface="+mj-ea"/>
              <a:ea typeface="+mj-ea"/>
            </a:endParaRPr>
          </a:p>
        </p:txBody>
      </p:sp>
      <p:sp>
        <p:nvSpPr>
          <p:cNvPr id="7" name="圆角矩形 6">
            <a:hlinkClick r:id="rId7" action="ppaction://hlinksldjump"/>
          </p:cNvPr>
          <p:cNvSpPr/>
          <p:nvPr/>
        </p:nvSpPr>
        <p:spPr>
          <a:xfrm>
            <a:off x="3642136" y="1052512"/>
            <a:ext cx="756208"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题型五</a:t>
            </a:r>
          </a:p>
        </p:txBody>
      </p:sp>
      <p:sp>
        <p:nvSpPr>
          <p:cNvPr id="14" name="TextBox 26">
            <a:hlinkClick r:id="rId3" action="ppaction://hlinksldjump"/>
          </p:cNvPr>
          <p:cNvSpPr txBox="1"/>
          <p:nvPr/>
        </p:nvSpPr>
        <p:spPr>
          <a:xfrm>
            <a:off x="6732240" y="1052512"/>
            <a:ext cx="646331"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策略一</a:t>
            </a:r>
          </a:p>
        </p:txBody>
      </p:sp>
      <p:sp>
        <p:nvSpPr>
          <p:cNvPr id="15" name="TextBox 27">
            <a:hlinkClick r:id="rId8" action="ppaction://hlinksldjump"/>
          </p:cNvPr>
          <p:cNvSpPr txBox="1"/>
          <p:nvPr/>
        </p:nvSpPr>
        <p:spPr>
          <a:xfrm>
            <a:off x="7488324" y="1052512"/>
            <a:ext cx="646331"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a:t>策略二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947397643"/>
              </p:ext>
            </p:extLst>
          </p:nvPr>
        </p:nvGraphicFramePr>
        <p:xfrm>
          <a:off x="508000" y="2248277"/>
          <a:ext cx="8128000" cy="2615446"/>
        </p:xfrm>
        <a:graphic>
          <a:graphicData uri="http://schemas.openxmlformats.org/presentationml/2006/ole">
            <p:oleObj spid="_x0000_s81922" name="文档" r:id="rId9" imgW="3847376" imgH="1238617" progId="Word.Document.12">
              <p:embed/>
            </p:oleObj>
          </a:graphicData>
        </a:graphic>
      </p:graphicFrame>
    </p:spTree>
    <p:extLst>
      <p:ext uri="{BB962C8B-B14F-4D97-AF65-F5344CB8AC3E}">
        <p14:creationId xmlns:p14="http://schemas.microsoft.com/office/powerpoint/2010/main" xmlns="" val="233221722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624</TotalTime>
  <Words>2646</Words>
  <Application>Microsoft Office PowerPoint</Application>
  <PresentationFormat>全屏显示(4:3)</PresentationFormat>
  <Paragraphs>440</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44" baseType="lpstr">
      <vt:lpstr>Office 主题​​</vt:lpstr>
      <vt:lpstr>文档</vt:lpstr>
      <vt:lpstr>高考大题增分专项三　 高考中的数列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cp:revision>
  <dcterms:created xsi:type="dcterms:W3CDTF">2014-12-26T02:01:49Z</dcterms:created>
  <dcterms:modified xsi:type="dcterms:W3CDTF">2019-11-12T11:31:00Z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