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29"/>
  </p:notesMasterIdLst>
  <p:sldIdLst>
    <p:sldId id="600" r:id="rId2"/>
    <p:sldId id="601" r:id="rId3"/>
    <p:sldId id="602" r:id="rId4"/>
    <p:sldId id="603" r:id="rId5"/>
    <p:sldId id="604" r:id="rId6"/>
    <p:sldId id="605" r:id="rId7"/>
    <p:sldId id="606" r:id="rId8"/>
    <p:sldId id="607" r:id="rId9"/>
    <p:sldId id="608" r:id="rId10"/>
    <p:sldId id="609" r:id="rId11"/>
    <p:sldId id="610" r:id="rId12"/>
    <p:sldId id="611" r:id="rId13"/>
    <p:sldId id="612" r:id="rId14"/>
    <p:sldId id="613" r:id="rId15"/>
    <p:sldId id="614" r:id="rId16"/>
    <p:sldId id="615" r:id="rId17"/>
    <p:sldId id="616" r:id="rId18"/>
    <p:sldId id="617" r:id="rId19"/>
    <p:sldId id="618" r:id="rId20"/>
    <p:sldId id="619" r:id="rId21"/>
    <p:sldId id="620" r:id="rId22"/>
    <p:sldId id="621" r:id="rId23"/>
    <p:sldId id="622" r:id="rId24"/>
    <p:sldId id="623" r:id="rId25"/>
    <p:sldId id="624" r:id="rId26"/>
    <p:sldId id="625" r:id="rId27"/>
    <p:sldId id="626"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89" d="100"/>
          <a:sy n="89" d="100"/>
        </p:scale>
        <p:origin x="-1428"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 Id="rId4" Type="http://schemas.openxmlformats.org/officeDocument/2006/relationships/image" Target="../media/image3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 Id="rId5" Type="http://schemas.openxmlformats.org/officeDocument/2006/relationships/image" Target="../media/image19.emf"/><Relationship Id="rId4"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a:t>
            </a:fld>
            <a:endParaRPr lang="zh-CN" altLang="en-US"/>
          </a:p>
        </p:txBody>
      </p:sp>
    </p:spTree>
    <p:extLst>
      <p:ext uri="{BB962C8B-B14F-4D97-AF65-F5344CB8AC3E}">
        <p14:creationId xmlns:p14="http://schemas.microsoft.com/office/powerpoint/2010/main" xmlns="" val="114641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16C5678-EE20-4FA5-88E2-6E0BD67A2E26}" type="datetime1">
              <a:rPr lang="en-US" smtClean="0"/>
              <a:pPr/>
              <a:t>11/12/2019</a:t>
            </a:fld>
            <a:endParaRPr lang="en-US" dirty="0"/>
          </a:p>
        </p:txBody>
      </p:sp>
      <p:sp>
        <p:nvSpPr>
          <p:cNvPr id="5" name="页脚占位符 4"/>
          <p:cNvSpPr>
            <a:spLocks noGrp="1"/>
          </p:cNvSpPr>
          <p:nvPr>
            <p:ph type="ftr" sz="quarter" idx="11"/>
          </p:nvPr>
        </p:nvSpPr>
        <p:spPr/>
        <p:txBody>
          <a:bodyPr/>
          <a:lstStyle/>
          <a:p>
            <a:r>
              <a:rPr lang="en-US" smtClean="0"/>
              <a:t>Footer Text</a:t>
            </a:r>
            <a:endParaRPr lang="en-US" dirty="0"/>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dirty="0"/>
          </a:p>
        </p:txBody>
      </p:sp>
    </p:spTree>
    <p:extLst>
      <p:ext uri="{BB962C8B-B14F-4D97-AF65-F5344CB8AC3E}">
        <p14:creationId xmlns:p14="http://schemas.microsoft.com/office/powerpoint/2010/main" xmlns="" val="339267072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051B39-B140-43FE-96DB-472A2B59CE7C}"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8474978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600BB2-27C5-458B-ABCE-839C88CF47CE}"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86701989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1D738E-8962-435F-8C43-147B8DD7E819}"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859234249"/>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CAEA93-55E7-4DA9-90C2-089A26EEFEC4}"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316463906"/>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34CF3C7-6809-4F39-BD67-A75817BDDE0A}"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159157347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7EAEB24-CE78-465C-A726-91D0868FA48F}" type="datetime1">
              <a:rPr lang="en-US" smtClean="0"/>
              <a:pPr/>
              <a:t>11/12/2019</a:t>
            </a:fld>
            <a:endParaRPr lang="en-US"/>
          </a:p>
        </p:txBody>
      </p:sp>
      <p:sp>
        <p:nvSpPr>
          <p:cNvPr id="8" name="页脚占位符 7"/>
          <p:cNvSpPr>
            <a:spLocks noGrp="1"/>
          </p:cNvSpPr>
          <p:nvPr>
            <p:ph type="ftr" sz="quarter" idx="11"/>
          </p:nvPr>
        </p:nvSpPr>
        <p:spPr/>
        <p:txBody>
          <a:bodyPr/>
          <a:lstStyle/>
          <a:p>
            <a:r>
              <a:rPr lang="en-US" smtClean="0"/>
              <a:t>Footer Text</a:t>
            </a:r>
            <a:endParaRPr lang="en-US"/>
          </a:p>
        </p:txBody>
      </p:sp>
      <p:sp>
        <p:nvSpPr>
          <p:cNvPr id="9" name="灯片编号占位符 8"/>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73181211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0BAADF0-1749-4E8B-9691-B44A5F8C0895}" type="datetime1">
              <a:rPr lang="en-US" smtClean="0"/>
              <a:pPr/>
              <a:t>11/12/2019</a:t>
            </a:fld>
            <a:endParaRPr lang="en-US"/>
          </a:p>
        </p:txBody>
      </p:sp>
      <p:sp>
        <p:nvSpPr>
          <p:cNvPr id="4" name="页脚占位符 3"/>
          <p:cNvSpPr>
            <a:spLocks noGrp="1"/>
          </p:cNvSpPr>
          <p:nvPr>
            <p:ph type="ftr" sz="quarter" idx="11"/>
          </p:nvPr>
        </p:nvSpPr>
        <p:spPr/>
        <p:txBody>
          <a:bodyPr/>
          <a:lstStyle/>
          <a:p>
            <a:r>
              <a:rPr lang="en-US" smtClean="0"/>
              <a:t>Footer Text</a:t>
            </a:r>
            <a:endParaRPr lang="en-US"/>
          </a:p>
        </p:txBody>
      </p:sp>
      <p:sp>
        <p:nvSpPr>
          <p:cNvPr id="5" name="灯片编号占位符 4"/>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56059974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8AF628A-A867-4937-BBE5-207DB6F9C51A}" type="datetime1">
              <a:rPr lang="en-US" smtClean="0"/>
              <a:pPr/>
              <a:t>11/12/2019</a:t>
            </a:fld>
            <a:endParaRPr lang="en-US"/>
          </a:p>
        </p:txBody>
      </p:sp>
      <p:sp>
        <p:nvSpPr>
          <p:cNvPr id="3" name="页脚占位符 2"/>
          <p:cNvSpPr>
            <a:spLocks noGrp="1"/>
          </p:cNvSpPr>
          <p:nvPr>
            <p:ph type="ftr" sz="quarter" idx="11"/>
          </p:nvPr>
        </p:nvSpPr>
        <p:spPr/>
        <p:txBody>
          <a:bodyPr/>
          <a:lstStyle/>
          <a:p>
            <a:r>
              <a:rPr lang="en-US" smtClean="0"/>
              <a:t>Footer Text</a:t>
            </a:r>
            <a:endParaRPr lang="en-US"/>
          </a:p>
        </p:txBody>
      </p:sp>
      <p:sp>
        <p:nvSpPr>
          <p:cNvPr id="4" name="灯片编号占位符 3"/>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07947755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8BBB94-68E6-4675-A946-F1C5994EDBD7}"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12477895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3B8377-21E3-4835-B75D-4E2847E2750F}"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19826310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C4986D-6BE9-4264-908F-02DB36FD8D6C}" type="datetime1">
              <a:rPr lang="en-US" smtClean="0"/>
              <a:pPr/>
              <a:t>11/12/2019</a:t>
            </a:fld>
            <a:endParaRPr lang="en-US" dirty="0"/>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Footer Text</a:t>
            </a:r>
            <a:endParaRPr lang="en-US" dirty="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9B540C-44DA-4F69-89C9-7C84606640D3}" type="slidenum">
              <a:rPr lang="en-US" smtClean="0"/>
              <a:pPr/>
              <a:t>‹#›</a:t>
            </a:fld>
            <a:endParaRPr lang="en-US" dirty="0"/>
          </a:p>
        </p:txBody>
      </p:sp>
    </p:spTree>
    <p:extLst>
      <p:ext uri="{BB962C8B-B14F-4D97-AF65-F5344CB8AC3E}">
        <p14:creationId xmlns:p14="http://schemas.microsoft.com/office/powerpoint/2010/main" xmlns="" val="28140270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61" r:id="rId13"/>
    <p:sldLayoutId id="2147483665" r:id="rId14"/>
    <p:sldLayoutId id="2147483666" r:id="rId15"/>
    <p:sldLayoutId id="2147483667" r:id="rId16"/>
    <p:sldLayoutId id="2147483654" r:id="rId17"/>
    <p:sldLayoutId id="2147483656" r:id="rId18"/>
    <p:sldLayoutId id="2147483657" r:id="rId19"/>
    <p:sldLayoutId id="2147483658" r:id="rId20"/>
    <p:sldLayoutId id="2147483659" r:id="rId2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17.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slide" Target="slide11.xml"/><Relationship Id="rId7" Type="http://schemas.openxmlformats.org/officeDocument/2006/relationships/package" Target="../embeddings/Microsoft_Office_Word___13.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Office_Word___12.docx"/><Relationship Id="rId5" Type="http://schemas.openxmlformats.org/officeDocument/2006/relationships/slide" Target="slide21.xml"/><Relationship Id="rId10" Type="http://schemas.openxmlformats.org/officeDocument/2006/relationships/package" Target="../embeddings/Microsoft_Office_Word___16.docx"/><Relationship Id="rId4" Type="http://schemas.openxmlformats.org/officeDocument/2006/relationships/slide" Target="slide14.xml"/><Relationship Id="rId9" Type="http://schemas.openxmlformats.org/officeDocument/2006/relationships/package" Target="../embeddings/Microsoft_Office_Word___15.docx"/></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4" Type="http://schemas.openxmlformats.org/officeDocument/2006/relationships/slide" Target="slide21.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19.docx"/><Relationship Id="rId3" Type="http://schemas.openxmlformats.org/officeDocument/2006/relationships/slide" Target="slide11.xml"/><Relationship Id="rId7" Type="http://schemas.openxmlformats.org/officeDocument/2006/relationships/package" Target="../embeddings/Microsoft_Office_Word___18.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Office_Word___17.docx"/><Relationship Id="rId5" Type="http://schemas.openxmlformats.org/officeDocument/2006/relationships/slide" Target="slide21.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20.docx"/><Relationship Id="rId7" Type="http://schemas.openxmlformats.org/officeDocument/2006/relationships/package" Target="../embeddings/Microsoft_Office_Word___21.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slide" Target="slide21.xml"/><Relationship Id="rId5" Type="http://schemas.openxmlformats.org/officeDocument/2006/relationships/slide" Target="slide14.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22.docx"/><Relationship Id="rId5" Type="http://schemas.openxmlformats.org/officeDocument/2006/relationships/slide" Target="slide21.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Office_Word___23.docx"/><Relationship Id="rId5" Type="http://schemas.openxmlformats.org/officeDocument/2006/relationships/slide" Target="slide21.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Office_Word___25.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24.docx"/><Relationship Id="rId5" Type="http://schemas.openxmlformats.org/officeDocument/2006/relationships/slide" Target="slide21.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26.docx"/><Relationship Id="rId5" Type="http://schemas.openxmlformats.org/officeDocument/2006/relationships/slide" Target="slide21.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slide" Target="slide11.xml"/><Relationship Id="rId7" Type="http://schemas.openxmlformats.org/officeDocument/2006/relationships/package" Target="../embeddings/Microsoft_Office_Word___28.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27.docx"/><Relationship Id="rId5" Type="http://schemas.openxmlformats.org/officeDocument/2006/relationships/slide" Target="slide21.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1.docx"/><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30.docx"/><Relationship Id="rId5" Type="http://schemas.openxmlformats.org/officeDocument/2006/relationships/slide" Target="slide21.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33.docx"/><Relationship Id="rId3" Type="http://schemas.openxmlformats.org/officeDocument/2006/relationships/slide" Target="slide11.xml"/><Relationship Id="rId7" Type="http://schemas.openxmlformats.org/officeDocument/2006/relationships/package" Target="../embeddings/Microsoft_Office_Word___32.docx"/><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Office_Word___31.docx"/><Relationship Id="rId5" Type="http://schemas.openxmlformats.org/officeDocument/2006/relationships/slide" Target="slide21.xml"/><Relationship Id="rId4" Type="http://schemas.openxmlformats.org/officeDocument/2006/relationships/slide" Target="slide14.xml"/><Relationship Id="rId9" Type="http://schemas.openxmlformats.org/officeDocument/2006/relationships/package" Target="../embeddings/Microsoft_Office_Word___34.docx"/></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35.docx"/><Relationship Id="rId5" Type="http://schemas.openxmlformats.org/officeDocument/2006/relationships/slide" Target="slide21.xml"/><Relationship Id="rId4" Type="http://schemas.openxmlformats.org/officeDocument/2006/relationships/slide" Target="slide14.xml"/></Relationships>
</file>

<file path=ppt/slides/_rels/slide2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Office_Word___36.docx"/><Relationship Id="rId5" Type="http://schemas.openxmlformats.org/officeDocument/2006/relationships/slide" Target="slide21.xml"/><Relationship Id="rId4" Type="http://schemas.openxmlformats.org/officeDocument/2006/relationships/slide" Target="slide14.xml"/></Relationships>
</file>

<file path=ppt/slides/_rels/slide25.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Office_Word___38.docx"/><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package" Target="../embeddings/Microsoft_Office_Word___37.docx"/><Relationship Id="rId5" Type="http://schemas.openxmlformats.org/officeDocument/2006/relationships/slide" Target="slide21.xml"/><Relationship Id="rId4" Type="http://schemas.openxmlformats.org/officeDocument/2006/relationships/slide" Target="slide14.xml"/></Relationships>
</file>

<file path=ppt/slides/_rels/slide2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package" Target="../embeddings/Microsoft_Office_Word___39.docx"/><Relationship Id="rId5" Type="http://schemas.openxmlformats.org/officeDocument/2006/relationships/slide" Target="slide21.xml"/><Relationship Id="rId4" Type="http://schemas.openxmlformats.org/officeDocument/2006/relationships/slide" Target="slide14.xml"/></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package" Target="../embeddings/Microsoft_Office_Word___40.docx"/><Relationship Id="rId5" Type="http://schemas.openxmlformats.org/officeDocument/2006/relationships/slide" Target="slide21.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2.docx"/><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7.xml"/><Relationship Id="rId5" Type="http://schemas.openxmlformats.org/officeDocument/2006/relationships/slide" Target="slide4.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9.xml"/><Relationship Id="rId2" Type="http://schemas.openxmlformats.org/officeDocument/2006/relationships/slide" Target="slide6.xml"/><Relationship Id="rId1" Type="http://schemas.openxmlformats.org/officeDocument/2006/relationships/slideLayout" Target="../slideLayouts/slideLayout17.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2.xml"/><Relationship Id="rId7" Type="http://schemas.openxmlformats.org/officeDocument/2006/relationships/slide" Target="slide8.xml"/><Relationship Id="rId2" Type="http://schemas.openxmlformats.org/officeDocument/2006/relationships/slideLayout" Target="../slideLayouts/slideLayout17.xml"/><Relationship Id="rId1" Type="http://schemas.openxmlformats.org/officeDocument/2006/relationships/vmlDrawing" Target="../drawings/vmlDrawing3.vml"/><Relationship Id="rId6" Type="http://schemas.openxmlformats.org/officeDocument/2006/relationships/slide" Target="slide7.xml"/><Relationship Id="rId11" Type="http://schemas.openxmlformats.org/officeDocument/2006/relationships/package" Target="../embeddings/Microsoft_Office_Word___5.docx"/><Relationship Id="rId5" Type="http://schemas.openxmlformats.org/officeDocument/2006/relationships/slide" Target="slide6.xml"/><Relationship Id="rId10" Type="http://schemas.openxmlformats.org/officeDocument/2006/relationships/package" Target="../embeddings/Microsoft_Office_Word___4.docx"/><Relationship Id="rId4" Type="http://schemas.openxmlformats.org/officeDocument/2006/relationships/slide" Target="slide5.xml"/><Relationship Id="rId9" Type="http://schemas.openxmlformats.org/officeDocument/2006/relationships/package" Target="../embeddings/Microsoft_Office_Word___3.docx"/></Relationships>
</file>

<file path=ppt/slides/_rels/slide7.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2.xml"/><Relationship Id="rId7" Type="http://schemas.openxmlformats.org/officeDocument/2006/relationships/slide" Target="slide8.xml"/><Relationship Id="rId2" Type="http://schemas.openxmlformats.org/officeDocument/2006/relationships/slideLayout" Target="../slideLayouts/slideLayout17.xml"/><Relationship Id="rId1" Type="http://schemas.openxmlformats.org/officeDocument/2006/relationships/vmlDrawing" Target="../drawings/vmlDrawing4.vml"/><Relationship Id="rId6" Type="http://schemas.openxmlformats.org/officeDocument/2006/relationships/slide" Target="slide7.xml"/><Relationship Id="rId5" Type="http://schemas.openxmlformats.org/officeDocument/2006/relationships/slide" Target="slide6.xml"/><Relationship Id="rId10" Type="http://schemas.openxmlformats.org/officeDocument/2006/relationships/package" Target="../embeddings/Microsoft_Office_Word___7.docx"/><Relationship Id="rId4" Type="http://schemas.openxmlformats.org/officeDocument/2006/relationships/slide" Target="slide5.xml"/><Relationship Id="rId9" Type="http://schemas.openxmlformats.org/officeDocument/2006/relationships/package" Target="../embeddings/Microsoft_Office_Word___6.docx"/></Relationships>
</file>

<file path=ppt/slides/_rels/slide8.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2.xml"/><Relationship Id="rId7" Type="http://schemas.openxmlformats.org/officeDocument/2006/relationships/slide" Target="slide8.xml"/><Relationship Id="rId2" Type="http://schemas.openxmlformats.org/officeDocument/2006/relationships/slideLayout" Target="../slideLayouts/slideLayout17.xml"/><Relationship Id="rId1" Type="http://schemas.openxmlformats.org/officeDocument/2006/relationships/vmlDrawing" Target="../drawings/vmlDrawing5.vml"/><Relationship Id="rId6" Type="http://schemas.openxmlformats.org/officeDocument/2006/relationships/slide" Target="slide7.xml"/><Relationship Id="rId5" Type="http://schemas.openxmlformats.org/officeDocument/2006/relationships/slide" Target="slide6.xml"/><Relationship Id="rId10" Type="http://schemas.openxmlformats.org/officeDocument/2006/relationships/package" Target="../embeddings/Microsoft_Office_Word___9.docx"/><Relationship Id="rId4" Type="http://schemas.openxmlformats.org/officeDocument/2006/relationships/slide" Target="slide5.xml"/><Relationship Id="rId9" Type="http://schemas.openxmlformats.org/officeDocument/2006/relationships/package" Target="../embeddings/Microsoft_Office_Word___8.docx"/></Relationships>
</file>

<file path=ppt/slides/_rels/slide9.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2.xml"/><Relationship Id="rId7" Type="http://schemas.openxmlformats.org/officeDocument/2006/relationships/slide" Target="slide8.xml"/><Relationship Id="rId2" Type="http://schemas.openxmlformats.org/officeDocument/2006/relationships/slideLayout" Target="../slideLayouts/slideLayout17.xml"/><Relationship Id="rId1" Type="http://schemas.openxmlformats.org/officeDocument/2006/relationships/vmlDrawing" Target="../drawings/vmlDrawing6.vml"/><Relationship Id="rId6" Type="http://schemas.openxmlformats.org/officeDocument/2006/relationships/slide" Target="slide7.xml"/><Relationship Id="rId5" Type="http://schemas.openxmlformats.org/officeDocument/2006/relationships/slide" Target="slide6.xml"/><Relationship Id="rId10" Type="http://schemas.openxmlformats.org/officeDocument/2006/relationships/package" Target="../embeddings/Microsoft_Office_Word___11.docx"/><Relationship Id="rId4" Type="http://schemas.openxmlformats.org/officeDocument/2006/relationships/slide" Target="slide5.xml"/><Relationship Id="rId9" Type="http://schemas.openxmlformats.org/officeDocument/2006/relationships/package" Target="../embeddings/Microsoft_Office_Word___10.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483768" y="3039095"/>
            <a:ext cx="6552728" cy="893961"/>
          </a:xfrm>
        </p:spPr>
        <p:txBody>
          <a:bodyPr/>
          <a:lstStyle/>
          <a:p>
            <a:r>
              <a:rPr lang="en-US" altLang="zh-CN" sz="3200" dirty="0"/>
              <a:t>9</a:t>
            </a:r>
            <a:r>
              <a:rPr lang="en-US" altLang="zh-CN" sz="3200" i="1" dirty="0"/>
              <a:t>.</a:t>
            </a:r>
            <a:r>
              <a:rPr lang="en-US" altLang="zh-CN" sz="3200" dirty="0"/>
              <a:t>4</a:t>
            </a:r>
            <a:r>
              <a:rPr lang="zh-CN" altLang="zh-CN" sz="3200" i="1" dirty="0"/>
              <a:t>　</a:t>
            </a:r>
            <a:r>
              <a:rPr lang="zh-CN" altLang="zh-CN" sz="3200" dirty="0"/>
              <a:t>直线与圆、圆与圆的位置关系</a:t>
            </a:r>
          </a:p>
        </p:txBody>
      </p:sp>
      <p:pic>
        <p:nvPicPr>
          <p:cNvPr id="3" name="Picture 1"/>
          <p:cNvPicPr>
            <a:picLocks noChangeAspect="1" noChangeArrowheads="1"/>
          </p:cNvPicPr>
          <p:nvPr/>
        </p:nvPicPr>
        <p:blipFill>
          <a:blip r:embed="rId3"/>
          <a:srcRect/>
          <a:stretch>
            <a:fillRect/>
          </a:stretch>
        </p:blipFill>
        <p:spPr bwMode="auto">
          <a:xfrm>
            <a:off x="1142976" y="4186584"/>
            <a:ext cx="7121522" cy="2242812"/>
          </a:xfrm>
          <a:prstGeom prst="rect">
            <a:avLst/>
          </a:prstGeom>
          <a:noFill/>
        </p:spPr>
      </p:pic>
    </p:spTree>
    <p:extLst>
      <p:ext uri="{BB962C8B-B14F-4D97-AF65-F5344CB8AC3E}">
        <p14:creationId xmlns:p14="http://schemas.microsoft.com/office/powerpoint/2010/main" xmlns="" val="360832787"/>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圆角矩形 2">
            <a:hlinkClick r:id="rId2"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4"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5"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6"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3"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7" action="ppaction://hlinksldjump"/>
          </p:cNvPr>
          <p:cNvSpPr/>
          <p:nvPr/>
        </p:nvSpPr>
        <p:spPr>
          <a:xfrm>
            <a:off x="48948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自测点评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对于圆的切线问题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一定要区分好是过圆上一点的切线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还是过圆外一点的切线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利用圆这种几何图形的特殊性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多考虑用几何的方法解决位置关系、切线问题和弦长问题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384066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5986136"/>
              </p:ext>
            </p:extLst>
          </p:nvPr>
        </p:nvGraphicFramePr>
        <p:xfrm>
          <a:off x="508000" y="1402385"/>
          <a:ext cx="8128000" cy="948158"/>
        </p:xfrm>
        <a:graphic>
          <a:graphicData uri="http://schemas.openxmlformats.org/presentationml/2006/ole">
            <p:oleObj spid="_x0000_s82946" name="文档" r:id="rId6" imgW="3957084" imgH="460253" progId="Word.Document.12">
              <p:embed/>
            </p:oleObj>
          </a:graphicData>
        </a:graphic>
      </p:graphicFrame>
      <p:sp>
        <p:nvSpPr>
          <p:cNvPr id="5" name="矩形 4"/>
          <p:cNvSpPr>
            <a:spLocks noChangeAspect="1"/>
          </p:cNvSpPr>
          <p:nvPr/>
        </p:nvSpPr>
        <p:spPr>
          <a:xfrm>
            <a:off x="508000" y="1870314"/>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err="1">
                <a:solidFill>
                  <a:srgbClr val="000000"/>
                </a:solidFill>
                <a:latin typeface="Times New Roman" panose="02020603050405020304" pitchFamily="18" charset="0"/>
                <a:cs typeface="Times New Roman" panose="02020603050405020304" pitchFamily="18" charset="0"/>
              </a:rPr>
              <a:t>ax+by</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的位置关系是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smtClean="0">
                <a:solidFill>
                  <a:srgbClr val="000000"/>
                </a:solidFill>
                <a:latin typeface="Times New Roman" panose="02020603050405020304" pitchFamily="18" charset="0"/>
                <a:cs typeface="Times New Roman" panose="02020603050405020304" pitchFamily="18" charset="0"/>
              </a:rPr>
              <a:t>相切</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相交</a:t>
            </a:r>
            <a:r>
              <a:rPr lang="en-US" altLang="zh-CN" sz="2200" dirty="0" smtClean="0">
                <a:solidFill>
                  <a:srgbClr val="000000"/>
                </a:solidFill>
                <a:latin typeface="Times New Roman" panose="02020603050405020304" pitchFamily="18" charset="0"/>
                <a:cs typeface="Times New Roman" panose="02020603050405020304" pitchFamily="18" charset="0"/>
              </a:rPr>
              <a:t>	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相离</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不确定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305747001"/>
              </p:ext>
            </p:extLst>
          </p:nvPr>
        </p:nvGraphicFramePr>
        <p:xfrm>
          <a:off x="599682" y="3130577"/>
          <a:ext cx="8128000" cy="898640"/>
        </p:xfrm>
        <a:graphic>
          <a:graphicData uri="http://schemas.openxmlformats.org/presentationml/2006/ole">
            <p:oleObj spid="_x0000_s82947" name="文档" r:id="rId7" imgW="3847376" imgH="426067"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519330260"/>
              </p:ext>
            </p:extLst>
          </p:nvPr>
        </p:nvGraphicFramePr>
        <p:xfrm>
          <a:off x="313137" y="4090732"/>
          <a:ext cx="8128000" cy="912053"/>
        </p:xfrm>
        <a:graphic>
          <a:graphicData uri="http://schemas.openxmlformats.org/presentationml/2006/ole">
            <p:oleObj spid="_x0000_s82948" name="文档" r:id="rId8" imgW="3847376" imgH="432544" progId="Word.Document.12">
              <p:embed/>
            </p:oleObj>
          </a:graphicData>
        </a:graphic>
      </p:graphicFrame>
      <p:sp>
        <p:nvSpPr>
          <p:cNvPr id="10" name="矩形 9"/>
          <p:cNvSpPr>
            <a:spLocks noChangeAspect="1"/>
          </p:cNvSpPr>
          <p:nvPr/>
        </p:nvSpPr>
        <p:spPr>
          <a:xfrm>
            <a:off x="508000" y="506540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在直线与圆的位置关系中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求参数的取值范围的常用方法有哪些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251520" y="2132856"/>
            <a:ext cx="8640960" cy="4536504"/>
            <a:chOff x="251520" y="980728"/>
            <a:chExt cx="8640960" cy="4536504"/>
          </a:xfrm>
        </p:grpSpPr>
        <p:grpSp>
          <p:nvGrpSpPr>
            <p:cNvPr id="14" name="组合 13"/>
            <p:cNvGrpSpPr/>
            <p:nvPr/>
          </p:nvGrpSpPr>
          <p:grpSpPr>
            <a:xfrm>
              <a:off x="251520" y="980728"/>
              <a:ext cx="8640960" cy="4536504"/>
              <a:chOff x="251520" y="-1578339"/>
              <a:chExt cx="8640960" cy="4536504"/>
            </a:xfrm>
          </p:grpSpPr>
          <p:sp>
            <p:nvSpPr>
              <p:cNvPr id="16" name="五边形 1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1578339"/>
                <a:ext cx="8640960" cy="4222217"/>
                <a:chOff x="251520" y="-1578339"/>
                <a:chExt cx="8640960" cy="4222217"/>
              </a:xfrm>
            </p:grpSpPr>
            <p:sp>
              <p:nvSpPr>
                <p:cNvPr id="19" name="矩形 18"/>
                <p:cNvSpPr/>
                <p:nvPr/>
              </p:nvSpPr>
              <p:spPr>
                <a:xfrm>
                  <a:off x="251520" y="-1578339"/>
                  <a:ext cx="8640960" cy="422221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150633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15" name="对象 14"/>
            <p:cNvGraphicFramePr>
              <a:graphicFrameLocks noChangeAspect="1"/>
            </p:cNvGraphicFramePr>
            <p:nvPr>
              <p:extLst>
                <p:ext uri="{D42A27DB-BD31-4B8C-83A1-F6EECF244321}">
                  <p14:modId xmlns:p14="http://schemas.microsoft.com/office/powerpoint/2010/main" xmlns="" val="952266188"/>
                </p:ext>
              </p:extLst>
            </p:nvPr>
          </p:nvGraphicFramePr>
          <p:xfrm>
            <a:off x="528638" y="1339167"/>
            <a:ext cx="8031162" cy="3646488"/>
          </p:xfrm>
          <a:graphic>
            <a:graphicData uri="http://schemas.openxmlformats.org/presentationml/2006/ole">
              <p:oleObj spid="_x0000_s82949" name="文档" r:id="rId9" imgW="3847376" imgH="1745291" progId="Word.Document.12">
                <p:embed/>
              </p:oleObj>
            </a:graphicData>
          </a:graphic>
        </p:graphicFrame>
      </p:grpSp>
      <p:grpSp>
        <p:nvGrpSpPr>
          <p:cNvPr id="21" name="组合 20"/>
          <p:cNvGrpSpPr/>
          <p:nvPr/>
        </p:nvGrpSpPr>
        <p:grpSpPr>
          <a:xfrm>
            <a:off x="251520" y="5523885"/>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2758138401"/>
                </p:ext>
              </p:extLst>
            </p:nvPr>
          </p:nvGraphicFramePr>
          <p:xfrm>
            <a:off x="560388" y="5720209"/>
            <a:ext cx="7997825" cy="439738"/>
          </p:xfrm>
          <a:graphic>
            <a:graphicData uri="http://schemas.openxmlformats.org/presentationml/2006/ole">
              <p:oleObj spid="_x0000_s82950" name="文档" r:id="rId10" imgW="3872277" imgH="215912" progId="Word.Document.12">
                <p:embed/>
              </p:oleObj>
            </a:graphicData>
          </a:graphic>
        </p:graphicFrame>
      </p:grpSp>
    </p:spTree>
    <p:extLst>
      <p:ext uri="{BB962C8B-B14F-4D97-AF65-F5344CB8AC3E}">
        <p14:creationId xmlns:p14="http://schemas.microsoft.com/office/powerpoint/2010/main" xmlns="" val="16363749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49" name="圆角矩形 48">
            <a:hlinkClick r:id="rId2"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3"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4"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判断直线与圆的位置关系常见的方法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几何法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利用圆心到直线的距离</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和圆半径</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的大小关系</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若两方程已知或圆心到直线的距离易表达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则用此法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联立直线与圆的方程消元后利用</a:t>
            </a:r>
            <a:r>
              <a:rPr lang="en-US" altLang="zh-CN" sz="2200" i="1" dirty="0">
                <a:solidFill>
                  <a:srgbClr val="000000"/>
                </a:solidFill>
                <a:latin typeface="Times New Roman" panose="02020603050405020304" pitchFamily="18" charset="0"/>
                <a:cs typeface="Times New Roman" panose="02020603050405020304" pitchFamily="18" charset="0"/>
              </a:rPr>
              <a:t>Δ</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若圆心到直线的距离表达较烦琐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则用此法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点与圆的位置关系法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若直线恒过定点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且定点在圆内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则可判断直线与圆相交</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已知直线与圆的位置关系求参数的取值范围时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可根据数形结合思想利用直线与圆的位置关系的判断条件建立不等式解决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53845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49" name="圆角矩形 48">
            <a:hlinkClick r:id="rId3" action="ppaction://hlinksldjump"/>
          </p:cNvPr>
          <p:cNvSpPr/>
          <p:nvPr/>
        </p:nvSpPr>
        <p:spPr>
          <a:xfrm>
            <a:off x="25152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50" name="圆角矩形 49">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1" name="圆角矩形 50">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51829"/>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斜率为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上恰有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个点到</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的距离为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665499752"/>
              </p:ext>
            </p:extLst>
          </p:nvPr>
        </p:nvGraphicFramePr>
        <p:xfrm>
          <a:off x="313137" y="2225646"/>
          <a:ext cx="8128000" cy="372199"/>
        </p:xfrm>
        <a:graphic>
          <a:graphicData uri="http://schemas.openxmlformats.org/presentationml/2006/ole">
            <p:oleObj spid="_x0000_s83970" name="文档" r:id="rId6" imgW="3847376" imgH="175609" progId="Word.Document.12">
              <p:embed/>
            </p:oleObj>
          </a:graphicData>
        </a:graphic>
      </p:graphicFrame>
      <p:sp>
        <p:nvSpPr>
          <p:cNvPr id="6" name="矩形 5"/>
          <p:cNvSpPr>
            <a:spLocks noChangeAspect="1"/>
          </p:cNvSpPr>
          <p:nvPr/>
        </p:nvSpPr>
        <p:spPr>
          <a:xfrm>
            <a:off x="508000" y="263691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的斜率的最小值为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2743138"/>
            <a:ext cx="8640960" cy="3926222"/>
            <a:chOff x="251520" y="1591010"/>
            <a:chExt cx="8640960" cy="3926222"/>
          </a:xfrm>
        </p:grpSpPr>
        <p:grpSp>
          <p:nvGrpSpPr>
            <p:cNvPr id="12" name="组合 11"/>
            <p:cNvGrpSpPr/>
            <p:nvPr/>
          </p:nvGrpSpPr>
          <p:grpSpPr>
            <a:xfrm>
              <a:off x="251520" y="1591010"/>
              <a:ext cx="8640960" cy="3926222"/>
              <a:chOff x="251520" y="-968057"/>
              <a:chExt cx="8640960" cy="3926222"/>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968057"/>
                <a:ext cx="8640960" cy="3611936"/>
                <a:chOff x="251520" y="-968057"/>
                <a:chExt cx="8640960" cy="3611936"/>
              </a:xfrm>
            </p:grpSpPr>
            <p:sp>
              <p:nvSpPr>
                <p:cNvPr id="17" name="矩形 16"/>
                <p:cNvSpPr/>
                <p:nvPr/>
              </p:nvSpPr>
              <p:spPr>
                <a:xfrm>
                  <a:off x="251520" y="-968057"/>
                  <a:ext cx="8640960" cy="36119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85825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13" name="对象 12"/>
            <p:cNvGraphicFramePr>
              <a:graphicFrameLocks noChangeAspect="1"/>
            </p:cNvGraphicFramePr>
            <p:nvPr>
              <p:extLst>
                <p:ext uri="{D42A27DB-BD31-4B8C-83A1-F6EECF244321}">
                  <p14:modId xmlns:p14="http://schemas.microsoft.com/office/powerpoint/2010/main" xmlns="" val="2679124034"/>
                </p:ext>
              </p:extLst>
            </p:nvPr>
          </p:nvGraphicFramePr>
          <p:xfrm>
            <a:off x="517525" y="1999279"/>
            <a:ext cx="8031163" cy="3017837"/>
          </p:xfrm>
          <a:graphic>
            <a:graphicData uri="http://schemas.openxmlformats.org/presentationml/2006/ole">
              <p:oleObj spid="_x0000_s83971" name="文档" r:id="rId7" imgW="3847376" imgH="1444453" progId="Word.Document.12">
                <p:embed/>
              </p:oleObj>
            </a:graphicData>
          </a:graphic>
        </p:graphicFrame>
      </p:grpSp>
      <p:grpSp>
        <p:nvGrpSpPr>
          <p:cNvPr id="19" name="组合 18"/>
          <p:cNvGrpSpPr/>
          <p:nvPr/>
        </p:nvGrpSpPr>
        <p:grpSpPr>
          <a:xfrm>
            <a:off x="251520" y="5373217"/>
            <a:ext cx="8640960" cy="1296143"/>
            <a:chOff x="251520" y="5229201"/>
            <a:chExt cx="8640960" cy="1296143"/>
          </a:xfrm>
        </p:grpSpPr>
        <p:grpSp>
          <p:nvGrpSpPr>
            <p:cNvPr id="20" name="组合 19"/>
            <p:cNvGrpSpPr/>
            <p:nvPr/>
          </p:nvGrpSpPr>
          <p:grpSpPr>
            <a:xfrm>
              <a:off x="251520" y="5229201"/>
              <a:ext cx="8640960" cy="1296143"/>
              <a:chOff x="251520" y="3611454"/>
              <a:chExt cx="8640960" cy="1296143"/>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5546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1" name="对象 20"/>
            <p:cNvGraphicFramePr>
              <a:graphicFrameLocks noChangeAspect="1"/>
            </p:cNvGraphicFramePr>
            <p:nvPr>
              <p:extLst>
                <p:ext uri="{D42A27DB-BD31-4B8C-83A1-F6EECF244321}">
                  <p14:modId xmlns:p14="http://schemas.microsoft.com/office/powerpoint/2010/main" xmlns="" val="3635676119"/>
                </p:ext>
              </p:extLst>
            </p:nvPr>
          </p:nvGraphicFramePr>
          <p:xfrm>
            <a:off x="555625" y="5596384"/>
            <a:ext cx="7975600" cy="487363"/>
          </p:xfrm>
          <a:graphic>
            <a:graphicData uri="http://schemas.openxmlformats.org/presentationml/2006/ole">
              <p:oleObj spid="_x0000_s83972" name="文档" r:id="rId8" imgW="3872277" imgH="253337" progId="Word.Document.12">
                <p:embed/>
              </p:oleObj>
            </a:graphicData>
          </a:graphic>
        </p:graphicFrame>
      </p:grpSp>
    </p:spTree>
    <p:extLst>
      <p:ext uri="{BB962C8B-B14F-4D97-AF65-F5344CB8AC3E}">
        <p14:creationId xmlns:p14="http://schemas.microsoft.com/office/powerpoint/2010/main" xmlns="" val="137434531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xmlns="" val="2533875913"/>
              </p:ext>
            </p:extLst>
          </p:nvPr>
        </p:nvGraphicFramePr>
        <p:xfrm>
          <a:off x="-295568" y="3910599"/>
          <a:ext cx="8128000" cy="380001"/>
        </p:xfrm>
        <a:graphic>
          <a:graphicData uri="http://schemas.openxmlformats.org/presentationml/2006/ole">
            <p:oleObj spid="_x0000_s84994" name="文档" r:id="rId3" imgW="3837004" imgH="179566" progId="Word.Document.12">
              <p:embed/>
            </p:oleObj>
          </a:graphicData>
        </a:graphic>
      </p:graphicFrame>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8" name="圆角矩形 7">
            <a:hlinkClick r:id="rId4"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5"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6"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39317458"/>
              </p:ext>
            </p:extLst>
          </p:nvPr>
        </p:nvGraphicFramePr>
        <p:xfrm>
          <a:off x="508000" y="1988840"/>
          <a:ext cx="8128000" cy="961236"/>
        </p:xfrm>
        <a:graphic>
          <a:graphicData uri="http://schemas.openxmlformats.org/presentationml/2006/ole">
            <p:oleObj spid="_x0000_s84995" name="文档" r:id="rId7" imgW="3946416" imgH="467304" progId="Word.Document.12">
              <p:embed/>
            </p:oleObj>
          </a:graphicData>
        </a:graphic>
      </p:graphicFrame>
      <p:sp>
        <p:nvSpPr>
          <p:cNvPr id="4" name="矩形 3"/>
          <p:cNvSpPr>
            <a:spLocks noChangeAspect="1"/>
          </p:cNvSpPr>
          <p:nvPr/>
        </p:nvSpPr>
        <p:spPr>
          <a:xfrm>
            <a:off x="508000" y="2651302"/>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ax-y+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及圆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求过</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点的圆的切线方程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ax-y+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与圆相切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ax-y+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与圆相交于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且弦</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的长为</a:t>
            </a:r>
            <a:r>
              <a:rPr lang="en-US" altLang="zh-CN" sz="2200" dirty="0" smtClean="0">
                <a:solidFill>
                  <a:srgbClr val="000000"/>
                </a:solidFill>
                <a:latin typeface="Times New Roman" panose="02020603050405020304" pitchFamily="18" charset="0"/>
                <a:cs typeface="Times New Roman" panose="02020603050405020304" pitchFamily="18" charset="0"/>
              </a:rPr>
              <a:t>2     ,</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如何运用圆的几何性质求解圆的切线与弦长问题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0881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351159"/>
            <a:ext cx="8128000" cy="496751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effectLst/>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圆心</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半径</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当直线的斜率不存在时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由圆心</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到直线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直线与圆相切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当直线的斜率存在时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kx-y+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过点</a:t>
            </a:r>
            <a:r>
              <a:rPr lang="en-US" altLang="zh-CN" sz="2200" i="1" dirty="0" smtClean="0">
                <a:solidFill>
                  <a:srgbClr val="000000"/>
                </a:solidFill>
                <a:latin typeface="Times New Roman" panose="02020603050405020304" pitchFamily="18" charset="0"/>
                <a:cs typeface="Times New Roman" panose="02020603050405020304" pitchFamily="18" charset="0"/>
              </a:rPr>
              <a:t>M</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圆的切线方程为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876792040"/>
              </p:ext>
            </p:extLst>
          </p:nvPr>
        </p:nvGraphicFramePr>
        <p:xfrm>
          <a:off x="294731" y="3414116"/>
          <a:ext cx="8128000" cy="2084965"/>
        </p:xfrm>
        <a:graphic>
          <a:graphicData uri="http://schemas.openxmlformats.org/presentationml/2006/ole">
            <p:oleObj spid="_x0000_s86018" name="文档" r:id="rId6" imgW="3837004" imgH="984007" progId="Word.Document.12">
              <p:embed/>
            </p:oleObj>
          </a:graphicData>
        </a:graphic>
      </p:graphicFrame>
    </p:spTree>
    <p:extLst>
      <p:ext uri="{BB962C8B-B14F-4D97-AF65-F5344CB8AC3E}">
        <p14:creationId xmlns:p14="http://schemas.microsoft.com/office/powerpoint/2010/main" xmlns="" val="57779094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16385255"/>
              </p:ext>
            </p:extLst>
          </p:nvPr>
        </p:nvGraphicFramePr>
        <p:xfrm>
          <a:off x="313137" y="1604860"/>
          <a:ext cx="8128000" cy="1656449"/>
        </p:xfrm>
        <a:graphic>
          <a:graphicData uri="http://schemas.openxmlformats.org/presentationml/2006/ole">
            <p:oleObj spid="_x0000_s87042" name="文档" r:id="rId6" imgW="3847376" imgH="784122" progId="Word.Document.12">
              <p:embed/>
            </p:oleObj>
          </a:graphicData>
        </a:graphic>
      </p:graphicFrame>
      <p:sp>
        <p:nvSpPr>
          <p:cNvPr id="12" name="矩形 11"/>
          <p:cNvSpPr>
            <a:spLocks noChangeAspect="1"/>
          </p:cNvSpPr>
          <p:nvPr/>
        </p:nvSpPr>
        <p:spPr>
          <a:xfrm>
            <a:off x="508000" y="3344641"/>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求过某点的圆的切线问题时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应首先确定点与圆的位置关系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然后求切线方程</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若点在圆上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即为切点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则过该点的切线只有一条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若点在圆外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则过该点的切线有两条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此时应注意斜率不存在的切线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求直线被圆所截得的弦长时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通常考虑由弦心距、弦长的一半、半径所构成的直角三角形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利用勾股定理来解决问题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955556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26815"/>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一条光线从点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射出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轴反射后与圆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则反射光线所在直线的斜率为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896748864"/>
              </p:ext>
            </p:extLst>
          </p:nvPr>
        </p:nvGraphicFramePr>
        <p:xfrm>
          <a:off x="313137" y="2434590"/>
          <a:ext cx="8128000" cy="962351"/>
        </p:xfrm>
        <a:graphic>
          <a:graphicData uri="http://schemas.openxmlformats.org/presentationml/2006/ole">
            <p:oleObj spid="_x0000_s88066" name="文档" r:id="rId6" imgW="3847376" imgH="456295" progId="Word.Document.12">
              <p:embed/>
            </p:oleObj>
          </a:graphicData>
        </a:graphic>
      </p:graphicFrame>
      <p:sp>
        <p:nvSpPr>
          <p:cNvPr id="6" name="矩形 5"/>
          <p:cNvSpPr>
            <a:spLocks noChangeAspect="1"/>
          </p:cNvSpPr>
          <p:nvPr/>
        </p:nvSpPr>
        <p:spPr>
          <a:xfrm>
            <a:off x="508000" y="3460640"/>
            <a:ext cx="8128000" cy="25294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已知圆心为</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满足下列条件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圆心</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位于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轴正半轴上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与直线</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且被</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轴截得的弦长为</a:t>
            </a:r>
            <a:r>
              <a:rPr lang="en-US" altLang="zh-CN" sz="2200" dirty="0" smtClean="0">
                <a:solidFill>
                  <a:srgbClr val="000000"/>
                </a:solidFill>
                <a:latin typeface="Times New Roman" panose="02020603050405020304" pitchFamily="18" charset="0"/>
                <a:cs typeface="Times New Roman" panose="02020603050405020304" pitchFamily="18" charset="0"/>
              </a:rPr>
              <a:t>2      ,</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的面积小于</a:t>
            </a: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求圆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的标准方程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设过点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(0,3)</a:t>
            </a:r>
            <a:r>
              <a:rPr lang="zh-CN" altLang="zh-CN" sz="2200" dirty="0">
                <a:solidFill>
                  <a:srgbClr val="000000"/>
                </a:solidFill>
                <a:latin typeface="Times New Roman" panose="02020603050405020304" pitchFamily="18" charset="0"/>
                <a:cs typeface="Times New Roman" panose="02020603050405020304" pitchFamily="18" charset="0"/>
              </a:rPr>
              <a:t>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交于不同的两点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OA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zh-CN" altLang="zh-CN" sz="2200" dirty="0">
                <a:solidFill>
                  <a:srgbClr val="000000"/>
                </a:solidFill>
                <a:latin typeface="Times New Roman" panose="02020603050405020304" pitchFamily="18" charset="0"/>
                <a:cs typeface="Times New Roman" panose="02020603050405020304" pitchFamily="18" charset="0"/>
              </a:rPr>
              <a:t>为邻边作平行四边形</a:t>
            </a:r>
            <a:r>
              <a:rPr lang="en-US" altLang="zh-CN" sz="2200" i="1" dirty="0">
                <a:solidFill>
                  <a:srgbClr val="000000"/>
                </a:solidFill>
                <a:latin typeface="Times New Roman" panose="02020603050405020304" pitchFamily="18" charset="0"/>
                <a:cs typeface="Times New Roman" panose="02020603050405020304" pitchFamily="18" charset="0"/>
              </a:rPr>
              <a:t>OADB.</a:t>
            </a:r>
            <a:r>
              <a:rPr lang="zh-CN" altLang="zh-CN" sz="2200" dirty="0">
                <a:solidFill>
                  <a:srgbClr val="000000"/>
                </a:solidFill>
                <a:latin typeface="Times New Roman" panose="02020603050405020304" pitchFamily="18" charset="0"/>
                <a:cs typeface="Times New Roman" panose="02020603050405020304" pitchFamily="18" charset="0"/>
              </a:rPr>
              <a:t>是否存在这样的直线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使得直线</a:t>
            </a:r>
            <a:r>
              <a:rPr lang="en-US" altLang="zh-CN" sz="2200" i="1" dirty="0">
                <a:solidFill>
                  <a:srgbClr val="000000"/>
                </a:solidFill>
                <a:latin typeface="Times New Roman" panose="02020603050405020304" pitchFamily="18" charset="0"/>
                <a:cs typeface="Times New Roman" panose="02020603050405020304" pitchFamily="18" charset="0"/>
              </a:rPr>
              <a:t>OD</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MC</a:t>
            </a:r>
            <a:r>
              <a:rPr lang="zh-CN" altLang="zh-CN" sz="2200" dirty="0">
                <a:solidFill>
                  <a:srgbClr val="000000"/>
                </a:solidFill>
                <a:latin typeface="Times New Roman" panose="02020603050405020304" pitchFamily="18" charset="0"/>
                <a:cs typeface="Times New Roman" panose="02020603050405020304" pitchFamily="18" charset="0"/>
              </a:rPr>
              <a:t>恰好平行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9" name="对象 28"/>
          <p:cNvGraphicFramePr>
            <a:graphicFrameLocks noChangeAspect="1"/>
          </p:cNvGraphicFramePr>
          <p:nvPr>
            <p:extLst>
              <p:ext uri="{D42A27DB-BD31-4B8C-83A1-F6EECF244321}">
                <p14:modId xmlns:p14="http://schemas.microsoft.com/office/powerpoint/2010/main" xmlns="" val="154725779"/>
              </p:ext>
            </p:extLst>
          </p:nvPr>
        </p:nvGraphicFramePr>
        <p:xfrm>
          <a:off x="5055274" y="3937283"/>
          <a:ext cx="1949450" cy="377825"/>
        </p:xfrm>
        <a:graphic>
          <a:graphicData uri="http://schemas.openxmlformats.org/presentationml/2006/ole">
            <p:oleObj spid="_x0000_s88067" name="文档" r:id="rId7" imgW="937511" imgH="178952" progId="Word.Document.12">
              <p:embed/>
            </p:oleObj>
          </a:graphicData>
        </a:graphic>
      </p:graphicFrame>
      <p:sp>
        <p:nvSpPr>
          <p:cNvPr id="11" name="矩形 10"/>
          <p:cNvSpPr>
            <a:spLocks noChangeAspect="1"/>
          </p:cNvSpPr>
          <p:nvPr/>
        </p:nvSpPr>
        <p:spPr>
          <a:xfrm>
            <a:off x="6927482" y="1929617"/>
            <a:ext cx="45878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 </a:t>
            </a:r>
            <a:endParaRPr lang="zh-CN" altLang="en-US" sz="2200" dirty="0"/>
          </a:p>
        </p:txBody>
      </p:sp>
    </p:spTree>
    <p:extLst>
      <p:ext uri="{BB962C8B-B14F-4D97-AF65-F5344CB8AC3E}">
        <p14:creationId xmlns:p14="http://schemas.microsoft.com/office/powerpoint/2010/main" xmlns="" val="311402211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282183"/>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由光的反射原理知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反射光线的反向延长线必过点</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设反射光线所在直线的斜率为</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则反射光线所在直线方程为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kx-y-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226511906"/>
              </p:ext>
            </p:extLst>
          </p:nvPr>
        </p:nvGraphicFramePr>
        <p:xfrm>
          <a:off x="313137" y="3552970"/>
          <a:ext cx="8128000" cy="1388198"/>
        </p:xfrm>
        <a:graphic>
          <a:graphicData uri="http://schemas.openxmlformats.org/presentationml/2006/ole">
            <p:oleObj spid="_x0000_s89090" name="文档" r:id="rId6" imgW="3847376" imgH="657813" progId="Word.Document.12">
              <p:embed/>
            </p:oleObj>
          </a:graphicData>
        </a:graphic>
      </p:graphicFrame>
    </p:spTree>
    <p:extLst>
      <p:ext uri="{BB962C8B-B14F-4D97-AF65-F5344CB8AC3E}">
        <p14:creationId xmlns:p14="http://schemas.microsoft.com/office/powerpoint/2010/main" xmlns="" val="354809165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51159"/>
            <a:ext cx="450956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465096800"/>
              </p:ext>
            </p:extLst>
          </p:nvPr>
        </p:nvGraphicFramePr>
        <p:xfrm>
          <a:off x="313137" y="1826140"/>
          <a:ext cx="8128000" cy="908701"/>
        </p:xfrm>
        <a:graphic>
          <a:graphicData uri="http://schemas.openxmlformats.org/presentationml/2006/ole">
            <p:oleObj spid="_x0000_s90114" name="文档" r:id="rId6" imgW="3847376" imgH="430745" progId="Word.Document.12">
              <p:embed/>
            </p:oleObj>
          </a:graphicData>
        </a:graphic>
      </p:graphicFrame>
      <p:sp>
        <p:nvSpPr>
          <p:cNvPr id="6" name="矩形 5"/>
          <p:cNvSpPr>
            <a:spLocks noChangeAspect="1"/>
          </p:cNvSpPr>
          <p:nvPr/>
        </p:nvSpPr>
        <p:spPr>
          <a:xfrm>
            <a:off x="508000" y="2740093"/>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的标准方程为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当斜率不存在时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不满足题意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当斜率存在时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1327586736"/>
              </p:ext>
            </p:extLst>
          </p:nvPr>
        </p:nvGraphicFramePr>
        <p:xfrm>
          <a:off x="313137" y="4016184"/>
          <a:ext cx="8128000" cy="710865"/>
        </p:xfrm>
        <a:graphic>
          <a:graphicData uri="http://schemas.openxmlformats.org/presentationml/2006/ole">
            <p:oleObj spid="_x0000_s90115" name="文档" r:id="rId7" imgW="3847376" imgH="336823" progId="Word.Document.12">
              <p:embed/>
            </p:oleObj>
          </a:graphicData>
        </a:graphic>
      </p:graphicFrame>
      <p:sp>
        <p:nvSpPr>
          <p:cNvPr id="12" name="矩形 11"/>
          <p:cNvSpPr>
            <a:spLocks noChangeAspect="1"/>
          </p:cNvSpPr>
          <p:nvPr/>
        </p:nvSpPr>
        <p:spPr>
          <a:xfrm>
            <a:off x="508000" y="4684309"/>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消去</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Δ=</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24(1</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24</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3682579268"/>
              </p:ext>
            </p:extLst>
          </p:nvPr>
        </p:nvGraphicFramePr>
        <p:xfrm>
          <a:off x="313137" y="5558140"/>
          <a:ext cx="8128000" cy="1073003"/>
        </p:xfrm>
        <a:graphic>
          <a:graphicData uri="http://schemas.openxmlformats.org/presentationml/2006/ole">
            <p:oleObj spid="_x0000_s90116" name="文档" r:id="rId8" imgW="3847376" imgH="507754" progId="Word.Document.12">
              <p:embed/>
            </p:oleObj>
          </a:graphicData>
        </a:graphic>
      </p:graphicFrame>
    </p:spTree>
    <p:extLst>
      <p:ext uri="{BB962C8B-B14F-4D97-AF65-F5344CB8AC3E}">
        <p14:creationId xmlns:p14="http://schemas.microsoft.com/office/powerpoint/2010/main" xmlns="" val="74481134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a:t>
            </a:fld>
            <a:r>
              <a:rPr lang="en-US" altLang="zh-CN" smtClean="0"/>
              <a:t>-</a:t>
            </a:r>
            <a:endParaRPr lang="zh-CN" altLang="en-US" dirty="0"/>
          </a:p>
        </p:txBody>
      </p:sp>
      <p:sp>
        <p:nvSpPr>
          <p:cNvPr id="12" name="圆角矩形 11">
            <a:hlinkClick r:id="rId3"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4" name="椭圆 13">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5" name="椭圆 14">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3" action="ppaction://hlinksldjump"/>
          </p:cNvPr>
          <p:cNvSpPr/>
          <p:nvPr/>
        </p:nvSpPr>
        <p:spPr>
          <a:xfrm>
            <a:off x="349188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3" name="矩形 2"/>
          <p:cNvSpPr>
            <a:spLocks noChangeAspect="1"/>
          </p:cNvSpPr>
          <p:nvPr/>
        </p:nvSpPr>
        <p:spPr>
          <a:xfrm>
            <a:off x="508000" y="1462928"/>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直线与圆的位置关系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Ax+By+C=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r&gt;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联立直线和圆的方程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消元后得到的一元二次方程的判别式为</a:t>
            </a:r>
            <a:r>
              <a:rPr lang="en-US" altLang="zh-CN" sz="2200" i="1" dirty="0">
                <a:solidFill>
                  <a:srgbClr val="000000"/>
                </a:solidFill>
                <a:latin typeface="Times New Roman" panose="02020603050405020304" pitchFamily="18" charset="0"/>
                <a:cs typeface="Times New Roman" panose="02020603050405020304" pitchFamily="18" charset="0"/>
              </a:rPr>
              <a:t>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65993209"/>
              </p:ext>
            </p:extLst>
          </p:nvPr>
        </p:nvGraphicFramePr>
        <p:xfrm>
          <a:off x="508000" y="3501008"/>
          <a:ext cx="8128000" cy="2763454"/>
        </p:xfrm>
        <a:graphic>
          <a:graphicData uri="http://schemas.openxmlformats.org/presentationml/2006/ole">
            <p:oleObj spid="_x0000_s76802" name="文档" r:id="rId7" imgW="3894229" imgH="1324028" progId="Word.Document.12">
              <p:embed/>
            </p:oleObj>
          </a:graphicData>
        </a:graphic>
      </p:graphicFrame>
      <p:sp>
        <p:nvSpPr>
          <p:cNvPr id="5" name="矩形 4"/>
          <p:cNvSpPr>
            <a:spLocks noChangeAspect="1"/>
          </p:cNvSpPr>
          <p:nvPr/>
        </p:nvSpPr>
        <p:spPr>
          <a:xfrm>
            <a:off x="4582003" y="4362621"/>
            <a:ext cx="445956" cy="498598"/>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&lt; </a:t>
            </a:r>
            <a:endParaRPr lang="zh-CN" altLang="en-US" sz="2200" dirty="0"/>
          </a:p>
        </p:txBody>
      </p:sp>
      <p:sp>
        <p:nvSpPr>
          <p:cNvPr id="6" name="矩形 5"/>
          <p:cNvSpPr>
            <a:spLocks noChangeAspect="1"/>
          </p:cNvSpPr>
          <p:nvPr/>
        </p:nvSpPr>
        <p:spPr>
          <a:xfrm>
            <a:off x="6191268" y="4362621"/>
            <a:ext cx="445956" cy="498598"/>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&gt; </a:t>
            </a:r>
            <a:endParaRPr lang="zh-CN" altLang="en-US" sz="2200" dirty="0"/>
          </a:p>
        </p:txBody>
      </p:sp>
      <p:sp>
        <p:nvSpPr>
          <p:cNvPr id="7" name="矩形 6"/>
          <p:cNvSpPr>
            <a:spLocks noChangeAspect="1"/>
          </p:cNvSpPr>
          <p:nvPr/>
        </p:nvSpPr>
        <p:spPr>
          <a:xfrm>
            <a:off x="4582003" y="4838495"/>
            <a:ext cx="445956" cy="498598"/>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6" name="矩形 15"/>
          <p:cNvSpPr>
            <a:spLocks noChangeAspect="1"/>
          </p:cNvSpPr>
          <p:nvPr/>
        </p:nvSpPr>
        <p:spPr>
          <a:xfrm>
            <a:off x="6191268" y="4838495"/>
            <a:ext cx="445956" cy="498598"/>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8" name="矩形 17"/>
          <p:cNvSpPr>
            <a:spLocks noChangeAspect="1"/>
          </p:cNvSpPr>
          <p:nvPr/>
        </p:nvSpPr>
        <p:spPr>
          <a:xfrm>
            <a:off x="4519865" y="5269905"/>
            <a:ext cx="445956" cy="498598"/>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&gt; </a:t>
            </a:r>
            <a:endParaRPr lang="zh-CN" altLang="en-US" sz="2200" dirty="0"/>
          </a:p>
        </p:txBody>
      </p:sp>
      <p:sp>
        <p:nvSpPr>
          <p:cNvPr id="19" name="矩形 18"/>
          <p:cNvSpPr>
            <a:spLocks noChangeAspect="1"/>
          </p:cNvSpPr>
          <p:nvPr/>
        </p:nvSpPr>
        <p:spPr>
          <a:xfrm>
            <a:off x="6167328" y="5234658"/>
            <a:ext cx="445956" cy="498598"/>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&lt; </a:t>
            </a:r>
            <a:endParaRPr lang="zh-CN" altLang="en-US" sz="2200" dirty="0"/>
          </a:p>
        </p:txBody>
      </p:sp>
    </p:spTree>
    <p:extLst>
      <p:ext uri="{BB962C8B-B14F-4D97-AF65-F5344CB8AC3E}">
        <p14:creationId xmlns:p14="http://schemas.microsoft.com/office/powerpoint/2010/main" xmlns="" val="253214733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6"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8" name="圆角矩形 7">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08353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21907957"/>
              </p:ext>
            </p:extLst>
          </p:nvPr>
        </p:nvGraphicFramePr>
        <p:xfrm>
          <a:off x="313137" y="2711010"/>
          <a:ext cx="8128000" cy="1689980"/>
        </p:xfrm>
        <a:graphic>
          <a:graphicData uri="http://schemas.openxmlformats.org/presentationml/2006/ole">
            <p:oleObj spid="_x0000_s91138" name="文档" r:id="rId6" imgW="3847376" imgH="799955" progId="Word.Document.12">
              <p:embed/>
            </p:oleObj>
          </a:graphicData>
        </a:graphic>
      </p:graphicFrame>
    </p:spTree>
    <p:extLst>
      <p:ext uri="{BB962C8B-B14F-4D97-AF65-F5344CB8AC3E}">
        <p14:creationId xmlns:p14="http://schemas.microsoft.com/office/powerpoint/2010/main" xmlns="" val="300728192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392776011"/>
              </p:ext>
            </p:extLst>
          </p:nvPr>
        </p:nvGraphicFramePr>
        <p:xfrm>
          <a:off x="508000" y="1556792"/>
          <a:ext cx="8128000" cy="948158"/>
        </p:xfrm>
        <a:graphic>
          <a:graphicData uri="http://schemas.openxmlformats.org/presentationml/2006/ole">
            <p:oleObj spid="_x0000_s92162" name="文档" r:id="rId6" imgW="3946416" imgH="460814" progId="Word.Document.12">
              <p:embed/>
            </p:oleObj>
          </a:graphicData>
        </a:graphic>
      </p:graphicFrame>
      <p:sp>
        <p:nvSpPr>
          <p:cNvPr id="8" name="矩形 7"/>
          <p:cNvSpPr>
            <a:spLocks noChangeAspect="1"/>
          </p:cNvSpPr>
          <p:nvPr/>
        </p:nvSpPr>
        <p:spPr>
          <a:xfrm>
            <a:off x="508000" y="2037638"/>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已知圆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外切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的最大值为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在两圆的位置关系中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圆心距与两圆半径的关系如何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418353647"/>
              </p:ext>
            </p:extLst>
          </p:nvPr>
        </p:nvGraphicFramePr>
        <p:xfrm>
          <a:off x="323528" y="2974429"/>
          <a:ext cx="8128000" cy="598587"/>
        </p:xfrm>
        <a:graphic>
          <a:graphicData uri="http://schemas.openxmlformats.org/presentationml/2006/ole">
            <p:oleObj spid="_x0000_s92163" name="文档" r:id="rId7" imgW="3837004" imgH="282690" progId="Word.Document.12">
              <p:embed/>
            </p:oleObj>
          </a:graphicData>
        </a:graphic>
      </p:graphicFrame>
      <p:sp>
        <p:nvSpPr>
          <p:cNvPr id="10" name="五边形 9"/>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1" name="五边形 10"/>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251520" y="2060848"/>
            <a:ext cx="8640960" cy="4608512"/>
            <a:chOff x="251520" y="908720"/>
            <a:chExt cx="8640960" cy="4608512"/>
          </a:xfrm>
        </p:grpSpPr>
        <p:grpSp>
          <p:nvGrpSpPr>
            <p:cNvPr id="13" name="组合 12"/>
            <p:cNvGrpSpPr/>
            <p:nvPr/>
          </p:nvGrpSpPr>
          <p:grpSpPr>
            <a:xfrm>
              <a:off x="251520" y="908720"/>
              <a:ext cx="8640960" cy="4608512"/>
              <a:chOff x="251520" y="-1650347"/>
              <a:chExt cx="8640960" cy="4608512"/>
            </a:xfrm>
          </p:grpSpPr>
          <p:sp>
            <p:nvSpPr>
              <p:cNvPr id="15" name="五边形 14"/>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251520" y="-1650347"/>
                <a:ext cx="8640960" cy="4294225"/>
                <a:chOff x="251520" y="-1650347"/>
                <a:chExt cx="8640960" cy="4294225"/>
              </a:xfrm>
            </p:grpSpPr>
            <p:sp>
              <p:nvSpPr>
                <p:cNvPr id="18" name="矩形 17"/>
                <p:cNvSpPr/>
                <p:nvPr/>
              </p:nvSpPr>
              <p:spPr>
                <a:xfrm>
                  <a:off x="251520" y="-1650347"/>
                  <a:ext cx="8640960" cy="42942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2"/>
                <p:cNvSpPr txBox="1"/>
                <p:nvPr/>
              </p:nvSpPr>
              <p:spPr>
                <a:xfrm>
                  <a:off x="8360077" y="-150633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14" name="对象 13"/>
            <p:cNvGraphicFramePr>
              <a:graphicFrameLocks noChangeAspect="1"/>
            </p:cNvGraphicFramePr>
            <p:nvPr>
              <p:extLst>
                <p:ext uri="{D42A27DB-BD31-4B8C-83A1-F6EECF244321}">
                  <p14:modId xmlns:p14="http://schemas.microsoft.com/office/powerpoint/2010/main" xmlns="" val="424460651"/>
                </p:ext>
              </p:extLst>
            </p:nvPr>
          </p:nvGraphicFramePr>
          <p:xfrm>
            <a:off x="522288" y="1437085"/>
            <a:ext cx="8027987" cy="3182937"/>
          </p:xfrm>
          <a:graphic>
            <a:graphicData uri="http://schemas.openxmlformats.org/presentationml/2006/ole">
              <p:oleObj spid="_x0000_s92164" name="文档" r:id="rId8" imgW="3837004" imgH="1525589" progId="Word.Document.12">
                <p:embed/>
              </p:oleObj>
            </a:graphicData>
          </a:graphic>
        </p:graphicFrame>
      </p:grpSp>
      <p:grpSp>
        <p:nvGrpSpPr>
          <p:cNvPr id="20" name="组合 19"/>
          <p:cNvGrpSpPr/>
          <p:nvPr/>
        </p:nvGrpSpPr>
        <p:grpSpPr>
          <a:xfrm>
            <a:off x="251520" y="5482183"/>
            <a:ext cx="8640960" cy="1187177"/>
            <a:chOff x="251520" y="5338167"/>
            <a:chExt cx="8640960" cy="1187177"/>
          </a:xfrm>
        </p:grpSpPr>
        <p:grpSp>
          <p:nvGrpSpPr>
            <p:cNvPr id="21" name="组合 20"/>
            <p:cNvGrpSpPr/>
            <p:nvPr/>
          </p:nvGrpSpPr>
          <p:grpSpPr>
            <a:xfrm>
              <a:off x="251520" y="5338167"/>
              <a:ext cx="8640960" cy="1187177"/>
              <a:chOff x="251520" y="3720420"/>
              <a:chExt cx="8640960" cy="1187177"/>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30"/>
              <p:cNvSpPr txBox="1"/>
              <p:nvPr/>
            </p:nvSpPr>
            <p:spPr>
              <a:xfrm>
                <a:off x="8388424" y="379242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2" name="对象 21"/>
            <p:cNvGraphicFramePr>
              <a:graphicFrameLocks noChangeAspect="1"/>
            </p:cNvGraphicFramePr>
            <p:nvPr>
              <p:extLst>
                <p:ext uri="{D42A27DB-BD31-4B8C-83A1-F6EECF244321}">
                  <p14:modId xmlns:p14="http://schemas.microsoft.com/office/powerpoint/2010/main" xmlns="" val="4270685662"/>
                </p:ext>
              </p:extLst>
            </p:nvPr>
          </p:nvGraphicFramePr>
          <p:xfrm>
            <a:off x="561975" y="5717034"/>
            <a:ext cx="8031163" cy="441325"/>
          </p:xfrm>
          <a:graphic>
            <a:graphicData uri="http://schemas.openxmlformats.org/presentationml/2006/ole">
              <p:oleObj spid="_x0000_s92165" name="文档" r:id="rId9" imgW="3861838" imgH="216344" progId="Word.Document.12">
                <p:embed/>
              </p:oleObj>
            </a:graphicData>
          </a:graphic>
        </p:graphicFrame>
      </p:grpSp>
    </p:spTree>
    <p:extLst>
      <p:ext uri="{BB962C8B-B14F-4D97-AF65-F5344CB8AC3E}">
        <p14:creationId xmlns:p14="http://schemas.microsoft.com/office/powerpoint/2010/main" xmlns="" val="27358177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圆角矩形 2">
            <a:hlinkClick r:id="rId2"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判断两圆的位置关系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通常是用几何法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从圆心距</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与两圆半径的和、差的关系入手</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如果用代数法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那么从交点个数也就是方程组解的个数来判断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但有时不能得到准确结论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两圆位置关系中的含参问题有时需要将问题进行化归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要注重数形结合思想的应用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324124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2094443"/>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a:t>
            </a:r>
            <a:r>
              <a:rPr lang="zh-CN" altLang="zh-CN" sz="2200" dirty="0" smtClean="0">
                <a:solidFill>
                  <a:srgbClr val="000000"/>
                </a:solidFill>
                <a:latin typeface="Times New Roman" panose="02020603050405020304" pitchFamily="18" charset="0"/>
                <a:cs typeface="Times New Roman" panose="02020603050405020304" pitchFamily="18" charset="0"/>
              </a:rPr>
              <a:t>把例</a:t>
            </a: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cs typeface="Times New Roman" panose="02020603050405020304" pitchFamily="18" charset="0"/>
              </a:rPr>
              <a:t>条件</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的最大值为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zh-CN" altLang="zh-CN" sz="2200" dirty="0" smtClean="0">
                <a:solidFill>
                  <a:srgbClr val="000000"/>
                </a:solidFill>
                <a:latin typeface="Times New Roman" panose="02020603050405020304" pitchFamily="18" charset="0"/>
                <a:cs typeface="Times New Roman" panose="02020603050405020304" pitchFamily="18" charset="0"/>
              </a:rPr>
              <a:t>把例</a:t>
            </a: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cs typeface="Times New Roman" panose="02020603050405020304" pitchFamily="18" charset="0"/>
              </a:rPr>
              <a:t>条件</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则公共弦所在的直线方程为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a:t>
            </a:r>
            <a:r>
              <a:rPr lang="zh-CN" altLang="zh-CN" sz="2200" dirty="0" smtClean="0">
                <a:solidFill>
                  <a:srgbClr val="000000"/>
                </a:solidFill>
                <a:latin typeface="Times New Roman" panose="02020603050405020304" pitchFamily="18" charset="0"/>
                <a:cs typeface="Times New Roman" panose="02020603050405020304" pitchFamily="18" charset="0"/>
              </a:rPr>
              <a:t>把例</a:t>
            </a: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cs typeface="Times New Roman" panose="02020603050405020304" pitchFamily="18" charset="0"/>
              </a:rPr>
              <a:t>条件</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有四条公切线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的位置关系是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073429132"/>
              </p:ext>
            </p:extLst>
          </p:nvPr>
        </p:nvGraphicFramePr>
        <p:xfrm>
          <a:off x="899592" y="4635950"/>
          <a:ext cx="8128000" cy="521242"/>
        </p:xfrm>
        <a:graphic>
          <a:graphicData uri="http://schemas.openxmlformats.org/presentationml/2006/ole">
            <p:oleObj spid="_x0000_s93186" name="文档" r:id="rId6" imgW="3837004" imgH="245912" progId="Word.Document.12">
              <p:embed/>
            </p:oleObj>
          </a:graphicData>
        </a:graphic>
      </p:graphicFrame>
    </p:spTree>
    <p:extLst>
      <p:ext uri="{BB962C8B-B14F-4D97-AF65-F5344CB8AC3E}">
        <p14:creationId xmlns:p14="http://schemas.microsoft.com/office/powerpoint/2010/main" xmlns="" val="347447291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488882319"/>
              </p:ext>
            </p:extLst>
          </p:nvPr>
        </p:nvGraphicFramePr>
        <p:xfrm>
          <a:off x="508000" y="1556792"/>
          <a:ext cx="8128000" cy="2024434"/>
        </p:xfrm>
        <a:graphic>
          <a:graphicData uri="http://schemas.openxmlformats.org/presentationml/2006/ole">
            <p:oleObj spid="_x0000_s94210" name="文档" r:id="rId6" imgW="3837004" imgH="957324" progId="Word.Document.12">
              <p:embed/>
            </p:oleObj>
          </a:graphicData>
        </a:graphic>
      </p:graphicFrame>
      <p:sp>
        <p:nvSpPr>
          <p:cNvPr id="12" name="矩形 11"/>
          <p:cNvSpPr>
            <a:spLocks noChangeAspect="1"/>
          </p:cNvSpPr>
          <p:nvPr/>
        </p:nvSpPr>
        <p:spPr>
          <a:xfrm>
            <a:off x="764480" y="3504439"/>
            <a:ext cx="8128000" cy="2084801"/>
          </a:xfrm>
          <a:prstGeom prst="rect">
            <a:avLst/>
          </a:prstGeom>
        </p:spPr>
        <p:txBody>
          <a:bodyPr>
            <a:spAutoFit/>
          </a:bodyPr>
          <a:lstStyle/>
          <a:p>
            <a:pPr lvl="0" indent="2794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(2)</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由题意得</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把圆</a:t>
            </a:r>
            <a:r>
              <a:rPr lang="en-US" altLang="zh-CN" sz="2200" i="1" dirty="0">
                <a:solidFill>
                  <a:srgbClr val="000000"/>
                </a:solidFill>
                <a:cs typeface="Times New Roman" panose="02020603050405020304" pitchFamily="18" charset="0"/>
              </a:rPr>
              <a:t>C</a:t>
            </a:r>
            <a:r>
              <a:rPr lang="en-US" altLang="zh-CN" sz="2200" baseline="-30000" dirty="0">
                <a:solidFill>
                  <a:srgbClr val="000000"/>
                </a:solidFill>
                <a:cs typeface="Times New Roman" panose="02020603050405020304" pitchFamily="18" charset="0"/>
              </a:rPr>
              <a:t>1</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圆</a:t>
            </a:r>
            <a:r>
              <a:rPr lang="en-US" altLang="zh-CN" sz="2200" i="1" dirty="0">
                <a:solidFill>
                  <a:srgbClr val="000000"/>
                </a:solidFill>
                <a:cs typeface="Times New Roman" panose="02020603050405020304" pitchFamily="18" charset="0"/>
              </a:rPr>
              <a:t>C</a:t>
            </a:r>
            <a:r>
              <a:rPr lang="en-US" altLang="zh-CN" sz="2200" baseline="-30000" dirty="0">
                <a:solidFill>
                  <a:srgbClr val="000000"/>
                </a:solidFill>
                <a:cs typeface="Times New Roman" panose="02020603050405020304" pitchFamily="18" charset="0"/>
              </a:rPr>
              <a:t>2</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的方程都化为一般方程</a:t>
            </a:r>
            <a:r>
              <a:rPr lang="en-US" altLang="zh-CN" sz="2200" i="1" dirty="0">
                <a:solidFill>
                  <a:srgbClr val="000000"/>
                </a:solidFill>
                <a:cs typeface="Times New Roman" panose="02020603050405020304" pitchFamily="18" charset="0"/>
              </a:rPr>
              <a:t>.</a:t>
            </a:r>
            <a:endParaRPr lang="en-US" altLang="zh-CN"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圆</a:t>
            </a:r>
            <a:r>
              <a:rPr lang="en-US" altLang="zh-CN" sz="2200" i="1" dirty="0">
                <a:solidFill>
                  <a:srgbClr val="000000"/>
                </a:solidFill>
                <a:cs typeface="Times New Roman" panose="02020603050405020304" pitchFamily="18" charset="0"/>
              </a:rPr>
              <a:t>C</a:t>
            </a:r>
            <a:r>
              <a:rPr lang="en-US" altLang="zh-CN" sz="2200" baseline="-30000" dirty="0">
                <a:solidFill>
                  <a:srgbClr val="000000"/>
                </a:solidFill>
                <a:cs typeface="Times New Roman" panose="02020603050405020304" pitchFamily="18" charset="0"/>
              </a:rPr>
              <a:t>1</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x</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+y</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ax+</a:t>
            </a:r>
            <a:r>
              <a:rPr lang="en-US" altLang="zh-CN" sz="2200" dirty="0">
                <a:solidFill>
                  <a:srgbClr val="000000"/>
                </a:solidFill>
                <a:cs typeface="Times New Roman" panose="02020603050405020304" pitchFamily="18" charset="0"/>
              </a:rPr>
              <a:t>4</a:t>
            </a:r>
            <a:r>
              <a:rPr lang="en-US" altLang="zh-CN" sz="2200" i="1" dirty="0">
                <a:solidFill>
                  <a:srgbClr val="000000"/>
                </a:solidFill>
                <a:cs typeface="Times New Roman" panose="02020603050405020304" pitchFamily="18" charset="0"/>
              </a:rPr>
              <a:t>y+a</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0,</a:t>
            </a:r>
            <a:r>
              <a:rPr lang="en-US" altLang="zh-CN" sz="2200" i="1" dirty="0">
                <a:solidFill>
                  <a:srgbClr val="000000"/>
                </a:solidFill>
                <a:ea typeface="NEU-BZ-S92" charset="-122"/>
                <a:cs typeface="宋体" panose="02010600030101010101" pitchFamily="2" charset="-122"/>
              </a:rPr>
              <a:t>①</a:t>
            </a:r>
            <a:endParaRPr lang="en-US" altLang="zh-CN"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圆</a:t>
            </a:r>
            <a:r>
              <a:rPr lang="en-US" altLang="zh-CN" sz="2200" i="1" dirty="0">
                <a:solidFill>
                  <a:srgbClr val="000000"/>
                </a:solidFill>
                <a:cs typeface="Times New Roman" panose="02020603050405020304" pitchFamily="18" charset="0"/>
              </a:rPr>
              <a:t>C</a:t>
            </a:r>
            <a:r>
              <a:rPr lang="en-US" altLang="zh-CN" sz="2200" baseline="-30000" dirty="0">
                <a:solidFill>
                  <a:srgbClr val="000000"/>
                </a:solidFill>
                <a:cs typeface="Times New Roman" panose="02020603050405020304" pitchFamily="18" charset="0"/>
              </a:rPr>
              <a:t>2</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x</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+y</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bx+</a:t>
            </a:r>
            <a:r>
              <a:rPr lang="en-US" altLang="zh-CN" sz="2200" dirty="0">
                <a:solidFill>
                  <a:srgbClr val="000000"/>
                </a:solidFill>
                <a:cs typeface="Times New Roman" panose="02020603050405020304" pitchFamily="18" charset="0"/>
              </a:rPr>
              <a:t>4</a:t>
            </a:r>
            <a:r>
              <a:rPr lang="en-US" altLang="zh-CN" sz="2200" i="1" dirty="0">
                <a:solidFill>
                  <a:srgbClr val="000000"/>
                </a:solidFill>
                <a:cs typeface="Times New Roman" panose="02020603050405020304" pitchFamily="18" charset="0"/>
              </a:rPr>
              <a:t>y+b</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3</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0,</a:t>
            </a:r>
            <a:r>
              <a:rPr lang="en-US" altLang="zh-CN" sz="2200" i="1" dirty="0">
                <a:solidFill>
                  <a:srgbClr val="000000"/>
                </a:solidFill>
                <a:ea typeface="NEU-BZ-S92" charset="-122"/>
                <a:cs typeface="宋体" panose="02010600030101010101" pitchFamily="2" charset="-122"/>
              </a:rPr>
              <a:t>②</a:t>
            </a:r>
            <a:endParaRPr lang="en-US" altLang="zh-CN"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由</a:t>
            </a:r>
            <a:r>
              <a:rPr lang="zh-CN" altLang="en-US" sz="2200" i="1" dirty="0">
                <a:solidFill>
                  <a:srgbClr val="000000"/>
                </a:solidFill>
                <a:ea typeface="NEU-BZ-S92" charset="-122"/>
                <a:cs typeface="宋体" panose="02010600030101010101" pitchFamily="2" charset="-122"/>
              </a:rPr>
              <a:t>②</a:t>
            </a:r>
            <a:r>
              <a:rPr lang="en-US" altLang="zh-CN" sz="2200" i="1" dirty="0">
                <a:solidFill>
                  <a:srgbClr val="000000"/>
                </a:solidFill>
                <a:cs typeface="Times New Roman" panose="02020603050405020304" pitchFamily="18" charset="0"/>
              </a:rPr>
              <a:t>-</a:t>
            </a:r>
            <a:r>
              <a:rPr lang="en-US" altLang="zh-CN" sz="2200" i="1" dirty="0">
                <a:solidFill>
                  <a:srgbClr val="000000"/>
                </a:solidFill>
                <a:ea typeface="NEU-BZ-S92" charset="-122"/>
                <a:cs typeface="宋体" panose="02010600030101010101" pitchFamily="2" charset="-122"/>
              </a:rPr>
              <a:t>①</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得</a:t>
            </a:r>
            <a:r>
              <a:rPr lang="en-US" altLang="zh-CN" sz="22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a:t>
            </a:r>
            <a:r>
              <a:rPr lang="en-US" altLang="zh-CN" sz="22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b</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x+</a:t>
            </a:r>
            <a:r>
              <a:rPr lang="en-US" altLang="zh-CN" sz="2200" dirty="0">
                <a:solidFill>
                  <a:srgbClr val="000000"/>
                </a:solidFill>
                <a:cs typeface="Times New Roman" panose="02020603050405020304" pitchFamily="18" charset="0"/>
              </a:rPr>
              <a:t>3</a:t>
            </a:r>
            <a:r>
              <a:rPr lang="en-US" altLang="zh-CN" sz="2200" i="1" dirty="0">
                <a:solidFill>
                  <a:srgbClr val="000000"/>
                </a:solidFill>
                <a:cs typeface="Times New Roman" panose="02020603050405020304" pitchFamily="18" charset="0"/>
              </a:rPr>
              <a:t>+b</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0,</a:t>
            </a:r>
            <a:endParaRPr lang="en-US" altLang="zh-CN" sz="2200" dirty="0"/>
          </a:p>
          <a:p>
            <a:pPr lvl="0" indent="279400" eaLnBrk="0" fontAlgn="base" hangingPunct="0">
              <a:lnSpc>
                <a:spcPct val="120000"/>
              </a:lnSpc>
              <a:spcBef>
                <a:spcPct val="0"/>
              </a:spcBef>
              <a:spcAft>
                <a:spcPct val="0"/>
              </a:spcAft>
              <a:tabLst>
                <a:tab pos="1028700" algn="l"/>
                <a:tab pos="1851025" algn="l"/>
                <a:tab pos="2538413" algn="l"/>
                <a:tab pos="3222625" algn="l"/>
              </a:tabLst>
            </a:pP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即</a:t>
            </a:r>
            <a:r>
              <a:rPr lang="en-US" altLang="zh-CN" sz="22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a:t>
            </a:r>
            <a:r>
              <a:rPr lang="en-US" altLang="zh-CN" sz="22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b</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x+</a:t>
            </a:r>
            <a:r>
              <a:rPr lang="en-US" altLang="zh-CN" sz="2200" dirty="0">
                <a:solidFill>
                  <a:srgbClr val="000000"/>
                </a:solidFill>
                <a:cs typeface="Times New Roman" panose="02020603050405020304" pitchFamily="18" charset="0"/>
              </a:rPr>
              <a:t>3</a:t>
            </a:r>
            <a:r>
              <a:rPr lang="en-US" altLang="zh-CN" sz="2200" i="1" dirty="0">
                <a:solidFill>
                  <a:srgbClr val="000000"/>
                </a:solidFill>
                <a:cs typeface="Times New Roman" panose="02020603050405020304" pitchFamily="18" charset="0"/>
              </a:rPr>
              <a:t>+b</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0</a:t>
            </a:r>
            <a:r>
              <a:rPr lang="zh-CN" altLang="en-US" sz="22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为公共弦所在直线方程</a:t>
            </a:r>
            <a:r>
              <a:rPr lang="en-US" altLang="zh-CN" sz="2200" i="1" dirty="0">
                <a:solidFill>
                  <a:srgbClr val="000000"/>
                </a:solidFill>
                <a:cs typeface="Times New Roman" panose="02020603050405020304" pitchFamily="18" charset="0"/>
              </a:rPr>
              <a:t>.</a:t>
            </a:r>
            <a:endParaRPr lang="en-US" altLang="zh-CN" sz="2200" dirty="0"/>
          </a:p>
        </p:txBody>
      </p:sp>
    </p:spTree>
    <p:extLst>
      <p:ext uri="{BB962C8B-B14F-4D97-AF65-F5344CB8AC3E}">
        <p14:creationId xmlns:p14="http://schemas.microsoft.com/office/powerpoint/2010/main" xmlns="" val="330222344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2165203"/>
            <a:ext cx="8128000" cy="280076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由两圆存在四条切线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故两圆外离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200000"/>
              </a:lnSpc>
              <a:spcAft>
                <a:spcPts val="0"/>
              </a:spcAft>
              <a:tabLst>
                <a:tab pos="1029335" algn="l"/>
                <a:tab pos="1850390" algn="l"/>
                <a:tab pos="2538095" algn="l"/>
                <a:tab pos="3221990" algn="l"/>
              </a:tabLst>
            </a:pPr>
            <a:endParaRPr lang="en-US" altLang="zh-CN" sz="2200" i="1" dirty="0" smtClean="0">
              <a:solidFill>
                <a:srgbClr val="000000"/>
              </a:solidFill>
              <a:latin typeface="NEU-BZ-S92"/>
              <a:cs typeface="宋体" panose="02010600030101010101" pitchFamily="2" charset="-122"/>
            </a:endParaRPr>
          </a:p>
          <a:p>
            <a:pPr indent="279400">
              <a:lnSpc>
                <a:spcPct val="120000"/>
              </a:lnSpc>
              <a:spcAft>
                <a:spcPts val="0"/>
              </a:spcAft>
              <a:tabLst>
                <a:tab pos="1029335" algn="l"/>
                <a:tab pos="1850390" algn="l"/>
                <a:tab pos="2538095" algn="l"/>
                <a:tab pos="3221990" algn="l"/>
              </a:tabLst>
            </a:pPr>
            <a:r>
              <a:rPr lang="zh-CN" altLang="en-US"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相离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022138499"/>
              </p:ext>
            </p:extLst>
          </p:nvPr>
        </p:nvGraphicFramePr>
        <p:xfrm>
          <a:off x="323528" y="2622374"/>
          <a:ext cx="8128000" cy="776819"/>
        </p:xfrm>
        <a:graphic>
          <a:graphicData uri="http://schemas.openxmlformats.org/presentationml/2006/ole">
            <p:oleObj spid="_x0000_s95234" name="文档" r:id="rId6" imgW="3837004" imgH="366343"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795103233"/>
              </p:ext>
            </p:extLst>
          </p:nvPr>
        </p:nvGraphicFramePr>
        <p:xfrm>
          <a:off x="310916" y="3833187"/>
          <a:ext cx="8128000" cy="655756"/>
        </p:xfrm>
        <a:graphic>
          <a:graphicData uri="http://schemas.openxmlformats.org/presentationml/2006/ole">
            <p:oleObj spid="_x0000_s95235" name="文档" r:id="rId7" imgW="3837004" imgH="309012" progId="Word.Document.12">
              <p:embed/>
            </p:oleObj>
          </a:graphicData>
        </a:graphic>
      </p:graphicFrame>
    </p:spTree>
    <p:extLst>
      <p:ext uri="{BB962C8B-B14F-4D97-AF65-F5344CB8AC3E}">
        <p14:creationId xmlns:p14="http://schemas.microsoft.com/office/powerpoint/2010/main" xmlns="" val="71378986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214880304"/>
              </p:ext>
            </p:extLst>
          </p:nvPr>
        </p:nvGraphicFramePr>
        <p:xfrm>
          <a:off x="508000" y="1433558"/>
          <a:ext cx="8128000" cy="462733"/>
        </p:xfrm>
        <a:graphic>
          <a:graphicData uri="http://schemas.openxmlformats.org/presentationml/2006/ole">
            <p:oleObj spid="_x0000_s96258" name="文档" r:id="rId6" imgW="3847376" imgH="219151" progId="Word.Document.12">
              <p:embed/>
            </p:oleObj>
          </a:graphicData>
        </a:graphic>
      </p:graphicFrame>
      <p:sp>
        <p:nvSpPr>
          <p:cNvPr id="10" name="矩形 9"/>
          <p:cNvSpPr>
            <a:spLocks noChangeAspect="1"/>
          </p:cNvSpPr>
          <p:nvPr/>
        </p:nvSpPr>
        <p:spPr>
          <a:xfrm>
            <a:off x="508000" y="191207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直线与圆、圆与圆的位置关系问题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考虑到圆的几何性质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一般用几何法解决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直线与圆、圆与圆的交点问题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要联立直线与圆的方程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或联立圆与圆的方程来解决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圆的切线问题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过圆上一点的切线方程的求法是先求切点与圆心连线的斜率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再根据垂直关系求得切线斜率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最后通过直线方程的点斜式求得切线方程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过圆外一点的切线方程的求法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一般是先设出所求切线方程的点斜式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再利用圆心到切线的距离等于半径列出等式求出所含的参数即可</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若只求出一条切线方程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则斜率不存在的直线也是切线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943221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圆角矩形 2">
            <a:hlinkClick r:id="rId3" action="ppaction://hlinksldjump"/>
          </p:cNvPr>
          <p:cNvSpPr/>
          <p:nvPr/>
        </p:nvSpPr>
        <p:spPr>
          <a:xfrm>
            <a:off x="25152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08353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191554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460039"/>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圆的弦长问题首选几何法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即利用圆的半径、弦心距、弦长的一半满足勾股定理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弦长问题若涉及直线与圆的交点、直线的斜率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则选用代数法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dirty="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过圆外一定点作圆的切线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若在某种条件下只求出一个结果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则斜率不存在的直线也是切线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本节问题的解决多注意数形结合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圆与其他知识的交汇问题多注意问题的转化</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若圆与圆相交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则可以利用两个圆的方程作差的方法求得公共弦所在直线的方程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827185517"/>
              </p:ext>
            </p:extLst>
          </p:nvPr>
        </p:nvGraphicFramePr>
        <p:xfrm>
          <a:off x="508000" y="2893584"/>
          <a:ext cx="8128000" cy="325253"/>
        </p:xfrm>
        <a:graphic>
          <a:graphicData uri="http://schemas.openxmlformats.org/presentationml/2006/ole">
            <p:oleObj spid="_x0000_s97282" name="文档" r:id="rId6" imgW="3847376" imgH="153298" progId="Word.Document.12">
              <p:embed/>
            </p:oleObj>
          </a:graphicData>
        </a:graphic>
      </p:graphicFrame>
    </p:spTree>
    <p:extLst>
      <p:ext uri="{BB962C8B-B14F-4D97-AF65-F5344CB8AC3E}">
        <p14:creationId xmlns:p14="http://schemas.microsoft.com/office/powerpoint/2010/main" xmlns="" val="268273176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2" name="圆角矩形 11">
            <a:hlinkClick r:id="rId3"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5" name="椭圆 14">
            <a:hlinkClick r:id="rId5" action="ppaction://hlinksldjump"/>
          </p:cNvPr>
          <p:cNvSpPr/>
          <p:nvPr/>
        </p:nvSpPr>
        <p:spPr>
          <a:xfrm>
            <a:off x="3842634"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6" name="椭圆 15">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3"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7701996"/>
              </p:ext>
            </p:extLst>
          </p:nvPr>
        </p:nvGraphicFramePr>
        <p:xfrm>
          <a:off x="508000" y="1556792"/>
          <a:ext cx="8128000" cy="5051113"/>
        </p:xfrm>
        <a:graphic>
          <a:graphicData uri="http://schemas.openxmlformats.org/presentationml/2006/ole">
            <p:oleObj spid="_x0000_s77826" name="文档" r:id="rId7" imgW="3908266" imgH="2428467" progId="Word.Document.12">
              <p:embed/>
            </p:oleObj>
          </a:graphicData>
        </a:graphic>
      </p:graphicFrame>
      <p:sp>
        <p:nvSpPr>
          <p:cNvPr id="4" name="矩形 3"/>
          <p:cNvSpPr>
            <a:spLocks noChangeAspect="1"/>
          </p:cNvSpPr>
          <p:nvPr/>
        </p:nvSpPr>
        <p:spPr>
          <a:xfrm>
            <a:off x="2225440" y="3778282"/>
            <a:ext cx="1160895"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d&gt;r</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+r</a:t>
            </a:r>
            <a:r>
              <a:rPr lang="en-US" altLang="zh-CN" sz="2200" baseline="-25000" dirty="0" smtClean="0">
                <a:solidFill>
                  <a:srgbClr val="FF0000"/>
                </a:solidFill>
                <a:latin typeface="Times New Roman" panose="02020603050405020304" pitchFamily="18" charset="0"/>
              </a:rPr>
              <a:t>2 </a:t>
            </a:r>
            <a:endParaRPr lang="zh-CN" altLang="en-US" sz="2200" dirty="0"/>
          </a:p>
        </p:txBody>
      </p:sp>
      <p:sp>
        <p:nvSpPr>
          <p:cNvPr id="5" name="矩形 4"/>
          <p:cNvSpPr>
            <a:spLocks noChangeAspect="1"/>
          </p:cNvSpPr>
          <p:nvPr/>
        </p:nvSpPr>
        <p:spPr>
          <a:xfrm>
            <a:off x="4572000" y="3778282"/>
            <a:ext cx="1101584" cy="498598"/>
          </a:xfrm>
          <a:prstGeom prst="rect">
            <a:avLst/>
          </a:prstGeom>
        </p:spPr>
        <p:txBody>
          <a:bodyPr wrap="none">
            <a:spAutoFit/>
          </a:bodyPr>
          <a:lstStyle/>
          <a:p>
            <a:pPr>
              <a:lnSpc>
                <a:spcPct val="120000"/>
              </a:lnSpc>
            </a:pPr>
            <a:r>
              <a:rPr lang="zh-CN" altLang="zh-CN" sz="2200" i="1"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Times New Roman" panose="02020603050405020304" pitchFamily="18" charset="0"/>
                <a:cs typeface="Times New Roman" panose="02020603050405020304" pitchFamily="18" charset="0"/>
              </a:rPr>
              <a:t>无</a:t>
            </a:r>
            <a:r>
              <a:rPr lang="zh-CN" altLang="zh-CN" sz="2200" dirty="0" smtClean="0">
                <a:solidFill>
                  <a:srgbClr val="FF0000"/>
                </a:solidFill>
                <a:latin typeface="Times New Roman" panose="02020603050405020304" pitchFamily="18" charset="0"/>
                <a:cs typeface="Times New Roman" panose="02020603050405020304" pitchFamily="18" charset="0"/>
              </a:rPr>
              <a:t>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950560" y="4241486"/>
            <a:ext cx="1443024" cy="498598"/>
          </a:xfrm>
          <a:prstGeom prst="rect">
            <a:avLst/>
          </a:prstGeom>
        </p:spPr>
        <p:txBody>
          <a:bodyPr wrap="none">
            <a:spAutoFit/>
          </a:bodyPr>
          <a:lstStyle/>
          <a:p>
            <a:pPr>
              <a:lnSpc>
                <a:spcPct val="120000"/>
              </a:lnSpc>
            </a:pP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smtClean="0">
                <a:solidFill>
                  <a:srgbClr val="FF0000"/>
                </a:solidFill>
                <a:latin typeface="Times New Roman" panose="02020603050405020304" pitchFamily="18" charset="0"/>
              </a:rPr>
              <a:t>d=r</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+r</a:t>
            </a:r>
            <a:r>
              <a:rPr lang="en-US" altLang="zh-CN" sz="2200" baseline="-25000" dirty="0" smtClean="0">
                <a:solidFill>
                  <a:srgbClr val="FF0000"/>
                </a:solidFill>
                <a:latin typeface="Times New Roman" panose="02020603050405020304" pitchFamily="18" charset="0"/>
              </a:rPr>
              <a:t>2 </a:t>
            </a:r>
            <a:endParaRPr lang="zh-CN" altLang="en-US" sz="2200" dirty="0"/>
          </a:p>
        </p:txBody>
      </p:sp>
      <p:sp>
        <p:nvSpPr>
          <p:cNvPr id="7" name="矩形 6"/>
          <p:cNvSpPr>
            <a:spLocks noChangeAspect="1"/>
          </p:cNvSpPr>
          <p:nvPr/>
        </p:nvSpPr>
        <p:spPr>
          <a:xfrm>
            <a:off x="1823225" y="4632845"/>
            <a:ext cx="2289409" cy="498598"/>
          </a:xfrm>
          <a:prstGeom prst="rect">
            <a:avLst/>
          </a:prstGeom>
        </p:spPr>
        <p:txBody>
          <a:bodyPr wrap="none">
            <a:spAutoFit/>
          </a:bodyPr>
          <a:lstStyle/>
          <a:p>
            <a:pPr>
              <a:lnSpc>
                <a:spcPct val="120000"/>
              </a:lnSpc>
            </a:pPr>
            <a:r>
              <a:rPr lang="zh-CN" altLang="zh-CN" sz="2200" i="1" dirty="0">
                <a:solidFill>
                  <a:srgbClr val="FF0000"/>
                </a:solidFill>
                <a:latin typeface="Times New Roman" panose="02020603050405020304" pitchFamily="18" charset="0"/>
                <a:cs typeface="Times New Roman" panose="02020603050405020304" pitchFamily="18" charset="0"/>
              </a:rPr>
              <a:t>　</a:t>
            </a:r>
            <a:r>
              <a:rPr lang="en-US" altLang="zh-CN" sz="2200" i="1" dirty="0">
                <a:solidFill>
                  <a:srgbClr val="FF0000"/>
                </a:solidFill>
                <a:latin typeface="Times New Roman" panose="02020603050405020304" pitchFamily="18" charset="0"/>
              </a:rPr>
              <a:t>|r</a:t>
            </a:r>
            <a:r>
              <a:rPr lang="en-US" altLang="zh-CN" sz="2200" baseline="-25000" dirty="0">
                <a:solidFill>
                  <a:srgbClr val="FF0000"/>
                </a:solidFill>
                <a:latin typeface="Times New Roman" panose="02020603050405020304" pitchFamily="18" charset="0"/>
              </a:rPr>
              <a:t>1</a:t>
            </a:r>
            <a:r>
              <a:rPr lang="en-US" altLang="zh-CN" sz="2200" i="1" dirty="0">
                <a:solidFill>
                  <a:srgbClr val="FF0000"/>
                </a:solidFill>
                <a:latin typeface="Times New Roman" panose="02020603050405020304" pitchFamily="18" charset="0"/>
              </a:rPr>
              <a:t>-r</a:t>
            </a:r>
            <a:r>
              <a:rPr lang="en-US" altLang="zh-CN" sz="2200" baseline="-25000" dirty="0">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|&lt;</a:t>
            </a:r>
            <a:r>
              <a:rPr lang="en-US" altLang="zh-CN" sz="2200" i="1" dirty="0" smtClean="0">
                <a:solidFill>
                  <a:srgbClr val="FF0000"/>
                </a:solidFill>
                <a:latin typeface="Times New Roman" panose="02020603050405020304" pitchFamily="18" charset="0"/>
              </a:rPr>
              <a:t>d&lt;r</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+r</a:t>
            </a:r>
            <a:r>
              <a:rPr lang="en-US" altLang="zh-CN" sz="2200" baseline="-25000" dirty="0" smtClean="0">
                <a:solidFill>
                  <a:srgbClr val="FF0000"/>
                </a:solidFill>
                <a:latin typeface="Times New Roman" panose="02020603050405020304" pitchFamily="18" charset="0"/>
              </a:rPr>
              <a:t>2 </a:t>
            </a:r>
            <a:endParaRPr lang="zh-CN" altLang="en-US" sz="2200" dirty="0"/>
          </a:p>
        </p:txBody>
      </p:sp>
      <p:sp>
        <p:nvSpPr>
          <p:cNvPr id="8" name="矩形 7"/>
          <p:cNvSpPr>
            <a:spLocks noChangeAspect="1"/>
          </p:cNvSpPr>
          <p:nvPr/>
        </p:nvSpPr>
        <p:spPr>
          <a:xfrm>
            <a:off x="4572000" y="5131443"/>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一组实数</a:t>
            </a:r>
            <a:r>
              <a:rPr lang="zh-CN" altLang="zh-CN" sz="2200" dirty="0" smtClean="0">
                <a:solidFill>
                  <a:srgbClr val="FF0000"/>
                </a:solidFill>
                <a:latin typeface="Times New Roman" panose="02020603050405020304" pitchFamily="18" charset="0"/>
                <a:cs typeface="Times New Roman" panose="02020603050405020304" pitchFamily="18" charset="0"/>
              </a:rPr>
              <a:t>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4868983" y="5517232"/>
            <a:ext cx="81945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无</a:t>
            </a:r>
            <a:r>
              <a:rPr lang="zh-CN" altLang="zh-CN" sz="2200" dirty="0" smtClean="0">
                <a:solidFill>
                  <a:srgbClr val="FF0000"/>
                </a:solidFill>
                <a:latin typeface="Times New Roman" panose="02020603050405020304" pitchFamily="18" charset="0"/>
                <a:cs typeface="Times New Roman" panose="02020603050405020304" pitchFamily="18" charset="0"/>
              </a:rPr>
              <a:t>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793480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2" name="圆角矩形 11">
            <a:hlinkClick r:id="rId2" action="ppaction://hlinksldjump"/>
          </p:cNvPr>
          <p:cNvSpPr/>
          <p:nvPr/>
        </p:nvSpPr>
        <p:spPr>
          <a:xfrm>
            <a:off x="304698"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13" name="圆角矩形 12">
            <a:hlinkClick r:id="rId3" action="ppaction://hlinksldjump"/>
          </p:cNvPr>
          <p:cNvSpPr/>
          <p:nvPr/>
        </p:nvSpPr>
        <p:spPr>
          <a:xfrm>
            <a:off x="1259632"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双基自测</a:t>
            </a:r>
            <a:endParaRPr lang="zh-CN" altLang="en-US" sz="1200" dirty="0">
              <a:solidFill>
                <a:schemeClr val="bg1">
                  <a:lumMod val="85000"/>
                </a:schemeClr>
              </a:solidFill>
              <a:latin typeface="+mj-ea"/>
              <a:ea typeface="+mj-ea"/>
            </a:endParaRPr>
          </a:p>
        </p:txBody>
      </p:sp>
      <p:sp>
        <p:nvSpPr>
          <p:cNvPr id="15" name="椭圆 14">
            <a:hlinkClick r:id="rId4"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41933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2"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常用结论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当两圆相交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两圆方程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项的系数相同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相减便可得公共弦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所在的直线方程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过圆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的圆的切线方程为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y=r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过圆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的圆的切线方程为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过圆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外一点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作圆的两条切线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则两切点所在的直线方程为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y=r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419361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hlinkClick r:id="rId2"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6" name="椭圆 5">
            <a:hlinkClick r:id="rId5"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7" name="椭圆 6">
            <a:hlinkClick r:id="rId6"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8" name="椭圆 7">
            <a:hlinkClick r:id="rId4" action="ppaction://hlinksldjump"/>
          </p:cNvPr>
          <p:cNvSpPr/>
          <p:nvPr/>
        </p:nvSpPr>
        <p:spPr>
          <a:xfrm>
            <a:off x="349188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0" name="椭圆 9">
            <a:hlinkClick r:id="rId7"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sp>
        <p:nvSpPr>
          <p:cNvPr id="14" name="矩形 13"/>
          <p:cNvSpPr>
            <a:spLocks noChangeAspect="1"/>
          </p:cNvSpPr>
          <p:nvPr/>
        </p:nvSpPr>
        <p:spPr>
          <a:xfrm>
            <a:off x="508000" y="1497936"/>
            <a:ext cx="8128000" cy="4116127"/>
          </a:xfrm>
          <a:prstGeom prst="rect">
            <a:avLst/>
          </a:prstGeom>
        </p:spPr>
        <p:txBody>
          <a:bodyPr>
            <a:spAutoFit/>
          </a:bodyPr>
          <a:lstStyle/>
          <a:p>
            <a:pPr lvl="0" indent="268288" eaLnBrk="0" fontAlgn="base" hangingPunct="0">
              <a:lnSpc>
                <a:spcPct val="120000"/>
              </a:lnSpc>
              <a:spcBef>
                <a:spcPct val="0"/>
              </a:spcBef>
              <a:spcAft>
                <a:spcPct val="0"/>
              </a:spcAft>
              <a:tabLst>
                <a:tab pos="1028700" algn="l"/>
                <a:tab pos="1851025" algn="l"/>
                <a:tab pos="2538413" algn="l"/>
                <a:tab pos="3222625" algn="l"/>
              </a:tabLst>
            </a:pPr>
            <a:r>
              <a:rPr lang="en-US" altLang="zh-CN" sz="2200" b="1"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下列结论正确的打</a:t>
            </a:r>
            <a:r>
              <a:rPr lang="zh-CN" altLang="en-US" sz="2200" dirty="0">
                <a:solidFill>
                  <a:srgbClr val="000000"/>
                </a:solidFill>
                <a:cs typeface="Times New Roman" panose="02020603050405020304" pitchFamily="18" charset="0"/>
              </a:rPr>
              <a:t>“</a:t>
            </a:r>
            <a:r>
              <a:rPr lang="zh-CN" altLang="en-US" sz="2200" dirty="0">
                <a:solidFill>
                  <a:srgbClr val="000000"/>
                </a:solidFill>
                <a:latin typeface="Cambria Math" panose="02040503050406030204" pitchFamily="18" charset="0"/>
                <a:ea typeface="NEU-BZ-S92"/>
                <a:cs typeface="Times New Roman" panose="02020603050405020304" pitchFamily="18" charset="0"/>
              </a:rPr>
              <a:t>√</a:t>
            </a:r>
            <a:r>
              <a:rPr lang="zh-CN" altLang="en-US" sz="2200"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错误的打</a:t>
            </a:r>
            <a:r>
              <a:rPr lang="zh-CN" altLang="en-US" sz="2200"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(1)</a:t>
            </a:r>
            <a:r>
              <a:rPr lang="zh-CN" altLang="en-US" sz="2200" dirty="0">
                <a:solidFill>
                  <a:srgbClr val="000000"/>
                </a:solidFill>
                <a:latin typeface="宋体" panose="02010600030101010101" pitchFamily="2" charset="-122"/>
                <a:cs typeface="Times New Roman" panose="02020603050405020304" pitchFamily="18" charset="0"/>
              </a:rPr>
              <a:t>若直线与圆组成的方程组有解</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则直线与圆相交或相切</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(2)</a:t>
            </a:r>
            <a:r>
              <a:rPr lang="zh-CN" altLang="en-US" sz="2200" dirty="0">
                <a:solidFill>
                  <a:srgbClr val="000000"/>
                </a:solidFill>
                <a:latin typeface="宋体" panose="02010600030101010101" pitchFamily="2" charset="-122"/>
                <a:cs typeface="Times New Roman" panose="02020603050405020304" pitchFamily="18" charset="0"/>
              </a:rPr>
              <a:t>若两个圆的方程组成的方程组无解</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则这两个圆的位置关系为外切</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(3)“</a:t>
            </a:r>
            <a:r>
              <a:rPr lang="en-US" altLang="zh-CN" sz="2200" i="1" dirty="0">
                <a:solidFill>
                  <a:srgbClr val="000000"/>
                </a:solidFill>
                <a:cs typeface="Times New Roman" panose="02020603050405020304" pitchFamily="18" charset="0"/>
              </a:rPr>
              <a:t>k=</a:t>
            </a:r>
            <a:r>
              <a:rPr lang="en-US" altLang="zh-CN" sz="2200" dirty="0">
                <a:solidFill>
                  <a:srgbClr val="000000"/>
                </a:solidFill>
                <a:cs typeface="Times New Roman" panose="02020603050405020304" pitchFamily="18" charset="0"/>
              </a:rPr>
              <a:t>1”</a:t>
            </a:r>
            <a:r>
              <a:rPr lang="zh-CN" altLang="en-US" sz="2200" dirty="0">
                <a:solidFill>
                  <a:srgbClr val="000000"/>
                </a:solidFill>
                <a:latin typeface="宋体" panose="02010600030101010101" pitchFamily="2" charset="-122"/>
                <a:cs typeface="Times New Roman" panose="02020603050405020304" pitchFamily="18" charset="0"/>
              </a:rPr>
              <a:t>是</a:t>
            </a:r>
            <a:r>
              <a:rPr lang="zh-CN" altLang="en-US"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直线</a:t>
            </a:r>
            <a:r>
              <a:rPr lang="en-US" altLang="zh-CN" sz="2200" i="1" dirty="0" err="1">
                <a:solidFill>
                  <a:srgbClr val="000000"/>
                </a:solidFill>
                <a:cs typeface="Times New Roman" panose="02020603050405020304" pitchFamily="18" charset="0"/>
              </a:rPr>
              <a:t>x-y+k</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0</a:t>
            </a:r>
            <a:r>
              <a:rPr lang="zh-CN" altLang="en-US" sz="2200" dirty="0">
                <a:solidFill>
                  <a:srgbClr val="000000"/>
                </a:solidFill>
                <a:latin typeface="宋体" panose="02010600030101010101" pitchFamily="2" charset="-122"/>
                <a:cs typeface="Times New Roman" panose="02020603050405020304" pitchFamily="18" charset="0"/>
              </a:rPr>
              <a:t>与圆</a:t>
            </a:r>
            <a:r>
              <a:rPr lang="en-US" altLang="zh-CN" sz="2200" i="1" dirty="0">
                <a:solidFill>
                  <a:srgbClr val="000000"/>
                </a:solidFill>
                <a:cs typeface="Times New Roman" panose="02020603050405020304" pitchFamily="18" charset="0"/>
              </a:rPr>
              <a:t>x</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+y</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1</a:t>
            </a:r>
            <a:r>
              <a:rPr lang="zh-CN" altLang="en-US" sz="2200" dirty="0">
                <a:solidFill>
                  <a:srgbClr val="000000"/>
                </a:solidFill>
                <a:latin typeface="宋体" panose="02010600030101010101" pitchFamily="2" charset="-122"/>
                <a:cs typeface="Times New Roman" panose="02020603050405020304" pitchFamily="18" charset="0"/>
              </a:rPr>
              <a:t>相交</a:t>
            </a:r>
            <a:r>
              <a:rPr lang="zh-CN" altLang="en-US"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的必要不充分条件</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(4)</a:t>
            </a:r>
            <a:r>
              <a:rPr lang="zh-CN" altLang="en-US" sz="2200" dirty="0">
                <a:solidFill>
                  <a:srgbClr val="000000"/>
                </a:solidFill>
                <a:latin typeface="宋体" panose="02010600030101010101" pitchFamily="2" charset="-122"/>
                <a:cs typeface="Times New Roman" panose="02020603050405020304" pitchFamily="18" charset="0"/>
              </a:rPr>
              <a:t>过圆</a:t>
            </a:r>
            <a:r>
              <a:rPr lang="en-US" altLang="zh-CN" sz="2200" i="1" dirty="0">
                <a:solidFill>
                  <a:srgbClr val="000000"/>
                </a:solidFill>
                <a:cs typeface="Times New Roman" panose="02020603050405020304" pitchFamily="18" charset="0"/>
              </a:rPr>
              <a:t>O</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x</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+y</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=r</a:t>
            </a:r>
            <a:r>
              <a:rPr lang="en-US" altLang="zh-CN" sz="2200" baseline="30000" dirty="0">
                <a:solidFill>
                  <a:srgbClr val="000000"/>
                </a:solidFill>
                <a:cs typeface="Times New Roman" panose="02020603050405020304" pitchFamily="18" charset="0"/>
              </a:rPr>
              <a:t>2</a:t>
            </a:r>
            <a:r>
              <a:rPr lang="zh-CN" altLang="en-US" sz="2200" dirty="0">
                <a:solidFill>
                  <a:srgbClr val="000000"/>
                </a:solidFill>
                <a:latin typeface="宋体" panose="02010600030101010101" pitchFamily="2" charset="-122"/>
                <a:cs typeface="Times New Roman" panose="02020603050405020304" pitchFamily="18" charset="0"/>
              </a:rPr>
              <a:t>外一点</a:t>
            </a:r>
            <a:r>
              <a:rPr lang="en-US" altLang="zh-CN" sz="2200" i="1" dirty="0">
                <a:solidFill>
                  <a:srgbClr val="000000"/>
                </a:solidFill>
                <a:cs typeface="Times New Roman" panose="02020603050405020304" pitchFamily="18" charset="0"/>
              </a:rPr>
              <a:t>P</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x</a:t>
            </a:r>
            <a:r>
              <a:rPr lang="en-US" altLang="zh-CN" sz="2200" baseline="-30000" dirty="0">
                <a:solidFill>
                  <a:srgbClr val="000000"/>
                </a:solidFill>
                <a:cs typeface="Times New Roman" panose="02020603050405020304" pitchFamily="18" charset="0"/>
              </a:rPr>
              <a:t>0</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y</a:t>
            </a:r>
            <a:r>
              <a:rPr lang="en-US" altLang="zh-CN" sz="2200" baseline="-30000" dirty="0">
                <a:solidFill>
                  <a:srgbClr val="000000"/>
                </a:solidFill>
                <a:cs typeface="Times New Roman" panose="02020603050405020304" pitchFamily="18" charset="0"/>
              </a:rPr>
              <a:t>0</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作圆的两条切线</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切点为</a:t>
            </a:r>
            <a:r>
              <a:rPr lang="en-US" altLang="zh-CN" sz="2200" i="1" dirty="0">
                <a:solidFill>
                  <a:srgbClr val="000000"/>
                </a:solidFill>
                <a:cs typeface="Times New Roman" panose="02020603050405020304" pitchFamily="18" charset="0"/>
              </a:rPr>
              <a:t>A</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B</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则</a:t>
            </a:r>
            <a:r>
              <a:rPr lang="en-US" altLang="zh-CN" sz="2200" i="1" dirty="0">
                <a:solidFill>
                  <a:srgbClr val="000000"/>
                </a:solidFill>
                <a:cs typeface="Times New Roman" panose="02020603050405020304" pitchFamily="18" charset="0"/>
              </a:rPr>
              <a:t>O</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P</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A</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B</a:t>
            </a:r>
            <a:r>
              <a:rPr lang="zh-CN" altLang="en-US" sz="2200" dirty="0">
                <a:solidFill>
                  <a:srgbClr val="000000"/>
                </a:solidFill>
                <a:latin typeface="宋体" panose="02010600030101010101" pitchFamily="2" charset="-122"/>
                <a:cs typeface="Times New Roman" panose="02020603050405020304" pitchFamily="18" charset="0"/>
              </a:rPr>
              <a:t>四点共圆且直线</a:t>
            </a:r>
            <a:r>
              <a:rPr lang="en-US" altLang="zh-CN" sz="2200" i="1" dirty="0">
                <a:solidFill>
                  <a:srgbClr val="000000"/>
                </a:solidFill>
                <a:cs typeface="Times New Roman" panose="02020603050405020304" pitchFamily="18" charset="0"/>
              </a:rPr>
              <a:t>AB</a:t>
            </a:r>
            <a:r>
              <a:rPr lang="zh-CN" altLang="en-US" sz="2200" dirty="0">
                <a:solidFill>
                  <a:srgbClr val="000000"/>
                </a:solidFill>
                <a:latin typeface="宋体" panose="02010600030101010101" pitchFamily="2" charset="-122"/>
                <a:cs typeface="Times New Roman" panose="02020603050405020304" pitchFamily="18" charset="0"/>
              </a:rPr>
              <a:t>的方程是</a:t>
            </a:r>
            <a:r>
              <a:rPr lang="en-US" altLang="zh-CN" sz="2200" i="1" dirty="0">
                <a:solidFill>
                  <a:srgbClr val="000000"/>
                </a:solidFill>
                <a:cs typeface="Times New Roman" panose="02020603050405020304" pitchFamily="18" charset="0"/>
              </a:rPr>
              <a:t>x</a:t>
            </a:r>
            <a:r>
              <a:rPr lang="en-US" altLang="zh-CN" sz="2200" baseline="-30000" dirty="0">
                <a:solidFill>
                  <a:srgbClr val="000000"/>
                </a:solidFill>
                <a:cs typeface="Times New Roman" panose="02020603050405020304" pitchFamily="18" charset="0"/>
              </a:rPr>
              <a:t>0</a:t>
            </a:r>
            <a:r>
              <a:rPr lang="en-US" altLang="zh-CN" sz="2200" i="1" dirty="0">
                <a:solidFill>
                  <a:srgbClr val="000000"/>
                </a:solidFill>
                <a:cs typeface="Times New Roman" panose="02020603050405020304" pitchFamily="18" charset="0"/>
              </a:rPr>
              <a:t>x+y</a:t>
            </a:r>
            <a:r>
              <a:rPr lang="en-US" altLang="zh-CN" sz="2200" baseline="-30000" dirty="0">
                <a:solidFill>
                  <a:srgbClr val="000000"/>
                </a:solidFill>
                <a:cs typeface="Times New Roman" panose="02020603050405020304" pitchFamily="18" charset="0"/>
              </a:rPr>
              <a:t>0</a:t>
            </a:r>
            <a:r>
              <a:rPr lang="en-US" altLang="zh-CN" sz="2200" i="1" dirty="0">
                <a:solidFill>
                  <a:srgbClr val="000000"/>
                </a:solidFill>
                <a:cs typeface="Times New Roman" panose="02020603050405020304" pitchFamily="18" charset="0"/>
              </a:rPr>
              <a:t>y=r</a:t>
            </a:r>
            <a:r>
              <a:rPr lang="en-US" altLang="zh-CN" sz="2200" baseline="30000" dirty="0">
                <a:solidFill>
                  <a:srgbClr val="000000"/>
                </a:solidFill>
                <a:cs typeface="Times New Roman" panose="02020603050405020304" pitchFamily="18" charset="0"/>
              </a:rPr>
              <a:t>2</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(5)</a:t>
            </a:r>
            <a:r>
              <a:rPr lang="zh-CN" altLang="en-US" sz="2200" dirty="0">
                <a:solidFill>
                  <a:srgbClr val="000000"/>
                </a:solidFill>
                <a:latin typeface="宋体" panose="02010600030101010101" pitchFamily="2" charset="-122"/>
                <a:cs typeface="Times New Roman" panose="02020603050405020304" pitchFamily="18" charset="0"/>
              </a:rPr>
              <a:t>联立两相交圆的方程</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并消掉二次项后得到的二元一次方程是两圆的公共弦所在的直线方程</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p:txBody>
      </p:sp>
      <p:sp>
        <p:nvSpPr>
          <p:cNvPr id="13" name="五边形 12"/>
          <p:cNvSpPr/>
          <p:nvPr/>
        </p:nvSpPr>
        <p:spPr>
          <a:xfrm>
            <a:off x="7635686"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5" name="组合 14"/>
          <p:cNvGrpSpPr/>
          <p:nvPr/>
        </p:nvGrpSpPr>
        <p:grpSpPr>
          <a:xfrm>
            <a:off x="468428" y="5444679"/>
            <a:ext cx="8247378" cy="1224681"/>
            <a:chOff x="645102" y="4679995"/>
            <a:chExt cx="8247378" cy="1224681"/>
          </a:xfrm>
        </p:grpSpPr>
        <p:grpSp>
          <p:nvGrpSpPr>
            <p:cNvPr id="16" name="组合 15"/>
            <p:cNvGrpSpPr/>
            <p:nvPr/>
          </p:nvGrpSpPr>
          <p:grpSpPr>
            <a:xfrm>
              <a:off x="645102" y="4679995"/>
              <a:ext cx="8247378" cy="1224681"/>
              <a:chOff x="645102" y="3682916"/>
              <a:chExt cx="8247378" cy="1224681"/>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9" name="燕尾形 1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645102" y="3682916"/>
                <a:ext cx="8247377" cy="90924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860242" y="5009401"/>
              <a:ext cx="7881530" cy="400110"/>
            </a:xfrm>
            <a:prstGeom prst="rect">
              <a:avLst/>
            </a:prstGeom>
          </p:spPr>
          <p:txBody>
            <a:bodyPr wrap="square">
              <a:spAutoFit/>
            </a:bodyPr>
            <a:lstStyle/>
            <a:p>
              <a:r>
                <a:rPr lang="en-US" altLang="zh-CN" sz="2000" dirty="0"/>
                <a:t>(1)√</a:t>
              </a:r>
              <a:r>
                <a:rPr lang="zh-CN" altLang="zh-CN" sz="2000" i="1" dirty="0"/>
                <a:t>　</a:t>
              </a:r>
              <a:r>
                <a:rPr lang="en-US" altLang="zh-CN" sz="2000" dirty="0"/>
                <a:t>(2)</a:t>
              </a:r>
              <a:r>
                <a:rPr lang="en-US" altLang="zh-CN" sz="2000" i="1" dirty="0"/>
                <a:t>×</a:t>
              </a:r>
              <a:r>
                <a:rPr lang="zh-CN" altLang="zh-CN" sz="2000" i="1" dirty="0"/>
                <a:t>　</a:t>
              </a:r>
              <a:r>
                <a:rPr lang="en-US" altLang="zh-CN" sz="2000" dirty="0"/>
                <a:t>(3)</a:t>
              </a:r>
              <a:r>
                <a:rPr lang="en-US" altLang="zh-CN" sz="2000" i="1" dirty="0"/>
                <a:t>×</a:t>
              </a:r>
              <a:r>
                <a:rPr lang="zh-CN" altLang="zh-CN" sz="2000" i="1" dirty="0"/>
                <a:t>　</a:t>
              </a:r>
              <a:r>
                <a:rPr lang="en-US" altLang="zh-CN" sz="2000" dirty="0"/>
                <a:t>(4)√</a:t>
              </a:r>
              <a:r>
                <a:rPr lang="zh-CN" altLang="zh-CN" sz="2000" i="1" dirty="0"/>
                <a:t>　</a:t>
              </a:r>
              <a:r>
                <a:rPr lang="en-US" altLang="zh-CN" sz="2000" dirty="0"/>
                <a:t>(5)√</a:t>
              </a:r>
              <a:endParaRPr lang="zh-CN" altLang="zh-CN" sz="2000" dirty="0"/>
            </a:p>
          </p:txBody>
        </p:sp>
      </p:grpSp>
    </p:spTree>
    <p:extLst>
      <p:ext uri="{BB962C8B-B14F-4D97-AF65-F5344CB8AC3E}">
        <p14:creationId xmlns:p14="http://schemas.microsoft.com/office/powerpoint/2010/main" xmlns="" val="375129124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5" action="ppaction://hlinksldjump"/>
          </p:cNvPr>
          <p:cNvSpPr/>
          <p:nvPr/>
        </p:nvSpPr>
        <p:spPr>
          <a:xfrm>
            <a:off x="3842634"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4" name="椭圆 13">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4"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8"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sp>
        <p:nvSpPr>
          <p:cNvPr id="44" name="矩形 43"/>
          <p:cNvSpPr>
            <a:spLocks noChangeAspect="1"/>
          </p:cNvSpPr>
          <p:nvPr/>
        </p:nvSpPr>
        <p:spPr>
          <a:xfrm>
            <a:off x="508000" y="1495670"/>
            <a:ext cx="8128000" cy="90486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宁夏石嘴山第三中学模拟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已知直线</a:t>
            </a:r>
            <a:r>
              <a:rPr lang="en-US" altLang="zh-CN" sz="2200" i="1" dirty="0">
                <a:solidFill>
                  <a:srgbClr val="000000"/>
                </a:solidFill>
                <a:latin typeface="Times New Roman" panose="02020603050405020304" pitchFamily="18" charset="0"/>
                <a:cs typeface="Times New Roman" panose="02020603050405020304" pitchFamily="18" charset="0"/>
              </a:rPr>
              <a:t>y=mx</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4</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5" name="对象 44"/>
          <p:cNvGraphicFramePr>
            <a:graphicFrameLocks noChangeAspect="1"/>
          </p:cNvGraphicFramePr>
          <p:nvPr>
            <p:extLst>
              <p:ext uri="{D42A27DB-BD31-4B8C-83A1-F6EECF244321}">
                <p14:modId xmlns:p14="http://schemas.microsoft.com/office/powerpoint/2010/main" xmlns="" val="1207651762"/>
              </p:ext>
            </p:extLst>
          </p:nvPr>
        </p:nvGraphicFramePr>
        <p:xfrm>
          <a:off x="312642" y="2402522"/>
          <a:ext cx="8128000" cy="551279"/>
        </p:xfrm>
        <a:graphic>
          <a:graphicData uri="http://schemas.openxmlformats.org/presentationml/2006/ole">
            <p:oleObj spid="_x0000_s78850" name="文档" r:id="rId9" imgW="3839157" imgH="259966" progId="Word.Document.12">
              <p:embed/>
            </p:oleObj>
          </a:graphicData>
        </a:graphic>
      </p:graphicFrame>
      <p:sp>
        <p:nvSpPr>
          <p:cNvPr id="46" name="五边形 4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7" name="五边形 4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8" name="组合 47"/>
          <p:cNvGrpSpPr/>
          <p:nvPr/>
        </p:nvGrpSpPr>
        <p:grpSpPr>
          <a:xfrm>
            <a:off x="251520" y="4581127"/>
            <a:ext cx="8640960" cy="2088233"/>
            <a:chOff x="251520" y="3428999"/>
            <a:chExt cx="8640960" cy="2088233"/>
          </a:xfrm>
        </p:grpSpPr>
        <p:grpSp>
          <p:nvGrpSpPr>
            <p:cNvPr id="49" name="组合 48"/>
            <p:cNvGrpSpPr/>
            <p:nvPr/>
          </p:nvGrpSpPr>
          <p:grpSpPr>
            <a:xfrm>
              <a:off x="251520" y="3428999"/>
              <a:ext cx="8640960" cy="2088233"/>
              <a:chOff x="251520" y="869932"/>
              <a:chExt cx="8640960" cy="2088233"/>
            </a:xfrm>
          </p:grpSpPr>
          <p:sp>
            <p:nvSpPr>
              <p:cNvPr id="51" name="五边形 5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2" name="燕尾形 5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3" name="组合 52"/>
              <p:cNvGrpSpPr/>
              <p:nvPr/>
            </p:nvGrpSpPr>
            <p:grpSpPr>
              <a:xfrm>
                <a:off x="251520" y="869932"/>
                <a:ext cx="8640960" cy="1773945"/>
                <a:chOff x="251520" y="869932"/>
                <a:chExt cx="8640960" cy="1773945"/>
              </a:xfrm>
            </p:grpSpPr>
            <p:sp>
              <p:nvSpPr>
                <p:cNvPr id="54" name="矩形 53"/>
                <p:cNvSpPr/>
                <p:nvPr/>
              </p:nvSpPr>
              <p:spPr>
                <a:xfrm>
                  <a:off x="251520" y="869932"/>
                  <a:ext cx="8640960" cy="177394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22"/>
                <p:cNvSpPr txBox="1"/>
                <p:nvPr/>
              </p:nvSpPr>
              <p:spPr>
                <a:xfrm>
                  <a:off x="8360077" y="97159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50" name="对象 49"/>
            <p:cNvGraphicFramePr>
              <a:graphicFrameLocks noChangeAspect="1"/>
            </p:cNvGraphicFramePr>
            <p:nvPr>
              <p:extLst>
                <p:ext uri="{D42A27DB-BD31-4B8C-83A1-F6EECF244321}">
                  <p14:modId xmlns:p14="http://schemas.microsoft.com/office/powerpoint/2010/main" xmlns="" val="3427391270"/>
                </p:ext>
              </p:extLst>
            </p:nvPr>
          </p:nvGraphicFramePr>
          <p:xfrm>
            <a:off x="523875" y="3821857"/>
            <a:ext cx="8047038" cy="903287"/>
          </p:xfrm>
          <a:graphic>
            <a:graphicData uri="http://schemas.openxmlformats.org/presentationml/2006/ole">
              <p:oleObj spid="_x0000_s78851" name="文档" r:id="rId10" imgW="3847376" imgH="430025" progId="Word.Document.12">
                <p:embed/>
              </p:oleObj>
            </a:graphicData>
          </a:graphic>
        </p:graphicFrame>
      </p:grpSp>
      <p:grpSp>
        <p:nvGrpSpPr>
          <p:cNvPr id="56" name="组合 55"/>
          <p:cNvGrpSpPr/>
          <p:nvPr/>
        </p:nvGrpSpPr>
        <p:grpSpPr>
          <a:xfrm>
            <a:off x="251520" y="5523885"/>
            <a:ext cx="8640960" cy="1145475"/>
            <a:chOff x="251520" y="5379869"/>
            <a:chExt cx="8640960" cy="1145475"/>
          </a:xfrm>
        </p:grpSpPr>
        <p:grpSp>
          <p:nvGrpSpPr>
            <p:cNvPr id="57" name="组合 56"/>
            <p:cNvGrpSpPr/>
            <p:nvPr/>
          </p:nvGrpSpPr>
          <p:grpSpPr>
            <a:xfrm>
              <a:off x="251520" y="5379869"/>
              <a:ext cx="8640960" cy="1145475"/>
              <a:chOff x="251520" y="3762122"/>
              <a:chExt cx="8640960" cy="1145475"/>
            </a:xfrm>
          </p:grpSpPr>
          <p:sp>
            <p:nvSpPr>
              <p:cNvPr id="59" name="五边形 5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0" name="五边形 5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1" name="燕尾形 6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矩形 61"/>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58" name="对象 57"/>
            <p:cNvGraphicFramePr>
              <a:graphicFrameLocks noChangeAspect="1"/>
            </p:cNvGraphicFramePr>
            <p:nvPr>
              <p:extLst>
                <p:ext uri="{D42A27DB-BD31-4B8C-83A1-F6EECF244321}">
                  <p14:modId xmlns:p14="http://schemas.microsoft.com/office/powerpoint/2010/main" xmlns="" val="3783800778"/>
                </p:ext>
              </p:extLst>
            </p:nvPr>
          </p:nvGraphicFramePr>
          <p:xfrm>
            <a:off x="560388" y="5720209"/>
            <a:ext cx="7997825" cy="439738"/>
          </p:xfrm>
          <a:graphic>
            <a:graphicData uri="http://schemas.openxmlformats.org/presentationml/2006/ole">
              <p:oleObj spid="_x0000_s78852" name="文档" r:id="rId11" imgW="3855752" imgH="216039" progId="Word.Document.12">
                <p:embed/>
              </p:oleObj>
            </a:graphicData>
          </a:graphic>
        </p:graphicFrame>
      </p:grpSp>
    </p:spTree>
    <p:extLst>
      <p:ext uri="{BB962C8B-B14F-4D97-AF65-F5344CB8AC3E}">
        <p14:creationId xmlns:p14="http://schemas.microsoft.com/office/powerpoint/2010/main" xmlns="" val="7649948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childTnLst>
                    </p:cTn>
                  </p:par>
                </p:childTnLst>
              </p:cTn>
              <p:nextCondLst>
                <p:cond evt="onClick" delay="0">
                  <p:tgtEl>
                    <p:spTgt spid="47"/>
                  </p:tgtEl>
                </p:cond>
              </p:nextCondLst>
            </p:seq>
            <p:seq concurrent="1" nextAc="seek">
              <p:cTn id="8" restart="whenNotActive" fill="hold" evtFilter="cancelBubble" nodeType="interactiveSeq">
                <p:stCondLst>
                  <p:cond evt="onClick" delay="0">
                    <p:tgtEl>
                      <p:spTgt spid="4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48"/>
                                        </p:tgtEl>
                                      </p:cBhvr>
                                    </p:animEffect>
                                    <p:set>
                                      <p:cBhvr>
                                        <p:cTn id="13" dur="1" fill="hold">
                                          <p:stCondLst>
                                            <p:cond delay="499"/>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14" restart="whenNotActive" fill="hold" evtFilter="cancelBubble" nodeType="interactiveSeq">
                <p:stCondLst>
                  <p:cond evt="onClick" delay="0">
                    <p:tgtEl>
                      <p:spTgt spid="4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down)">
                                      <p:cBhvr>
                                        <p:cTn id="19" dur="500"/>
                                        <p:tgtEl>
                                          <p:spTgt spid="56"/>
                                        </p:tgtEl>
                                      </p:cBhvr>
                                    </p:animEffect>
                                  </p:childTnLst>
                                </p:cTn>
                              </p:par>
                            </p:childTnLst>
                          </p:cTn>
                        </p:par>
                      </p:childTnLst>
                    </p:cTn>
                  </p:par>
                </p:childTnLst>
              </p:cTn>
              <p:nextCondLst>
                <p:cond evt="onClick" delay="0">
                  <p:tgtEl>
                    <p:spTgt spid="46"/>
                  </p:tgtEl>
                </p:cond>
              </p:nextCondLst>
            </p:seq>
            <p:seq concurrent="1" nextAc="seek">
              <p:cTn id="20" restart="whenNotActive" fill="hold" evtFilter="cancelBubble" nodeType="interactiveSeq">
                <p:stCondLst>
                  <p:cond evt="onClick" delay="0">
                    <p:tgtEl>
                      <p:spTgt spid="5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56"/>
                                        </p:tgtEl>
                                      </p:cBhvr>
                                    </p:animEffect>
                                    <p:set>
                                      <p:cBhvr>
                                        <p:cTn id="25" dur="1" fill="hold">
                                          <p:stCondLst>
                                            <p:cond delay="4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6" action="ppaction://hlinksldjump"/>
          </p:cNvPr>
          <p:cNvSpPr/>
          <p:nvPr/>
        </p:nvSpPr>
        <p:spPr>
          <a:xfrm>
            <a:off x="41933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5" name="椭圆 14">
            <a:hlinkClick r:id="rId7"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4"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8"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sp>
        <p:nvSpPr>
          <p:cNvPr id="5" name="矩形 4"/>
          <p:cNvSpPr>
            <a:spLocks noChangeAspect="1"/>
          </p:cNvSpPr>
          <p:nvPr/>
        </p:nvSpPr>
        <p:spPr>
          <a:xfrm>
            <a:off x="508000" y="1494704"/>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i="1"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y=x+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交于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251520" y="3919721"/>
            <a:ext cx="8640960" cy="2749639"/>
            <a:chOff x="251520" y="2767593"/>
            <a:chExt cx="8640960" cy="2749639"/>
          </a:xfrm>
        </p:grpSpPr>
        <p:grpSp>
          <p:nvGrpSpPr>
            <p:cNvPr id="19" name="组合 18"/>
            <p:cNvGrpSpPr/>
            <p:nvPr/>
          </p:nvGrpSpPr>
          <p:grpSpPr>
            <a:xfrm>
              <a:off x="251520" y="2767593"/>
              <a:ext cx="8640960" cy="2749639"/>
              <a:chOff x="251520" y="208526"/>
              <a:chExt cx="8640960" cy="2749639"/>
            </a:xfrm>
          </p:grpSpPr>
          <p:sp>
            <p:nvSpPr>
              <p:cNvPr id="21" name="五边形 2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208526"/>
                <a:ext cx="8640960" cy="2435352"/>
                <a:chOff x="251520" y="208526"/>
                <a:chExt cx="8640960" cy="2435352"/>
              </a:xfrm>
            </p:grpSpPr>
            <p:sp>
              <p:nvSpPr>
                <p:cNvPr id="24" name="矩形 23"/>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2"/>
                <p:cNvSpPr txBox="1"/>
                <p:nvPr/>
              </p:nvSpPr>
              <p:spPr>
                <a:xfrm>
                  <a:off x="8360077" y="28862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20" name="对象 19"/>
            <p:cNvGraphicFramePr>
              <a:graphicFrameLocks noChangeAspect="1"/>
            </p:cNvGraphicFramePr>
            <p:nvPr>
              <p:extLst>
                <p:ext uri="{D42A27DB-BD31-4B8C-83A1-F6EECF244321}">
                  <p14:modId xmlns:p14="http://schemas.microsoft.com/office/powerpoint/2010/main" xmlns="" val="1645384255"/>
                </p:ext>
              </p:extLst>
            </p:nvPr>
          </p:nvGraphicFramePr>
          <p:xfrm>
            <a:off x="528638" y="3134122"/>
            <a:ext cx="8031162" cy="1806575"/>
          </p:xfrm>
          <a:graphic>
            <a:graphicData uri="http://schemas.openxmlformats.org/presentationml/2006/ole">
              <p:oleObj spid="_x0000_s79874" name="文档" r:id="rId9" imgW="3847376" imgH="864729" progId="Word.Document.12">
                <p:embed/>
              </p:oleObj>
            </a:graphicData>
          </a:graphic>
        </p:graphicFrame>
      </p:grpSp>
      <p:grpSp>
        <p:nvGrpSpPr>
          <p:cNvPr id="26" name="组合 25"/>
          <p:cNvGrpSpPr/>
          <p:nvPr/>
        </p:nvGrpSpPr>
        <p:grpSpPr>
          <a:xfrm>
            <a:off x="251520" y="5523885"/>
            <a:ext cx="8640960" cy="1145475"/>
            <a:chOff x="251520" y="5379869"/>
            <a:chExt cx="8640960" cy="1145475"/>
          </a:xfrm>
        </p:grpSpPr>
        <p:grpSp>
          <p:nvGrpSpPr>
            <p:cNvPr id="27" name="组合 26"/>
            <p:cNvGrpSpPr/>
            <p:nvPr/>
          </p:nvGrpSpPr>
          <p:grpSpPr>
            <a:xfrm>
              <a:off x="251520" y="5379869"/>
              <a:ext cx="8640960" cy="1145475"/>
              <a:chOff x="251520" y="3762122"/>
              <a:chExt cx="8640960" cy="1145475"/>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8" name="对象 27"/>
            <p:cNvGraphicFramePr>
              <a:graphicFrameLocks noChangeAspect="1"/>
            </p:cNvGraphicFramePr>
            <p:nvPr>
              <p:extLst>
                <p:ext uri="{D42A27DB-BD31-4B8C-83A1-F6EECF244321}">
                  <p14:modId xmlns:p14="http://schemas.microsoft.com/office/powerpoint/2010/main" xmlns="" val="806321674"/>
                </p:ext>
              </p:extLst>
            </p:nvPr>
          </p:nvGraphicFramePr>
          <p:xfrm>
            <a:off x="560388" y="5720209"/>
            <a:ext cx="7997825" cy="439738"/>
          </p:xfrm>
          <a:graphic>
            <a:graphicData uri="http://schemas.openxmlformats.org/presentationml/2006/ole">
              <p:oleObj spid="_x0000_s79875" name="文档" r:id="rId10" imgW="3872277" imgH="215912" progId="Word.Document.12">
                <p:embed/>
              </p:oleObj>
            </a:graphicData>
          </a:graphic>
        </p:graphicFrame>
      </p:grpSp>
    </p:spTree>
    <p:extLst>
      <p:ext uri="{BB962C8B-B14F-4D97-AF65-F5344CB8AC3E}">
        <p14:creationId xmlns:p14="http://schemas.microsoft.com/office/powerpoint/2010/main" xmlns="" val="54417290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454414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6" name="椭圆 15">
            <a:hlinkClick r:id="rId4"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8" action="ppaction://hlinksldjump"/>
          </p:cNvPr>
          <p:cNvSpPr/>
          <p:nvPr/>
        </p:nvSpPr>
        <p:spPr>
          <a:xfrm>
            <a:off x="489489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5</a:t>
            </a:r>
            <a:endParaRPr lang="zh-CN" altLang="en-US" dirty="0">
              <a:solidFill>
                <a:srgbClr val="CD242B"/>
              </a:solidFill>
            </a:endParaRPr>
          </a:p>
        </p:txBody>
      </p:sp>
      <p:sp>
        <p:nvSpPr>
          <p:cNvPr id="30" name="矩形 29"/>
          <p:cNvSpPr>
            <a:spLocks noChangeAspect="1"/>
          </p:cNvSpPr>
          <p:nvPr/>
        </p:nvSpPr>
        <p:spPr>
          <a:xfrm>
            <a:off x="508000" y="1495670"/>
            <a:ext cx="8128000" cy="90486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err="1">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的位置关系是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1" name="五边形 3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2" name="五边形 3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3" name="组合 32"/>
          <p:cNvGrpSpPr/>
          <p:nvPr/>
        </p:nvGrpSpPr>
        <p:grpSpPr>
          <a:xfrm>
            <a:off x="251520" y="4365103"/>
            <a:ext cx="8640960" cy="2304257"/>
            <a:chOff x="251520" y="3212975"/>
            <a:chExt cx="8640960" cy="2304257"/>
          </a:xfrm>
        </p:grpSpPr>
        <p:grpSp>
          <p:nvGrpSpPr>
            <p:cNvPr id="34" name="组合 33"/>
            <p:cNvGrpSpPr/>
            <p:nvPr/>
          </p:nvGrpSpPr>
          <p:grpSpPr>
            <a:xfrm>
              <a:off x="251520" y="3212975"/>
              <a:ext cx="8640960" cy="2304257"/>
              <a:chOff x="251520" y="653908"/>
              <a:chExt cx="8640960" cy="2304257"/>
            </a:xfrm>
          </p:grpSpPr>
          <p:sp>
            <p:nvSpPr>
              <p:cNvPr id="36" name="五边形 3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251520" y="653908"/>
                <a:ext cx="8640960" cy="1989969"/>
                <a:chOff x="251520" y="653908"/>
                <a:chExt cx="8640960" cy="1989969"/>
              </a:xfrm>
            </p:grpSpPr>
            <p:sp>
              <p:nvSpPr>
                <p:cNvPr id="39" name="矩形 38"/>
                <p:cNvSpPr/>
                <p:nvPr/>
              </p:nvSpPr>
              <p:spPr>
                <a:xfrm>
                  <a:off x="251520" y="653908"/>
                  <a:ext cx="8640960" cy="198996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2"/>
                <p:cNvSpPr txBox="1"/>
                <p:nvPr/>
              </p:nvSpPr>
              <p:spPr>
                <a:xfrm>
                  <a:off x="8360077" y="79005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35" name="对象 34"/>
            <p:cNvGraphicFramePr>
              <a:graphicFrameLocks noChangeAspect="1"/>
            </p:cNvGraphicFramePr>
            <p:nvPr>
              <p:extLst>
                <p:ext uri="{D42A27DB-BD31-4B8C-83A1-F6EECF244321}">
                  <p14:modId xmlns:p14="http://schemas.microsoft.com/office/powerpoint/2010/main" xmlns="" val="1302840341"/>
                </p:ext>
              </p:extLst>
            </p:nvPr>
          </p:nvGraphicFramePr>
          <p:xfrm>
            <a:off x="523875" y="3640318"/>
            <a:ext cx="8047038" cy="1135062"/>
          </p:xfrm>
          <a:graphic>
            <a:graphicData uri="http://schemas.openxmlformats.org/presentationml/2006/ole">
              <p:oleObj spid="_x0000_s80898" name="文档" r:id="rId9" imgW="3839157" imgH="540096" progId="Word.Document.12">
                <p:embed/>
              </p:oleObj>
            </a:graphicData>
          </a:graphic>
        </p:graphicFrame>
      </p:grpSp>
      <p:grpSp>
        <p:nvGrpSpPr>
          <p:cNvPr id="41" name="组合 40"/>
          <p:cNvGrpSpPr/>
          <p:nvPr/>
        </p:nvGrpSpPr>
        <p:grpSpPr>
          <a:xfrm>
            <a:off x="251520" y="5523885"/>
            <a:ext cx="8640960" cy="1145475"/>
            <a:chOff x="251520" y="5379869"/>
            <a:chExt cx="8640960" cy="1145475"/>
          </a:xfrm>
        </p:grpSpPr>
        <p:grpSp>
          <p:nvGrpSpPr>
            <p:cNvPr id="42" name="组合 41"/>
            <p:cNvGrpSpPr/>
            <p:nvPr/>
          </p:nvGrpSpPr>
          <p:grpSpPr>
            <a:xfrm>
              <a:off x="251520" y="5379869"/>
              <a:ext cx="8640960" cy="1145475"/>
              <a:chOff x="251520" y="3762122"/>
              <a:chExt cx="8640960" cy="1145475"/>
            </a:xfrm>
          </p:grpSpPr>
          <p:sp>
            <p:nvSpPr>
              <p:cNvPr id="62" name="五边形 6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3" name="五边形 6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4" name="燕尾形 6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矩形 64"/>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30"/>
              <p:cNvSpPr txBox="1"/>
              <p:nvPr/>
            </p:nvSpPr>
            <p:spPr>
              <a:xfrm>
                <a:off x="8388424" y="38795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43" name="对象 42"/>
            <p:cNvGraphicFramePr>
              <a:graphicFrameLocks noChangeAspect="1"/>
            </p:cNvGraphicFramePr>
            <p:nvPr>
              <p:extLst>
                <p:ext uri="{D42A27DB-BD31-4B8C-83A1-F6EECF244321}">
                  <p14:modId xmlns:p14="http://schemas.microsoft.com/office/powerpoint/2010/main" xmlns="" val="472696670"/>
                </p:ext>
              </p:extLst>
            </p:nvPr>
          </p:nvGraphicFramePr>
          <p:xfrm>
            <a:off x="560388" y="5720209"/>
            <a:ext cx="7997825" cy="439738"/>
          </p:xfrm>
          <a:graphic>
            <a:graphicData uri="http://schemas.openxmlformats.org/presentationml/2006/ole">
              <p:oleObj spid="_x0000_s80899" name="文档" r:id="rId10" imgW="3855752" imgH="216039" progId="Word.Document.12">
                <p:embed/>
              </p:oleObj>
            </a:graphicData>
          </a:graphic>
        </p:graphicFrame>
      </p:grpSp>
    </p:spTree>
    <p:extLst>
      <p:ext uri="{BB962C8B-B14F-4D97-AF65-F5344CB8AC3E}">
        <p14:creationId xmlns:p14="http://schemas.microsoft.com/office/powerpoint/2010/main" xmlns="" val="31092387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圆角矩形 2">
            <a:hlinkClick r:id="rId3" action="ppaction://hlinksldjump"/>
          </p:cNvPr>
          <p:cNvSpPr/>
          <p:nvPr/>
        </p:nvSpPr>
        <p:spPr>
          <a:xfrm>
            <a:off x="304698" y="1052512"/>
            <a:ext cx="9150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知识梳理</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259632" y="1052512"/>
            <a:ext cx="9150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双基自测</a:t>
            </a:r>
            <a:endParaRPr lang="zh-CN" altLang="en-US" sz="1200" dirty="0">
              <a:solidFill>
                <a:srgbClr val="E75E22"/>
              </a:solidFill>
              <a:latin typeface="+mj-ea"/>
              <a:ea typeface="+mj-ea"/>
            </a:endParaRPr>
          </a:p>
        </p:txBody>
      </p:sp>
      <p:sp>
        <p:nvSpPr>
          <p:cNvPr id="13" name="椭圆 12">
            <a:hlinkClick r:id="rId5" action="ppaction://hlinksldjump"/>
          </p:cNvPr>
          <p:cNvSpPr/>
          <p:nvPr/>
        </p:nvSpPr>
        <p:spPr>
          <a:xfrm>
            <a:off x="384263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4" name="椭圆 13">
            <a:hlinkClick r:id="rId6" action="ppaction://hlinksldjump"/>
          </p:cNvPr>
          <p:cNvSpPr/>
          <p:nvPr/>
        </p:nvSpPr>
        <p:spPr>
          <a:xfrm>
            <a:off x="419338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454414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6" name="椭圆 15">
            <a:hlinkClick r:id="rId4" action="ppaction://hlinksldjump"/>
          </p:cNvPr>
          <p:cNvSpPr/>
          <p:nvPr/>
        </p:nvSpPr>
        <p:spPr>
          <a:xfrm>
            <a:off x="349188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8" name="椭圆 17">
            <a:hlinkClick r:id="rId8" action="ppaction://hlinksldjump"/>
          </p:cNvPr>
          <p:cNvSpPr/>
          <p:nvPr/>
        </p:nvSpPr>
        <p:spPr>
          <a:xfrm>
            <a:off x="489489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5</a:t>
            </a:r>
            <a:endParaRPr lang="zh-CN" altLang="en-US" dirty="0">
              <a:solidFill>
                <a:schemeClr val="bg1"/>
              </a:solidFill>
            </a:endParaRPr>
          </a:p>
        </p:txBody>
      </p:sp>
      <p:sp>
        <p:nvSpPr>
          <p:cNvPr id="5" name="矩形 4"/>
          <p:cNvSpPr>
            <a:spLocks noChangeAspect="1"/>
          </p:cNvSpPr>
          <p:nvPr/>
        </p:nvSpPr>
        <p:spPr>
          <a:xfrm>
            <a:off x="508000" y="1495175"/>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在平面直角坐标系</a:t>
            </a:r>
            <a:r>
              <a:rPr lang="en-US" altLang="zh-CN" sz="2200" i="1" dirty="0" err="1">
                <a:solidFill>
                  <a:srgbClr val="000000"/>
                </a:solidFill>
                <a:latin typeface="Times New Roman" panose="02020603050405020304" pitchFamily="18" charset="0"/>
                <a:cs typeface="Times New Roman" panose="02020603050405020304" pitchFamily="18" charset="0"/>
              </a:rPr>
              <a:t>xOy</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被圆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截得的弦长为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251520" y="3884874"/>
            <a:ext cx="8640960" cy="2784486"/>
            <a:chOff x="251520" y="2732746"/>
            <a:chExt cx="8640960" cy="2784486"/>
          </a:xfrm>
        </p:grpSpPr>
        <p:grpSp>
          <p:nvGrpSpPr>
            <p:cNvPr id="19" name="组合 18"/>
            <p:cNvGrpSpPr/>
            <p:nvPr/>
          </p:nvGrpSpPr>
          <p:grpSpPr>
            <a:xfrm>
              <a:off x="251520" y="2732746"/>
              <a:ext cx="8640960" cy="2784486"/>
              <a:chOff x="251520" y="173679"/>
              <a:chExt cx="8640960" cy="2784486"/>
            </a:xfrm>
          </p:grpSpPr>
          <p:sp>
            <p:nvSpPr>
              <p:cNvPr id="21" name="五边形 2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173679"/>
                <a:ext cx="8640960" cy="2470199"/>
                <a:chOff x="251520" y="173679"/>
                <a:chExt cx="8640960" cy="2470199"/>
              </a:xfrm>
            </p:grpSpPr>
            <p:sp>
              <p:nvSpPr>
                <p:cNvPr id="24" name="矩形 23"/>
                <p:cNvSpPr/>
                <p:nvPr/>
              </p:nvSpPr>
              <p:spPr>
                <a:xfrm>
                  <a:off x="251520" y="173679"/>
                  <a:ext cx="8640960" cy="247019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2"/>
                <p:cNvSpPr txBox="1"/>
                <p:nvPr/>
              </p:nvSpPr>
              <p:spPr>
                <a:xfrm>
                  <a:off x="8360077" y="35298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graphicFrame>
          <p:nvGraphicFramePr>
            <p:cNvPr id="20" name="对象 19"/>
            <p:cNvGraphicFramePr>
              <a:graphicFrameLocks noChangeAspect="1"/>
            </p:cNvGraphicFramePr>
            <p:nvPr>
              <p:extLst>
                <p:ext uri="{D42A27DB-BD31-4B8C-83A1-F6EECF244321}">
                  <p14:modId xmlns:p14="http://schemas.microsoft.com/office/powerpoint/2010/main" xmlns="" val="1627750962"/>
                </p:ext>
              </p:extLst>
            </p:nvPr>
          </p:nvGraphicFramePr>
          <p:xfrm>
            <a:off x="517525" y="3210518"/>
            <a:ext cx="8031163" cy="1597025"/>
          </p:xfrm>
          <a:graphic>
            <a:graphicData uri="http://schemas.openxmlformats.org/presentationml/2006/ole">
              <p:oleObj spid="_x0000_s81922" name="文档" r:id="rId9" imgW="3847376" imgH="762530" progId="Word.Document.12">
                <p:embed/>
              </p:oleObj>
            </a:graphicData>
          </a:graphic>
        </p:graphicFrame>
      </p:grpSp>
      <p:grpSp>
        <p:nvGrpSpPr>
          <p:cNvPr id="26" name="组合 25"/>
          <p:cNvGrpSpPr/>
          <p:nvPr/>
        </p:nvGrpSpPr>
        <p:grpSpPr>
          <a:xfrm>
            <a:off x="251520" y="5373217"/>
            <a:ext cx="8640960" cy="1296143"/>
            <a:chOff x="251520" y="5229201"/>
            <a:chExt cx="8640960" cy="1296143"/>
          </a:xfrm>
        </p:grpSpPr>
        <p:grpSp>
          <p:nvGrpSpPr>
            <p:cNvPr id="27" name="组合 26"/>
            <p:cNvGrpSpPr/>
            <p:nvPr/>
          </p:nvGrpSpPr>
          <p:grpSpPr>
            <a:xfrm>
              <a:off x="251520" y="5229201"/>
              <a:ext cx="8640960" cy="1296143"/>
              <a:chOff x="251520" y="3611454"/>
              <a:chExt cx="8640960" cy="1296143"/>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0"/>
              <p:cNvSpPr txBox="1"/>
              <p:nvPr/>
            </p:nvSpPr>
            <p:spPr>
              <a:xfrm>
                <a:off x="8388424" y="375546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aphicFrame>
          <p:nvGraphicFramePr>
            <p:cNvPr id="28" name="对象 27"/>
            <p:cNvGraphicFramePr>
              <a:graphicFrameLocks noChangeAspect="1"/>
            </p:cNvGraphicFramePr>
            <p:nvPr>
              <p:extLst>
                <p:ext uri="{D42A27DB-BD31-4B8C-83A1-F6EECF244321}">
                  <p14:modId xmlns:p14="http://schemas.microsoft.com/office/powerpoint/2010/main" xmlns="" val="217603843"/>
                </p:ext>
              </p:extLst>
            </p:nvPr>
          </p:nvGraphicFramePr>
          <p:xfrm>
            <a:off x="555625" y="5596384"/>
            <a:ext cx="7975600" cy="487363"/>
          </p:xfrm>
          <a:graphic>
            <a:graphicData uri="http://schemas.openxmlformats.org/presentationml/2006/ole">
              <p:oleObj spid="_x0000_s81923" name="文档" r:id="rId10" imgW="3872277" imgH="254417" progId="Word.Document.12">
                <p:embed/>
              </p:oleObj>
            </a:graphicData>
          </a:graphic>
        </p:graphicFrame>
      </p:grpSp>
    </p:spTree>
    <p:extLst>
      <p:ext uri="{BB962C8B-B14F-4D97-AF65-F5344CB8AC3E}">
        <p14:creationId xmlns:p14="http://schemas.microsoft.com/office/powerpoint/2010/main" xmlns="" val="20357645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627</TotalTime>
  <Words>2009</Words>
  <Application>Microsoft Office PowerPoint</Application>
  <PresentationFormat>全屏显示(4:3)</PresentationFormat>
  <Paragraphs>295</Paragraphs>
  <Slides>27</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文档</vt:lpstr>
      <vt:lpstr>9.4　直线与圆、圆与圆的位置关系</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2</cp:revision>
  <dcterms:created xsi:type="dcterms:W3CDTF">2014-12-26T02:01:49Z</dcterms:created>
  <dcterms:modified xsi:type="dcterms:W3CDTF">2019-11-12T11:33:59Z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