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1" r:id="rId2"/>
    <p:sldId id="350" r:id="rId3"/>
    <p:sldId id="330" r:id="rId4"/>
    <p:sldId id="484" r:id="rId5"/>
    <p:sldId id="485" r:id="rId6"/>
    <p:sldId id="486" r:id="rId7"/>
    <p:sldId id="487" r:id="rId8"/>
    <p:sldId id="458" r:id="rId9"/>
    <p:sldId id="459" r:id="rId10"/>
    <p:sldId id="460" r:id="rId11"/>
    <p:sldId id="461" r:id="rId12"/>
    <p:sldId id="462" r:id="rId13"/>
    <p:sldId id="463" r:id="rId14"/>
    <p:sldId id="383" r:id="rId15"/>
    <p:sldId id="464" r:id="rId16"/>
    <p:sldId id="465" r:id="rId17"/>
    <p:sldId id="467" r:id="rId18"/>
    <p:sldId id="468" r:id="rId19"/>
    <p:sldId id="469" r:id="rId20"/>
    <p:sldId id="451" r:id="rId21"/>
    <p:sldId id="471" r:id="rId22"/>
    <p:sldId id="472" r:id="rId23"/>
    <p:sldId id="473" r:id="rId24"/>
    <p:sldId id="452" r:id="rId25"/>
    <p:sldId id="474" r:id="rId26"/>
    <p:sldId id="475" r:id="rId27"/>
    <p:sldId id="476" r:id="rId28"/>
    <p:sldId id="453" r:id="rId29"/>
    <p:sldId id="477" r:id="rId30"/>
    <p:sldId id="478" r:id="rId31"/>
    <p:sldId id="479" r:id="rId32"/>
    <p:sldId id="430" r:id="rId33"/>
    <p:sldId id="480" r:id="rId34"/>
    <p:sldId id="481" r:id="rId35"/>
    <p:sldId id="482" r:id="rId36"/>
    <p:sldId id="48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880E8-CAEF-4E36-B7E3-E3C0007E8369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7A4FE-2B2D-42F3-9B88-710456BE3D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3317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0239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735627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2880320" y="2636912"/>
            <a:ext cx="931168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4375670" y="2910012"/>
            <a:ext cx="7865013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526638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367808" y="538158"/>
            <a:ext cx="153617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考情概览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535047" y="874706"/>
            <a:ext cx="118103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7414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969101" y="538158"/>
            <a:ext cx="154055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30194" y="876904"/>
            <a:ext cx="12536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271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9179755" y="538158"/>
            <a:ext cx="152475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361942" y="874706"/>
            <a:ext cx="121398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5629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0.docx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3.docx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26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29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3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37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40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2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package" Target="../embeddings/Microsoft_Office_Word___43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3.vml"/><Relationship Id="rId4" Type="http://schemas.openxmlformats.org/officeDocument/2006/relationships/package" Target="../embeddings/Microsoft_Office_Word___45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4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5.vml"/><Relationship Id="rId4" Type="http://schemas.openxmlformats.org/officeDocument/2006/relationships/package" Target="../embeddings/Microsoft_Office_Word___48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6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180968" y="2994231"/>
            <a:ext cx="6487032" cy="809797"/>
          </a:xfrm>
        </p:spPr>
        <p:txBody>
          <a:bodyPr/>
          <a:lstStyle/>
          <a:p>
            <a:r>
              <a:rPr lang="en-US" altLang="zh-CN" sz="3200" dirty="0"/>
              <a:t>10.4</a:t>
            </a:r>
            <a:r>
              <a:rPr lang="zh-CN" altLang="zh-CN" sz="3200" dirty="0"/>
              <a:t>　随机事件的概率与古典概型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160" y="4079166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6989540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给出下列三个命题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其中正确的命题有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有一大批产品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已知次品率为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件是次品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次抛硬币的试验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次出现正面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因此正面出现的概率是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随机事件发生的频率就是这个随机事件发生的概率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2288016"/>
              </p:ext>
            </p:extLst>
          </p:nvPr>
        </p:nvGraphicFramePr>
        <p:xfrm>
          <a:off x="-265015" y="2603541"/>
          <a:ext cx="5568927" cy="435288"/>
        </p:xfrm>
        <a:graphic>
          <a:graphicData uri="http://schemas.openxmlformats.org/presentationml/2006/ole">
            <p:oleObj spid="_x0000_s7173" name="文档" r:id="rId5" imgW="3838246" imgH="29989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581128"/>
            <a:ext cx="8640960" cy="2088233"/>
            <a:chOff x="251520" y="3428999"/>
            <a:chExt cx="8640960" cy="2088233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3428999"/>
              <a:ext cx="8640960" cy="2088233"/>
              <a:chOff x="251520" y="869932"/>
              <a:chExt cx="8640960" cy="2088233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869932"/>
                <a:ext cx="8640960" cy="1773945"/>
                <a:chOff x="251520" y="869932"/>
                <a:chExt cx="8640960" cy="1773945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869932"/>
                  <a:ext cx="8640960" cy="177394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100127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029201719"/>
                </p:ext>
              </p:extLst>
            </p:nvPr>
          </p:nvGraphicFramePr>
          <p:xfrm>
            <a:off x="520700" y="3856435"/>
            <a:ext cx="8047038" cy="914400"/>
          </p:xfrm>
          <a:graphic>
            <a:graphicData uri="http://schemas.openxmlformats.org/presentationml/2006/ole">
              <p:oleObj spid="_x0000_s7174" name="文档" r:id="rId6" imgW="3838246" imgH="435616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75268636"/>
                </p:ext>
              </p:extLst>
            </p:nvPr>
          </p:nvGraphicFramePr>
          <p:xfrm>
            <a:off x="561975" y="5721797"/>
            <a:ext cx="7977188" cy="436562"/>
          </p:xfrm>
          <a:graphic>
            <a:graphicData uri="http://schemas.openxmlformats.org/presentationml/2006/ole">
              <p:oleObj spid="_x0000_s7175" name="文档" r:id="rId7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954027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口袋内有一些除颜色外完全相同的红球、黄球、白球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从中摸出一个球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摸出红球或白球的概率为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摸出黄球或白球的概率为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那么摸出白球的概率是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308029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设摸出红球、白球、黄球的事件分别为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由条件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∪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+P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65,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∪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+P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6,</a:t>
              </a:r>
              <a:r>
                <a:rPr lang="zh-CN" altLang="zh-CN" sz="2000" dirty="0"/>
                <a:t>又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∪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-P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),</a:t>
              </a:r>
              <a:r>
                <a:rPr lang="zh-CN" altLang="zh-CN" sz="2000" i="1" dirty="0"/>
                <a:t>∴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35</a:t>
              </a:r>
              <a:r>
                <a:rPr lang="en-US" altLang="zh-CN" sz="2000" i="1" dirty="0"/>
                <a:t>.</a:t>
              </a:r>
              <a:r>
                <a:rPr lang="zh-CN" altLang="zh-CN" sz="2000" i="1" dirty="0"/>
                <a:t>∴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25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25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383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三名学生按任意次序站成一排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在边上的概率为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293096"/>
            <a:ext cx="8640960" cy="2376265"/>
            <a:chOff x="251520" y="3140967"/>
            <a:chExt cx="8640960" cy="2376265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3140967"/>
              <a:ext cx="8640960" cy="2376265"/>
              <a:chOff x="251520" y="581900"/>
              <a:chExt cx="8640960" cy="2376265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581900"/>
                <a:ext cx="8640960" cy="2061977"/>
                <a:chOff x="251520" y="581900"/>
                <a:chExt cx="8640960" cy="206197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581900"/>
                  <a:ext cx="8640960" cy="206197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70864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006569305"/>
                </p:ext>
              </p:extLst>
            </p:nvPr>
          </p:nvGraphicFramePr>
          <p:xfrm>
            <a:off x="520700" y="3558902"/>
            <a:ext cx="8047038" cy="1238250"/>
          </p:xfrm>
          <a:graphic>
            <a:graphicData uri="http://schemas.openxmlformats.org/presentationml/2006/ole">
              <p:oleObj spid="_x0000_s8196" name="文档" r:id="rId5" imgW="3838246" imgH="590061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445226"/>
            <a:ext cx="8640960" cy="1224135"/>
            <a:chOff x="251520" y="5301209"/>
            <a:chExt cx="8640960" cy="122413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01209"/>
              <a:ext cx="8640960" cy="1224135"/>
              <a:chOff x="251520" y="3683462"/>
              <a:chExt cx="8640960" cy="122413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683462"/>
                <a:ext cx="8640960" cy="9154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6834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632923998"/>
                </p:ext>
              </p:extLst>
            </p:nvPr>
          </p:nvGraphicFramePr>
          <p:xfrm>
            <a:off x="561975" y="5610629"/>
            <a:ext cx="7977188" cy="465137"/>
          </p:xfrm>
          <a:graphic>
            <a:graphicData uri="http://schemas.openxmlformats.org/presentationml/2006/ole">
              <p:oleObj spid="_x0000_s8197" name="文档" r:id="rId6" imgW="3863088" imgH="22572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17149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频率与概率有本质的区别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不可混为一谈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频率随着试验次数的改变而变化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概率却是一个常数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当试验次数越来越多时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频率向概率靠近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对立事件是互斥事件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是互斥中的特殊情况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但互斥事件不一定是对立事件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一个试验是否为古典概型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在于这个试验是否具有古典概型的两个特点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有限性和等可能性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只有同时具备这两个特点的概型才是古典概型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50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随机事件的频率与概率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某险种的基本保费为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继续购买该险种的投保人称为续保人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续保人本年度的保费与其上年度出险次数的关联如下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7298090"/>
              </p:ext>
            </p:extLst>
          </p:nvPr>
        </p:nvGraphicFramePr>
        <p:xfrm>
          <a:off x="2032000" y="3027777"/>
          <a:ext cx="8128000" cy="1371474"/>
        </p:xfrm>
        <a:graphic>
          <a:graphicData uri="http://schemas.openxmlformats.org/presentationml/2006/ole">
            <p:oleObj spid="_x0000_s9220" name="文档" r:id="rId7" imgW="3838246" imgH="64802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966249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随机调查了该险种的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名续保人在一年内的出险情况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得到如下统计表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0881826"/>
              </p:ext>
            </p:extLst>
          </p:nvPr>
        </p:nvGraphicFramePr>
        <p:xfrm>
          <a:off x="2032000" y="4937846"/>
          <a:ext cx="8128000" cy="1371474"/>
        </p:xfrm>
        <a:graphic>
          <a:graphicData uri="http://schemas.openxmlformats.org/presentationml/2006/ole">
            <p:oleObj spid="_x0000_s9221" name="文档" r:id="rId8" imgW="3838246" imgH="6480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1855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一续保人本年度的保费不高于基本保费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一续保人本年度的保费高于基本保费但不高于基本保费的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160%”,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求续保人本年度平均保费的估计值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345132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发生当且仅当一年内出险次数小于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由所给数据知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一年内出险次数小于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的频率为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发生当且仅当一年内出险次数大于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由所给数据知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一年内出险次数大于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的频率为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5174398"/>
              </p:ext>
            </p:extLst>
          </p:nvPr>
        </p:nvGraphicFramePr>
        <p:xfrm>
          <a:off x="5531664" y="3872074"/>
          <a:ext cx="5513789" cy="435542"/>
        </p:xfrm>
        <a:graphic>
          <a:graphicData uri="http://schemas.openxmlformats.org/presentationml/2006/ole">
            <p:oleObj spid="_x0000_s10244" name="文档" r:id="rId7" imgW="3838246" imgH="303851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0557787"/>
              </p:ext>
            </p:extLst>
          </p:nvPr>
        </p:nvGraphicFramePr>
        <p:xfrm>
          <a:off x="6350661" y="5042187"/>
          <a:ext cx="5852998" cy="457492"/>
        </p:xfrm>
        <a:graphic>
          <a:graphicData uri="http://schemas.openxmlformats.org/presentationml/2006/ole">
            <p:oleObj spid="_x0000_s10245" name="文档" r:id="rId8" imgW="3838246" imgH="3006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7675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254749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由所给数据得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1456530"/>
              </p:ext>
            </p:extLst>
          </p:nvPr>
        </p:nvGraphicFramePr>
        <p:xfrm>
          <a:off x="2032000" y="1849816"/>
          <a:ext cx="8128000" cy="1371474"/>
        </p:xfrm>
        <a:graphic>
          <a:graphicData uri="http://schemas.openxmlformats.org/presentationml/2006/ole">
            <p:oleObj spid="_x0000_s11267" name="文档" r:id="rId7" imgW="3838246" imgH="64802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281167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名续保人的平均保费为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续保人本年度平均保费的估计值为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32000" y="449457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随机事件的频率与概率问题应注意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理解频率与概率的区别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概率可看成频率在理论上的稳定值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频率随着试验次数的变化而变化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概率却是一个常数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理解概率的基本性质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67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76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某超市随机选取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位顾客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记录了他们购买甲、乙、丙、丁四种商品的情况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整理成如下统计表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表示未购买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5829691"/>
              </p:ext>
            </p:extLst>
          </p:nvPr>
        </p:nvGraphicFramePr>
        <p:xfrm>
          <a:off x="2032000" y="2744758"/>
          <a:ext cx="8128000" cy="3492554"/>
        </p:xfrm>
        <a:graphic>
          <a:graphicData uri="http://schemas.openxmlformats.org/presentationml/2006/ole">
            <p:oleObj spid="_x0000_s12291" name="文档" r:id="rId7" imgW="3838246" imgH="16495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0821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估计顾客同时购买乙和丙的概率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估计顾客在甲、乙、丙、丁中同时购买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如果顾客购买了甲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则该顾客同时购买乙、丙、丁中哪种商品的可能性最大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305608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从统计表可以看出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位顾客同时购买了乙和丙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所以顾客同时购买乙和丙的概率可以估计为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1017665"/>
              </p:ext>
            </p:extLst>
          </p:nvPr>
        </p:nvGraphicFramePr>
        <p:xfrm>
          <a:off x="2118706" y="3951999"/>
          <a:ext cx="8128000" cy="477327"/>
        </p:xfrm>
        <a:graphic>
          <a:graphicData uri="http://schemas.openxmlformats.org/presentationml/2006/ole">
            <p:oleObj spid="_x0000_s13316" name="文档" r:id="rId7" imgW="3838246" imgH="22608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448397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从统计表可以看出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位顾客同时购买了甲、丙、丁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位顾客同时购买了甲、乙、丙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其他顾客最多购买了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所以顾客在甲、乙、丙、丁中同时购买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种商品的概率可以估计为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3879521"/>
              </p:ext>
            </p:extLst>
          </p:nvPr>
        </p:nvGraphicFramePr>
        <p:xfrm>
          <a:off x="1949969" y="5742238"/>
          <a:ext cx="5911528" cy="462067"/>
        </p:xfrm>
        <a:graphic>
          <a:graphicData uri="http://schemas.openxmlformats.org/presentationml/2006/ole">
            <p:oleObj spid="_x0000_s13317" name="文档" r:id="rId8" imgW="3838246" imgH="3006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0025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0914356"/>
              </p:ext>
            </p:extLst>
          </p:nvPr>
        </p:nvGraphicFramePr>
        <p:xfrm>
          <a:off x="2118706" y="2686108"/>
          <a:ext cx="8128000" cy="1324414"/>
        </p:xfrm>
        <a:graphic>
          <a:graphicData uri="http://schemas.openxmlformats.org/presentationml/2006/ole">
            <p:oleObj spid="_x0000_s14339" name="文档" r:id="rId7" imgW="3838246" imgH="62498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010522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如果顾客购买了甲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则该顾客同时购买丙的可能性最大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06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555789"/>
              </p:ext>
            </p:extLst>
          </p:nvPr>
        </p:nvGraphicFramePr>
        <p:xfrm>
          <a:off x="2032000" y="1040505"/>
          <a:ext cx="8128000" cy="5927279"/>
        </p:xfrm>
        <a:graphic>
          <a:graphicData uri="http://schemas.openxmlformats.org/presentationml/2006/ole">
            <p:oleObj spid="_x0000_s1027" name="文档" r:id="rId4" imgW="3957084" imgH="2886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387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4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互斥事件与对立事件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813388"/>
            <a:ext cx="8128000" cy="2096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从有红球、白球和黑球各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个的口袋内一次取出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给出以下事件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两球都不是白球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两球中恰有一个白球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两球中至少有一个白球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两球都为白球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互斥而非对立的事件是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8" name="五边形 4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49" name="五边形 4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775520" y="3212978"/>
            <a:ext cx="8640960" cy="3456383"/>
            <a:chOff x="251520" y="1009704"/>
            <a:chExt cx="8640960" cy="3456383"/>
          </a:xfrm>
        </p:grpSpPr>
        <p:grpSp>
          <p:nvGrpSpPr>
            <p:cNvPr id="51" name="组合 50"/>
            <p:cNvGrpSpPr/>
            <p:nvPr/>
          </p:nvGrpSpPr>
          <p:grpSpPr>
            <a:xfrm>
              <a:off x="251520" y="1009704"/>
              <a:ext cx="8640960" cy="3456383"/>
              <a:chOff x="251520" y="-1035495"/>
              <a:chExt cx="8640960" cy="3456383"/>
            </a:xfrm>
          </p:grpSpPr>
          <p:sp>
            <p:nvSpPr>
              <p:cNvPr id="53" name="五边形 5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4" name="燕尾形 5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251520" y="-1035495"/>
                <a:ext cx="8640960" cy="3139376"/>
                <a:chOff x="251520" y="-1035495"/>
                <a:chExt cx="8640960" cy="3139376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251520" y="-1035495"/>
                  <a:ext cx="8640960" cy="31393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TextBox 28"/>
                <p:cNvSpPr txBox="1"/>
                <p:nvPr/>
              </p:nvSpPr>
              <p:spPr>
                <a:xfrm>
                  <a:off x="8371094" y="-8804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508000" y="1391646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根据题意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结合互斥事件、对立事件的定义可知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两球都为白球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和事件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两球都不是白球</a:t>
              </a:r>
              <a:r>
                <a:rPr lang="en-US" altLang="zh-CN" sz="2000" dirty="0"/>
                <a:t>”;</a:t>
              </a:r>
              <a:r>
                <a:rPr lang="zh-CN" altLang="zh-CN" sz="2000" dirty="0"/>
                <a:t>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两球都为白球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和事件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两球中恰有一个白球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不可能同时发生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故它们是互斥事件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但这两个事件不是对立事件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因为它们的和事件不是必然事件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故选</a:t>
              </a:r>
              <a:r>
                <a:rPr lang="en-US" altLang="zh-CN" sz="2000" dirty="0"/>
                <a:t>A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59" name="组合 5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61" name="五边形 6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62" name="五边形 6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5344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从一箱产品中随机地抽取一件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抽到一等品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抽到二等品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抽到三等品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抽到的不是一等品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	B.0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	C.0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	D.0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2308029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抽到的产品不是一等品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与事件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是对立事件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由于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65,</a:t>
              </a:r>
              <a:r>
                <a:rPr lang="zh-CN" altLang="zh-CN" sz="2000" dirty="0"/>
                <a:t>所以由对立事件的概率公式得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抽到的产品不是一等品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的概率为</a:t>
              </a:r>
              <a:r>
                <a:rPr lang="en-US" altLang="zh-CN" sz="2000" i="1" dirty="0"/>
                <a:t>P=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-P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65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35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6" name="五边形 2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1933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489620"/>
            <a:ext cx="8128000" cy="21327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求复杂的互斥事件的概率一般有两种方法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一是直接求解法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将所求事件的概率分解为一些彼此互斥的事件的概率的和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运用互斥事件的求和公式计算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二是间接求法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先求此事件的对立事件的概率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即运用逆向思维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用间接求法就较简便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2135592"/>
              </p:ext>
            </p:extLst>
          </p:nvPr>
        </p:nvGraphicFramePr>
        <p:xfrm>
          <a:off x="5468144" y="3758377"/>
          <a:ext cx="1255712" cy="377825"/>
        </p:xfrm>
        <a:graphic>
          <a:graphicData uri="http://schemas.openxmlformats.org/presentationml/2006/ole">
            <p:oleObj spid="_x0000_s15363" name="文档" r:id="rId7" imgW="606196" imgH="1789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4337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466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浙江嘉兴模拟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围棋盒子中有多粒黑子和白子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5180858"/>
              </p:ext>
            </p:extLst>
          </p:nvPr>
        </p:nvGraphicFramePr>
        <p:xfrm>
          <a:off x="2118706" y="1837547"/>
          <a:ext cx="8128000" cy="477327"/>
        </p:xfrm>
        <a:graphic>
          <a:graphicData uri="http://schemas.openxmlformats.org/presentationml/2006/ole">
            <p:oleObj spid="_x0000_s16389" name="文档" r:id="rId7" imgW="3838246" imgH="226088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2314874"/>
            <a:ext cx="8128000" cy="4667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粒恰好是同一色的概率是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1" name="五边形 10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5520" y="4581128"/>
            <a:ext cx="8640960" cy="2088232"/>
            <a:chOff x="251520" y="3429000"/>
            <a:chExt cx="8640960" cy="2088232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3429000"/>
              <a:ext cx="8640960" cy="2088232"/>
              <a:chOff x="251520" y="869933"/>
              <a:chExt cx="8640960" cy="2088232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251520" y="869933"/>
                <a:ext cx="8640960" cy="1773944"/>
                <a:chOff x="251520" y="869933"/>
                <a:chExt cx="8640960" cy="1773944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251520" y="869933"/>
                  <a:ext cx="8640960" cy="177394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8360077" y="98613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90439040"/>
                </p:ext>
              </p:extLst>
            </p:nvPr>
          </p:nvGraphicFramePr>
          <p:xfrm>
            <a:off x="520700" y="3833683"/>
            <a:ext cx="8047038" cy="590550"/>
          </p:xfrm>
          <a:graphic>
            <a:graphicData uri="http://schemas.openxmlformats.org/presentationml/2006/ole">
              <p:oleObj spid="_x0000_s16390" name="文档" r:id="rId8" imgW="3838246" imgH="281530" progId="Word.Document.12">
                <p:embed/>
              </p:oleObj>
            </a:graphicData>
          </a:graphic>
        </p:graphicFrame>
      </p:grpSp>
      <p:grpSp>
        <p:nvGrpSpPr>
          <p:cNvPr id="24" name="组合 23"/>
          <p:cNvGrpSpPr/>
          <p:nvPr/>
        </p:nvGrpSpPr>
        <p:grpSpPr>
          <a:xfrm>
            <a:off x="1775520" y="5388006"/>
            <a:ext cx="8640960" cy="1281355"/>
            <a:chOff x="251520" y="5243989"/>
            <a:chExt cx="8640960" cy="1281355"/>
          </a:xfrm>
        </p:grpSpPr>
        <p:grpSp>
          <p:nvGrpSpPr>
            <p:cNvPr id="25" name="组合 24"/>
            <p:cNvGrpSpPr/>
            <p:nvPr/>
          </p:nvGrpSpPr>
          <p:grpSpPr>
            <a:xfrm>
              <a:off x="251520" y="5243989"/>
              <a:ext cx="8640960" cy="1281355"/>
              <a:chOff x="251520" y="3626242"/>
              <a:chExt cx="8640960" cy="1281355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626242"/>
                <a:ext cx="8640960" cy="97262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8388424" y="374259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128612125"/>
                </p:ext>
              </p:extLst>
            </p:nvPr>
          </p:nvGraphicFramePr>
          <p:xfrm>
            <a:off x="561975" y="5582097"/>
            <a:ext cx="7977188" cy="463550"/>
          </p:xfrm>
          <a:graphic>
            <a:graphicData uri="http://schemas.openxmlformats.org/presentationml/2006/ole">
              <p:oleObj spid="_x0000_s16391" name="文档" r:id="rId9" imgW="3863088" imgH="22572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16715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273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古典概型的概率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从分别标有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张卡片中不放回地随机抽取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则抽到的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张卡片上的数奇偶性不同的概率是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773751"/>
              </p:ext>
            </p:extLst>
          </p:nvPr>
        </p:nvGraphicFramePr>
        <p:xfrm>
          <a:off x="1834649" y="3047359"/>
          <a:ext cx="8128000" cy="484050"/>
        </p:xfrm>
        <a:graphic>
          <a:graphicData uri="http://schemas.openxmlformats.org/presentationml/2006/ole">
            <p:oleObj spid="_x0000_s17413" name="文档" r:id="rId7" imgW="3838246" imgH="228248" progId="Word.Document.12">
              <p:embed/>
            </p:oleObj>
          </a:graphicData>
        </a:graphic>
      </p:graphicFrame>
      <p:sp>
        <p:nvSpPr>
          <p:cNvPr id="13" name="五边形 12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75520" y="3919722"/>
            <a:ext cx="8640960" cy="2749639"/>
            <a:chOff x="251520" y="2767593"/>
            <a:chExt cx="8640960" cy="2749639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2767593"/>
              <a:ext cx="8640960" cy="2749639"/>
              <a:chOff x="251520" y="208526"/>
              <a:chExt cx="8640960" cy="2749639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51520" y="208526"/>
                <a:ext cx="8640960" cy="2435352"/>
                <a:chOff x="251520" y="208526"/>
                <a:chExt cx="8640960" cy="2435352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251520" y="208526"/>
                  <a:ext cx="8640960" cy="243535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2"/>
                <p:cNvSpPr txBox="1"/>
                <p:nvPr/>
              </p:nvSpPr>
              <p:spPr>
                <a:xfrm>
                  <a:off x="8360077" y="2886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72085504"/>
                </p:ext>
              </p:extLst>
            </p:nvPr>
          </p:nvGraphicFramePr>
          <p:xfrm>
            <a:off x="520700" y="3138885"/>
            <a:ext cx="8047038" cy="1646237"/>
          </p:xfrm>
          <a:graphic>
            <a:graphicData uri="http://schemas.openxmlformats.org/presentationml/2006/ole">
              <p:oleObj spid="_x0000_s17414" name="文档" r:id="rId8" imgW="3838246" imgH="794189" progId="Word.Document.12">
                <p:embed/>
              </p:oleObj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5" name="对象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212318122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7415" name="文档" r:id="rId9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565416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11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从分别写有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1,2,3,4,5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张卡片中随机抽取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放回后再随机抽取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则抽得的第一张卡片上的数大于第二张卡片上的数的概率为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8240483"/>
              </p:ext>
            </p:extLst>
          </p:nvPr>
        </p:nvGraphicFramePr>
        <p:xfrm>
          <a:off x="1826746" y="2639460"/>
          <a:ext cx="8128000" cy="476145"/>
        </p:xfrm>
        <a:graphic>
          <a:graphicData uri="http://schemas.openxmlformats.org/presentationml/2006/ole">
            <p:oleObj spid="_x0000_s18437" name="文档" r:id="rId7" imgW="3847376" imgH="225988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1" name="五边形 30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775520" y="1556792"/>
            <a:ext cx="8640960" cy="5112568"/>
            <a:chOff x="251520" y="404664"/>
            <a:chExt cx="8640960" cy="5112568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404664"/>
              <a:ext cx="8640960" cy="5112568"/>
              <a:chOff x="251520" y="-2154403"/>
              <a:chExt cx="8640960" cy="511256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251520" y="-2154403"/>
                <a:ext cx="8640960" cy="4798281"/>
                <a:chOff x="251520" y="-2154403"/>
                <a:chExt cx="8640960" cy="4798281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251520" y="-2154403"/>
                  <a:ext cx="8640960" cy="47982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2"/>
                <p:cNvSpPr txBox="1"/>
                <p:nvPr/>
              </p:nvSpPr>
              <p:spPr>
                <a:xfrm>
                  <a:off x="8360077" y="-20823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79284143"/>
                </p:ext>
              </p:extLst>
            </p:nvPr>
          </p:nvGraphicFramePr>
          <p:xfrm>
            <a:off x="528638" y="763103"/>
            <a:ext cx="8153400" cy="4273550"/>
          </p:xfrm>
          <a:graphic>
            <a:graphicData uri="http://schemas.openxmlformats.org/presentationml/2006/ole">
              <p:oleObj spid="_x0000_s18438" name="文档" r:id="rId8" imgW="3905117" imgH="2041451" progId="Word.Document.12">
                <p:embed/>
              </p:oleObj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1" name="组合 40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81910742"/>
                </p:ext>
              </p:extLst>
            </p:nvPr>
          </p:nvGraphicFramePr>
          <p:xfrm>
            <a:off x="561975" y="5717034"/>
            <a:ext cx="7986713" cy="441325"/>
          </p:xfrm>
          <a:graphic>
            <a:graphicData uri="http://schemas.openxmlformats.org/presentationml/2006/ole">
              <p:oleObj spid="_x0000_s18439" name="文档" r:id="rId9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23043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求古典概型的概率的关键是求试验的基本事件的总数和事件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包含的基本事件的个数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这就需要正确列出基本事件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基本事件的表示方法有列举法、列表法和树形图法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具体应用时可根据需要灵活选择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49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11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将一颗质地均匀的骰子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一种各个面上分别标有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1,2,3,4,5,6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个点的正方体玩具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先后抛掷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则出现向上的点数之和小于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8" name="五边形 2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775520" y="4221088"/>
            <a:ext cx="8640960" cy="2448272"/>
            <a:chOff x="251520" y="3068960"/>
            <a:chExt cx="8640960" cy="2448272"/>
          </a:xfrm>
        </p:grpSpPr>
        <p:grpSp>
          <p:nvGrpSpPr>
            <p:cNvPr id="48" name="组合 47"/>
            <p:cNvGrpSpPr/>
            <p:nvPr/>
          </p:nvGrpSpPr>
          <p:grpSpPr>
            <a:xfrm>
              <a:off x="251520" y="3068960"/>
              <a:ext cx="8640960" cy="2448272"/>
              <a:chOff x="251520" y="509893"/>
              <a:chExt cx="8640960" cy="2448272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251520" y="509893"/>
                <a:ext cx="8640960" cy="2133985"/>
                <a:chOff x="251520" y="509893"/>
                <a:chExt cx="8640960" cy="2133985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251520" y="509893"/>
                  <a:ext cx="8640960" cy="213398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2"/>
                <p:cNvSpPr txBox="1"/>
                <p:nvPr/>
              </p:nvSpPr>
              <p:spPr>
                <a:xfrm>
                  <a:off x="8360077" y="62444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49" name="对象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206998832"/>
                </p:ext>
              </p:extLst>
            </p:nvPr>
          </p:nvGraphicFramePr>
          <p:xfrm>
            <a:off x="517525" y="3481987"/>
            <a:ext cx="8031163" cy="1222375"/>
          </p:xfrm>
          <a:graphic>
            <a:graphicData uri="http://schemas.openxmlformats.org/presentationml/2006/ole">
              <p:oleObj spid="_x0000_s19460" name="文档" r:id="rId7" imgW="3847376" imgH="583683" progId="Word.Document.12">
                <p:embed/>
              </p:oleObj>
            </a:graphicData>
          </a:graphic>
        </p:graphicFrame>
      </p:grpSp>
      <p:grpSp>
        <p:nvGrpSpPr>
          <p:cNvPr id="55" name="组合 54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57" name="对象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015337113"/>
                </p:ext>
              </p:extLst>
            </p:nvPr>
          </p:nvGraphicFramePr>
          <p:xfrm>
            <a:off x="555625" y="5596384"/>
            <a:ext cx="7975600" cy="487363"/>
          </p:xfrm>
          <a:graphic>
            <a:graphicData uri="http://schemas.openxmlformats.org/presentationml/2006/ole">
              <p:oleObj spid="_x0000_s19461" name="文档" r:id="rId8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40262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古典概型的应用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1,2,3,4,5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个不同的数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则取出的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个数可作为三角形的三边边长的概率是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3053975"/>
              </p:ext>
            </p:extLst>
          </p:nvPr>
        </p:nvGraphicFramePr>
        <p:xfrm>
          <a:off x="1834649" y="2668722"/>
          <a:ext cx="8128000" cy="477327"/>
        </p:xfrm>
        <a:graphic>
          <a:graphicData uri="http://schemas.openxmlformats.org/presentationml/2006/ole">
            <p:oleObj spid="_x0000_s20485" name="文档" r:id="rId7" imgW="3838246" imgH="226088" progId="Word.Document.12">
              <p:embed/>
            </p:oleObj>
          </a:graphicData>
        </a:graphic>
      </p:graphicFrame>
      <p:sp>
        <p:nvSpPr>
          <p:cNvPr id="13" name="五边形 12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75520" y="4221088"/>
            <a:ext cx="8640960" cy="2448273"/>
            <a:chOff x="251520" y="3068959"/>
            <a:chExt cx="8640960" cy="2448273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3068959"/>
              <a:ext cx="8640960" cy="2448273"/>
              <a:chOff x="251520" y="509892"/>
              <a:chExt cx="8640960" cy="2448273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51520" y="509892"/>
                <a:ext cx="8640960" cy="2133985"/>
                <a:chOff x="251520" y="509892"/>
                <a:chExt cx="8640960" cy="213398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251520" y="509892"/>
                  <a:ext cx="8640960" cy="213398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2"/>
                <p:cNvSpPr txBox="1"/>
                <p:nvPr/>
              </p:nvSpPr>
              <p:spPr>
                <a:xfrm>
                  <a:off x="8360077" y="62111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69920003"/>
                </p:ext>
              </p:extLst>
            </p:nvPr>
          </p:nvGraphicFramePr>
          <p:xfrm>
            <a:off x="520700" y="3471377"/>
            <a:ext cx="8047038" cy="1279525"/>
          </p:xfrm>
          <a:graphic>
            <a:graphicData uri="http://schemas.openxmlformats.org/presentationml/2006/ole">
              <p:oleObj spid="_x0000_s20486" name="文档" r:id="rId8" imgW="3838246" imgH="610222" progId="Word.Document.12">
                <p:embed/>
              </p:oleObj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5" name="对象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687148775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20487" name="文档" r:id="rId9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76522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91986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解决与古典概型交汇的问题时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把相关的知识转化为事件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列举基本事件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求出基本事件和随机事件的个数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然后利用古典概型的概率计算公式进行计算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42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7334"/>
            <a:ext cx="824046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概率与频率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概率与频率的概念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下重复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观察某一事件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次试验中事件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出现的次数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频数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频率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概率与频率的关系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因此可以用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频率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u="sng" baseline="-25000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2433648"/>
              </p:ext>
            </p:extLst>
          </p:nvPr>
        </p:nvGraphicFramePr>
        <p:xfrm>
          <a:off x="5499154" y="3325646"/>
          <a:ext cx="8128000" cy="460709"/>
        </p:xfrm>
        <a:graphic>
          <a:graphicData uri="http://schemas.openxmlformats.org/presentationml/2006/ole">
            <p:oleObj spid="_x0000_s2051" name="文档" r:id="rId5" imgW="3837032" imgH="21671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110502" y="33986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7" y="337990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7021" y="4211566"/>
            <a:ext cx="11787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48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60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个白球中随机取出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则取出的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个球不全是红球的概率是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3635719"/>
              </p:ext>
            </p:extLst>
          </p:nvPr>
        </p:nvGraphicFramePr>
        <p:xfrm>
          <a:off x="1837137" y="2250747"/>
          <a:ext cx="8128000" cy="476145"/>
        </p:xfrm>
        <a:graphic>
          <a:graphicData uri="http://schemas.openxmlformats.org/presentationml/2006/ole">
            <p:oleObj spid="_x0000_s21509" name="文档" r:id="rId7" imgW="3847376" imgH="225988" progId="Word.Document.12">
              <p:embed/>
            </p:oleObj>
          </a:graphicData>
        </a:graphic>
      </p:graphicFrame>
      <p:sp>
        <p:nvSpPr>
          <p:cNvPr id="31" name="五边形 30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2" name="五边形 31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775520" y="4221088"/>
            <a:ext cx="8640960" cy="2448273"/>
            <a:chOff x="251520" y="3068959"/>
            <a:chExt cx="8640960" cy="2448273"/>
          </a:xfrm>
        </p:grpSpPr>
        <p:grpSp>
          <p:nvGrpSpPr>
            <p:cNvPr id="34" name="组合 33"/>
            <p:cNvGrpSpPr/>
            <p:nvPr/>
          </p:nvGrpSpPr>
          <p:grpSpPr>
            <a:xfrm>
              <a:off x="251520" y="3068959"/>
              <a:ext cx="8640960" cy="2448273"/>
              <a:chOff x="251520" y="509892"/>
              <a:chExt cx="8640960" cy="2448273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51520" y="509892"/>
                <a:ext cx="8640960" cy="2133985"/>
                <a:chOff x="251520" y="509892"/>
                <a:chExt cx="8640960" cy="2133985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251520" y="509892"/>
                  <a:ext cx="8640960" cy="213398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2"/>
                <p:cNvSpPr txBox="1"/>
                <p:nvPr/>
              </p:nvSpPr>
              <p:spPr>
                <a:xfrm>
                  <a:off x="8360077" y="62868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5" name="对象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119729743"/>
                </p:ext>
              </p:extLst>
            </p:nvPr>
          </p:nvGraphicFramePr>
          <p:xfrm>
            <a:off x="528638" y="3474187"/>
            <a:ext cx="8031162" cy="1354138"/>
          </p:xfrm>
          <a:graphic>
            <a:graphicData uri="http://schemas.openxmlformats.org/presentationml/2006/ole">
              <p:oleObj spid="_x0000_s21510" name="文档" r:id="rId8" imgW="3847376" imgH="646657" progId="Word.Document.12">
                <p:embed/>
              </p:oleObj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2" name="组合 4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3" name="对象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96644896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21511" name="文档" r:id="rId9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45935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4930854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考点四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6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某五所大学进行自主招生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同时向一所重点中学的五位学习成绩优秀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并在某些方面有特长的学生发出提前录取通知单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若这五名学生都乐意进这五所大学中的任意一所就读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则仅有两名学生录取到同一所大学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其余三人在其他学校各选一所不同大学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3474590"/>
              </p:ext>
            </p:extLst>
          </p:nvPr>
        </p:nvGraphicFramePr>
        <p:xfrm>
          <a:off x="1837137" y="3439470"/>
          <a:ext cx="8128000" cy="952290"/>
        </p:xfrm>
        <a:graphic>
          <a:graphicData uri="http://schemas.openxmlformats.org/presentationml/2006/ole">
            <p:oleObj spid="_x0000_s22533" name="文档" r:id="rId7" imgW="3847376" imgH="451617" progId="Word.Document.12">
              <p:embed/>
            </p:oleObj>
          </a:graphicData>
        </a:graphic>
      </p:graphicFrame>
      <p:sp>
        <p:nvSpPr>
          <p:cNvPr id="31" name="五边形 30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2" name="五边形 31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775520" y="3789040"/>
            <a:ext cx="8640960" cy="2880320"/>
            <a:chOff x="251520" y="2636912"/>
            <a:chExt cx="8640960" cy="2880320"/>
          </a:xfrm>
        </p:grpSpPr>
        <p:grpSp>
          <p:nvGrpSpPr>
            <p:cNvPr id="34" name="组合 33"/>
            <p:cNvGrpSpPr/>
            <p:nvPr/>
          </p:nvGrpSpPr>
          <p:grpSpPr>
            <a:xfrm>
              <a:off x="251520" y="2636912"/>
              <a:ext cx="8640960" cy="2880320"/>
              <a:chOff x="251520" y="77845"/>
              <a:chExt cx="8640960" cy="2880320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51520" y="77845"/>
                <a:ext cx="8640960" cy="2566033"/>
                <a:chOff x="251520" y="77845"/>
                <a:chExt cx="8640960" cy="2566033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251520" y="77845"/>
                  <a:ext cx="8640960" cy="25660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2"/>
                <p:cNvSpPr txBox="1"/>
                <p:nvPr/>
              </p:nvSpPr>
              <p:spPr>
                <a:xfrm>
                  <a:off x="8360077" y="21219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5" name="对象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37446287"/>
                </p:ext>
              </p:extLst>
            </p:nvPr>
          </p:nvGraphicFramePr>
          <p:xfrm>
            <a:off x="528638" y="3057697"/>
            <a:ext cx="8031162" cy="1960563"/>
          </p:xfrm>
          <a:graphic>
            <a:graphicData uri="http://schemas.openxmlformats.org/presentationml/2006/ole">
              <p:oleObj spid="_x0000_s22534" name="文档" r:id="rId8" imgW="3847376" imgH="941738" progId="Word.Document.12">
                <p:embed/>
              </p:oleObj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42" name="组合 4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3" name="对象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189366508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22535" name="文档" r:id="rId9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46131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6032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易错警示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忽视等可能性致误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古典概型的特点是基本事件等可能性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所以在利用古典概型计算概率时注意基本事件是否等可能性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先后抛掷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枚质地均匀的硬币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一枚正面、一枚反面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7989029"/>
              </p:ext>
            </p:extLst>
          </p:nvPr>
        </p:nvGraphicFramePr>
        <p:xfrm>
          <a:off x="1834649" y="3541707"/>
          <a:ext cx="8128000" cy="477327"/>
        </p:xfrm>
        <a:graphic>
          <a:graphicData uri="http://schemas.openxmlformats.org/presentationml/2006/ole">
            <p:oleObj spid="_x0000_s23556" name="文档" r:id="rId3" imgW="3838246" imgH="224648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01903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基本事件为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一枚正面、一枚反面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则包含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个结果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3968630"/>
              </p:ext>
            </p:extLst>
          </p:nvPr>
        </p:nvGraphicFramePr>
        <p:xfrm>
          <a:off x="1834649" y="4895890"/>
          <a:ext cx="8128000" cy="477327"/>
        </p:xfrm>
        <a:graphic>
          <a:graphicData uri="http://schemas.openxmlformats.org/presentationml/2006/ole">
            <p:oleObj spid="_x0000_s23557" name="文档" r:id="rId4" imgW="3838246" imgH="2250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20095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22570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答题指导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古典概型的特点之一就是每个基本事件出现的可能性相等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如果认为本例基本事件为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枚正面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一枚正面、一枚反面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那么所求事件的概率为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事实上事件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一枚正面、一枚反面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枚正面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不是等可能性的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一枚正面、一枚反面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不是基本事件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它包含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忽视了这一点就会出错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621146"/>
              </p:ext>
            </p:extLst>
          </p:nvPr>
        </p:nvGraphicFramePr>
        <p:xfrm>
          <a:off x="6526217" y="3028652"/>
          <a:ext cx="1000451" cy="429690"/>
        </p:xfrm>
        <a:graphic>
          <a:graphicData uri="http://schemas.openxmlformats.org/presentationml/2006/ole">
            <p:oleObj spid="_x0000_s24579" name="文档" r:id="rId3" imgW="709696" imgH="3006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924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设袋中有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现从袋中无放回地依次摸出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个球都是白球的概率为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5" name="五边形 4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75520" y="4149080"/>
            <a:ext cx="8640960" cy="2520280"/>
            <a:chOff x="251520" y="2996952"/>
            <a:chExt cx="8640960" cy="2520280"/>
          </a:xfrm>
        </p:grpSpPr>
        <p:grpSp>
          <p:nvGrpSpPr>
            <p:cNvPr id="7" name="组合 6"/>
            <p:cNvGrpSpPr/>
            <p:nvPr/>
          </p:nvGrpSpPr>
          <p:grpSpPr>
            <a:xfrm>
              <a:off x="251520" y="2996952"/>
              <a:ext cx="8640960" cy="2520280"/>
              <a:chOff x="251520" y="437885"/>
              <a:chExt cx="8640960" cy="2520280"/>
            </a:xfrm>
          </p:grpSpPr>
          <p:sp>
            <p:nvSpPr>
              <p:cNvPr id="9" name="五边形 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0" name="燕尾形 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51520" y="437885"/>
                <a:ext cx="8640960" cy="2205993"/>
                <a:chOff x="251520" y="437885"/>
                <a:chExt cx="8640960" cy="220599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51520" y="437885"/>
                  <a:ext cx="8640960" cy="220599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TextBox 22"/>
                <p:cNvSpPr txBox="1"/>
                <p:nvPr/>
              </p:nvSpPr>
              <p:spPr>
                <a:xfrm>
                  <a:off x="8360077" y="62815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99438092"/>
                </p:ext>
              </p:extLst>
            </p:nvPr>
          </p:nvGraphicFramePr>
          <p:xfrm>
            <a:off x="520700" y="3475695"/>
            <a:ext cx="8047038" cy="1519237"/>
          </p:xfrm>
          <a:graphic>
            <a:graphicData uri="http://schemas.openxmlformats.org/presentationml/2006/ole">
              <p:oleObj spid="_x0000_s25604" name="文档" r:id="rId3" imgW="3838246" imgH="725066" progId="Word.Document.12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1775520" y="5388006"/>
            <a:ext cx="8640960" cy="1281355"/>
            <a:chOff x="251520" y="5243989"/>
            <a:chExt cx="8640960" cy="1281355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5243989"/>
              <a:ext cx="8640960" cy="1281355"/>
              <a:chOff x="251520" y="3626242"/>
              <a:chExt cx="8640960" cy="1281355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8" name="五边形 1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626242"/>
                <a:ext cx="8640960" cy="97262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0"/>
              <p:cNvSpPr txBox="1"/>
              <p:nvPr/>
            </p:nvSpPr>
            <p:spPr>
              <a:xfrm>
                <a:off x="8388424" y="374259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588123187"/>
                </p:ext>
              </p:extLst>
            </p:nvPr>
          </p:nvGraphicFramePr>
          <p:xfrm>
            <a:off x="561975" y="5584871"/>
            <a:ext cx="7977188" cy="465137"/>
          </p:xfrm>
          <a:graphic>
            <a:graphicData uri="http://schemas.openxmlformats.org/presentationml/2006/ole">
              <p:oleObj spid="_x0000_s25605" name="文档" r:id="rId4" imgW="3863088" imgH="22608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88459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90944"/>
            <a:ext cx="8128000" cy="53828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高分策略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因此可以用频率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利用集合方法判断互斥事件与对立事件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若由各个事件所含的结果组成的集合彼此的交集为空集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若某一事件包含的基本事件较多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而它的对立事件包含的基本事件较少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古典概型计算三步曲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试验是否是等可能的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试验的基本事件有多少个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它包含的基本事件有多少个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0193580"/>
              </p:ext>
            </p:extLst>
          </p:nvPr>
        </p:nvGraphicFramePr>
        <p:xfrm>
          <a:off x="4393566" y="3554837"/>
          <a:ext cx="1255712" cy="377825"/>
        </p:xfrm>
        <a:graphic>
          <a:graphicData uri="http://schemas.openxmlformats.org/presentationml/2006/ole">
            <p:oleObj spid="_x0000_s26627" name="文档" r:id="rId3" imgW="606196" imgH="1789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3362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确定基本事件的方法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列举法、列表法、树状图法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较复杂事件的概率可灵活运用互斥事件、对立事件、相互独立事件的概率公式简化运算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41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78511"/>
            <a:ext cx="328455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事件间的关系与运算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2967004"/>
              </p:ext>
            </p:extLst>
          </p:nvPr>
        </p:nvGraphicFramePr>
        <p:xfrm>
          <a:off x="2032000" y="2121513"/>
          <a:ext cx="8128000" cy="4198198"/>
        </p:xfrm>
        <a:graphic>
          <a:graphicData uri="http://schemas.openxmlformats.org/presentationml/2006/ole">
            <p:oleObj spid="_x0000_s3075" name="文档" r:id="rId5" imgW="3894607" imgH="201124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7014" y="270892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0081" y="2708920"/>
            <a:ext cx="10715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0309" y="2852937"/>
            <a:ext cx="1121684" cy="66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1083" y="3859282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0864" y="403441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9689" y="4632890"/>
            <a:ext cx="285415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0318" y="5054011"/>
            <a:ext cx="14262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20309" y="4797634"/>
            <a:ext cx="1121684" cy="66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116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2504238"/>
              </p:ext>
            </p:extLst>
          </p:nvPr>
        </p:nvGraphicFramePr>
        <p:xfrm>
          <a:off x="2032000" y="1792382"/>
          <a:ext cx="8128000" cy="4300915"/>
        </p:xfrm>
        <a:graphic>
          <a:graphicData uri="http://schemas.openxmlformats.org/presentationml/2006/ole">
            <p:oleObj spid="_x0000_s4099" name="文档" r:id="rId5" imgW="3893887" imgH="206128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139114" y="2369662"/>
            <a:ext cx="28290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2792188"/>
            <a:ext cx="15841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5" y="2492897"/>
            <a:ext cx="1141737" cy="724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8681" y="3601927"/>
            <a:ext cx="8051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224" y="3783000"/>
            <a:ext cx="97417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0245" y="4415789"/>
            <a:ext cx="8051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6635" y="4814222"/>
            <a:ext cx="11787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224" y="4482153"/>
            <a:ext cx="1584176" cy="724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4644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90420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概率的几个基本性质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为必然事件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41714" y="2359271"/>
            <a:ext cx="14262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2174" y="2763649"/>
            <a:ext cx="1752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6742" y="3153459"/>
            <a:ext cx="1752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2258" y="3973891"/>
            <a:ext cx="14262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3792" y="4777239"/>
            <a:ext cx="1752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4079" y="4777239"/>
            <a:ext cx="9499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618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32000" y="153204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古典概型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基本事件的特点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任何两个基本事件是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互斥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任何事件都可以表示成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基本事件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除不可能事件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古典概型的定义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具有以下两个特点的概率模型称为古典概率模型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简称古典概型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试验中所有可能出现的基本事件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只有有限个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每个基本事件出现的可能性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相等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古典概型的概率公式</a:t>
            </a: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2192343"/>
              </p:ext>
            </p:extLst>
          </p:nvPr>
        </p:nvGraphicFramePr>
        <p:xfrm>
          <a:off x="1555173" y="5252301"/>
          <a:ext cx="6106686" cy="727649"/>
        </p:xfrm>
        <a:graphic>
          <a:graphicData uri="http://schemas.openxmlformats.org/presentationml/2006/ole">
            <p:oleObj spid="_x0000_s5123" name="文档" r:id="rId5" imgW="3837032" imgH="457184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5200732" y="241049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71116" y="2817379"/>
            <a:ext cx="120094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02850" y="4015455"/>
            <a:ext cx="14531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17511" y="44204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224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袋中装有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个白球和全是白球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个白球和全是黑球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个白球和至少有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个白球和至少有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在上述事件中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是对立事件的为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9685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至少有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个白球和全是黑球不同时发生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且一定有一个发生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zh-CN" altLang="zh-CN" sz="2000" i="1" dirty="0"/>
                <a:t>②</a:t>
              </a:r>
              <a:r>
                <a:rPr lang="zh-CN" altLang="zh-CN" sz="2000" dirty="0"/>
                <a:t>中两事件是对立事件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14936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袋中共有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个除颜色外完全相同的球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从袋中任取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个球中恰有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6179736"/>
              </p:ext>
            </p:extLst>
          </p:nvPr>
        </p:nvGraphicFramePr>
        <p:xfrm>
          <a:off x="2118706" y="2626723"/>
          <a:ext cx="8128000" cy="480689"/>
        </p:xfrm>
        <a:graphic>
          <a:graphicData uri="http://schemas.openxmlformats.org/presentationml/2006/ole">
            <p:oleObj spid="_x0000_s6149" name="文档" r:id="rId5" imgW="3838246" imgH="227168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581128"/>
            <a:ext cx="8640960" cy="2088233"/>
            <a:chOff x="251520" y="3428999"/>
            <a:chExt cx="8640960" cy="2088233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3428999"/>
              <a:ext cx="8640960" cy="2088233"/>
              <a:chOff x="251520" y="869932"/>
              <a:chExt cx="8640960" cy="2088233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869932"/>
                <a:ext cx="8640960" cy="1773945"/>
                <a:chOff x="251520" y="869932"/>
                <a:chExt cx="8640960" cy="1773945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869932"/>
                  <a:ext cx="8640960" cy="177394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100127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39739898"/>
                </p:ext>
              </p:extLst>
            </p:nvPr>
          </p:nvGraphicFramePr>
          <p:xfrm>
            <a:off x="520700" y="3851539"/>
            <a:ext cx="8047038" cy="984250"/>
          </p:xfrm>
          <a:graphic>
            <a:graphicData uri="http://schemas.openxmlformats.org/presentationml/2006/ole">
              <p:oleObj spid="_x0000_s6150" name="文档" r:id="rId6" imgW="3838246" imgH="469457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979756011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6151" name="文档" r:id="rId7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552552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2789</Words>
  <Application>Microsoft Office PowerPoint</Application>
  <PresentationFormat>自定义</PresentationFormat>
  <Paragraphs>335</Paragraphs>
  <Slides>36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主题​​</vt:lpstr>
      <vt:lpstr>文档</vt:lpstr>
      <vt:lpstr>10.4　随机事件的概率与古典概型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2019-12-10T14:31:04Z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