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61" r:id="rId2"/>
    <p:sldId id="350" r:id="rId3"/>
    <p:sldId id="330" r:id="rId4"/>
    <p:sldId id="482" r:id="rId5"/>
    <p:sldId id="483" r:id="rId6"/>
    <p:sldId id="458" r:id="rId7"/>
    <p:sldId id="459" r:id="rId8"/>
    <p:sldId id="460" r:id="rId9"/>
    <p:sldId id="461" r:id="rId10"/>
    <p:sldId id="462" r:id="rId11"/>
    <p:sldId id="463" r:id="rId12"/>
    <p:sldId id="383" r:id="rId13"/>
    <p:sldId id="478" r:id="rId14"/>
    <p:sldId id="465" r:id="rId15"/>
    <p:sldId id="451" r:id="rId16"/>
    <p:sldId id="466" r:id="rId17"/>
    <p:sldId id="479" r:id="rId18"/>
    <p:sldId id="467" r:id="rId19"/>
    <p:sldId id="468" r:id="rId20"/>
    <p:sldId id="484" r:id="rId21"/>
    <p:sldId id="452" r:id="rId22"/>
    <p:sldId id="485" r:id="rId23"/>
    <p:sldId id="470" r:id="rId24"/>
    <p:sldId id="471" r:id="rId25"/>
    <p:sldId id="430" r:id="rId26"/>
    <p:sldId id="474" r:id="rId27"/>
    <p:sldId id="475" r:id="rId28"/>
    <p:sldId id="476" r:id="rId29"/>
    <p:sldId id="477"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995" autoAdjust="0"/>
    <p:restoredTop sz="94660"/>
  </p:normalViewPr>
  <p:slideViewPr>
    <p:cSldViewPr snapToGrid="0">
      <p:cViewPr varScale="1">
        <p:scale>
          <a:sx n="89" d="100"/>
          <a:sy n="89" d="100"/>
        </p:scale>
        <p:origin x="-618" y="-9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image" Target="../media/image18.e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image" Target="../media/image20.e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image" Target="../media/image22.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image" Target="../media/image25.e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image" Target="../media/image27.e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image" Target="../media/image29.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19.v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image" Target="../media/image3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0.v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image" Target="../media/image36.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image" Target="../media/image7.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1.emf"/><Relationship Id="rId1" Type="http://schemas.openxmlformats.org/officeDocument/2006/relationships/image" Target="../media/image10.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image" Target="../media/image1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image" Target="../media/image1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05C50D9-7612-4B6D-A4EB-4AAF414648E5}" type="datetimeFigureOut">
              <a:rPr lang="zh-CN" altLang="en-US" smtClean="0"/>
              <a:pPr/>
              <a:t>2019/12/10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2469D01-B659-4B2B-BF33-9BEBD25E6F2D}" type="slidenum">
              <a:rPr lang="zh-CN" altLang="en-US" smtClean="0"/>
              <a:pPr/>
              <a:t>‹#›</a:t>
            </a:fld>
            <a:endParaRPr lang="zh-CN" altLang="en-US"/>
          </a:p>
        </p:txBody>
      </p:sp>
    </p:spTree>
    <p:extLst>
      <p:ext uri="{BB962C8B-B14F-4D97-AF65-F5344CB8AC3E}">
        <p14:creationId xmlns:p14="http://schemas.microsoft.com/office/powerpoint/2010/main" xmlns="" val="2161866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29047858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7E02BA7-B8F1-43FE-8D34-A095D1CCD2E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C5A2F70A-E6DE-4232-AD3D-725BF9F5273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4D8C45E9-7CD0-4FFE-8F8D-78F2041A2E52}"/>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5" name="页脚占位符 4">
            <a:extLst>
              <a:ext uri="{FF2B5EF4-FFF2-40B4-BE49-F238E27FC236}">
                <a16:creationId xmlns:a16="http://schemas.microsoft.com/office/drawing/2014/main" xmlns="" id="{6408CB82-E2BE-4A07-9A22-8261131D37C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55511F8B-2BFD-4377-BB75-52BF252DF716}"/>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20148075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9F51E2F-661F-4D3D-8E6C-84A1664A9F9E}"/>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4A44DDF4-BAB4-47B1-92F2-AFE7458EDC86}"/>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D18DEE4C-CFB3-4491-80CA-77C32E661961}"/>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5" name="页脚占位符 4">
            <a:extLst>
              <a:ext uri="{FF2B5EF4-FFF2-40B4-BE49-F238E27FC236}">
                <a16:creationId xmlns:a16="http://schemas.microsoft.com/office/drawing/2014/main" xmlns="" id="{CA43D6E6-3423-4DCA-957B-3F7CA3F4B11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A7763C9B-0350-4658-A7D2-E95715F8617E}"/>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22502957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C1D81FA1-67BF-4D6F-9232-289E1B7594A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1EAF4A1C-D9FE-4669-A397-634AEE0683ED}"/>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93E6645D-1DCF-494D-8977-7C1E42F80072}"/>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5" name="页脚占位符 4">
            <a:extLst>
              <a:ext uri="{FF2B5EF4-FFF2-40B4-BE49-F238E27FC236}">
                <a16:creationId xmlns:a16="http://schemas.microsoft.com/office/drawing/2014/main" xmlns="" id="{BBB319C7-569A-4D70-828F-BB99739B565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E4150868-C603-4514-AB9E-3334DFE8799A}"/>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42215824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sp>
        <p:nvSpPr>
          <p:cNvPr id="8" name="矩形 7"/>
          <p:cNvSpPr/>
          <p:nvPr userDrawn="1"/>
        </p:nvSpPr>
        <p:spPr>
          <a:xfrm>
            <a:off x="0" y="2636912"/>
            <a:ext cx="2735627"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 name="矩形 8"/>
          <p:cNvSpPr/>
          <p:nvPr userDrawn="1"/>
        </p:nvSpPr>
        <p:spPr>
          <a:xfrm>
            <a:off x="2880320" y="2636912"/>
            <a:ext cx="931168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0" name="标题 1"/>
          <p:cNvSpPr>
            <a:spLocks noGrp="1"/>
          </p:cNvSpPr>
          <p:nvPr>
            <p:ph type="ctrTitle"/>
          </p:nvPr>
        </p:nvSpPr>
        <p:spPr>
          <a:xfrm>
            <a:off x="4375670" y="2910012"/>
            <a:ext cx="7865013"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a:t>单击此处编辑母版标题样式</a:t>
            </a:r>
            <a:endParaRPr lang="zh-CN" altLang="en-US" dirty="0"/>
          </a:p>
        </p:txBody>
      </p:sp>
    </p:spTree>
    <p:extLst>
      <p:ext uri="{BB962C8B-B14F-4D97-AF65-F5344CB8AC3E}">
        <p14:creationId xmlns:p14="http://schemas.microsoft.com/office/powerpoint/2010/main" xmlns="" val="1632068022"/>
      </p:ext>
    </p:extLst>
  </p:cSld>
  <p:clrMapOvr>
    <a:masterClrMapping/>
  </p:clrMapOvr>
  <p:transition spd="slow">
    <p:push/>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4367808" y="538158"/>
            <a:ext cx="1536171"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C00000"/>
                </a:solidFill>
                <a:latin typeface="微软雅黑" panose="020B0503020204020204" pitchFamily="34" charset="-122"/>
                <a:ea typeface="微软雅黑" panose="020B0503020204020204" pitchFamily="34" charset="-122"/>
              </a:rPr>
              <a:t>考情概览</a:t>
            </a:r>
          </a:p>
        </p:txBody>
      </p:sp>
      <p:cxnSp>
        <p:nvCxnSpPr>
          <p:cNvPr id="8" name="直接连接符 7"/>
          <p:cNvCxnSpPr/>
          <p:nvPr userDrawn="1"/>
        </p:nvCxnSpPr>
        <p:spPr>
          <a:xfrm>
            <a:off x="4535047" y="874706"/>
            <a:ext cx="1181036"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10896534" y="507714"/>
            <a:ext cx="1295465" cy="365125"/>
          </a:xfrm>
          <a:prstGeom prst="rect">
            <a:avLst/>
          </a:prstGeom>
        </p:spPr>
        <p:txBody>
          <a:bodyPr/>
          <a:lstStyle>
            <a:lvl1pPr>
              <a:defRPr>
                <a:solidFill>
                  <a:schemeClr val="bg1"/>
                </a:solidFill>
                <a:latin typeface="+mj-ea"/>
                <a:ea typeface="+mj-ea"/>
              </a:defRPr>
            </a:lvl1pPr>
          </a:lstStyle>
          <a:p>
            <a:pPr algn="ctr"/>
            <a:r>
              <a:rPr lang="en-US" altLang="zh-CN" dirty="0"/>
              <a:t>-</a:t>
            </a:r>
            <a:fld id="{4BF17FCF-D4DA-449D-A468-DDB7E43619E6}" type="slidenum">
              <a:rPr lang="zh-CN" altLang="en-US" smtClean="0"/>
              <a:pPr algn="ctr"/>
              <a:t>‹#›</a:t>
            </a:fld>
            <a:r>
              <a:rPr lang="en-US" altLang="zh-CN" dirty="0"/>
              <a:t>-</a:t>
            </a:r>
            <a:endParaRPr lang="zh-CN" altLang="en-US" dirty="0"/>
          </a:p>
        </p:txBody>
      </p:sp>
    </p:spTree>
    <p:extLst>
      <p:ext uri="{BB962C8B-B14F-4D97-AF65-F5344CB8AC3E}">
        <p14:creationId xmlns:p14="http://schemas.microsoft.com/office/powerpoint/2010/main" xmlns="" val="24476645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5969101" y="538158"/>
            <a:ext cx="1540556"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C00000"/>
                </a:solidFill>
                <a:latin typeface="微软雅黑" panose="020B0503020204020204" pitchFamily="34" charset="-122"/>
                <a:ea typeface="微软雅黑" panose="020B0503020204020204" pitchFamily="34" charset="-122"/>
              </a:rPr>
              <a:t>知识梳理</a:t>
            </a:r>
          </a:p>
        </p:txBody>
      </p:sp>
      <p:cxnSp>
        <p:nvCxnSpPr>
          <p:cNvPr id="12" name="直接连接符 11"/>
          <p:cNvCxnSpPr/>
          <p:nvPr userDrawn="1"/>
        </p:nvCxnSpPr>
        <p:spPr>
          <a:xfrm>
            <a:off x="6130194" y="876904"/>
            <a:ext cx="125362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10896534" y="507714"/>
            <a:ext cx="1295465" cy="365125"/>
          </a:xfrm>
          <a:prstGeom prst="rect">
            <a:avLst/>
          </a:prstGeom>
        </p:spPr>
        <p:txBody>
          <a:bodyPr/>
          <a:lstStyle>
            <a:lvl1pPr>
              <a:defRPr>
                <a:solidFill>
                  <a:schemeClr val="bg1"/>
                </a:solidFill>
                <a:latin typeface="+mj-ea"/>
                <a:ea typeface="+mj-ea"/>
              </a:defRPr>
            </a:lvl1pPr>
          </a:lstStyle>
          <a:p>
            <a:pPr algn="ctr"/>
            <a:r>
              <a:rPr lang="en-US" altLang="zh-CN" dirty="0"/>
              <a:t>-</a:t>
            </a:r>
            <a:fld id="{4BF17FCF-D4DA-449D-A468-DDB7E43619E6}" type="slidenum">
              <a:rPr lang="zh-CN" altLang="en-US" smtClean="0"/>
              <a:pPr algn="ctr"/>
              <a:t>‹#›</a:t>
            </a:fld>
            <a:r>
              <a:rPr lang="en-US" altLang="zh-CN" dirty="0"/>
              <a:t>-</a:t>
            </a:r>
            <a:endParaRPr lang="zh-CN" altLang="en-US" dirty="0"/>
          </a:p>
        </p:txBody>
      </p:sp>
    </p:spTree>
    <p:extLst>
      <p:ext uri="{BB962C8B-B14F-4D97-AF65-F5344CB8AC3E}">
        <p14:creationId xmlns:p14="http://schemas.microsoft.com/office/powerpoint/2010/main" xmlns="" val="14844131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10896534" y="507714"/>
            <a:ext cx="1295465" cy="365125"/>
          </a:xfrm>
          <a:prstGeom prst="rect">
            <a:avLst/>
          </a:prstGeom>
        </p:spPr>
        <p:txBody>
          <a:bodyPr/>
          <a:lstStyle>
            <a:lvl1pPr>
              <a:defRPr>
                <a:solidFill>
                  <a:schemeClr val="bg1"/>
                </a:solidFill>
                <a:latin typeface="+mj-ea"/>
                <a:ea typeface="+mj-ea"/>
              </a:defRPr>
            </a:lvl1pPr>
          </a:lstStyle>
          <a:p>
            <a:pPr algn="ctr"/>
            <a:r>
              <a:rPr lang="en-US" altLang="zh-CN" dirty="0"/>
              <a:t>-</a:t>
            </a:r>
            <a:fld id="{4BF17FCF-D4DA-449D-A468-DDB7E43619E6}" type="slidenum">
              <a:rPr lang="zh-CN" altLang="en-US" smtClean="0"/>
              <a:pPr algn="ctr"/>
              <a:t>‹#›</a:t>
            </a:fld>
            <a:r>
              <a:rPr lang="en-US" altLang="zh-CN" dirty="0"/>
              <a:t>-</a:t>
            </a:r>
            <a:endParaRPr lang="zh-CN" altLang="en-US" dirty="0"/>
          </a:p>
        </p:txBody>
      </p:sp>
      <p:sp>
        <p:nvSpPr>
          <p:cNvPr id="3" name="同侧圆角矩形 2"/>
          <p:cNvSpPr/>
          <p:nvPr userDrawn="1"/>
        </p:nvSpPr>
        <p:spPr>
          <a:xfrm>
            <a:off x="9179755" y="538158"/>
            <a:ext cx="1524757"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C00000"/>
                </a:solidFill>
                <a:latin typeface="微软雅黑" panose="020B0503020204020204" pitchFamily="34" charset="-122"/>
                <a:ea typeface="微软雅黑" panose="020B0503020204020204" pitchFamily="34" charset="-122"/>
              </a:rPr>
              <a:t>学科素养</a:t>
            </a:r>
          </a:p>
        </p:txBody>
      </p:sp>
      <p:cxnSp>
        <p:nvCxnSpPr>
          <p:cNvPr id="4" name="直接连接符 3"/>
          <p:cNvCxnSpPr/>
          <p:nvPr userDrawn="1"/>
        </p:nvCxnSpPr>
        <p:spPr>
          <a:xfrm>
            <a:off x="9361942" y="874706"/>
            <a:ext cx="1213980"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0551837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E28D260-2C98-460D-A135-0BB10FA29EA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413FF2B8-45C2-466B-B425-231500FBBB9C}"/>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4F33DFED-F91B-42B3-83AF-745C6A16ECEF}"/>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5" name="页脚占位符 4">
            <a:extLst>
              <a:ext uri="{FF2B5EF4-FFF2-40B4-BE49-F238E27FC236}">
                <a16:creationId xmlns:a16="http://schemas.microsoft.com/office/drawing/2014/main" xmlns="" id="{A4D89223-2A60-4A5E-9E34-39125DC9FF9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9AB63EE3-4A2C-498C-BFF4-ED430A508D4A}"/>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3395313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A7271A5-2F1E-48B8-BE1E-293B26D899F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76978365-D82C-424A-BBEB-352D76934BC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2F12889B-C365-4A3A-9004-05B6EDD73A23}"/>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5" name="页脚占位符 4">
            <a:extLst>
              <a:ext uri="{FF2B5EF4-FFF2-40B4-BE49-F238E27FC236}">
                <a16:creationId xmlns:a16="http://schemas.microsoft.com/office/drawing/2014/main" xmlns="" id="{8E71CF44-66AB-4D08-BEB0-295F8C61193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FDB20639-F9FB-49F7-B07C-645235CC7DB5}"/>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36115355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3D19BBB-7F63-4A68-AB68-CF941FB24E9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FDBD0B52-F01E-464B-8548-F1334886D4B9}"/>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44E845D6-0841-4D55-A7DC-4EE66FE5D6A9}"/>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71E17FE7-F55B-4F1F-8E9F-DB2C10C3A9F6}"/>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6" name="页脚占位符 5">
            <a:extLst>
              <a:ext uri="{FF2B5EF4-FFF2-40B4-BE49-F238E27FC236}">
                <a16:creationId xmlns:a16="http://schemas.microsoft.com/office/drawing/2014/main" xmlns="" id="{E11FFC4B-2CF5-407F-AAFD-FC0A4E71D97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D7C3A076-29B3-49ED-9377-0BE4EB5E0411}"/>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3727266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24FB45F-1A23-4E6A-A31E-84C1C6E67F4F}"/>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9ABE313F-E874-448A-98EE-8E5B1B16E34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C73EC04B-F867-4F9E-9D30-8D7A6D3C94D6}"/>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B572EE0B-E3DC-43A0-8938-3EB06314E0B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2FD60B7C-4E34-4469-AF8F-8E72BA5F2BD9}"/>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59B03FF6-76CD-4F7A-A905-B252446E1999}"/>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8" name="页脚占位符 7">
            <a:extLst>
              <a:ext uri="{FF2B5EF4-FFF2-40B4-BE49-F238E27FC236}">
                <a16:creationId xmlns:a16="http://schemas.microsoft.com/office/drawing/2014/main" xmlns="" id="{517D137B-C391-4D14-A847-89B0FC1CEFEB}"/>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D202B546-EC9E-4CB3-B1C2-5FA4E76539E2}"/>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18971185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5B6D4BC-F3AC-4D95-9A59-C35EFE80607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2BDD810E-A959-495A-A84E-5B9D99AB8F05}"/>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4" name="页脚占位符 3">
            <a:extLst>
              <a:ext uri="{FF2B5EF4-FFF2-40B4-BE49-F238E27FC236}">
                <a16:creationId xmlns:a16="http://schemas.microsoft.com/office/drawing/2014/main" xmlns="" id="{675DE6D4-93E2-4442-9240-BE9BEEC03B5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728761C7-8E64-4FF2-B719-BA3C5A9F8F4C}"/>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24860745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918E5B87-7045-4A92-8DFF-729F7BBCEEC7}"/>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3" name="页脚占位符 2">
            <a:extLst>
              <a:ext uri="{FF2B5EF4-FFF2-40B4-BE49-F238E27FC236}">
                <a16:creationId xmlns:a16="http://schemas.microsoft.com/office/drawing/2014/main" xmlns="" id="{1D5EA3FD-E01F-4C50-A1CC-FF8D0A2220DB}"/>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A6C2ACCE-D742-4A39-8891-BEA96E047AD7}"/>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19441768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428A6D7-1C15-4A4A-BFBE-95BB88BB9B0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D2D47130-E699-4591-89BB-05D5A06BE7C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77A2362A-3FB8-4190-98C9-8013CBA0F76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D6B41B7C-F975-43D6-AFA7-FFFE1F4EF251}"/>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6" name="页脚占位符 5">
            <a:extLst>
              <a:ext uri="{FF2B5EF4-FFF2-40B4-BE49-F238E27FC236}">
                <a16:creationId xmlns:a16="http://schemas.microsoft.com/office/drawing/2014/main" xmlns="" id="{CEE9707B-8227-4A7A-9985-A1CE5D3C0D6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6FB5D189-02AC-44CD-BFCD-94CA29EF5DA5}"/>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13995056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F0044B1-C6AA-461C-851A-B193F537A21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9F08D20C-175E-4596-960F-4504DA05BF4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44987543-4FF9-4F8E-A976-25DF50CD8C8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D44990D6-2F93-4FA6-A6CF-D6023613BE7D}"/>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6" name="页脚占位符 5">
            <a:extLst>
              <a:ext uri="{FF2B5EF4-FFF2-40B4-BE49-F238E27FC236}">
                <a16:creationId xmlns:a16="http://schemas.microsoft.com/office/drawing/2014/main" xmlns="" id="{4AB6B2AA-2C30-4D29-B366-4CE01A1CFEB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D279DD12-F4F0-466E-84C8-BFB1DBC5A142}"/>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15024066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7">
            <a:lum/>
          </a:blip>
          <a:srcRect/>
          <a:stretch>
            <a:fillRect/>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72FE055F-41C3-494A-B818-DAED1C515FA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6C4DFB76-597D-47A8-BBA0-66193DB589B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F54A6859-F888-4DFF-B7C7-44AEE0E79AF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CB72D8-C221-4806-8D8F-7ED7F969E5BC}" type="datetimeFigureOut">
              <a:rPr lang="zh-CN" altLang="en-US" smtClean="0"/>
              <a:pPr/>
              <a:t>2019/12/10</a:t>
            </a:fld>
            <a:endParaRPr lang="zh-CN" altLang="en-US"/>
          </a:p>
        </p:txBody>
      </p:sp>
      <p:sp>
        <p:nvSpPr>
          <p:cNvPr id="5" name="页脚占位符 4">
            <a:extLst>
              <a:ext uri="{FF2B5EF4-FFF2-40B4-BE49-F238E27FC236}">
                <a16:creationId xmlns:a16="http://schemas.microsoft.com/office/drawing/2014/main" xmlns="" id="{EA66E2A1-5B65-4BC3-8638-316BE8A35A1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D4C9A858-1C82-4166-BEC3-5DA0DB39387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39138576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mzwhzx.cn/" TargetMode="Externa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6.vml"/><Relationship Id="rId6" Type="http://schemas.openxmlformats.org/officeDocument/2006/relationships/package" Target="../embeddings/Microsoft_Office_Word___12.docx"/><Relationship Id="rId5" Type="http://schemas.openxmlformats.org/officeDocument/2006/relationships/package" Target="../embeddings/Microsoft_Office_Word___11.docx"/><Relationship Id="rId4" Type="http://schemas.openxmlformats.org/officeDocument/2006/relationships/slide" Target="slide6.xml"/></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package" Target="../embeddings/Microsoft_Office_Word___13.docx"/><Relationship Id="rId5" Type="http://schemas.openxmlformats.org/officeDocument/2006/relationships/slide" Target="slide21.xml"/><Relationship Id="rId4" Type="http://schemas.openxmlformats.org/officeDocument/2006/relationships/slide" Target="slide15.xml"/></Relationships>
</file>

<file path=ppt/slides/_rels/slide1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package" Target="../embeddings/Microsoft_Office_Word___14.docx"/><Relationship Id="rId5" Type="http://schemas.openxmlformats.org/officeDocument/2006/relationships/slide" Target="slide21.xml"/><Relationship Id="rId4" Type="http://schemas.openxmlformats.org/officeDocument/2006/relationships/slide" Target="slide15.xml"/></Relationships>
</file>

<file path=ppt/slides/_rels/slide14.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package" Target="../embeddings/Microsoft_Office_Word___16.docx"/><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package" Target="../embeddings/Microsoft_Office_Word___15.docx"/><Relationship Id="rId5" Type="http://schemas.openxmlformats.org/officeDocument/2006/relationships/slide" Target="slide21.xml"/><Relationship Id="rId4" Type="http://schemas.openxmlformats.org/officeDocument/2006/relationships/slide" Target="slide15.xml"/></Relationships>
</file>

<file path=ppt/slides/_rels/slide15.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package" Target="../embeddings/Microsoft_Office_Word___18.docx"/><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package" Target="../embeddings/Microsoft_Office_Word___17.docx"/><Relationship Id="rId5" Type="http://schemas.openxmlformats.org/officeDocument/2006/relationships/slide" Target="slide21.xml"/><Relationship Id="rId4" Type="http://schemas.openxmlformats.org/officeDocument/2006/relationships/slide" Target="slide15.xml"/></Relationships>
</file>

<file path=ppt/slides/_rels/slide16.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package" Target="../embeddings/Microsoft_Office_Word___20.docx"/><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package" Target="../embeddings/Microsoft_Office_Word___19.docx"/><Relationship Id="rId5" Type="http://schemas.openxmlformats.org/officeDocument/2006/relationships/slide" Target="slide21.xml"/><Relationship Id="rId4" Type="http://schemas.openxmlformats.org/officeDocument/2006/relationships/slide" Target="slide15.xml"/></Relationships>
</file>

<file path=ppt/slides/_rels/slide17.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package" Target="../embeddings/Microsoft_Office_Word___22.docx"/><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package" Target="../embeddings/Microsoft_Office_Word___21.docx"/><Relationship Id="rId5" Type="http://schemas.openxmlformats.org/officeDocument/2006/relationships/slide" Target="slide21.xml"/><Relationship Id="rId4" Type="http://schemas.openxmlformats.org/officeDocument/2006/relationships/slide" Target="slide15.xml"/></Relationships>
</file>

<file path=ppt/slides/_rels/slide18.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7.xml"/><Relationship Id="rId4" Type="http://schemas.openxmlformats.org/officeDocument/2006/relationships/slide" Target="slide21.xml"/></Relationships>
</file>

<file path=ppt/slides/_rels/slide19.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package" Target="../embeddings/Microsoft_Office_Word___23.docx"/><Relationship Id="rId5" Type="http://schemas.openxmlformats.org/officeDocument/2006/relationships/slide" Target="slide21.xml"/><Relationship Id="rId4" Type="http://schemas.openxmlformats.org/officeDocument/2006/relationships/slide" Target="slide15.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3.xml"/><Relationship Id="rId1" Type="http://schemas.openxmlformats.org/officeDocument/2006/relationships/vmlDrawing" Target="../drawings/vmlDrawing1.vml"/><Relationship Id="rId4" Type="http://schemas.openxmlformats.org/officeDocument/2006/relationships/package" Target="../embeddings/Microsoft_Office_Word___1.docx"/></Relationships>
</file>

<file path=ppt/slides/_rels/slide20.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package" Target="../embeddings/Microsoft_Office_Word___25.docx"/><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package" Target="../embeddings/Microsoft_Office_Word___24.docx"/><Relationship Id="rId5" Type="http://schemas.openxmlformats.org/officeDocument/2006/relationships/slide" Target="slide21.xml"/><Relationship Id="rId4" Type="http://schemas.openxmlformats.org/officeDocument/2006/relationships/slide" Target="slide15.xml"/></Relationships>
</file>

<file path=ppt/slides/_rels/slide21.xml.rels><?xml version="1.0" encoding="UTF-8" standalone="yes"?>
<Relationships xmlns="http://schemas.openxmlformats.org/package/2006/relationships"><Relationship Id="rId8" Type="http://schemas.openxmlformats.org/officeDocument/2006/relationships/package" Target="../embeddings/Microsoft_Office_Word___28.docx"/><Relationship Id="rId3" Type="http://schemas.openxmlformats.org/officeDocument/2006/relationships/slide" Target="slide12.xml"/><Relationship Id="rId7" Type="http://schemas.openxmlformats.org/officeDocument/2006/relationships/package" Target="../embeddings/Microsoft_Office_Word___27.docx"/><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package" Target="../embeddings/Microsoft_Office_Word___26.docx"/><Relationship Id="rId5" Type="http://schemas.openxmlformats.org/officeDocument/2006/relationships/slide" Target="slide21.xml"/><Relationship Id="rId4" Type="http://schemas.openxmlformats.org/officeDocument/2006/relationships/slide" Target="slide15.xml"/></Relationships>
</file>

<file path=ppt/slides/_rels/slide22.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package" Target="../embeddings/Microsoft_Office_Word___30.docx"/><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package" Target="../embeddings/Microsoft_Office_Word___29.docx"/><Relationship Id="rId5" Type="http://schemas.openxmlformats.org/officeDocument/2006/relationships/slide" Target="slide21.xml"/><Relationship Id="rId4" Type="http://schemas.openxmlformats.org/officeDocument/2006/relationships/slide" Target="slide15.xml"/></Relationships>
</file>

<file path=ppt/slides/_rels/slide2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package" Target="../embeddings/Microsoft_Office_Word___31.docx"/><Relationship Id="rId5" Type="http://schemas.openxmlformats.org/officeDocument/2006/relationships/slide" Target="slide21.xml"/><Relationship Id="rId4" Type="http://schemas.openxmlformats.org/officeDocument/2006/relationships/slide" Target="slide15.xml"/></Relationships>
</file>

<file path=ppt/slides/_rels/slide2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package" Target="../embeddings/Microsoft_Office_Word___32.docx"/><Relationship Id="rId5" Type="http://schemas.openxmlformats.org/officeDocument/2006/relationships/slide" Target="slide21.xml"/><Relationship Id="rId4" Type="http://schemas.openxmlformats.org/officeDocument/2006/relationships/slide" Target="slide1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3" Type="http://schemas.openxmlformats.org/officeDocument/2006/relationships/package" Target="../embeddings/Microsoft_Office_Word___33.docx"/><Relationship Id="rId2" Type="http://schemas.openxmlformats.org/officeDocument/2006/relationships/slideLayout" Target="../slideLayouts/slideLayout15.xml"/><Relationship Id="rId1" Type="http://schemas.openxmlformats.org/officeDocument/2006/relationships/vmlDrawing" Target="../drawings/vmlDrawing19.vml"/><Relationship Id="rId5" Type="http://schemas.openxmlformats.org/officeDocument/2006/relationships/image" Target="../media/image35.jpeg"/><Relationship Id="rId4" Type="http://schemas.openxmlformats.org/officeDocument/2006/relationships/package" Target="../embeddings/Microsoft_Office_Word___34.docx"/></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3" Type="http://schemas.openxmlformats.org/officeDocument/2006/relationships/package" Target="../embeddings/Microsoft_Office_Word___35.docx"/><Relationship Id="rId2" Type="http://schemas.openxmlformats.org/officeDocument/2006/relationships/slideLayout" Target="../slideLayouts/slideLayout15.xml"/><Relationship Id="rId1" Type="http://schemas.openxmlformats.org/officeDocument/2006/relationships/vmlDrawing" Target="../drawings/vmlDrawing20.vml"/><Relationship Id="rId4" Type="http://schemas.openxmlformats.org/officeDocument/2006/relationships/package" Target="../embeddings/Microsoft_Office_Word___36.docx"/></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2.vml"/><Relationship Id="rId5" Type="http://schemas.openxmlformats.org/officeDocument/2006/relationships/package" Target="../embeddings/Microsoft_Office_Word___2.docx"/><Relationship Id="rId4" Type="http://schemas.openxmlformats.org/officeDocument/2006/relationships/slide" Target="slide6.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3.vml"/><Relationship Id="rId6" Type="http://schemas.openxmlformats.org/officeDocument/2006/relationships/package" Target="../embeddings/Microsoft_Office_Word___4.docx"/><Relationship Id="rId5" Type="http://schemas.openxmlformats.org/officeDocument/2006/relationships/package" Target="../embeddings/Microsoft_Office_Word___3.docx"/><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Office_Word___7.docx"/><Relationship Id="rId2" Type="http://schemas.openxmlformats.org/officeDocument/2006/relationships/slideLayout" Target="../slideLayouts/slideLayout14.xml"/><Relationship Id="rId1" Type="http://schemas.openxmlformats.org/officeDocument/2006/relationships/vmlDrawing" Target="../drawings/vmlDrawing4.vml"/><Relationship Id="rId6" Type="http://schemas.openxmlformats.org/officeDocument/2006/relationships/package" Target="../embeddings/Microsoft_Office_Word___6.docx"/><Relationship Id="rId5" Type="http://schemas.openxmlformats.org/officeDocument/2006/relationships/package" Target="../embeddings/Microsoft_Office_Word___5.docx"/><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Office_Word___10.docx"/><Relationship Id="rId2" Type="http://schemas.openxmlformats.org/officeDocument/2006/relationships/slideLayout" Target="../slideLayouts/slideLayout14.xml"/><Relationship Id="rId1" Type="http://schemas.openxmlformats.org/officeDocument/2006/relationships/vmlDrawing" Target="../drawings/vmlDrawing5.vml"/><Relationship Id="rId6" Type="http://schemas.openxmlformats.org/officeDocument/2006/relationships/package" Target="../embeddings/Microsoft_Office_Word___9.docx"/><Relationship Id="rId5" Type="http://schemas.openxmlformats.org/officeDocument/2006/relationships/package" Target="../embeddings/Microsoft_Office_Word___8.docx"/><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nvPr>
        </p:nvSpPr>
        <p:spPr>
          <a:xfrm>
            <a:off x="4180968" y="2994231"/>
            <a:ext cx="5898760" cy="809797"/>
          </a:xfrm>
        </p:spPr>
        <p:txBody>
          <a:bodyPr/>
          <a:lstStyle/>
          <a:p>
            <a:r>
              <a:rPr lang="en-US" altLang="zh-CN" dirty="0"/>
              <a:t>9.3</a:t>
            </a:r>
            <a:r>
              <a:rPr lang="zh-CN" altLang="zh-CN" dirty="0"/>
              <a:t>　圆的方程</a:t>
            </a:r>
          </a:p>
        </p:txBody>
      </p:sp>
      <p:pic>
        <p:nvPicPr>
          <p:cNvPr id="4" name="Picture 1">
            <a:hlinkClick r:id="rId2"/>
          </p:cNvPr>
          <p:cNvPicPr>
            <a:picLocks noChangeAspect="1" noChangeArrowheads="1"/>
          </p:cNvPicPr>
          <p:nvPr/>
        </p:nvPicPr>
        <p:blipFill>
          <a:blip r:embed="rId3"/>
          <a:srcRect/>
          <a:stretch>
            <a:fillRect/>
          </a:stretch>
        </p:blipFill>
        <p:spPr bwMode="auto">
          <a:xfrm>
            <a:off x="2042160" y="4079166"/>
            <a:ext cx="7621588" cy="2400300"/>
          </a:xfrm>
          <a:prstGeom prst="rect">
            <a:avLst/>
          </a:prstGeom>
          <a:noFill/>
        </p:spPr>
      </p:pic>
    </p:spTree>
    <p:extLst>
      <p:ext uri="{BB962C8B-B14F-4D97-AF65-F5344CB8AC3E}">
        <p14:creationId xmlns:p14="http://schemas.microsoft.com/office/powerpoint/2010/main" xmlns="" val="1286788031"/>
      </p:ext>
    </p:extLst>
  </p:cSld>
  <p:clrMapOvr>
    <a:masterClrMapping/>
  </p:clrMapOvr>
  <p:transition spd="slow">
    <p:push/>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a:t>-</a:t>
            </a:r>
            <a:fld id="{4BF17FCF-D4DA-449D-A468-DDB7E43619E6}" type="slidenum">
              <a:rPr lang="zh-CN" altLang="en-US" smtClean="0"/>
              <a:pPr algn="ctr"/>
              <a:t>10</a:t>
            </a:fld>
            <a:r>
              <a:rPr lang="en-US" altLang="zh-CN" dirty="0"/>
              <a:t>-</a:t>
            </a:r>
            <a:endParaRPr lang="zh-CN" altLang="en-US" dirty="0"/>
          </a:p>
        </p:txBody>
      </p:sp>
      <p:sp>
        <p:nvSpPr>
          <p:cNvPr id="5" name="圆角矩形 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知识梳理</a:t>
            </a:r>
          </a:p>
        </p:txBody>
      </p:sp>
      <p:sp>
        <p:nvSpPr>
          <p:cNvPr id="6" name="圆角矩形 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双击自测</a:t>
            </a:r>
          </a:p>
        </p:txBody>
      </p:sp>
      <p:sp>
        <p:nvSpPr>
          <p:cNvPr id="3" name="矩形 2"/>
          <p:cNvSpPr>
            <a:spLocks noChangeAspect="1"/>
          </p:cNvSpPr>
          <p:nvPr/>
        </p:nvSpPr>
        <p:spPr>
          <a:xfrm>
            <a:off x="2032000" y="1351160"/>
            <a:ext cx="8128000" cy="876715"/>
          </a:xfrm>
          <a:prstGeom prst="rect">
            <a:avLst/>
          </a:prstGeom>
        </p:spPr>
        <p:txBody>
          <a:bodyPr>
            <a:spAutoFit/>
          </a:bodyPr>
          <a:lstStyle/>
          <a:p>
            <a:pPr>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若圆</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经过坐标原点与点</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cs typeface="Times New Roman" panose="02020603050405020304" pitchFamily="18" charset="0"/>
              </a:rPr>
              <a:t>且与直线</a:t>
            </a:r>
            <a:r>
              <a:rPr lang="en-US" altLang="zh-CN" sz="2200" dirty="0">
                <a:solidFill>
                  <a:srgbClr val="000000"/>
                </a:solidFill>
                <a:latin typeface="Times New Roman" panose="02020603050405020304" pitchFamily="18" charset="0"/>
                <a:cs typeface="Times New Roman" panose="02020603050405020304" pitchFamily="18" charset="0"/>
              </a:rPr>
              <a:t>y=1</a:t>
            </a:r>
            <a:r>
              <a:rPr lang="zh-CN" altLang="zh-CN" sz="2200" dirty="0">
                <a:solidFill>
                  <a:srgbClr val="000000"/>
                </a:solidFill>
                <a:latin typeface="Times New Roman" panose="02020603050405020304" pitchFamily="18" charset="0"/>
                <a:cs typeface="Times New Roman" panose="02020603050405020304" pitchFamily="18" charset="0"/>
              </a:rPr>
              <a:t>相切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则圆</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的方程是</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26" name="五边形 25"/>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7" name="五边形 26"/>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28" name="组合 27"/>
          <p:cNvGrpSpPr/>
          <p:nvPr/>
        </p:nvGrpSpPr>
        <p:grpSpPr>
          <a:xfrm>
            <a:off x="1775520" y="3501008"/>
            <a:ext cx="8640960" cy="3168352"/>
            <a:chOff x="251520" y="2348880"/>
            <a:chExt cx="8640960" cy="3168352"/>
          </a:xfrm>
        </p:grpSpPr>
        <p:grpSp>
          <p:nvGrpSpPr>
            <p:cNvPr id="29" name="组合 28"/>
            <p:cNvGrpSpPr/>
            <p:nvPr/>
          </p:nvGrpSpPr>
          <p:grpSpPr>
            <a:xfrm>
              <a:off x="251520" y="2348880"/>
              <a:ext cx="8640960" cy="3168352"/>
              <a:chOff x="251520" y="-210187"/>
              <a:chExt cx="8640960" cy="3168352"/>
            </a:xfrm>
          </p:grpSpPr>
          <p:sp>
            <p:nvSpPr>
              <p:cNvPr id="31" name="五边形 30"/>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2" name="燕尾形 31"/>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3" name="组合 32"/>
              <p:cNvGrpSpPr/>
              <p:nvPr/>
            </p:nvGrpSpPr>
            <p:grpSpPr>
              <a:xfrm>
                <a:off x="251520" y="-210187"/>
                <a:ext cx="8640960" cy="2854065"/>
                <a:chOff x="251520" y="-210187"/>
                <a:chExt cx="8640960" cy="2854065"/>
              </a:xfrm>
            </p:grpSpPr>
            <p:sp>
              <p:nvSpPr>
                <p:cNvPr id="34" name="矩形 33"/>
                <p:cNvSpPr/>
                <p:nvPr/>
              </p:nvSpPr>
              <p:spPr>
                <a:xfrm>
                  <a:off x="251520" y="-210187"/>
                  <a:ext cx="8640960" cy="2854065"/>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22"/>
                <p:cNvSpPr txBox="1"/>
                <p:nvPr/>
              </p:nvSpPr>
              <p:spPr>
                <a:xfrm>
                  <a:off x="8360077" y="-86953"/>
                  <a:ext cx="492443" cy="276999"/>
                </a:xfrm>
                <a:prstGeom prst="rect">
                  <a:avLst/>
                </a:prstGeom>
                <a:noFill/>
              </p:spPr>
              <p:txBody>
                <a:bodyPr wrap="none" rtlCol="0">
                  <a:spAutoFit/>
                </a:bodyPr>
                <a:lstStyle/>
                <a:p>
                  <a:r>
                    <a:rPr lang="zh-CN" altLang="en-US" sz="1200" dirty="0"/>
                    <a:t>关闭</a:t>
                  </a:r>
                </a:p>
              </p:txBody>
            </p:sp>
          </p:grpSp>
        </p:grpSp>
        <p:graphicFrame>
          <p:nvGraphicFramePr>
            <p:cNvPr id="30" name="对象 29"/>
            <p:cNvGraphicFramePr>
              <a:graphicFrameLocks noChangeAspect="1"/>
            </p:cNvGraphicFramePr>
            <p:nvPr>
              <p:extLst>
                <p:ext uri="{D42A27DB-BD31-4B8C-83A1-F6EECF244321}">
                  <p14:modId xmlns:p14="http://schemas.microsoft.com/office/powerpoint/2010/main" xmlns="" val="3077638941"/>
                </p:ext>
              </p:extLst>
            </p:nvPr>
          </p:nvGraphicFramePr>
          <p:xfrm>
            <a:off x="517525" y="2770585"/>
            <a:ext cx="8031163" cy="2170112"/>
          </p:xfrm>
          <a:graphic>
            <a:graphicData uri="http://schemas.openxmlformats.org/presentationml/2006/ole">
              <p:oleObj spid="_x0000_s6148" name="文档" r:id="rId5" imgW="3847376" imgH="1036019" progId="Word.Document.12">
                <p:embed/>
              </p:oleObj>
            </a:graphicData>
          </a:graphic>
        </p:graphicFrame>
      </p:grpSp>
      <p:grpSp>
        <p:nvGrpSpPr>
          <p:cNvPr id="36" name="组合 35"/>
          <p:cNvGrpSpPr/>
          <p:nvPr/>
        </p:nvGrpSpPr>
        <p:grpSpPr>
          <a:xfrm>
            <a:off x="1775520" y="5373218"/>
            <a:ext cx="8640960" cy="1296143"/>
            <a:chOff x="251520" y="5229201"/>
            <a:chExt cx="8640960" cy="1296143"/>
          </a:xfrm>
        </p:grpSpPr>
        <p:grpSp>
          <p:nvGrpSpPr>
            <p:cNvPr id="37" name="组合 36"/>
            <p:cNvGrpSpPr/>
            <p:nvPr/>
          </p:nvGrpSpPr>
          <p:grpSpPr>
            <a:xfrm>
              <a:off x="251520" y="5229201"/>
              <a:ext cx="8640960" cy="1296143"/>
              <a:chOff x="251520" y="3611454"/>
              <a:chExt cx="8640960" cy="1296143"/>
            </a:xfrm>
          </p:grpSpPr>
          <p:sp>
            <p:nvSpPr>
              <p:cNvPr id="39" name="五边形 38"/>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40" name="五边形 39"/>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1" name="燕尾形 40"/>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矩形 41"/>
              <p:cNvSpPr/>
              <p:nvPr/>
            </p:nvSpPr>
            <p:spPr>
              <a:xfrm>
                <a:off x="251520" y="3611454"/>
                <a:ext cx="8640960" cy="98741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30"/>
              <p:cNvSpPr txBox="1"/>
              <p:nvPr/>
            </p:nvSpPr>
            <p:spPr>
              <a:xfrm>
                <a:off x="8388424" y="3755469"/>
                <a:ext cx="492443" cy="276999"/>
              </a:xfrm>
              <a:prstGeom prst="rect">
                <a:avLst/>
              </a:prstGeom>
              <a:noFill/>
            </p:spPr>
            <p:txBody>
              <a:bodyPr wrap="none" rtlCol="0">
                <a:spAutoFit/>
              </a:bodyPr>
              <a:lstStyle/>
              <a:p>
                <a:r>
                  <a:rPr lang="zh-CN" altLang="en-US" sz="1200" dirty="0"/>
                  <a:t>关闭</a:t>
                </a:r>
              </a:p>
            </p:txBody>
          </p:sp>
        </p:grpSp>
        <p:graphicFrame>
          <p:nvGraphicFramePr>
            <p:cNvPr id="38" name="对象 37"/>
            <p:cNvGraphicFramePr>
              <a:graphicFrameLocks noChangeAspect="1"/>
            </p:cNvGraphicFramePr>
            <p:nvPr>
              <p:extLst>
                <p:ext uri="{D42A27DB-BD31-4B8C-83A1-F6EECF244321}">
                  <p14:modId xmlns:p14="http://schemas.microsoft.com/office/powerpoint/2010/main" xmlns="" val="357596244"/>
                </p:ext>
              </p:extLst>
            </p:nvPr>
          </p:nvGraphicFramePr>
          <p:xfrm>
            <a:off x="550863" y="5596384"/>
            <a:ext cx="7943850" cy="539750"/>
          </p:xfrm>
          <a:graphic>
            <a:graphicData uri="http://schemas.openxmlformats.org/presentationml/2006/ole">
              <p:oleObj spid="_x0000_s6149" name="文档" r:id="rId6" imgW="3872277" imgH="264852" progId="Word.Document.12">
                <p:embed/>
              </p:oleObj>
            </a:graphicData>
          </a:graphic>
        </p:graphicFrame>
      </p:grpSp>
    </p:spTree>
    <p:extLst>
      <p:ext uri="{BB962C8B-B14F-4D97-AF65-F5344CB8AC3E}">
        <p14:creationId xmlns:p14="http://schemas.microsoft.com/office/powerpoint/2010/main" xmlns="" val="1582675594"/>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7"/>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500"/>
                                        <p:tgtEl>
                                          <p:spTgt spid="28"/>
                                        </p:tgtEl>
                                      </p:cBhvr>
                                    </p:animEffect>
                                  </p:childTnLst>
                                </p:cTn>
                              </p:par>
                            </p:childTnLst>
                          </p:cTn>
                        </p:par>
                      </p:childTnLst>
                    </p:cTn>
                  </p:par>
                </p:childTnLst>
              </p:cTn>
              <p:nextCondLst>
                <p:cond evt="onClick" delay="0">
                  <p:tgtEl>
                    <p:spTgt spid="27"/>
                  </p:tgtEl>
                </p:cond>
              </p:nextCondLst>
            </p:seq>
            <p:seq concurrent="1" nextAc="seek">
              <p:cTn id="8" restart="whenNotActive" fill="hold" evtFilter="cancelBubble" nodeType="interactiveSeq">
                <p:stCondLst>
                  <p:cond evt="onClick" delay="0">
                    <p:tgtEl>
                      <p:spTgt spid="28"/>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28"/>
                                        </p:tgtEl>
                                      </p:cBhvr>
                                    </p:animEffect>
                                    <p:set>
                                      <p:cBhvr>
                                        <p:cTn id="13" dur="1" fill="hold">
                                          <p:stCondLst>
                                            <p:cond delay="499"/>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28"/>
                  </p:tgtEl>
                </p:cond>
              </p:nextCondLst>
            </p:seq>
            <p:seq concurrent="1" nextAc="seek">
              <p:cTn id="14" restart="whenNotActive" fill="hold" evtFilter="cancelBubble" nodeType="interactiveSeq">
                <p:stCondLst>
                  <p:cond evt="onClick" delay="0">
                    <p:tgtEl>
                      <p:spTgt spid="26"/>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down)">
                                      <p:cBhvr>
                                        <p:cTn id="19" dur="500"/>
                                        <p:tgtEl>
                                          <p:spTgt spid="36"/>
                                        </p:tgtEl>
                                      </p:cBhvr>
                                    </p:animEffect>
                                  </p:childTnLst>
                                </p:cTn>
                              </p:par>
                            </p:childTnLst>
                          </p:cTn>
                        </p:par>
                      </p:childTnLst>
                    </p:cTn>
                  </p:par>
                </p:childTnLst>
              </p:cTn>
              <p:nextCondLst>
                <p:cond evt="onClick" delay="0">
                  <p:tgtEl>
                    <p:spTgt spid="26"/>
                  </p:tgtEl>
                </p:cond>
              </p:nextCondLst>
            </p:seq>
            <p:seq concurrent="1" nextAc="seek">
              <p:cTn id="20" restart="whenNotActive" fill="hold" evtFilter="cancelBubble" nodeType="interactiveSeq">
                <p:stCondLst>
                  <p:cond evt="onClick" delay="0">
                    <p:tgtEl>
                      <p:spTgt spid="36"/>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36"/>
                                        </p:tgtEl>
                                      </p:cBhvr>
                                    </p:animEffect>
                                    <p:set>
                                      <p:cBhvr>
                                        <p:cTn id="25" dur="1" fill="hold">
                                          <p:stCondLst>
                                            <p:cond delay="499"/>
                                          </p:stCondLst>
                                        </p:cTn>
                                        <p:tgtEl>
                                          <p:spTgt spid="36"/>
                                        </p:tgtEl>
                                        <p:attrNameLst>
                                          <p:attrName>style.visibility</p:attrName>
                                        </p:attrNameLst>
                                      </p:cBhvr>
                                      <p:to>
                                        <p:strVal val="hidden"/>
                                      </p:to>
                                    </p:set>
                                  </p:childTnLst>
                                </p:cTn>
                              </p:par>
                            </p:childTnLst>
                          </p:cTn>
                        </p:par>
                      </p:childTnLst>
                    </p:cTn>
                  </p:par>
                </p:childTnLst>
              </p:cTn>
              <p:nextCondLst>
                <p:cond evt="onClick" delay="0">
                  <p:tgtEl>
                    <p:spTgt spid="36"/>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a:t>-</a:t>
            </a:r>
            <a:fld id="{4BF17FCF-D4DA-449D-A468-DDB7E43619E6}" type="slidenum">
              <a:rPr lang="zh-CN" altLang="en-US" smtClean="0"/>
              <a:pPr algn="ctr"/>
              <a:t>11</a:t>
            </a:fld>
            <a:r>
              <a:rPr lang="en-US" altLang="zh-CN" dirty="0"/>
              <a:t>-</a:t>
            </a:r>
            <a:endParaRPr lang="zh-CN" altLang="en-US" dirty="0"/>
          </a:p>
        </p:txBody>
      </p:sp>
      <p:sp>
        <p:nvSpPr>
          <p:cNvPr id="5" name="圆角矩形 4">
            <a:hlinkClick r:id="rId2"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知识梳理</a:t>
            </a:r>
          </a:p>
        </p:txBody>
      </p:sp>
      <p:sp>
        <p:nvSpPr>
          <p:cNvPr id="6" name="圆角矩形 5">
            <a:hlinkClick r:id="rId3"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双击自测</a:t>
            </a:r>
          </a:p>
        </p:txBody>
      </p:sp>
      <p:sp>
        <p:nvSpPr>
          <p:cNvPr id="2" name="矩形 1"/>
          <p:cNvSpPr>
            <a:spLocks noChangeAspect="1"/>
          </p:cNvSpPr>
          <p:nvPr/>
        </p:nvSpPr>
        <p:spPr>
          <a:xfrm>
            <a:off x="2032000" y="2310468"/>
            <a:ext cx="8128000" cy="2491067"/>
          </a:xfrm>
          <a:prstGeom prst="rect">
            <a:avLst/>
          </a:prstGeom>
        </p:spPr>
        <p:txBody>
          <a:bodyPr>
            <a:spAutoFit/>
          </a:bodyPr>
          <a:lstStyle/>
          <a:p>
            <a:pPr indent="266700">
              <a:lnSpc>
                <a:spcPct val="120000"/>
              </a:lnSpc>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自测点评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求圆的标准方程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一定要抓住圆的圆心和半径两个核心要素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若圆与坐标轴相切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则要注意半径和圆心的关系</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配方法在圆的一般方程化为标准方程时起关键作用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因此要熟练掌握</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求轨迹方程时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一定要结合已知条件进行检验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以防漏解或增解</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18810499"/>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12</a:t>
            </a:fld>
            <a:r>
              <a:rPr lang="en-US" altLang="zh-CN"/>
              <a:t>-</a:t>
            </a:r>
            <a:endParaRPr lang="zh-CN" altLang="en-US" dirty="0"/>
          </a:p>
        </p:txBody>
      </p:sp>
      <p:sp>
        <p:nvSpPr>
          <p:cNvPr id="9" name="圆角矩形 8">
            <a:hlinkClick r:id="rId3" action="ppaction://hlinksldjump"/>
          </p:cNvPr>
          <p:cNvSpPr/>
          <p:nvPr/>
        </p:nvSpPr>
        <p:spPr>
          <a:xfrm>
            <a:off x="1987632"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考点一</a:t>
            </a:r>
          </a:p>
        </p:txBody>
      </p:sp>
      <p:sp>
        <p:nvSpPr>
          <p:cNvPr id="10" name="圆角矩形 9">
            <a:hlinkClick r:id="rId4"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3" name="矩形 2"/>
          <p:cNvSpPr>
            <a:spLocks noChangeAspect="1"/>
          </p:cNvSpPr>
          <p:nvPr/>
        </p:nvSpPr>
        <p:spPr>
          <a:xfrm>
            <a:off x="2032000" y="1353647"/>
            <a:ext cx="8128000" cy="1311128"/>
          </a:xfrm>
          <a:prstGeom prst="rect">
            <a:avLst/>
          </a:prstGeom>
        </p:spPr>
        <p:txBody>
          <a:bodyPr>
            <a:spAutoFit/>
          </a:bodyPr>
          <a:lstStyle/>
          <a:p>
            <a:pPr algn="ctr">
              <a:lnSpc>
                <a:spcPct val="120000"/>
              </a:lnSpc>
              <a:tabLst>
                <a:tab pos="1188085" algn="l"/>
                <a:tab pos="2163445" algn="l"/>
                <a:tab pos="3142615" algn="l"/>
                <a:tab pos="4190365" algn="l"/>
              </a:tabLst>
            </a:pPr>
            <a:r>
              <a:rPr lang="zh-CN" altLang="zh-CN" sz="2200" b="1" dirty="0">
                <a:solidFill>
                  <a:srgbClr val="FF0000"/>
                </a:solidFill>
                <a:latin typeface="Times New Roman" panose="02020603050405020304" pitchFamily="18" charset="0"/>
                <a:cs typeface="Times New Roman" panose="02020603050405020304" pitchFamily="18" charset="0"/>
              </a:rPr>
              <a:t>求圆的方程</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b="1" dirty="0">
                <a:solidFill>
                  <a:srgbClr val="FF0000"/>
                </a:solidFill>
                <a:latin typeface="Times New Roman" panose="02020603050405020304" pitchFamily="18" charset="0"/>
                <a:cs typeface="Times New Roman" panose="02020603050405020304" pitchFamily="18" charset="0"/>
              </a:rPr>
              <a:t>考点难度</a:t>
            </a:r>
            <a:r>
              <a:rPr lang="en-US" altLang="zh-CN" sz="2200" dirty="0">
                <a:solidFill>
                  <a:srgbClr val="FF0000"/>
                </a:solidFill>
                <a:latin typeface="NEU-BZ-S92"/>
                <a:ea typeface="NEU-BZ-S92"/>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1</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FF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过点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(4,1)</a:t>
            </a:r>
            <a:r>
              <a:rPr lang="zh-CN" altLang="zh-CN" sz="2200" dirty="0">
                <a:solidFill>
                  <a:srgbClr val="000000"/>
                </a:solidFill>
                <a:latin typeface="Times New Roman" panose="02020603050405020304" pitchFamily="18" charset="0"/>
                <a:cs typeface="Times New Roman" panose="02020603050405020304" pitchFamily="18" charset="0"/>
              </a:rPr>
              <a:t>的圆</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与直线</a:t>
            </a:r>
            <a:r>
              <a:rPr lang="en-US" altLang="zh-CN" sz="2200" i="1" dirty="0">
                <a:solidFill>
                  <a:srgbClr val="000000"/>
                </a:solidFill>
                <a:latin typeface="Times New Roman" panose="02020603050405020304" pitchFamily="18" charset="0"/>
                <a:cs typeface="Times New Roman" panose="02020603050405020304" pitchFamily="18" charset="0"/>
              </a:rPr>
              <a:t>x-y-</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相切于点</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cs typeface="Times New Roman" panose="02020603050405020304" pitchFamily="18" charset="0"/>
              </a:rPr>
              <a:t>则圆</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的方程为</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3402161" y="2121150"/>
            <a:ext cx="1641796" cy="470450"/>
          </a:xfrm>
          <a:prstGeom prst="rect">
            <a:avLst/>
          </a:prstGeom>
        </p:spPr>
        <p:txBody>
          <a:bodyPr wrap="none">
            <a:spAutoFit/>
          </a:bodyPr>
          <a:lstStyle/>
          <a:p>
            <a:pPr>
              <a:lnSpc>
                <a:spcPct val="120000"/>
              </a:lnSpc>
            </a:pPr>
            <a:r>
              <a:rPr lang="en-US" altLang="zh-CN" sz="2200" dirty="0">
                <a:solidFill>
                  <a:srgbClr val="FF0000"/>
                </a:solidFill>
                <a:latin typeface="Times New Roman" panose="02020603050405020304" pitchFamily="18" charset="0"/>
              </a:rPr>
              <a:t>(</a:t>
            </a:r>
            <a:r>
              <a:rPr lang="en-US" altLang="zh-CN" sz="2200" i="1" dirty="0">
                <a:solidFill>
                  <a:srgbClr val="FF0000"/>
                </a:solidFill>
                <a:latin typeface="Times New Roman" panose="02020603050405020304" pitchFamily="18" charset="0"/>
              </a:rPr>
              <a:t>x-</a:t>
            </a:r>
            <a:r>
              <a:rPr lang="en-US" altLang="zh-CN" sz="2200" dirty="0">
                <a:solidFill>
                  <a:srgbClr val="FF0000"/>
                </a:solidFill>
                <a:latin typeface="Times New Roman" panose="02020603050405020304" pitchFamily="18" charset="0"/>
              </a:rPr>
              <a:t>3)</a:t>
            </a:r>
            <a:r>
              <a:rPr lang="en-US" altLang="zh-CN" sz="2200" baseline="30000" dirty="0" err="1">
                <a:solidFill>
                  <a:srgbClr val="FF0000"/>
                </a:solidFill>
                <a:latin typeface="Times New Roman" panose="02020603050405020304" pitchFamily="18" charset="0"/>
              </a:rPr>
              <a:t>2</a:t>
            </a:r>
            <a:r>
              <a:rPr lang="en-US" altLang="zh-CN" sz="2200" i="1" dirty="0" err="1">
                <a:solidFill>
                  <a:srgbClr val="FF0000"/>
                </a:solidFill>
                <a:latin typeface="Times New Roman" panose="02020603050405020304" pitchFamily="18" charset="0"/>
              </a:rPr>
              <a:t>+y</a:t>
            </a:r>
            <a:r>
              <a:rPr lang="en-US" altLang="zh-CN" sz="2200" baseline="30000" dirty="0" err="1">
                <a:solidFill>
                  <a:srgbClr val="FF0000"/>
                </a:solidFill>
                <a:latin typeface="Times New Roman" panose="02020603050405020304" pitchFamily="18" charset="0"/>
              </a:rPr>
              <a:t>2</a:t>
            </a:r>
            <a:r>
              <a:rPr lang="en-US" altLang="zh-CN" sz="2200" i="1" dirty="0">
                <a:solidFill>
                  <a:srgbClr val="FF0000"/>
                </a:solidFill>
                <a:latin typeface="Times New Roman" panose="02020603050405020304" pitchFamily="18" charset="0"/>
              </a:rPr>
              <a:t>=</a:t>
            </a:r>
            <a:r>
              <a:rPr lang="en-US" altLang="zh-CN" sz="2200" dirty="0">
                <a:solidFill>
                  <a:srgbClr val="FF0000"/>
                </a:solidFill>
                <a:latin typeface="Times New Roman" panose="02020603050405020304" pitchFamily="18" charset="0"/>
              </a:rPr>
              <a:t>2 </a:t>
            </a:r>
            <a:endParaRPr lang="zh-CN" altLang="en-US" sz="2200" dirty="0"/>
          </a:p>
        </p:txBody>
      </p:sp>
      <p:sp>
        <p:nvSpPr>
          <p:cNvPr id="5" name="矩形 4"/>
          <p:cNvSpPr>
            <a:spLocks noChangeAspect="1"/>
          </p:cNvSpPr>
          <p:nvPr/>
        </p:nvSpPr>
        <p:spPr>
          <a:xfrm>
            <a:off x="2032000" y="2638798"/>
            <a:ext cx="8128000" cy="1691040"/>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方法一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由已知</a:t>
            </a:r>
            <a:r>
              <a:rPr lang="en-US" altLang="zh-CN" sz="2200" i="1" dirty="0" err="1">
                <a:solidFill>
                  <a:srgbClr val="000000"/>
                </a:solidFill>
                <a:latin typeface="Times New Roman" panose="02020603050405020304" pitchFamily="18" charset="0"/>
                <a:cs typeface="Times New Roman" panose="02020603050405020304" pitchFamily="18" charset="0"/>
              </a:rPr>
              <a:t>k</a:t>
            </a:r>
            <a:r>
              <a:rPr lang="en-US" altLang="zh-CN" sz="2200" i="1" baseline="-25000" dirty="0" err="1">
                <a:solidFill>
                  <a:srgbClr val="000000"/>
                </a:solidFill>
                <a:latin typeface="Times New Roman" panose="02020603050405020304" pitchFamily="18" charset="0"/>
                <a:cs typeface="Times New Roman" panose="02020603050405020304" pitchFamily="18" charset="0"/>
              </a:rPr>
              <a:t>AB</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的中垂线方程为</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点且垂直于直线</a:t>
            </a:r>
            <a:r>
              <a:rPr lang="en-US" altLang="zh-CN" sz="2200" i="1" dirty="0">
                <a:solidFill>
                  <a:srgbClr val="000000"/>
                </a:solidFill>
                <a:latin typeface="Times New Roman" panose="02020603050405020304" pitchFamily="18" charset="0"/>
                <a:cs typeface="Times New Roman" panose="02020603050405020304" pitchFamily="18" charset="0"/>
              </a:rPr>
              <a:t>x-y-</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的直线方程为</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i="1" dirty="0" err="1">
                <a:solidFill>
                  <a:srgbClr val="000000"/>
                </a:solidFill>
                <a:latin typeface="Times New Roman" panose="02020603050405020304" pitchFamily="18" charset="0"/>
                <a:cs typeface="Times New Roman" panose="02020603050405020304" pitchFamily="18" charset="0"/>
              </a:rPr>
              <a:t>x+y-</a:t>
            </a:r>
            <a:r>
              <a:rPr lang="en-US" altLang="zh-CN" sz="2200" dirty="0" err="1">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i="1" dirty="0">
                <a:solidFill>
                  <a:srgbClr val="000000"/>
                </a:solidFill>
                <a:latin typeface="NEU-BZ-S92"/>
                <a:cs typeface="宋体" panose="02010600030101010101" pitchFamily="2" charset="-122"/>
              </a:rPr>
              <a:t>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127264768"/>
              </p:ext>
            </p:extLst>
          </p:nvPr>
        </p:nvGraphicFramePr>
        <p:xfrm>
          <a:off x="1837137" y="4274910"/>
          <a:ext cx="8128000" cy="1314330"/>
        </p:xfrm>
        <a:graphic>
          <a:graphicData uri="http://schemas.openxmlformats.org/presentationml/2006/ole">
            <p:oleObj spid="_x0000_s7171" name="文档" r:id="rId6" imgW="3839157" imgH="620031" progId="Word.Document.12">
              <p:embed/>
            </p:oleObj>
          </a:graphicData>
        </a:graphic>
      </p:graphicFrame>
      <p:sp>
        <p:nvSpPr>
          <p:cNvPr id="7" name="矩形 6"/>
          <p:cNvSpPr>
            <a:spLocks noChangeAspect="1"/>
          </p:cNvSpPr>
          <p:nvPr/>
        </p:nvSpPr>
        <p:spPr>
          <a:xfrm>
            <a:off x="2032001" y="5589240"/>
            <a:ext cx="4144083" cy="466090"/>
          </a:xfrm>
          <a:prstGeom prst="rect">
            <a:avLst/>
          </a:prstGeom>
        </p:spPr>
        <p:txBody>
          <a:bodyPr wrap="none">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所以圆</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的方程为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baseline="30000" dirty="0" err="1">
                <a:solidFill>
                  <a:srgbClr val="000000"/>
                </a:solidFill>
                <a:latin typeface="Times New Roman" panose="02020603050405020304" pitchFamily="18" charset="0"/>
                <a:cs typeface="Times New Roman" panose="02020603050405020304" pitchFamily="18" charset="0"/>
              </a:rPr>
              <a:t>2</a:t>
            </a:r>
            <a:r>
              <a:rPr lang="en-US" altLang="zh-CN" sz="2200" i="1" dirty="0" err="1">
                <a:solidFill>
                  <a:srgbClr val="000000"/>
                </a:solidFill>
                <a:latin typeface="Times New Roman" panose="02020603050405020304" pitchFamily="18" charset="0"/>
                <a:cs typeface="Times New Roman" panose="02020603050405020304" pitchFamily="18" charset="0"/>
              </a:rPr>
              <a:t>+y</a:t>
            </a:r>
            <a:r>
              <a:rPr lang="en-US" altLang="zh-CN" sz="2200" baseline="30000" dirty="0" err="1">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99979791"/>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par>
                                <p:cTn id="13" presetID="22" presetClass="entr" presetSubtype="4"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down)">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13</a:t>
            </a:fld>
            <a:r>
              <a:rPr lang="en-US" altLang="zh-CN"/>
              <a:t>-</a:t>
            </a:r>
            <a:endParaRPr lang="zh-CN" altLang="en-US" dirty="0"/>
          </a:p>
        </p:txBody>
      </p:sp>
      <p:sp>
        <p:nvSpPr>
          <p:cNvPr id="9" name="圆角矩形 8">
            <a:hlinkClick r:id="rId3" action="ppaction://hlinksldjump"/>
          </p:cNvPr>
          <p:cNvSpPr/>
          <p:nvPr/>
        </p:nvSpPr>
        <p:spPr>
          <a:xfrm>
            <a:off x="1987632"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考点一</a:t>
            </a:r>
          </a:p>
        </p:txBody>
      </p:sp>
      <p:sp>
        <p:nvSpPr>
          <p:cNvPr id="10" name="圆角矩形 9">
            <a:hlinkClick r:id="rId4"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8" name="矩形 7"/>
          <p:cNvSpPr>
            <a:spLocks noChangeAspect="1"/>
          </p:cNvSpPr>
          <p:nvPr/>
        </p:nvSpPr>
        <p:spPr>
          <a:xfrm>
            <a:off x="2032000" y="1351159"/>
            <a:ext cx="8128000" cy="466090"/>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方法二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设圆的方程为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r</a:t>
            </a:r>
            <a:r>
              <a:rPr lang="en-US" altLang="zh-CN" sz="2200" baseline="30000" dirty="0" err="1">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r&gt;</a:t>
            </a:r>
            <a:r>
              <a:rPr lang="en-US" altLang="zh-CN" sz="2200" dirty="0">
                <a:solidFill>
                  <a:srgbClr val="000000"/>
                </a:solidFill>
                <a:latin typeface="Times New Roman" panose="02020603050405020304" pitchFamily="18" charset="0"/>
                <a:cs typeface="Times New Roman" panose="02020603050405020304" pitchFamily="18" charset="0"/>
              </a:rPr>
              <a:t>0),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12" name="对象 11"/>
          <p:cNvGraphicFramePr>
            <a:graphicFrameLocks noChangeAspect="1"/>
          </p:cNvGraphicFramePr>
          <p:nvPr>
            <p:extLst>
              <p:ext uri="{D42A27DB-BD31-4B8C-83A1-F6EECF244321}">
                <p14:modId xmlns:p14="http://schemas.microsoft.com/office/powerpoint/2010/main" xmlns="" val="2068785830"/>
              </p:ext>
            </p:extLst>
          </p:nvPr>
        </p:nvGraphicFramePr>
        <p:xfrm>
          <a:off x="1837137" y="1843454"/>
          <a:ext cx="8128000" cy="2141246"/>
        </p:xfrm>
        <a:graphic>
          <a:graphicData uri="http://schemas.openxmlformats.org/presentationml/2006/ole">
            <p:oleObj spid="_x0000_s8195" name="文档" r:id="rId6" imgW="3839157" imgH="1010700" progId="Word.Document.12">
              <p:embed/>
            </p:oleObj>
          </a:graphicData>
        </a:graphic>
      </p:graphicFrame>
      <p:sp>
        <p:nvSpPr>
          <p:cNvPr id="13" name="矩形 12"/>
          <p:cNvSpPr>
            <a:spLocks noChangeAspect="1"/>
          </p:cNvSpPr>
          <p:nvPr/>
        </p:nvSpPr>
        <p:spPr>
          <a:xfrm>
            <a:off x="2032000" y="3984701"/>
            <a:ext cx="8128000" cy="2084801"/>
          </a:xfrm>
          <a:prstGeom prst="rect">
            <a:avLst/>
          </a:prstGeom>
        </p:spPr>
        <p:txBody>
          <a:bodyPr>
            <a:spAutoFit/>
          </a:bodyPr>
          <a:lstStyle/>
          <a:p>
            <a:pPr indent="266700">
              <a:lnSpc>
                <a:spcPct val="120000"/>
              </a:lnSpc>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方法总结</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常见的求圆的方程的方法有两种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一是利用圆的几何特征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求出圆心坐标和半径长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写出圆的标准方程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二是利用待定系数法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应用关键是根据已知条件选择标准方程还是一般方程</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如果所给条件易求圆心坐标和半径长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则选用标准方程求解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如果所给条件与圆心、半径关系不密切或涉及圆上多点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常选用一般方程求解</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3248402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14</a:t>
            </a:fld>
            <a:r>
              <a:rPr lang="en-US" altLang="zh-CN"/>
              <a:t>-</a:t>
            </a:r>
            <a:endParaRPr lang="zh-CN" altLang="en-US" dirty="0"/>
          </a:p>
        </p:txBody>
      </p:sp>
      <p:sp>
        <p:nvSpPr>
          <p:cNvPr id="9" name="圆角矩形 8">
            <a:hlinkClick r:id="rId3" action="ppaction://hlinksldjump"/>
          </p:cNvPr>
          <p:cNvSpPr/>
          <p:nvPr/>
        </p:nvSpPr>
        <p:spPr>
          <a:xfrm>
            <a:off x="1987632"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考点一</a:t>
            </a:r>
          </a:p>
        </p:txBody>
      </p:sp>
      <p:sp>
        <p:nvSpPr>
          <p:cNvPr id="10" name="圆角矩形 9">
            <a:hlinkClick r:id="rId4"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4" name="矩形 3"/>
          <p:cNvSpPr>
            <a:spLocks noChangeAspect="1"/>
          </p:cNvSpPr>
          <p:nvPr/>
        </p:nvSpPr>
        <p:spPr>
          <a:xfrm>
            <a:off x="2032000" y="1351159"/>
            <a:ext cx="8128000" cy="876715"/>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兰亭粗黑简体"/>
                <a:cs typeface="Times New Roman" panose="02020603050405020304" pitchFamily="18" charset="0"/>
              </a:rPr>
              <a:t>对点训练</a:t>
            </a:r>
            <a:r>
              <a:rPr lang="zh-CN" altLang="zh-CN" sz="2200" dirty="0">
                <a:solidFill>
                  <a:srgbClr val="000000"/>
                </a:solidFill>
                <a:latin typeface="Times New Roman" panose="02020603050405020304" pitchFamily="18" charset="0"/>
                <a:cs typeface="Times New Roman" panose="02020603050405020304" pitchFamily="18" charset="0"/>
              </a:rPr>
              <a:t>已知圆</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经过</a:t>
            </a:r>
            <a:r>
              <a:rPr lang="en-US" altLang="zh-CN" sz="2200" dirty="0">
                <a:solidFill>
                  <a:srgbClr val="000000"/>
                </a:solidFill>
                <a:latin typeface="Times New Roman" panose="02020603050405020304" pitchFamily="18" charset="0"/>
                <a:cs typeface="Times New Roman" panose="02020603050405020304" pitchFamily="18" charset="0"/>
              </a:rPr>
              <a:t>P(-2,4),Q(3,-1)</a:t>
            </a:r>
            <a:r>
              <a:rPr lang="zh-CN" altLang="zh-CN" sz="2200" dirty="0">
                <a:solidFill>
                  <a:srgbClr val="000000"/>
                </a:solidFill>
                <a:latin typeface="Times New Roman" panose="02020603050405020304" pitchFamily="18" charset="0"/>
                <a:cs typeface="Times New Roman" panose="02020603050405020304" pitchFamily="18" charset="0"/>
              </a:rPr>
              <a:t>两点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且在</a:t>
            </a:r>
            <a:r>
              <a:rPr lang="en-US" altLang="zh-CN" sz="2200"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轴上截得的弦长等于</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则圆</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的方程为</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28" name="五边形 27"/>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9" name="五边形 28"/>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0" name="组合 29"/>
          <p:cNvGrpSpPr/>
          <p:nvPr/>
        </p:nvGrpSpPr>
        <p:grpSpPr>
          <a:xfrm>
            <a:off x="1775520" y="2060848"/>
            <a:ext cx="8640960" cy="4608512"/>
            <a:chOff x="251520" y="908720"/>
            <a:chExt cx="8640960" cy="4608512"/>
          </a:xfrm>
        </p:grpSpPr>
        <p:grpSp>
          <p:nvGrpSpPr>
            <p:cNvPr id="31" name="组合 30"/>
            <p:cNvGrpSpPr/>
            <p:nvPr/>
          </p:nvGrpSpPr>
          <p:grpSpPr>
            <a:xfrm>
              <a:off x="251520" y="908720"/>
              <a:ext cx="8640960" cy="4608512"/>
              <a:chOff x="251520" y="-1650347"/>
              <a:chExt cx="8640960" cy="4608512"/>
            </a:xfrm>
          </p:grpSpPr>
          <p:sp>
            <p:nvSpPr>
              <p:cNvPr id="33" name="五边形 32"/>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4" name="燕尾形 33"/>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5" name="组合 34"/>
              <p:cNvGrpSpPr/>
              <p:nvPr/>
            </p:nvGrpSpPr>
            <p:grpSpPr>
              <a:xfrm>
                <a:off x="251520" y="-1650347"/>
                <a:ext cx="8640960" cy="4294225"/>
                <a:chOff x="251520" y="-1650347"/>
                <a:chExt cx="8640960" cy="4294225"/>
              </a:xfrm>
            </p:grpSpPr>
            <p:sp>
              <p:nvSpPr>
                <p:cNvPr id="36" name="矩形 35"/>
                <p:cNvSpPr/>
                <p:nvPr/>
              </p:nvSpPr>
              <p:spPr>
                <a:xfrm>
                  <a:off x="251520" y="-1650347"/>
                  <a:ext cx="8640960" cy="4294225"/>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22"/>
                <p:cNvSpPr txBox="1"/>
                <p:nvPr/>
              </p:nvSpPr>
              <p:spPr>
                <a:xfrm>
                  <a:off x="8360077" y="-1547166"/>
                  <a:ext cx="492443" cy="276999"/>
                </a:xfrm>
                <a:prstGeom prst="rect">
                  <a:avLst/>
                </a:prstGeom>
                <a:noFill/>
              </p:spPr>
              <p:txBody>
                <a:bodyPr wrap="none" rtlCol="0">
                  <a:spAutoFit/>
                </a:bodyPr>
                <a:lstStyle/>
                <a:p>
                  <a:r>
                    <a:rPr lang="zh-CN" altLang="en-US" sz="1200" dirty="0"/>
                    <a:t>关闭</a:t>
                  </a:r>
                </a:p>
              </p:txBody>
            </p:sp>
          </p:grpSp>
        </p:grpSp>
        <p:graphicFrame>
          <p:nvGraphicFramePr>
            <p:cNvPr id="32" name="对象 31"/>
            <p:cNvGraphicFramePr>
              <a:graphicFrameLocks noChangeAspect="1"/>
            </p:cNvGraphicFramePr>
            <p:nvPr>
              <p:extLst>
                <p:ext uri="{D42A27DB-BD31-4B8C-83A1-F6EECF244321}">
                  <p14:modId xmlns:p14="http://schemas.microsoft.com/office/powerpoint/2010/main" xmlns="" val="2961237457"/>
                </p:ext>
              </p:extLst>
            </p:nvPr>
          </p:nvGraphicFramePr>
          <p:xfrm>
            <a:off x="528638" y="1298332"/>
            <a:ext cx="8031162" cy="3744913"/>
          </p:xfrm>
          <a:graphic>
            <a:graphicData uri="http://schemas.openxmlformats.org/presentationml/2006/ole">
              <p:oleObj spid="_x0000_s9220" name="文档" r:id="rId6" imgW="3847376" imgH="1790633" progId="Word.Document.12">
                <p:embed/>
              </p:oleObj>
            </a:graphicData>
          </a:graphic>
        </p:graphicFrame>
      </p:grpSp>
      <p:grpSp>
        <p:nvGrpSpPr>
          <p:cNvPr id="38" name="组合 37"/>
          <p:cNvGrpSpPr/>
          <p:nvPr/>
        </p:nvGrpSpPr>
        <p:grpSpPr>
          <a:xfrm>
            <a:off x="1775520" y="5523886"/>
            <a:ext cx="8640960" cy="1145475"/>
            <a:chOff x="251520" y="5379869"/>
            <a:chExt cx="8640960" cy="1145475"/>
          </a:xfrm>
        </p:grpSpPr>
        <p:grpSp>
          <p:nvGrpSpPr>
            <p:cNvPr id="39" name="组合 38"/>
            <p:cNvGrpSpPr/>
            <p:nvPr/>
          </p:nvGrpSpPr>
          <p:grpSpPr>
            <a:xfrm>
              <a:off x="251520" y="5379869"/>
              <a:ext cx="8640960" cy="1145475"/>
              <a:chOff x="251520" y="3762122"/>
              <a:chExt cx="8640960" cy="1145475"/>
            </a:xfrm>
          </p:grpSpPr>
          <p:sp>
            <p:nvSpPr>
              <p:cNvPr id="41" name="五边形 40"/>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42" name="五边形 4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3" name="燕尾形 4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矩形 43"/>
              <p:cNvSpPr/>
              <p:nvPr/>
            </p:nvSpPr>
            <p:spPr>
              <a:xfrm>
                <a:off x="251520" y="3762122"/>
                <a:ext cx="8640960" cy="83674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30"/>
              <p:cNvSpPr txBox="1"/>
              <p:nvPr/>
            </p:nvSpPr>
            <p:spPr>
              <a:xfrm>
                <a:off x="8388424" y="3879516"/>
                <a:ext cx="492443" cy="276999"/>
              </a:xfrm>
              <a:prstGeom prst="rect">
                <a:avLst/>
              </a:prstGeom>
              <a:noFill/>
            </p:spPr>
            <p:txBody>
              <a:bodyPr wrap="none" rtlCol="0">
                <a:spAutoFit/>
              </a:bodyPr>
              <a:lstStyle/>
              <a:p>
                <a:r>
                  <a:rPr lang="zh-CN" altLang="en-US" sz="1200" dirty="0"/>
                  <a:t>关闭</a:t>
                </a:r>
              </a:p>
            </p:txBody>
          </p:sp>
        </p:grpSp>
        <p:graphicFrame>
          <p:nvGraphicFramePr>
            <p:cNvPr id="40" name="对象 39"/>
            <p:cNvGraphicFramePr>
              <a:graphicFrameLocks noChangeAspect="1"/>
            </p:cNvGraphicFramePr>
            <p:nvPr>
              <p:extLst>
                <p:ext uri="{D42A27DB-BD31-4B8C-83A1-F6EECF244321}">
                  <p14:modId xmlns:p14="http://schemas.microsoft.com/office/powerpoint/2010/main" xmlns="" val="1925579907"/>
                </p:ext>
              </p:extLst>
            </p:nvPr>
          </p:nvGraphicFramePr>
          <p:xfrm>
            <a:off x="560388" y="5720209"/>
            <a:ext cx="7997825" cy="439738"/>
          </p:xfrm>
          <a:graphic>
            <a:graphicData uri="http://schemas.openxmlformats.org/presentationml/2006/ole">
              <p:oleObj spid="_x0000_s9221" name="文档" r:id="rId7" imgW="3872277" imgH="215912" progId="Word.Document.12">
                <p:embed/>
              </p:oleObj>
            </a:graphicData>
          </a:graphic>
        </p:graphicFrame>
      </p:grpSp>
    </p:spTree>
    <p:extLst>
      <p:ext uri="{BB962C8B-B14F-4D97-AF65-F5344CB8AC3E}">
        <p14:creationId xmlns:p14="http://schemas.microsoft.com/office/powerpoint/2010/main" xmlns="" val="3312719128"/>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childTnLst>
                          </p:cTn>
                        </p:par>
                      </p:childTnLst>
                    </p:cTn>
                  </p:par>
                </p:childTnLst>
              </p:cTn>
              <p:nextCondLst>
                <p:cond evt="onClick" delay="0">
                  <p:tgtEl>
                    <p:spTgt spid="29"/>
                  </p:tgtEl>
                </p:cond>
              </p:nextCondLst>
            </p:seq>
            <p:seq concurrent="1" nextAc="seek">
              <p:cTn id="8" restart="whenNotActive" fill="hold" evtFilter="cancelBubble" nodeType="interactiveSeq">
                <p:stCondLst>
                  <p:cond evt="onClick" delay="0">
                    <p:tgtEl>
                      <p:spTgt spid="30"/>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30"/>
                                        </p:tgtEl>
                                      </p:cBhvr>
                                    </p:animEffect>
                                    <p:set>
                                      <p:cBhvr>
                                        <p:cTn id="13" dur="1" fill="hold">
                                          <p:stCondLst>
                                            <p:cond delay="499"/>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30"/>
                  </p:tgtEl>
                </p:cond>
              </p:nextCondLst>
            </p:seq>
            <p:seq concurrent="1" nextAc="seek">
              <p:cTn id="14" restart="whenNotActive" fill="hold" evtFilter="cancelBubble" nodeType="interactiveSeq">
                <p:stCondLst>
                  <p:cond evt="onClick" delay="0">
                    <p:tgtEl>
                      <p:spTgt spid="2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wipe(down)">
                                      <p:cBhvr>
                                        <p:cTn id="19" dur="500"/>
                                        <p:tgtEl>
                                          <p:spTgt spid="38"/>
                                        </p:tgtEl>
                                      </p:cBhvr>
                                    </p:animEffect>
                                  </p:childTnLst>
                                </p:cTn>
                              </p:par>
                            </p:childTnLst>
                          </p:cTn>
                        </p:par>
                      </p:childTnLst>
                    </p:cTn>
                  </p:par>
                </p:childTnLst>
              </p:cTn>
              <p:nextCondLst>
                <p:cond evt="onClick" delay="0">
                  <p:tgtEl>
                    <p:spTgt spid="28"/>
                  </p:tgtEl>
                </p:cond>
              </p:nextCondLst>
            </p:seq>
            <p:seq concurrent="1" nextAc="seek">
              <p:cTn id="20" restart="whenNotActive" fill="hold" evtFilter="cancelBubble" nodeType="interactiveSeq">
                <p:stCondLst>
                  <p:cond evt="onClick" delay="0">
                    <p:tgtEl>
                      <p:spTgt spid="38"/>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38"/>
                                        </p:tgtEl>
                                      </p:cBhvr>
                                    </p:animEffect>
                                    <p:set>
                                      <p:cBhvr>
                                        <p:cTn id="25" dur="1" fill="hold">
                                          <p:stCondLst>
                                            <p:cond delay="499"/>
                                          </p:stCondLst>
                                        </p:cTn>
                                        <p:tgtEl>
                                          <p:spTgt spid="38"/>
                                        </p:tgtEl>
                                        <p:attrNameLst>
                                          <p:attrName>style.visibility</p:attrName>
                                        </p:attrNameLst>
                                      </p:cBhvr>
                                      <p:to>
                                        <p:strVal val="hidden"/>
                                      </p:to>
                                    </p:set>
                                  </p:childTnLst>
                                </p:cTn>
                              </p:par>
                            </p:childTnLst>
                          </p:cTn>
                        </p:par>
                      </p:childTnLst>
                    </p:cTn>
                  </p:par>
                </p:childTnLst>
              </p:cTn>
              <p:nextCondLst>
                <p:cond evt="onClick" delay="0">
                  <p:tgtEl>
                    <p:spTgt spid="38"/>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15</a:t>
            </a:fld>
            <a:r>
              <a:rPr lang="en-US" altLang="zh-CN"/>
              <a:t>-</a:t>
            </a:r>
            <a:endParaRPr lang="zh-CN" altLang="en-US" dirty="0"/>
          </a:p>
        </p:txBody>
      </p:sp>
      <p:sp>
        <p:nvSpPr>
          <p:cNvPr id="15" name="圆角矩形 1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6" name="圆角矩形 1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考点二</a:t>
            </a:r>
          </a:p>
        </p:txBody>
      </p:sp>
      <p:sp>
        <p:nvSpPr>
          <p:cNvPr id="17" name="圆角矩形 16">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3" name="矩形 2"/>
          <p:cNvSpPr>
            <a:spLocks noChangeAspect="1"/>
          </p:cNvSpPr>
          <p:nvPr/>
        </p:nvSpPr>
        <p:spPr>
          <a:xfrm>
            <a:off x="2032000" y="1353647"/>
            <a:ext cx="8128000" cy="1678536"/>
          </a:xfrm>
          <a:prstGeom prst="rect">
            <a:avLst/>
          </a:prstGeom>
        </p:spPr>
        <p:txBody>
          <a:bodyPr>
            <a:spAutoFit/>
          </a:bodyPr>
          <a:lstStyle/>
          <a:p>
            <a:pPr algn="ctr">
              <a:lnSpc>
                <a:spcPct val="120000"/>
              </a:lnSpc>
              <a:tabLst>
                <a:tab pos="1188085" algn="l"/>
                <a:tab pos="2163445" algn="l"/>
                <a:tab pos="3142615" algn="l"/>
                <a:tab pos="4190365" algn="l"/>
              </a:tabLst>
            </a:pPr>
            <a:r>
              <a:rPr lang="zh-CN" altLang="zh-CN" sz="2200" b="1" dirty="0">
                <a:solidFill>
                  <a:srgbClr val="FF0000"/>
                </a:solidFill>
                <a:latin typeface="Times New Roman" panose="02020603050405020304" pitchFamily="18" charset="0"/>
                <a:cs typeface="Times New Roman" panose="02020603050405020304" pitchFamily="18" charset="0"/>
              </a:rPr>
              <a:t>与圆有关的轨迹问题</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b="1" dirty="0">
                <a:solidFill>
                  <a:srgbClr val="FF0000"/>
                </a:solidFill>
                <a:latin typeface="Times New Roman" panose="02020603050405020304" pitchFamily="18" charset="0"/>
                <a:cs typeface="Times New Roman" panose="02020603050405020304" pitchFamily="18" charset="0"/>
              </a:rPr>
              <a:t>考点难度</a:t>
            </a:r>
            <a:r>
              <a:rPr lang="en-US" altLang="zh-CN" sz="2200" dirty="0">
                <a:solidFill>
                  <a:srgbClr val="FF0000"/>
                </a:solidFill>
                <a:latin typeface="NEU-BZ-S92"/>
                <a:ea typeface="NEU-BZ-S92"/>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2</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FF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已知点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(2,2),</a:t>
            </a:r>
            <a:r>
              <a:rPr lang="zh-CN" altLang="zh-CN" sz="2200" dirty="0">
                <a:solidFill>
                  <a:srgbClr val="000000"/>
                </a:solidFill>
                <a:latin typeface="Times New Roman" panose="02020603050405020304" pitchFamily="18" charset="0"/>
                <a:cs typeface="Times New Roman" panose="02020603050405020304" pitchFamily="18" charset="0"/>
              </a:rPr>
              <a:t>圆</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8</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过点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cs typeface="Times New Roman" panose="02020603050405020304" pitchFamily="18" charset="0"/>
              </a:rPr>
              <a:t>的动直线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与圆</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交于</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两点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线段</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cs typeface="Times New Roman" panose="02020603050405020304" pitchFamily="18" charset="0"/>
              </a:rPr>
              <a:t>的中点为</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为坐标原点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的轨迹方程为</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7" name="五边形 6"/>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8" name="五边形 7"/>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9" name="组合 8"/>
          <p:cNvGrpSpPr/>
          <p:nvPr/>
        </p:nvGrpSpPr>
        <p:grpSpPr>
          <a:xfrm>
            <a:off x="1775520" y="3919722"/>
            <a:ext cx="8640960" cy="2749639"/>
            <a:chOff x="251520" y="2767593"/>
            <a:chExt cx="8640960" cy="2749639"/>
          </a:xfrm>
        </p:grpSpPr>
        <p:grpSp>
          <p:nvGrpSpPr>
            <p:cNvPr id="10" name="组合 9"/>
            <p:cNvGrpSpPr/>
            <p:nvPr/>
          </p:nvGrpSpPr>
          <p:grpSpPr>
            <a:xfrm>
              <a:off x="251520" y="2767593"/>
              <a:ext cx="8640960" cy="2749639"/>
              <a:chOff x="251520" y="208526"/>
              <a:chExt cx="8640960" cy="2749639"/>
            </a:xfrm>
          </p:grpSpPr>
          <p:sp>
            <p:nvSpPr>
              <p:cNvPr id="12" name="五边形 11"/>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3" name="燕尾形 12"/>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4" name="组合 13"/>
              <p:cNvGrpSpPr/>
              <p:nvPr/>
            </p:nvGrpSpPr>
            <p:grpSpPr>
              <a:xfrm>
                <a:off x="251520" y="208526"/>
                <a:ext cx="8640960" cy="2435352"/>
                <a:chOff x="251520" y="208526"/>
                <a:chExt cx="8640960" cy="2435352"/>
              </a:xfrm>
            </p:grpSpPr>
            <p:sp>
              <p:nvSpPr>
                <p:cNvPr id="18" name="矩形 17"/>
                <p:cNvSpPr/>
                <p:nvPr/>
              </p:nvSpPr>
              <p:spPr>
                <a:xfrm>
                  <a:off x="251520" y="208526"/>
                  <a:ext cx="8640960" cy="243535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22"/>
                <p:cNvSpPr txBox="1"/>
                <p:nvPr/>
              </p:nvSpPr>
              <p:spPr>
                <a:xfrm>
                  <a:off x="8360077" y="288624"/>
                  <a:ext cx="492443" cy="276999"/>
                </a:xfrm>
                <a:prstGeom prst="rect">
                  <a:avLst/>
                </a:prstGeom>
                <a:noFill/>
              </p:spPr>
              <p:txBody>
                <a:bodyPr wrap="none" rtlCol="0">
                  <a:spAutoFit/>
                </a:bodyPr>
                <a:lstStyle/>
                <a:p>
                  <a:r>
                    <a:rPr lang="zh-CN" altLang="en-US" sz="1200" dirty="0"/>
                    <a:t>关闭</a:t>
                  </a:r>
                </a:p>
              </p:txBody>
            </p:sp>
          </p:grpSp>
        </p:grpSp>
        <p:graphicFrame>
          <p:nvGraphicFramePr>
            <p:cNvPr id="11" name="对象 10"/>
            <p:cNvGraphicFramePr>
              <a:graphicFrameLocks noChangeAspect="1"/>
            </p:cNvGraphicFramePr>
            <p:nvPr>
              <p:extLst>
                <p:ext uri="{D42A27DB-BD31-4B8C-83A1-F6EECF244321}">
                  <p14:modId xmlns:p14="http://schemas.microsoft.com/office/powerpoint/2010/main" xmlns="" val="2118429371"/>
                </p:ext>
              </p:extLst>
            </p:nvPr>
          </p:nvGraphicFramePr>
          <p:xfrm>
            <a:off x="520700" y="3142060"/>
            <a:ext cx="8021638" cy="1874837"/>
          </p:xfrm>
          <a:graphic>
            <a:graphicData uri="http://schemas.openxmlformats.org/presentationml/2006/ole">
              <p:oleObj spid="_x0000_s10244" name="文档" r:id="rId6" imgW="3839157" imgH="897640" progId="Word.Document.12">
                <p:embed/>
              </p:oleObj>
            </a:graphicData>
          </a:graphic>
        </p:graphicFrame>
      </p:grpSp>
      <p:grpSp>
        <p:nvGrpSpPr>
          <p:cNvPr id="20" name="组合 19"/>
          <p:cNvGrpSpPr/>
          <p:nvPr/>
        </p:nvGrpSpPr>
        <p:grpSpPr>
          <a:xfrm>
            <a:off x="1775520" y="5523886"/>
            <a:ext cx="8640960" cy="1145475"/>
            <a:chOff x="251520" y="5379869"/>
            <a:chExt cx="8640960" cy="1145475"/>
          </a:xfrm>
        </p:grpSpPr>
        <p:grpSp>
          <p:nvGrpSpPr>
            <p:cNvPr id="21" name="组合 20"/>
            <p:cNvGrpSpPr/>
            <p:nvPr/>
          </p:nvGrpSpPr>
          <p:grpSpPr>
            <a:xfrm>
              <a:off x="251520" y="5379869"/>
              <a:ext cx="8640960" cy="1145475"/>
              <a:chOff x="251520" y="3762122"/>
              <a:chExt cx="8640960" cy="1145475"/>
            </a:xfrm>
          </p:grpSpPr>
          <p:sp>
            <p:nvSpPr>
              <p:cNvPr id="23" name="五边形 22"/>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4" name="五边形 23"/>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5" name="燕尾形 24"/>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矩形 25"/>
              <p:cNvSpPr/>
              <p:nvPr/>
            </p:nvSpPr>
            <p:spPr>
              <a:xfrm>
                <a:off x="251520" y="3762122"/>
                <a:ext cx="8640960" cy="83674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30"/>
              <p:cNvSpPr txBox="1"/>
              <p:nvPr/>
            </p:nvSpPr>
            <p:spPr>
              <a:xfrm>
                <a:off x="8388424" y="3879516"/>
                <a:ext cx="492443" cy="276999"/>
              </a:xfrm>
              <a:prstGeom prst="rect">
                <a:avLst/>
              </a:prstGeom>
              <a:noFill/>
            </p:spPr>
            <p:txBody>
              <a:bodyPr wrap="none" rtlCol="0">
                <a:spAutoFit/>
              </a:bodyPr>
              <a:lstStyle/>
              <a:p>
                <a:r>
                  <a:rPr lang="zh-CN" altLang="en-US" sz="1200" dirty="0"/>
                  <a:t>关闭</a:t>
                </a:r>
              </a:p>
            </p:txBody>
          </p:sp>
        </p:grpSp>
        <p:graphicFrame>
          <p:nvGraphicFramePr>
            <p:cNvPr id="22" name="对象 21"/>
            <p:cNvGraphicFramePr>
              <a:graphicFrameLocks noChangeAspect="1"/>
            </p:cNvGraphicFramePr>
            <p:nvPr>
              <p:extLst>
                <p:ext uri="{D42A27DB-BD31-4B8C-83A1-F6EECF244321}">
                  <p14:modId xmlns:p14="http://schemas.microsoft.com/office/powerpoint/2010/main" xmlns="" val="1454539823"/>
                </p:ext>
              </p:extLst>
            </p:nvPr>
          </p:nvGraphicFramePr>
          <p:xfrm>
            <a:off x="560388" y="5720209"/>
            <a:ext cx="7997825" cy="439738"/>
          </p:xfrm>
          <a:graphic>
            <a:graphicData uri="http://schemas.openxmlformats.org/presentationml/2006/ole">
              <p:oleObj spid="_x0000_s10245" name="文档" r:id="rId7" imgW="3855752" imgH="216039" progId="Word.Document.12">
                <p:embed/>
              </p:oleObj>
            </a:graphicData>
          </a:graphic>
        </p:graphicFrame>
      </p:grpSp>
    </p:spTree>
    <p:extLst>
      <p:ext uri="{BB962C8B-B14F-4D97-AF65-F5344CB8AC3E}">
        <p14:creationId xmlns:p14="http://schemas.microsoft.com/office/powerpoint/2010/main" xmlns="" val="428399381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nextCondLst>
                <p:cond evt="onClick" delay="0">
                  <p:tgtEl>
                    <p:spTgt spid="8"/>
                  </p:tgtEl>
                </p:cond>
              </p:nextCondLst>
            </p:seq>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down)">
                                      <p:cBhvr>
                                        <p:cTn id="19" dur="500"/>
                                        <p:tgtEl>
                                          <p:spTgt spid="20"/>
                                        </p:tgtEl>
                                      </p:cBhvr>
                                    </p:animEffect>
                                  </p:child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20"/>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20"/>
                                        </p:tgtEl>
                                      </p:cBhvr>
                                    </p:animEffect>
                                    <p:set>
                                      <p:cBhvr>
                                        <p:cTn id="25"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0"/>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16</a:t>
            </a:fld>
            <a:r>
              <a:rPr lang="en-US" altLang="zh-CN"/>
              <a:t>-</a:t>
            </a:r>
            <a:endParaRPr lang="zh-CN" altLang="en-US" dirty="0"/>
          </a:p>
        </p:txBody>
      </p:sp>
      <p:sp>
        <p:nvSpPr>
          <p:cNvPr id="15" name="圆角矩形 1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6" name="圆角矩形 1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考点二</a:t>
            </a:r>
          </a:p>
        </p:txBody>
      </p:sp>
      <p:sp>
        <p:nvSpPr>
          <p:cNvPr id="17" name="圆角矩形 16">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3" name="矩形 2"/>
          <p:cNvSpPr>
            <a:spLocks noChangeAspect="1"/>
          </p:cNvSpPr>
          <p:nvPr/>
        </p:nvSpPr>
        <p:spPr>
          <a:xfrm>
            <a:off x="2032000" y="1916832"/>
            <a:ext cx="8128000" cy="1311962"/>
          </a:xfrm>
          <a:prstGeom prst="rect">
            <a:avLst/>
          </a:prstGeom>
        </p:spPr>
        <p:txBody>
          <a:bodyPr>
            <a:spAutoFit/>
          </a:bodyPr>
          <a:lstStyle/>
          <a:p>
            <a:pPr indent="266700">
              <a:lnSpc>
                <a:spcPct val="120000"/>
              </a:lnSpc>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圆</a:t>
            </a:r>
            <a:r>
              <a:rPr lang="en-US" altLang="zh-CN" sz="2200" i="1"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和圆</a:t>
            </a:r>
            <a:r>
              <a:rPr lang="en-US" altLang="zh-CN" sz="2200" i="1"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的半径长都等于</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过动点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cs typeface="Times New Roman" panose="02020603050405020304" pitchFamily="18" charset="0"/>
              </a:rPr>
              <a:t>分别作圆</a:t>
            </a:r>
            <a:r>
              <a:rPr lang="en-US" altLang="zh-CN" sz="2200" i="1"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圆</a:t>
            </a:r>
            <a:r>
              <a:rPr lang="en-US" altLang="zh-CN" sz="2200" i="1"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的切线</a:t>
            </a:r>
            <a:r>
              <a:rPr lang="en-US" altLang="zh-CN" sz="2200" i="1" dirty="0">
                <a:solidFill>
                  <a:srgbClr val="000000"/>
                </a:solidFill>
                <a:latin typeface="Times New Roman" panose="02020603050405020304" pitchFamily="18" charset="0"/>
                <a:cs typeface="Times New Roman" panose="02020603050405020304" pitchFamily="18" charset="0"/>
              </a:rPr>
              <a:t>PM</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PN</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为切点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使得</a:t>
            </a:r>
            <a:r>
              <a:rPr lang="en-US" altLang="zh-CN" sz="2200" i="1" dirty="0">
                <a:solidFill>
                  <a:srgbClr val="000000"/>
                </a:solidFill>
                <a:latin typeface="Times New Roman" panose="02020603050405020304" pitchFamily="18" charset="0"/>
                <a:cs typeface="Times New Roman" panose="02020603050405020304" pitchFamily="18" charset="0"/>
              </a:rPr>
              <a:t>|PM|=      |PN|.</a:t>
            </a:r>
            <a:r>
              <a:rPr lang="zh-CN" altLang="zh-CN" sz="2200" dirty="0">
                <a:solidFill>
                  <a:srgbClr val="000000"/>
                </a:solidFill>
                <a:latin typeface="Times New Roman" panose="02020603050405020304" pitchFamily="18" charset="0"/>
                <a:cs typeface="Times New Roman" panose="02020603050405020304" pitchFamily="18" charset="0"/>
              </a:rPr>
              <a:t>试建立平面直角坐标系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并求动点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cs typeface="Times New Roman" panose="02020603050405020304" pitchFamily="18" charset="0"/>
              </a:rPr>
              <a:t>的轨迹方程</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1475394629"/>
              </p:ext>
            </p:extLst>
          </p:nvPr>
        </p:nvGraphicFramePr>
        <p:xfrm>
          <a:off x="8040216" y="2383901"/>
          <a:ext cx="1243012" cy="377825"/>
        </p:xfrm>
        <a:graphic>
          <a:graphicData uri="http://schemas.openxmlformats.org/presentationml/2006/ole">
            <p:oleObj spid="_x0000_s11268" name="文档" r:id="rId6" imgW="599475" imgH="178952" progId="Word.Document.12">
              <p:embed/>
            </p:oleObj>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xmlns="" val="4030036725"/>
              </p:ext>
            </p:extLst>
          </p:nvPr>
        </p:nvGraphicFramePr>
        <p:xfrm>
          <a:off x="2032000" y="3393480"/>
          <a:ext cx="8128000" cy="1475680"/>
        </p:xfrm>
        <a:graphic>
          <a:graphicData uri="http://schemas.openxmlformats.org/presentationml/2006/ole">
            <p:oleObj spid="_x0000_s11269" name="文档" r:id="rId7" imgW="3838246" imgH="697345" progId="Word.Document.12">
              <p:embed/>
            </p:oleObj>
          </a:graphicData>
        </a:graphic>
      </p:graphicFrame>
    </p:spTree>
    <p:extLst>
      <p:ext uri="{BB962C8B-B14F-4D97-AF65-F5344CB8AC3E}">
        <p14:creationId xmlns:p14="http://schemas.microsoft.com/office/powerpoint/2010/main" xmlns="" val="2768458187"/>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17</a:t>
            </a:fld>
            <a:r>
              <a:rPr lang="en-US" altLang="zh-CN"/>
              <a:t>-</a:t>
            </a:r>
            <a:endParaRPr lang="zh-CN" altLang="en-US" dirty="0"/>
          </a:p>
        </p:txBody>
      </p:sp>
      <p:sp>
        <p:nvSpPr>
          <p:cNvPr id="15" name="圆角矩形 1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6" name="圆角矩形 1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考点二</a:t>
            </a:r>
          </a:p>
        </p:txBody>
      </p:sp>
      <p:sp>
        <p:nvSpPr>
          <p:cNvPr id="17" name="圆角矩形 16">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5" name="矩形 4"/>
          <p:cNvSpPr>
            <a:spLocks noChangeAspect="1"/>
          </p:cNvSpPr>
          <p:nvPr/>
        </p:nvSpPr>
        <p:spPr>
          <a:xfrm>
            <a:off x="2032000" y="1351159"/>
            <a:ext cx="8128000" cy="866006"/>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i="1" dirty="0" err="1">
                <a:solidFill>
                  <a:srgbClr val="000000"/>
                </a:solidFill>
                <a:latin typeface="Times New Roman" panose="02020603050405020304" pitchFamily="18" charset="0"/>
                <a:cs typeface="Times New Roman" panose="02020603050405020304" pitchFamily="18" charset="0"/>
              </a:rPr>
              <a:t>O</a:t>
            </a:r>
            <a:r>
              <a:rPr lang="en-US" altLang="zh-CN" sz="2200" baseline="-25000" dirty="0" err="1">
                <a:solidFill>
                  <a:srgbClr val="000000"/>
                </a:solidFill>
                <a:latin typeface="Times New Roman" panose="02020603050405020304" pitchFamily="18" charset="0"/>
                <a:cs typeface="Times New Roman" panose="02020603050405020304" pitchFamily="18" charset="0"/>
              </a:rPr>
              <a:t>1</a:t>
            </a:r>
            <a:r>
              <a:rPr lang="en-US" altLang="zh-CN" sz="2200" i="1" dirty="0" err="1">
                <a:solidFill>
                  <a:srgbClr val="000000"/>
                </a:solidFill>
                <a:latin typeface="Times New Roman" panose="02020603050405020304" pitchFamily="18" charset="0"/>
                <a:cs typeface="Times New Roman" panose="02020603050405020304" pitchFamily="18" charset="0"/>
              </a:rPr>
              <a:t>O</a:t>
            </a:r>
            <a:r>
              <a:rPr lang="en-US" altLang="zh-CN" sz="2200" baseline="-25000" dirty="0" err="1">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的中点</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为原点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O</a:t>
            </a:r>
            <a:r>
              <a:rPr lang="en-US" altLang="zh-CN" sz="2200" baseline="-25000" dirty="0" err="1">
                <a:solidFill>
                  <a:srgbClr val="000000"/>
                </a:solidFill>
                <a:latin typeface="Times New Roman" panose="02020603050405020304" pitchFamily="18" charset="0"/>
                <a:cs typeface="Times New Roman" panose="02020603050405020304" pitchFamily="18" charset="0"/>
              </a:rPr>
              <a:t>1</a:t>
            </a:r>
            <a:r>
              <a:rPr lang="en-US" altLang="zh-CN" sz="2200" i="1" dirty="0" err="1">
                <a:solidFill>
                  <a:srgbClr val="000000"/>
                </a:solidFill>
                <a:latin typeface="Times New Roman" panose="02020603050405020304" pitchFamily="18" charset="0"/>
                <a:cs typeface="Times New Roman" panose="02020603050405020304" pitchFamily="18" charset="0"/>
              </a:rPr>
              <a:t>O</a:t>
            </a:r>
            <a:r>
              <a:rPr lang="en-US" altLang="zh-CN" sz="2200" baseline="-25000" dirty="0" err="1">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所在的直线为</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建立如图所示的平面直角坐标系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a:t>
            </a:r>
            <a:r>
              <a:rPr lang="en-US" altLang="zh-CN" sz="2200" i="1" dirty="0" err="1">
                <a:solidFill>
                  <a:srgbClr val="000000"/>
                </a:solidFill>
                <a:latin typeface="Times New Roman" panose="02020603050405020304" pitchFamily="18" charset="0"/>
                <a:cs typeface="Times New Roman" panose="02020603050405020304" pitchFamily="18" charset="0"/>
              </a:rPr>
              <a:t>O</a:t>
            </a:r>
            <a:r>
              <a:rPr lang="en-US" altLang="zh-CN" sz="2200" baseline="-25000" dirty="0" err="1">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a:t>
            </a:r>
            <a:r>
              <a:rPr lang="en-US" altLang="zh-CN" sz="2200" i="1" dirty="0" err="1">
                <a:solidFill>
                  <a:srgbClr val="000000"/>
                </a:solidFill>
                <a:latin typeface="Times New Roman" panose="02020603050405020304" pitchFamily="18" charset="0"/>
                <a:cs typeface="Times New Roman" panose="02020603050405020304" pitchFamily="18" charset="0"/>
              </a:rPr>
              <a:t>O</a:t>
            </a:r>
            <a:r>
              <a:rPr lang="en-US" altLang="zh-CN" sz="2200" baseline="-25000" dirty="0" err="1">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(2,0)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4190158038"/>
              </p:ext>
            </p:extLst>
          </p:nvPr>
        </p:nvGraphicFramePr>
        <p:xfrm>
          <a:off x="1837137" y="2229770"/>
          <a:ext cx="8128000" cy="389929"/>
        </p:xfrm>
        <a:graphic>
          <a:graphicData uri="http://schemas.openxmlformats.org/presentationml/2006/ole">
            <p:oleObj spid="_x0000_s12292" name="文档" r:id="rId6" imgW="3839157" imgH="184713" progId="Word.Document.12">
              <p:embed/>
            </p:oleObj>
          </a:graphicData>
        </a:graphic>
      </p:graphicFrame>
      <p:sp>
        <p:nvSpPr>
          <p:cNvPr id="8" name="矩形 7"/>
          <p:cNvSpPr>
            <a:spLocks noChangeAspect="1"/>
          </p:cNvSpPr>
          <p:nvPr/>
        </p:nvSpPr>
        <p:spPr>
          <a:xfrm>
            <a:off x="2032000" y="2649977"/>
            <a:ext cx="8128000" cy="1678536"/>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因为两圆的半径长均为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PO</a:t>
            </a:r>
            <a:r>
              <a:rPr lang="en-US" altLang="zh-CN" sz="2200" baseline="-25000" dirty="0" err="1">
                <a:solidFill>
                  <a:srgbClr val="000000"/>
                </a:solidFill>
                <a:latin typeface="Times New Roman" panose="02020603050405020304" pitchFamily="18" charset="0"/>
                <a:cs typeface="Times New Roman" panose="02020603050405020304" pitchFamily="18" charset="0"/>
              </a:rPr>
              <a:t>1</a:t>
            </a:r>
            <a:r>
              <a:rPr lang="en-US" altLang="zh-CN" sz="2200" i="1" dirty="0" err="1">
                <a:solidFill>
                  <a:srgbClr val="000000"/>
                </a:solidFill>
                <a:latin typeface="Times New Roman" panose="02020603050405020304" pitchFamily="18" charset="0"/>
                <a:cs typeface="Times New Roman" panose="02020603050405020304" pitchFamily="18" charset="0"/>
              </a:rPr>
              <a:t>|</a:t>
            </a:r>
            <a:r>
              <a:rPr lang="en-US" altLang="zh-CN" sz="2200" baseline="30000" dirty="0" err="1">
                <a:solidFill>
                  <a:srgbClr val="000000"/>
                </a:solidFill>
                <a:latin typeface="Times New Roman" panose="02020603050405020304" pitchFamily="18" charset="0"/>
                <a:cs typeface="Times New Roman" panose="02020603050405020304" pitchFamily="18" charset="0"/>
              </a:rPr>
              <a:t>2</a:t>
            </a:r>
            <a:r>
              <a:rPr lang="en-US" altLang="zh-CN" sz="2200" i="1" dirty="0" err="1">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PO</a:t>
            </a:r>
            <a:r>
              <a:rPr lang="en-US" altLang="zh-CN" sz="2200" baseline="-25000" dirty="0" err="1">
                <a:solidFill>
                  <a:srgbClr val="000000"/>
                </a:solidFill>
                <a:latin typeface="Times New Roman" panose="02020603050405020304" pitchFamily="18" charset="0"/>
                <a:cs typeface="Times New Roman" panose="02020603050405020304" pitchFamily="18" charset="0"/>
              </a:rPr>
              <a:t>2</a:t>
            </a:r>
            <a:r>
              <a:rPr lang="en-US" altLang="zh-CN" sz="2200" i="1" dirty="0" err="1">
                <a:solidFill>
                  <a:srgbClr val="000000"/>
                </a:solidFill>
                <a:latin typeface="Times New Roman" panose="02020603050405020304" pitchFamily="18" charset="0"/>
                <a:cs typeface="Times New Roman" panose="02020603050405020304" pitchFamily="18" charset="0"/>
              </a:rPr>
              <a:t>|</a:t>
            </a:r>
            <a:r>
              <a:rPr lang="en-US" altLang="zh-CN" sz="2200" baseline="30000" dirty="0" err="1">
                <a:solidFill>
                  <a:srgbClr val="000000"/>
                </a:solidFill>
                <a:latin typeface="Times New Roman" panose="02020603050405020304" pitchFamily="18" charset="0"/>
                <a:cs typeface="Times New Roman" panose="02020603050405020304" pitchFamily="18" charset="0"/>
              </a:rPr>
              <a:t>2</a:t>
            </a:r>
            <a:r>
              <a:rPr lang="en-US" altLang="zh-CN" sz="2200" i="1" dirty="0" err="1">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dirty="0" err="1">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aseline="30000" dirty="0" err="1">
                <a:solidFill>
                  <a:srgbClr val="000000"/>
                </a:solidFill>
                <a:latin typeface="Times New Roman" panose="02020603050405020304" pitchFamily="18" charset="0"/>
                <a:cs typeface="Times New Roman" panose="02020603050405020304" pitchFamily="18" charset="0"/>
              </a:rPr>
              <a:t>2</a:t>
            </a:r>
            <a:r>
              <a:rPr lang="en-US" altLang="zh-CN" sz="2200" i="1" dirty="0" err="1">
                <a:solidFill>
                  <a:srgbClr val="000000"/>
                </a:solidFill>
                <a:latin typeface="Times New Roman" panose="02020603050405020304" pitchFamily="18" charset="0"/>
                <a:cs typeface="Times New Roman" panose="02020603050405020304" pitchFamily="18" charset="0"/>
              </a:rPr>
              <a:t>+y</a:t>
            </a:r>
            <a:r>
              <a:rPr lang="en-US" altLang="zh-CN" sz="2200" baseline="30000" dirty="0" err="1">
                <a:solidFill>
                  <a:srgbClr val="000000"/>
                </a:solidFill>
                <a:latin typeface="Times New Roman" panose="02020603050405020304" pitchFamily="18" charset="0"/>
                <a:cs typeface="Times New Roman" panose="02020603050405020304" pitchFamily="18" charset="0"/>
              </a:rPr>
              <a:t>2</a:t>
            </a:r>
            <a:r>
              <a:rPr lang="en-US" altLang="zh-CN" sz="2200" i="1" dirty="0" err="1">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baseline="30000" dirty="0" err="1">
                <a:solidFill>
                  <a:srgbClr val="000000"/>
                </a:solidFill>
                <a:latin typeface="Times New Roman" panose="02020603050405020304" pitchFamily="18" charset="0"/>
                <a:cs typeface="Times New Roman" panose="02020603050405020304" pitchFamily="18" charset="0"/>
              </a:rPr>
              <a:t>2</a:t>
            </a:r>
            <a:r>
              <a:rPr lang="en-US" altLang="zh-CN" sz="2200" i="1" dirty="0" err="1">
                <a:solidFill>
                  <a:srgbClr val="000000"/>
                </a:solidFill>
                <a:latin typeface="Times New Roman" panose="02020603050405020304" pitchFamily="18" charset="0"/>
                <a:cs typeface="Times New Roman" panose="02020603050405020304" pitchFamily="18" charset="0"/>
              </a:rPr>
              <a:t>+y</a:t>
            </a:r>
            <a:r>
              <a:rPr lang="en-US" altLang="zh-CN" sz="2200" baseline="30000" dirty="0" err="1">
                <a:solidFill>
                  <a:srgbClr val="000000"/>
                </a:solidFill>
                <a:latin typeface="Times New Roman" panose="02020603050405020304" pitchFamily="18" charset="0"/>
                <a:cs typeface="Times New Roman" panose="02020603050405020304" pitchFamily="18" charset="0"/>
              </a:rPr>
              <a:t>2</a:t>
            </a:r>
            <a:r>
              <a:rPr lang="en-US" altLang="zh-CN" sz="2200" i="1" dirty="0" err="1">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baseline="30000" dirty="0" err="1">
                <a:solidFill>
                  <a:srgbClr val="000000"/>
                </a:solidFill>
                <a:latin typeface="Times New Roman" panose="02020603050405020304" pitchFamily="18" charset="0"/>
                <a:cs typeface="Times New Roman" panose="02020603050405020304" pitchFamily="18" charset="0"/>
              </a:rPr>
              <a:t>2</a:t>
            </a:r>
            <a:r>
              <a:rPr lang="en-US" altLang="zh-CN" sz="2200" i="1" dirty="0" err="1">
                <a:solidFill>
                  <a:srgbClr val="000000"/>
                </a:solidFill>
                <a:latin typeface="Times New Roman" panose="02020603050405020304" pitchFamily="18" charset="0"/>
                <a:cs typeface="Times New Roman" panose="02020603050405020304" pitchFamily="18" charset="0"/>
              </a:rPr>
              <a:t>+y</a:t>
            </a:r>
            <a:r>
              <a:rPr lang="en-US" altLang="zh-CN" sz="2200" baseline="30000" dirty="0" err="1">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33,</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所以所求轨迹方程为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baseline="30000" dirty="0" err="1">
                <a:solidFill>
                  <a:srgbClr val="000000"/>
                </a:solidFill>
                <a:latin typeface="Times New Roman" panose="02020603050405020304" pitchFamily="18" charset="0"/>
                <a:cs typeface="Times New Roman" panose="02020603050405020304" pitchFamily="18" charset="0"/>
              </a:rPr>
              <a:t>2</a:t>
            </a:r>
            <a:r>
              <a:rPr lang="en-US" altLang="zh-CN" sz="2200" i="1" dirty="0" err="1">
                <a:solidFill>
                  <a:srgbClr val="000000"/>
                </a:solidFill>
                <a:latin typeface="Times New Roman" panose="02020603050405020304" pitchFamily="18" charset="0"/>
                <a:cs typeface="Times New Roman" panose="02020603050405020304" pitchFamily="18" charset="0"/>
              </a:rPr>
              <a:t>+y</a:t>
            </a:r>
            <a:r>
              <a:rPr lang="en-US" altLang="zh-CN" sz="2200" baseline="30000" dirty="0" err="1">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33</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28658245"/>
              </p:ext>
            </p:extLst>
          </p:nvPr>
        </p:nvGraphicFramePr>
        <p:xfrm>
          <a:off x="2032000" y="4409513"/>
          <a:ext cx="8128000" cy="1694174"/>
        </p:xfrm>
        <a:graphic>
          <a:graphicData uri="http://schemas.openxmlformats.org/presentationml/2006/ole">
            <p:oleObj spid="_x0000_s12293" name="文档" r:id="rId7" imgW="3839157" imgH="799703" progId="Word.Document.12">
              <p:embed/>
            </p:oleObj>
          </a:graphicData>
        </a:graphic>
      </p:graphicFrame>
    </p:spTree>
    <p:extLst>
      <p:ext uri="{BB962C8B-B14F-4D97-AF65-F5344CB8AC3E}">
        <p14:creationId xmlns:p14="http://schemas.microsoft.com/office/powerpoint/2010/main" xmlns="" val="2202341482"/>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18</a:t>
            </a:fld>
            <a:r>
              <a:rPr lang="en-US" altLang="zh-CN"/>
              <a:t>-</a:t>
            </a:r>
            <a:endParaRPr lang="zh-CN" altLang="en-US" dirty="0"/>
          </a:p>
        </p:txBody>
      </p:sp>
      <p:sp>
        <p:nvSpPr>
          <p:cNvPr id="15" name="圆角矩形 14">
            <a:hlinkClick r:id="rId2"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6" name="圆角矩形 15">
            <a:hlinkClick r:id="rId3"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考点二</a:t>
            </a:r>
          </a:p>
        </p:txBody>
      </p:sp>
      <p:sp>
        <p:nvSpPr>
          <p:cNvPr id="17" name="圆角矩形 16">
            <a:hlinkClick r:id="rId4"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3" name="矩形 2"/>
          <p:cNvSpPr>
            <a:spLocks noChangeAspect="1"/>
          </p:cNvSpPr>
          <p:nvPr/>
        </p:nvSpPr>
        <p:spPr>
          <a:xfrm>
            <a:off x="2032000" y="2107334"/>
            <a:ext cx="8128000" cy="2897332"/>
          </a:xfrm>
          <a:prstGeom prst="rect">
            <a:avLst/>
          </a:prstGeom>
        </p:spPr>
        <p:txBody>
          <a:bodyPr>
            <a:spAutoFit/>
          </a:bodyPr>
          <a:lstStyle/>
          <a:p>
            <a:pPr indent="266700">
              <a:lnSpc>
                <a:spcPct val="120000"/>
              </a:lnSpc>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方法总结</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解答与圆有关的轨迹问题常采用以下方法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直接法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直接根据题目提供的条件列出方程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定义法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根据圆、直线等定义列方程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几何法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利用圆的几何性质列方程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代入法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找到所求点与已知点的关系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代入已知点满足的关系式</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求与圆有关的轨迹问题时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题目的设问有两种常见形式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作答也应有不同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若求轨迹方程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把方程求出化简即可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若求轨迹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则必须根据轨迹方程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指出轨迹是什么曲线</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50535973"/>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19</a:t>
            </a:fld>
            <a:r>
              <a:rPr lang="en-US" altLang="zh-CN"/>
              <a:t>-</a:t>
            </a:r>
            <a:endParaRPr lang="zh-CN" altLang="en-US" dirty="0"/>
          </a:p>
        </p:txBody>
      </p:sp>
      <p:sp>
        <p:nvSpPr>
          <p:cNvPr id="15" name="圆角矩形 1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6" name="圆角矩形 1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考点二</a:t>
            </a:r>
          </a:p>
        </p:txBody>
      </p:sp>
      <p:sp>
        <p:nvSpPr>
          <p:cNvPr id="17" name="圆角矩形 16">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5" name="矩形 4"/>
          <p:cNvSpPr>
            <a:spLocks noChangeAspect="1"/>
          </p:cNvSpPr>
          <p:nvPr/>
        </p:nvSpPr>
        <p:spPr>
          <a:xfrm>
            <a:off x="2032000" y="1752523"/>
            <a:ext cx="8128000" cy="1272271"/>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兰亭粗黑简体"/>
                <a:cs typeface="Times New Roman" panose="02020603050405020304" pitchFamily="18" charset="0"/>
              </a:rPr>
              <a:t>对点训练</a:t>
            </a:r>
            <a:r>
              <a:rPr lang="zh-CN" altLang="zh-CN" sz="2200" dirty="0">
                <a:solidFill>
                  <a:srgbClr val="000000"/>
                </a:solidFill>
                <a:latin typeface="Times New Roman" panose="02020603050405020304" pitchFamily="18" charset="0"/>
                <a:cs typeface="Times New Roman" panose="02020603050405020304" pitchFamily="18" charset="0"/>
              </a:rPr>
              <a:t>已知</a:t>
            </a:r>
            <a:r>
              <a:rPr lang="en-US" altLang="zh-CN" sz="2200" dirty="0" err="1">
                <a:solidFill>
                  <a:srgbClr val="000000"/>
                </a:solidFill>
                <a:latin typeface="Times New Roman" panose="02020603050405020304" pitchFamily="18" charset="0"/>
                <a:cs typeface="Times New Roman" panose="02020603050405020304" pitchFamily="18" charset="0"/>
              </a:rPr>
              <a:t>Rt</a:t>
            </a:r>
            <a:r>
              <a:rPr lang="en-US" altLang="zh-CN" sz="2200" dirty="0" err="1">
                <a:solidFill>
                  <a:srgbClr val="000000"/>
                </a:solidFill>
                <a:latin typeface="NEU-BZ" panose="03000500000000000000" pitchFamily="66" charset="-122"/>
                <a:ea typeface="方正书宋_GBK" panose="03000509000000000000" pitchFamily="65" charset="-122"/>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ABC</a:t>
            </a:r>
            <a:r>
              <a:rPr lang="zh-CN" altLang="zh-CN" sz="2200" dirty="0">
                <a:solidFill>
                  <a:srgbClr val="000000"/>
                </a:solidFill>
                <a:latin typeface="Times New Roman" panose="02020603050405020304" pitchFamily="18" charset="0"/>
                <a:cs typeface="Times New Roman" panose="02020603050405020304" pitchFamily="18" charset="0"/>
              </a:rPr>
              <a:t>的斜边为</a:t>
            </a:r>
            <a:r>
              <a:rPr lang="en-US" altLang="zh-CN" sz="2200"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cs typeface="Times New Roman" panose="02020603050405020304" pitchFamily="18" charset="0"/>
              </a:rPr>
              <a:t>且</a:t>
            </a:r>
            <a:r>
              <a:rPr lang="en-US" altLang="zh-CN" sz="2200" dirty="0">
                <a:solidFill>
                  <a:srgbClr val="000000"/>
                </a:solidFill>
                <a:latin typeface="Times New Roman" panose="02020603050405020304" pitchFamily="18" charset="0"/>
                <a:cs typeface="Times New Roman" panose="02020603050405020304" pitchFamily="18" charset="0"/>
              </a:rPr>
              <a:t>A(-1,0),B(3,0).</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直角顶点</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的轨迹方程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直角边</a:t>
            </a:r>
            <a:r>
              <a:rPr lang="en-US" altLang="zh-CN" sz="2200" dirty="0">
                <a:solidFill>
                  <a:srgbClr val="000000"/>
                </a:solidFill>
                <a:latin typeface="Times New Roman" panose="02020603050405020304" pitchFamily="18" charset="0"/>
                <a:cs typeface="Times New Roman" panose="02020603050405020304" pitchFamily="18" charset="0"/>
              </a:rPr>
              <a:t>BC</a:t>
            </a:r>
            <a:r>
              <a:rPr lang="zh-CN" altLang="zh-CN" sz="2200" dirty="0">
                <a:solidFill>
                  <a:srgbClr val="000000"/>
                </a:solidFill>
                <a:latin typeface="Times New Roman" panose="02020603050405020304" pitchFamily="18" charset="0"/>
                <a:cs typeface="Times New Roman" panose="02020603050405020304" pitchFamily="18" charset="0"/>
              </a:rPr>
              <a:t>的中点</a:t>
            </a:r>
            <a:r>
              <a:rPr lang="en-US" altLang="zh-CN" sz="2200"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的轨迹方程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2032000" y="3039005"/>
            <a:ext cx="8128000" cy="1272271"/>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方法一</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设点</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的坐标为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三点不共线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a:t>
            </a:r>
            <a:r>
              <a:rPr lang="en-US" altLang="zh-CN" sz="2200" i="1" dirty="0">
                <a:solidFill>
                  <a:srgbClr val="000000"/>
                </a:solidFill>
                <a:latin typeface="Times New Roman" panose="02020603050405020304" pitchFamily="18" charset="0"/>
                <a:cs typeface="Times New Roman" panose="02020603050405020304" pitchFamily="18" charset="0"/>
              </a:rPr>
              <a:t>AC</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i="1" dirty="0" err="1">
                <a:solidFill>
                  <a:srgbClr val="000000"/>
                </a:solidFill>
                <a:latin typeface="Times New Roman" panose="02020603050405020304" pitchFamily="18" charset="0"/>
                <a:cs typeface="Times New Roman" panose="02020603050405020304" pitchFamily="18" charset="0"/>
              </a:rPr>
              <a:t>k</a:t>
            </a:r>
            <a:r>
              <a:rPr lang="en-US" altLang="zh-CN" sz="2200" i="1" baseline="-25000" dirty="0" err="1">
                <a:solidFill>
                  <a:srgbClr val="000000"/>
                </a:solidFill>
                <a:latin typeface="Times New Roman" panose="02020603050405020304" pitchFamily="18" charset="0"/>
                <a:cs typeface="Times New Roman" panose="02020603050405020304" pitchFamily="18" charset="0"/>
              </a:rPr>
              <a:t>AC</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k</a:t>
            </a:r>
            <a:r>
              <a:rPr lang="en-US" altLang="zh-CN" sz="2200" i="1" baseline="-25000" dirty="0" err="1">
                <a:solidFill>
                  <a:srgbClr val="000000"/>
                </a:solidFill>
                <a:latin typeface="Times New Roman" panose="02020603050405020304" pitchFamily="18" charset="0"/>
                <a:cs typeface="Times New Roman" panose="02020603050405020304" pitchFamily="18" charset="0"/>
              </a:rPr>
              <a:t>BC</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3584249940"/>
              </p:ext>
            </p:extLst>
          </p:nvPr>
        </p:nvGraphicFramePr>
        <p:xfrm>
          <a:off x="1837137" y="4309808"/>
          <a:ext cx="8128000" cy="492912"/>
        </p:xfrm>
        <a:graphic>
          <a:graphicData uri="http://schemas.openxmlformats.org/presentationml/2006/ole">
            <p:oleObj spid="_x0000_s13315" name="文档" r:id="rId6" imgW="3847376" imgH="232825" progId="Word.Document.12">
              <p:embed/>
            </p:oleObj>
          </a:graphicData>
        </a:graphic>
      </p:graphicFrame>
      <p:sp>
        <p:nvSpPr>
          <p:cNvPr id="29" name="矩形 28"/>
          <p:cNvSpPr>
            <a:spLocks noChangeAspect="1"/>
          </p:cNvSpPr>
          <p:nvPr/>
        </p:nvSpPr>
        <p:spPr>
          <a:xfrm>
            <a:off x="2032000" y="4795971"/>
            <a:ext cx="8128000" cy="866006"/>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化简得</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直角顶点</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的轨迹方程为</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21061784"/>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down)">
                                      <p:cBhvr>
                                        <p:cTn id="1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9696401" y="507714"/>
            <a:ext cx="971599" cy="365125"/>
          </a:xfrm>
          <a:prstGeom prst="rect">
            <a:avLst/>
          </a:prstGeom>
        </p:spPr>
        <p:txBody>
          <a:bodyPr/>
          <a:lstStyle>
            <a:lvl1pPr>
              <a:defRPr>
                <a:solidFill>
                  <a:schemeClr val="bg1"/>
                </a:solidFill>
                <a:latin typeface="+mj-ea"/>
                <a:ea typeface="+mj-ea"/>
              </a:defRPr>
            </a:lvl1pPr>
          </a:lstStyle>
          <a:p>
            <a:pPr algn="ctr"/>
            <a:r>
              <a:rPr lang="en-US" altLang="zh-CN" dirty="0"/>
              <a:t>-</a:t>
            </a:r>
            <a:fld id="{4BF17FCF-D4DA-449D-A468-DDB7E43619E6}" type="slidenum">
              <a:rPr lang="zh-CN" altLang="en-US" smtClean="0"/>
              <a:pPr algn="ctr"/>
              <a:t>2</a:t>
            </a:fld>
            <a:r>
              <a:rPr lang="en-US" altLang="zh-CN" dirty="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1194768909"/>
              </p:ext>
            </p:extLst>
          </p:nvPr>
        </p:nvGraphicFramePr>
        <p:xfrm>
          <a:off x="2032000" y="2012234"/>
          <a:ext cx="8128000" cy="3087533"/>
        </p:xfrm>
        <a:graphic>
          <a:graphicData uri="http://schemas.openxmlformats.org/presentationml/2006/ole">
            <p:oleObj spid="_x0000_s1027" name="文档" r:id="rId4" imgW="3957084" imgH="1503469" progId="Word.Document.12">
              <p:embed/>
            </p:oleObj>
          </a:graphicData>
        </a:graphic>
      </p:graphicFrame>
    </p:spTree>
    <p:extLst>
      <p:ext uri="{BB962C8B-B14F-4D97-AF65-F5344CB8AC3E}">
        <p14:creationId xmlns:p14="http://schemas.microsoft.com/office/powerpoint/2010/main" xmlns="" val="2730014587"/>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20</a:t>
            </a:fld>
            <a:r>
              <a:rPr lang="en-US" altLang="zh-CN"/>
              <a:t>-</a:t>
            </a:r>
            <a:endParaRPr lang="zh-CN" altLang="en-US" dirty="0"/>
          </a:p>
        </p:txBody>
      </p:sp>
      <p:sp>
        <p:nvSpPr>
          <p:cNvPr id="15" name="圆角矩形 1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6" name="圆角矩形 1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考点二</a:t>
            </a:r>
          </a:p>
        </p:txBody>
      </p:sp>
      <p:sp>
        <p:nvSpPr>
          <p:cNvPr id="17" name="圆角矩形 16">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30" name="矩形 29"/>
          <p:cNvSpPr>
            <a:spLocks noChangeAspect="1"/>
          </p:cNvSpPr>
          <p:nvPr/>
        </p:nvSpPr>
        <p:spPr>
          <a:xfrm>
            <a:off x="2032000" y="1351829"/>
            <a:ext cx="8128000" cy="2123658"/>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方法二</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的中点为</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由中点坐标公式得</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由直角三角形的性质知</a:t>
            </a:r>
            <a:r>
              <a:rPr lang="en-US" altLang="zh-CN" sz="2200" i="1" dirty="0">
                <a:solidFill>
                  <a:srgbClr val="000000"/>
                </a:solidFill>
                <a:latin typeface="Times New Roman" panose="02020603050405020304" pitchFamily="18" charset="0"/>
                <a:cs typeface="Times New Roman" panose="02020603050405020304" pitchFamily="18" charset="0"/>
              </a:rPr>
              <a:t>|CD|=   |AB|=</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由圆的定义知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动点</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的轨迹是以</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为圆心</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为半径的圆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三点不共线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所以应除去与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轴的交点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所以直角顶点</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的轨迹方程为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11" name="对象 10"/>
          <p:cNvGraphicFramePr>
            <a:graphicFrameLocks noChangeAspect="1"/>
          </p:cNvGraphicFramePr>
          <p:nvPr>
            <p:extLst>
              <p:ext uri="{D42A27DB-BD31-4B8C-83A1-F6EECF244321}">
                <p14:modId xmlns:p14="http://schemas.microsoft.com/office/powerpoint/2010/main" xmlns="" val="974089081"/>
              </p:ext>
            </p:extLst>
          </p:nvPr>
        </p:nvGraphicFramePr>
        <p:xfrm>
          <a:off x="4047528" y="1818303"/>
          <a:ext cx="649877" cy="392883"/>
        </p:xfrm>
        <a:graphic>
          <a:graphicData uri="http://schemas.openxmlformats.org/presentationml/2006/ole">
            <p:oleObj spid="_x0000_s14340" name="文档" r:id="rId6" imgW="509974" imgH="299934" progId="Word.Document.12">
              <p:embed/>
            </p:oleObj>
          </a:graphicData>
        </a:graphic>
      </p:graphicFrame>
      <p:sp>
        <p:nvSpPr>
          <p:cNvPr id="3" name="矩形 2"/>
          <p:cNvSpPr>
            <a:spLocks noChangeAspect="1"/>
          </p:cNvSpPr>
          <p:nvPr/>
        </p:nvSpPr>
        <p:spPr>
          <a:xfrm>
            <a:off x="2032000" y="3408218"/>
            <a:ext cx="8128000" cy="466090"/>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(3,0),</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是线段</a:t>
            </a:r>
            <a:r>
              <a:rPr lang="en-US" altLang="zh-CN" sz="2200" i="1" dirty="0">
                <a:solidFill>
                  <a:srgbClr val="000000"/>
                </a:solidFill>
                <a:latin typeface="Times New Roman" panose="02020603050405020304" pitchFamily="18" charset="0"/>
                <a:cs typeface="Times New Roman" panose="02020603050405020304" pitchFamily="18" charset="0"/>
              </a:rPr>
              <a:t>BC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的中点</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109372845"/>
              </p:ext>
            </p:extLst>
          </p:nvPr>
        </p:nvGraphicFramePr>
        <p:xfrm>
          <a:off x="1837137" y="3888960"/>
          <a:ext cx="8128000" cy="476145"/>
        </p:xfrm>
        <a:graphic>
          <a:graphicData uri="http://schemas.openxmlformats.org/presentationml/2006/ole">
            <p:oleObj spid="_x0000_s14341" name="文档" r:id="rId7" imgW="3847376" imgH="224909" progId="Word.Document.12">
              <p:embed/>
            </p:oleObj>
          </a:graphicData>
        </a:graphic>
      </p:graphicFrame>
      <p:sp>
        <p:nvSpPr>
          <p:cNvPr id="8" name="矩形 7"/>
          <p:cNvSpPr>
            <a:spLocks noChangeAspect="1"/>
          </p:cNvSpPr>
          <p:nvPr/>
        </p:nvSpPr>
        <p:spPr>
          <a:xfrm>
            <a:off x="2032000" y="4377167"/>
            <a:ext cx="8128000" cy="2084801"/>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的轨迹方程为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因此动点</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的轨迹方程为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61067949"/>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21</a:t>
            </a:fld>
            <a:r>
              <a:rPr lang="en-US" altLang="zh-CN"/>
              <a:t>-</a:t>
            </a:r>
            <a:endParaRPr lang="zh-CN" altLang="en-US" dirty="0"/>
          </a:p>
        </p:txBody>
      </p:sp>
      <p:sp>
        <p:nvSpPr>
          <p:cNvPr id="9" name="圆角矩形 8">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0" name="圆角矩形 9">
            <a:hlinkClick r:id="rId4"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5" action="ppaction://hlinksldjump"/>
          </p:cNvPr>
          <p:cNvSpPr/>
          <p:nvPr/>
        </p:nvSpPr>
        <p:spPr>
          <a:xfrm>
            <a:off x="3949780"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考点三</a:t>
            </a:r>
          </a:p>
        </p:txBody>
      </p:sp>
      <p:sp>
        <p:nvSpPr>
          <p:cNvPr id="3" name="矩形 2"/>
          <p:cNvSpPr>
            <a:spLocks noChangeAspect="1"/>
          </p:cNvSpPr>
          <p:nvPr/>
        </p:nvSpPr>
        <p:spPr>
          <a:xfrm>
            <a:off x="2032000" y="1353648"/>
            <a:ext cx="8128000" cy="469937"/>
          </a:xfrm>
          <a:prstGeom prst="rect">
            <a:avLst/>
          </a:prstGeom>
        </p:spPr>
        <p:txBody>
          <a:bodyPr>
            <a:spAutoFit/>
          </a:bodyPr>
          <a:lstStyle/>
          <a:p>
            <a:pPr algn="ctr">
              <a:lnSpc>
                <a:spcPct val="120000"/>
              </a:lnSpc>
              <a:tabLst>
                <a:tab pos="1188085" algn="l"/>
                <a:tab pos="2163445" algn="l"/>
                <a:tab pos="3142615" algn="l"/>
                <a:tab pos="4190365" algn="l"/>
              </a:tabLst>
            </a:pPr>
            <a:r>
              <a:rPr lang="zh-CN" altLang="zh-CN" sz="2200" b="1" dirty="0">
                <a:solidFill>
                  <a:srgbClr val="FF0000"/>
                </a:solidFill>
                <a:latin typeface="Times New Roman" panose="02020603050405020304" pitchFamily="18" charset="0"/>
                <a:cs typeface="Times New Roman" panose="02020603050405020304" pitchFamily="18" charset="0"/>
              </a:rPr>
              <a:t>与圆有关的最值问题</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b="1" dirty="0">
                <a:solidFill>
                  <a:srgbClr val="FF0000"/>
                </a:solidFill>
                <a:latin typeface="Times New Roman" panose="02020603050405020304" pitchFamily="18" charset="0"/>
                <a:cs typeface="Times New Roman" panose="02020603050405020304" pitchFamily="18" charset="0"/>
              </a:rPr>
              <a:t>考点难度</a:t>
            </a:r>
            <a:r>
              <a:rPr lang="en-US" altLang="zh-CN" sz="2200" dirty="0">
                <a:solidFill>
                  <a:srgbClr val="FF0000"/>
                </a:solidFill>
                <a:latin typeface="NEU-BZ-S92"/>
                <a:ea typeface="NEU-BZ-S92"/>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2032000" y="1828131"/>
            <a:ext cx="8128000" cy="1311128"/>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3</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FF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已知点</a:t>
            </a:r>
            <a:r>
              <a:rPr lang="en-US" altLang="zh-CN" sz="2200" dirty="0">
                <a:solidFill>
                  <a:srgbClr val="000000"/>
                </a:solidFill>
                <a:latin typeface="Times New Roman" panose="02020603050405020304" pitchFamily="18" charset="0"/>
                <a:cs typeface="Times New Roman" panose="02020603050405020304" pitchFamily="18" charset="0"/>
              </a:rPr>
              <a:t>P(</a:t>
            </a:r>
            <a:r>
              <a:rPr lang="en-US" altLang="zh-CN" sz="2200" dirty="0" err="1">
                <a:solidFill>
                  <a:srgbClr val="000000"/>
                </a:solidFill>
                <a:latin typeface="Times New Roman" panose="02020603050405020304" pitchFamily="18" charset="0"/>
                <a:cs typeface="Times New Roman" panose="02020603050405020304" pitchFamily="18" charset="0"/>
              </a:rPr>
              <a:t>x,y</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在圆</a:t>
            </a:r>
            <a:r>
              <a:rPr lang="en-US" altLang="zh-CN" sz="2200" dirty="0">
                <a:solidFill>
                  <a:srgbClr val="000000"/>
                </a:solidFill>
                <a:latin typeface="Times New Roman" panose="02020603050405020304" pitchFamily="18" charset="0"/>
                <a:cs typeface="Times New Roman" panose="02020603050405020304" pitchFamily="18" charset="0"/>
              </a:rPr>
              <a:t>C:x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-6x-6y+14=0</a:t>
            </a:r>
            <a:r>
              <a:rPr lang="zh-CN" altLang="zh-CN" sz="2200" dirty="0">
                <a:solidFill>
                  <a:srgbClr val="000000"/>
                </a:solidFill>
                <a:latin typeface="Times New Roman" panose="02020603050405020304" pitchFamily="18" charset="0"/>
                <a:cs typeface="Times New Roman" panose="02020603050405020304" pitchFamily="18" charset="0"/>
              </a:rPr>
              <a:t>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的最大值和最小值</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dirty="0" err="1">
                <a:solidFill>
                  <a:srgbClr val="000000"/>
                </a:solidFill>
                <a:latin typeface="Times New Roman" panose="02020603050405020304" pitchFamily="18" charset="0"/>
                <a:cs typeface="Times New Roman" panose="02020603050405020304" pitchFamily="18" charset="0"/>
              </a:rPr>
              <a:t>x+y</a:t>
            </a:r>
            <a:r>
              <a:rPr lang="zh-CN" altLang="zh-CN" sz="2200" dirty="0">
                <a:solidFill>
                  <a:srgbClr val="000000"/>
                </a:solidFill>
                <a:latin typeface="Times New Roman" panose="02020603050405020304" pitchFamily="18" charset="0"/>
                <a:cs typeface="Times New Roman" panose="02020603050405020304" pitchFamily="18" charset="0"/>
              </a:rPr>
              <a:t>的最大值和最小值</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4253356292"/>
              </p:ext>
            </p:extLst>
          </p:nvPr>
        </p:nvGraphicFramePr>
        <p:xfrm>
          <a:off x="2107854" y="2279996"/>
          <a:ext cx="2082929" cy="365834"/>
        </p:xfrm>
        <a:graphic>
          <a:graphicData uri="http://schemas.openxmlformats.org/presentationml/2006/ole">
            <p:oleObj spid="_x0000_s15365" name="文档" r:id="rId6" imgW="1222311" imgH="273849" progId="Word.Document.12">
              <p:embed/>
            </p:oleObj>
          </a:graphicData>
        </a:graphic>
      </p:graphicFrame>
      <p:sp>
        <p:nvSpPr>
          <p:cNvPr id="28" name="矩形 27"/>
          <p:cNvSpPr>
            <a:spLocks noChangeAspect="1"/>
          </p:cNvSpPr>
          <p:nvPr/>
        </p:nvSpPr>
        <p:spPr>
          <a:xfrm>
            <a:off x="2032000" y="3093131"/>
            <a:ext cx="8128000" cy="1311128"/>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方程</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14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可变形为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表示圆上的点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与原点连线的斜率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显然当</a:t>
            </a:r>
            <a:r>
              <a:rPr lang="en-US" altLang="zh-CN" sz="2200" i="1" dirty="0">
                <a:solidFill>
                  <a:srgbClr val="000000"/>
                </a:solidFill>
                <a:latin typeface="Times New Roman" panose="02020603050405020304" pitchFamily="18" charset="0"/>
                <a:cs typeface="Times New Roman" panose="02020603050405020304" pitchFamily="18" charset="0"/>
              </a:rPr>
              <a:t>PO</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为原点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与圆相切时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斜率最大或最小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如图</a:t>
            </a:r>
            <a:r>
              <a:rPr lang="zh-CN" altLang="zh-CN" sz="2200" i="1"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所示</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29" name="对象 28"/>
          <p:cNvGraphicFramePr>
            <a:graphicFrameLocks noChangeAspect="1"/>
          </p:cNvGraphicFramePr>
          <p:nvPr>
            <p:extLst>
              <p:ext uri="{D42A27DB-BD31-4B8C-83A1-F6EECF244321}">
                <p14:modId xmlns:p14="http://schemas.microsoft.com/office/powerpoint/2010/main" xmlns="" val="262080040"/>
              </p:ext>
            </p:extLst>
          </p:nvPr>
        </p:nvGraphicFramePr>
        <p:xfrm>
          <a:off x="1479670" y="3532411"/>
          <a:ext cx="2082929" cy="365834"/>
        </p:xfrm>
        <a:graphic>
          <a:graphicData uri="http://schemas.openxmlformats.org/presentationml/2006/ole">
            <p:oleObj spid="_x0000_s15366" name="文档" r:id="rId7" imgW="1222311" imgH="273849" progId="Word.Document.12">
              <p:embed/>
            </p:oleObj>
          </a:graphicData>
        </a:graphic>
      </p:graphicFrame>
      <p:graphicFrame>
        <p:nvGraphicFramePr>
          <p:cNvPr id="30" name="对象 29"/>
          <p:cNvGraphicFramePr>
            <a:graphicFrameLocks noChangeAspect="1"/>
          </p:cNvGraphicFramePr>
          <p:nvPr>
            <p:extLst>
              <p:ext uri="{D42A27DB-BD31-4B8C-83A1-F6EECF244321}">
                <p14:modId xmlns:p14="http://schemas.microsoft.com/office/powerpoint/2010/main" xmlns="" val="1229693668"/>
              </p:ext>
            </p:extLst>
          </p:nvPr>
        </p:nvGraphicFramePr>
        <p:xfrm>
          <a:off x="2032000" y="4338930"/>
          <a:ext cx="8128000" cy="2330430"/>
        </p:xfrm>
        <a:graphic>
          <a:graphicData uri="http://schemas.openxmlformats.org/presentationml/2006/ole">
            <p:oleObj spid="_x0000_s15367" name="文档" r:id="rId8" imgW="3847376" imgH="1103312" progId="Word.Document.12">
              <p:embed/>
            </p:oleObj>
          </a:graphicData>
        </a:graphic>
      </p:graphicFrame>
    </p:spTree>
    <p:extLst>
      <p:ext uri="{BB962C8B-B14F-4D97-AF65-F5344CB8AC3E}">
        <p14:creationId xmlns:p14="http://schemas.microsoft.com/office/powerpoint/2010/main" xmlns="" val="2392445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500"/>
                                        <p:tgtEl>
                                          <p:spTgt spid="28"/>
                                        </p:tgtEl>
                                      </p:cBhvr>
                                    </p:animEffect>
                                  </p:childTnLst>
                                </p:cTn>
                              </p:par>
                              <p:par>
                                <p:cTn id="8" presetID="22" presetClass="entr" presetSubtype="4"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wipe(down)">
                                      <p:cBhvr>
                                        <p:cTn id="10" dur="500"/>
                                        <p:tgtEl>
                                          <p:spTgt spid="29"/>
                                        </p:tgtEl>
                                      </p:cBhvr>
                                    </p:animEffect>
                                  </p:childTnLst>
                                </p:cTn>
                              </p:par>
                              <p:par>
                                <p:cTn id="11" presetID="22" presetClass="entr" presetSubtype="4" fill="hold"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wipe(down)">
                                      <p:cBhvr>
                                        <p:cTn id="1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22</a:t>
            </a:fld>
            <a:r>
              <a:rPr lang="en-US" altLang="zh-CN"/>
              <a:t>-</a:t>
            </a:r>
            <a:endParaRPr lang="zh-CN" altLang="en-US" dirty="0"/>
          </a:p>
        </p:txBody>
      </p:sp>
      <p:sp>
        <p:nvSpPr>
          <p:cNvPr id="9" name="圆角矩形 8">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0" name="圆角矩形 9">
            <a:hlinkClick r:id="rId4"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5" action="ppaction://hlinksldjump"/>
          </p:cNvPr>
          <p:cNvSpPr/>
          <p:nvPr/>
        </p:nvSpPr>
        <p:spPr>
          <a:xfrm>
            <a:off x="3949780"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考点三</a:t>
            </a:r>
          </a:p>
        </p:txBody>
      </p:sp>
      <p:sp>
        <p:nvSpPr>
          <p:cNvPr id="6" name="矩形 5"/>
          <p:cNvSpPr>
            <a:spLocks noChangeAspect="1"/>
          </p:cNvSpPr>
          <p:nvPr/>
        </p:nvSpPr>
        <p:spPr>
          <a:xfrm>
            <a:off x="2032000" y="1536010"/>
            <a:ext cx="8128000" cy="866006"/>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设切线方程为</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i="1" dirty="0" err="1">
                <a:solidFill>
                  <a:srgbClr val="000000"/>
                </a:solidFill>
                <a:latin typeface="Times New Roman" panose="02020603050405020304" pitchFamily="18" charset="0"/>
                <a:cs typeface="Times New Roman" panose="02020603050405020304" pitchFamily="18" charset="0"/>
              </a:rPr>
              <a:t>kx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i="1" dirty="0" err="1">
                <a:solidFill>
                  <a:srgbClr val="000000"/>
                </a:solidFill>
                <a:latin typeface="Times New Roman" panose="02020603050405020304" pitchFamily="18" charset="0"/>
                <a:cs typeface="Times New Roman" panose="02020603050405020304" pitchFamily="18" charset="0"/>
              </a:rPr>
              <a:t>kx</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0,</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由圆心</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(3,3)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到切线的距离等于半径</a:t>
            </a:r>
            <a:r>
              <a:rPr lang="en-US" altLang="zh-CN" sz="2200" dirty="0">
                <a:solidFill>
                  <a:srgbClr val="000000"/>
                </a:solidFill>
                <a:latin typeface="Times New Roman" panose="02020603050405020304" pitchFamily="18" charset="0"/>
                <a:cs typeface="Times New Roman" panose="02020603050405020304" pitchFamily="18" charset="0"/>
              </a:rPr>
              <a:t>2,</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2949432880"/>
              </p:ext>
            </p:extLst>
          </p:nvPr>
        </p:nvGraphicFramePr>
        <p:xfrm>
          <a:off x="1837137" y="2401390"/>
          <a:ext cx="8128000" cy="1086416"/>
        </p:xfrm>
        <a:graphic>
          <a:graphicData uri="http://schemas.openxmlformats.org/presentationml/2006/ole">
            <p:oleObj spid="_x0000_s16388" name="文档" r:id="rId6" imgW="3847376" imgH="513871" progId="Word.Document.12">
              <p:embed/>
            </p:oleObj>
          </a:graphicData>
        </a:graphic>
      </p:graphicFrame>
      <p:sp>
        <p:nvSpPr>
          <p:cNvPr id="8" name="矩形 7"/>
          <p:cNvSpPr>
            <a:spLocks noChangeAspect="1"/>
          </p:cNvSpPr>
          <p:nvPr/>
        </p:nvSpPr>
        <p:spPr>
          <a:xfrm>
            <a:off x="2032000" y="3493136"/>
            <a:ext cx="8128000" cy="1678536"/>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a:t>
            </a:r>
            <a:r>
              <a:rPr lang="en-US" altLang="zh-CN" sz="2200" i="1" dirty="0" err="1">
                <a:solidFill>
                  <a:srgbClr val="000000"/>
                </a:solidFill>
                <a:latin typeface="Times New Roman" panose="02020603050405020304" pitchFamily="18" charset="0"/>
                <a:cs typeface="Times New Roman" panose="02020603050405020304" pitchFamily="18" charset="0"/>
              </a:rPr>
              <a:t>x+y</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表示动直线</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i="1" dirty="0" err="1">
                <a:solidFill>
                  <a:srgbClr val="000000"/>
                </a:solidFill>
                <a:latin typeface="Times New Roman" panose="02020603050405020304" pitchFamily="18" charset="0"/>
                <a:cs typeface="Times New Roman" panose="02020603050405020304" pitchFamily="18" charset="0"/>
              </a:rPr>
              <a:t>x+b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轴上的截距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显然当动直线</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i="1" dirty="0" err="1">
                <a:solidFill>
                  <a:srgbClr val="000000"/>
                </a:solidFill>
                <a:latin typeface="Times New Roman" panose="02020603050405020304" pitchFamily="18" charset="0"/>
                <a:cs typeface="Times New Roman" panose="02020603050405020304" pitchFamily="18" charset="0"/>
              </a:rPr>
              <a:t>x+b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与圆</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相切时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取得最大值或最小值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如图</a:t>
            </a:r>
            <a:r>
              <a:rPr lang="zh-CN" altLang="zh-CN" sz="2200" i="1"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所示</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由圆心</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(3,3)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到切线</a:t>
            </a:r>
            <a:r>
              <a:rPr lang="en-US" altLang="zh-CN" sz="2200" i="1" dirty="0" err="1">
                <a:solidFill>
                  <a:srgbClr val="000000"/>
                </a:solidFill>
                <a:latin typeface="Times New Roman" panose="02020603050405020304" pitchFamily="18" charset="0"/>
                <a:cs typeface="Times New Roman" panose="02020603050405020304" pitchFamily="18" charset="0"/>
              </a:rPr>
              <a:t>x+y</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的距离等于圆的半径</a:t>
            </a:r>
            <a:r>
              <a:rPr lang="en-US" altLang="zh-CN" sz="2200" dirty="0">
                <a:solidFill>
                  <a:srgbClr val="000000"/>
                </a:solidFill>
                <a:latin typeface="Times New Roman" panose="02020603050405020304" pitchFamily="18" charset="0"/>
                <a:cs typeface="Times New Roman" panose="02020603050405020304" pitchFamily="18" charset="0"/>
              </a:rPr>
              <a:t>2,</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12" name="对象 11"/>
          <p:cNvGraphicFramePr>
            <a:graphicFrameLocks noChangeAspect="1"/>
          </p:cNvGraphicFramePr>
          <p:nvPr>
            <p:extLst>
              <p:ext uri="{D42A27DB-BD31-4B8C-83A1-F6EECF244321}">
                <p14:modId xmlns:p14="http://schemas.microsoft.com/office/powerpoint/2010/main" xmlns="" val="830283154"/>
              </p:ext>
            </p:extLst>
          </p:nvPr>
        </p:nvGraphicFramePr>
        <p:xfrm>
          <a:off x="1837137" y="5147379"/>
          <a:ext cx="8128000" cy="935526"/>
        </p:xfrm>
        <a:graphic>
          <a:graphicData uri="http://schemas.openxmlformats.org/presentationml/2006/ole">
            <p:oleObj spid="_x0000_s16389" name="文档" r:id="rId7" imgW="3847376" imgH="443700" progId="Word.Document.12">
              <p:embed/>
            </p:oleObj>
          </a:graphicData>
        </a:graphic>
      </p:graphicFrame>
    </p:spTree>
    <p:extLst>
      <p:ext uri="{BB962C8B-B14F-4D97-AF65-F5344CB8AC3E}">
        <p14:creationId xmlns:p14="http://schemas.microsoft.com/office/powerpoint/2010/main" xmlns="" val="1043029912"/>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23</a:t>
            </a:fld>
            <a:r>
              <a:rPr lang="en-US" altLang="zh-CN"/>
              <a:t>-</a:t>
            </a:r>
            <a:endParaRPr lang="zh-CN" altLang="en-US" dirty="0"/>
          </a:p>
        </p:txBody>
      </p:sp>
      <p:sp>
        <p:nvSpPr>
          <p:cNvPr id="9" name="圆角矩形 8">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0" name="圆角矩形 9">
            <a:hlinkClick r:id="rId4"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5" action="ppaction://hlinksldjump"/>
          </p:cNvPr>
          <p:cNvSpPr/>
          <p:nvPr/>
        </p:nvSpPr>
        <p:spPr>
          <a:xfrm>
            <a:off x="3949780"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考点三</a:t>
            </a:r>
          </a:p>
        </p:txBody>
      </p:sp>
      <p:sp>
        <p:nvSpPr>
          <p:cNvPr id="3" name="矩形 2"/>
          <p:cNvSpPr>
            <a:spLocks noChangeAspect="1"/>
          </p:cNvSpPr>
          <p:nvPr/>
        </p:nvSpPr>
        <p:spPr>
          <a:xfrm>
            <a:off x="2032000" y="1681642"/>
            <a:ext cx="8128000" cy="3748719"/>
          </a:xfrm>
          <a:prstGeom prst="rect">
            <a:avLst/>
          </a:prstGeom>
        </p:spPr>
        <p:txBody>
          <a:bodyPr>
            <a:spAutoFit/>
          </a:bodyPr>
          <a:lstStyle/>
          <a:p>
            <a:pPr indent="266700">
              <a:lnSpc>
                <a:spcPct val="120000"/>
              </a:lnSpc>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方法总结</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形如</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μ</a:t>
            </a:r>
            <a:r>
              <a:rPr lang="en-US"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形式的最值问题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可转化为过点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动直线斜率的最值问题</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形如</a:t>
            </a:r>
            <a:r>
              <a:rPr lang="en-US" altLang="zh-CN" sz="2200" i="1" dirty="0">
                <a:solidFill>
                  <a:srgbClr val="000000"/>
                </a:solidFill>
                <a:latin typeface="Times New Roman" panose="02020603050405020304" pitchFamily="18" charset="0"/>
                <a:cs typeface="Times New Roman" panose="02020603050405020304" pitchFamily="18" charset="0"/>
              </a:rPr>
              <a:t>t=</a:t>
            </a:r>
            <a:r>
              <a:rPr lang="en-US" altLang="zh-CN" sz="2200" i="1" dirty="0" err="1">
                <a:solidFill>
                  <a:srgbClr val="000000"/>
                </a:solidFill>
                <a:latin typeface="Times New Roman" panose="02020603050405020304" pitchFamily="18" charset="0"/>
                <a:cs typeface="Times New Roman" panose="02020603050405020304" pitchFamily="18" charset="0"/>
              </a:rPr>
              <a:t>ax+by</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形式的最值问题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可转化为动直线截距的最值问题</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形如</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形式的最值问题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可转化为动点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到定点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的距离的平方的最值问题</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有时与圆有关的最值问题需要结合已知条件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列出代数关系式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然后根据关系式的特征选择参数法、配方法、判别式法、基本不等式等方法进行最值的求解</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607970433"/>
              </p:ext>
            </p:extLst>
          </p:nvPr>
        </p:nvGraphicFramePr>
        <p:xfrm>
          <a:off x="1798220" y="1643004"/>
          <a:ext cx="6090652" cy="481108"/>
        </p:xfrm>
        <a:graphic>
          <a:graphicData uri="http://schemas.openxmlformats.org/presentationml/2006/ole">
            <p:oleObj spid="_x0000_s17411" name="文档" r:id="rId6" imgW="3838246" imgH="303851" progId="Word.Document.12">
              <p:embed/>
            </p:oleObj>
          </a:graphicData>
        </a:graphic>
      </p:graphicFrame>
    </p:spTree>
    <p:extLst>
      <p:ext uri="{BB962C8B-B14F-4D97-AF65-F5344CB8AC3E}">
        <p14:creationId xmlns:p14="http://schemas.microsoft.com/office/powerpoint/2010/main" xmlns="" val="3562215364"/>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24</a:t>
            </a:fld>
            <a:r>
              <a:rPr lang="en-US" altLang="zh-CN"/>
              <a:t>-</a:t>
            </a:r>
            <a:endParaRPr lang="zh-CN" altLang="en-US" dirty="0"/>
          </a:p>
        </p:txBody>
      </p:sp>
      <p:sp>
        <p:nvSpPr>
          <p:cNvPr id="9" name="圆角矩形 8">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0" name="圆角矩形 9">
            <a:hlinkClick r:id="rId4"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5" action="ppaction://hlinksldjump"/>
          </p:cNvPr>
          <p:cNvSpPr/>
          <p:nvPr/>
        </p:nvSpPr>
        <p:spPr>
          <a:xfrm>
            <a:off x="3949780"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考点三</a:t>
            </a:r>
          </a:p>
        </p:txBody>
      </p:sp>
      <p:sp>
        <p:nvSpPr>
          <p:cNvPr id="4" name="矩形 3"/>
          <p:cNvSpPr>
            <a:spLocks noChangeAspect="1"/>
          </p:cNvSpPr>
          <p:nvPr/>
        </p:nvSpPr>
        <p:spPr>
          <a:xfrm>
            <a:off x="2032000" y="1700809"/>
            <a:ext cx="8128000" cy="876715"/>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兰亭粗黑简体"/>
                <a:cs typeface="Times New Roman" panose="02020603050405020304" pitchFamily="18" charset="0"/>
              </a:rPr>
              <a:t>对点训练</a:t>
            </a:r>
            <a:r>
              <a:rPr lang="zh-CN" altLang="zh-CN" sz="2200" dirty="0">
                <a:solidFill>
                  <a:srgbClr val="000000"/>
                </a:solidFill>
                <a:latin typeface="Times New Roman" panose="02020603050405020304" pitchFamily="18" charset="0"/>
                <a:cs typeface="Times New Roman" panose="02020603050405020304" pitchFamily="18" charset="0"/>
              </a:rPr>
              <a:t>已知点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x,y</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在圆</a:t>
            </a:r>
            <a:r>
              <a:rPr lang="en-US" altLang="zh-CN" sz="2200" dirty="0">
                <a:solidFill>
                  <a:srgbClr val="000000"/>
                </a:solidFill>
                <a:latin typeface="Times New Roman" panose="02020603050405020304" pitchFamily="18" charset="0"/>
                <a:cs typeface="Times New Roman" panose="02020603050405020304" pitchFamily="18" charset="0"/>
              </a:rPr>
              <a:t>(x-2)</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+(y+3)</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dirty="0" err="1">
                <a:solidFill>
                  <a:srgbClr val="000000"/>
                </a:solidFill>
                <a:latin typeface="Times New Roman" panose="02020603050405020304" pitchFamily="18" charset="0"/>
                <a:cs typeface="Times New Roman" panose="02020603050405020304" pitchFamily="18" charset="0"/>
              </a:rPr>
              <a:t>x+y</a:t>
            </a:r>
            <a:r>
              <a:rPr lang="zh-CN" altLang="zh-CN" sz="2200" dirty="0">
                <a:solidFill>
                  <a:srgbClr val="000000"/>
                </a:solidFill>
                <a:latin typeface="Times New Roman" panose="02020603050405020304" pitchFamily="18" charset="0"/>
                <a:cs typeface="Times New Roman" panose="02020603050405020304" pitchFamily="18" charset="0"/>
              </a:rPr>
              <a:t>的最大值和最小值</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2032000" y="2566814"/>
            <a:ext cx="8128000" cy="1678536"/>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a:t>
            </a:r>
            <a:r>
              <a:rPr lang="en-US" altLang="zh-CN" sz="2200" i="1" dirty="0">
                <a:solidFill>
                  <a:srgbClr val="000000"/>
                </a:solidFill>
                <a:latin typeface="Times New Roman" panose="02020603050405020304" pitchFamily="18" charset="0"/>
                <a:cs typeface="Times New Roman" panose="02020603050405020304" pitchFamily="18" charset="0"/>
              </a:rPr>
              <a:t>t=</a:t>
            </a:r>
            <a:r>
              <a:rPr lang="en-US" altLang="zh-CN" sz="2200" i="1" dirty="0" err="1">
                <a:solidFill>
                  <a:srgbClr val="000000"/>
                </a:solidFill>
                <a:latin typeface="Times New Roman" panose="02020603050405020304" pitchFamily="18" charset="0"/>
                <a:cs typeface="Times New Roman" panose="02020603050405020304" pitchFamily="18" charset="0"/>
              </a:rPr>
              <a:t>x+y</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i="1" dirty="0" err="1">
                <a:solidFill>
                  <a:srgbClr val="000000"/>
                </a:solidFill>
                <a:latin typeface="Times New Roman" panose="02020603050405020304" pitchFamily="18" charset="0"/>
                <a:cs typeface="Times New Roman" panose="02020603050405020304" pitchFamily="18" charset="0"/>
              </a:rPr>
              <a:t>x+t</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可视为直线</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i="1" dirty="0" err="1">
                <a:solidFill>
                  <a:srgbClr val="000000"/>
                </a:solidFill>
                <a:latin typeface="Times New Roman" panose="02020603050405020304" pitchFamily="18" charset="0"/>
                <a:cs typeface="Times New Roman" panose="02020603050405020304" pitchFamily="18" charset="0"/>
              </a:rPr>
              <a:t>x+t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轴上的截距</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i="1" dirty="0" err="1">
                <a:solidFill>
                  <a:srgbClr val="000000"/>
                </a:solidFill>
                <a:latin typeface="Times New Roman" panose="02020603050405020304" pitchFamily="18" charset="0"/>
                <a:cs typeface="Times New Roman" panose="02020603050405020304" pitchFamily="18" charset="0"/>
              </a:rPr>
              <a:t>x+y</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的最大值和最小值就是直线与圆有公共点时直线纵截距的最大值和最小值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即直线与圆相切时在</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轴上的截距</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由直线与圆相切得圆心到直线的距离等于半径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340817512"/>
              </p:ext>
            </p:extLst>
          </p:nvPr>
        </p:nvGraphicFramePr>
        <p:xfrm>
          <a:off x="1837137" y="4238399"/>
          <a:ext cx="8128000" cy="1334548"/>
        </p:xfrm>
        <a:graphic>
          <a:graphicData uri="http://schemas.openxmlformats.org/presentationml/2006/ole">
            <p:oleObj spid="_x0000_s18435" name="文档" r:id="rId6" imgW="3847376" imgH="631903" progId="Word.Document.12">
              <p:embed/>
            </p:oleObj>
          </a:graphicData>
        </a:graphic>
      </p:graphicFrame>
    </p:spTree>
    <p:extLst>
      <p:ext uri="{BB962C8B-B14F-4D97-AF65-F5344CB8AC3E}">
        <p14:creationId xmlns:p14="http://schemas.microsoft.com/office/powerpoint/2010/main" xmlns="" val="4148134428"/>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a:t>-</a:t>
            </a:r>
            <a:fld id="{4BF17FCF-D4DA-449D-A468-DDB7E43619E6}" type="slidenum">
              <a:rPr lang="zh-CN" altLang="en-US" smtClean="0"/>
              <a:pPr algn="ctr"/>
              <a:t>25</a:t>
            </a:fld>
            <a:r>
              <a:rPr lang="en-US" altLang="zh-CN"/>
              <a:t>-</a:t>
            </a:r>
            <a:endParaRPr lang="zh-CN" altLang="en-US" dirty="0"/>
          </a:p>
        </p:txBody>
      </p:sp>
      <p:sp>
        <p:nvSpPr>
          <p:cNvPr id="3" name="矩形 2"/>
          <p:cNvSpPr>
            <a:spLocks noChangeAspect="1"/>
          </p:cNvSpPr>
          <p:nvPr/>
        </p:nvSpPr>
        <p:spPr>
          <a:xfrm>
            <a:off x="2032000" y="2716732"/>
            <a:ext cx="8128000" cy="1678536"/>
          </a:xfrm>
          <a:prstGeom prst="rect">
            <a:avLst/>
          </a:prstGeom>
        </p:spPr>
        <p:txBody>
          <a:bodyPr>
            <a:spAutoFit/>
          </a:bodyPr>
          <a:lstStyle/>
          <a:p>
            <a:pPr algn="ctr">
              <a:lnSpc>
                <a:spcPct val="120000"/>
              </a:lnSpc>
              <a:tabLst>
                <a:tab pos="1188085" algn="l"/>
                <a:tab pos="2163445" algn="l"/>
                <a:tab pos="3142615" algn="l"/>
                <a:tab pos="4190365" algn="l"/>
              </a:tabLst>
            </a:pPr>
            <a:r>
              <a:rPr lang="zh-CN" altLang="zh-CN" sz="2200" b="1" dirty="0">
                <a:solidFill>
                  <a:srgbClr val="000000"/>
                </a:solidFill>
                <a:latin typeface="Times New Roman" panose="02020603050405020304" pitchFamily="18" charset="0"/>
                <a:cs typeface="Times New Roman" panose="02020603050405020304" pitchFamily="18" charset="0"/>
              </a:rPr>
              <a:t>思想方法</a:t>
            </a:r>
            <a:r>
              <a:rPr lang="en-US" altLang="zh-CN" sz="2200" b="1"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转化与化归思想在与圆有关的最值问题中的应用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转化与化归思想的本质是把不熟悉的问题转化成我们学过的、熟悉的问题去解决</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与圆有关的最值问题中应善于利用圆心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把圆上点的问题可以转化成与圆心有关的问题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化动为定</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00849161"/>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a:t>-</a:t>
            </a:r>
            <a:fld id="{4BF17FCF-D4DA-449D-A468-DDB7E43619E6}" type="slidenum">
              <a:rPr lang="zh-CN" altLang="en-US" smtClean="0"/>
              <a:pPr algn="ctr"/>
              <a:t>26</a:t>
            </a:fld>
            <a:r>
              <a:rPr lang="en-US" altLang="zh-CN"/>
              <a:t>-</a:t>
            </a:r>
            <a:endParaRPr lang="zh-CN" altLang="en-US" dirty="0"/>
          </a:p>
        </p:txBody>
      </p:sp>
      <p:sp>
        <p:nvSpPr>
          <p:cNvPr id="3" name="矩形 2"/>
          <p:cNvSpPr>
            <a:spLocks noChangeAspect="1"/>
          </p:cNvSpPr>
          <p:nvPr/>
        </p:nvSpPr>
        <p:spPr>
          <a:xfrm>
            <a:off x="2032000" y="1039857"/>
            <a:ext cx="8128000" cy="866006"/>
          </a:xfrm>
          <a:prstGeom prst="rect">
            <a:avLst/>
          </a:prstGeom>
        </p:spPr>
        <p:txBody>
          <a:bodyPr>
            <a:spAutoFit/>
          </a:bodyPr>
          <a:lstStyle/>
          <a:p>
            <a:pPr indent="266700">
              <a:lnSpc>
                <a:spcPct val="120000"/>
              </a:lnSpc>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【典例】</a:t>
            </a:r>
            <a:r>
              <a:rPr lang="zh-CN" altLang="zh-CN" sz="2200" dirty="0">
                <a:solidFill>
                  <a:srgbClr val="FF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直线</a:t>
            </a:r>
            <a:r>
              <a:rPr lang="en-US" altLang="zh-CN" sz="2200" i="1" dirty="0">
                <a:solidFill>
                  <a:srgbClr val="000000"/>
                </a:solidFill>
                <a:latin typeface="Times New Roman" panose="02020603050405020304" pitchFamily="18" charset="0"/>
                <a:cs typeface="Times New Roman" panose="02020603050405020304" pitchFamily="18" charset="0"/>
              </a:rPr>
              <a:t>mx+y-</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与直线</a:t>
            </a:r>
            <a:r>
              <a:rPr lang="en-US" altLang="zh-CN" sz="2200" i="1" dirty="0">
                <a:solidFill>
                  <a:srgbClr val="000000"/>
                </a:solidFill>
                <a:latin typeface="Times New Roman" panose="02020603050405020304" pitchFamily="18" charset="0"/>
                <a:cs typeface="Times New Roman" panose="02020603050405020304" pitchFamily="18" charset="0"/>
              </a:rPr>
              <a:t>x-my-</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相交于点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cs typeface="Times New Roman" panose="02020603050405020304" pitchFamily="18" charset="0"/>
              </a:rPr>
              <a:t>到点</a:t>
            </a:r>
            <a:r>
              <a:rPr lang="en-US" altLang="zh-CN" sz="2200" i="1" dirty="0">
                <a:solidFill>
                  <a:srgbClr val="000000"/>
                </a:solidFill>
                <a:latin typeface="Times New Roman" panose="02020603050405020304" pitchFamily="18" charset="0"/>
                <a:cs typeface="Times New Roman" panose="02020603050405020304" pitchFamily="18" charset="0"/>
              </a:rPr>
              <a:t>Q</a:t>
            </a:r>
            <a:r>
              <a:rPr lang="en-US" altLang="zh-CN" sz="2200" dirty="0">
                <a:solidFill>
                  <a:srgbClr val="000000"/>
                </a:solidFill>
                <a:latin typeface="Times New Roman" panose="02020603050405020304" pitchFamily="18" charset="0"/>
                <a:cs typeface="Times New Roman" panose="02020603050405020304" pitchFamily="18" charset="0"/>
              </a:rPr>
              <a:t>(5,5)</a:t>
            </a:r>
            <a:r>
              <a:rPr lang="zh-CN" altLang="zh-CN" sz="2200" dirty="0">
                <a:solidFill>
                  <a:srgbClr val="000000"/>
                </a:solidFill>
                <a:latin typeface="Times New Roman" panose="02020603050405020304" pitchFamily="18" charset="0"/>
                <a:cs typeface="Times New Roman" panose="02020603050405020304" pitchFamily="18" charset="0"/>
              </a:rPr>
              <a:t>的距离</a:t>
            </a:r>
            <a:r>
              <a:rPr lang="en-US" altLang="zh-CN" sz="2200" i="1" dirty="0">
                <a:solidFill>
                  <a:srgbClr val="000000"/>
                </a:solidFill>
                <a:latin typeface="Times New Roman" panose="02020603050405020304" pitchFamily="18" charset="0"/>
                <a:cs typeface="Times New Roman" panose="02020603050405020304" pitchFamily="18" charset="0"/>
              </a:rPr>
              <a:t>|PQ|</a:t>
            </a:r>
            <a:r>
              <a:rPr lang="zh-CN" altLang="zh-CN" sz="2200" dirty="0">
                <a:solidFill>
                  <a:srgbClr val="000000"/>
                </a:solidFill>
                <a:latin typeface="Times New Roman" panose="02020603050405020304" pitchFamily="18" charset="0"/>
                <a:cs typeface="Times New Roman" panose="02020603050405020304" pitchFamily="18" charset="0"/>
              </a:rPr>
              <a:t>的取值范围是</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532787633"/>
              </p:ext>
            </p:extLst>
          </p:nvPr>
        </p:nvGraphicFramePr>
        <p:xfrm>
          <a:off x="1834649" y="1964044"/>
          <a:ext cx="8128000" cy="389929"/>
        </p:xfrm>
        <a:graphic>
          <a:graphicData uri="http://schemas.openxmlformats.org/presentationml/2006/ole">
            <p:oleObj spid="_x0000_s19460" name="文档" r:id="rId3" imgW="3838246" imgH="184687" progId="Word.Document.12">
              <p:embed/>
            </p:oleObj>
          </a:graphicData>
        </a:graphic>
      </p:graphicFrame>
      <p:sp>
        <p:nvSpPr>
          <p:cNvPr id="5" name="矩形 4"/>
          <p:cNvSpPr>
            <a:spLocks noChangeAspect="1"/>
          </p:cNvSpPr>
          <p:nvPr/>
        </p:nvSpPr>
        <p:spPr>
          <a:xfrm>
            <a:off x="2032000" y="2412153"/>
            <a:ext cx="8128000" cy="2084801"/>
          </a:xfrm>
          <a:prstGeom prst="rect">
            <a:avLst/>
          </a:prstGeom>
        </p:spPr>
        <p:txBody>
          <a:bodyPr>
            <a:spAutoFit/>
          </a:bodyPr>
          <a:lstStyle/>
          <a:p>
            <a:pPr indent="266700">
              <a:lnSpc>
                <a:spcPct val="120000"/>
              </a:lnSpc>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如图所示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因为直线</a:t>
            </a:r>
            <a:r>
              <a:rPr lang="en-US" altLang="zh-CN" sz="2200" i="1" dirty="0">
                <a:solidFill>
                  <a:srgbClr val="000000"/>
                </a:solidFill>
                <a:latin typeface="Times New Roman" panose="02020603050405020304" pitchFamily="18" charset="0"/>
                <a:cs typeface="Times New Roman" panose="02020603050405020304" pitchFamily="18" charset="0"/>
              </a:rPr>
              <a:t>mx+y-</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过定点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(0,4),</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直线</a:t>
            </a:r>
            <a:r>
              <a:rPr lang="en-US" altLang="zh-CN" sz="2200" i="1" dirty="0">
                <a:solidFill>
                  <a:srgbClr val="000000"/>
                </a:solidFill>
                <a:latin typeface="Times New Roman" panose="02020603050405020304" pitchFamily="18" charset="0"/>
                <a:cs typeface="Times New Roman" panose="02020603050405020304" pitchFamily="18" charset="0"/>
              </a:rPr>
              <a:t>x-my-</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过定点</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且互相垂直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所以两直线的交点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在以</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为直径的圆上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且不过原点</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到点</a:t>
            </a:r>
            <a:r>
              <a:rPr lang="en-US" altLang="zh-CN" sz="2200" i="1" dirty="0">
                <a:solidFill>
                  <a:srgbClr val="000000"/>
                </a:solidFill>
                <a:latin typeface="Times New Roman" panose="02020603050405020304" pitchFamily="18" charset="0"/>
                <a:cs typeface="Times New Roman" panose="02020603050405020304" pitchFamily="18" charset="0"/>
              </a:rPr>
              <a:t>Q</a:t>
            </a:r>
            <a:r>
              <a:rPr lang="en-US" altLang="zh-CN" sz="2200" dirty="0">
                <a:solidFill>
                  <a:srgbClr val="000000"/>
                </a:solidFill>
                <a:latin typeface="Times New Roman" panose="02020603050405020304" pitchFamily="18" charset="0"/>
                <a:cs typeface="Times New Roman" panose="02020603050405020304" pitchFamily="18" charset="0"/>
              </a:rPr>
              <a:t>(5,5)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的距离</a:t>
            </a:r>
            <a:r>
              <a:rPr lang="en-US" altLang="zh-CN" sz="2200" i="1" dirty="0">
                <a:solidFill>
                  <a:srgbClr val="000000"/>
                </a:solidFill>
                <a:latin typeface="Times New Roman" panose="02020603050405020304" pitchFamily="18" charset="0"/>
                <a:cs typeface="Times New Roman" panose="02020603050405020304" pitchFamily="18" charset="0"/>
              </a:rPr>
              <a:t>|PQ|</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的取值范围是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1369512313"/>
              </p:ext>
            </p:extLst>
          </p:nvPr>
        </p:nvGraphicFramePr>
        <p:xfrm>
          <a:off x="1834649" y="4496241"/>
          <a:ext cx="8128000" cy="1079026"/>
        </p:xfrm>
        <a:graphic>
          <a:graphicData uri="http://schemas.openxmlformats.org/presentationml/2006/ole">
            <p:oleObj spid="_x0000_s19461" name="文档" r:id="rId4" imgW="3838246" imgH="510138" progId="Word.Document.12">
              <p:embed/>
            </p:oleObj>
          </a:graphicData>
        </a:graphic>
      </p:graphicFrame>
      <p:pic>
        <p:nvPicPr>
          <p:cNvPr id="7" name="Y09.eps" descr="id:2147500318;FounderCES"/>
          <p:cNvPicPr/>
          <p:nvPr/>
        </p:nvPicPr>
        <p:blipFill>
          <a:blip r:embed="rId5"/>
          <a:stretch>
            <a:fillRect/>
          </a:stretch>
        </p:blipFill>
        <p:spPr>
          <a:xfrm>
            <a:off x="6819428" y="4469246"/>
            <a:ext cx="3078827" cy="2174356"/>
          </a:xfrm>
          <a:prstGeom prst="rect">
            <a:avLst/>
          </a:prstGeom>
        </p:spPr>
      </p:pic>
    </p:spTree>
    <p:extLst>
      <p:ext uri="{BB962C8B-B14F-4D97-AF65-F5344CB8AC3E}">
        <p14:creationId xmlns:p14="http://schemas.microsoft.com/office/powerpoint/2010/main" xmlns="" val="3923142950"/>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par>
                                <p:cTn id="13" presetID="22" presetClass="entr" presetSubtype="4"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par>
                                <p:cTn id="16" presetID="22" presetClass="entr" presetSubtype="4"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down)">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a:t>-</a:t>
            </a:r>
            <a:fld id="{4BF17FCF-D4DA-449D-A468-DDB7E43619E6}" type="slidenum">
              <a:rPr lang="zh-CN" altLang="en-US" smtClean="0"/>
              <a:pPr algn="ctr"/>
              <a:t>27</a:t>
            </a:fld>
            <a:r>
              <a:rPr lang="en-US" altLang="zh-CN"/>
              <a:t>-</a:t>
            </a:r>
            <a:endParaRPr lang="zh-CN" altLang="en-US" dirty="0"/>
          </a:p>
        </p:txBody>
      </p:sp>
      <p:sp>
        <p:nvSpPr>
          <p:cNvPr id="3" name="矩形 2"/>
          <p:cNvSpPr>
            <a:spLocks noChangeAspect="1"/>
          </p:cNvSpPr>
          <p:nvPr/>
        </p:nvSpPr>
        <p:spPr>
          <a:xfrm>
            <a:off x="2032000" y="3122997"/>
            <a:ext cx="8128000" cy="866006"/>
          </a:xfrm>
          <a:prstGeom prst="rect">
            <a:avLst/>
          </a:prstGeom>
        </p:spPr>
        <p:txBody>
          <a:bodyPr>
            <a:spAutoFit/>
          </a:bodyPr>
          <a:lstStyle/>
          <a:p>
            <a:pPr indent="266700">
              <a:lnSpc>
                <a:spcPct val="120000"/>
              </a:lnSpc>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答题指导</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本题关键是发现直线垂直关系得出点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轨迹是圆</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PQ</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距离范围问题转化为点</a:t>
            </a:r>
            <a:r>
              <a:rPr lang="en-US" altLang="zh-CN" sz="2200" i="1" dirty="0">
                <a:solidFill>
                  <a:srgbClr val="000000"/>
                </a:solidFill>
                <a:latin typeface="Times New Roman" panose="02020603050405020304" pitchFamily="18" charset="0"/>
                <a:cs typeface="Times New Roman" panose="02020603050405020304" pitchFamily="18" charset="0"/>
              </a:rPr>
              <a:t>Q</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与圆心的距离问题</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8928503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a:t>-</a:t>
            </a:r>
            <a:fld id="{4BF17FCF-D4DA-449D-A468-DDB7E43619E6}" type="slidenum">
              <a:rPr lang="zh-CN" altLang="en-US" smtClean="0"/>
              <a:pPr algn="ctr"/>
              <a:t>28</a:t>
            </a:fld>
            <a:r>
              <a:rPr lang="en-US" altLang="zh-CN"/>
              <a:t>-</a:t>
            </a:r>
            <a:endParaRPr lang="zh-CN" altLang="en-US" dirty="0"/>
          </a:p>
        </p:txBody>
      </p:sp>
      <p:sp>
        <p:nvSpPr>
          <p:cNvPr id="3" name="矩形 2"/>
          <p:cNvSpPr>
            <a:spLocks noChangeAspect="1"/>
          </p:cNvSpPr>
          <p:nvPr/>
        </p:nvSpPr>
        <p:spPr>
          <a:xfrm>
            <a:off x="2032000" y="1353648"/>
            <a:ext cx="8128000" cy="877869"/>
          </a:xfrm>
          <a:prstGeom prst="rect">
            <a:avLst/>
          </a:prstGeom>
        </p:spPr>
        <p:txBody>
          <a:bodyPr>
            <a:spAutoFit/>
          </a:bodyPr>
          <a:lstStyle/>
          <a:p>
            <a:pPr indent="267970">
              <a:lnSpc>
                <a:spcPct val="120000"/>
              </a:lnSpc>
              <a:tabLst>
                <a:tab pos="1188085" algn="l"/>
                <a:tab pos="2163445" algn="l"/>
                <a:tab pos="3142615" algn="l"/>
                <a:tab pos="4190365"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zh-CN" altLang="zh-CN" sz="2200" dirty="0">
                <a:solidFill>
                  <a:srgbClr val="000000"/>
                </a:solidFill>
                <a:latin typeface="Times New Roman" panose="02020603050405020304" pitchFamily="18" charset="0"/>
                <a:cs typeface="Times New Roman" panose="02020603050405020304" pitchFamily="18" charset="0"/>
              </a:rPr>
              <a:t>设点</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若在圆</a:t>
            </a:r>
            <a:r>
              <a:rPr lang="en-US" altLang="zh-CN" sz="2200" i="1" dirty="0">
                <a:solidFill>
                  <a:srgbClr val="000000"/>
                </a:solidFill>
                <a:latin typeface="Times New Roman" panose="02020603050405020304" pitchFamily="18" charset="0"/>
                <a:cs typeface="Times New Roman" panose="02020603050405020304" pitchFamily="18" charset="0"/>
              </a:rPr>
              <a:t>O</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上存在点</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使得</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OMN=</a:t>
            </a:r>
            <a:r>
              <a:rPr lang="en-US" altLang="zh-CN" sz="2200" dirty="0">
                <a:solidFill>
                  <a:srgbClr val="000000"/>
                </a:solidFill>
                <a:latin typeface="Times New Roman" panose="02020603050405020304" pitchFamily="18" charset="0"/>
                <a:cs typeface="Times New Roman" panose="02020603050405020304" pitchFamily="18" charset="0"/>
              </a:rPr>
              <a:t>45</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的取值范围是</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五边形 3"/>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5" name="五边形 4"/>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6" name="组合 5"/>
          <p:cNvGrpSpPr/>
          <p:nvPr/>
        </p:nvGrpSpPr>
        <p:grpSpPr>
          <a:xfrm>
            <a:off x="1775520" y="2492896"/>
            <a:ext cx="8640960" cy="4176464"/>
            <a:chOff x="251520" y="1340768"/>
            <a:chExt cx="8640960" cy="4176464"/>
          </a:xfrm>
        </p:grpSpPr>
        <p:grpSp>
          <p:nvGrpSpPr>
            <p:cNvPr id="7" name="组合 6"/>
            <p:cNvGrpSpPr/>
            <p:nvPr/>
          </p:nvGrpSpPr>
          <p:grpSpPr>
            <a:xfrm>
              <a:off x="251520" y="1340768"/>
              <a:ext cx="8640960" cy="4176464"/>
              <a:chOff x="251520" y="-1218299"/>
              <a:chExt cx="8640960" cy="4176464"/>
            </a:xfrm>
          </p:grpSpPr>
          <p:sp>
            <p:nvSpPr>
              <p:cNvPr id="9" name="五边形 8"/>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0" name="燕尾形 9"/>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1" name="组合 10"/>
              <p:cNvGrpSpPr/>
              <p:nvPr/>
            </p:nvGrpSpPr>
            <p:grpSpPr>
              <a:xfrm>
                <a:off x="251520" y="-1218299"/>
                <a:ext cx="8640960" cy="3862177"/>
                <a:chOff x="251520" y="-1218299"/>
                <a:chExt cx="8640960" cy="3862177"/>
              </a:xfrm>
            </p:grpSpPr>
            <p:sp>
              <p:nvSpPr>
                <p:cNvPr id="12" name="矩形 11"/>
                <p:cNvSpPr/>
                <p:nvPr/>
              </p:nvSpPr>
              <p:spPr>
                <a:xfrm>
                  <a:off x="251520" y="-1218299"/>
                  <a:ext cx="8640960" cy="3862177"/>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22"/>
                <p:cNvSpPr txBox="1"/>
                <p:nvPr/>
              </p:nvSpPr>
              <p:spPr>
                <a:xfrm>
                  <a:off x="8360077" y="-1074283"/>
                  <a:ext cx="492443" cy="276999"/>
                </a:xfrm>
                <a:prstGeom prst="rect">
                  <a:avLst/>
                </a:prstGeom>
                <a:noFill/>
              </p:spPr>
              <p:txBody>
                <a:bodyPr wrap="none" rtlCol="0">
                  <a:spAutoFit/>
                </a:bodyPr>
                <a:lstStyle/>
                <a:p>
                  <a:r>
                    <a:rPr lang="zh-CN" altLang="en-US" sz="1200" dirty="0"/>
                    <a:t>关闭</a:t>
                  </a:r>
                </a:p>
              </p:txBody>
            </p:sp>
          </p:grpSp>
        </p:grpSp>
        <p:graphicFrame>
          <p:nvGraphicFramePr>
            <p:cNvPr id="8" name="对象 7"/>
            <p:cNvGraphicFramePr>
              <a:graphicFrameLocks noChangeAspect="1"/>
            </p:cNvGraphicFramePr>
            <p:nvPr>
              <p:extLst>
                <p:ext uri="{D42A27DB-BD31-4B8C-83A1-F6EECF244321}">
                  <p14:modId xmlns:p14="http://schemas.microsoft.com/office/powerpoint/2010/main" xmlns="" val="254753138"/>
                </p:ext>
              </p:extLst>
            </p:nvPr>
          </p:nvGraphicFramePr>
          <p:xfrm>
            <a:off x="520700" y="1772816"/>
            <a:ext cx="8021638" cy="3263900"/>
          </p:xfrm>
          <a:graphic>
            <a:graphicData uri="http://schemas.openxmlformats.org/presentationml/2006/ole">
              <p:oleObj spid="_x0000_s20484" name="文档" r:id="rId3" imgW="3839157" imgH="1561599" progId="Word.Document.12">
                <p:embed/>
              </p:oleObj>
            </a:graphicData>
          </a:graphic>
        </p:graphicFrame>
      </p:grpSp>
      <p:grpSp>
        <p:nvGrpSpPr>
          <p:cNvPr id="14" name="组合 13"/>
          <p:cNvGrpSpPr/>
          <p:nvPr/>
        </p:nvGrpSpPr>
        <p:grpSpPr>
          <a:xfrm>
            <a:off x="1775520" y="5523886"/>
            <a:ext cx="8640960" cy="1145475"/>
            <a:chOff x="251520" y="5379869"/>
            <a:chExt cx="8640960" cy="1145475"/>
          </a:xfrm>
        </p:grpSpPr>
        <p:grpSp>
          <p:nvGrpSpPr>
            <p:cNvPr id="15" name="组合 14"/>
            <p:cNvGrpSpPr/>
            <p:nvPr/>
          </p:nvGrpSpPr>
          <p:grpSpPr>
            <a:xfrm>
              <a:off x="251520" y="5379869"/>
              <a:ext cx="8640960" cy="1145475"/>
              <a:chOff x="251520" y="3762122"/>
              <a:chExt cx="8640960" cy="1145475"/>
            </a:xfrm>
          </p:grpSpPr>
          <p:sp>
            <p:nvSpPr>
              <p:cNvPr id="17" name="五边形 16"/>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18" name="五边形 17"/>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9" name="燕尾形 18"/>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矩形 19"/>
              <p:cNvSpPr/>
              <p:nvPr/>
            </p:nvSpPr>
            <p:spPr>
              <a:xfrm>
                <a:off x="251520" y="3762122"/>
                <a:ext cx="8640960" cy="83674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30"/>
              <p:cNvSpPr txBox="1"/>
              <p:nvPr/>
            </p:nvSpPr>
            <p:spPr>
              <a:xfrm>
                <a:off x="8388424" y="3879516"/>
                <a:ext cx="492443" cy="276999"/>
              </a:xfrm>
              <a:prstGeom prst="rect">
                <a:avLst/>
              </a:prstGeom>
              <a:noFill/>
            </p:spPr>
            <p:txBody>
              <a:bodyPr wrap="none" rtlCol="0">
                <a:spAutoFit/>
              </a:bodyPr>
              <a:lstStyle/>
              <a:p>
                <a:r>
                  <a:rPr lang="zh-CN" altLang="en-US" sz="1200" dirty="0"/>
                  <a:t>关闭</a:t>
                </a:r>
              </a:p>
            </p:txBody>
          </p:sp>
        </p:grpSp>
        <p:graphicFrame>
          <p:nvGraphicFramePr>
            <p:cNvPr id="16" name="对象 15"/>
            <p:cNvGraphicFramePr>
              <a:graphicFrameLocks noChangeAspect="1"/>
            </p:cNvGraphicFramePr>
            <p:nvPr>
              <p:extLst>
                <p:ext uri="{D42A27DB-BD31-4B8C-83A1-F6EECF244321}">
                  <p14:modId xmlns:p14="http://schemas.microsoft.com/office/powerpoint/2010/main" xmlns="" val="1637825232"/>
                </p:ext>
              </p:extLst>
            </p:nvPr>
          </p:nvGraphicFramePr>
          <p:xfrm>
            <a:off x="560388" y="5720209"/>
            <a:ext cx="7997825" cy="439738"/>
          </p:xfrm>
          <a:graphic>
            <a:graphicData uri="http://schemas.openxmlformats.org/presentationml/2006/ole">
              <p:oleObj spid="_x0000_s20485" name="文档" r:id="rId4" imgW="3855752" imgH="216039" progId="Word.Document.12">
                <p:embed/>
              </p:oleObj>
            </a:graphicData>
          </a:graphic>
        </p:graphicFrame>
      </p:grpSp>
    </p:spTree>
    <p:extLst>
      <p:ext uri="{BB962C8B-B14F-4D97-AF65-F5344CB8AC3E}">
        <p14:creationId xmlns:p14="http://schemas.microsoft.com/office/powerpoint/2010/main" xmlns="" val="1863362561"/>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nextCondLst>
                <p:cond evt="onClick" delay="0">
                  <p:tgtEl>
                    <p:spTgt spid="5"/>
                  </p:tgtEl>
                </p:cond>
              </p:nextCondLst>
            </p:seq>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6"/>
                                        </p:tgtEl>
                                      </p:cBhvr>
                                    </p:animEffect>
                                    <p:set>
                                      <p:cBhvr>
                                        <p:cTn id="13"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14" restart="whenNotActive" fill="hold" evtFilter="cancelBubble" nodeType="interactiveSeq">
                <p:stCondLst>
                  <p:cond evt="onClick" delay="0">
                    <p:tgtEl>
                      <p:spTgt spid="4"/>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down)">
                                      <p:cBhvr>
                                        <p:cTn id="19" dur="500"/>
                                        <p:tgtEl>
                                          <p:spTgt spid="14"/>
                                        </p:tgtEl>
                                      </p:cBhvr>
                                    </p:animEffect>
                                  </p:childTnLst>
                                </p:cTn>
                              </p:par>
                            </p:childTnLst>
                          </p:cTn>
                        </p:par>
                      </p:childTnLst>
                    </p:cTn>
                  </p:par>
                </p:childTnLst>
              </p:cTn>
              <p:nextCondLst>
                <p:cond evt="onClick" delay="0">
                  <p:tgtEl>
                    <p:spTgt spid="4"/>
                  </p:tgtEl>
                </p:cond>
              </p:nextCondLst>
            </p:seq>
            <p:seq concurrent="1" nextAc="seek">
              <p:cTn id="20" restart="whenNotActive" fill="hold" evtFilter="cancelBubble" nodeType="interactiveSeq">
                <p:stCondLst>
                  <p:cond evt="onClick" delay="0">
                    <p:tgtEl>
                      <p:spTgt spid="14"/>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4"/>
                                        </p:tgtEl>
                                      </p:cBhvr>
                                    </p:animEffect>
                                    <p:set>
                                      <p:cBhvr>
                                        <p:cTn id="25"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a:t>-</a:t>
            </a:r>
            <a:fld id="{4BF17FCF-D4DA-449D-A468-DDB7E43619E6}" type="slidenum">
              <a:rPr lang="zh-CN" altLang="en-US" smtClean="0"/>
              <a:pPr algn="ctr"/>
              <a:t>29</a:t>
            </a:fld>
            <a:r>
              <a:rPr lang="en-US" altLang="zh-CN"/>
              <a:t>-</a:t>
            </a:r>
            <a:endParaRPr lang="zh-CN" altLang="en-US" dirty="0"/>
          </a:p>
        </p:txBody>
      </p:sp>
      <p:sp>
        <p:nvSpPr>
          <p:cNvPr id="3" name="矩形 2"/>
          <p:cNvSpPr>
            <a:spLocks noChangeAspect="1"/>
          </p:cNvSpPr>
          <p:nvPr/>
        </p:nvSpPr>
        <p:spPr>
          <a:xfrm>
            <a:off x="2032000" y="2716732"/>
            <a:ext cx="8128000" cy="1678536"/>
          </a:xfrm>
          <a:prstGeom prst="rect">
            <a:avLst/>
          </a:prstGeom>
        </p:spPr>
        <p:txBody>
          <a:bodyPr>
            <a:spAutoFit/>
          </a:bodyPr>
          <a:lstStyle/>
          <a:p>
            <a:pPr indent="266700">
              <a:lnSpc>
                <a:spcPct val="120000"/>
              </a:lnSpc>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高分策略</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解答与圆有关的最值问题一般要结合代数式的几何意义进行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注意数形结合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充分运用圆的性质</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解决与圆有关的轨迹问题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一定要看清要求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是求轨迹方程还是求轨迹</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27750756"/>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a:t>-</a:t>
            </a:r>
            <a:fld id="{4BF17FCF-D4DA-449D-A468-DDB7E43619E6}" type="slidenum">
              <a:rPr lang="zh-CN" altLang="en-US" smtClean="0"/>
              <a:pPr algn="ctr"/>
              <a:t>3</a:t>
            </a:fld>
            <a:r>
              <a:rPr lang="en-US" altLang="zh-CN" dirty="0"/>
              <a:t>-</a:t>
            </a:r>
            <a:endParaRPr lang="zh-CN" altLang="en-US" dirty="0"/>
          </a:p>
        </p:txBody>
      </p:sp>
      <p:sp>
        <p:nvSpPr>
          <p:cNvPr id="3" name="圆角矩形 2">
            <a:hlinkClick r:id="rId2" action="ppaction://hlinksldjump"/>
          </p:cNvPr>
          <p:cNvSpPr/>
          <p:nvPr/>
        </p:nvSpPr>
        <p:spPr>
          <a:xfrm>
            <a:off x="1987632"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知识梳理</a:t>
            </a:r>
          </a:p>
        </p:txBody>
      </p:sp>
      <p:sp>
        <p:nvSpPr>
          <p:cNvPr id="4" name="圆角矩形 3">
            <a:hlinkClick r:id="rId3"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双击自测</a:t>
            </a:r>
          </a:p>
        </p:txBody>
      </p:sp>
      <p:sp>
        <p:nvSpPr>
          <p:cNvPr id="5" name="矩形 4"/>
          <p:cNvSpPr>
            <a:spLocks noChangeAspect="1"/>
          </p:cNvSpPr>
          <p:nvPr/>
        </p:nvSpPr>
        <p:spPr>
          <a:xfrm>
            <a:off x="2032000" y="1904202"/>
            <a:ext cx="8128000" cy="3303597"/>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圆的定义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在平面内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到定点的距离等于定长</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的点的集合叫做圆</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确定一个圆最基本的要素是</a:t>
            </a:r>
            <a:r>
              <a:rPr lang="zh-CN" altLang="zh-CN" sz="2200" u="sng" dirty="0">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圆心</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半径</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圆的标准方程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x-a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=r</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r&gt;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表示以</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i="1" u="sng" dirty="0" err="1">
                <a:solidFill>
                  <a:srgbClr val="FF0000"/>
                </a:solidFill>
                <a:uFill>
                  <a:solidFill>
                    <a:srgbClr val="000000"/>
                  </a:solidFill>
                </a:uFill>
                <a:latin typeface="Times New Roman" panose="02020603050405020304" pitchFamily="18" charset="0"/>
                <a:cs typeface="Times New Roman" panose="02020603050405020304" pitchFamily="18" charset="0"/>
              </a:rPr>
              <a:t>a</a:t>
            </a:r>
            <a:r>
              <a:rPr lang="en-US" altLang="zh-CN" sz="2200" u="sng" dirty="0" err="1">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i="1" u="sng" dirty="0" err="1">
                <a:solidFill>
                  <a:srgbClr val="FF0000"/>
                </a:solidFill>
                <a:uFill>
                  <a:solidFill>
                    <a:srgbClr val="000000"/>
                  </a:solidFill>
                </a:uFill>
                <a:latin typeface="Times New Roman" panose="02020603050405020304" pitchFamily="18" charset="0"/>
                <a:cs typeface="Times New Roman" panose="02020603050405020304" pitchFamily="18" charset="0"/>
              </a:rPr>
              <a:t>b</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为圆心</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r</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为半径长的圆的标准方程</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特别地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以原点为圆心</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r</a:t>
            </a:r>
            <a:r>
              <a:rPr lang="zh-CN" altLang="zh-CN" sz="2200" dirty="0">
                <a:solidFill>
                  <a:srgbClr val="000000"/>
                </a:solidFill>
                <a:latin typeface="Times New Roman" panose="02020603050405020304" pitchFamily="18" charset="0"/>
                <a:cs typeface="Times New Roman" panose="02020603050405020304" pitchFamily="18" charset="0"/>
              </a:rPr>
              <a:t>为半径长的圆的标准方程为</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x</a:t>
            </a:r>
            <a:r>
              <a:rPr lang="en-US" altLang="zh-CN" sz="2200" u="sng" baseline="30000" dirty="0">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+y</a:t>
            </a:r>
            <a:r>
              <a:rPr lang="en-US" altLang="zh-CN" sz="2200" u="sng" baseline="30000" dirty="0">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=r</a:t>
            </a:r>
            <a:r>
              <a:rPr lang="en-US" altLang="zh-CN" sz="2200" u="sng" baseline="30000" dirty="0">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596502" y="2403303"/>
            <a:ext cx="285953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655840" y="2780928"/>
            <a:ext cx="66537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763312" y="2786027"/>
            <a:ext cx="66537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02570" y="3576250"/>
            <a:ext cx="66537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841238" y="3576250"/>
            <a:ext cx="31040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100219" y="4776370"/>
            <a:ext cx="107159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509199838"/>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a:t>-</a:t>
            </a:r>
            <a:fld id="{4BF17FCF-D4DA-449D-A468-DDB7E43619E6}" type="slidenum">
              <a:rPr lang="zh-CN" altLang="en-US" smtClean="0"/>
              <a:pPr algn="ctr"/>
              <a:t>4</a:t>
            </a:fld>
            <a:r>
              <a:rPr lang="en-US" altLang="zh-CN" dirty="0"/>
              <a:t>-</a:t>
            </a:r>
            <a:endParaRPr lang="zh-CN" altLang="en-US" dirty="0"/>
          </a:p>
        </p:txBody>
      </p:sp>
      <p:sp>
        <p:nvSpPr>
          <p:cNvPr id="3" name="圆角矩形 2">
            <a:hlinkClick r:id="rId3" action="ppaction://hlinksldjump"/>
          </p:cNvPr>
          <p:cNvSpPr/>
          <p:nvPr/>
        </p:nvSpPr>
        <p:spPr>
          <a:xfrm>
            <a:off x="1987632"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知识梳理</a:t>
            </a:r>
          </a:p>
        </p:txBody>
      </p:sp>
      <p:sp>
        <p:nvSpPr>
          <p:cNvPr id="4" name="圆角矩形 3">
            <a:hlinkClick r:id="rId4"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双击自测</a:t>
            </a:r>
          </a:p>
        </p:txBody>
      </p:sp>
      <p:graphicFrame>
        <p:nvGraphicFramePr>
          <p:cNvPr id="5" name="对象 4"/>
          <p:cNvGraphicFramePr>
            <a:graphicFrameLocks noChangeAspect="1"/>
          </p:cNvGraphicFramePr>
          <p:nvPr>
            <p:extLst>
              <p:ext uri="{D42A27DB-BD31-4B8C-83A1-F6EECF244321}">
                <p14:modId xmlns:p14="http://schemas.microsoft.com/office/powerpoint/2010/main" xmlns="" val="2506125799"/>
              </p:ext>
            </p:extLst>
          </p:nvPr>
        </p:nvGraphicFramePr>
        <p:xfrm>
          <a:off x="2032000" y="1516462"/>
          <a:ext cx="8128000" cy="4576834"/>
        </p:xfrm>
        <a:graphic>
          <a:graphicData uri="http://schemas.openxmlformats.org/presentationml/2006/ole">
            <p:oleObj spid="_x0000_s2051" name="文档" r:id="rId5" imgW="3837032" imgH="2159924" progId="Word.Document.12">
              <p:embed/>
            </p:oleObj>
          </a:graphicData>
        </a:graphic>
      </p:graphicFrame>
      <p:sp>
        <p:nvSpPr>
          <p:cNvPr id="6" name="矩形 5"/>
          <p:cNvSpPr/>
          <p:nvPr/>
        </p:nvSpPr>
        <p:spPr>
          <a:xfrm>
            <a:off x="3236462" y="2318576"/>
            <a:ext cx="165618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252486" y="3517716"/>
            <a:ext cx="165618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246853" y="3959792"/>
            <a:ext cx="165618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075505" y="4737638"/>
            <a:ext cx="135392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071665" y="5210887"/>
            <a:ext cx="92474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071664" y="5691010"/>
            <a:ext cx="216024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75332628"/>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a:t>-</a:t>
            </a:r>
            <a:fld id="{4BF17FCF-D4DA-449D-A468-DDB7E43619E6}" type="slidenum">
              <a:rPr lang="zh-CN" altLang="en-US" smtClean="0"/>
              <a:pPr algn="ctr"/>
              <a:t>5</a:t>
            </a:fld>
            <a:r>
              <a:rPr lang="en-US" altLang="zh-CN" dirty="0"/>
              <a:t>-</a:t>
            </a:r>
            <a:endParaRPr lang="zh-CN" altLang="en-US" dirty="0"/>
          </a:p>
        </p:txBody>
      </p:sp>
      <p:sp>
        <p:nvSpPr>
          <p:cNvPr id="3" name="圆角矩形 2">
            <a:hlinkClick r:id="rId2" action="ppaction://hlinksldjump"/>
          </p:cNvPr>
          <p:cNvSpPr/>
          <p:nvPr/>
        </p:nvSpPr>
        <p:spPr>
          <a:xfrm>
            <a:off x="1987632"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知识梳理</a:t>
            </a:r>
          </a:p>
        </p:txBody>
      </p:sp>
      <p:sp>
        <p:nvSpPr>
          <p:cNvPr id="4" name="圆角矩形 3">
            <a:hlinkClick r:id="rId3"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双击自测</a:t>
            </a:r>
          </a:p>
        </p:txBody>
      </p:sp>
      <p:sp>
        <p:nvSpPr>
          <p:cNvPr id="5" name="矩形 4"/>
          <p:cNvSpPr>
            <a:spLocks noChangeAspect="1"/>
          </p:cNvSpPr>
          <p:nvPr/>
        </p:nvSpPr>
        <p:spPr>
          <a:xfrm>
            <a:off x="2032000" y="1591686"/>
            <a:ext cx="8128000" cy="4522392"/>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确定圆的方程的方法和步骤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确定圆的方程主要方法是待定系数法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大致步骤为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根据题意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选择标准方程或一般方程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根据条件列出关于</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r</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E</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zh-CN" altLang="zh-CN" sz="2200" dirty="0">
                <a:solidFill>
                  <a:srgbClr val="000000"/>
                </a:solidFill>
                <a:latin typeface="Times New Roman" panose="02020603050405020304" pitchFamily="18" charset="0"/>
                <a:cs typeface="Times New Roman" panose="02020603050405020304" pitchFamily="18" charset="0"/>
              </a:rPr>
              <a:t>的方程组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解出</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r</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E</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zh-CN" altLang="zh-CN" sz="2200" dirty="0">
                <a:solidFill>
                  <a:srgbClr val="000000"/>
                </a:solidFill>
                <a:latin typeface="Times New Roman" panose="02020603050405020304" pitchFamily="18" charset="0"/>
                <a:cs typeface="Times New Roman" panose="02020603050405020304" pitchFamily="18" charset="0"/>
              </a:rPr>
              <a:t>代入标准方程或一般方程</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点与圆的位置关系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若圆的标准方程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=r</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r&gt;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点</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试根据点与圆的位置关系填写代数关系</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点在圆上</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x</a:t>
            </a:r>
            <a:r>
              <a:rPr lang="en-US" altLang="zh-CN" sz="2200" u="sng" baseline="-25000" dirty="0">
                <a:solidFill>
                  <a:srgbClr val="FF0000"/>
                </a:solidFill>
                <a:uFill>
                  <a:solidFill>
                    <a:srgbClr val="000000"/>
                  </a:solidFill>
                </a:uFill>
                <a:latin typeface="Times New Roman" panose="02020603050405020304" pitchFamily="18" charset="0"/>
                <a:cs typeface="Times New Roman" panose="02020603050405020304" pitchFamily="18" charset="0"/>
              </a:rPr>
              <a:t>0</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-a</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baseline="30000" dirty="0">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y</a:t>
            </a:r>
            <a:r>
              <a:rPr lang="en-US" altLang="zh-CN" sz="2200" u="sng" baseline="-25000" dirty="0">
                <a:solidFill>
                  <a:srgbClr val="FF0000"/>
                </a:solidFill>
                <a:uFill>
                  <a:solidFill>
                    <a:srgbClr val="000000"/>
                  </a:solidFill>
                </a:uFill>
                <a:latin typeface="Times New Roman" panose="02020603050405020304" pitchFamily="18" charset="0"/>
                <a:cs typeface="Times New Roman" panose="02020603050405020304" pitchFamily="18" charset="0"/>
              </a:rPr>
              <a:t>0</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-b</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baseline="30000" dirty="0">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=r</a:t>
            </a:r>
            <a:r>
              <a:rPr lang="en-US" altLang="zh-CN" sz="2200" u="sng" baseline="30000" dirty="0">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点在圆外</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x</a:t>
            </a:r>
            <a:r>
              <a:rPr lang="en-US" altLang="zh-CN" sz="2200" u="sng" baseline="-25000" dirty="0">
                <a:solidFill>
                  <a:srgbClr val="FF0000"/>
                </a:solidFill>
                <a:uFill>
                  <a:solidFill>
                    <a:srgbClr val="000000"/>
                  </a:solidFill>
                </a:uFill>
                <a:latin typeface="Times New Roman" panose="02020603050405020304" pitchFamily="18" charset="0"/>
                <a:cs typeface="Times New Roman" panose="02020603050405020304" pitchFamily="18" charset="0"/>
              </a:rPr>
              <a:t>0</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-a</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baseline="30000" dirty="0">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y</a:t>
            </a:r>
            <a:r>
              <a:rPr lang="en-US" altLang="zh-CN" sz="2200" u="sng" baseline="-25000" dirty="0">
                <a:solidFill>
                  <a:srgbClr val="FF0000"/>
                </a:solidFill>
                <a:uFill>
                  <a:solidFill>
                    <a:srgbClr val="000000"/>
                  </a:solidFill>
                </a:uFill>
                <a:latin typeface="Times New Roman" panose="02020603050405020304" pitchFamily="18" charset="0"/>
                <a:cs typeface="Times New Roman" panose="02020603050405020304" pitchFamily="18" charset="0"/>
              </a:rPr>
              <a:t>0</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-b</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baseline="30000" dirty="0">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&gt;r</a:t>
            </a:r>
            <a:r>
              <a:rPr lang="en-US" altLang="zh-CN" sz="2200" u="sng" baseline="30000" dirty="0">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点在圆内</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x</a:t>
            </a:r>
            <a:r>
              <a:rPr lang="en-US" altLang="zh-CN" sz="2200" u="sng" baseline="-25000" dirty="0">
                <a:solidFill>
                  <a:srgbClr val="FF0000"/>
                </a:solidFill>
                <a:uFill>
                  <a:solidFill>
                    <a:srgbClr val="000000"/>
                  </a:solidFill>
                </a:uFill>
                <a:latin typeface="Times New Roman" panose="02020603050405020304" pitchFamily="18" charset="0"/>
                <a:cs typeface="Times New Roman" panose="02020603050405020304" pitchFamily="18" charset="0"/>
              </a:rPr>
              <a:t>0</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-a</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baseline="30000" dirty="0">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y</a:t>
            </a:r>
            <a:r>
              <a:rPr lang="en-US" altLang="zh-CN" sz="2200" u="sng" baseline="-25000" dirty="0">
                <a:solidFill>
                  <a:srgbClr val="FF0000"/>
                </a:solidFill>
                <a:uFill>
                  <a:solidFill>
                    <a:srgbClr val="000000"/>
                  </a:solidFill>
                </a:uFill>
                <a:latin typeface="Times New Roman" panose="02020603050405020304" pitchFamily="18" charset="0"/>
                <a:cs typeface="Times New Roman" panose="02020603050405020304" pitchFamily="18" charset="0"/>
              </a:rPr>
              <a:t>0</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-b</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baseline="30000" dirty="0">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&lt;r</a:t>
            </a:r>
            <a:r>
              <a:rPr lang="en-US" altLang="zh-CN" sz="2200" u="sng" baseline="30000" dirty="0">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913988" y="4869160"/>
            <a:ext cx="218201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907239" y="5268856"/>
            <a:ext cx="218201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913988" y="5678943"/>
            <a:ext cx="218201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950721203"/>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a:t>-</a:t>
            </a:r>
            <a:fld id="{4BF17FCF-D4DA-449D-A468-DDB7E43619E6}" type="slidenum">
              <a:rPr lang="zh-CN" altLang="en-US" smtClean="0"/>
              <a:pPr algn="ctr"/>
              <a:t>6</a:t>
            </a:fld>
            <a:r>
              <a:rPr lang="en-US" altLang="zh-CN" dirty="0"/>
              <a:t>-</a:t>
            </a:r>
            <a:endParaRPr lang="zh-CN" altLang="en-US" dirty="0"/>
          </a:p>
        </p:txBody>
      </p:sp>
      <p:sp>
        <p:nvSpPr>
          <p:cNvPr id="5" name="圆角矩形 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知识梳理</a:t>
            </a:r>
          </a:p>
        </p:txBody>
      </p:sp>
      <p:sp>
        <p:nvSpPr>
          <p:cNvPr id="6" name="圆角矩形 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双击自测</a:t>
            </a:r>
          </a:p>
        </p:txBody>
      </p:sp>
      <p:sp>
        <p:nvSpPr>
          <p:cNvPr id="2" name="矩形 1"/>
          <p:cNvSpPr>
            <a:spLocks noChangeAspect="1"/>
          </p:cNvSpPr>
          <p:nvPr/>
        </p:nvSpPr>
        <p:spPr>
          <a:xfrm>
            <a:off x="2032000" y="1353648"/>
            <a:ext cx="8128000" cy="1272271"/>
          </a:xfrm>
          <a:prstGeom prst="rect">
            <a:avLst/>
          </a:prstGeom>
        </p:spPr>
        <p:txBody>
          <a:bodyPr>
            <a:spAutoFit/>
          </a:bodyPr>
          <a:lstStyle/>
          <a:p>
            <a:pPr>
              <a:lnSpc>
                <a:spcPct val="120000"/>
              </a:lnSpc>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的圆心坐标是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A.(2,3)	B.(</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2,3)</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	D.(2,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7" name="五边形 6"/>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8" name="五边形 7"/>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9" name="组合 8"/>
          <p:cNvGrpSpPr/>
          <p:nvPr/>
        </p:nvGrpSpPr>
        <p:grpSpPr>
          <a:xfrm>
            <a:off x="1775520" y="4581128"/>
            <a:ext cx="8640960" cy="2088233"/>
            <a:chOff x="251520" y="3428999"/>
            <a:chExt cx="8640960" cy="2088233"/>
          </a:xfrm>
        </p:grpSpPr>
        <p:grpSp>
          <p:nvGrpSpPr>
            <p:cNvPr id="10" name="组合 9"/>
            <p:cNvGrpSpPr/>
            <p:nvPr/>
          </p:nvGrpSpPr>
          <p:grpSpPr>
            <a:xfrm>
              <a:off x="251520" y="3428999"/>
              <a:ext cx="8640960" cy="2088233"/>
              <a:chOff x="251520" y="869932"/>
              <a:chExt cx="8640960" cy="2088233"/>
            </a:xfrm>
          </p:grpSpPr>
          <p:sp>
            <p:nvSpPr>
              <p:cNvPr id="12" name="五边形 11"/>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3" name="燕尾形 12"/>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4" name="组合 13"/>
              <p:cNvGrpSpPr/>
              <p:nvPr/>
            </p:nvGrpSpPr>
            <p:grpSpPr>
              <a:xfrm>
                <a:off x="251520" y="869932"/>
                <a:ext cx="8640960" cy="1773945"/>
                <a:chOff x="251520" y="869932"/>
                <a:chExt cx="8640960" cy="1773945"/>
              </a:xfrm>
            </p:grpSpPr>
            <p:sp>
              <p:nvSpPr>
                <p:cNvPr id="15" name="矩形 14"/>
                <p:cNvSpPr/>
                <p:nvPr/>
              </p:nvSpPr>
              <p:spPr>
                <a:xfrm>
                  <a:off x="251520" y="869932"/>
                  <a:ext cx="8640960" cy="1773945"/>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22"/>
                <p:cNvSpPr txBox="1"/>
                <p:nvPr/>
              </p:nvSpPr>
              <p:spPr>
                <a:xfrm>
                  <a:off x="8360077" y="957308"/>
                  <a:ext cx="492443" cy="276999"/>
                </a:xfrm>
                <a:prstGeom prst="rect">
                  <a:avLst/>
                </a:prstGeom>
                <a:noFill/>
              </p:spPr>
              <p:txBody>
                <a:bodyPr wrap="none" rtlCol="0">
                  <a:spAutoFit/>
                </a:bodyPr>
                <a:lstStyle/>
                <a:p>
                  <a:r>
                    <a:rPr lang="zh-CN" altLang="en-US" sz="1200" dirty="0"/>
                    <a:t>关闭</a:t>
                  </a:r>
                </a:p>
              </p:txBody>
            </p:sp>
          </p:grpSp>
        </p:grpSp>
        <p:graphicFrame>
          <p:nvGraphicFramePr>
            <p:cNvPr id="11" name="对象 10"/>
            <p:cNvGraphicFramePr>
              <a:graphicFrameLocks noChangeAspect="1"/>
            </p:cNvGraphicFramePr>
            <p:nvPr>
              <p:extLst>
                <p:ext uri="{D42A27DB-BD31-4B8C-83A1-F6EECF244321}">
                  <p14:modId xmlns:p14="http://schemas.microsoft.com/office/powerpoint/2010/main" xmlns="" val="3359322815"/>
                </p:ext>
              </p:extLst>
            </p:nvPr>
          </p:nvGraphicFramePr>
          <p:xfrm>
            <a:off x="520700" y="3810744"/>
            <a:ext cx="8021638" cy="914400"/>
          </p:xfrm>
          <a:graphic>
            <a:graphicData uri="http://schemas.openxmlformats.org/presentationml/2006/ole">
              <p:oleObj spid="_x0000_s3076" name="文档" r:id="rId5" imgW="3839157" imgH="437478" progId="Word.Document.12">
                <p:embed/>
              </p:oleObj>
            </a:graphicData>
          </a:graphic>
        </p:graphicFrame>
      </p:grpSp>
      <p:grpSp>
        <p:nvGrpSpPr>
          <p:cNvPr id="17" name="组合 16"/>
          <p:cNvGrpSpPr/>
          <p:nvPr/>
        </p:nvGrpSpPr>
        <p:grpSpPr>
          <a:xfrm>
            <a:off x="1775520" y="5523886"/>
            <a:ext cx="8640960" cy="1145475"/>
            <a:chOff x="251520" y="5379869"/>
            <a:chExt cx="8640960" cy="1145475"/>
          </a:xfrm>
        </p:grpSpPr>
        <p:grpSp>
          <p:nvGrpSpPr>
            <p:cNvPr id="18" name="组合 17"/>
            <p:cNvGrpSpPr/>
            <p:nvPr/>
          </p:nvGrpSpPr>
          <p:grpSpPr>
            <a:xfrm>
              <a:off x="251520" y="5379869"/>
              <a:ext cx="8640960" cy="1145475"/>
              <a:chOff x="251520" y="3762122"/>
              <a:chExt cx="8640960" cy="1145475"/>
            </a:xfrm>
          </p:grpSpPr>
          <p:sp>
            <p:nvSpPr>
              <p:cNvPr id="20" name="五边形 1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2" name="五边形 2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矩形 23"/>
              <p:cNvSpPr/>
              <p:nvPr/>
            </p:nvSpPr>
            <p:spPr>
              <a:xfrm>
                <a:off x="251520" y="3762122"/>
                <a:ext cx="8640960" cy="83674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30"/>
              <p:cNvSpPr txBox="1"/>
              <p:nvPr/>
            </p:nvSpPr>
            <p:spPr>
              <a:xfrm>
                <a:off x="8388424" y="3879516"/>
                <a:ext cx="492443" cy="276999"/>
              </a:xfrm>
              <a:prstGeom prst="rect">
                <a:avLst/>
              </a:prstGeom>
              <a:noFill/>
            </p:spPr>
            <p:txBody>
              <a:bodyPr wrap="none" rtlCol="0">
                <a:spAutoFit/>
              </a:bodyPr>
              <a:lstStyle/>
              <a:p>
                <a:r>
                  <a:rPr lang="zh-CN" altLang="en-US" sz="1200" dirty="0"/>
                  <a:t>关闭</a:t>
                </a:r>
              </a:p>
            </p:txBody>
          </p:sp>
        </p:grpSp>
        <p:graphicFrame>
          <p:nvGraphicFramePr>
            <p:cNvPr id="19" name="对象 18"/>
            <p:cNvGraphicFramePr>
              <a:graphicFrameLocks noChangeAspect="1"/>
            </p:cNvGraphicFramePr>
            <p:nvPr>
              <p:extLst>
                <p:ext uri="{D42A27DB-BD31-4B8C-83A1-F6EECF244321}">
                  <p14:modId xmlns:p14="http://schemas.microsoft.com/office/powerpoint/2010/main" xmlns="" val="1600309255"/>
                </p:ext>
              </p:extLst>
            </p:nvPr>
          </p:nvGraphicFramePr>
          <p:xfrm>
            <a:off x="560388" y="5720209"/>
            <a:ext cx="7997825" cy="439738"/>
          </p:xfrm>
          <a:graphic>
            <a:graphicData uri="http://schemas.openxmlformats.org/presentationml/2006/ole">
              <p:oleObj spid="_x0000_s3077" name="文档" r:id="rId6" imgW="3855752" imgH="216039" progId="Word.Document.12">
                <p:embed/>
              </p:oleObj>
            </a:graphicData>
          </a:graphic>
        </p:graphicFrame>
      </p:grpSp>
    </p:spTree>
    <p:extLst>
      <p:ext uri="{BB962C8B-B14F-4D97-AF65-F5344CB8AC3E}">
        <p14:creationId xmlns:p14="http://schemas.microsoft.com/office/powerpoint/2010/main" xmlns="" val="1968934520"/>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nextCondLst>
                <p:cond evt="onClick" delay="0">
                  <p:tgtEl>
                    <p:spTgt spid="8"/>
                  </p:tgtEl>
                </p:cond>
              </p:nextCondLst>
            </p:seq>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17"/>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7"/>
                                        </p:tgtEl>
                                      </p:cBhvr>
                                    </p:animEffect>
                                    <p:set>
                                      <p:cBhvr>
                                        <p:cTn id="25"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a:t>-</a:t>
            </a:r>
            <a:fld id="{4BF17FCF-D4DA-449D-A468-DDB7E43619E6}" type="slidenum">
              <a:rPr lang="zh-CN" altLang="en-US" smtClean="0"/>
              <a:pPr algn="ctr"/>
              <a:t>7</a:t>
            </a:fld>
            <a:r>
              <a:rPr lang="en-US" altLang="zh-CN" dirty="0"/>
              <a:t>-</a:t>
            </a:r>
            <a:endParaRPr lang="zh-CN" altLang="en-US" dirty="0"/>
          </a:p>
        </p:txBody>
      </p:sp>
      <p:sp>
        <p:nvSpPr>
          <p:cNvPr id="5" name="圆角矩形 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知识梳理</a:t>
            </a:r>
          </a:p>
        </p:txBody>
      </p:sp>
      <p:sp>
        <p:nvSpPr>
          <p:cNvPr id="6" name="圆角矩形 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双击自测</a:t>
            </a:r>
          </a:p>
        </p:txBody>
      </p:sp>
      <p:sp>
        <p:nvSpPr>
          <p:cNvPr id="2" name="矩形 1"/>
          <p:cNvSpPr>
            <a:spLocks noChangeAspect="1"/>
          </p:cNvSpPr>
          <p:nvPr/>
        </p:nvSpPr>
        <p:spPr>
          <a:xfrm>
            <a:off x="2032000" y="1353647"/>
            <a:ext cx="8128000" cy="470450"/>
          </a:xfrm>
          <a:prstGeom prst="rect">
            <a:avLst/>
          </a:prstGeom>
        </p:spPr>
        <p:txBody>
          <a:bodyPr>
            <a:spAutoFit/>
          </a:bodyPr>
          <a:lstStyle/>
          <a:p>
            <a:pPr>
              <a:lnSpc>
                <a:spcPct val="120000"/>
              </a:lnSpc>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圆心在</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轴上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且过点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并与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轴相切的圆的标准方程为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042944946"/>
              </p:ext>
            </p:extLst>
          </p:nvPr>
        </p:nvGraphicFramePr>
        <p:xfrm>
          <a:off x="2118706" y="1806188"/>
          <a:ext cx="8128000" cy="1142895"/>
        </p:xfrm>
        <a:graphic>
          <a:graphicData uri="http://schemas.openxmlformats.org/presentationml/2006/ole">
            <p:oleObj spid="_x0000_s4101" name="文档" r:id="rId5" imgW="3838246" imgH="539659" progId="Word.Document.12">
              <p:embed/>
            </p:oleObj>
          </a:graphicData>
        </a:graphic>
      </p:graphicFrame>
      <p:sp>
        <p:nvSpPr>
          <p:cNvPr id="7" name="五边形 6"/>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8" name="五边形 7"/>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9" name="组合 8"/>
          <p:cNvGrpSpPr/>
          <p:nvPr/>
        </p:nvGrpSpPr>
        <p:grpSpPr>
          <a:xfrm>
            <a:off x="1775520" y="3919722"/>
            <a:ext cx="8640960" cy="2749639"/>
            <a:chOff x="251520" y="2767593"/>
            <a:chExt cx="8640960" cy="2749639"/>
          </a:xfrm>
        </p:grpSpPr>
        <p:grpSp>
          <p:nvGrpSpPr>
            <p:cNvPr id="10" name="组合 9"/>
            <p:cNvGrpSpPr/>
            <p:nvPr/>
          </p:nvGrpSpPr>
          <p:grpSpPr>
            <a:xfrm>
              <a:off x="251520" y="2767593"/>
              <a:ext cx="8640960" cy="2749639"/>
              <a:chOff x="251520" y="208526"/>
              <a:chExt cx="8640960" cy="2749639"/>
            </a:xfrm>
          </p:grpSpPr>
          <p:sp>
            <p:nvSpPr>
              <p:cNvPr id="12" name="五边形 11"/>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3" name="燕尾形 12"/>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4" name="组合 13"/>
              <p:cNvGrpSpPr/>
              <p:nvPr/>
            </p:nvGrpSpPr>
            <p:grpSpPr>
              <a:xfrm>
                <a:off x="251520" y="208526"/>
                <a:ext cx="8640960" cy="2435352"/>
                <a:chOff x="251520" y="208526"/>
                <a:chExt cx="8640960" cy="2435352"/>
              </a:xfrm>
            </p:grpSpPr>
            <p:sp>
              <p:nvSpPr>
                <p:cNvPr id="15" name="矩形 14"/>
                <p:cNvSpPr/>
                <p:nvPr/>
              </p:nvSpPr>
              <p:spPr>
                <a:xfrm>
                  <a:off x="251520" y="208526"/>
                  <a:ext cx="8640960" cy="243535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22"/>
                <p:cNvSpPr txBox="1"/>
                <p:nvPr/>
              </p:nvSpPr>
              <p:spPr>
                <a:xfrm>
                  <a:off x="8360077" y="288624"/>
                  <a:ext cx="492443" cy="276999"/>
                </a:xfrm>
                <a:prstGeom prst="rect">
                  <a:avLst/>
                </a:prstGeom>
                <a:noFill/>
              </p:spPr>
              <p:txBody>
                <a:bodyPr wrap="none" rtlCol="0">
                  <a:spAutoFit/>
                </a:bodyPr>
                <a:lstStyle/>
                <a:p>
                  <a:r>
                    <a:rPr lang="zh-CN" altLang="en-US" sz="1200" dirty="0"/>
                    <a:t>关闭</a:t>
                  </a:r>
                </a:p>
              </p:txBody>
            </p:sp>
          </p:grpSp>
        </p:grpSp>
        <p:graphicFrame>
          <p:nvGraphicFramePr>
            <p:cNvPr id="11" name="对象 10"/>
            <p:cNvGraphicFramePr>
              <a:graphicFrameLocks noChangeAspect="1"/>
            </p:cNvGraphicFramePr>
            <p:nvPr>
              <p:extLst>
                <p:ext uri="{D42A27DB-BD31-4B8C-83A1-F6EECF244321}">
                  <p14:modId xmlns:p14="http://schemas.microsoft.com/office/powerpoint/2010/main" xmlns="" val="144672808"/>
                </p:ext>
              </p:extLst>
            </p:nvPr>
          </p:nvGraphicFramePr>
          <p:xfrm>
            <a:off x="520700" y="3142060"/>
            <a:ext cx="8021638" cy="1804987"/>
          </p:xfrm>
          <a:graphic>
            <a:graphicData uri="http://schemas.openxmlformats.org/presentationml/2006/ole">
              <p:oleObj spid="_x0000_s4102" name="文档" r:id="rId6" imgW="3839157" imgH="865234" progId="Word.Document.12">
                <p:embed/>
              </p:oleObj>
            </a:graphicData>
          </a:graphic>
        </p:graphicFrame>
      </p:grpSp>
      <p:grpSp>
        <p:nvGrpSpPr>
          <p:cNvPr id="17" name="组合 16"/>
          <p:cNvGrpSpPr/>
          <p:nvPr/>
        </p:nvGrpSpPr>
        <p:grpSpPr>
          <a:xfrm>
            <a:off x="1775520" y="5523886"/>
            <a:ext cx="8640960" cy="1145475"/>
            <a:chOff x="251520" y="5379869"/>
            <a:chExt cx="8640960" cy="1145475"/>
          </a:xfrm>
        </p:grpSpPr>
        <p:grpSp>
          <p:nvGrpSpPr>
            <p:cNvPr id="18" name="组合 17"/>
            <p:cNvGrpSpPr/>
            <p:nvPr/>
          </p:nvGrpSpPr>
          <p:grpSpPr>
            <a:xfrm>
              <a:off x="251520" y="5379869"/>
              <a:ext cx="8640960" cy="1145475"/>
              <a:chOff x="251520" y="3762122"/>
              <a:chExt cx="8640960" cy="1145475"/>
            </a:xfrm>
          </p:grpSpPr>
          <p:sp>
            <p:nvSpPr>
              <p:cNvPr id="20" name="五边形 1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2" name="五边形 2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矩形 23"/>
              <p:cNvSpPr/>
              <p:nvPr/>
            </p:nvSpPr>
            <p:spPr>
              <a:xfrm>
                <a:off x="251520" y="3762122"/>
                <a:ext cx="8640960" cy="83674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30"/>
              <p:cNvSpPr txBox="1"/>
              <p:nvPr/>
            </p:nvSpPr>
            <p:spPr>
              <a:xfrm>
                <a:off x="8388424" y="3879516"/>
                <a:ext cx="492443" cy="276999"/>
              </a:xfrm>
              <a:prstGeom prst="rect">
                <a:avLst/>
              </a:prstGeom>
              <a:noFill/>
            </p:spPr>
            <p:txBody>
              <a:bodyPr wrap="none" rtlCol="0">
                <a:spAutoFit/>
              </a:bodyPr>
              <a:lstStyle/>
              <a:p>
                <a:r>
                  <a:rPr lang="zh-CN" altLang="en-US" sz="1200" dirty="0"/>
                  <a:t>关闭</a:t>
                </a:r>
              </a:p>
            </p:txBody>
          </p:sp>
        </p:grpSp>
        <p:graphicFrame>
          <p:nvGraphicFramePr>
            <p:cNvPr id="19" name="对象 18"/>
            <p:cNvGraphicFramePr>
              <a:graphicFrameLocks noChangeAspect="1"/>
            </p:cNvGraphicFramePr>
            <p:nvPr>
              <p:extLst>
                <p:ext uri="{D42A27DB-BD31-4B8C-83A1-F6EECF244321}">
                  <p14:modId xmlns:p14="http://schemas.microsoft.com/office/powerpoint/2010/main" xmlns="" val="2376563694"/>
                </p:ext>
              </p:extLst>
            </p:nvPr>
          </p:nvGraphicFramePr>
          <p:xfrm>
            <a:off x="560388" y="5720209"/>
            <a:ext cx="7997825" cy="439738"/>
          </p:xfrm>
          <a:graphic>
            <a:graphicData uri="http://schemas.openxmlformats.org/presentationml/2006/ole">
              <p:oleObj spid="_x0000_s4103" name="文档" r:id="rId7" imgW="3855752" imgH="216039" progId="Word.Document.12">
                <p:embed/>
              </p:oleObj>
            </a:graphicData>
          </a:graphic>
        </p:graphicFrame>
      </p:grpSp>
    </p:spTree>
    <p:extLst>
      <p:ext uri="{BB962C8B-B14F-4D97-AF65-F5344CB8AC3E}">
        <p14:creationId xmlns:p14="http://schemas.microsoft.com/office/powerpoint/2010/main" xmlns="" val="1549932724"/>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nextCondLst>
                <p:cond evt="onClick" delay="0">
                  <p:tgtEl>
                    <p:spTgt spid="8"/>
                  </p:tgtEl>
                </p:cond>
              </p:nextCondLst>
            </p:seq>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17"/>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7"/>
                                        </p:tgtEl>
                                      </p:cBhvr>
                                    </p:animEffect>
                                    <p:set>
                                      <p:cBhvr>
                                        <p:cTn id="25"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a:t>-</a:t>
            </a:r>
            <a:fld id="{4BF17FCF-D4DA-449D-A468-DDB7E43619E6}" type="slidenum">
              <a:rPr lang="zh-CN" altLang="en-US" smtClean="0"/>
              <a:pPr algn="ctr"/>
              <a:t>8</a:t>
            </a:fld>
            <a:r>
              <a:rPr lang="en-US" altLang="zh-CN" dirty="0"/>
              <a:t>-</a:t>
            </a:r>
            <a:endParaRPr lang="zh-CN" altLang="en-US" dirty="0"/>
          </a:p>
        </p:txBody>
      </p:sp>
      <p:sp>
        <p:nvSpPr>
          <p:cNvPr id="5" name="圆角矩形 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知识梳理</a:t>
            </a:r>
          </a:p>
        </p:txBody>
      </p:sp>
      <p:sp>
        <p:nvSpPr>
          <p:cNvPr id="6" name="圆角矩形 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双击自测</a:t>
            </a:r>
          </a:p>
        </p:txBody>
      </p:sp>
      <p:sp>
        <p:nvSpPr>
          <p:cNvPr id="4" name="矩形 3"/>
          <p:cNvSpPr>
            <a:spLocks noChangeAspect="1"/>
          </p:cNvSpPr>
          <p:nvPr/>
        </p:nvSpPr>
        <p:spPr>
          <a:xfrm>
            <a:off x="2032000" y="1351158"/>
            <a:ext cx="8128000" cy="470450"/>
          </a:xfrm>
          <a:prstGeom prst="rect">
            <a:avLst/>
          </a:prstGeom>
        </p:spPr>
        <p:txBody>
          <a:bodyPr>
            <a:spAutoFit/>
          </a:bodyPr>
          <a:lstStyle/>
          <a:p>
            <a:pPr>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若方程</a:t>
            </a:r>
            <a:r>
              <a:rPr lang="en-US" altLang="zh-CN" sz="2200"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+mx-2y+3=0</a:t>
            </a:r>
            <a:r>
              <a:rPr lang="zh-CN" altLang="zh-CN" sz="2200" dirty="0">
                <a:solidFill>
                  <a:srgbClr val="000000"/>
                </a:solidFill>
                <a:latin typeface="Times New Roman" panose="02020603050405020304" pitchFamily="18" charset="0"/>
                <a:cs typeface="Times New Roman" panose="02020603050405020304" pitchFamily="18" charset="0"/>
              </a:rPr>
              <a:t>表示圆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的取值范围是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26" name="对象 25"/>
          <p:cNvGraphicFramePr>
            <a:graphicFrameLocks noChangeAspect="1"/>
          </p:cNvGraphicFramePr>
          <p:nvPr>
            <p:extLst>
              <p:ext uri="{D42A27DB-BD31-4B8C-83A1-F6EECF244321}">
                <p14:modId xmlns:p14="http://schemas.microsoft.com/office/powerpoint/2010/main" xmlns="" val="335363841"/>
              </p:ext>
            </p:extLst>
          </p:nvPr>
        </p:nvGraphicFramePr>
        <p:xfrm>
          <a:off x="2123682" y="1803324"/>
          <a:ext cx="8128000" cy="3463788"/>
        </p:xfrm>
        <a:graphic>
          <a:graphicData uri="http://schemas.openxmlformats.org/presentationml/2006/ole">
            <p:oleObj spid="_x0000_s5125" name="文档" r:id="rId5" imgW="3847376" imgH="1640574" progId="Word.Document.12">
              <p:embed/>
            </p:oleObj>
          </a:graphicData>
        </a:graphic>
      </p:graphicFrame>
      <p:sp>
        <p:nvSpPr>
          <p:cNvPr id="27" name="五边形 26"/>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8" name="五边形 27"/>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29" name="组合 28"/>
          <p:cNvGrpSpPr/>
          <p:nvPr/>
        </p:nvGrpSpPr>
        <p:grpSpPr>
          <a:xfrm>
            <a:off x="1775520" y="4509120"/>
            <a:ext cx="8640960" cy="2160241"/>
            <a:chOff x="251520" y="3356991"/>
            <a:chExt cx="8640960" cy="2160241"/>
          </a:xfrm>
        </p:grpSpPr>
        <p:grpSp>
          <p:nvGrpSpPr>
            <p:cNvPr id="30" name="组合 29"/>
            <p:cNvGrpSpPr/>
            <p:nvPr/>
          </p:nvGrpSpPr>
          <p:grpSpPr>
            <a:xfrm>
              <a:off x="251520" y="3356991"/>
              <a:ext cx="8640960" cy="2160241"/>
              <a:chOff x="251520" y="797924"/>
              <a:chExt cx="8640960" cy="2160241"/>
            </a:xfrm>
          </p:grpSpPr>
          <p:sp>
            <p:nvSpPr>
              <p:cNvPr id="32" name="五边形 31"/>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3" name="燕尾形 32"/>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4" name="组合 33"/>
              <p:cNvGrpSpPr/>
              <p:nvPr/>
            </p:nvGrpSpPr>
            <p:grpSpPr>
              <a:xfrm>
                <a:off x="251520" y="797924"/>
                <a:ext cx="8640960" cy="1845953"/>
                <a:chOff x="251520" y="797924"/>
                <a:chExt cx="8640960" cy="1845953"/>
              </a:xfrm>
            </p:grpSpPr>
            <p:sp>
              <p:nvSpPr>
                <p:cNvPr id="35" name="矩形 34"/>
                <p:cNvSpPr/>
                <p:nvPr/>
              </p:nvSpPr>
              <p:spPr>
                <a:xfrm>
                  <a:off x="251520" y="797924"/>
                  <a:ext cx="8640960" cy="184595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22"/>
                <p:cNvSpPr txBox="1"/>
                <p:nvPr/>
              </p:nvSpPr>
              <p:spPr>
                <a:xfrm>
                  <a:off x="8360077" y="902028"/>
                  <a:ext cx="492443" cy="276999"/>
                </a:xfrm>
                <a:prstGeom prst="rect">
                  <a:avLst/>
                </a:prstGeom>
                <a:noFill/>
              </p:spPr>
              <p:txBody>
                <a:bodyPr wrap="none" rtlCol="0">
                  <a:spAutoFit/>
                </a:bodyPr>
                <a:lstStyle/>
                <a:p>
                  <a:r>
                    <a:rPr lang="zh-CN" altLang="en-US" sz="1200" dirty="0"/>
                    <a:t>关闭</a:t>
                  </a:r>
                </a:p>
              </p:txBody>
            </p:sp>
          </p:grpSp>
        </p:grpSp>
        <p:graphicFrame>
          <p:nvGraphicFramePr>
            <p:cNvPr id="31" name="对象 30"/>
            <p:cNvGraphicFramePr>
              <a:graphicFrameLocks noChangeAspect="1"/>
            </p:cNvGraphicFramePr>
            <p:nvPr>
              <p:extLst>
                <p:ext uri="{D42A27DB-BD31-4B8C-83A1-F6EECF244321}">
                  <p14:modId xmlns:p14="http://schemas.microsoft.com/office/powerpoint/2010/main" xmlns="" val="3249725087"/>
                </p:ext>
              </p:extLst>
            </p:nvPr>
          </p:nvGraphicFramePr>
          <p:xfrm>
            <a:off x="528638" y="3747526"/>
            <a:ext cx="8031162" cy="1122363"/>
          </p:xfrm>
          <a:graphic>
            <a:graphicData uri="http://schemas.openxmlformats.org/presentationml/2006/ole">
              <p:oleObj spid="_x0000_s5126" name="文档" r:id="rId6" imgW="3847376" imgH="536182" progId="Word.Document.12">
                <p:embed/>
              </p:oleObj>
            </a:graphicData>
          </a:graphic>
        </p:graphicFrame>
      </p:grpSp>
      <p:grpSp>
        <p:nvGrpSpPr>
          <p:cNvPr id="37" name="组合 36"/>
          <p:cNvGrpSpPr/>
          <p:nvPr/>
        </p:nvGrpSpPr>
        <p:grpSpPr>
          <a:xfrm>
            <a:off x="1775520" y="5523886"/>
            <a:ext cx="8640960" cy="1145475"/>
            <a:chOff x="251520" y="5379869"/>
            <a:chExt cx="8640960" cy="1145475"/>
          </a:xfrm>
        </p:grpSpPr>
        <p:grpSp>
          <p:nvGrpSpPr>
            <p:cNvPr id="38" name="组合 37"/>
            <p:cNvGrpSpPr/>
            <p:nvPr/>
          </p:nvGrpSpPr>
          <p:grpSpPr>
            <a:xfrm>
              <a:off x="251520" y="5379869"/>
              <a:ext cx="8640960" cy="1145475"/>
              <a:chOff x="251520" y="3762122"/>
              <a:chExt cx="8640960" cy="1145475"/>
            </a:xfrm>
          </p:grpSpPr>
          <p:sp>
            <p:nvSpPr>
              <p:cNvPr id="40" name="五边形 3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41" name="五边形 40"/>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2" name="燕尾形 41"/>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矩形 42"/>
              <p:cNvSpPr/>
              <p:nvPr/>
            </p:nvSpPr>
            <p:spPr>
              <a:xfrm>
                <a:off x="251520" y="3762122"/>
                <a:ext cx="8640960" cy="83674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30"/>
              <p:cNvSpPr txBox="1"/>
              <p:nvPr/>
            </p:nvSpPr>
            <p:spPr>
              <a:xfrm>
                <a:off x="8388424" y="3879516"/>
                <a:ext cx="492443" cy="276999"/>
              </a:xfrm>
              <a:prstGeom prst="rect">
                <a:avLst/>
              </a:prstGeom>
              <a:noFill/>
            </p:spPr>
            <p:txBody>
              <a:bodyPr wrap="none" rtlCol="0">
                <a:spAutoFit/>
              </a:bodyPr>
              <a:lstStyle/>
              <a:p>
                <a:r>
                  <a:rPr lang="zh-CN" altLang="en-US" sz="1200" dirty="0"/>
                  <a:t>关闭</a:t>
                </a:r>
              </a:p>
            </p:txBody>
          </p:sp>
        </p:grpSp>
        <p:graphicFrame>
          <p:nvGraphicFramePr>
            <p:cNvPr id="39" name="对象 38"/>
            <p:cNvGraphicFramePr>
              <a:graphicFrameLocks noChangeAspect="1"/>
            </p:cNvGraphicFramePr>
            <p:nvPr>
              <p:extLst>
                <p:ext uri="{D42A27DB-BD31-4B8C-83A1-F6EECF244321}">
                  <p14:modId xmlns:p14="http://schemas.microsoft.com/office/powerpoint/2010/main" xmlns="" val="1599409046"/>
                </p:ext>
              </p:extLst>
            </p:nvPr>
          </p:nvGraphicFramePr>
          <p:xfrm>
            <a:off x="560388" y="5720209"/>
            <a:ext cx="7997825" cy="439738"/>
          </p:xfrm>
          <a:graphic>
            <a:graphicData uri="http://schemas.openxmlformats.org/presentationml/2006/ole">
              <p:oleObj spid="_x0000_s5127" name="文档" r:id="rId7" imgW="3855752" imgH="216039" progId="Word.Document.12">
                <p:embed/>
              </p:oleObj>
            </a:graphicData>
          </a:graphic>
        </p:graphicFrame>
      </p:grpSp>
    </p:spTree>
    <p:extLst>
      <p:ext uri="{BB962C8B-B14F-4D97-AF65-F5344CB8AC3E}">
        <p14:creationId xmlns:p14="http://schemas.microsoft.com/office/powerpoint/2010/main" xmlns="" val="363172166"/>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childTnLst>
                    </p:cTn>
                  </p:par>
                </p:childTnLst>
              </p:cTn>
              <p:nextCondLst>
                <p:cond evt="onClick" delay="0">
                  <p:tgtEl>
                    <p:spTgt spid="28"/>
                  </p:tgtEl>
                </p:cond>
              </p:nextCondLst>
            </p:seq>
            <p:seq concurrent="1" nextAc="seek">
              <p:cTn id="8" restart="whenNotActive" fill="hold" evtFilter="cancelBubble" nodeType="interactiveSeq">
                <p:stCondLst>
                  <p:cond evt="onClick" delay="0">
                    <p:tgtEl>
                      <p:spTgt spid="29"/>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29"/>
                                        </p:tgtEl>
                                      </p:cBhvr>
                                    </p:animEffect>
                                    <p:set>
                                      <p:cBhvr>
                                        <p:cTn id="13" dur="1" fill="hold">
                                          <p:stCondLst>
                                            <p:cond delay="499"/>
                                          </p:stCondLst>
                                        </p:cTn>
                                        <p:tgtEl>
                                          <p:spTgt spid="29"/>
                                        </p:tgtEl>
                                        <p:attrNameLst>
                                          <p:attrName>style.visibility</p:attrName>
                                        </p:attrNameLst>
                                      </p:cBhvr>
                                      <p:to>
                                        <p:strVal val="hidden"/>
                                      </p:to>
                                    </p:set>
                                  </p:childTnLst>
                                </p:cTn>
                              </p:par>
                            </p:childTnLst>
                          </p:cTn>
                        </p:par>
                      </p:childTnLst>
                    </p:cTn>
                  </p:par>
                </p:childTnLst>
              </p:cTn>
              <p:nextCondLst>
                <p:cond evt="onClick" delay="0">
                  <p:tgtEl>
                    <p:spTgt spid="29"/>
                  </p:tgtEl>
                </p:cond>
              </p:nextCondLst>
            </p:seq>
            <p:seq concurrent="1" nextAc="seek">
              <p:cTn id="14" restart="whenNotActive" fill="hold" evtFilter="cancelBubble" nodeType="interactiveSeq">
                <p:stCondLst>
                  <p:cond evt="onClick" delay="0">
                    <p:tgtEl>
                      <p:spTgt spid="2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wipe(down)">
                                      <p:cBhvr>
                                        <p:cTn id="19" dur="500"/>
                                        <p:tgtEl>
                                          <p:spTgt spid="37"/>
                                        </p:tgtEl>
                                      </p:cBhvr>
                                    </p:animEffect>
                                  </p:childTnLst>
                                </p:cTn>
                              </p:par>
                            </p:childTnLst>
                          </p:cTn>
                        </p:par>
                      </p:childTnLst>
                    </p:cTn>
                  </p:par>
                </p:childTnLst>
              </p:cTn>
              <p:nextCondLst>
                <p:cond evt="onClick" delay="0">
                  <p:tgtEl>
                    <p:spTgt spid="27"/>
                  </p:tgtEl>
                </p:cond>
              </p:nextCondLst>
            </p:seq>
            <p:seq concurrent="1" nextAc="seek">
              <p:cTn id="20" restart="whenNotActive" fill="hold" evtFilter="cancelBubble" nodeType="interactiveSeq">
                <p:stCondLst>
                  <p:cond evt="onClick" delay="0">
                    <p:tgtEl>
                      <p:spTgt spid="37"/>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37"/>
                                        </p:tgtEl>
                                      </p:cBhvr>
                                    </p:animEffect>
                                    <p:set>
                                      <p:cBhvr>
                                        <p:cTn id="25" dur="1" fill="hold">
                                          <p:stCondLst>
                                            <p:cond delay="499"/>
                                          </p:stCondLst>
                                        </p:cTn>
                                        <p:tgtEl>
                                          <p:spTgt spid="37"/>
                                        </p:tgtEl>
                                        <p:attrNameLst>
                                          <p:attrName>style.visibility</p:attrName>
                                        </p:attrNameLst>
                                      </p:cBhvr>
                                      <p:to>
                                        <p:strVal val="hidden"/>
                                      </p:to>
                                    </p:set>
                                  </p:childTnLst>
                                </p:cTn>
                              </p:par>
                            </p:childTnLst>
                          </p:cTn>
                        </p:par>
                      </p:childTnLst>
                    </p:cTn>
                  </p:par>
                </p:childTnLst>
              </p:cTn>
              <p:nextCondLst>
                <p:cond evt="onClick" delay="0">
                  <p:tgtEl>
                    <p:spTgt spid="37"/>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a:t>-</a:t>
            </a:r>
            <a:fld id="{4BF17FCF-D4DA-449D-A468-DDB7E43619E6}" type="slidenum">
              <a:rPr lang="zh-CN" altLang="en-US" smtClean="0"/>
              <a:pPr algn="ctr"/>
              <a:t>9</a:t>
            </a:fld>
            <a:r>
              <a:rPr lang="en-US" altLang="zh-CN" dirty="0"/>
              <a:t>-</a:t>
            </a:r>
            <a:endParaRPr lang="zh-CN" altLang="en-US" dirty="0"/>
          </a:p>
        </p:txBody>
      </p:sp>
      <p:sp>
        <p:nvSpPr>
          <p:cNvPr id="5" name="圆角矩形 4">
            <a:hlinkClick r:id="rId2"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知识梳理</a:t>
            </a:r>
          </a:p>
        </p:txBody>
      </p:sp>
      <p:sp>
        <p:nvSpPr>
          <p:cNvPr id="6" name="圆角矩形 5">
            <a:hlinkClick r:id="rId3"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双击自测</a:t>
            </a:r>
          </a:p>
        </p:txBody>
      </p:sp>
      <p:sp>
        <p:nvSpPr>
          <p:cNvPr id="2" name="矩形 1"/>
          <p:cNvSpPr>
            <a:spLocks noChangeAspect="1"/>
          </p:cNvSpPr>
          <p:nvPr/>
        </p:nvSpPr>
        <p:spPr>
          <a:xfrm>
            <a:off x="2032000" y="1354317"/>
            <a:ext cx="8128000" cy="866006"/>
          </a:xfrm>
          <a:prstGeom prst="rect">
            <a:avLst/>
          </a:prstGeom>
        </p:spPr>
        <p:txBody>
          <a:bodyPr>
            <a:spAutoFit/>
          </a:bodyPr>
          <a:lstStyle/>
          <a:p>
            <a:pPr>
              <a:lnSpc>
                <a:spcPct val="120000"/>
              </a:lnSpc>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若原点在圆</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x-m</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y+m</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的内部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则实数</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的取值范围是</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7" name="五边形 6"/>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8" name="五边形 7"/>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9" name="组合 8"/>
          <p:cNvGrpSpPr/>
          <p:nvPr/>
        </p:nvGrpSpPr>
        <p:grpSpPr>
          <a:xfrm>
            <a:off x="1775520" y="4623572"/>
            <a:ext cx="8640960" cy="2045789"/>
            <a:chOff x="251520" y="2420298"/>
            <a:chExt cx="8640960" cy="2045789"/>
          </a:xfrm>
        </p:grpSpPr>
        <p:grpSp>
          <p:nvGrpSpPr>
            <p:cNvPr id="10" name="组合 9"/>
            <p:cNvGrpSpPr/>
            <p:nvPr/>
          </p:nvGrpSpPr>
          <p:grpSpPr>
            <a:xfrm>
              <a:off x="251520" y="2420298"/>
              <a:ext cx="8640960" cy="2045789"/>
              <a:chOff x="251520" y="375099"/>
              <a:chExt cx="8640960" cy="2045789"/>
            </a:xfrm>
          </p:grpSpPr>
          <p:sp>
            <p:nvSpPr>
              <p:cNvPr id="12" name="五边形 11"/>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3" name="燕尾形 12"/>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4" name="组合 13"/>
              <p:cNvGrpSpPr/>
              <p:nvPr/>
            </p:nvGrpSpPr>
            <p:grpSpPr>
              <a:xfrm>
                <a:off x="251520" y="375099"/>
                <a:ext cx="8640960" cy="1728781"/>
                <a:chOff x="251520" y="375099"/>
                <a:chExt cx="8640960" cy="1728781"/>
              </a:xfrm>
            </p:grpSpPr>
            <p:sp>
              <p:nvSpPr>
                <p:cNvPr id="15" name="矩形 14"/>
                <p:cNvSpPr/>
                <p:nvPr/>
              </p:nvSpPr>
              <p:spPr>
                <a:xfrm>
                  <a:off x="251520" y="375099"/>
                  <a:ext cx="8640960" cy="172878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28"/>
                <p:cNvSpPr txBox="1"/>
                <p:nvPr/>
              </p:nvSpPr>
              <p:spPr>
                <a:xfrm>
                  <a:off x="8371094" y="444656"/>
                  <a:ext cx="492443" cy="276999"/>
                </a:xfrm>
                <a:prstGeom prst="rect">
                  <a:avLst/>
                </a:prstGeom>
                <a:noFill/>
              </p:spPr>
              <p:txBody>
                <a:bodyPr wrap="none" rtlCol="0">
                  <a:spAutoFit/>
                </a:bodyPr>
                <a:lstStyle/>
                <a:p>
                  <a:r>
                    <a:rPr lang="zh-CN" altLang="en-US" sz="1200" dirty="0"/>
                    <a:t>关闭</a:t>
                  </a:r>
                </a:p>
              </p:txBody>
            </p:sp>
          </p:grpSp>
        </p:grpSp>
        <p:sp>
          <p:nvSpPr>
            <p:cNvPr id="11" name="矩形 10"/>
            <p:cNvSpPr>
              <a:spLocks noChangeAspect="1"/>
            </p:cNvSpPr>
            <p:nvPr/>
          </p:nvSpPr>
          <p:spPr>
            <a:xfrm>
              <a:off x="508000" y="2716749"/>
              <a:ext cx="8128000" cy="506934"/>
            </a:xfrm>
            <a:prstGeom prst="rect">
              <a:avLst/>
            </a:prstGeom>
          </p:spPr>
          <p:txBody>
            <a:bodyPr>
              <a:spAutoFit/>
            </a:bodyPr>
            <a:lstStyle/>
            <a:p>
              <a:pPr>
                <a:lnSpc>
                  <a:spcPct val="150000"/>
                </a:lnSpc>
                <a:tabLst>
                  <a:tab pos="1029335" algn="l"/>
                  <a:tab pos="1850390" algn="l"/>
                  <a:tab pos="2538095" algn="l"/>
                  <a:tab pos="3221990" algn="l"/>
                </a:tabLst>
              </a:pPr>
              <a:r>
                <a:rPr lang="zh-CN" altLang="zh-CN" sz="2000" i="1" dirty="0"/>
                <a:t>∵</a:t>
              </a:r>
              <a:r>
                <a:rPr lang="zh-CN" altLang="zh-CN" sz="2000" dirty="0"/>
                <a:t>点</a:t>
              </a:r>
              <a:r>
                <a:rPr lang="en-US" altLang="zh-CN" sz="2000" dirty="0"/>
                <a:t>(0,0)</a:t>
              </a:r>
              <a:r>
                <a:rPr lang="zh-CN" altLang="zh-CN" sz="2000" dirty="0"/>
                <a:t>在圆</a:t>
              </a:r>
              <a:r>
                <a:rPr lang="en-US" altLang="zh-CN" sz="2000" dirty="0"/>
                <a:t>(</a:t>
              </a:r>
              <a:r>
                <a:rPr lang="en-US" altLang="zh-CN" sz="2000" i="1" dirty="0"/>
                <a:t>x-m</a:t>
              </a:r>
              <a:r>
                <a:rPr lang="en-US" altLang="zh-CN" sz="2000" dirty="0"/>
                <a:t>)</a:t>
              </a:r>
              <a:r>
                <a:rPr lang="en-US" altLang="zh-CN" sz="2000" baseline="30000" dirty="0"/>
                <a:t>2</a:t>
              </a:r>
              <a:r>
                <a:rPr lang="en-US" altLang="zh-CN" sz="2000" i="1" dirty="0"/>
                <a:t>+</a:t>
              </a:r>
              <a:r>
                <a:rPr lang="en-US" altLang="zh-CN" sz="2000" dirty="0"/>
                <a:t>(</a:t>
              </a:r>
              <a:r>
                <a:rPr lang="en-US" altLang="zh-CN" sz="2000" i="1" dirty="0" err="1"/>
                <a:t>y+m</a:t>
              </a:r>
              <a:r>
                <a:rPr lang="en-US" altLang="zh-CN" sz="2000" dirty="0"/>
                <a:t>)</a:t>
              </a:r>
              <a:r>
                <a:rPr lang="en-US" altLang="zh-CN" sz="2000" baseline="30000" dirty="0"/>
                <a:t>2</a:t>
              </a:r>
              <a:r>
                <a:rPr lang="en-US" altLang="zh-CN" sz="2000" i="1" dirty="0"/>
                <a:t>=</a:t>
              </a:r>
              <a:r>
                <a:rPr lang="en-US" altLang="zh-CN" sz="2000" dirty="0"/>
                <a:t>8</a:t>
              </a:r>
              <a:r>
                <a:rPr lang="zh-CN" altLang="zh-CN" sz="2000" dirty="0"/>
                <a:t>的内部</a:t>
              </a:r>
              <a:r>
                <a:rPr lang="en-US" altLang="zh-CN" sz="2000" dirty="0"/>
                <a:t>,</a:t>
              </a:r>
              <a:r>
                <a:rPr lang="zh-CN" altLang="zh-CN" sz="2000" i="1" dirty="0"/>
                <a:t>∴</a:t>
              </a:r>
              <a:r>
                <a:rPr lang="en-US" altLang="zh-CN" sz="2000" dirty="0"/>
                <a:t>(0</a:t>
              </a:r>
              <a:r>
                <a:rPr lang="en-US" altLang="zh-CN" sz="2000" i="1" dirty="0"/>
                <a:t>-m</a:t>
              </a:r>
              <a:r>
                <a:rPr lang="en-US" altLang="zh-CN" sz="2000" dirty="0"/>
                <a:t>)</a:t>
              </a:r>
              <a:r>
                <a:rPr lang="en-US" altLang="zh-CN" sz="2000" baseline="30000" dirty="0"/>
                <a:t>2</a:t>
              </a:r>
              <a:r>
                <a:rPr lang="en-US" altLang="zh-CN" sz="2000" i="1" dirty="0"/>
                <a:t>+</a:t>
              </a:r>
              <a:r>
                <a:rPr lang="en-US" altLang="zh-CN" sz="2000" dirty="0"/>
                <a:t>(</a:t>
              </a:r>
              <a:r>
                <a:rPr lang="en-US" altLang="zh-CN" sz="2000" dirty="0" err="1"/>
                <a:t>0</a:t>
              </a:r>
              <a:r>
                <a:rPr lang="en-US" altLang="zh-CN" sz="2000" i="1" dirty="0" err="1"/>
                <a:t>+m</a:t>
              </a:r>
              <a:r>
                <a:rPr lang="en-US" altLang="zh-CN" sz="2000" dirty="0"/>
                <a:t>)</a:t>
              </a:r>
              <a:r>
                <a:rPr lang="en-US" altLang="zh-CN" sz="2000" baseline="30000" dirty="0"/>
                <a:t>2</a:t>
              </a:r>
              <a:r>
                <a:rPr lang="en-US" altLang="zh-CN" sz="2000" i="1" dirty="0"/>
                <a:t>&lt;</a:t>
              </a:r>
              <a:r>
                <a:rPr lang="en-US" altLang="zh-CN" sz="2000" dirty="0"/>
                <a:t>8,</a:t>
              </a:r>
              <a:r>
                <a:rPr lang="zh-CN" altLang="zh-CN" sz="2000" dirty="0"/>
                <a:t>解得</a:t>
              </a:r>
              <a:r>
                <a:rPr lang="en-US" altLang="zh-CN" sz="2000" i="1" dirty="0"/>
                <a:t>-</a:t>
              </a:r>
              <a:r>
                <a:rPr lang="en-US" altLang="zh-CN" sz="2000" dirty="0"/>
                <a:t>2</a:t>
              </a:r>
              <a:r>
                <a:rPr lang="en-US" altLang="zh-CN" sz="2000" i="1" dirty="0"/>
                <a:t>&lt;m&lt;</a:t>
              </a:r>
              <a:r>
                <a:rPr lang="en-US" altLang="zh-CN" sz="2000" dirty="0"/>
                <a:t>2</a:t>
              </a:r>
              <a:r>
                <a:rPr lang="en-US" altLang="zh-CN" sz="2000" i="1" dirty="0"/>
                <a:t>.</a:t>
              </a:r>
              <a:endParaRPr lang="zh-CN" altLang="zh-CN" sz="2000" dirty="0">
                <a:solidFill>
                  <a:srgbClr val="000000"/>
                </a:solidFill>
                <a:latin typeface="NEU-BZ-S92"/>
                <a:ea typeface="方正书宋_GBK" panose="03000509000000000000" pitchFamily="65" charset="-122"/>
                <a:cs typeface="Times New Roman" panose="02020603050405020304" pitchFamily="18" charset="0"/>
              </a:endParaRPr>
            </a:p>
          </p:txBody>
        </p:sp>
      </p:grpSp>
      <p:grpSp>
        <p:nvGrpSpPr>
          <p:cNvPr id="17" name="组合 16"/>
          <p:cNvGrpSpPr/>
          <p:nvPr/>
        </p:nvGrpSpPr>
        <p:grpSpPr>
          <a:xfrm>
            <a:off x="1775520" y="5517232"/>
            <a:ext cx="8640960" cy="1152128"/>
            <a:chOff x="251520" y="4752548"/>
            <a:chExt cx="8640960" cy="1152128"/>
          </a:xfrm>
        </p:grpSpPr>
        <p:grpSp>
          <p:nvGrpSpPr>
            <p:cNvPr id="18" name="组合 17"/>
            <p:cNvGrpSpPr/>
            <p:nvPr/>
          </p:nvGrpSpPr>
          <p:grpSpPr>
            <a:xfrm>
              <a:off x="251520" y="4752548"/>
              <a:ext cx="8640960" cy="1152128"/>
              <a:chOff x="251520" y="3755469"/>
              <a:chExt cx="8640960" cy="1152128"/>
            </a:xfrm>
          </p:grpSpPr>
          <p:sp>
            <p:nvSpPr>
              <p:cNvPr id="20" name="五边形 1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2" name="五边形 2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矩形 23"/>
              <p:cNvSpPr/>
              <p:nvPr/>
            </p:nvSpPr>
            <p:spPr>
              <a:xfrm>
                <a:off x="251520" y="3755469"/>
                <a:ext cx="8640960"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48"/>
              <p:cNvSpPr txBox="1"/>
              <p:nvPr/>
            </p:nvSpPr>
            <p:spPr>
              <a:xfrm>
                <a:off x="8388424" y="3872081"/>
                <a:ext cx="492443" cy="276999"/>
              </a:xfrm>
              <a:prstGeom prst="rect">
                <a:avLst/>
              </a:prstGeom>
              <a:noFill/>
            </p:spPr>
            <p:txBody>
              <a:bodyPr wrap="none" rtlCol="0">
                <a:spAutoFit/>
              </a:bodyPr>
              <a:lstStyle/>
              <a:p>
                <a:r>
                  <a:rPr lang="zh-CN" altLang="en-US" sz="1200" dirty="0"/>
                  <a:t>关闭</a:t>
                </a:r>
              </a:p>
            </p:txBody>
          </p:sp>
        </p:grpSp>
        <p:sp>
          <p:nvSpPr>
            <p:cNvPr id="19" name="矩形 18"/>
            <p:cNvSpPr>
              <a:spLocks noChangeAspect="1"/>
            </p:cNvSpPr>
            <p:nvPr/>
          </p:nvSpPr>
          <p:spPr>
            <a:xfrm>
              <a:off x="539552" y="4968572"/>
              <a:ext cx="8064896" cy="507127"/>
            </a:xfrm>
            <a:prstGeom prst="rect">
              <a:avLst/>
            </a:prstGeom>
          </p:spPr>
          <p:txBody>
            <a:bodyPr wrap="square">
              <a:spAutoFit/>
            </a:bodyPr>
            <a:lstStyle/>
            <a:p>
              <a:pPr>
                <a:lnSpc>
                  <a:spcPct val="150000"/>
                </a:lnSpc>
              </a:pPr>
              <a:r>
                <a:rPr lang="en-US" altLang="zh-CN" sz="2000" i="1" dirty="0"/>
                <a:t>-</a:t>
              </a:r>
              <a:r>
                <a:rPr lang="en-US" altLang="zh-CN" sz="2000" dirty="0"/>
                <a:t>2</a:t>
              </a:r>
              <a:r>
                <a:rPr lang="en-US" altLang="zh-CN" sz="2000" i="1" dirty="0"/>
                <a:t>&lt;m&lt;</a:t>
              </a:r>
              <a:r>
                <a:rPr lang="en-US" altLang="zh-CN" sz="2000" dirty="0"/>
                <a:t>2</a:t>
              </a:r>
              <a:endParaRPr lang="zh-CN" altLang="en-US" sz="2000" dirty="0"/>
            </a:p>
          </p:txBody>
        </p:sp>
      </p:grpSp>
    </p:spTree>
    <p:extLst>
      <p:ext uri="{BB962C8B-B14F-4D97-AF65-F5344CB8AC3E}">
        <p14:creationId xmlns:p14="http://schemas.microsoft.com/office/powerpoint/2010/main" xmlns="" val="592407341"/>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nextCondLst>
                <p:cond evt="onClick" delay="0">
                  <p:tgtEl>
                    <p:spTgt spid="8"/>
                  </p:tgtEl>
                </p:cond>
              </p:nextCondLst>
            </p:seq>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17"/>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17"/>
                                        </p:tgtEl>
                                      </p:cBhvr>
                                    </p:animEffect>
                                    <p:set>
                                      <p:cBhvr>
                                        <p:cTn id="25"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TotalTime>
  <Words>1951</Words>
  <Application>Microsoft Office PowerPoint</Application>
  <PresentationFormat>自定义</PresentationFormat>
  <Paragraphs>234</Paragraphs>
  <Slides>29</Slides>
  <Notes>1</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29</vt:i4>
      </vt:variant>
    </vt:vector>
  </HeadingPairs>
  <TitlesOfParts>
    <vt:vector size="31" baseType="lpstr">
      <vt:lpstr>Office 主题​​</vt:lpstr>
      <vt:lpstr>文档</vt:lpstr>
      <vt:lpstr>9.3　圆的方程</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阳光数学网【http://www.eduy.net】搜集，仅供学习和研究使用！</dc:title>
  <dc:subject>阳光数学网【http://www.eduy.net】搜集，仅供学习和研究使用！</dc:subject>
  <dc:creator>阳光数学网【http://www.eduy.net】搜集，仅供学习和研究使用！</dc:creator>
  <cp:keywords>阳光数学网【http:/www.eduy.net】搜集，仅供学习和研究使用！</cp:keywords>
  <dc:description>阳光数学网【http://www.eduy.net】搜集，仅供学习和研究使用！</dc:description>
  <cp:lastModifiedBy>Administrator</cp:lastModifiedBy>
  <cp:revision>4</cp:revision>
  <dcterms:created xsi:type="dcterms:W3CDTF">2018-12-18T11:00:13Z</dcterms:created>
  <dcterms:modified xsi:type="dcterms:W3CDTF">2019-12-10T14:32:50Z</dcterms:modified>
  <cp:category>阳光数学网【http://www.eduy.net】搜集，仅供学习和研究使用！</cp:category>
  <cp:contentType>阳光数学网【http://www.eduy.net】搜集，仅供学习和研究使用！</cp:contentType>
  <cp:contentStatus>阳光数学网【http://www.eduy.net】搜集，仅供学习和研究使用！</cp:contentStatus>
</cp:coreProperties>
</file>