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61" r:id="rId2"/>
    <p:sldId id="350" r:id="rId3"/>
    <p:sldId id="459" r:id="rId4"/>
    <p:sldId id="330" r:id="rId5"/>
    <p:sldId id="484" r:id="rId6"/>
    <p:sldId id="458" r:id="rId7"/>
    <p:sldId id="460" r:id="rId8"/>
    <p:sldId id="461" r:id="rId9"/>
    <p:sldId id="462" r:id="rId10"/>
    <p:sldId id="463" r:id="rId11"/>
    <p:sldId id="464" r:id="rId12"/>
    <p:sldId id="383" r:id="rId13"/>
    <p:sldId id="465" r:id="rId14"/>
    <p:sldId id="466" r:id="rId15"/>
    <p:sldId id="467" r:id="rId16"/>
    <p:sldId id="451" r:id="rId17"/>
    <p:sldId id="468" r:id="rId18"/>
    <p:sldId id="469" r:id="rId19"/>
    <p:sldId id="470" r:id="rId20"/>
    <p:sldId id="487" r:id="rId21"/>
    <p:sldId id="472" r:id="rId22"/>
    <p:sldId id="452" r:id="rId23"/>
    <p:sldId id="474" r:id="rId24"/>
    <p:sldId id="486" r:id="rId25"/>
    <p:sldId id="476" r:id="rId26"/>
    <p:sldId id="477" r:id="rId27"/>
    <p:sldId id="430" r:id="rId28"/>
    <p:sldId id="478" r:id="rId29"/>
    <p:sldId id="479" r:id="rId30"/>
    <p:sldId id="480" r:id="rId31"/>
    <p:sldId id="481" r:id="rId32"/>
    <p:sldId id="482" r:id="rId33"/>
    <p:sldId id="483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8C6291-0125-4567-8754-739BB8D2DCC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25A663-2DC0-4847-81E6-A1649A4F02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16054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4182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8071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E02BA7-B8F1-43FE-8D34-A095D1CCD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5A2F70A-E6DE-4232-AD3D-725BF9F52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8C45E9-7CD0-4FFE-8F8D-78F2041A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8CB82-E2BE-4A07-9A22-8261131D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511F8B-2BFD-4377-BB75-52BF252D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48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F51E2F-661F-4D3D-8E6C-84A1664A9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A44DDF4-BAB4-47B1-92F2-AFE7458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8DEE4C-CFB3-4491-80CA-77C32E66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43D6E6-3423-4DCA-957B-3F7CA3F4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763C9B-0350-4658-A7D2-E95715F8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029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1D81FA1-67BF-4D6F-9232-289E1B759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EAF4A1C-D9FE-4669-A397-634AEE068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E6645D-1DCF-494D-8977-7C1E42F8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B319C7-569A-4D70-828F-BB99739B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150868-C603-4514-AB9E-3334DFE8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5824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735627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 userDrawn="1"/>
        </p:nvSpPr>
        <p:spPr>
          <a:xfrm>
            <a:off x="2880320" y="2636912"/>
            <a:ext cx="931168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4375670" y="2910012"/>
            <a:ext cx="7865013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01174989"/>
      </p:ext>
    </p:extLst>
  </p:cSld>
  <p:clrMapOvr>
    <a:masterClrMapping/>
  </p:clrMapOvr>
  <p:transition spd="slow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4367808" y="538158"/>
            <a:ext cx="1536171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考情概览</a:t>
            </a: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535047" y="874706"/>
            <a:ext cx="1181036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896534" y="507714"/>
            <a:ext cx="12954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570739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同侧圆角矩形 10"/>
          <p:cNvSpPr/>
          <p:nvPr userDrawn="1"/>
        </p:nvSpPr>
        <p:spPr>
          <a:xfrm>
            <a:off x="5969101" y="538158"/>
            <a:ext cx="154055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6130194" y="876904"/>
            <a:ext cx="125362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896534" y="507714"/>
            <a:ext cx="12954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333464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896534" y="507714"/>
            <a:ext cx="12954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9179755" y="538158"/>
            <a:ext cx="1524757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学科素养</a:t>
            </a: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9361942" y="874706"/>
            <a:ext cx="1213980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07799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28D260-2C98-460D-A135-0BB10FA2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3FF2B8-45C2-466B-B425-231500FBB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33DFED-F91B-42B3-83AF-745C6A16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D89223-2A60-4A5E-9E34-39125DC9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B63EE3-4A2C-498C-BFF4-ED430A50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531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7271A5-2F1E-48B8-BE1E-293B26D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6978365-D82C-424A-BBEB-352D76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12889B-C365-4A3A-9004-05B6EDD7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71CF44-66AB-4D08-BEB0-295F8C61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B20639-F9FB-49F7-B07C-645235CC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153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D19BBB-7F63-4A68-AB68-CF941FB2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BD0B52-F01E-464B-8548-F1334886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E845D6-0841-4D55-A7DC-4EE66FE5D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E17FE7-F55B-4F1F-8E9F-DB2C10C3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11FFC4B-2CF5-407F-AAFD-FC0A4E71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7C3A076-29B3-49ED-9377-0BE4EB5E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2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4FB45F-1A23-4E6A-A31E-84C1C6E6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BE313F-E874-448A-98EE-8E5B1B16E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3EC04B-F867-4F9E-9D30-8D7A6D3C9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572EE0B-E3DC-43A0-8938-3EB06314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FD60B7C-4E34-4469-AF8F-8E72BA5F2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9B03FF6-76CD-4F7A-A905-B252446E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17D137B-C391-4D14-A847-89B0FC1C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202B546-EC9E-4CB3-B1C2-5FA4E76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71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B6D4BC-F3AC-4D95-9A59-C35EFE80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BDD810E-A959-495A-A84E-5B9D99AB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75DE6D4-93E2-4442-9240-BE9BEEC0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28761C7-8E64-4FF2-B719-BA3C5A9F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60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18E5B87-7045-4A92-8DFF-729F7BBC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5EA3FD-E01F-4C50-A1CC-FF8D0A22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C2ACCE-D742-4A39-8891-BEA96E04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417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28A6D7-1C15-4A4A-BFBE-95BB88BB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D47130-E699-4591-89BB-05D5A06BE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7A2362A-3FB8-4190-98C9-8013CBA0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6B41B7C-F975-43D6-AFA7-FFFE1F4E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EE9707B-8227-4A7A-9985-A1CE5D3C0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FB5D189-02AC-44CD-BFCD-94CA29E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950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0044B1-C6AA-461C-851A-B193F537A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F08D20C-175E-4596-960F-4504DA05B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987543-4FF9-4F8E-A976-25DF50CD8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4990D6-2F93-4FA6-A6CF-D6023613B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AB6B2AA-2C30-4D29-B366-4CE01A1C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279DD12-F4F0-466E-84C8-BFB1DBC5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240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2FE055F-41C3-494A-B818-DAED1C51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4DFB76-597D-47A8-BBA0-66193DB58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4A6859-F888-4DFF-B7C7-44AEE0E79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66E2A1-5B65-4BC3-8638-316BE8A35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4C9A858-1C82-4166-BEC3-5DA0DB393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8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8.docx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2.docx"/><Relationship Id="rId3" Type="http://schemas.openxmlformats.org/officeDocument/2006/relationships/slide" Target="slide12.xml"/><Relationship Id="rId7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10.docx"/><Relationship Id="rId5" Type="http://schemas.openxmlformats.org/officeDocument/2006/relationships/slide" Target="slide22.xml"/><Relationship Id="rId4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13.docx"/><Relationship Id="rId5" Type="http://schemas.openxmlformats.org/officeDocument/2006/relationships/slide" Target="slide22.xml"/><Relationship Id="rId4" Type="http://schemas.openxmlformats.org/officeDocument/2006/relationships/slide" Target="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14.docx"/><Relationship Id="rId5" Type="http://schemas.openxmlformats.org/officeDocument/2006/relationships/slide" Target="slide22.xml"/><Relationship Id="rId4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15.docx"/><Relationship Id="rId5" Type="http://schemas.openxmlformats.org/officeDocument/2006/relationships/slide" Target="slide22.xml"/><Relationship Id="rId4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Office_Word___16.docx"/><Relationship Id="rId5" Type="http://schemas.openxmlformats.org/officeDocument/2006/relationships/slide" Target="slide22.xml"/><Relationship Id="rId4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Office_Word___17.docx"/><Relationship Id="rId5" Type="http://schemas.openxmlformats.org/officeDocument/2006/relationships/slide" Target="slide22.xml"/><Relationship Id="rId4" Type="http://schemas.openxmlformats.org/officeDocument/2006/relationships/slide" Target="slide1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0.docx"/><Relationship Id="rId3" Type="http://schemas.openxmlformats.org/officeDocument/2006/relationships/slide" Target="slide12.xml"/><Relationship Id="rId7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package" Target="../embeddings/Microsoft_Office_Word___18.docx"/><Relationship Id="rId5" Type="http://schemas.openxmlformats.org/officeDocument/2006/relationships/slide" Target="slide22.xml"/><Relationship Id="rId4" Type="http://schemas.openxmlformats.org/officeDocument/2006/relationships/slide" Target="slide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package" Target="../embeddings/Microsoft_Office_Word___21.docx"/><Relationship Id="rId5" Type="http://schemas.openxmlformats.org/officeDocument/2006/relationships/slide" Target="slide22.xml"/><Relationship Id="rId4" Type="http://schemas.openxmlformats.org/officeDocument/2006/relationships/slide" Target="slide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package" Target="../embeddings/Microsoft_Office_Word___23.docx"/><Relationship Id="rId5" Type="http://schemas.openxmlformats.org/officeDocument/2006/relationships/slide" Target="slide22.xml"/><Relationship Id="rId4" Type="http://schemas.openxmlformats.org/officeDocument/2006/relationships/slide" Target="slide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package" Target="../embeddings/Microsoft_Office_Word___24.docx"/><Relationship Id="rId5" Type="http://schemas.openxmlformats.org/officeDocument/2006/relationships/slide" Target="slide22.xml"/><Relationship Id="rId4" Type="http://schemas.openxmlformats.org/officeDocument/2006/relationships/slide" Target="slide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7.vml"/><Relationship Id="rId4" Type="http://schemas.openxmlformats.org/officeDocument/2006/relationships/package" Target="../embeddings/Microsoft_Office_Word___26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32.jpeg"/><Relationship Id="rId4" Type="http://schemas.openxmlformats.org/officeDocument/2006/relationships/package" Target="../embeddings/Microsoft_Office_Word___28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Microsoft_Office_Word___2.docx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9.vml"/><Relationship Id="rId4" Type="http://schemas.openxmlformats.org/officeDocument/2006/relationships/package" Target="../embeddings/Microsoft_Office_Word___30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0.v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6.docx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4087389" y="2994231"/>
            <a:ext cx="6595552" cy="809797"/>
          </a:xfrm>
        </p:spPr>
        <p:txBody>
          <a:bodyPr/>
          <a:lstStyle/>
          <a:p>
            <a:r>
              <a:rPr lang="en-US" altLang="zh-CN" sz="3200" dirty="0"/>
              <a:t>8.3</a:t>
            </a:r>
            <a:r>
              <a:rPr lang="zh-CN" altLang="zh-CN" sz="3200" dirty="0"/>
              <a:t>　直线、平面平行的判定与性质</a:t>
            </a:r>
          </a:p>
        </p:txBody>
      </p:sp>
      <p:pic>
        <p:nvPicPr>
          <p:cNvPr id="4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42160" y="4079166"/>
            <a:ext cx="7621588" cy="2400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53419253"/>
      </p:ext>
    </p:extLst>
  </p:cSld>
  <p:clrMapOvr>
    <a:masterClrMapping/>
  </p:clrMapOvr>
  <p:transition spd="slow"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53647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在正四棱柱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分别是棱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在四边形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EFGH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及其内部运动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满足条件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06240339"/>
              </p:ext>
            </p:extLst>
          </p:nvPr>
        </p:nvGraphicFramePr>
        <p:xfrm>
          <a:off x="2032000" y="3068961"/>
          <a:ext cx="8128000" cy="1909307"/>
        </p:xfrm>
        <a:graphic>
          <a:graphicData uri="http://schemas.openxmlformats.org/presentationml/2006/ole">
            <p:oleObj spid="_x0000_s6149" name="文档" r:id="rId5" imgW="3838246" imgH="901832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775520" y="3212976"/>
            <a:ext cx="8640960" cy="3456384"/>
            <a:chOff x="251520" y="2060848"/>
            <a:chExt cx="8640960" cy="3456384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2060848"/>
              <a:ext cx="8640960" cy="3456384"/>
              <a:chOff x="251520" y="-498219"/>
              <a:chExt cx="8640960" cy="3456384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498219"/>
                <a:ext cx="8640960" cy="3142097"/>
                <a:chOff x="251520" y="-498219"/>
                <a:chExt cx="8640960" cy="3142097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-498219"/>
                  <a:ext cx="8640960" cy="314209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360077" y="-41937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504685634"/>
                </p:ext>
              </p:extLst>
            </p:nvPr>
          </p:nvGraphicFramePr>
          <p:xfrm>
            <a:off x="520700" y="2434059"/>
            <a:ext cx="8021638" cy="2651125"/>
          </p:xfrm>
          <a:graphic>
            <a:graphicData uri="http://schemas.openxmlformats.org/presentationml/2006/ole">
              <p:oleObj spid="_x0000_s6150" name="文档" r:id="rId6" imgW="3839157" imgH="1272467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1775520" y="5523886"/>
            <a:ext cx="8640960" cy="1145475"/>
            <a:chOff x="251520" y="5379869"/>
            <a:chExt cx="8640960" cy="1145475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51985274"/>
                </p:ext>
              </p:extLst>
            </p:nvPr>
          </p:nvGraphicFramePr>
          <p:xfrm>
            <a:off x="560388" y="5720209"/>
            <a:ext cx="7997825" cy="439738"/>
          </p:xfrm>
          <a:graphic>
            <a:graphicData uri="http://schemas.openxmlformats.org/presentationml/2006/ole">
              <p:oleObj spid="_x0000_s6151" name="文档" r:id="rId7" imgW="3855752" imgH="216039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382332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自测点评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推证线面平行时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一定要说明一条直线在平面外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一条直线在平面内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推证面面平行时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一定要说明一个平面内的两条相交直线平行于另一个平面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利用线面平行的性质定理把线面平行转化为线线平行时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必须说明经过已知直线的平面与已知平面相交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则该直线与交线平行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0681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3647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平行关系的相关命题的真假判断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考点难度</a:t>
            </a:r>
            <a:r>
              <a:rPr lang="en-US" altLang="zh-CN" sz="2200" dirty="0">
                <a:solidFill>
                  <a:srgbClr val="FF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表示不同的直线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表示不同的平面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则下列结论中正确的是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775520" y="3717032"/>
            <a:ext cx="8640960" cy="2952329"/>
            <a:chOff x="251520" y="1513758"/>
            <a:chExt cx="8640960" cy="2952329"/>
          </a:xfrm>
        </p:grpSpPr>
        <p:grpSp>
          <p:nvGrpSpPr>
            <p:cNvPr id="13" name="组合 12"/>
            <p:cNvGrpSpPr/>
            <p:nvPr/>
          </p:nvGrpSpPr>
          <p:grpSpPr>
            <a:xfrm>
              <a:off x="251520" y="1513758"/>
              <a:ext cx="8640960" cy="2952329"/>
              <a:chOff x="251520" y="-531441"/>
              <a:chExt cx="8640960" cy="2952329"/>
            </a:xfrm>
          </p:grpSpPr>
          <p:sp>
            <p:nvSpPr>
              <p:cNvPr id="15" name="五边形 14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6" name="燕尾形 15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251520" y="-531441"/>
                <a:ext cx="8640960" cy="2635321"/>
                <a:chOff x="251520" y="-531441"/>
                <a:chExt cx="8640960" cy="2635321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251520" y="-531441"/>
                  <a:ext cx="8640960" cy="263532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TextBox 28"/>
                <p:cNvSpPr txBox="1"/>
                <p:nvPr/>
              </p:nvSpPr>
              <p:spPr>
                <a:xfrm>
                  <a:off x="8371094" y="-433905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4" name="矩形 13"/>
            <p:cNvSpPr>
              <a:spLocks noChangeAspect="1"/>
            </p:cNvSpPr>
            <p:nvPr/>
          </p:nvSpPr>
          <p:spPr>
            <a:xfrm>
              <a:off x="508000" y="1838188"/>
              <a:ext cx="8128000" cy="235378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在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若</a:t>
              </a:r>
              <a:r>
                <a:rPr lang="en-US" altLang="zh-CN" sz="2000" i="1" dirty="0"/>
                <a:t>m</a:t>
              </a:r>
              <a:r>
                <a:rPr lang="zh-CN" altLang="zh-CN" sz="2000" dirty="0"/>
                <a:t>∥</a:t>
              </a:r>
              <a:r>
                <a:rPr lang="en-US" altLang="zh-CN" sz="2000" i="1" dirty="0"/>
                <a:t>α</a:t>
              </a:r>
              <a:r>
                <a:rPr lang="en-US" altLang="zh-CN" sz="2000" dirty="0"/>
                <a:t>,</a:t>
              </a:r>
              <a:r>
                <a:rPr lang="en-US" altLang="zh-CN" sz="2000" i="1" dirty="0"/>
                <a:t>m</a:t>
              </a:r>
              <a:r>
                <a:rPr lang="zh-CN" altLang="zh-CN" sz="2000" dirty="0"/>
                <a:t>∥</a:t>
              </a:r>
              <a:r>
                <a:rPr lang="en-US" altLang="zh-CN" sz="2000" i="1" dirty="0"/>
                <a:t>n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则</a:t>
              </a:r>
              <a:r>
                <a:rPr lang="en-US" altLang="zh-CN" sz="2000" i="1" dirty="0"/>
                <a:t>n</a:t>
              </a:r>
              <a:r>
                <a:rPr lang="zh-CN" altLang="zh-CN" sz="2000" dirty="0"/>
                <a:t>∥</a:t>
              </a:r>
              <a:r>
                <a:rPr lang="en-US" altLang="zh-CN" sz="2000" i="1" dirty="0"/>
                <a:t>α</a:t>
              </a:r>
              <a:r>
                <a:rPr lang="zh-CN" altLang="zh-CN" sz="2000" dirty="0"/>
                <a:t>或</a:t>
              </a:r>
              <a:r>
                <a:rPr lang="en-US" altLang="zh-CN" sz="2000" i="1" dirty="0"/>
                <a:t>n</a:t>
              </a:r>
              <a:r>
                <a:rPr lang="en-US" altLang="zh-CN" sz="2000" dirty="0"/>
                <a:t>⊂</a:t>
              </a:r>
              <a:r>
                <a:rPr lang="en-US" altLang="zh-CN" sz="2000" i="1" dirty="0"/>
                <a:t>α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错误</a:t>
              </a:r>
              <a:r>
                <a:rPr lang="en-US" altLang="zh-CN" sz="2000" dirty="0"/>
                <a:t>;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zh-CN" altLang="zh-CN" sz="2000" dirty="0"/>
                <a:t>在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若</a:t>
              </a:r>
              <a:r>
                <a:rPr lang="en-US" altLang="zh-CN" sz="2000" i="1" dirty="0"/>
                <a:t>m</a:t>
              </a:r>
              <a:r>
                <a:rPr lang="en-US" altLang="zh-CN" sz="2000" dirty="0"/>
                <a:t>⊂</a:t>
              </a:r>
              <a:r>
                <a:rPr lang="en-US" altLang="zh-CN" sz="2000" i="1" dirty="0"/>
                <a:t>α</a:t>
              </a:r>
              <a:r>
                <a:rPr lang="en-US" altLang="zh-CN" sz="2000" dirty="0"/>
                <a:t>,</a:t>
              </a:r>
              <a:r>
                <a:rPr lang="en-US" altLang="zh-CN" sz="2000" i="1" dirty="0"/>
                <a:t>n</a:t>
              </a:r>
              <a:r>
                <a:rPr lang="en-US" altLang="zh-CN" sz="2000" dirty="0"/>
                <a:t>⊂</a:t>
              </a:r>
              <a:r>
                <a:rPr lang="en-US" altLang="zh-CN" sz="2000" i="1" dirty="0"/>
                <a:t>β</a:t>
              </a:r>
              <a:r>
                <a:rPr lang="en-US" altLang="zh-CN" sz="2000" dirty="0"/>
                <a:t>,</a:t>
              </a:r>
              <a:r>
                <a:rPr lang="en-US" altLang="zh-CN" sz="2000" i="1" dirty="0"/>
                <a:t>m</a:t>
              </a:r>
              <a:r>
                <a:rPr lang="zh-CN" altLang="zh-CN" sz="2000" dirty="0"/>
                <a:t>∥</a:t>
              </a:r>
              <a:r>
                <a:rPr lang="en-US" altLang="zh-CN" sz="2000" i="1" dirty="0"/>
                <a:t>β</a:t>
              </a:r>
              <a:r>
                <a:rPr lang="en-US" altLang="zh-CN" sz="2000" dirty="0"/>
                <a:t>,</a:t>
              </a:r>
              <a:r>
                <a:rPr lang="en-US" altLang="zh-CN" sz="2000" i="1" dirty="0"/>
                <a:t>n</a:t>
              </a:r>
              <a:r>
                <a:rPr lang="zh-CN" altLang="zh-CN" sz="2000" dirty="0"/>
                <a:t>∥</a:t>
              </a:r>
              <a:r>
                <a:rPr lang="en-US" altLang="zh-CN" sz="2000" i="1" dirty="0"/>
                <a:t>α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则</a:t>
              </a:r>
              <a:r>
                <a:rPr lang="en-US" altLang="zh-CN" sz="2000" i="1" dirty="0"/>
                <a:t>α</a:t>
              </a:r>
              <a:r>
                <a:rPr lang="zh-CN" altLang="zh-CN" sz="2000" dirty="0"/>
                <a:t>与</a:t>
              </a:r>
              <a:r>
                <a:rPr lang="en-US" altLang="zh-CN" sz="2000" i="1" dirty="0"/>
                <a:t>β</a:t>
              </a:r>
              <a:r>
                <a:rPr lang="zh-CN" altLang="zh-CN" sz="2000" dirty="0"/>
                <a:t>相交或平行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错误</a:t>
              </a:r>
              <a:r>
                <a:rPr lang="en-US" altLang="zh-CN" sz="2000" dirty="0"/>
                <a:t>;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zh-CN" altLang="zh-CN" sz="2000" dirty="0"/>
                <a:t>在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若</a:t>
              </a:r>
              <a:r>
                <a:rPr lang="en-US" altLang="zh-CN" sz="2000" i="1" dirty="0"/>
                <a:t>α</a:t>
              </a:r>
              <a:r>
                <a:rPr lang="zh-CN" altLang="zh-CN" sz="2000" dirty="0"/>
                <a:t>⊥</a:t>
              </a:r>
              <a:r>
                <a:rPr lang="en-US" altLang="zh-CN" sz="2000" i="1" dirty="0"/>
                <a:t>β</a:t>
              </a:r>
              <a:r>
                <a:rPr lang="en-US" altLang="zh-CN" sz="2000" dirty="0"/>
                <a:t>,</a:t>
              </a:r>
              <a:r>
                <a:rPr lang="en-US" altLang="zh-CN" sz="2000" i="1" dirty="0"/>
                <a:t>m</a:t>
              </a:r>
              <a:r>
                <a:rPr lang="zh-CN" altLang="zh-CN" sz="2000" dirty="0"/>
                <a:t>∥</a:t>
              </a:r>
              <a:r>
                <a:rPr lang="en-US" altLang="zh-CN" sz="2000" i="1" dirty="0"/>
                <a:t>α</a:t>
              </a:r>
              <a:r>
                <a:rPr lang="en-US" altLang="zh-CN" sz="2000" dirty="0"/>
                <a:t>,</a:t>
              </a:r>
              <a:r>
                <a:rPr lang="en-US" altLang="zh-CN" sz="2000" i="1" dirty="0"/>
                <a:t>n</a:t>
              </a:r>
              <a:r>
                <a:rPr lang="zh-CN" altLang="zh-CN" sz="2000" dirty="0"/>
                <a:t>∥</a:t>
              </a:r>
              <a:r>
                <a:rPr lang="en-US" altLang="zh-CN" sz="2000" i="1" dirty="0"/>
                <a:t>β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则</a:t>
              </a:r>
              <a:r>
                <a:rPr lang="en-US" altLang="zh-CN" sz="2000" i="1" dirty="0"/>
                <a:t>m</a:t>
              </a:r>
              <a:r>
                <a:rPr lang="zh-CN" altLang="zh-CN" sz="2000" dirty="0"/>
                <a:t>与</a:t>
              </a:r>
              <a:r>
                <a:rPr lang="en-US" altLang="zh-CN" sz="2000" i="1" dirty="0"/>
                <a:t>n</a:t>
              </a:r>
              <a:r>
                <a:rPr lang="zh-CN" altLang="zh-CN" sz="2000" dirty="0"/>
                <a:t>相交、平行或异面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错误</a:t>
              </a:r>
              <a:r>
                <a:rPr lang="en-US" altLang="zh-CN" sz="2000" dirty="0"/>
                <a:t>;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zh-CN" altLang="zh-CN" sz="2000" dirty="0"/>
                <a:t>在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若</a:t>
              </a:r>
              <a:r>
                <a:rPr lang="en-US" altLang="zh-CN" sz="2000" i="1" dirty="0"/>
                <a:t>α</a:t>
              </a:r>
              <a:r>
                <a:rPr lang="zh-CN" altLang="zh-CN" sz="2000" dirty="0"/>
                <a:t>∥</a:t>
              </a:r>
              <a:r>
                <a:rPr lang="en-US" altLang="zh-CN" sz="2000" i="1" dirty="0"/>
                <a:t>β</a:t>
              </a:r>
              <a:r>
                <a:rPr lang="en-US" altLang="zh-CN" sz="2000" dirty="0"/>
                <a:t>,</a:t>
              </a:r>
              <a:r>
                <a:rPr lang="en-US" altLang="zh-CN" sz="2000" i="1" dirty="0"/>
                <a:t>m</a:t>
              </a:r>
              <a:r>
                <a:rPr lang="zh-CN" altLang="zh-CN" sz="2000" dirty="0"/>
                <a:t>∥</a:t>
              </a:r>
              <a:r>
                <a:rPr lang="en-US" altLang="zh-CN" sz="2000" i="1" dirty="0"/>
                <a:t>α</a:t>
              </a:r>
              <a:r>
                <a:rPr lang="en-US" altLang="zh-CN" sz="2000" dirty="0"/>
                <a:t>,</a:t>
              </a:r>
              <a:r>
                <a:rPr lang="en-US" altLang="zh-CN" sz="2000" i="1" dirty="0"/>
                <a:t>n</a:t>
              </a:r>
              <a:r>
                <a:rPr lang="zh-CN" altLang="zh-CN" sz="2000" dirty="0"/>
                <a:t>∥</a:t>
              </a:r>
              <a:r>
                <a:rPr lang="en-US" altLang="zh-CN" sz="2000" i="1" dirty="0" err="1"/>
                <a:t>m</a:t>
              </a:r>
              <a:r>
                <a:rPr lang="en-US" altLang="zh-CN" sz="2000" dirty="0" err="1"/>
                <a:t>,</a:t>
              </a:r>
              <a:r>
                <a:rPr lang="en-US" altLang="zh-CN" sz="2000" i="1" dirty="0" err="1"/>
                <a:t>n</a:t>
              </a:r>
              <a:r>
                <a:rPr lang="en-US" altLang="zh-CN" sz="2000" dirty="0"/>
                <a:t>⊄</a:t>
              </a:r>
              <a:r>
                <a:rPr lang="en-US" altLang="zh-CN" sz="2000" i="1" dirty="0"/>
                <a:t>β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则由线面平行的判定定理得</a:t>
              </a:r>
              <a:r>
                <a:rPr lang="en-US" altLang="zh-CN" sz="2000" i="1" dirty="0"/>
                <a:t>n</a:t>
              </a:r>
              <a:r>
                <a:rPr lang="zh-CN" altLang="zh-CN" sz="2000" dirty="0"/>
                <a:t>∥</a:t>
              </a:r>
              <a:r>
                <a:rPr lang="en-US" altLang="zh-CN" sz="2000" i="1" dirty="0"/>
                <a:t>β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正确</a:t>
              </a:r>
              <a:r>
                <a:rPr lang="en-US" altLang="zh-CN" sz="2000" i="1" dirty="0"/>
                <a:t>.</a:t>
              </a:r>
              <a:endParaRPr lang="zh-CN" altLang="zh-CN" sz="2000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775520" y="5517232"/>
            <a:ext cx="8640960" cy="1152128"/>
            <a:chOff x="251520" y="4752548"/>
            <a:chExt cx="8640960" cy="1152128"/>
          </a:xfrm>
        </p:grpSpPr>
        <p:grpSp>
          <p:nvGrpSpPr>
            <p:cNvPr id="21" name="组合 20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4" name="五边形 23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539552" y="4968572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D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890263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351160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河南高三模拟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在棱长均相等的正四棱锥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P-ABCD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为底面正方形的重心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分别为侧棱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PA,PB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有下列结论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PC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OMN;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PCD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OMN;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所成角的大小为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90°.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其中正确结论的序号是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写出所有正确结论的序号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31160192"/>
              </p:ext>
            </p:extLst>
          </p:nvPr>
        </p:nvGraphicFramePr>
        <p:xfrm>
          <a:off x="2032000" y="2295652"/>
          <a:ext cx="8128000" cy="2223130"/>
        </p:xfrm>
        <a:graphic>
          <a:graphicData uri="http://schemas.openxmlformats.org/presentationml/2006/ole">
            <p:oleObj spid="_x0000_s7173" name="文档" r:id="rId6" imgW="3847376" imgH="1052932" progId="Word.Document.12">
              <p:embed/>
            </p:oleObj>
          </a:graphicData>
        </a:graphic>
      </p:graphicFrame>
      <p:sp>
        <p:nvSpPr>
          <p:cNvPr id="28" name="五边形 27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29" name="五边形 28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1775520" y="2295652"/>
            <a:ext cx="8640960" cy="4373708"/>
            <a:chOff x="251520" y="1143524"/>
            <a:chExt cx="8640960" cy="4373708"/>
          </a:xfrm>
        </p:grpSpPr>
        <p:grpSp>
          <p:nvGrpSpPr>
            <p:cNvPr id="31" name="组合 30"/>
            <p:cNvGrpSpPr/>
            <p:nvPr/>
          </p:nvGrpSpPr>
          <p:grpSpPr>
            <a:xfrm>
              <a:off x="251520" y="1143524"/>
              <a:ext cx="8640960" cy="4373708"/>
              <a:chOff x="251520" y="-1415543"/>
              <a:chExt cx="8640960" cy="4373708"/>
            </a:xfrm>
          </p:grpSpPr>
          <p:sp>
            <p:nvSpPr>
              <p:cNvPr id="33" name="五边形 32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4" name="燕尾形 33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251520" y="-1415543"/>
                <a:ext cx="8640960" cy="4059421"/>
                <a:chOff x="251520" y="-1415543"/>
                <a:chExt cx="8640960" cy="4059421"/>
              </a:xfrm>
            </p:grpSpPr>
            <p:sp>
              <p:nvSpPr>
                <p:cNvPr id="36" name="矩形 35"/>
                <p:cNvSpPr/>
                <p:nvPr/>
              </p:nvSpPr>
              <p:spPr>
                <a:xfrm>
                  <a:off x="251520" y="-1415543"/>
                  <a:ext cx="8640960" cy="405942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TextBox 22"/>
                <p:cNvSpPr txBox="1"/>
                <p:nvPr/>
              </p:nvSpPr>
              <p:spPr>
                <a:xfrm>
                  <a:off x="8360077" y="-129030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32" name="对象 3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045598051"/>
                </p:ext>
              </p:extLst>
            </p:nvPr>
          </p:nvGraphicFramePr>
          <p:xfrm>
            <a:off x="528638" y="1555191"/>
            <a:ext cx="8031162" cy="3502025"/>
          </p:xfrm>
          <a:graphic>
            <a:graphicData uri="http://schemas.openxmlformats.org/presentationml/2006/ole">
              <p:oleObj spid="_x0000_s7174" name="文档" r:id="rId7" imgW="3847376" imgH="1675839" progId="Word.Document.12">
                <p:embed/>
              </p:oleObj>
            </a:graphicData>
          </a:graphic>
        </p:graphicFrame>
      </p:grpSp>
      <p:grpSp>
        <p:nvGrpSpPr>
          <p:cNvPr id="38" name="组合 37"/>
          <p:cNvGrpSpPr/>
          <p:nvPr/>
        </p:nvGrpSpPr>
        <p:grpSpPr>
          <a:xfrm>
            <a:off x="1775520" y="5523886"/>
            <a:ext cx="8640960" cy="1145475"/>
            <a:chOff x="251520" y="5379869"/>
            <a:chExt cx="8640960" cy="1145475"/>
          </a:xfrm>
        </p:grpSpPr>
        <p:grpSp>
          <p:nvGrpSpPr>
            <p:cNvPr id="39" name="组合 38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41" name="五边形 4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42" name="五边形 4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3" name="燕尾形 4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40" name="对象 3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178840305"/>
                </p:ext>
              </p:extLst>
            </p:nvPr>
          </p:nvGraphicFramePr>
          <p:xfrm>
            <a:off x="561975" y="5717034"/>
            <a:ext cx="7986713" cy="441325"/>
          </p:xfrm>
          <a:graphic>
            <a:graphicData uri="http://schemas.openxmlformats.org/presentationml/2006/ole">
              <p:oleObj spid="_x0000_s7175" name="文档" r:id="rId8" imgW="3872277" imgH="215912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3355227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方法总结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注意判定定理与性质定理中易忽视的条件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如线面平行的判定定理中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一条直线在平面外易忽视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结合题意构造或绘制图形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结合图形作出判断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举反例否定结论或用反证法推断命题是否正确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4542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3648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是两条不同的直线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是一个平面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则下列命题正确的是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775520" y="2780930"/>
            <a:ext cx="8640960" cy="3888431"/>
            <a:chOff x="251520" y="577656"/>
            <a:chExt cx="8640960" cy="3888431"/>
          </a:xfrm>
        </p:grpSpPr>
        <p:grpSp>
          <p:nvGrpSpPr>
            <p:cNvPr id="13" name="组合 12"/>
            <p:cNvGrpSpPr/>
            <p:nvPr/>
          </p:nvGrpSpPr>
          <p:grpSpPr>
            <a:xfrm>
              <a:off x="251520" y="577656"/>
              <a:ext cx="8640960" cy="3888431"/>
              <a:chOff x="251520" y="-1467543"/>
              <a:chExt cx="8640960" cy="3888431"/>
            </a:xfrm>
          </p:grpSpPr>
          <p:sp>
            <p:nvSpPr>
              <p:cNvPr id="15" name="五边形 14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6" name="燕尾形 15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251520" y="-1467543"/>
                <a:ext cx="8640960" cy="3571424"/>
                <a:chOff x="251520" y="-1467543"/>
                <a:chExt cx="8640960" cy="3571424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251520" y="-1467543"/>
                  <a:ext cx="8640960" cy="35714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TextBox 28"/>
                <p:cNvSpPr txBox="1"/>
                <p:nvPr/>
              </p:nvSpPr>
              <p:spPr>
                <a:xfrm>
                  <a:off x="8371094" y="-134358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4" name="矩形 13"/>
            <p:cNvSpPr>
              <a:spLocks noChangeAspect="1"/>
            </p:cNvSpPr>
            <p:nvPr/>
          </p:nvSpPr>
          <p:spPr>
            <a:xfrm>
              <a:off x="508000" y="928512"/>
              <a:ext cx="8128000" cy="286232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对于</a:t>
              </a:r>
              <a:r>
                <a:rPr lang="en-US" altLang="zh-CN" sz="2000" dirty="0"/>
                <a:t>A,</a:t>
              </a:r>
              <a:r>
                <a:rPr lang="zh-CN" altLang="zh-CN" sz="2000" dirty="0"/>
                <a:t>若</a:t>
              </a:r>
              <a:r>
                <a:rPr lang="en-US" altLang="zh-CN" sz="2000" i="1" dirty="0"/>
                <a:t>l</a:t>
              </a:r>
              <a:r>
                <a:rPr lang="zh-CN" altLang="zh-CN" sz="2000" dirty="0"/>
                <a:t>∥</a:t>
              </a:r>
              <a:r>
                <a:rPr lang="en-US" altLang="zh-CN" sz="2000" i="1" dirty="0"/>
                <a:t>α</a:t>
              </a:r>
              <a:r>
                <a:rPr lang="en-US" altLang="zh-CN" sz="2000" dirty="0"/>
                <a:t>,</a:t>
              </a:r>
              <a:r>
                <a:rPr lang="en-US" altLang="zh-CN" sz="2000" i="1" dirty="0"/>
                <a:t>m</a:t>
              </a:r>
              <a:r>
                <a:rPr lang="zh-CN" altLang="zh-CN" sz="2000" dirty="0"/>
                <a:t>∥</a:t>
              </a:r>
              <a:r>
                <a:rPr lang="en-US" altLang="zh-CN" sz="2000" i="1" dirty="0"/>
                <a:t>α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则</a:t>
              </a:r>
              <a:r>
                <a:rPr lang="en-US" altLang="zh-CN" sz="2000" i="1" dirty="0"/>
                <a:t>l</a:t>
              </a:r>
              <a:r>
                <a:rPr lang="zh-CN" altLang="zh-CN" sz="2000" dirty="0"/>
                <a:t>与</a:t>
              </a:r>
              <a:r>
                <a:rPr lang="en-US" altLang="zh-CN" sz="2000" i="1" dirty="0"/>
                <a:t>m</a:t>
              </a:r>
              <a:r>
                <a:rPr lang="zh-CN" altLang="zh-CN" sz="2000" dirty="0"/>
                <a:t>的位置关系可能为平行、相交或者异面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错误</a:t>
              </a:r>
              <a:r>
                <a:rPr lang="en-US" altLang="zh-CN" sz="2000" dirty="0"/>
                <a:t>;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zh-CN" altLang="zh-CN" sz="2000" dirty="0"/>
                <a:t>对于</a:t>
              </a:r>
              <a:r>
                <a:rPr lang="en-US" altLang="zh-CN" sz="2000" dirty="0"/>
                <a:t>B,</a:t>
              </a:r>
              <a:r>
                <a:rPr lang="zh-CN" altLang="zh-CN" sz="2000" dirty="0"/>
                <a:t>若</a:t>
              </a:r>
              <a:r>
                <a:rPr lang="en-US" altLang="zh-CN" sz="2000" i="1" dirty="0"/>
                <a:t>l</a:t>
              </a:r>
              <a:r>
                <a:rPr lang="zh-CN" altLang="zh-CN" sz="2000" dirty="0"/>
                <a:t>⊥</a:t>
              </a:r>
              <a:r>
                <a:rPr lang="en-US" altLang="zh-CN" sz="2000" i="1" dirty="0" err="1"/>
                <a:t>m</a:t>
              </a:r>
              <a:r>
                <a:rPr lang="en-US" altLang="zh-CN" sz="2000" dirty="0" err="1"/>
                <a:t>,</a:t>
              </a:r>
              <a:r>
                <a:rPr lang="en-US" altLang="zh-CN" sz="2000" i="1" dirty="0" err="1"/>
                <a:t>m</a:t>
              </a:r>
              <a:r>
                <a:rPr lang="zh-CN" altLang="zh-CN" sz="2000" dirty="0"/>
                <a:t>∥</a:t>
              </a:r>
              <a:r>
                <a:rPr lang="en-US" altLang="zh-CN" sz="2000" i="1" dirty="0"/>
                <a:t>α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则</a:t>
              </a:r>
              <a:r>
                <a:rPr lang="en-US" altLang="zh-CN" sz="2000" i="1" dirty="0"/>
                <a:t>l</a:t>
              </a:r>
              <a:r>
                <a:rPr lang="zh-CN" altLang="zh-CN" sz="2000" dirty="0"/>
                <a:t>与</a:t>
              </a:r>
              <a:r>
                <a:rPr lang="en-US" altLang="zh-CN" sz="2000" i="1" dirty="0"/>
                <a:t>α</a:t>
              </a:r>
              <a:r>
                <a:rPr lang="zh-CN" altLang="zh-CN" sz="2000" dirty="0"/>
                <a:t>平行或者相交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错误</a:t>
              </a:r>
              <a:r>
                <a:rPr lang="en-US" altLang="zh-CN" sz="2000" dirty="0"/>
                <a:t>;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zh-CN" altLang="zh-CN" sz="2000" dirty="0"/>
                <a:t>对于</a:t>
              </a:r>
              <a:r>
                <a:rPr lang="en-US" altLang="zh-CN" sz="2000" dirty="0"/>
                <a:t>C,</a:t>
              </a:r>
              <a:r>
                <a:rPr lang="zh-CN" altLang="zh-CN" sz="2000" dirty="0"/>
                <a:t>若</a:t>
              </a:r>
              <a:r>
                <a:rPr lang="en-US" altLang="zh-CN" sz="2000" i="1" dirty="0"/>
                <a:t>l</a:t>
              </a:r>
              <a:r>
                <a:rPr lang="zh-CN" altLang="zh-CN" sz="2000" dirty="0"/>
                <a:t>⊥</a:t>
              </a:r>
              <a:r>
                <a:rPr lang="en-US" altLang="zh-CN" sz="2000" i="1" dirty="0"/>
                <a:t>α</a:t>
              </a:r>
              <a:r>
                <a:rPr lang="en-US" altLang="zh-CN" sz="2000" dirty="0"/>
                <a:t>,</a:t>
              </a:r>
              <a:r>
                <a:rPr lang="en-US" altLang="zh-CN" sz="2000" i="1" dirty="0"/>
                <a:t>m</a:t>
              </a:r>
              <a:r>
                <a:rPr lang="zh-CN" altLang="zh-CN" sz="2000" dirty="0"/>
                <a:t>⊥</a:t>
              </a:r>
              <a:r>
                <a:rPr lang="en-US" altLang="zh-CN" sz="2000" i="1" dirty="0"/>
                <a:t>α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利用线面垂直的性质可得</a:t>
              </a:r>
              <a:r>
                <a:rPr lang="en-US" altLang="zh-CN" sz="2000" i="1" dirty="0"/>
                <a:t>l</a:t>
              </a:r>
              <a:r>
                <a:rPr lang="zh-CN" altLang="zh-CN" sz="2000" dirty="0"/>
                <a:t>∥</a:t>
              </a:r>
              <a:r>
                <a:rPr lang="en-US" altLang="zh-CN" sz="2000" i="1" dirty="0"/>
                <a:t>m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正确</a:t>
              </a:r>
              <a:r>
                <a:rPr lang="en-US" altLang="zh-CN" sz="2000" dirty="0"/>
                <a:t>;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zh-CN" altLang="zh-CN" sz="2000" dirty="0"/>
                <a:t>对于</a:t>
              </a:r>
              <a:r>
                <a:rPr lang="en-US" altLang="zh-CN" sz="2000" dirty="0"/>
                <a:t>D,</a:t>
              </a:r>
              <a:r>
                <a:rPr lang="zh-CN" altLang="zh-CN" sz="2000" dirty="0"/>
                <a:t>若</a:t>
              </a:r>
              <a:r>
                <a:rPr lang="en-US" altLang="zh-CN" sz="2000" i="1" dirty="0"/>
                <a:t>l</a:t>
              </a:r>
              <a:r>
                <a:rPr lang="zh-CN" altLang="zh-CN" sz="2000" dirty="0"/>
                <a:t>⊥</a:t>
              </a:r>
              <a:r>
                <a:rPr lang="en-US" altLang="zh-CN" sz="2000" i="1" dirty="0" err="1"/>
                <a:t>m</a:t>
              </a:r>
              <a:r>
                <a:rPr lang="en-US" altLang="zh-CN" sz="2000" dirty="0" err="1"/>
                <a:t>,</a:t>
              </a:r>
              <a:r>
                <a:rPr lang="en-US" altLang="zh-CN" sz="2000" i="1" dirty="0" err="1"/>
                <a:t>l</a:t>
              </a:r>
              <a:r>
                <a:rPr lang="zh-CN" altLang="zh-CN" sz="2000" dirty="0"/>
                <a:t>⊥</a:t>
              </a:r>
              <a:r>
                <a:rPr lang="en-US" altLang="zh-CN" sz="2000" i="1" dirty="0"/>
                <a:t>α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则</a:t>
              </a:r>
              <a:r>
                <a:rPr lang="en-US" altLang="zh-CN" sz="2000" i="1" dirty="0"/>
                <a:t>m</a:t>
              </a:r>
              <a:r>
                <a:rPr lang="zh-CN" altLang="zh-CN" sz="2000" dirty="0"/>
                <a:t>∥</a:t>
              </a:r>
              <a:r>
                <a:rPr lang="en-US" altLang="zh-CN" sz="2000" i="1" dirty="0"/>
                <a:t>α</a:t>
              </a:r>
              <a:r>
                <a:rPr lang="zh-CN" altLang="zh-CN" sz="2000" dirty="0"/>
                <a:t>或者</a:t>
              </a:r>
              <a:r>
                <a:rPr lang="en-US" altLang="zh-CN" sz="2000" i="1" dirty="0"/>
                <a:t>m</a:t>
              </a:r>
              <a:r>
                <a:rPr lang="en-US" altLang="zh-CN" sz="2000" dirty="0"/>
                <a:t>⊂</a:t>
              </a:r>
              <a:r>
                <a:rPr lang="en-US" altLang="zh-CN" sz="2000" i="1" dirty="0"/>
                <a:t>α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错误</a:t>
              </a:r>
              <a:r>
                <a:rPr lang="en-US" altLang="zh-CN" sz="2000" dirty="0"/>
                <a:t>;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zh-CN" altLang="zh-CN" sz="2000" dirty="0"/>
                <a:t>故选</a:t>
              </a:r>
              <a:r>
                <a:rPr lang="en-US" altLang="zh-CN" sz="2000" dirty="0"/>
                <a:t>C</a:t>
              </a:r>
              <a:r>
                <a:rPr lang="en-US" altLang="zh-CN" sz="2000" i="1" dirty="0"/>
                <a:t>.</a:t>
              </a:r>
              <a:endParaRPr lang="zh-CN" altLang="zh-CN" sz="2000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775520" y="5517232"/>
            <a:ext cx="8640960" cy="1152128"/>
            <a:chOff x="251520" y="4752548"/>
            <a:chExt cx="8640960" cy="1152128"/>
          </a:xfrm>
        </p:grpSpPr>
        <p:grpSp>
          <p:nvGrpSpPr>
            <p:cNvPr id="21" name="组合 20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4" name="五边形 23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539552" y="4968572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C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4227860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6895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直线与平面平行的判定与性质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考点难度</a:t>
            </a:r>
            <a:r>
              <a:rPr lang="en-US" altLang="zh-CN" sz="2200" dirty="0">
                <a:solidFill>
                  <a:srgbClr val="FF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浙江宁波调研改编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四棱锥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P-ABCD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的底面是一直角梯形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i="1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i="1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i="1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i="1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PCD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PAD.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97319247"/>
              </p:ext>
            </p:extLst>
          </p:nvPr>
        </p:nvGraphicFramePr>
        <p:xfrm>
          <a:off x="2032000" y="3104112"/>
          <a:ext cx="8128000" cy="1667282"/>
        </p:xfrm>
        <a:graphic>
          <a:graphicData uri="http://schemas.openxmlformats.org/presentationml/2006/ole">
            <p:oleObj spid="_x0000_s8195" name="文档" r:id="rId6" imgW="3838246" imgH="78662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01303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63919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PCD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PCD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PCD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的中点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35455927"/>
              </p:ext>
            </p:extLst>
          </p:nvPr>
        </p:nvGraphicFramePr>
        <p:xfrm>
          <a:off x="1837137" y="2907841"/>
          <a:ext cx="8128000" cy="840364"/>
        </p:xfrm>
        <a:graphic>
          <a:graphicData uri="http://schemas.openxmlformats.org/presentationml/2006/ole">
            <p:oleObj spid="_x0000_s9219" name="文档" r:id="rId6" imgW="3839157" imgH="397511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032000" y="3813729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NEU-BZ" panose="03000500000000000000" pitchFamily="66" charset="-122"/>
                <a:cs typeface="NEU-BZ" panose="03000500000000000000" pitchFamily="66" charset="-122"/>
              </a:rPr>
              <a:t>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四边形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ABEF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EB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PAD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PAD.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W109.eps" descr="id:2147512206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6493736" y="2275327"/>
            <a:ext cx="3202665" cy="248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78784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353092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北京高三模拟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在五面体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ABCDEF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四边形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为菱形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BAD=60°,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对角线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相交于点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O;OF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ABCD,BC=CE=DE=2EF=2.</a:t>
            </a: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:EF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BCFE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所成角的正弦值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2948649"/>
              </p:ext>
            </p:extLst>
          </p:nvPr>
        </p:nvGraphicFramePr>
        <p:xfrm>
          <a:off x="2032000" y="2621453"/>
          <a:ext cx="8128000" cy="2705981"/>
        </p:xfrm>
        <a:graphic>
          <a:graphicData uri="http://schemas.openxmlformats.org/presentationml/2006/ole">
            <p:oleObj spid="_x0000_s10243" name="文档" r:id="rId6" imgW="3847376" imgH="128108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73530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1160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因为四边形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为菱形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ADEF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ADEF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ADEF.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ADEF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BCEF=EF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又因为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为坐标原点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轴、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轴、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轴建立空间直角坐标系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的中点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易证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又因为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BC=CE=DE=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所以可得出以下各点坐标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58788761"/>
              </p:ext>
            </p:extLst>
          </p:nvPr>
        </p:nvGraphicFramePr>
        <p:xfrm>
          <a:off x="1837137" y="5027669"/>
          <a:ext cx="8128000" cy="1116593"/>
        </p:xfrm>
        <a:graphic>
          <a:graphicData uri="http://schemas.openxmlformats.org/presentationml/2006/ole">
            <p:oleObj spid="_x0000_s11267" name="文档" r:id="rId6" imgW="3847376" imgH="529345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032001" y="6144261"/>
            <a:ext cx="4974439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BCFE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的法向量为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2552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696401" y="507714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7513282"/>
              </p:ext>
            </p:extLst>
          </p:nvPr>
        </p:nvGraphicFramePr>
        <p:xfrm>
          <a:off x="2032000" y="1196184"/>
          <a:ext cx="8128000" cy="5164362"/>
        </p:xfrm>
        <a:graphic>
          <a:graphicData uri="http://schemas.openxmlformats.org/presentationml/2006/ole">
            <p:oleObj spid="_x0000_s1027" name="文档" r:id="rId4" imgW="3957084" imgH="251501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2912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93624009"/>
              </p:ext>
            </p:extLst>
          </p:nvPr>
        </p:nvGraphicFramePr>
        <p:xfrm>
          <a:off x="1837137" y="1391995"/>
          <a:ext cx="8128000" cy="3058059"/>
        </p:xfrm>
        <a:graphic>
          <a:graphicData uri="http://schemas.openxmlformats.org/presentationml/2006/ole">
            <p:oleObj spid="_x0000_s12291" name="文档" r:id="rId6" imgW="3847376" imgH="1447332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2032000" y="4450054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方法总结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证明线面平行有两种方法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线线平行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线面平行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面面平行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线面平行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构造平行的常见形式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三角形的中位线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平行四边形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利用比例关系证明两直线平行等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注意说明已知的直线不在平面内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即三个条件缺一不可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0381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1159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兰亭粗黑简体"/>
                <a:cs typeface="Times New Roman" panose="02020603050405020304" pitchFamily="18" charset="0"/>
              </a:rPr>
              <a:t>对点训练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北京朝阳高三模拟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已知正方体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的棱长为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在正方体内部或正方体的表面上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则动点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的轨迹所形成的区域面积是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25051042"/>
              </p:ext>
            </p:extLst>
          </p:nvPr>
        </p:nvGraphicFramePr>
        <p:xfrm>
          <a:off x="1837137" y="2658888"/>
          <a:ext cx="8128000" cy="476145"/>
        </p:xfrm>
        <a:graphic>
          <a:graphicData uri="http://schemas.openxmlformats.org/presentationml/2006/ole">
            <p:oleObj spid="_x0000_s13317" name="文档" r:id="rId6" imgW="3847376" imgH="224909" progId="Word.Document.12">
              <p:embed/>
            </p:oleObj>
          </a:graphicData>
        </a:graphic>
      </p:graphicFrame>
      <p:sp>
        <p:nvSpPr>
          <p:cNvPr id="11" name="五边形 10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2" name="五边形 11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775520" y="1700808"/>
            <a:ext cx="8640960" cy="4968552"/>
            <a:chOff x="251520" y="548680"/>
            <a:chExt cx="8640960" cy="4968552"/>
          </a:xfrm>
        </p:grpSpPr>
        <p:grpSp>
          <p:nvGrpSpPr>
            <p:cNvPr id="14" name="组合 13"/>
            <p:cNvGrpSpPr/>
            <p:nvPr/>
          </p:nvGrpSpPr>
          <p:grpSpPr>
            <a:xfrm>
              <a:off x="251520" y="548680"/>
              <a:ext cx="8640960" cy="4968552"/>
              <a:chOff x="251520" y="-2010387"/>
              <a:chExt cx="8640960" cy="4968552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0" name="燕尾形 19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251520" y="-2010387"/>
                <a:ext cx="8640960" cy="4654265"/>
                <a:chOff x="251520" y="-2010387"/>
                <a:chExt cx="8640960" cy="4654265"/>
              </a:xfrm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251520" y="-2010387"/>
                  <a:ext cx="8640960" cy="465426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TextBox 22"/>
                <p:cNvSpPr txBox="1"/>
                <p:nvPr/>
              </p:nvSpPr>
              <p:spPr>
                <a:xfrm>
                  <a:off x="8360077" y="-1907935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8" name="对象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348699084"/>
                </p:ext>
              </p:extLst>
            </p:nvPr>
          </p:nvGraphicFramePr>
          <p:xfrm>
            <a:off x="528638" y="937563"/>
            <a:ext cx="8031162" cy="4130675"/>
          </p:xfrm>
          <a:graphic>
            <a:graphicData uri="http://schemas.openxmlformats.org/presentationml/2006/ole">
              <p:oleObj spid="_x0000_s13318" name="文档" r:id="rId7" imgW="3847376" imgH="1974878" progId="Word.Document.12">
                <p:embed/>
              </p:oleObj>
            </a:graphicData>
          </a:graphic>
        </p:graphicFrame>
      </p:grpSp>
      <p:grpSp>
        <p:nvGrpSpPr>
          <p:cNvPr id="24" name="组合 23"/>
          <p:cNvGrpSpPr/>
          <p:nvPr/>
        </p:nvGrpSpPr>
        <p:grpSpPr>
          <a:xfrm>
            <a:off x="1775520" y="5523886"/>
            <a:ext cx="8640960" cy="1145475"/>
            <a:chOff x="251520" y="5379869"/>
            <a:chExt cx="8640960" cy="1145475"/>
          </a:xfrm>
        </p:grpSpPr>
        <p:grpSp>
          <p:nvGrpSpPr>
            <p:cNvPr id="25" name="组合 24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27" name="五边形 26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8" name="五边形 27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6" name="对象 2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694123755"/>
                </p:ext>
              </p:extLst>
            </p:nvPr>
          </p:nvGraphicFramePr>
          <p:xfrm>
            <a:off x="560388" y="5720209"/>
            <a:ext cx="7997825" cy="439738"/>
          </p:xfrm>
          <a:graphic>
            <a:graphicData uri="http://schemas.openxmlformats.org/presentationml/2006/ole">
              <p:oleObj spid="_x0000_s13319" name="文档" r:id="rId8" imgW="3872277" imgH="215912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743965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48041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平面与平面平行的判定与性质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考点难度</a:t>
            </a:r>
            <a:r>
              <a:rPr lang="en-US" altLang="zh-CN" sz="2200" dirty="0">
                <a:solidFill>
                  <a:srgbClr val="FF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四棱柱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的底面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是正方形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是底面中心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AB=AA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求三棱柱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ABD-A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的体积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92282899"/>
              </p:ext>
            </p:extLst>
          </p:nvPr>
        </p:nvGraphicFramePr>
        <p:xfrm>
          <a:off x="2032000" y="2814704"/>
          <a:ext cx="8128000" cy="1936199"/>
        </p:xfrm>
        <a:graphic>
          <a:graphicData uri="http://schemas.openxmlformats.org/presentationml/2006/ole">
            <p:oleObj spid="_x0000_s14340" name="文档" r:id="rId6" imgW="3838246" imgH="914433" progId="Word.Document.12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33619819"/>
              </p:ext>
            </p:extLst>
          </p:nvPr>
        </p:nvGraphicFramePr>
        <p:xfrm>
          <a:off x="6443161" y="2215394"/>
          <a:ext cx="1243012" cy="377825"/>
        </p:xfrm>
        <a:graphic>
          <a:graphicData uri="http://schemas.openxmlformats.org/presentationml/2006/ole">
            <p:oleObj spid="_x0000_s14341" name="文档" r:id="rId7" imgW="599475" imgH="17895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08896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08790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由题设知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BB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BB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四边形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BB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四边形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BCD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5185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484785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是三棱柱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ABD-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4760739"/>
              </p:ext>
            </p:extLst>
          </p:nvPr>
        </p:nvGraphicFramePr>
        <p:xfrm>
          <a:off x="1837137" y="2368933"/>
          <a:ext cx="8128000" cy="2037042"/>
        </p:xfrm>
        <a:graphic>
          <a:graphicData uri="http://schemas.openxmlformats.org/presentationml/2006/ole">
            <p:oleObj spid="_x0000_s15363" name="文档" r:id="rId6" imgW="3839157" imgH="961732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2032000" y="4405975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方法总结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判断面面平行的常用方法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利用面面平行的判定定理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面面平行的传递性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γ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⇒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利用线面垂直的性质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⇒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959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556792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在正方体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为底面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26797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BQ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PAO.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58815881"/>
              </p:ext>
            </p:extLst>
          </p:nvPr>
        </p:nvGraphicFramePr>
        <p:xfrm>
          <a:off x="2032000" y="2578267"/>
          <a:ext cx="8128000" cy="1989982"/>
        </p:xfrm>
        <a:graphic>
          <a:graphicData uri="http://schemas.openxmlformats.org/presentationml/2006/ole">
            <p:oleObj spid="_x0000_s16387" name="文档" r:id="rId6" imgW="3838246" imgH="93927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9997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310468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分别是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的中点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BQ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BQ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易证四边形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APQB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BQ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BQ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BQ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BQ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BQ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BQ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PAO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1941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51360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难点突破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立体几何中的探索性问题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立体几何中经常会出现结论不确定的探索性问题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这是一种开放性问题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其本质是证明或者否定结论的条件还不完善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因此我们可以对结论做出大胆的猜测和判断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得出满足或者不满足的条件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然后给出证明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9735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48713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【典例】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斜三棱柱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=t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等于何值时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为何值时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04382813"/>
              </p:ext>
            </p:extLst>
          </p:nvPr>
        </p:nvGraphicFramePr>
        <p:xfrm>
          <a:off x="2032000" y="2402628"/>
          <a:ext cx="8128000" cy="2420248"/>
        </p:xfrm>
        <a:graphic>
          <a:graphicData uri="http://schemas.openxmlformats.org/presentationml/2006/ole">
            <p:oleObj spid="_x0000_s17412" name="文档" r:id="rId3" imgW="3838246" imgH="1143761" progId="Word.Document.12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54538686"/>
              </p:ext>
            </p:extLst>
          </p:nvPr>
        </p:nvGraphicFramePr>
        <p:xfrm>
          <a:off x="1919536" y="1785695"/>
          <a:ext cx="5911528" cy="503628"/>
        </p:xfrm>
        <a:graphic>
          <a:graphicData uri="http://schemas.openxmlformats.org/presentationml/2006/ole">
            <p:oleObj spid="_x0000_s17413" name="文档" r:id="rId4" imgW="3838246" imgH="32689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46108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1553775"/>
              </p:ext>
            </p:extLst>
          </p:nvPr>
        </p:nvGraphicFramePr>
        <p:xfrm>
          <a:off x="1834649" y="1294518"/>
          <a:ext cx="8128000" cy="517664"/>
        </p:xfrm>
        <a:graphic>
          <a:graphicData uri="http://schemas.openxmlformats.org/presentationml/2006/ole">
            <p:oleObj spid="_x0000_s18436" name="文档" r:id="rId3" imgW="3838246" imgH="245169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032000" y="1812182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由棱柱的性质知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为平行四边形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的中点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的中点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35044755"/>
              </p:ext>
            </p:extLst>
          </p:nvPr>
        </p:nvGraphicFramePr>
        <p:xfrm>
          <a:off x="1834649" y="4686473"/>
          <a:ext cx="8128000" cy="517664"/>
        </p:xfrm>
        <a:graphic>
          <a:graphicData uri="http://schemas.openxmlformats.org/presentationml/2006/ole">
            <p:oleObj spid="_x0000_s18437" name="文档" r:id="rId4" imgW="3838246" imgH="245169" progId="Word.Document.12">
              <p:embed/>
            </p:oleObj>
          </a:graphicData>
        </a:graphic>
      </p:graphicFrame>
      <p:pic>
        <p:nvPicPr>
          <p:cNvPr id="6" name="W117.eps" descr="id:2147498762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7392144" y="3461026"/>
            <a:ext cx="2452498" cy="2632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60467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696401" y="507714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7926045"/>
              </p:ext>
            </p:extLst>
          </p:nvPr>
        </p:nvGraphicFramePr>
        <p:xfrm>
          <a:off x="2032000" y="2406735"/>
          <a:ext cx="8128000" cy="2298531"/>
        </p:xfrm>
        <a:graphic>
          <a:graphicData uri="http://schemas.openxmlformats.org/presentationml/2006/ole">
            <p:oleObj spid="_x0000_s2051" name="文档" r:id="rId4" imgW="3957084" imgH="11195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75122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575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=OD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27938845"/>
              </p:ext>
            </p:extLst>
          </p:nvPr>
        </p:nvGraphicFramePr>
        <p:xfrm>
          <a:off x="1834649" y="2601374"/>
          <a:ext cx="8128000" cy="521027"/>
        </p:xfrm>
        <a:graphic>
          <a:graphicData uri="http://schemas.openxmlformats.org/presentationml/2006/ole">
            <p:oleObj spid="_x0000_s19460" name="文档" r:id="rId3" imgW="3838246" imgH="245529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032000" y="3122401"/>
            <a:ext cx="8128000" cy="87600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得四边形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AD=D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=DC.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60959021"/>
              </p:ext>
            </p:extLst>
          </p:nvPr>
        </p:nvGraphicFramePr>
        <p:xfrm>
          <a:off x="1834649" y="4007436"/>
          <a:ext cx="8128000" cy="1038689"/>
        </p:xfrm>
        <a:graphic>
          <a:graphicData uri="http://schemas.openxmlformats.org/presentationml/2006/ole">
            <p:oleObj spid="_x0000_s19461" name="文档" r:id="rId4" imgW="3838246" imgH="490698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032000" y="5059003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答题指导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探索性问题中首先可以通过合理的猜测确定结论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然后证明结论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这类问题思考过程可以逆向思考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寻找满足结论的条件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8033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222510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在三棱锥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P-ABC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PAC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PBC.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在线段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上是否存在点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使得过三点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的平面内的任一条直线都与平面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的位置并证明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若不存在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请说明理由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04959103"/>
              </p:ext>
            </p:extLst>
          </p:nvPr>
        </p:nvGraphicFramePr>
        <p:xfrm>
          <a:off x="2032000" y="2125019"/>
          <a:ext cx="8128000" cy="2285790"/>
        </p:xfrm>
        <a:graphic>
          <a:graphicData uri="http://schemas.openxmlformats.org/presentationml/2006/ole">
            <p:oleObj spid="_x0000_s20483" name="文档" r:id="rId3" imgW="3838246" imgH="107967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99684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979400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的中点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PC.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PBC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PC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PBC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PBC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是线段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过点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的平面内的任一条直线都与平面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证明如下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的中点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DF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PBC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的中点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PBC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PBC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PBC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PBC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内的任一条直线都与平面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故当点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是线段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过点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所在平面内的任一条直线都与平面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W119.eps" descr="id:214751223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484935" y="2657694"/>
            <a:ext cx="2509309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890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209631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高分策略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平行关系的转化方向如图所示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直线与平面平行的主要判定方法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定义法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判定定理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面与面平行的性质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平面与平面平行的主要判定方法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定义法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判定定理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;(4)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⇒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5566477"/>
              </p:ext>
            </p:extLst>
          </p:nvPr>
        </p:nvGraphicFramePr>
        <p:xfrm>
          <a:off x="2032000" y="1777872"/>
          <a:ext cx="8128000" cy="2474031"/>
        </p:xfrm>
        <a:graphic>
          <a:graphicData uri="http://schemas.openxmlformats.org/presentationml/2006/ole">
            <p:oleObj spid="_x0000_s21507" name="文档" r:id="rId3" imgW="3838246" imgH="116788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71961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1" y="1793599"/>
            <a:ext cx="4424609" cy="466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直线与平面平行的判定与性质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98679055"/>
              </p:ext>
            </p:extLst>
          </p:nvPr>
        </p:nvGraphicFramePr>
        <p:xfrm>
          <a:off x="2032000" y="2316410"/>
          <a:ext cx="8128000" cy="3293613"/>
        </p:xfrm>
        <a:graphic>
          <a:graphicData uri="http://schemas.openxmlformats.org/presentationml/2006/ole">
            <p:oleObj spid="_x0000_s3075" name="文档" r:id="rId5" imgW="3893887" imgH="1577824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3368620" y="4149080"/>
            <a:ext cx="8856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84707" y="4005065"/>
            <a:ext cx="1179383" cy="60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58492" y="4149080"/>
            <a:ext cx="8856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56241" y="4005065"/>
            <a:ext cx="1179383" cy="60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58492" y="4723517"/>
            <a:ext cx="885616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56240" y="4729731"/>
            <a:ext cx="885616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7688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351160"/>
            <a:ext cx="3578224" cy="466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面面平行的判定与性质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88093010"/>
              </p:ext>
            </p:extLst>
          </p:nvPr>
        </p:nvGraphicFramePr>
        <p:xfrm>
          <a:off x="2036764" y="1877895"/>
          <a:ext cx="8074025" cy="3968750"/>
        </p:xfrm>
        <a:graphic>
          <a:graphicData uri="http://schemas.openxmlformats.org/presentationml/2006/ole">
            <p:oleObj spid="_x0000_s4099" name="文档" r:id="rId5" imgW="3894607" imgH="1919092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3141047" y="3893443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82256" y="3613851"/>
            <a:ext cx="1357761" cy="904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31230" y="3621257"/>
            <a:ext cx="1357761" cy="904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506749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与垂直相关的平行的判定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⇒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⇒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295801" y="5454329"/>
            <a:ext cx="819455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FF0000"/>
                </a:solidFill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289389" y="5833180"/>
            <a:ext cx="748923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en-US" sz="2200" i="1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4646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53648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在空间中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是两条不同的直线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是两个不同的平面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则下列命题中真命题的是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775520" y="3717032"/>
            <a:ext cx="8640960" cy="2952329"/>
            <a:chOff x="251520" y="1513758"/>
            <a:chExt cx="8640960" cy="2952329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1513758"/>
              <a:ext cx="8640960" cy="2952329"/>
              <a:chOff x="251520" y="-531441"/>
              <a:chExt cx="8640960" cy="2952329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531441"/>
                <a:ext cx="8640960" cy="2635321"/>
                <a:chOff x="251520" y="-531441"/>
                <a:chExt cx="8640960" cy="2635321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-531441"/>
                  <a:ext cx="8640960" cy="263532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8"/>
                <p:cNvSpPr txBox="1"/>
                <p:nvPr/>
              </p:nvSpPr>
              <p:spPr>
                <a:xfrm>
                  <a:off x="8371094" y="-41705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508000" y="1855037"/>
              <a:ext cx="8128000" cy="188057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对于</a:t>
              </a:r>
              <a:r>
                <a:rPr lang="en-US" altLang="zh-CN" sz="2000" dirty="0"/>
                <a:t>A,</a:t>
              </a:r>
              <a:r>
                <a:rPr lang="zh-CN" altLang="zh-CN" sz="2000" dirty="0"/>
                <a:t>平行于同一平面的两条直线的位置关系可能是平行、相交或者异面</a:t>
              </a:r>
              <a:r>
                <a:rPr lang="en-US" altLang="zh-CN" sz="2000" dirty="0"/>
                <a:t>,A</a:t>
              </a:r>
              <a:r>
                <a:rPr lang="zh-CN" altLang="zh-CN" sz="2000" dirty="0"/>
                <a:t>错误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对于</a:t>
              </a:r>
              <a:r>
                <a:rPr lang="en-US" altLang="zh-CN" sz="2000" dirty="0"/>
                <a:t>B,</a:t>
              </a:r>
              <a:r>
                <a:rPr lang="zh-CN" altLang="zh-CN" sz="2000" dirty="0"/>
                <a:t>分别位于两个相互垂直的平面内的两条直线可能平行、相交或异面</a:t>
              </a:r>
              <a:r>
                <a:rPr lang="en-US" altLang="zh-CN" sz="2000" dirty="0"/>
                <a:t>,B</a:t>
              </a:r>
              <a:r>
                <a:rPr lang="zh-CN" altLang="zh-CN" sz="2000" dirty="0"/>
                <a:t>错误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对于</a:t>
              </a:r>
              <a:r>
                <a:rPr lang="en-US" altLang="zh-CN" sz="2000" dirty="0"/>
                <a:t>C,</a:t>
              </a:r>
              <a:r>
                <a:rPr lang="zh-CN" altLang="zh-CN" sz="2000" dirty="0"/>
                <a:t>直线</a:t>
              </a:r>
              <a:r>
                <a:rPr lang="en-US" altLang="zh-CN" sz="2000" i="1" dirty="0"/>
                <a:t>b</a:t>
              </a:r>
              <a:r>
                <a:rPr lang="zh-CN" altLang="zh-CN" sz="2000" dirty="0"/>
                <a:t>可能位于平面</a:t>
              </a:r>
              <a:r>
                <a:rPr lang="en-US" altLang="zh-CN" sz="2000" i="1" dirty="0"/>
                <a:t>α</a:t>
              </a:r>
              <a:r>
                <a:rPr lang="zh-CN" altLang="zh-CN" sz="2000" dirty="0"/>
                <a:t>内</a:t>
              </a:r>
              <a:r>
                <a:rPr lang="en-US" altLang="zh-CN" sz="2000" dirty="0"/>
                <a:t>,C</a:t>
              </a:r>
              <a:r>
                <a:rPr lang="zh-CN" altLang="zh-CN" sz="2000" dirty="0"/>
                <a:t>错误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对于</a:t>
              </a:r>
              <a:r>
                <a:rPr lang="en-US" altLang="zh-CN" sz="2000" dirty="0"/>
                <a:t>D,</a:t>
              </a:r>
              <a:r>
                <a:rPr lang="zh-CN" altLang="zh-CN" sz="2000" dirty="0"/>
                <a:t>直线</a:t>
              </a:r>
              <a:r>
                <a:rPr lang="en-US" altLang="zh-CN" sz="2000" i="1" dirty="0"/>
                <a:t>a</a:t>
              </a:r>
              <a:r>
                <a:rPr lang="zh-CN" altLang="zh-CN" sz="2000" dirty="0"/>
                <a:t>与平面</a:t>
              </a:r>
              <a:r>
                <a:rPr lang="en-US" altLang="zh-CN" sz="2000" i="1" dirty="0"/>
                <a:t>β</a:t>
              </a:r>
              <a:r>
                <a:rPr lang="zh-CN" altLang="zh-CN" sz="2000" dirty="0"/>
                <a:t>没有公共点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因此</a:t>
              </a:r>
              <a:r>
                <a:rPr lang="en-US" altLang="zh-CN" sz="2000" i="1" dirty="0"/>
                <a:t>a</a:t>
              </a:r>
              <a:r>
                <a:rPr lang="zh-CN" altLang="zh-CN" sz="2000" dirty="0"/>
                <a:t>∥</a:t>
              </a:r>
              <a:r>
                <a:rPr lang="en-US" altLang="zh-CN" sz="2000" i="1" dirty="0"/>
                <a:t>β</a:t>
              </a:r>
              <a:r>
                <a:rPr lang="en-US" altLang="zh-CN" sz="2000" dirty="0"/>
                <a:t>,D</a:t>
              </a:r>
              <a:r>
                <a:rPr lang="zh-CN" altLang="zh-CN" sz="2000" dirty="0"/>
                <a:t>正确</a:t>
              </a:r>
              <a:r>
                <a:rPr lang="en-US" altLang="zh-CN" sz="2000" i="1" dirty="0"/>
                <a:t>.</a:t>
              </a:r>
              <a:r>
                <a:rPr lang="zh-CN" altLang="zh-CN" sz="2000" dirty="0"/>
                <a:t>故选</a:t>
              </a:r>
              <a:r>
                <a:rPr lang="en-US" altLang="zh-CN" sz="2000" dirty="0"/>
                <a:t>D</a:t>
              </a:r>
              <a:r>
                <a:rPr lang="en-US" altLang="zh-CN" sz="2000" i="1" dirty="0"/>
                <a:t>.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775520" y="5517232"/>
            <a:ext cx="8640960" cy="1152128"/>
            <a:chOff x="251520" y="4752548"/>
            <a:chExt cx="8640960" cy="1152128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539552" y="4968572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D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971331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116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,n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err="1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∥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“m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充分不必要条件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必要不充分条件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充分必要条件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既不充分也不必要条件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6" name="五边形 25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27" name="五边形 26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775520" y="4623572"/>
            <a:ext cx="8640960" cy="2045789"/>
            <a:chOff x="251520" y="2420298"/>
            <a:chExt cx="8640960" cy="2045789"/>
          </a:xfrm>
        </p:grpSpPr>
        <p:grpSp>
          <p:nvGrpSpPr>
            <p:cNvPr id="29" name="组合 28"/>
            <p:cNvGrpSpPr/>
            <p:nvPr/>
          </p:nvGrpSpPr>
          <p:grpSpPr>
            <a:xfrm>
              <a:off x="251520" y="2420298"/>
              <a:ext cx="8640960" cy="2045789"/>
              <a:chOff x="251520" y="375099"/>
              <a:chExt cx="8640960" cy="2045789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2" name="燕尾形 31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251520" y="375099"/>
                <a:ext cx="8640960" cy="1728781"/>
                <a:chOff x="251520" y="375099"/>
                <a:chExt cx="8640960" cy="1728781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251520" y="375099"/>
                  <a:ext cx="8640960" cy="172878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TextBox 28"/>
                <p:cNvSpPr txBox="1"/>
                <p:nvPr/>
              </p:nvSpPr>
              <p:spPr>
                <a:xfrm>
                  <a:off x="8371094" y="44465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508000" y="2716749"/>
              <a:ext cx="8128000" cy="96859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当</a:t>
              </a:r>
              <a:r>
                <a:rPr lang="en-US" altLang="zh-CN" sz="2000" i="1" dirty="0"/>
                <a:t>m</a:t>
              </a:r>
              <a:r>
                <a:rPr lang="en-US" altLang="zh-CN" sz="2000" dirty="0"/>
                <a:t>⊄</a:t>
              </a:r>
              <a:r>
                <a:rPr lang="en-US" altLang="zh-CN" sz="2000" i="1" dirty="0"/>
                <a:t>α</a:t>
              </a:r>
              <a:r>
                <a:rPr lang="en-US" altLang="zh-CN" sz="2000" dirty="0"/>
                <a:t>,</a:t>
              </a:r>
              <a:r>
                <a:rPr lang="en-US" altLang="zh-CN" sz="2000" i="1" dirty="0"/>
                <a:t>n</a:t>
              </a:r>
              <a:r>
                <a:rPr lang="en-US" altLang="zh-CN" sz="2000" dirty="0"/>
                <a:t>⊂</a:t>
              </a:r>
              <a:r>
                <a:rPr lang="en-US" altLang="zh-CN" sz="2000" i="1" dirty="0"/>
                <a:t>α</a:t>
              </a:r>
              <a:r>
                <a:rPr lang="zh-CN" altLang="zh-CN" sz="2000" dirty="0"/>
                <a:t>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由线面平行的判定定理可知</a:t>
              </a:r>
              <a:r>
                <a:rPr lang="en-US" altLang="zh-CN" sz="2000" dirty="0"/>
                <a:t>,</a:t>
              </a:r>
              <a:r>
                <a:rPr lang="en-US" altLang="zh-CN" sz="2000" i="1" dirty="0"/>
                <a:t>m</a:t>
              </a:r>
              <a:r>
                <a:rPr lang="zh-CN" altLang="zh-CN" sz="2000" dirty="0"/>
                <a:t>∥</a:t>
              </a:r>
              <a:r>
                <a:rPr lang="en-US" altLang="zh-CN" sz="2000" i="1" dirty="0" err="1"/>
                <a:t>n</a:t>
              </a:r>
              <a:r>
                <a:rPr lang="en-US" altLang="zh-CN" sz="2000" dirty="0" err="1"/>
                <a:t>⇒</a:t>
              </a:r>
              <a:r>
                <a:rPr lang="en-US" altLang="zh-CN" sz="2000" i="1" dirty="0" err="1"/>
                <a:t>m</a:t>
              </a:r>
              <a:r>
                <a:rPr lang="zh-CN" altLang="zh-CN" sz="2000" dirty="0"/>
                <a:t>∥</a:t>
              </a:r>
              <a:r>
                <a:rPr lang="en-US" altLang="zh-CN" sz="2000" i="1" dirty="0"/>
                <a:t>α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但反过来不成立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即</a:t>
              </a:r>
              <a:r>
                <a:rPr lang="en-US" altLang="zh-CN" sz="2000" i="1" dirty="0"/>
                <a:t>m</a:t>
              </a:r>
              <a:r>
                <a:rPr lang="zh-CN" altLang="zh-CN" sz="2000" dirty="0"/>
                <a:t>∥</a:t>
              </a:r>
              <a:r>
                <a:rPr lang="en-US" altLang="zh-CN" sz="2000" i="1" dirty="0"/>
                <a:t>α</a:t>
              </a:r>
              <a:r>
                <a:rPr lang="zh-CN" altLang="zh-CN" sz="2000" dirty="0"/>
                <a:t>不一定有</a:t>
              </a:r>
              <a:r>
                <a:rPr lang="en-US" altLang="zh-CN" sz="2000" i="1" dirty="0"/>
                <a:t>m</a:t>
              </a:r>
              <a:r>
                <a:rPr lang="zh-CN" altLang="zh-CN" sz="2000" dirty="0"/>
                <a:t>∥</a:t>
              </a:r>
              <a:r>
                <a:rPr lang="en-US" altLang="zh-CN" sz="2000" i="1" dirty="0" err="1"/>
                <a:t>n</a:t>
              </a:r>
              <a:r>
                <a:rPr lang="en-US" altLang="zh-CN" sz="2000" dirty="0" err="1"/>
                <a:t>,</a:t>
              </a:r>
              <a:r>
                <a:rPr lang="en-US" altLang="zh-CN" sz="2000" i="1" dirty="0" err="1"/>
                <a:t>m</a:t>
              </a:r>
              <a:r>
                <a:rPr lang="zh-CN" altLang="zh-CN" sz="2000" dirty="0"/>
                <a:t>与</a:t>
              </a:r>
              <a:r>
                <a:rPr lang="en-US" altLang="zh-CN" sz="2000" i="1" dirty="0"/>
                <a:t>n</a:t>
              </a:r>
              <a:r>
                <a:rPr lang="zh-CN" altLang="zh-CN" sz="2000" dirty="0"/>
                <a:t>还可能异面</a:t>
              </a:r>
              <a:r>
                <a:rPr lang="en-US" altLang="zh-CN" sz="2000" i="1" dirty="0"/>
                <a:t>.</a:t>
              </a:r>
              <a:r>
                <a:rPr lang="zh-CN" altLang="zh-CN" sz="2000" dirty="0"/>
                <a:t>故选</a:t>
              </a:r>
              <a:r>
                <a:rPr lang="en-US" altLang="zh-CN" sz="2000" dirty="0"/>
                <a:t>A</a:t>
              </a:r>
              <a:r>
                <a:rPr lang="en-US" altLang="zh-CN" sz="2000" i="1" dirty="0"/>
                <a:t>.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775520" y="5517232"/>
            <a:ext cx="8640960" cy="1152128"/>
            <a:chOff x="251520" y="4752548"/>
            <a:chExt cx="8640960" cy="1152128"/>
          </a:xfrm>
        </p:grpSpPr>
        <p:grpSp>
          <p:nvGrpSpPr>
            <p:cNvPr id="37" name="组合 36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39" name="五边形 3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40" name="五边形 3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38" name="矩形 37"/>
            <p:cNvSpPr>
              <a:spLocks noChangeAspect="1"/>
            </p:cNvSpPr>
            <p:nvPr/>
          </p:nvSpPr>
          <p:spPr>
            <a:xfrm>
              <a:off x="539552" y="4968572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A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423299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1160"/>
            <a:ext cx="8128000" cy="8767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,A,C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,B,D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交于点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AS=18,BS=9,CD=34,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CS=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5" name="五边形 24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26" name="五边形 25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1775520" y="1124744"/>
            <a:ext cx="8640960" cy="5544616"/>
            <a:chOff x="251520" y="-27384"/>
            <a:chExt cx="8640960" cy="5544616"/>
          </a:xfrm>
        </p:grpSpPr>
        <p:grpSp>
          <p:nvGrpSpPr>
            <p:cNvPr id="28" name="组合 27"/>
            <p:cNvGrpSpPr/>
            <p:nvPr/>
          </p:nvGrpSpPr>
          <p:grpSpPr>
            <a:xfrm>
              <a:off x="251520" y="-27384"/>
              <a:ext cx="8640960" cy="5544616"/>
              <a:chOff x="251520" y="-2586451"/>
              <a:chExt cx="8640960" cy="5544616"/>
            </a:xfrm>
          </p:grpSpPr>
          <p:sp>
            <p:nvSpPr>
              <p:cNvPr id="48" name="五边形 47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9" name="燕尾形 48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>
                <a:off x="251520" y="-2586451"/>
                <a:ext cx="8640960" cy="5230329"/>
                <a:chOff x="251520" y="-2586451"/>
                <a:chExt cx="8640960" cy="5230329"/>
              </a:xfrm>
            </p:grpSpPr>
            <p:sp>
              <p:nvSpPr>
                <p:cNvPr id="51" name="矩形 50"/>
                <p:cNvSpPr/>
                <p:nvPr/>
              </p:nvSpPr>
              <p:spPr>
                <a:xfrm>
                  <a:off x="251520" y="-2586451"/>
                  <a:ext cx="8640960" cy="52303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TextBox 22"/>
                <p:cNvSpPr txBox="1"/>
                <p:nvPr/>
              </p:nvSpPr>
              <p:spPr>
                <a:xfrm>
                  <a:off x="8360077" y="-249366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29" name="对象 2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347679960"/>
                </p:ext>
              </p:extLst>
            </p:nvPr>
          </p:nvGraphicFramePr>
          <p:xfrm>
            <a:off x="517525" y="363877"/>
            <a:ext cx="8031163" cy="4703762"/>
          </p:xfrm>
          <a:graphic>
            <a:graphicData uri="http://schemas.openxmlformats.org/presentationml/2006/ole">
              <p:oleObj spid="_x0000_s5124" name="文档" r:id="rId5" imgW="3847376" imgH="2245848" progId="Word.Document.12">
                <p:embed/>
              </p:oleObj>
            </a:graphicData>
          </a:graphic>
        </p:graphicFrame>
      </p:grpSp>
      <p:grpSp>
        <p:nvGrpSpPr>
          <p:cNvPr id="53" name="组合 52"/>
          <p:cNvGrpSpPr/>
          <p:nvPr/>
        </p:nvGrpSpPr>
        <p:grpSpPr>
          <a:xfrm>
            <a:off x="1775520" y="5373218"/>
            <a:ext cx="8640960" cy="1296143"/>
            <a:chOff x="251520" y="5229201"/>
            <a:chExt cx="8640960" cy="1296143"/>
          </a:xfrm>
        </p:grpSpPr>
        <p:grpSp>
          <p:nvGrpSpPr>
            <p:cNvPr id="54" name="组合 53"/>
            <p:cNvGrpSpPr/>
            <p:nvPr/>
          </p:nvGrpSpPr>
          <p:grpSpPr>
            <a:xfrm>
              <a:off x="251520" y="5229201"/>
              <a:ext cx="8640960" cy="1296143"/>
              <a:chOff x="251520" y="3611454"/>
              <a:chExt cx="8640960" cy="1296143"/>
            </a:xfrm>
          </p:grpSpPr>
          <p:sp>
            <p:nvSpPr>
              <p:cNvPr id="56" name="五边形 5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57" name="五边形 56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8" name="燕尾形 5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251520" y="3611454"/>
                <a:ext cx="8640960" cy="98741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TextBox 30"/>
              <p:cNvSpPr txBox="1"/>
              <p:nvPr/>
            </p:nvSpPr>
            <p:spPr>
              <a:xfrm>
                <a:off x="8388424" y="3755469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55" name="对象 5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522712374"/>
                </p:ext>
              </p:extLst>
            </p:nvPr>
          </p:nvGraphicFramePr>
          <p:xfrm>
            <a:off x="555625" y="5596384"/>
            <a:ext cx="7975600" cy="487363"/>
          </p:xfrm>
          <a:graphic>
            <a:graphicData uri="http://schemas.openxmlformats.org/presentationml/2006/ole">
              <p:oleObj spid="_x0000_s5125" name="文档" r:id="rId6" imgW="3872277" imgH="239663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3611696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5364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是正方体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上任意一点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则在正方体的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条棱中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平行的直线有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775520" y="4623572"/>
            <a:ext cx="8640960" cy="2045789"/>
            <a:chOff x="251520" y="2420298"/>
            <a:chExt cx="8640960" cy="2045789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2420298"/>
              <a:ext cx="8640960" cy="2045789"/>
              <a:chOff x="251520" y="375099"/>
              <a:chExt cx="8640960" cy="2045789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375099"/>
                <a:ext cx="8640960" cy="1728781"/>
                <a:chOff x="251520" y="375099"/>
                <a:chExt cx="8640960" cy="1728781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375099"/>
                  <a:ext cx="8640960" cy="172878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8"/>
                <p:cNvSpPr txBox="1"/>
                <p:nvPr/>
              </p:nvSpPr>
              <p:spPr>
                <a:xfrm>
                  <a:off x="8371094" y="44465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508000" y="2716749"/>
              <a:ext cx="8128000" cy="96859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en-US" altLang="zh-CN" sz="2000" i="1" dirty="0" err="1"/>
                <a:t>DC</a:t>
              </a:r>
              <a:r>
                <a:rPr lang="en-US" altLang="zh-CN" sz="2000" dirty="0" err="1"/>
                <a:t>,</a:t>
              </a:r>
              <a:r>
                <a:rPr lang="en-US" altLang="zh-CN" sz="2000" i="1" dirty="0" err="1"/>
                <a:t>D</a:t>
              </a:r>
              <a:r>
                <a:rPr lang="en-US" altLang="zh-CN" sz="2000" baseline="-25000" dirty="0" err="1"/>
                <a:t>1</a:t>
              </a:r>
              <a:r>
                <a:rPr lang="en-US" altLang="zh-CN" sz="2000" i="1" dirty="0" err="1"/>
                <a:t>C</a:t>
              </a:r>
              <a:r>
                <a:rPr lang="en-US" altLang="zh-CN" sz="2000" baseline="-25000" dirty="0" err="1"/>
                <a:t>1</a:t>
              </a:r>
              <a:r>
                <a:rPr lang="en-US" altLang="zh-CN" sz="2000" dirty="0" err="1"/>
                <a:t>,</a:t>
              </a:r>
              <a:r>
                <a:rPr lang="en-US" altLang="zh-CN" sz="2000" i="1" dirty="0" err="1"/>
                <a:t>A</a:t>
              </a:r>
              <a:r>
                <a:rPr lang="en-US" altLang="zh-CN" sz="2000" baseline="-25000" dirty="0" err="1"/>
                <a:t>1</a:t>
              </a:r>
              <a:r>
                <a:rPr lang="en-US" altLang="zh-CN" sz="2000" i="1" dirty="0" err="1"/>
                <a:t>B</a:t>
              </a:r>
              <a:r>
                <a:rPr lang="en-US" altLang="zh-CN" sz="2000" baseline="-25000" dirty="0" err="1"/>
                <a:t>1</a:t>
              </a:r>
              <a:r>
                <a:rPr lang="zh-CN" altLang="zh-CN" sz="2000" dirty="0"/>
                <a:t>均平行于直线</a:t>
              </a:r>
              <a:r>
                <a:rPr lang="en-US" altLang="zh-CN" sz="2000" i="1" dirty="0"/>
                <a:t>AB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依据直线与平面平行的判定定理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均可证明它们平行于平面</a:t>
              </a:r>
              <a:r>
                <a:rPr lang="en-US" altLang="zh-CN" sz="2000" i="1" dirty="0"/>
                <a:t>ABP.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775520" y="5517232"/>
            <a:ext cx="8640960" cy="1152128"/>
            <a:chOff x="251520" y="4752548"/>
            <a:chExt cx="8640960" cy="1152128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539552" y="4968572"/>
              <a:ext cx="8064896" cy="507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i="1" dirty="0" err="1"/>
                <a:t>DC</a:t>
              </a:r>
              <a:r>
                <a:rPr lang="en-US" altLang="zh-CN" sz="2000" dirty="0" err="1"/>
                <a:t>,</a:t>
              </a:r>
              <a:r>
                <a:rPr lang="en-US" altLang="zh-CN" sz="2000" i="1" dirty="0" err="1"/>
                <a:t>D</a:t>
              </a:r>
              <a:r>
                <a:rPr lang="en-US" altLang="zh-CN" sz="2000" baseline="-25000" dirty="0" err="1"/>
                <a:t>1</a:t>
              </a:r>
              <a:r>
                <a:rPr lang="en-US" altLang="zh-CN" sz="2000" i="1" dirty="0" err="1"/>
                <a:t>C</a:t>
              </a:r>
              <a:r>
                <a:rPr lang="en-US" altLang="zh-CN" sz="2000" baseline="-25000" dirty="0" err="1"/>
                <a:t>1</a:t>
              </a:r>
              <a:r>
                <a:rPr lang="en-US" altLang="zh-CN" sz="2000" dirty="0" err="1"/>
                <a:t>,</a:t>
              </a:r>
              <a:r>
                <a:rPr lang="en-US" altLang="zh-CN" sz="2000" i="1" dirty="0" err="1"/>
                <a:t>A</a:t>
              </a:r>
              <a:r>
                <a:rPr lang="en-US" altLang="zh-CN" sz="2000" baseline="-25000" dirty="0" err="1"/>
                <a:t>1</a:t>
              </a:r>
              <a:r>
                <a:rPr lang="en-US" altLang="zh-CN" sz="2000" i="1" dirty="0" err="1"/>
                <a:t>B</a:t>
              </a:r>
              <a:r>
                <a:rPr lang="en-US" altLang="zh-CN" sz="2000" baseline="-25000" dirty="0" err="1"/>
                <a:t>1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528971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2574</Words>
  <Application>Microsoft Office PowerPoint</Application>
  <PresentationFormat>自定义</PresentationFormat>
  <Paragraphs>358</Paragraphs>
  <Slides>33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Office 主题​​</vt:lpstr>
      <vt:lpstr>文档</vt:lpstr>
      <vt:lpstr>8.3　直线、平面平行的判定与性质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4</cp:revision>
  <dcterms:created xsi:type="dcterms:W3CDTF">2018-12-18T11:00:13Z</dcterms:created>
  <dcterms:modified xsi:type="dcterms:W3CDTF">2019-12-10T14:33:58Z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