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61" r:id="rId2"/>
    <p:sldId id="350" r:id="rId3"/>
    <p:sldId id="330" r:id="rId4"/>
    <p:sldId id="486" r:id="rId5"/>
    <p:sldId id="490" r:id="rId6"/>
    <p:sldId id="458" r:id="rId7"/>
    <p:sldId id="459" r:id="rId8"/>
    <p:sldId id="460" r:id="rId9"/>
    <p:sldId id="461" r:id="rId10"/>
    <p:sldId id="462" r:id="rId11"/>
    <p:sldId id="463" r:id="rId12"/>
    <p:sldId id="383" r:id="rId13"/>
    <p:sldId id="464" r:id="rId14"/>
    <p:sldId id="465" r:id="rId15"/>
    <p:sldId id="466" r:id="rId16"/>
    <p:sldId id="451" r:id="rId17"/>
    <p:sldId id="467" r:id="rId18"/>
    <p:sldId id="468" r:id="rId19"/>
    <p:sldId id="469" r:id="rId20"/>
    <p:sldId id="470" r:id="rId21"/>
    <p:sldId id="471" r:id="rId22"/>
    <p:sldId id="472" r:id="rId23"/>
    <p:sldId id="473" r:id="rId24"/>
    <p:sldId id="474" r:id="rId25"/>
    <p:sldId id="491" r:id="rId26"/>
    <p:sldId id="492" r:id="rId27"/>
    <p:sldId id="475" r:id="rId28"/>
    <p:sldId id="476" r:id="rId29"/>
    <p:sldId id="452" r:id="rId30"/>
    <p:sldId id="477" r:id="rId31"/>
    <p:sldId id="478" r:id="rId32"/>
    <p:sldId id="430" r:id="rId33"/>
    <p:sldId id="479" r:id="rId34"/>
    <p:sldId id="480" r:id="rId35"/>
    <p:sldId id="483" r:id="rId36"/>
    <p:sldId id="481" r:id="rId37"/>
    <p:sldId id="482" r:id="rId38"/>
    <p:sldId id="484" r:id="rId39"/>
    <p:sldId id="493" r:id="rId40"/>
    <p:sldId id="485"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5" autoAdjust="0"/>
    <p:restoredTop sz="94660"/>
  </p:normalViewPr>
  <p:slideViewPr>
    <p:cSldViewPr snapToGrid="0">
      <p:cViewPr varScale="1">
        <p:scale>
          <a:sx n="89" d="100"/>
          <a:sy n="89" d="100"/>
        </p:scale>
        <p:origin x="-618"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image" Target="../media/image22.e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image" Target="../media/image25.emf"/><Relationship Id="rId4" Type="http://schemas.openxmlformats.org/officeDocument/2006/relationships/image" Target="../media/image28.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image" Target="../media/image29.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image" Target="../media/image33.e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image" Target="../media/image36.emf"/><Relationship Id="rId4" Type="http://schemas.openxmlformats.org/officeDocument/2006/relationships/image" Target="../media/image35.e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40.emf"/><Relationship Id="rId1" Type="http://schemas.openxmlformats.org/officeDocument/2006/relationships/image" Target="../media/image39.e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3.emf"/><Relationship Id="rId1" Type="http://schemas.openxmlformats.org/officeDocument/2006/relationships/image" Target="../media/image42.e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image" Target="../media/image46.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image" Target="../media/image50.emf"/><Relationship Id="rId1" Type="http://schemas.openxmlformats.org/officeDocument/2006/relationships/image" Target="../media/image49.emf"/><Relationship Id="rId4" Type="http://schemas.openxmlformats.org/officeDocument/2006/relationships/image" Target="../media/image52.e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image" Target="../media/image53.emf"/></Relationships>
</file>

<file path=ppt/drawings/_rels/vmlDrawing22.vml.rels><?xml version="1.0" encoding="UTF-8" standalone="yes"?>
<Relationships xmlns="http://schemas.openxmlformats.org/package/2006/relationships"><Relationship Id="rId2" Type="http://schemas.openxmlformats.org/officeDocument/2006/relationships/image" Target="../media/image56.emf"/><Relationship Id="rId1" Type="http://schemas.openxmlformats.org/officeDocument/2006/relationships/image" Target="../media/image55.e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image" Target="../media/image58.emf"/><Relationship Id="rId1" Type="http://schemas.openxmlformats.org/officeDocument/2006/relationships/image" Target="../media/image57.e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image" Target="../media/image61.emf"/><Relationship Id="rId1" Type="http://schemas.openxmlformats.org/officeDocument/2006/relationships/image" Target="../media/image60.emf"/><Relationship Id="rId4" Type="http://schemas.openxmlformats.org/officeDocument/2006/relationships/image" Target="../media/image63.e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66.emf"/><Relationship Id="rId1" Type="http://schemas.openxmlformats.org/officeDocument/2006/relationships/image" Target="../media/image65.e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image" Target="../media/image68.emf"/><Relationship Id="rId1" Type="http://schemas.openxmlformats.org/officeDocument/2006/relationships/image" Target="../media/image67.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70.emf"/></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73.emf"/><Relationship Id="rId2" Type="http://schemas.openxmlformats.org/officeDocument/2006/relationships/image" Target="../media/image72.emf"/><Relationship Id="rId1" Type="http://schemas.openxmlformats.org/officeDocument/2006/relationships/image" Target="../media/image71.emf"/></Relationships>
</file>

<file path=ppt/drawings/_rels/vmlDrawing29.vml.rels><?xml version="1.0" encoding="UTF-8" standalone="yes"?>
<Relationships xmlns="http://schemas.openxmlformats.org/package/2006/relationships"><Relationship Id="rId2" Type="http://schemas.openxmlformats.org/officeDocument/2006/relationships/image" Target="../media/image75.emf"/><Relationship Id="rId1" Type="http://schemas.openxmlformats.org/officeDocument/2006/relationships/image" Target="../media/image74.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30.vml.rels><?xml version="1.0" encoding="UTF-8" standalone="yes"?>
<Relationships xmlns="http://schemas.openxmlformats.org/package/2006/relationships"><Relationship Id="rId2" Type="http://schemas.openxmlformats.org/officeDocument/2006/relationships/image" Target="../media/image77.emf"/><Relationship Id="rId1" Type="http://schemas.openxmlformats.org/officeDocument/2006/relationships/image" Target="../media/image76.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7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image" Target="../media/image17.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image" Target="../media/image2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8BD4F8-FE11-4B93-90F0-8522F6028482}" type="datetimeFigureOut">
              <a:rPr lang="zh-CN" altLang="en-US" smtClean="0"/>
              <a:pPr/>
              <a:t>2019/12/10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C59D6C-3C1A-4CE4-AC97-B64466BD40F6}" type="slidenum">
              <a:rPr lang="zh-CN" altLang="en-US" smtClean="0"/>
              <a:pPr/>
              <a:t>‹#›</a:t>
            </a:fld>
            <a:endParaRPr lang="zh-CN" altLang="en-US"/>
          </a:p>
        </p:txBody>
      </p:sp>
    </p:spTree>
    <p:extLst>
      <p:ext uri="{BB962C8B-B14F-4D97-AF65-F5344CB8AC3E}">
        <p14:creationId xmlns:p14="http://schemas.microsoft.com/office/powerpoint/2010/main" xmlns="" val="13753204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12344057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7E02BA7-B8F1-43FE-8D34-A095D1CCD2E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C5A2F70A-E6DE-4232-AD3D-725BF9F527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4D8C45E9-7CD0-4FFE-8F8D-78F2041A2E52}"/>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6408CB82-E2BE-4A07-9A22-8261131D37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5511F8B-2BFD-4377-BB75-52BF252DF716}"/>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2014807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9F51E2F-661F-4D3D-8E6C-84A1664A9F9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4A44DDF4-BAB4-47B1-92F2-AFE7458EDC8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D18DEE4C-CFB3-4491-80CA-77C32E661961}"/>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CA43D6E6-3423-4DCA-957B-3F7CA3F4B1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7763C9B-0350-4658-A7D2-E95715F8617E}"/>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2250295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C1D81FA1-67BF-4D6F-9232-289E1B7594A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1EAF4A1C-D9FE-4669-A397-634AEE0683E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3E6645D-1DCF-494D-8977-7C1E42F80072}"/>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BBB319C7-569A-4D70-828F-BB99739B565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4150868-C603-4514-AB9E-3334DFE8799A}"/>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42215824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735627"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矩形 8"/>
          <p:cNvSpPr/>
          <p:nvPr userDrawn="1"/>
        </p:nvSpPr>
        <p:spPr>
          <a:xfrm>
            <a:off x="2880320" y="2636912"/>
            <a:ext cx="931168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 name="标题 1"/>
          <p:cNvSpPr>
            <a:spLocks noGrp="1"/>
          </p:cNvSpPr>
          <p:nvPr>
            <p:ph type="ctrTitle"/>
          </p:nvPr>
        </p:nvSpPr>
        <p:spPr>
          <a:xfrm>
            <a:off x="4375670" y="2910012"/>
            <a:ext cx="7865013"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xmlns="" val="2640585594"/>
      </p:ext>
    </p:extLst>
  </p:cSld>
  <p:clrMapOvr>
    <a:masterClrMapping/>
  </p:clrMapOvr>
  <p:transition spd="slow">
    <p:push/>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367808" y="538158"/>
            <a:ext cx="153617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C00000"/>
                </a:solidFill>
                <a:latin typeface="微软雅黑" panose="020B0503020204020204" pitchFamily="34" charset="-122"/>
                <a:ea typeface="微软雅黑" panose="020B0503020204020204" pitchFamily="34" charset="-122"/>
              </a:rPr>
              <a:t>考情概览</a:t>
            </a:r>
          </a:p>
        </p:txBody>
      </p:sp>
      <p:cxnSp>
        <p:nvCxnSpPr>
          <p:cNvPr id="8" name="直接连接符 7"/>
          <p:cNvCxnSpPr/>
          <p:nvPr userDrawn="1"/>
        </p:nvCxnSpPr>
        <p:spPr>
          <a:xfrm>
            <a:off x="4535047" y="874706"/>
            <a:ext cx="1181036"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10896534" y="507714"/>
            <a:ext cx="1295465" cy="365125"/>
          </a:xfrm>
          <a:prstGeom prst="rect">
            <a:avLst/>
          </a:prstGeom>
        </p:spPr>
        <p:txBody>
          <a:bodyPr/>
          <a:lstStyle>
            <a:lvl1pPr>
              <a:defRPr>
                <a:solidFill>
                  <a:schemeClr val="bg1"/>
                </a:solidFill>
                <a:latin typeface="+mj-ea"/>
                <a:ea typeface="+mj-ea"/>
              </a:defRPr>
            </a:lvl1pPr>
          </a:lstStyle>
          <a:p>
            <a:pPr algn="ctr"/>
            <a:r>
              <a:rPr lang="en-US" altLang="zh-CN" dirty="0"/>
              <a:t>-</a:t>
            </a:r>
            <a:fld id="{4BF17FCF-D4DA-449D-A468-DDB7E43619E6}" type="slidenum">
              <a:rPr lang="zh-CN" altLang="en-US" smtClean="0"/>
              <a:pPr algn="ctr"/>
              <a:t>‹#›</a:t>
            </a:fld>
            <a:r>
              <a:rPr lang="en-US" altLang="zh-CN" dirty="0"/>
              <a:t>-</a:t>
            </a:r>
            <a:endParaRPr lang="zh-CN" altLang="en-US" dirty="0"/>
          </a:p>
        </p:txBody>
      </p:sp>
    </p:spTree>
    <p:extLst>
      <p:ext uri="{BB962C8B-B14F-4D97-AF65-F5344CB8AC3E}">
        <p14:creationId xmlns:p14="http://schemas.microsoft.com/office/powerpoint/2010/main" xmlns="" val="17736904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5969101" y="538158"/>
            <a:ext cx="154055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C00000"/>
                </a:solidFill>
                <a:latin typeface="微软雅黑" panose="020B0503020204020204" pitchFamily="34" charset="-122"/>
                <a:ea typeface="微软雅黑" panose="020B0503020204020204" pitchFamily="34" charset="-122"/>
              </a:rPr>
              <a:t>知识梳理</a:t>
            </a:r>
          </a:p>
        </p:txBody>
      </p:sp>
      <p:cxnSp>
        <p:nvCxnSpPr>
          <p:cNvPr id="12" name="直接连接符 11"/>
          <p:cNvCxnSpPr/>
          <p:nvPr userDrawn="1"/>
        </p:nvCxnSpPr>
        <p:spPr>
          <a:xfrm>
            <a:off x="6130194" y="876904"/>
            <a:ext cx="12536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10896534" y="507714"/>
            <a:ext cx="1295465" cy="365125"/>
          </a:xfrm>
          <a:prstGeom prst="rect">
            <a:avLst/>
          </a:prstGeom>
        </p:spPr>
        <p:txBody>
          <a:bodyPr/>
          <a:lstStyle>
            <a:lvl1pPr>
              <a:defRPr>
                <a:solidFill>
                  <a:schemeClr val="bg1"/>
                </a:solidFill>
                <a:latin typeface="+mj-ea"/>
                <a:ea typeface="+mj-ea"/>
              </a:defRPr>
            </a:lvl1pPr>
          </a:lstStyle>
          <a:p>
            <a:pPr algn="ctr"/>
            <a:r>
              <a:rPr lang="en-US" altLang="zh-CN" dirty="0"/>
              <a:t>-</a:t>
            </a:r>
            <a:fld id="{4BF17FCF-D4DA-449D-A468-DDB7E43619E6}" type="slidenum">
              <a:rPr lang="zh-CN" altLang="en-US" smtClean="0"/>
              <a:pPr algn="ctr"/>
              <a:t>‹#›</a:t>
            </a:fld>
            <a:r>
              <a:rPr lang="en-US" altLang="zh-CN" dirty="0"/>
              <a:t>-</a:t>
            </a:r>
            <a:endParaRPr lang="zh-CN" altLang="en-US" dirty="0"/>
          </a:p>
        </p:txBody>
      </p:sp>
    </p:spTree>
    <p:extLst>
      <p:ext uri="{BB962C8B-B14F-4D97-AF65-F5344CB8AC3E}">
        <p14:creationId xmlns:p14="http://schemas.microsoft.com/office/powerpoint/2010/main" xmlns="" val="39029490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10896534" y="507714"/>
            <a:ext cx="1295465" cy="365125"/>
          </a:xfrm>
          <a:prstGeom prst="rect">
            <a:avLst/>
          </a:prstGeom>
        </p:spPr>
        <p:txBody>
          <a:bodyPr/>
          <a:lstStyle>
            <a:lvl1pPr>
              <a:defRPr>
                <a:solidFill>
                  <a:schemeClr val="bg1"/>
                </a:solidFill>
                <a:latin typeface="+mj-ea"/>
                <a:ea typeface="+mj-ea"/>
              </a:defRPr>
            </a:lvl1pPr>
          </a:lstStyle>
          <a:p>
            <a:pPr algn="ctr"/>
            <a:r>
              <a:rPr lang="en-US" altLang="zh-CN" dirty="0"/>
              <a:t>-</a:t>
            </a:r>
            <a:fld id="{4BF17FCF-D4DA-449D-A468-DDB7E43619E6}" type="slidenum">
              <a:rPr lang="zh-CN" altLang="en-US" smtClean="0"/>
              <a:pPr algn="ctr"/>
              <a:t>‹#›</a:t>
            </a:fld>
            <a:r>
              <a:rPr lang="en-US" altLang="zh-CN" dirty="0"/>
              <a:t>-</a:t>
            </a:r>
            <a:endParaRPr lang="zh-CN" altLang="en-US" dirty="0"/>
          </a:p>
        </p:txBody>
      </p:sp>
      <p:sp>
        <p:nvSpPr>
          <p:cNvPr id="3" name="同侧圆角矩形 2"/>
          <p:cNvSpPr/>
          <p:nvPr userDrawn="1"/>
        </p:nvSpPr>
        <p:spPr>
          <a:xfrm>
            <a:off x="9179755" y="538158"/>
            <a:ext cx="152475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C00000"/>
                </a:solidFill>
                <a:latin typeface="微软雅黑" panose="020B0503020204020204" pitchFamily="34" charset="-122"/>
                <a:ea typeface="微软雅黑" panose="020B0503020204020204" pitchFamily="34" charset="-122"/>
              </a:rPr>
              <a:t>学科素养</a:t>
            </a:r>
          </a:p>
        </p:txBody>
      </p:sp>
      <p:cxnSp>
        <p:nvCxnSpPr>
          <p:cNvPr id="4" name="直接连接符 3"/>
          <p:cNvCxnSpPr/>
          <p:nvPr userDrawn="1"/>
        </p:nvCxnSpPr>
        <p:spPr>
          <a:xfrm>
            <a:off x="9361942" y="874706"/>
            <a:ext cx="1213980"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7184584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E28D260-2C98-460D-A135-0BB10FA29EA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413FF2B8-45C2-466B-B425-231500FBBB9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F33DFED-F91B-42B3-83AF-745C6A16ECEF}"/>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A4D89223-2A60-4A5E-9E34-39125DC9FF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AB63EE3-4A2C-498C-BFF4-ED430A508D4A}"/>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395313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A7271A5-2F1E-48B8-BE1E-293B26D899F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76978365-D82C-424A-BBEB-352D76934BC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2F12889B-C365-4A3A-9004-05B6EDD73A23}"/>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8E71CF44-66AB-4D08-BEB0-295F8C61193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DB20639-F9FB-49F7-B07C-645235CC7DB5}"/>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6115355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3D19BBB-7F63-4A68-AB68-CF941FB24E9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DBD0B52-F01E-464B-8548-F1334886D4B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44E845D6-0841-4D55-A7DC-4EE66FE5D6A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71E17FE7-F55B-4F1F-8E9F-DB2C10C3A9F6}"/>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6" name="页脚占位符 5">
            <a:extLst>
              <a:ext uri="{FF2B5EF4-FFF2-40B4-BE49-F238E27FC236}">
                <a16:creationId xmlns:a16="http://schemas.microsoft.com/office/drawing/2014/main" xmlns="" id="{E11FFC4B-2CF5-407F-AAFD-FC0A4E71D97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7C3A076-29B3-49ED-9377-0BE4EB5E0411}"/>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727266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24FB45F-1A23-4E6A-A31E-84C1C6E67F4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9ABE313F-E874-448A-98EE-8E5B1B16E3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C73EC04B-F867-4F9E-9D30-8D7A6D3C94D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B572EE0B-E3DC-43A0-8938-3EB06314E0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2FD60B7C-4E34-4469-AF8F-8E72BA5F2BD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59B03FF6-76CD-4F7A-A905-B252446E1999}"/>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8" name="页脚占位符 7">
            <a:extLst>
              <a:ext uri="{FF2B5EF4-FFF2-40B4-BE49-F238E27FC236}">
                <a16:creationId xmlns:a16="http://schemas.microsoft.com/office/drawing/2014/main" xmlns="" id="{517D137B-C391-4D14-A847-89B0FC1CEFE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D202B546-EC9E-4CB3-B1C2-5FA4E76539E2}"/>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897118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B6D4BC-F3AC-4D95-9A59-C35EFE80607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2BDD810E-A959-495A-A84E-5B9D99AB8F05}"/>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4" name="页脚占位符 3">
            <a:extLst>
              <a:ext uri="{FF2B5EF4-FFF2-40B4-BE49-F238E27FC236}">
                <a16:creationId xmlns:a16="http://schemas.microsoft.com/office/drawing/2014/main" xmlns="" id="{675DE6D4-93E2-4442-9240-BE9BEEC03B5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728761C7-8E64-4FF2-B719-BA3C5A9F8F4C}"/>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2486074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918E5B87-7045-4A92-8DFF-729F7BBCEEC7}"/>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3" name="页脚占位符 2">
            <a:extLst>
              <a:ext uri="{FF2B5EF4-FFF2-40B4-BE49-F238E27FC236}">
                <a16:creationId xmlns:a16="http://schemas.microsoft.com/office/drawing/2014/main" xmlns="" id="{1D5EA3FD-E01F-4C50-A1CC-FF8D0A2220D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A6C2ACCE-D742-4A39-8891-BEA96E047AD7}"/>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944176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428A6D7-1C15-4A4A-BFBE-95BB88BB9B0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D2D47130-E699-4591-89BB-05D5A06BE7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77A2362A-3FB8-4190-98C9-8013CBA0F7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6B41B7C-F975-43D6-AFA7-FFFE1F4EF251}"/>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6" name="页脚占位符 5">
            <a:extLst>
              <a:ext uri="{FF2B5EF4-FFF2-40B4-BE49-F238E27FC236}">
                <a16:creationId xmlns:a16="http://schemas.microsoft.com/office/drawing/2014/main" xmlns="" id="{CEE9707B-8227-4A7A-9985-A1CE5D3C0D6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FB5D189-02AC-44CD-BFCD-94CA29EF5DA5}"/>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399505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F0044B1-C6AA-461C-851A-B193F537A21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9F08D20C-175E-4596-960F-4504DA05BF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44987543-4FF9-4F8E-A976-25DF50CD8C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44990D6-2F93-4FA6-A6CF-D6023613BE7D}"/>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6" name="页脚占位符 5">
            <a:extLst>
              <a:ext uri="{FF2B5EF4-FFF2-40B4-BE49-F238E27FC236}">
                <a16:creationId xmlns:a16="http://schemas.microsoft.com/office/drawing/2014/main" xmlns="" id="{4AB6B2AA-2C30-4D29-B366-4CE01A1CFEB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279DD12-F4F0-466E-84C8-BFB1DBC5A142}"/>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502406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72FE055F-41C3-494A-B818-DAED1C515F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C4DFB76-597D-47A8-BBA0-66193DB589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54A6859-F888-4DFF-B7C7-44AEE0E79A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EA66E2A1-5B65-4BC3-8638-316BE8A35A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D4C9A858-1C82-4166-BEC3-5DA0DB3938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9138576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mzwhzx.cn/" TargetMode="Externa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11.docx"/><Relationship Id="rId2" Type="http://schemas.openxmlformats.org/officeDocument/2006/relationships/slideLayout" Target="../slideLayouts/slideLayout14.xml"/><Relationship Id="rId1" Type="http://schemas.openxmlformats.org/officeDocument/2006/relationships/vmlDrawing" Target="../drawings/vmlDrawing6.vml"/><Relationship Id="rId6" Type="http://schemas.openxmlformats.org/officeDocument/2006/relationships/package" Target="../embeddings/Microsoft_Office_Word___10.docx"/><Relationship Id="rId5" Type="http://schemas.openxmlformats.org/officeDocument/2006/relationships/package" Target="../embeddings/Microsoft_Office_Word___9.docx"/><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8" Type="http://schemas.openxmlformats.org/officeDocument/2006/relationships/package" Target="../embeddings/Microsoft_Office_Word___14.docx"/><Relationship Id="rId3" Type="http://schemas.openxmlformats.org/officeDocument/2006/relationships/slide" Target="slide12.xml"/><Relationship Id="rId7" Type="http://schemas.openxmlformats.org/officeDocument/2006/relationships/package" Target="../embeddings/Microsoft_Office_Word___13.docx"/><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package" Target="../embeddings/Microsoft_Office_Word___12.docx"/><Relationship Id="rId5" Type="http://schemas.openxmlformats.org/officeDocument/2006/relationships/slide" Target="slide29.xml"/><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7.xml"/><Relationship Id="rId4" Type="http://schemas.openxmlformats.org/officeDocument/2006/relationships/slide" Target="slide29.xml"/></Relationships>
</file>

<file path=ppt/slides/_rels/slide14.xml.rels><?xml version="1.0" encoding="UTF-8" standalone="yes"?>
<Relationships xmlns="http://schemas.openxmlformats.org/package/2006/relationships"><Relationship Id="rId8" Type="http://schemas.openxmlformats.org/officeDocument/2006/relationships/package" Target="../embeddings/Microsoft_Office_Word___17.docx"/><Relationship Id="rId3" Type="http://schemas.openxmlformats.org/officeDocument/2006/relationships/slide" Target="slide12.xml"/><Relationship Id="rId7" Type="http://schemas.openxmlformats.org/officeDocument/2006/relationships/package" Target="../embeddings/Microsoft_Office_Word___16.docx"/><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package" Target="../embeddings/Microsoft_Office_Word___15.docx"/><Relationship Id="rId5" Type="http://schemas.openxmlformats.org/officeDocument/2006/relationships/slide" Target="slide29.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19.docx"/><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package" Target="../embeddings/Microsoft_Office_Word___18.docx"/><Relationship Id="rId5" Type="http://schemas.openxmlformats.org/officeDocument/2006/relationships/slide" Target="slide29.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7.xml"/><Relationship Id="rId4" Type="http://schemas.openxmlformats.org/officeDocument/2006/relationships/slide" Target="slide29.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Office_Word___22.docx"/><Relationship Id="rId3" Type="http://schemas.openxmlformats.org/officeDocument/2006/relationships/slide" Target="slide12.xml"/><Relationship Id="rId7" Type="http://schemas.openxmlformats.org/officeDocument/2006/relationships/package" Target="../embeddings/Microsoft_Office_Word___21.docx"/><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package" Target="../embeddings/Microsoft_Office_Word___20.docx"/><Relationship Id="rId5" Type="http://schemas.openxmlformats.org/officeDocument/2006/relationships/slide" Target="slide29.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Office_Word___25.docx"/><Relationship Id="rId3" Type="http://schemas.openxmlformats.org/officeDocument/2006/relationships/slide" Target="slide12.xml"/><Relationship Id="rId7" Type="http://schemas.openxmlformats.org/officeDocument/2006/relationships/package" Target="../embeddings/Microsoft_Office_Word___24.docx"/><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package" Target="../embeddings/Microsoft_Office_Word___23.docx"/><Relationship Id="rId5" Type="http://schemas.openxmlformats.org/officeDocument/2006/relationships/slide" Target="slide29.xml"/><Relationship Id="rId4" Type="http://schemas.openxmlformats.org/officeDocument/2006/relationships/slide" Target="slide16.xml"/><Relationship Id="rId9" Type="http://schemas.openxmlformats.org/officeDocument/2006/relationships/package" Target="../embeddings/Microsoft_Office_Word___26.docx"/></Relationships>
</file>

<file path=ppt/slides/_rels/slide19.xml.rels><?xml version="1.0" encoding="UTF-8" standalone="yes"?>
<Relationships xmlns="http://schemas.openxmlformats.org/package/2006/relationships"><Relationship Id="rId8" Type="http://schemas.openxmlformats.org/officeDocument/2006/relationships/package" Target="../embeddings/Microsoft_Office_Word___29.docx"/><Relationship Id="rId3" Type="http://schemas.openxmlformats.org/officeDocument/2006/relationships/slide" Target="slide12.xml"/><Relationship Id="rId7" Type="http://schemas.openxmlformats.org/officeDocument/2006/relationships/package" Target="../embeddings/Microsoft_Office_Word___28.docx"/><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package" Target="../embeddings/Microsoft_Office_Word___27.docx"/><Relationship Id="rId5" Type="http://schemas.openxmlformats.org/officeDocument/2006/relationships/slide" Target="slide29.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package" Target="../embeddings/Microsoft_Office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package" Target="../embeddings/Microsoft_Office_Word___30.docx"/><Relationship Id="rId5" Type="http://schemas.openxmlformats.org/officeDocument/2006/relationships/slide" Target="slide29.xml"/><Relationship Id="rId4" Type="http://schemas.openxmlformats.org/officeDocument/2006/relationships/slide" Target="slide16.xml"/></Relationships>
</file>

<file path=ppt/slides/_rels/slide21.xml.rels><?xml version="1.0" encoding="UTF-8" standalone="yes"?>
<Relationships xmlns="http://schemas.openxmlformats.org/package/2006/relationships"><Relationship Id="rId8" Type="http://schemas.openxmlformats.org/officeDocument/2006/relationships/package" Target="../embeddings/Microsoft_Office_Word___33.docx"/><Relationship Id="rId3" Type="http://schemas.openxmlformats.org/officeDocument/2006/relationships/slide" Target="slide12.xml"/><Relationship Id="rId7" Type="http://schemas.openxmlformats.org/officeDocument/2006/relationships/package" Target="../embeddings/Microsoft_Office_Word___32.docx"/><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package" Target="../embeddings/Microsoft_Office_Word___31.docx"/><Relationship Id="rId5" Type="http://schemas.openxmlformats.org/officeDocument/2006/relationships/slide" Target="slide29.xml"/><Relationship Id="rId4" Type="http://schemas.openxmlformats.org/officeDocument/2006/relationships/slide" Target="slide16.xml"/></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Office_Word___36.docx"/><Relationship Id="rId3" Type="http://schemas.openxmlformats.org/officeDocument/2006/relationships/slide" Target="slide12.xml"/><Relationship Id="rId7" Type="http://schemas.openxmlformats.org/officeDocument/2006/relationships/package" Target="../embeddings/Microsoft_Office_Word___35.docx"/><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package" Target="../embeddings/Microsoft_Office_Word___34.docx"/><Relationship Id="rId5" Type="http://schemas.openxmlformats.org/officeDocument/2006/relationships/slide" Target="slide29.xml"/><Relationship Id="rId4" Type="http://schemas.openxmlformats.org/officeDocument/2006/relationships/slide" Target="slide16.xml"/><Relationship Id="rId9" Type="http://schemas.openxmlformats.org/officeDocument/2006/relationships/package" Target="../embeddings/Microsoft_Office_Word___37.docx"/></Relationships>
</file>

<file path=ppt/slides/_rels/slide23.xml.rels><?xml version="1.0" encoding="UTF-8" standalone="yes"?>
<Relationships xmlns="http://schemas.openxmlformats.org/package/2006/relationships"><Relationship Id="rId8" Type="http://schemas.openxmlformats.org/officeDocument/2006/relationships/package" Target="../embeddings/Microsoft_Office_Word___40.docx"/><Relationship Id="rId3" Type="http://schemas.openxmlformats.org/officeDocument/2006/relationships/slide" Target="slide12.xml"/><Relationship Id="rId7" Type="http://schemas.openxmlformats.org/officeDocument/2006/relationships/package" Target="../embeddings/Microsoft_Office_Word___39.docx"/><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package" Target="../embeddings/Microsoft_Office_Word___38.docx"/><Relationship Id="rId5" Type="http://schemas.openxmlformats.org/officeDocument/2006/relationships/slide" Target="slide29.xml"/><Relationship Id="rId4" Type="http://schemas.openxmlformats.org/officeDocument/2006/relationships/slide" Target="slide16.xml"/></Relationships>
</file>

<file path=ppt/slides/_rels/slide24.xml.rels><?xml version="1.0" encoding="UTF-8" standalone="yes"?>
<Relationships xmlns="http://schemas.openxmlformats.org/package/2006/relationships"><Relationship Id="rId8" Type="http://schemas.openxmlformats.org/officeDocument/2006/relationships/package" Target="../embeddings/Microsoft_Office_Word___43.docx"/><Relationship Id="rId3" Type="http://schemas.openxmlformats.org/officeDocument/2006/relationships/slide" Target="slide12.xml"/><Relationship Id="rId7" Type="http://schemas.openxmlformats.org/officeDocument/2006/relationships/package" Target="../embeddings/Microsoft_Office_Word___42.docx"/><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package" Target="../embeddings/Microsoft_Office_Word___41.docx"/><Relationship Id="rId5" Type="http://schemas.openxmlformats.org/officeDocument/2006/relationships/slide" Target="slide29.xml"/><Relationship Id="rId4" Type="http://schemas.openxmlformats.org/officeDocument/2006/relationships/slide" Target="slide16.xml"/><Relationship Id="rId9" Type="http://schemas.openxmlformats.org/officeDocument/2006/relationships/image" Target="../media/image45.jpeg"/></Relationships>
</file>

<file path=ppt/slides/_rels/slide25.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45.docx"/><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package" Target="../embeddings/Microsoft_Office_Word___44.docx"/><Relationship Id="rId5" Type="http://schemas.openxmlformats.org/officeDocument/2006/relationships/slide" Target="slide29.xml"/><Relationship Id="rId4" Type="http://schemas.openxmlformats.org/officeDocument/2006/relationships/slide" Target="slide16.xml"/></Relationships>
</file>

<file path=ppt/slides/_rels/slide2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package" Target="../embeddings/Microsoft_Office_Word___46.docx"/><Relationship Id="rId5" Type="http://schemas.openxmlformats.org/officeDocument/2006/relationships/slide" Target="slide29.xml"/><Relationship Id="rId4" Type="http://schemas.openxmlformats.org/officeDocument/2006/relationships/slide" Target="slide16.xml"/></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Office_Word___49.docx"/><Relationship Id="rId3" Type="http://schemas.openxmlformats.org/officeDocument/2006/relationships/slide" Target="slide12.xml"/><Relationship Id="rId7" Type="http://schemas.openxmlformats.org/officeDocument/2006/relationships/package" Target="../embeddings/Microsoft_Office_Word___48.docx"/><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package" Target="../embeddings/Microsoft_Office_Word___47.docx"/><Relationship Id="rId5" Type="http://schemas.openxmlformats.org/officeDocument/2006/relationships/slide" Target="slide29.xml"/><Relationship Id="rId4" Type="http://schemas.openxmlformats.org/officeDocument/2006/relationships/slide" Target="slide16.xml"/><Relationship Id="rId9" Type="http://schemas.openxmlformats.org/officeDocument/2006/relationships/package" Target="../embeddings/Microsoft_Office_Word___50.docx"/></Relationships>
</file>

<file path=ppt/slides/_rels/slide28.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52.docx"/><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package" Target="../embeddings/Microsoft_Office_Word___51.docx"/><Relationship Id="rId5" Type="http://schemas.openxmlformats.org/officeDocument/2006/relationships/slide" Target="slide29.xml"/><Relationship Id="rId4" Type="http://schemas.openxmlformats.org/officeDocument/2006/relationships/slide" Target="slide16.xml"/></Relationships>
</file>

<file path=ppt/slides/_rels/slide29.xml.rels><?xml version="1.0" encoding="UTF-8" standalone="yes"?>
<Relationships xmlns="http://schemas.openxmlformats.org/package/2006/relationships"><Relationship Id="rId3" Type="http://schemas.openxmlformats.org/officeDocument/2006/relationships/slide" Target="slide12.xml"/><Relationship Id="rId7" Type="http://schemas.openxmlformats.org/officeDocument/2006/relationships/package" Target="../embeddings/Microsoft_Office_Word___54.docx"/><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package" Target="../embeddings/Microsoft_Office_Word___53.docx"/><Relationship Id="rId5" Type="http://schemas.openxmlformats.org/officeDocument/2006/relationships/slide" Target="slide29.xml"/><Relationship Id="rId4" Type="http://schemas.openxmlformats.org/officeDocument/2006/relationships/slide" Target="slide16.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2.xml"/><Relationship Id="rId1" Type="http://schemas.openxmlformats.org/officeDocument/2006/relationships/slideLayout" Target="../slideLayouts/slideLayout7.xml"/><Relationship Id="rId4" Type="http://schemas.openxmlformats.org/officeDocument/2006/relationships/slide" Target="slide29.xml"/></Relationships>
</file>

<file path=ppt/slides/_rels/slide31.xml.rels><?xml version="1.0" encoding="UTF-8" standalone="yes"?>
<Relationships xmlns="http://schemas.openxmlformats.org/package/2006/relationships"><Relationship Id="rId8" Type="http://schemas.openxmlformats.org/officeDocument/2006/relationships/package" Target="../embeddings/Microsoft_Office_Word___57.docx"/><Relationship Id="rId3" Type="http://schemas.openxmlformats.org/officeDocument/2006/relationships/slide" Target="slide12.xml"/><Relationship Id="rId7" Type="http://schemas.openxmlformats.org/officeDocument/2006/relationships/package" Target="../embeddings/Microsoft_Office_Word___56.docx"/><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package" Target="../embeddings/Microsoft_Office_Word___55.docx"/><Relationship Id="rId5" Type="http://schemas.openxmlformats.org/officeDocument/2006/relationships/slide" Target="slide29.xml"/><Relationship Id="rId4" Type="http://schemas.openxmlformats.org/officeDocument/2006/relationships/slide" Target="slide1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package" Target="../embeddings/Microsoft_Office_Word___58.docx"/><Relationship Id="rId7" Type="http://schemas.openxmlformats.org/officeDocument/2006/relationships/image" Target="../media/image64.jpeg"/><Relationship Id="rId2" Type="http://schemas.openxmlformats.org/officeDocument/2006/relationships/slideLayout" Target="../slideLayouts/slideLayout15.xml"/><Relationship Id="rId1" Type="http://schemas.openxmlformats.org/officeDocument/2006/relationships/vmlDrawing" Target="../drawings/vmlDrawing24.vml"/><Relationship Id="rId6" Type="http://schemas.openxmlformats.org/officeDocument/2006/relationships/package" Target="../embeddings/Microsoft_Office_Word___61.docx"/><Relationship Id="rId5" Type="http://schemas.openxmlformats.org/officeDocument/2006/relationships/package" Target="../embeddings/Microsoft_Office_Word___60.docx"/><Relationship Id="rId4" Type="http://schemas.openxmlformats.org/officeDocument/2006/relationships/package" Target="../embeddings/Microsoft_Office_Word___59.docx"/></Relationships>
</file>

<file path=ppt/slides/_rels/slide34.xml.rels><?xml version="1.0" encoding="UTF-8" standalone="yes"?>
<Relationships xmlns="http://schemas.openxmlformats.org/package/2006/relationships"><Relationship Id="rId3" Type="http://schemas.openxmlformats.org/officeDocument/2006/relationships/package" Target="../embeddings/Microsoft_Office_Word___62.docx"/><Relationship Id="rId2" Type="http://schemas.openxmlformats.org/officeDocument/2006/relationships/slideLayout" Target="../slideLayouts/slideLayout15.xml"/><Relationship Id="rId1" Type="http://schemas.openxmlformats.org/officeDocument/2006/relationships/vmlDrawing" Target="../drawings/vmlDrawing25.vml"/><Relationship Id="rId4" Type="http://schemas.openxmlformats.org/officeDocument/2006/relationships/package" Target="../embeddings/Microsoft_Office_Word___63.docx"/></Relationships>
</file>

<file path=ppt/slides/_rels/slide35.xml.rels><?xml version="1.0" encoding="UTF-8" standalone="yes"?>
<Relationships xmlns="http://schemas.openxmlformats.org/package/2006/relationships"><Relationship Id="rId3" Type="http://schemas.openxmlformats.org/officeDocument/2006/relationships/package" Target="../embeddings/Microsoft_Office_Word___64.docx"/><Relationship Id="rId2" Type="http://schemas.openxmlformats.org/officeDocument/2006/relationships/slideLayout" Target="../slideLayouts/slideLayout15.xml"/><Relationship Id="rId1" Type="http://schemas.openxmlformats.org/officeDocument/2006/relationships/vmlDrawing" Target="../drawings/vmlDrawing26.vml"/><Relationship Id="rId5" Type="http://schemas.openxmlformats.org/officeDocument/2006/relationships/package" Target="../embeddings/Microsoft_Office_Word___66.docx"/><Relationship Id="rId4" Type="http://schemas.openxmlformats.org/officeDocument/2006/relationships/package" Target="../embeddings/Microsoft_Office_Word___65.docx"/></Relationships>
</file>

<file path=ppt/slides/_rels/slide36.xml.rels><?xml version="1.0" encoding="UTF-8" standalone="yes"?>
<Relationships xmlns="http://schemas.openxmlformats.org/package/2006/relationships"><Relationship Id="rId3" Type="http://schemas.openxmlformats.org/officeDocument/2006/relationships/package" Target="../embeddings/Microsoft_Office_Word___67.docx"/><Relationship Id="rId2" Type="http://schemas.openxmlformats.org/officeDocument/2006/relationships/slideLayout" Target="../slideLayouts/slideLayout15.xml"/><Relationship Id="rId1" Type="http://schemas.openxmlformats.org/officeDocument/2006/relationships/vmlDrawing" Target="../drawings/vmlDrawing27.vml"/></Relationships>
</file>

<file path=ppt/slides/_rels/slide37.xml.rels><?xml version="1.0" encoding="UTF-8" standalone="yes"?>
<Relationships xmlns="http://schemas.openxmlformats.org/package/2006/relationships"><Relationship Id="rId3" Type="http://schemas.openxmlformats.org/officeDocument/2006/relationships/package" Target="../embeddings/Microsoft_Office_Word___68.docx"/><Relationship Id="rId2" Type="http://schemas.openxmlformats.org/officeDocument/2006/relationships/slideLayout" Target="../slideLayouts/slideLayout15.xml"/><Relationship Id="rId1" Type="http://schemas.openxmlformats.org/officeDocument/2006/relationships/vmlDrawing" Target="../drawings/vmlDrawing28.vml"/><Relationship Id="rId5" Type="http://schemas.openxmlformats.org/officeDocument/2006/relationships/package" Target="../embeddings/Microsoft_Office_Word___70.docx"/><Relationship Id="rId4" Type="http://schemas.openxmlformats.org/officeDocument/2006/relationships/package" Target="../embeddings/Microsoft_Office_Word___69.docx"/></Relationships>
</file>

<file path=ppt/slides/_rels/slide38.xml.rels><?xml version="1.0" encoding="UTF-8" standalone="yes"?>
<Relationships xmlns="http://schemas.openxmlformats.org/package/2006/relationships"><Relationship Id="rId3" Type="http://schemas.openxmlformats.org/officeDocument/2006/relationships/package" Target="../embeddings/Microsoft_Office_Word___71.docx"/><Relationship Id="rId2" Type="http://schemas.openxmlformats.org/officeDocument/2006/relationships/slideLayout" Target="../slideLayouts/slideLayout15.xml"/><Relationship Id="rId1" Type="http://schemas.openxmlformats.org/officeDocument/2006/relationships/vmlDrawing" Target="../drawings/vmlDrawing29.vml"/><Relationship Id="rId4" Type="http://schemas.openxmlformats.org/officeDocument/2006/relationships/package" Target="../embeddings/Microsoft_Office_Word___72.docx"/></Relationships>
</file>

<file path=ppt/slides/_rels/slide39.xml.rels><?xml version="1.0" encoding="UTF-8" standalone="yes"?>
<Relationships xmlns="http://schemas.openxmlformats.org/package/2006/relationships"><Relationship Id="rId3" Type="http://schemas.openxmlformats.org/officeDocument/2006/relationships/package" Target="../embeddings/Microsoft_Office_Word___73.docx"/><Relationship Id="rId2" Type="http://schemas.openxmlformats.org/officeDocument/2006/relationships/slideLayout" Target="../slideLayouts/slideLayout15.xml"/><Relationship Id="rId1" Type="http://schemas.openxmlformats.org/officeDocument/2006/relationships/vmlDrawing" Target="../drawings/vmlDrawing30.vml"/><Relationship Id="rId5" Type="http://schemas.openxmlformats.org/officeDocument/2006/relationships/image" Target="../media/image78.jpeg"/><Relationship Id="rId4" Type="http://schemas.openxmlformats.org/officeDocument/2006/relationships/package" Target="../embeddings/Microsoft_Office_Word___74.docx"/></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6.xml"/></Relationships>
</file>

<file path=ppt/slides/_rels/slide40.xml.rels><?xml version="1.0" encoding="UTF-8" standalone="yes"?>
<Relationships xmlns="http://schemas.openxmlformats.org/package/2006/relationships"><Relationship Id="rId3" Type="http://schemas.openxmlformats.org/officeDocument/2006/relationships/package" Target="../embeddings/Microsoft_Office_Word___75.docx"/><Relationship Id="rId2" Type="http://schemas.openxmlformats.org/officeDocument/2006/relationships/slideLayout" Target="../slideLayouts/slideLayout15.xml"/><Relationship Id="rId1" Type="http://schemas.openxmlformats.org/officeDocument/2006/relationships/vmlDrawing" Target="../drawings/vmlDrawing31.v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3.vml"/><Relationship Id="rId6" Type="http://schemas.openxmlformats.org/officeDocument/2006/relationships/package" Target="../embeddings/Microsoft_Office_Word___4.docx"/><Relationship Id="rId5" Type="http://schemas.openxmlformats.org/officeDocument/2006/relationships/package" Target="../embeddings/Microsoft_Office_Word___3.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4.vml"/><Relationship Id="rId5" Type="http://schemas.openxmlformats.org/officeDocument/2006/relationships/package" Target="../embeddings/Microsoft_Office_Word___5.docx"/><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8.docx"/><Relationship Id="rId2" Type="http://schemas.openxmlformats.org/officeDocument/2006/relationships/slideLayout" Target="../slideLayouts/slideLayout14.xml"/><Relationship Id="rId1" Type="http://schemas.openxmlformats.org/officeDocument/2006/relationships/vmlDrawing" Target="../drawings/vmlDrawing5.vml"/><Relationship Id="rId6" Type="http://schemas.openxmlformats.org/officeDocument/2006/relationships/package" Target="../embeddings/Microsoft_Office_Word___7.docx"/><Relationship Id="rId5" Type="http://schemas.openxmlformats.org/officeDocument/2006/relationships/package" Target="../embeddings/Microsoft_Office_Word___6.docx"/><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4180968" y="2768049"/>
            <a:ext cx="6487032" cy="1154850"/>
          </a:xfrm>
        </p:spPr>
        <p:txBody>
          <a:bodyPr/>
          <a:lstStyle/>
          <a:p>
            <a:r>
              <a:rPr lang="en-US" altLang="zh-CN" dirty="0"/>
              <a:t>7.2</a:t>
            </a:r>
            <a:r>
              <a:rPr lang="zh-CN" altLang="zh-CN" dirty="0"/>
              <a:t>　二元一次不等式</a:t>
            </a:r>
            <a:r>
              <a:rPr lang="en-US" altLang="zh-CN" dirty="0"/>
              <a:t>(</a:t>
            </a:r>
            <a:r>
              <a:rPr lang="zh-CN" altLang="zh-CN" dirty="0"/>
              <a:t>组</a:t>
            </a:r>
            <a:r>
              <a:rPr lang="en-US" altLang="zh-CN" dirty="0"/>
              <a:t>)</a:t>
            </a:r>
            <a:r>
              <a:rPr lang="zh-CN" altLang="zh-CN" dirty="0"/>
              <a:t>与</a:t>
            </a:r>
            <a:r>
              <a:rPr lang="en-US" altLang="zh-CN" dirty="0"/>
              <a:t/>
            </a:r>
            <a:br>
              <a:rPr lang="en-US" altLang="zh-CN" dirty="0"/>
            </a:br>
            <a:r>
              <a:rPr lang="en-US" altLang="zh-CN" dirty="0"/>
              <a:t>     </a:t>
            </a:r>
            <a:r>
              <a:rPr lang="zh-CN" altLang="zh-CN" dirty="0"/>
              <a:t>简单的线性规划问题</a:t>
            </a:r>
          </a:p>
        </p:txBody>
      </p:sp>
      <p:pic>
        <p:nvPicPr>
          <p:cNvPr id="4" name="Picture 1">
            <a:hlinkClick r:id="rId2"/>
          </p:cNvPr>
          <p:cNvPicPr>
            <a:picLocks noChangeAspect="1" noChangeArrowheads="1"/>
          </p:cNvPicPr>
          <p:nvPr/>
        </p:nvPicPr>
        <p:blipFill>
          <a:blip r:embed="rId3"/>
          <a:srcRect/>
          <a:stretch>
            <a:fillRect/>
          </a:stretch>
        </p:blipFill>
        <p:spPr bwMode="auto">
          <a:xfrm>
            <a:off x="2042160" y="4079166"/>
            <a:ext cx="7621588" cy="2400300"/>
          </a:xfrm>
          <a:prstGeom prst="rect">
            <a:avLst/>
          </a:prstGeom>
          <a:noFill/>
        </p:spPr>
      </p:pic>
    </p:spTree>
    <p:extLst>
      <p:ext uri="{BB962C8B-B14F-4D97-AF65-F5344CB8AC3E}">
        <p14:creationId xmlns:p14="http://schemas.microsoft.com/office/powerpoint/2010/main" xmlns="" val="2346321354"/>
      </p:ext>
    </p:extLst>
  </p:cSld>
  <p:clrMapOvr>
    <a:masterClrMapping/>
  </p:clrMapOvr>
  <p:transition spd="slow">
    <p:push/>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10</a:t>
            </a:fld>
            <a:r>
              <a:rPr lang="en-US" altLang="zh-CN" dirty="0"/>
              <a:t>-</a:t>
            </a:r>
            <a:endParaRPr lang="zh-CN" altLang="en-US" dirty="0"/>
          </a:p>
        </p:txBody>
      </p:sp>
      <p:sp>
        <p:nvSpPr>
          <p:cNvPr id="5" name="圆角矩形 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graphicFrame>
        <p:nvGraphicFramePr>
          <p:cNvPr id="26" name="对象 25"/>
          <p:cNvGraphicFramePr>
            <a:graphicFrameLocks noChangeAspect="1"/>
          </p:cNvGraphicFramePr>
          <p:nvPr>
            <p:extLst>
              <p:ext uri="{D42A27DB-BD31-4B8C-83A1-F6EECF244321}">
                <p14:modId xmlns:p14="http://schemas.microsoft.com/office/powerpoint/2010/main" xmlns="" val="787791513"/>
              </p:ext>
            </p:extLst>
          </p:nvPr>
        </p:nvGraphicFramePr>
        <p:xfrm>
          <a:off x="2123682" y="1371942"/>
          <a:ext cx="8128000" cy="777927"/>
        </p:xfrm>
        <a:graphic>
          <a:graphicData uri="http://schemas.openxmlformats.org/presentationml/2006/ole">
            <p:oleObj spid="_x0000_s6149" name="文档" r:id="rId5" imgW="3847376" imgH="368490" progId="Word.Document.12">
              <p:embed/>
            </p:oleObj>
          </a:graphicData>
        </a:graphic>
      </p:graphicFrame>
      <p:sp>
        <p:nvSpPr>
          <p:cNvPr id="27" name="矩形 26"/>
          <p:cNvSpPr>
            <a:spLocks noChangeAspect="1"/>
          </p:cNvSpPr>
          <p:nvPr/>
        </p:nvSpPr>
        <p:spPr>
          <a:xfrm>
            <a:off x="2032000" y="2181041"/>
            <a:ext cx="8128000" cy="1311128"/>
          </a:xfrm>
          <a:prstGeom prst="rect">
            <a:avLst/>
          </a:prstGeom>
        </p:spPr>
        <p:txBody>
          <a:bodyPr>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设</a:t>
            </a:r>
            <a:r>
              <a:rPr lang="en-US" altLang="zh-CN" sz="2200" dirty="0">
                <a:solidFill>
                  <a:srgbClr val="000000"/>
                </a:solidFill>
                <a:latin typeface="Times New Roman" panose="02020603050405020304" pitchFamily="18" charset="0"/>
                <a:cs typeface="Times New Roman" panose="02020603050405020304" pitchFamily="18" charset="0"/>
              </a:rPr>
              <a:t>z=x+2y,</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A.z</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		B.0</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z</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C.3</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z</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	D.z</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28" name="五边形 27"/>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9" name="五边形 28"/>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0" name="组合 29"/>
          <p:cNvGrpSpPr/>
          <p:nvPr/>
        </p:nvGrpSpPr>
        <p:grpSpPr>
          <a:xfrm>
            <a:off x="1775520" y="1273752"/>
            <a:ext cx="8640960" cy="5395608"/>
            <a:chOff x="251520" y="121624"/>
            <a:chExt cx="8640960" cy="5395608"/>
          </a:xfrm>
        </p:grpSpPr>
        <p:grpSp>
          <p:nvGrpSpPr>
            <p:cNvPr id="31" name="组合 30"/>
            <p:cNvGrpSpPr/>
            <p:nvPr/>
          </p:nvGrpSpPr>
          <p:grpSpPr>
            <a:xfrm>
              <a:off x="251520" y="121624"/>
              <a:ext cx="8640960" cy="5395608"/>
              <a:chOff x="251520" y="-2437443"/>
              <a:chExt cx="8640960" cy="5395608"/>
            </a:xfrm>
          </p:grpSpPr>
          <p:sp>
            <p:nvSpPr>
              <p:cNvPr id="33" name="五边形 32"/>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4" name="燕尾形 33"/>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5" name="组合 34"/>
              <p:cNvGrpSpPr/>
              <p:nvPr/>
            </p:nvGrpSpPr>
            <p:grpSpPr>
              <a:xfrm>
                <a:off x="251520" y="-2437443"/>
                <a:ext cx="8640960" cy="5081321"/>
                <a:chOff x="251520" y="-2437443"/>
                <a:chExt cx="8640960" cy="5081321"/>
              </a:xfrm>
            </p:grpSpPr>
            <p:sp>
              <p:nvSpPr>
                <p:cNvPr id="36" name="矩形 35"/>
                <p:cNvSpPr/>
                <p:nvPr/>
              </p:nvSpPr>
              <p:spPr>
                <a:xfrm>
                  <a:off x="251520" y="-2437443"/>
                  <a:ext cx="8640960" cy="508132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22"/>
                <p:cNvSpPr txBox="1"/>
                <p:nvPr/>
              </p:nvSpPr>
              <p:spPr>
                <a:xfrm>
                  <a:off x="8360077" y="-2370427"/>
                  <a:ext cx="492443" cy="276999"/>
                </a:xfrm>
                <a:prstGeom prst="rect">
                  <a:avLst/>
                </a:prstGeom>
                <a:noFill/>
              </p:spPr>
              <p:txBody>
                <a:bodyPr wrap="none" rtlCol="0">
                  <a:spAutoFit/>
                </a:bodyPr>
                <a:lstStyle/>
                <a:p>
                  <a:r>
                    <a:rPr lang="zh-CN" altLang="en-US" sz="1200" dirty="0"/>
                    <a:t>关闭</a:t>
                  </a:r>
                </a:p>
              </p:txBody>
            </p:sp>
          </p:grpSp>
        </p:grpSp>
        <p:graphicFrame>
          <p:nvGraphicFramePr>
            <p:cNvPr id="32" name="对象 31"/>
            <p:cNvGraphicFramePr>
              <a:graphicFrameLocks noChangeAspect="1"/>
            </p:cNvGraphicFramePr>
            <p:nvPr>
              <p:extLst>
                <p:ext uri="{D42A27DB-BD31-4B8C-83A1-F6EECF244321}">
                  <p14:modId xmlns:p14="http://schemas.microsoft.com/office/powerpoint/2010/main" xmlns="" val="3137461869"/>
                </p:ext>
              </p:extLst>
            </p:nvPr>
          </p:nvGraphicFramePr>
          <p:xfrm>
            <a:off x="528638" y="475071"/>
            <a:ext cx="8031162" cy="4603750"/>
          </p:xfrm>
          <a:graphic>
            <a:graphicData uri="http://schemas.openxmlformats.org/presentationml/2006/ole">
              <p:oleObj spid="_x0000_s6150" name="文档" r:id="rId6" imgW="3847376" imgH="2199787" progId="Word.Document.12">
                <p:embed/>
              </p:oleObj>
            </a:graphicData>
          </a:graphic>
        </p:graphicFrame>
      </p:grpSp>
      <p:grpSp>
        <p:nvGrpSpPr>
          <p:cNvPr id="38" name="组合 37"/>
          <p:cNvGrpSpPr/>
          <p:nvPr/>
        </p:nvGrpSpPr>
        <p:grpSpPr>
          <a:xfrm>
            <a:off x="1775520" y="5523886"/>
            <a:ext cx="8640960" cy="1145475"/>
            <a:chOff x="251520" y="5379869"/>
            <a:chExt cx="8640960" cy="1145475"/>
          </a:xfrm>
        </p:grpSpPr>
        <p:grpSp>
          <p:nvGrpSpPr>
            <p:cNvPr id="39" name="组合 38"/>
            <p:cNvGrpSpPr/>
            <p:nvPr/>
          </p:nvGrpSpPr>
          <p:grpSpPr>
            <a:xfrm>
              <a:off x="251520" y="5379869"/>
              <a:ext cx="8640960" cy="1145475"/>
              <a:chOff x="251520" y="3762122"/>
              <a:chExt cx="8640960" cy="1145475"/>
            </a:xfrm>
          </p:grpSpPr>
          <p:sp>
            <p:nvSpPr>
              <p:cNvPr id="41" name="五边形 4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2" name="五边形 4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3" name="燕尾形 4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矩形 43"/>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40" name="对象 39"/>
            <p:cNvGraphicFramePr>
              <a:graphicFrameLocks noChangeAspect="1"/>
            </p:cNvGraphicFramePr>
            <p:nvPr>
              <p:extLst>
                <p:ext uri="{D42A27DB-BD31-4B8C-83A1-F6EECF244321}">
                  <p14:modId xmlns:p14="http://schemas.microsoft.com/office/powerpoint/2010/main" xmlns="" val="3936561154"/>
                </p:ext>
              </p:extLst>
            </p:nvPr>
          </p:nvGraphicFramePr>
          <p:xfrm>
            <a:off x="560388" y="5720209"/>
            <a:ext cx="7997825" cy="439738"/>
          </p:xfrm>
          <a:graphic>
            <a:graphicData uri="http://schemas.openxmlformats.org/presentationml/2006/ole">
              <p:oleObj spid="_x0000_s6151" name="文档" r:id="rId7" imgW="3872277" imgH="215912" progId="Word.Document.12">
                <p:embed/>
              </p:oleObj>
            </a:graphicData>
          </a:graphic>
        </p:graphicFrame>
      </p:grpSp>
    </p:spTree>
    <p:extLst>
      <p:ext uri="{BB962C8B-B14F-4D97-AF65-F5344CB8AC3E}">
        <p14:creationId xmlns:p14="http://schemas.microsoft.com/office/powerpoint/2010/main" xmlns="" val="111089624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childTnLst>
                    </p:cTn>
                  </p:par>
                </p:childTnLst>
              </p:cTn>
              <p:nextCondLst>
                <p:cond evt="onClick" delay="0">
                  <p:tgtEl>
                    <p:spTgt spid="29"/>
                  </p:tgtEl>
                </p:cond>
              </p:nextCondLst>
            </p:seq>
            <p:seq concurrent="1" nextAc="seek">
              <p:cTn id="8" restart="whenNotActive" fill="hold" evtFilter="cancelBubble" nodeType="interactiveSeq">
                <p:stCondLst>
                  <p:cond evt="onClick" delay="0">
                    <p:tgtEl>
                      <p:spTgt spid="3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30"/>
                                        </p:tgtEl>
                                      </p:cBhvr>
                                    </p:animEffect>
                                    <p:set>
                                      <p:cBhvr>
                                        <p:cTn id="13"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14" restart="whenNotActive" fill="hold" evtFilter="cancelBubble" nodeType="interactiveSeq">
                <p:stCondLst>
                  <p:cond evt="onClick" delay="0">
                    <p:tgtEl>
                      <p:spTgt spid="2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down)">
                                      <p:cBhvr>
                                        <p:cTn id="19" dur="500"/>
                                        <p:tgtEl>
                                          <p:spTgt spid="38"/>
                                        </p:tgtEl>
                                      </p:cBhvr>
                                    </p:animEffect>
                                  </p:childTnLst>
                                </p:cTn>
                              </p:par>
                            </p:childTnLst>
                          </p:cTn>
                        </p:par>
                      </p:childTnLst>
                    </p:cTn>
                  </p:par>
                </p:childTnLst>
              </p:cTn>
              <p:nextCondLst>
                <p:cond evt="onClick" delay="0">
                  <p:tgtEl>
                    <p:spTgt spid="28"/>
                  </p:tgtEl>
                </p:cond>
              </p:nextCondLst>
            </p:seq>
            <p:seq concurrent="1" nextAc="seek">
              <p:cTn id="20" restart="whenNotActive" fill="hold" evtFilter="cancelBubble" nodeType="interactiveSeq">
                <p:stCondLst>
                  <p:cond evt="onClick" delay="0">
                    <p:tgtEl>
                      <p:spTgt spid="3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38"/>
                                        </p:tgtEl>
                                      </p:cBhvr>
                                    </p:animEffect>
                                    <p:set>
                                      <p:cBhvr>
                                        <p:cTn id="25"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38"/>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11</a:t>
            </a:fld>
            <a:r>
              <a:rPr lang="en-US" altLang="zh-CN" dirty="0"/>
              <a:t>-</a:t>
            </a:r>
            <a:endParaRPr lang="zh-CN" altLang="en-US" dirty="0"/>
          </a:p>
        </p:txBody>
      </p:sp>
      <p:sp>
        <p:nvSpPr>
          <p:cNvPr id="5" name="圆角矩形 4">
            <a:hlinkClick r:id="rId2"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3"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2" name="矩形 1"/>
          <p:cNvSpPr>
            <a:spLocks noChangeAspect="1"/>
          </p:cNvSpPr>
          <p:nvPr/>
        </p:nvSpPr>
        <p:spPr>
          <a:xfrm>
            <a:off x="2032000" y="1701069"/>
            <a:ext cx="8128000" cy="3709862"/>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自测点评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确定平面区域一般是取不在直线上的点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作为测试点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满足不等式的平面区域在测试点所在的直线的一侧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反之在直线的另一侧</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画平面区域时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注意不等式有等号应该画成实线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无等号应该画成虚线</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求线性目标函数</a:t>
            </a:r>
            <a:r>
              <a:rPr lang="en-US" altLang="zh-CN" sz="2200" i="1" dirty="0">
                <a:solidFill>
                  <a:srgbClr val="000000"/>
                </a:solidFill>
                <a:latin typeface="Times New Roman" panose="02020603050405020304" pitchFamily="18" charset="0"/>
                <a:cs typeface="Times New Roman" panose="02020603050405020304" pitchFamily="18" charset="0"/>
              </a:rPr>
              <a:t>z=</a:t>
            </a:r>
            <a:r>
              <a:rPr lang="en-US" altLang="zh-CN" sz="2200" i="1" dirty="0" err="1">
                <a:solidFill>
                  <a:srgbClr val="000000"/>
                </a:solidFill>
                <a:latin typeface="Times New Roman" panose="02020603050405020304" pitchFamily="18" charset="0"/>
                <a:cs typeface="Times New Roman" panose="02020603050405020304" pitchFamily="18" charset="0"/>
              </a:rPr>
              <a:t>ax+by</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的最值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b&gt;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直线过可行域且在</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轴上截距最大时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z</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值最大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轴上截距最小时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z</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值最小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b&lt;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则相反</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2273723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12</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353647"/>
            <a:ext cx="8128000" cy="2123658"/>
          </a:xfrm>
          <a:prstGeom prst="rect">
            <a:avLst/>
          </a:prstGeom>
        </p:spPr>
        <p:txBody>
          <a:bodyPr>
            <a:spAutoFit/>
          </a:bodyPr>
          <a:lstStyle/>
          <a:p>
            <a:pPr algn="ctr">
              <a:lnSpc>
                <a:spcPct val="120000"/>
              </a:lnSpc>
              <a:tabLst>
                <a:tab pos="1188085" algn="l"/>
                <a:tab pos="2163445" algn="l"/>
                <a:tab pos="3142615" algn="l"/>
                <a:tab pos="4190365" algn="l"/>
              </a:tabLst>
            </a:pPr>
            <a:r>
              <a:rPr lang="zh-CN" altLang="zh-CN" sz="2200" b="1" dirty="0">
                <a:solidFill>
                  <a:srgbClr val="FF0000"/>
                </a:solidFill>
                <a:latin typeface="Times New Roman" panose="02020603050405020304" pitchFamily="18" charset="0"/>
                <a:cs typeface="Times New Roman" panose="02020603050405020304" pitchFamily="18" charset="0"/>
              </a:rPr>
              <a:t>二元一次不等式</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b="1" dirty="0">
                <a:solidFill>
                  <a:srgbClr val="FF0000"/>
                </a:solidFill>
                <a:latin typeface="Times New Roman" panose="02020603050405020304" pitchFamily="18" charset="0"/>
                <a:cs typeface="Times New Roman" panose="02020603050405020304" pitchFamily="18" charset="0"/>
              </a:rPr>
              <a:t>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b="1" dirty="0">
                <a:solidFill>
                  <a:srgbClr val="FF0000"/>
                </a:solidFill>
                <a:latin typeface="Times New Roman" panose="02020603050405020304" pitchFamily="18" charset="0"/>
                <a:cs typeface="Times New Roman" panose="02020603050405020304" pitchFamily="18" charset="0"/>
              </a:rPr>
              <a:t>表示平面区域</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b="1" dirty="0">
                <a:solidFill>
                  <a:srgbClr val="FF0000"/>
                </a:solidFill>
                <a:latin typeface="Times New Roman" panose="02020603050405020304" pitchFamily="18" charset="0"/>
                <a:cs typeface="Times New Roman" panose="02020603050405020304" pitchFamily="18" charset="0"/>
              </a:rPr>
              <a:t>考点难度</a:t>
            </a:r>
            <a:r>
              <a:rPr lang="en-US" altLang="zh-CN" sz="2200" dirty="0">
                <a:solidFill>
                  <a:srgbClr val="FF0000"/>
                </a:solidFill>
                <a:latin typeface="NEU-BZ-S92"/>
                <a:ea typeface="NEU-BZ-S92"/>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endPar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若不等式组</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表示</a:t>
            </a: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nSpc>
                <a:spcPct val="120000"/>
              </a:lnSpc>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的平面区域是等腰三角形区域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则实数</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的值为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657860563"/>
              </p:ext>
            </p:extLst>
          </p:nvPr>
        </p:nvGraphicFramePr>
        <p:xfrm>
          <a:off x="4419763" y="1907138"/>
          <a:ext cx="3011488" cy="969963"/>
        </p:xfrm>
        <a:graphic>
          <a:graphicData uri="http://schemas.openxmlformats.org/presentationml/2006/ole">
            <p:oleObj spid="_x0000_s7173" name="文档" r:id="rId6" imgW="1437227" imgH="459376" progId="Word.Document.12">
              <p:embed/>
            </p:oleObj>
          </a:graphicData>
        </a:graphic>
      </p:graphicFrame>
      <p:sp>
        <p:nvSpPr>
          <p:cNvPr id="29" name="五边形 28"/>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30" name="五边形 29"/>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1" name="组合 30"/>
          <p:cNvGrpSpPr/>
          <p:nvPr/>
        </p:nvGrpSpPr>
        <p:grpSpPr>
          <a:xfrm>
            <a:off x="1775520" y="260648"/>
            <a:ext cx="8640960" cy="6408712"/>
            <a:chOff x="251520" y="-891480"/>
            <a:chExt cx="8640960" cy="6408712"/>
          </a:xfrm>
        </p:grpSpPr>
        <p:grpSp>
          <p:nvGrpSpPr>
            <p:cNvPr id="32" name="组合 31"/>
            <p:cNvGrpSpPr/>
            <p:nvPr/>
          </p:nvGrpSpPr>
          <p:grpSpPr>
            <a:xfrm>
              <a:off x="251520" y="-891480"/>
              <a:ext cx="8640960" cy="6408712"/>
              <a:chOff x="251520" y="-3450547"/>
              <a:chExt cx="8640960" cy="6408712"/>
            </a:xfrm>
          </p:grpSpPr>
          <p:sp>
            <p:nvSpPr>
              <p:cNvPr id="34" name="五边形 33"/>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5" name="燕尾形 34"/>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6" name="组合 35"/>
              <p:cNvGrpSpPr/>
              <p:nvPr/>
            </p:nvGrpSpPr>
            <p:grpSpPr>
              <a:xfrm>
                <a:off x="251520" y="-3450547"/>
                <a:ext cx="8640960" cy="6094425"/>
                <a:chOff x="251520" y="-3450547"/>
                <a:chExt cx="8640960" cy="6094425"/>
              </a:xfrm>
            </p:grpSpPr>
            <p:sp>
              <p:nvSpPr>
                <p:cNvPr id="37" name="矩形 36"/>
                <p:cNvSpPr/>
                <p:nvPr/>
              </p:nvSpPr>
              <p:spPr>
                <a:xfrm>
                  <a:off x="251520" y="-3450547"/>
                  <a:ext cx="8640960" cy="609442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22"/>
                <p:cNvSpPr txBox="1"/>
                <p:nvPr/>
              </p:nvSpPr>
              <p:spPr>
                <a:xfrm>
                  <a:off x="8360077" y="-3306531"/>
                  <a:ext cx="492443" cy="276999"/>
                </a:xfrm>
                <a:prstGeom prst="rect">
                  <a:avLst/>
                </a:prstGeom>
                <a:noFill/>
              </p:spPr>
              <p:txBody>
                <a:bodyPr wrap="none" rtlCol="0">
                  <a:spAutoFit/>
                </a:bodyPr>
                <a:lstStyle/>
                <a:p>
                  <a:r>
                    <a:rPr lang="zh-CN" altLang="en-US" sz="1200" dirty="0"/>
                    <a:t>关闭</a:t>
                  </a:r>
                </a:p>
              </p:txBody>
            </p:sp>
          </p:grpSp>
        </p:grpSp>
        <p:graphicFrame>
          <p:nvGraphicFramePr>
            <p:cNvPr id="33" name="对象 32"/>
            <p:cNvGraphicFramePr>
              <a:graphicFrameLocks noChangeAspect="1"/>
            </p:cNvGraphicFramePr>
            <p:nvPr>
              <p:extLst>
                <p:ext uri="{D42A27DB-BD31-4B8C-83A1-F6EECF244321}">
                  <p14:modId xmlns:p14="http://schemas.microsoft.com/office/powerpoint/2010/main" xmlns="" val="2929108084"/>
                </p:ext>
              </p:extLst>
            </p:nvPr>
          </p:nvGraphicFramePr>
          <p:xfrm>
            <a:off x="520700" y="-463486"/>
            <a:ext cx="8021638" cy="5510212"/>
          </p:xfrm>
          <a:graphic>
            <a:graphicData uri="http://schemas.openxmlformats.org/presentationml/2006/ole">
              <p:oleObj spid="_x0000_s7174" name="文档" r:id="rId7" imgW="3837832" imgH="2638066" progId="Word.Document.12">
                <p:embed/>
              </p:oleObj>
            </a:graphicData>
          </a:graphic>
        </p:graphicFrame>
      </p:grpSp>
      <p:grpSp>
        <p:nvGrpSpPr>
          <p:cNvPr id="39" name="组合 38"/>
          <p:cNvGrpSpPr/>
          <p:nvPr/>
        </p:nvGrpSpPr>
        <p:grpSpPr>
          <a:xfrm>
            <a:off x="1775520" y="5523886"/>
            <a:ext cx="8640960" cy="1145475"/>
            <a:chOff x="251520" y="5379869"/>
            <a:chExt cx="8640960" cy="1145475"/>
          </a:xfrm>
        </p:grpSpPr>
        <p:grpSp>
          <p:nvGrpSpPr>
            <p:cNvPr id="40" name="组合 39"/>
            <p:cNvGrpSpPr/>
            <p:nvPr/>
          </p:nvGrpSpPr>
          <p:grpSpPr>
            <a:xfrm>
              <a:off x="251520" y="5379869"/>
              <a:ext cx="8640960" cy="1145475"/>
              <a:chOff x="251520" y="3762122"/>
              <a:chExt cx="8640960" cy="1145475"/>
            </a:xfrm>
          </p:grpSpPr>
          <p:sp>
            <p:nvSpPr>
              <p:cNvPr id="42" name="五边形 4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3" name="五边形 4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4" name="燕尾形 4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矩形 44"/>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41" name="对象 40"/>
            <p:cNvGraphicFramePr>
              <a:graphicFrameLocks noChangeAspect="1"/>
            </p:cNvGraphicFramePr>
            <p:nvPr>
              <p:extLst>
                <p:ext uri="{D42A27DB-BD31-4B8C-83A1-F6EECF244321}">
                  <p14:modId xmlns:p14="http://schemas.microsoft.com/office/powerpoint/2010/main" xmlns="" val="3982608234"/>
                </p:ext>
              </p:extLst>
            </p:nvPr>
          </p:nvGraphicFramePr>
          <p:xfrm>
            <a:off x="560388" y="5720209"/>
            <a:ext cx="7997825" cy="439738"/>
          </p:xfrm>
          <a:graphic>
            <a:graphicData uri="http://schemas.openxmlformats.org/presentationml/2006/ole">
              <p:oleObj spid="_x0000_s7175" name="文档" r:id="rId8" imgW="3862691" imgH="215930" progId="Word.Document.12">
                <p:embed/>
              </p:oleObj>
            </a:graphicData>
          </a:graphic>
        </p:graphicFrame>
      </p:grpSp>
    </p:spTree>
    <p:extLst>
      <p:ext uri="{BB962C8B-B14F-4D97-AF65-F5344CB8AC3E}">
        <p14:creationId xmlns:p14="http://schemas.microsoft.com/office/powerpoint/2010/main" xmlns="" val="217511457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childTnLst>
              </p:cTn>
              <p:nextCondLst>
                <p:cond evt="onClick" delay="0">
                  <p:tgtEl>
                    <p:spTgt spid="30"/>
                  </p:tgtEl>
                </p:cond>
              </p:nextCondLst>
            </p:seq>
            <p:seq concurrent="1" nextAc="seek">
              <p:cTn id="8" restart="whenNotActive" fill="hold" evtFilter="cancelBubble" nodeType="interactiveSeq">
                <p:stCondLst>
                  <p:cond evt="onClick" delay="0">
                    <p:tgtEl>
                      <p:spTgt spid="31"/>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31"/>
                                        </p:tgtEl>
                                      </p:cBhvr>
                                    </p:animEffect>
                                    <p:set>
                                      <p:cBhvr>
                                        <p:cTn id="13"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down)">
                                      <p:cBhvr>
                                        <p:cTn id="19" dur="500"/>
                                        <p:tgtEl>
                                          <p:spTgt spid="39"/>
                                        </p:tgtEl>
                                      </p:cBhvr>
                                    </p:animEffect>
                                  </p:childTnLst>
                                </p:cTn>
                              </p:par>
                            </p:childTnLst>
                          </p:cTn>
                        </p:par>
                      </p:childTnLst>
                    </p:cTn>
                  </p:par>
                </p:childTnLst>
              </p:cTn>
              <p:nextCondLst>
                <p:cond evt="onClick" delay="0">
                  <p:tgtEl>
                    <p:spTgt spid="29"/>
                  </p:tgtEl>
                </p:cond>
              </p:nextCondLst>
            </p:seq>
            <p:seq concurrent="1" nextAc="seek">
              <p:cTn id="20" restart="whenNotActive" fill="hold" evtFilter="cancelBubble" nodeType="interactiveSeq">
                <p:stCondLst>
                  <p:cond evt="onClick" delay="0">
                    <p:tgtEl>
                      <p:spTgt spid="39"/>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39"/>
                                        </p:tgtEl>
                                      </p:cBhvr>
                                    </p:animEffect>
                                    <p:set>
                                      <p:cBhvr>
                                        <p:cTn id="25"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13</a:t>
            </a:fld>
            <a:r>
              <a:rPr lang="en-US" altLang="zh-CN"/>
              <a:t>-</a:t>
            </a:r>
            <a:endParaRPr lang="zh-CN" altLang="en-US" dirty="0"/>
          </a:p>
        </p:txBody>
      </p:sp>
      <p:sp>
        <p:nvSpPr>
          <p:cNvPr id="9" name="圆角矩形 8">
            <a:hlinkClick r:id="rId2"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考点一</a:t>
            </a:r>
          </a:p>
        </p:txBody>
      </p:sp>
      <p:sp>
        <p:nvSpPr>
          <p:cNvPr id="10" name="圆角矩形 9">
            <a:hlinkClick r:id="rId3"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4"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2716732"/>
            <a:ext cx="8128000" cy="1678536"/>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方法总结</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二元一次不等式组所确定的平面区域是不等式组中各个不等式所表示的半平面区域的公共部分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画出平面区域的关键是把各个半平面区域确定准确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其基本方法是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直线定界、特殊点定域</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4032265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14</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5" name="矩形 4"/>
          <p:cNvSpPr>
            <a:spLocks noChangeAspect="1"/>
          </p:cNvSpPr>
          <p:nvPr/>
        </p:nvSpPr>
        <p:spPr>
          <a:xfrm>
            <a:off x="2032000" y="1351830"/>
            <a:ext cx="8128000" cy="127227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兰亭粗黑简体"/>
                <a:cs typeface="Times New Roman" panose="02020603050405020304" pitchFamily="18" charset="0"/>
              </a:rPr>
              <a:t>对点训练</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浙江宁波中学模拟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设集合</a:t>
            </a: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)|x,y,1-x-y</a:t>
            </a:r>
            <a:r>
              <a:rPr lang="zh-CN" altLang="zh-CN" sz="2200" dirty="0">
                <a:solidFill>
                  <a:srgbClr val="000000"/>
                </a:solidFill>
                <a:latin typeface="Times New Roman" panose="02020603050405020304" pitchFamily="18" charset="0"/>
                <a:cs typeface="Times New Roman" panose="02020603050405020304" pitchFamily="18" charset="0"/>
              </a:rPr>
              <a:t>是三角形的三边长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所表示的平面区域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不含边界的阴影部分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154387041"/>
              </p:ext>
            </p:extLst>
          </p:nvPr>
        </p:nvGraphicFramePr>
        <p:xfrm>
          <a:off x="2032000" y="2698757"/>
          <a:ext cx="8128000" cy="1820754"/>
        </p:xfrm>
        <a:graphic>
          <a:graphicData uri="http://schemas.openxmlformats.org/presentationml/2006/ole">
            <p:oleObj spid="_x0000_s8197" name="文档" r:id="rId6" imgW="3847376" imgH="861850" progId="Word.Document.12">
              <p:embed/>
            </p:oleObj>
          </a:graphicData>
        </a:graphic>
      </p:graphicFrame>
      <p:sp>
        <p:nvSpPr>
          <p:cNvPr id="29" name="五边形 28"/>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30" name="五边形 29"/>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1" name="组合 30"/>
          <p:cNvGrpSpPr/>
          <p:nvPr/>
        </p:nvGrpSpPr>
        <p:grpSpPr>
          <a:xfrm>
            <a:off x="1775520" y="3212976"/>
            <a:ext cx="8640960" cy="3456385"/>
            <a:chOff x="251520" y="2060847"/>
            <a:chExt cx="8640960" cy="3456385"/>
          </a:xfrm>
        </p:grpSpPr>
        <p:grpSp>
          <p:nvGrpSpPr>
            <p:cNvPr id="32" name="组合 31"/>
            <p:cNvGrpSpPr/>
            <p:nvPr/>
          </p:nvGrpSpPr>
          <p:grpSpPr>
            <a:xfrm>
              <a:off x="251520" y="2060847"/>
              <a:ext cx="8640960" cy="3456385"/>
              <a:chOff x="251520" y="-498220"/>
              <a:chExt cx="8640960" cy="3456385"/>
            </a:xfrm>
          </p:grpSpPr>
          <p:sp>
            <p:nvSpPr>
              <p:cNvPr id="34" name="五边形 33"/>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5" name="燕尾形 34"/>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6" name="组合 35"/>
              <p:cNvGrpSpPr/>
              <p:nvPr/>
            </p:nvGrpSpPr>
            <p:grpSpPr>
              <a:xfrm>
                <a:off x="251520" y="-498220"/>
                <a:ext cx="8640960" cy="3142097"/>
                <a:chOff x="251520" y="-498220"/>
                <a:chExt cx="8640960" cy="3142097"/>
              </a:xfrm>
            </p:grpSpPr>
            <p:sp>
              <p:nvSpPr>
                <p:cNvPr id="37" name="矩形 36"/>
                <p:cNvSpPr/>
                <p:nvPr/>
              </p:nvSpPr>
              <p:spPr>
                <a:xfrm>
                  <a:off x="251520" y="-498220"/>
                  <a:ext cx="8640960" cy="314209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22"/>
                <p:cNvSpPr txBox="1"/>
                <p:nvPr/>
              </p:nvSpPr>
              <p:spPr>
                <a:xfrm>
                  <a:off x="8360077" y="-395767"/>
                  <a:ext cx="492443" cy="276999"/>
                </a:xfrm>
                <a:prstGeom prst="rect">
                  <a:avLst/>
                </a:prstGeom>
                <a:noFill/>
              </p:spPr>
              <p:txBody>
                <a:bodyPr wrap="none" rtlCol="0">
                  <a:spAutoFit/>
                </a:bodyPr>
                <a:lstStyle/>
                <a:p>
                  <a:r>
                    <a:rPr lang="zh-CN" altLang="en-US" sz="1200" dirty="0"/>
                    <a:t>关闭</a:t>
                  </a:r>
                </a:p>
              </p:txBody>
            </p:sp>
          </p:grpSp>
        </p:grpSp>
        <p:graphicFrame>
          <p:nvGraphicFramePr>
            <p:cNvPr id="33" name="对象 32"/>
            <p:cNvGraphicFramePr>
              <a:graphicFrameLocks noChangeAspect="1"/>
            </p:cNvGraphicFramePr>
            <p:nvPr>
              <p:extLst>
                <p:ext uri="{D42A27DB-BD31-4B8C-83A1-F6EECF244321}">
                  <p14:modId xmlns:p14="http://schemas.microsoft.com/office/powerpoint/2010/main" xmlns="" val="1696774939"/>
                </p:ext>
              </p:extLst>
            </p:nvPr>
          </p:nvGraphicFramePr>
          <p:xfrm>
            <a:off x="528638" y="2449731"/>
            <a:ext cx="8031162" cy="2609850"/>
          </p:xfrm>
          <a:graphic>
            <a:graphicData uri="http://schemas.openxmlformats.org/presentationml/2006/ole">
              <p:oleObj spid="_x0000_s8198" name="文档" r:id="rId7" imgW="3847376" imgH="1250132" progId="Word.Document.12">
                <p:embed/>
              </p:oleObj>
            </a:graphicData>
          </a:graphic>
        </p:graphicFrame>
      </p:grpSp>
      <p:grpSp>
        <p:nvGrpSpPr>
          <p:cNvPr id="39" name="组合 38"/>
          <p:cNvGrpSpPr/>
          <p:nvPr/>
        </p:nvGrpSpPr>
        <p:grpSpPr>
          <a:xfrm>
            <a:off x="1775520" y="5523886"/>
            <a:ext cx="8640960" cy="1145475"/>
            <a:chOff x="251520" y="5379869"/>
            <a:chExt cx="8640960" cy="1145475"/>
          </a:xfrm>
        </p:grpSpPr>
        <p:grpSp>
          <p:nvGrpSpPr>
            <p:cNvPr id="40" name="组合 39"/>
            <p:cNvGrpSpPr/>
            <p:nvPr/>
          </p:nvGrpSpPr>
          <p:grpSpPr>
            <a:xfrm>
              <a:off x="251520" y="5379869"/>
              <a:ext cx="8640960" cy="1145475"/>
              <a:chOff x="251520" y="3762122"/>
              <a:chExt cx="8640960" cy="1145475"/>
            </a:xfrm>
          </p:grpSpPr>
          <p:sp>
            <p:nvSpPr>
              <p:cNvPr id="42" name="五边形 4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3" name="五边形 4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4" name="燕尾形 4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矩形 44"/>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41" name="对象 40"/>
            <p:cNvGraphicFramePr>
              <a:graphicFrameLocks noChangeAspect="1"/>
            </p:cNvGraphicFramePr>
            <p:nvPr>
              <p:extLst>
                <p:ext uri="{D42A27DB-BD31-4B8C-83A1-F6EECF244321}">
                  <p14:modId xmlns:p14="http://schemas.microsoft.com/office/powerpoint/2010/main" xmlns="" val="197214393"/>
                </p:ext>
              </p:extLst>
            </p:nvPr>
          </p:nvGraphicFramePr>
          <p:xfrm>
            <a:off x="560388" y="5720209"/>
            <a:ext cx="7997825" cy="439738"/>
          </p:xfrm>
          <a:graphic>
            <a:graphicData uri="http://schemas.openxmlformats.org/presentationml/2006/ole">
              <p:oleObj spid="_x0000_s8199" name="文档" r:id="rId8" imgW="3872277" imgH="215912" progId="Word.Document.12">
                <p:embed/>
              </p:oleObj>
            </a:graphicData>
          </a:graphic>
        </p:graphicFrame>
      </p:grpSp>
    </p:spTree>
    <p:extLst>
      <p:ext uri="{BB962C8B-B14F-4D97-AF65-F5344CB8AC3E}">
        <p14:creationId xmlns:p14="http://schemas.microsoft.com/office/powerpoint/2010/main" xmlns="" val="17969490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childTnLst>
              </p:cTn>
              <p:nextCondLst>
                <p:cond evt="onClick" delay="0">
                  <p:tgtEl>
                    <p:spTgt spid="30"/>
                  </p:tgtEl>
                </p:cond>
              </p:nextCondLst>
            </p:seq>
            <p:seq concurrent="1" nextAc="seek">
              <p:cTn id="8" restart="whenNotActive" fill="hold" evtFilter="cancelBubble" nodeType="interactiveSeq">
                <p:stCondLst>
                  <p:cond evt="onClick" delay="0">
                    <p:tgtEl>
                      <p:spTgt spid="31"/>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31"/>
                                        </p:tgtEl>
                                      </p:cBhvr>
                                    </p:animEffect>
                                    <p:set>
                                      <p:cBhvr>
                                        <p:cTn id="13"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down)">
                                      <p:cBhvr>
                                        <p:cTn id="19" dur="500"/>
                                        <p:tgtEl>
                                          <p:spTgt spid="39"/>
                                        </p:tgtEl>
                                      </p:cBhvr>
                                    </p:animEffect>
                                  </p:childTnLst>
                                </p:cTn>
                              </p:par>
                            </p:childTnLst>
                          </p:cTn>
                        </p:par>
                      </p:childTnLst>
                    </p:cTn>
                  </p:par>
                </p:childTnLst>
              </p:cTn>
              <p:nextCondLst>
                <p:cond evt="onClick" delay="0">
                  <p:tgtEl>
                    <p:spTgt spid="29"/>
                  </p:tgtEl>
                </p:cond>
              </p:nextCondLst>
            </p:seq>
            <p:seq concurrent="1" nextAc="seek">
              <p:cTn id="20" restart="whenNotActive" fill="hold" evtFilter="cancelBubble" nodeType="interactiveSeq">
                <p:stCondLst>
                  <p:cond evt="onClick" delay="0">
                    <p:tgtEl>
                      <p:spTgt spid="39"/>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39"/>
                                        </p:tgtEl>
                                      </p:cBhvr>
                                    </p:animEffect>
                                    <p:set>
                                      <p:cBhvr>
                                        <p:cTn id="25"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15</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616981"/>
            <a:ext cx="8128000" cy="1311128"/>
          </a:xfrm>
          <a:prstGeom prst="rect">
            <a:avLst/>
          </a:prstGeom>
        </p:spPr>
        <p:txBody>
          <a:bodyPr>
            <a:spAutoFit/>
          </a:bodyPr>
          <a:lstStyle/>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已知不等式组</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所表示的平面区域为面积等于</a:t>
            </a:r>
            <a:r>
              <a:rPr lang="en-US" altLang="zh-CN" sz="2200" dirty="0">
                <a:solidFill>
                  <a:srgbClr val="000000"/>
                </a:solidFill>
                <a:latin typeface="Times New Roman" panose="02020603050405020304" pitchFamily="18" charset="0"/>
                <a:cs typeface="Times New Roman" panose="02020603050405020304" pitchFamily="18" charset="0"/>
              </a:rPr>
              <a:t>1</a:t>
            </a:r>
          </a:p>
          <a:p>
            <a:pPr indent="266700">
              <a:lnSpc>
                <a:spcPct val="120000"/>
              </a:lnSpc>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nSpc>
                <a:spcPct val="120000"/>
              </a:lnSpc>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的三角形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则实数</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Times New Roman" panose="02020603050405020304" pitchFamily="18" charset="0"/>
                <a:cs typeface="Times New Roman" panose="02020603050405020304" pitchFamily="18" charset="0"/>
              </a:rPr>
              <a:t>的值为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844076026"/>
              </p:ext>
            </p:extLst>
          </p:nvPr>
        </p:nvGraphicFramePr>
        <p:xfrm>
          <a:off x="1834649" y="2913126"/>
          <a:ext cx="8128000" cy="951293"/>
        </p:xfrm>
        <a:graphic>
          <a:graphicData uri="http://schemas.openxmlformats.org/presentationml/2006/ole">
            <p:oleObj spid="_x0000_s9220" name="文档" r:id="rId6" imgW="3838246" imgH="449296" progId="Word.Document.12">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2447791616"/>
              </p:ext>
            </p:extLst>
          </p:nvPr>
        </p:nvGraphicFramePr>
        <p:xfrm>
          <a:off x="1199456" y="1389698"/>
          <a:ext cx="8128000" cy="934485"/>
        </p:xfrm>
        <a:graphic>
          <a:graphicData uri="http://schemas.openxmlformats.org/presentationml/2006/ole">
            <p:oleObj spid="_x0000_s9221" name="文档" r:id="rId7" imgW="3838246" imgH="441376" progId="Word.Document.12">
              <p:embed/>
            </p:oleObj>
          </a:graphicData>
        </a:graphic>
      </p:graphicFrame>
      <p:sp>
        <p:nvSpPr>
          <p:cNvPr id="12" name="五边形 11"/>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3" name="五边形 12"/>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4" name="组合 13"/>
          <p:cNvGrpSpPr/>
          <p:nvPr/>
        </p:nvGrpSpPr>
        <p:grpSpPr>
          <a:xfrm>
            <a:off x="1775520" y="4623572"/>
            <a:ext cx="8640960" cy="2045789"/>
            <a:chOff x="251520" y="2420298"/>
            <a:chExt cx="8640960" cy="2045789"/>
          </a:xfrm>
        </p:grpSpPr>
        <p:grpSp>
          <p:nvGrpSpPr>
            <p:cNvPr id="15" name="组合 14"/>
            <p:cNvGrpSpPr/>
            <p:nvPr/>
          </p:nvGrpSpPr>
          <p:grpSpPr>
            <a:xfrm>
              <a:off x="251520" y="2420298"/>
              <a:ext cx="8640960" cy="2045789"/>
              <a:chOff x="251520" y="375099"/>
              <a:chExt cx="8640960" cy="2045789"/>
            </a:xfrm>
          </p:grpSpPr>
          <p:sp>
            <p:nvSpPr>
              <p:cNvPr id="17" name="五边形 16"/>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8" name="燕尾形 17"/>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9" name="组合 18"/>
              <p:cNvGrpSpPr/>
              <p:nvPr/>
            </p:nvGrpSpPr>
            <p:grpSpPr>
              <a:xfrm>
                <a:off x="251520" y="375099"/>
                <a:ext cx="8640960" cy="1728781"/>
                <a:chOff x="251520" y="375099"/>
                <a:chExt cx="8640960" cy="1728781"/>
              </a:xfrm>
            </p:grpSpPr>
            <p:sp>
              <p:nvSpPr>
                <p:cNvPr id="20" name="矩形 19"/>
                <p:cNvSpPr/>
                <p:nvPr/>
              </p:nvSpPr>
              <p:spPr>
                <a:xfrm>
                  <a:off x="251520" y="375099"/>
                  <a:ext cx="8640960" cy="172878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8"/>
                <p:cNvSpPr txBox="1"/>
                <p:nvPr/>
              </p:nvSpPr>
              <p:spPr>
                <a:xfrm>
                  <a:off x="8371094" y="444656"/>
                  <a:ext cx="492443" cy="276999"/>
                </a:xfrm>
                <a:prstGeom prst="rect">
                  <a:avLst/>
                </a:prstGeom>
                <a:noFill/>
              </p:spPr>
              <p:txBody>
                <a:bodyPr wrap="none" rtlCol="0">
                  <a:spAutoFit/>
                </a:bodyPr>
                <a:lstStyle/>
                <a:p>
                  <a:r>
                    <a:rPr lang="zh-CN" altLang="en-US" sz="1200" dirty="0"/>
                    <a:t>关闭</a:t>
                  </a:r>
                </a:p>
              </p:txBody>
            </p:sp>
          </p:grpSp>
        </p:grpSp>
        <p:sp>
          <p:nvSpPr>
            <p:cNvPr id="16" name="矩形 15"/>
            <p:cNvSpPr>
              <a:spLocks noChangeAspect="1"/>
            </p:cNvSpPr>
            <p:nvPr/>
          </p:nvSpPr>
          <p:spPr>
            <a:xfrm>
              <a:off x="508000" y="2716749"/>
              <a:ext cx="8128000" cy="968598"/>
            </a:xfrm>
            <a:prstGeom prst="rect">
              <a:avLst/>
            </a:prstGeom>
          </p:spPr>
          <p:txBody>
            <a:bodyPr>
              <a:spAutoFit/>
            </a:bodyPr>
            <a:lstStyle/>
            <a:p>
              <a:pPr>
                <a:lnSpc>
                  <a:spcPct val="150000"/>
                </a:lnSpc>
                <a:tabLst>
                  <a:tab pos="1029335" algn="l"/>
                  <a:tab pos="1850390" algn="l"/>
                  <a:tab pos="2538095" algn="l"/>
                  <a:tab pos="3221990" algn="l"/>
                </a:tabLst>
              </a:pPr>
              <a:r>
                <a:rPr lang="zh-CN" altLang="zh-CN" sz="2000" dirty="0"/>
                <a:t>因为</a:t>
              </a:r>
              <a:r>
                <a:rPr lang="en-US" altLang="zh-CN" sz="2000" i="1" dirty="0"/>
                <a:t>y=</a:t>
              </a:r>
              <a:r>
                <a:rPr lang="en-US" altLang="zh-CN" sz="2000" i="1" dirty="0" err="1"/>
                <a:t>kx+</a:t>
              </a:r>
              <a:r>
                <a:rPr lang="en-US" altLang="zh-CN" sz="2000" dirty="0" err="1"/>
                <a:t>1</a:t>
              </a:r>
              <a:r>
                <a:rPr lang="zh-CN" altLang="zh-CN" sz="2000" dirty="0"/>
                <a:t>表示过</a:t>
              </a:r>
              <a:r>
                <a:rPr lang="en-US" altLang="zh-CN" sz="2000" dirty="0"/>
                <a:t>(0,1)</a:t>
              </a:r>
              <a:r>
                <a:rPr lang="zh-CN" altLang="zh-CN" sz="2000" dirty="0"/>
                <a:t>的直线</a:t>
              </a:r>
              <a:r>
                <a:rPr lang="en-US" altLang="zh-CN" sz="2000" dirty="0"/>
                <a:t>,</a:t>
              </a:r>
              <a:r>
                <a:rPr lang="en-US" altLang="zh-CN" sz="2000" i="1" dirty="0" err="1"/>
                <a:t>y</a:t>
              </a:r>
              <a:r>
                <a:rPr lang="en-US" altLang="zh-CN" sz="2000" dirty="0" err="1"/>
                <a:t>≥</a:t>
              </a:r>
              <a:r>
                <a:rPr lang="en-US" altLang="zh-CN" sz="2000" i="1" dirty="0" err="1"/>
                <a:t>kx+</a:t>
              </a:r>
              <a:r>
                <a:rPr lang="en-US" altLang="zh-CN" sz="2000" dirty="0" err="1"/>
                <a:t>1</a:t>
              </a:r>
              <a:r>
                <a:rPr lang="zh-CN" altLang="zh-CN" sz="2000" dirty="0"/>
                <a:t>表示不包含原点的区域</a:t>
              </a:r>
              <a:r>
                <a:rPr lang="en-US" altLang="zh-CN" sz="2000" dirty="0"/>
                <a:t>,</a:t>
              </a:r>
              <a:r>
                <a:rPr lang="zh-CN" altLang="zh-CN" sz="2000" dirty="0"/>
                <a:t>所以只有当直线</a:t>
              </a:r>
              <a:r>
                <a:rPr lang="en-US" altLang="zh-CN" sz="2000" i="1" dirty="0"/>
                <a:t>y=</a:t>
              </a:r>
              <a:r>
                <a:rPr lang="en-US" altLang="zh-CN" sz="2000" i="1" dirty="0" err="1"/>
                <a:t>kx+</a:t>
              </a:r>
              <a:r>
                <a:rPr lang="en-US" altLang="zh-CN" sz="2000" dirty="0" err="1"/>
                <a:t>1</a:t>
              </a:r>
              <a:r>
                <a:rPr lang="zh-CN" altLang="zh-CN" sz="2000" dirty="0"/>
                <a:t>过点</a:t>
              </a:r>
              <a:r>
                <a:rPr lang="en-US" altLang="zh-CN" sz="2000" dirty="0"/>
                <a:t>(2,0)</a:t>
              </a:r>
              <a:r>
                <a:rPr lang="zh-CN" altLang="zh-CN" sz="2000" dirty="0"/>
                <a:t>时符合</a:t>
              </a:r>
              <a:r>
                <a:rPr lang="en-US" altLang="zh-CN" sz="2000" dirty="0"/>
                <a:t>,</a:t>
              </a:r>
              <a:r>
                <a:rPr lang="zh-CN" altLang="zh-CN" sz="2000" dirty="0"/>
                <a:t>故选</a:t>
              </a:r>
              <a:r>
                <a:rPr lang="en-US" altLang="zh-CN" sz="2000" dirty="0"/>
                <a:t>B</a:t>
              </a:r>
              <a:r>
                <a:rPr lang="en-US" altLang="zh-CN" sz="2000" i="1" dirty="0"/>
                <a:t>.</a:t>
              </a:r>
              <a:endParaRPr lang="zh-CN" altLang="zh-CN" sz="2000" dirty="0">
                <a:solidFill>
                  <a:srgbClr val="000000"/>
                </a:solidFill>
                <a:latin typeface="NEU-BZ-S92"/>
                <a:ea typeface="方正书宋_GBK" panose="03000509000000000000" pitchFamily="65" charset="-122"/>
                <a:cs typeface="Times New Roman" panose="02020603050405020304" pitchFamily="18" charset="0"/>
              </a:endParaRPr>
            </a:p>
          </p:txBody>
        </p:sp>
      </p:grpSp>
      <p:grpSp>
        <p:nvGrpSpPr>
          <p:cNvPr id="22" name="组合 21"/>
          <p:cNvGrpSpPr/>
          <p:nvPr/>
        </p:nvGrpSpPr>
        <p:grpSpPr>
          <a:xfrm>
            <a:off x="1775520" y="5517232"/>
            <a:ext cx="8640960" cy="1152128"/>
            <a:chOff x="251520" y="4752548"/>
            <a:chExt cx="8640960" cy="1152128"/>
          </a:xfrm>
        </p:grpSpPr>
        <p:grpSp>
          <p:nvGrpSpPr>
            <p:cNvPr id="23" name="组合 22"/>
            <p:cNvGrpSpPr/>
            <p:nvPr/>
          </p:nvGrpSpPr>
          <p:grpSpPr>
            <a:xfrm>
              <a:off x="251520" y="4752548"/>
              <a:ext cx="8640960" cy="1152128"/>
              <a:chOff x="251520" y="3755469"/>
              <a:chExt cx="8640960" cy="1152128"/>
            </a:xfrm>
          </p:grpSpPr>
          <p:sp>
            <p:nvSpPr>
              <p:cNvPr id="25" name="五边形 24"/>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6" name="五边形 25"/>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7" name="燕尾形 26"/>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矩形 27"/>
              <p:cNvSpPr/>
              <p:nvPr/>
            </p:nvSpPr>
            <p:spPr>
              <a:xfrm>
                <a:off x="251520" y="3755469"/>
                <a:ext cx="8640960"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48"/>
              <p:cNvSpPr txBox="1"/>
              <p:nvPr/>
            </p:nvSpPr>
            <p:spPr>
              <a:xfrm>
                <a:off x="8388424" y="3872081"/>
                <a:ext cx="492443" cy="276999"/>
              </a:xfrm>
              <a:prstGeom prst="rect">
                <a:avLst/>
              </a:prstGeom>
              <a:noFill/>
            </p:spPr>
            <p:txBody>
              <a:bodyPr wrap="none" rtlCol="0">
                <a:spAutoFit/>
              </a:bodyPr>
              <a:lstStyle/>
              <a:p>
                <a:r>
                  <a:rPr lang="zh-CN" altLang="en-US" sz="1200" dirty="0"/>
                  <a:t>关闭</a:t>
                </a:r>
              </a:p>
            </p:txBody>
          </p:sp>
        </p:grpSp>
        <p:sp>
          <p:nvSpPr>
            <p:cNvPr id="24" name="矩形 23"/>
            <p:cNvSpPr>
              <a:spLocks noChangeAspect="1"/>
            </p:cNvSpPr>
            <p:nvPr/>
          </p:nvSpPr>
          <p:spPr>
            <a:xfrm>
              <a:off x="539552" y="4968572"/>
              <a:ext cx="8064896" cy="506292"/>
            </a:xfrm>
            <a:prstGeom prst="rect">
              <a:avLst/>
            </a:prstGeom>
          </p:spPr>
          <p:txBody>
            <a:bodyPr wrap="square">
              <a:spAutoFit/>
            </a:bodyPr>
            <a:lstStyle/>
            <a:p>
              <a:pPr>
                <a:lnSpc>
                  <a:spcPct val="150000"/>
                </a:lnSpc>
              </a:pPr>
              <a:r>
                <a:rPr lang="en-US" altLang="zh-CN" sz="2000" dirty="0"/>
                <a:t>B</a:t>
              </a:r>
              <a:endParaRPr lang="zh-CN" altLang="en-US" sz="2000" dirty="0"/>
            </a:p>
          </p:txBody>
        </p:sp>
      </p:grpSp>
    </p:spTree>
    <p:extLst>
      <p:ext uri="{BB962C8B-B14F-4D97-AF65-F5344CB8AC3E}">
        <p14:creationId xmlns:p14="http://schemas.microsoft.com/office/powerpoint/2010/main" xmlns="" val="89580091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nextCondLst>
                <p:cond evt="onClick" delay="0">
                  <p:tgtEl>
                    <p:spTgt spid="13"/>
                  </p:tgtEl>
                </p:cond>
              </p:nextCondLst>
            </p:seq>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4"/>
                                        </p:tgtEl>
                                      </p:cBhvr>
                                    </p:animEffect>
                                    <p:set>
                                      <p:cBhvr>
                                        <p:cTn id="13"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4" restart="whenNotActive" fill="hold" evtFilter="cancelBubble" nodeType="interactiveSeq">
                <p:stCondLst>
                  <p:cond evt="onClick" delay="0">
                    <p:tgtEl>
                      <p:spTgt spid="12"/>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childTnLst>
                    </p:cTn>
                  </p:par>
                </p:childTnLst>
              </p:cTn>
              <p:nextCondLst>
                <p:cond evt="onClick" delay="0">
                  <p:tgtEl>
                    <p:spTgt spid="12"/>
                  </p:tgtEl>
                </p:cond>
              </p:nextCondLst>
            </p:seq>
            <p:seq concurrent="1" nextAc="seek">
              <p:cTn id="20" restart="whenNotActive" fill="hold" evtFilter="cancelBubble" nodeType="interactiveSeq">
                <p:stCondLst>
                  <p:cond evt="onClick" delay="0">
                    <p:tgtEl>
                      <p:spTgt spid="22"/>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2"/>
                                        </p:tgtEl>
                                      </p:cBhvr>
                                    </p:animEffect>
                                    <p:set>
                                      <p:cBhvr>
                                        <p:cTn id="25"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16</a:t>
            </a:fld>
            <a:r>
              <a:rPr lang="en-US" altLang="zh-CN"/>
              <a:t>-</a:t>
            </a:r>
            <a:endParaRPr lang="zh-CN" altLang="en-US" dirty="0"/>
          </a:p>
        </p:txBody>
      </p:sp>
      <p:sp>
        <p:nvSpPr>
          <p:cNvPr id="15" name="圆角矩形 14">
            <a:hlinkClick r:id="rId2"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3"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4"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2513600"/>
            <a:ext cx="8128000" cy="2084801"/>
          </a:xfrm>
          <a:prstGeom prst="rect">
            <a:avLst/>
          </a:prstGeom>
        </p:spPr>
        <p:txBody>
          <a:bodyPr>
            <a:spAutoFit/>
          </a:bodyPr>
          <a:lstStyle/>
          <a:p>
            <a:pPr algn="ctr">
              <a:lnSpc>
                <a:spcPct val="120000"/>
              </a:lnSpc>
              <a:tabLst>
                <a:tab pos="1188085" algn="l"/>
                <a:tab pos="2163445" algn="l"/>
                <a:tab pos="3142615" algn="l"/>
                <a:tab pos="4190365" algn="l"/>
              </a:tabLst>
            </a:pPr>
            <a:r>
              <a:rPr lang="zh-CN" altLang="zh-CN" sz="2200" b="1" dirty="0">
                <a:solidFill>
                  <a:srgbClr val="FF0000"/>
                </a:solidFill>
                <a:latin typeface="Times New Roman" panose="02020603050405020304" pitchFamily="18" charset="0"/>
                <a:cs typeface="Times New Roman" panose="02020603050405020304" pitchFamily="18" charset="0"/>
              </a:rPr>
              <a:t>与目标函数有关的最值问题</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b="1" dirty="0">
                <a:solidFill>
                  <a:srgbClr val="FF0000"/>
                </a:solidFill>
                <a:latin typeface="Times New Roman" panose="02020603050405020304" pitchFamily="18" charset="0"/>
                <a:cs typeface="Times New Roman" panose="02020603050405020304" pitchFamily="18" charset="0"/>
              </a:rPr>
              <a:t>考点难度</a:t>
            </a:r>
            <a:r>
              <a:rPr lang="en-US" altLang="zh-CN" sz="2200" dirty="0">
                <a:solidFill>
                  <a:srgbClr val="FF0000"/>
                </a:solidFill>
                <a:latin typeface="NEU-BZ-S92"/>
                <a:ea typeface="NEU-BZ-S92"/>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考情分析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线性规划问题是高考的热点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而线性规划问题具有代数和几何的双重形式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多与函数、平面向量、解析几何等问题交叉渗透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归纳起来常见的命题角度有</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求线性目标函数的最值</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已知线性目标函数的最值求参数</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求非线性目标函数的最值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4558957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17</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353648"/>
            <a:ext cx="8128000" cy="2529923"/>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类型一</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求线性目标函数的最值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endPar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2</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浙江卷</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满足约束条件</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z=x+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的取值范围是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A.[0,6]		B.[0,4]</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C.[6,</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D.[4,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281818007"/>
              </p:ext>
            </p:extLst>
          </p:nvPr>
        </p:nvGraphicFramePr>
        <p:xfrm>
          <a:off x="7070741" y="1909459"/>
          <a:ext cx="2757488" cy="969962"/>
        </p:xfrm>
        <a:graphic>
          <a:graphicData uri="http://schemas.openxmlformats.org/presentationml/2006/ole">
            <p:oleObj spid="_x0000_s10245" name="文档" r:id="rId6" imgW="1316978" imgH="459376" progId="Word.Document.12">
              <p:embed/>
            </p:oleObj>
          </a:graphicData>
        </a:graphic>
      </p:graphicFrame>
      <p:sp>
        <p:nvSpPr>
          <p:cNvPr id="8" name="五边形 7"/>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9" name="五边形 8"/>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1775520" y="1628800"/>
            <a:ext cx="8640960" cy="5040560"/>
            <a:chOff x="251520" y="476672"/>
            <a:chExt cx="8640960" cy="5040560"/>
          </a:xfrm>
        </p:grpSpPr>
        <p:grpSp>
          <p:nvGrpSpPr>
            <p:cNvPr id="11" name="组合 10"/>
            <p:cNvGrpSpPr/>
            <p:nvPr/>
          </p:nvGrpSpPr>
          <p:grpSpPr>
            <a:xfrm>
              <a:off x="251520" y="476672"/>
              <a:ext cx="8640960" cy="5040560"/>
              <a:chOff x="251520" y="-2082395"/>
              <a:chExt cx="8640960" cy="5040560"/>
            </a:xfrm>
          </p:grpSpPr>
          <p:sp>
            <p:nvSpPr>
              <p:cNvPr id="13" name="五边形 12"/>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4" name="燕尾形 13"/>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8" name="组合 17"/>
              <p:cNvGrpSpPr/>
              <p:nvPr/>
            </p:nvGrpSpPr>
            <p:grpSpPr>
              <a:xfrm>
                <a:off x="251520" y="-2082395"/>
                <a:ext cx="8640960" cy="4726273"/>
                <a:chOff x="251520" y="-2082395"/>
                <a:chExt cx="8640960" cy="4726273"/>
              </a:xfrm>
            </p:grpSpPr>
            <p:sp>
              <p:nvSpPr>
                <p:cNvPr id="19" name="矩形 18"/>
                <p:cNvSpPr/>
                <p:nvPr/>
              </p:nvSpPr>
              <p:spPr>
                <a:xfrm>
                  <a:off x="251520" y="-2082395"/>
                  <a:ext cx="8640960" cy="472627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22"/>
                <p:cNvSpPr txBox="1"/>
                <p:nvPr/>
              </p:nvSpPr>
              <p:spPr>
                <a:xfrm>
                  <a:off x="8360077" y="-1959161"/>
                  <a:ext cx="492443" cy="276999"/>
                </a:xfrm>
                <a:prstGeom prst="rect">
                  <a:avLst/>
                </a:prstGeom>
                <a:noFill/>
              </p:spPr>
              <p:txBody>
                <a:bodyPr wrap="none" rtlCol="0">
                  <a:spAutoFit/>
                </a:bodyPr>
                <a:lstStyle/>
                <a:p>
                  <a:r>
                    <a:rPr lang="zh-CN" altLang="en-US" sz="1200" dirty="0"/>
                    <a:t>关闭</a:t>
                  </a:r>
                </a:p>
              </p:txBody>
            </p:sp>
          </p:grpSp>
        </p:grpSp>
        <p:graphicFrame>
          <p:nvGraphicFramePr>
            <p:cNvPr id="12" name="对象 11"/>
            <p:cNvGraphicFramePr>
              <a:graphicFrameLocks noChangeAspect="1"/>
            </p:cNvGraphicFramePr>
            <p:nvPr>
              <p:extLst>
                <p:ext uri="{D42A27DB-BD31-4B8C-83A1-F6EECF244321}">
                  <p14:modId xmlns:p14="http://schemas.microsoft.com/office/powerpoint/2010/main" xmlns="" val="2062444849"/>
                </p:ext>
              </p:extLst>
            </p:nvPr>
          </p:nvGraphicFramePr>
          <p:xfrm>
            <a:off x="520700" y="894275"/>
            <a:ext cx="8021638" cy="4189412"/>
          </p:xfrm>
          <a:graphic>
            <a:graphicData uri="http://schemas.openxmlformats.org/presentationml/2006/ole">
              <p:oleObj spid="_x0000_s10246" name="文档" r:id="rId7" imgW="3837832" imgH="2010224" progId="Word.Document.12">
                <p:embed/>
              </p:oleObj>
            </a:graphicData>
          </a:graphic>
        </p:graphicFrame>
      </p:grpSp>
      <p:grpSp>
        <p:nvGrpSpPr>
          <p:cNvPr id="21" name="组合 20"/>
          <p:cNvGrpSpPr/>
          <p:nvPr/>
        </p:nvGrpSpPr>
        <p:grpSpPr>
          <a:xfrm>
            <a:off x="1775520" y="5523886"/>
            <a:ext cx="8640960" cy="1145475"/>
            <a:chOff x="251520" y="5379869"/>
            <a:chExt cx="8640960" cy="1145475"/>
          </a:xfrm>
        </p:grpSpPr>
        <p:grpSp>
          <p:nvGrpSpPr>
            <p:cNvPr id="22" name="组合 21"/>
            <p:cNvGrpSpPr/>
            <p:nvPr/>
          </p:nvGrpSpPr>
          <p:grpSpPr>
            <a:xfrm>
              <a:off x="251520" y="5379869"/>
              <a:ext cx="8640960" cy="1145475"/>
              <a:chOff x="251520" y="3762122"/>
              <a:chExt cx="8640960" cy="1145475"/>
            </a:xfrm>
          </p:grpSpPr>
          <p:sp>
            <p:nvSpPr>
              <p:cNvPr id="24" name="五边形 2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5" name="五边形 2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6" name="燕尾形 2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矩形 26"/>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23" name="对象 22"/>
            <p:cNvGraphicFramePr>
              <a:graphicFrameLocks noChangeAspect="1"/>
            </p:cNvGraphicFramePr>
            <p:nvPr>
              <p:extLst>
                <p:ext uri="{D42A27DB-BD31-4B8C-83A1-F6EECF244321}">
                  <p14:modId xmlns:p14="http://schemas.microsoft.com/office/powerpoint/2010/main" xmlns="" val="3149516986"/>
                </p:ext>
              </p:extLst>
            </p:nvPr>
          </p:nvGraphicFramePr>
          <p:xfrm>
            <a:off x="555625" y="5724972"/>
            <a:ext cx="7975600" cy="439737"/>
          </p:xfrm>
          <a:graphic>
            <a:graphicData uri="http://schemas.openxmlformats.org/presentationml/2006/ole">
              <p:oleObj spid="_x0000_s10247" name="文档" r:id="rId8" imgW="3862691" imgH="215930" progId="Word.Document.12">
                <p:embed/>
              </p:oleObj>
            </a:graphicData>
          </a:graphic>
        </p:graphicFrame>
      </p:grpSp>
    </p:spTree>
    <p:extLst>
      <p:ext uri="{BB962C8B-B14F-4D97-AF65-F5344CB8AC3E}">
        <p14:creationId xmlns:p14="http://schemas.microsoft.com/office/powerpoint/2010/main" xmlns="" val="382580883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21"/>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1"/>
                                        </p:tgtEl>
                                      </p:cBhvr>
                                    </p:animEffect>
                                    <p:set>
                                      <p:cBhvr>
                                        <p:cTn id="25"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18</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5" name="矩形 4"/>
          <p:cNvSpPr>
            <a:spLocks noChangeAspect="1"/>
          </p:cNvSpPr>
          <p:nvPr/>
        </p:nvSpPr>
        <p:spPr>
          <a:xfrm>
            <a:off x="2032000" y="1351160"/>
            <a:ext cx="8128000" cy="46673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兰亭粗黑简体"/>
                <a:cs typeface="Times New Roman" panose="02020603050405020304" pitchFamily="18" charset="0"/>
              </a:rPr>
              <a:t>对点训练</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浙江义乌模拟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已知实数</a:t>
            </a:r>
            <a:r>
              <a:rPr lang="en-US" altLang="zh-CN" sz="2200" dirty="0" err="1">
                <a:solidFill>
                  <a:srgbClr val="000000"/>
                </a:solidFill>
                <a:latin typeface="Times New Roman" panose="02020603050405020304" pitchFamily="18" charset="0"/>
                <a:cs typeface="Times New Roman" panose="02020603050405020304" pitchFamily="18" charset="0"/>
              </a:rPr>
              <a:t>x,y</a:t>
            </a:r>
            <a:r>
              <a:rPr lang="zh-CN" altLang="zh-CN" sz="2200" dirty="0">
                <a:solidFill>
                  <a:srgbClr val="000000"/>
                </a:solidFill>
                <a:latin typeface="Times New Roman" panose="02020603050405020304" pitchFamily="18" charset="0"/>
                <a:cs typeface="Times New Roman" panose="02020603050405020304" pitchFamily="18" charset="0"/>
              </a:rPr>
              <a:t>满足不等式组</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144285302"/>
              </p:ext>
            </p:extLst>
          </p:nvPr>
        </p:nvGraphicFramePr>
        <p:xfrm>
          <a:off x="2123682" y="1876096"/>
          <a:ext cx="8128000" cy="1079710"/>
        </p:xfrm>
        <a:graphic>
          <a:graphicData uri="http://schemas.openxmlformats.org/presentationml/2006/ole">
            <p:oleObj spid="_x0000_s11270" name="文档" r:id="rId6" imgW="3847376" imgH="510633" progId="Word.Document.12">
              <p:embed/>
            </p:oleObj>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xmlns="" val="2186185967"/>
              </p:ext>
            </p:extLst>
          </p:nvPr>
        </p:nvGraphicFramePr>
        <p:xfrm>
          <a:off x="1837137" y="3033513"/>
          <a:ext cx="8128000" cy="559975"/>
        </p:xfrm>
        <a:graphic>
          <a:graphicData uri="http://schemas.openxmlformats.org/presentationml/2006/ole">
            <p:oleObj spid="_x0000_s11271" name="文档" r:id="rId7" imgW="3847376" imgH="264852" progId="Word.Document.12">
              <p:embed/>
            </p:oleObj>
          </a:graphicData>
        </a:graphic>
      </p:graphicFrame>
      <p:sp>
        <p:nvSpPr>
          <p:cNvPr id="29" name="五边形 28"/>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30" name="五边形 29"/>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1" name="组合 30"/>
          <p:cNvGrpSpPr/>
          <p:nvPr/>
        </p:nvGrpSpPr>
        <p:grpSpPr>
          <a:xfrm>
            <a:off x="1775520" y="3919722"/>
            <a:ext cx="8640960" cy="2749639"/>
            <a:chOff x="251520" y="2767593"/>
            <a:chExt cx="8640960" cy="2749639"/>
          </a:xfrm>
        </p:grpSpPr>
        <p:grpSp>
          <p:nvGrpSpPr>
            <p:cNvPr id="32" name="组合 31"/>
            <p:cNvGrpSpPr/>
            <p:nvPr/>
          </p:nvGrpSpPr>
          <p:grpSpPr>
            <a:xfrm>
              <a:off x="251520" y="2767593"/>
              <a:ext cx="8640960" cy="2749639"/>
              <a:chOff x="251520" y="208526"/>
              <a:chExt cx="8640960" cy="2749639"/>
            </a:xfrm>
          </p:grpSpPr>
          <p:sp>
            <p:nvSpPr>
              <p:cNvPr id="34" name="五边形 33"/>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5" name="燕尾形 34"/>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6" name="组合 35"/>
              <p:cNvGrpSpPr/>
              <p:nvPr/>
            </p:nvGrpSpPr>
            <p:grpSpPr>
              <a:xfrm>
                <a:off x="251520" y="208526"/>
                <a:ext cx="8640960" cy="2435352"/>
                <a:chOff x="251520" y="208526"/>
                <a:chExt cx="8640960" cy="2435352"/>
              </a:xfrm>
            </p:grpSpPr>
            <p:sp>
              <p:nvSpPr>
                <p:cNvPr id="37" name="矩形 36"/>
                <p:cNvSpPr/>
                <p:nvPr/>
              </p:nvSpPr>
              <p:spPr>
                <a:xfrm>
                  <a:off x="251520" y="208526"/>
                  <a:ext cx="8640960" cy="243535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22"/>
                <p:cNvSpPr txBox="1"/>
                <p:nvPr/>
              </p:nvSpPr>
              <p:spPr>
                <a:xfrm>
                  <a:off x="8360077" y="288624"/>
                  <a:ext cx="492443" cy="276999"/>
                </a:xfrm>
                <a:prstGeom prst="rect">
                  <a:avLst/>
                </a:prstGeom>
                <a:noFill/>
              </p:spPr>
              <p:txBody>
                <a:bodyPr wrap="none" rtlCol="0">
                  <a:spAutoFit/>
                </a:bodyPr>
                <a:lstStyle/>
                <a:p>
                  <a:r>
                    <a:rPr lang="zh-CN" altLang="en-US" sz="1200" dirty="0"/>
                    <a:t>关闭</a:t>
                  </a:r>
                </a:p>
              </p:txBody>
            </p:sp>
          </p:grpSp>
        </p:grpSp>
        <p:graphicFrame>
          <p:nvGraphicFramePr>
            <p:cNvPr id="33" name="对象 32"/>
            <p:cNvGraphicFramePr>
              <a:graphicFrameLocks noChangeAspect="1"/>
            </p:cNvGraphicFramePr>
            <p:nvPr>
              <p:extLst>
                <p:ext uri="{D42A27DB-BD31-4B8C-83A1-F6EECF244321}">
                  <p14:modId xmlns:p14="http://schemas.microsoft.com/office/powerpoint/2010/main" xmlns="" val="971407016"/>
                </p:ext>
              </p:extLst>
            </p:nvPr>
          </p:nvGraphicFramePr>
          <p:xfrm>
            <a:off x="528638" y="3134122"/>
            <a:ext cx="8031162" cy="1806575"/>
          </p:xfrm>
          <a:graphic>
            <a:graphicData uri="http://schemas.openxmlformats.org/presentationml/2006/ole">
              <p:oleObj spid="_x0000_s11272" name="文档" r:id="rId8" imgW="3847376" imgH="864729" progId="Word.Document.12">
                <p:embed/>
              </p:oleObj>
            </a:graphicData>
          </a:graphic>
        </p:graphicFrame>
      </p:grpSp>
      <p:grpSp>
        <p:nvGrpSpPr>
          <p:cNvPr id="39" name="组合 38"/>
          <p:cNvGrpSpPr/>
          <p:nvPr/>
        </p:nvGrpSpPr>
        <p:grpSpPr>
          <a:xfrm>
            <a:off x="1775520" y="5523886"/>
            <a:ext cx="8640960" cy="1145475"/>
            <a:chOff x="251520" y="5379869"/>
            <a:chExt cx="8640960" cy="1145475"/>
          </a:xfrm>
        </p:grpSpPr>
        <p:grpSp>
          <p:nvGrpSpPr>
            <p:cNvPr id="40" name="组合 39"/>
            <p:cNvGrpSpPr/>
            <p:nvPr/>
          </p:nvGrpSpPr>
          <p:grpSpPr>
            <a:xfrm>
              <a:off x="251520" y="5379869"/>
              <a:ext cx="8640960" cy="1145475"/>
              <a:chOff x="251520" y="3762122"/>
              <a:chExt cx="8640960" cy="1145475"/>
            </a:xfrm>
          </p:grpSpPr>
          <p:sp>
            <p:nvSpPr>
              <p:cNvPr id="42" name="五边形 4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3" name="五边形 4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4" name="燕尾形 4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矩形 44"/>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41" name="对象 40"/>
            <p:cNvGraphicFramePr>
              <a:graphicFrameLocks noChangeAspect="1"/>
            </p:cNvGraphicFramePr>
            <p:nvPr>
              <p:extLst>
                <p:ext uri="{D42A27DB-BD31-4B8C-83A1-F6EECF244321}">
                  <p14:modId xmlns:p14="http://schemas.microsoft.com/office/powerpoint/2010/main" xmlns="" val="1947537529"/>
                </p:ext>
              </p:extLst>
            </p:nvPr>
          </p:nvGraphicFramePr>
          <p:xfrm>
            <a:off x="560388" y="5720209"/>
            <a:ext cx="7997825" cy="439738"/>
          </p:xfrm>
          <a:graphic>
            <a:graphicData uri="http://schemas.openxmlformats.org/presentationml/2006/ole">
              <p:oleObj spid="_x0000_s11273" name="文档" r:id="rId9" imgW="3872277" imgH="215912" progId="Word.Document.12">
                <p:embed/>
              </p:oleObj>
            </a:graphicData>
          </a:graphic>
        </p:graphicFrame>
      </p:grpSp>
    </p:spTree>
    <p:extLst>
      <p:ext uri="{BB962C8B-B14F-4D97-AF65-F5344CB8AC3E}">
        <p14:creationId xmlns:p14="http://schemas.microsoft.com/office/powerpoint/2010/main" xmlns="" val="41820125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childTnLst>
              </p:cTn>
              <p:nextCondLst>
                <p:cond evt="onClick" delay="0">
                  <p:tgtEl>
                    <p:spTgt spid="30"/>
                  </p:tgtEl>
                </p:cond>
              </p:nextCondLst>
            </p:seq>
            <p:seq concurrent="1" nextAc="seek">
              <p:cTn id="8" restart="whenNotActive" fill="hold" evtFilter="cancelBubble" nodeType="interactiveSeq">
                <p:stCondLst>
                  <p:cond evt="onClick" delay="0">
                    <p:tgtEl>
                      <p:spTgt spid="31"/>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31"/>
                                        </p:tgtEl>
                                      </p:cBhvr>
                                    </p:animEffect>
                                    <p:set>
                                      <p:cBhvr>
                                        <p:cTn id="13"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down)">
                                      <p:cBhvr>
                                        <p:cTn id="19" dur="500"/>
                                        <p:tgtEl>
                                          <p:spTgt spid="39"/>
                                        </p:tgtEl>
                                      </p:cBhvr>
                                    </p:animEffect>
                                  </p:childTnLst>
                                </p:cTn>
                              </p:par>
                            </p:childTnLst>
                          </p:cTn>
                        </p:par>
                      </p:childTnLst>
                    </p:cTn>
                  </p:par>
                </p:childTnLst>
              </p:cTn>
              <p:nextCondLst>
                <p:cond evt="onClick" delay="0">
                  <p:tgtEl>
                    <p:spTgt spid="29"/>
                  </p:tgtEl>
                </p:cond>
              </p:nextCondLst>
            </p:seq>
            <p:seq concurrent="1" nextAc="seek">
              <p:cTn id="20" restart="whenNotActive" fill="hold" evtFilter="cancelBubble" nodeType="interactiveSeq">
                <p:stCondLst>
                  <p:cond evt="onClick" delay="0">
                    <p:tgtEl>
                      <p:spTgt spid="39"/>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39"/>
                                        </p:tgtEl>
                                      </p:cBhvr>
                                    </p:animEffect>
                                    <p:set>
                                      <p:cBhvr>
                                        <p:cTn id="25"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19</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636413"/>
            <a:ext cx="8128000" cy="1311128"/>
          </a:xfrm>
          <a:prstGeom prst="rect">
            <a:avLst/>
          </a:prstGeom>
        </p:spPr>
        <p:txBody>
          <a:bodyPr>
            <a:spAutoFit/>
          </a:bodyPr>
          <a:lstStyle/>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浙江高考样卷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若整数</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满足不等式组</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的最大值是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10	B.</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	C.0	D.3</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331907540"/>
              </p:ext>
            </p:extLst>
          </p:nvPr>
        </p:nvGraphicFramePr>
        <p:xfrm>
          <a:off x="7448192" y="1379099"/>
          <a:ext cx="3194050" cy="969963"/>
        </p:xfrm>
        <a:graphic>
          <a:graphicData uri="http://schemas.openxmlformats.org/presentationml/2006/ole">
            <p:oleObj spid="_x0000_s12293" name="文档" r:id="rId6" imgW="1523994" imgH="459376" progId="Word.Document.12">
              <p:embed/>
            </p:oleObj>
          </a:graphicData>
        </a:graphic>
      </p:graphicFrame>
      <p:sp>
        <p:nvSpPr>
          <p:cNvPr id="8" name="五边形 7"/>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9" name="五边形 8"/>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1775520" y="1847028"/>
            <a:ext cx="8640960" cy="4822333"/>
            <a:chOff x="251520" y="694899"/>
            <a:chExt cx="8640960" cy="4822333"/>
          </a:xfrm>
        </p:grpSpPr>
        <p:grpSp>
          <p:nvGrpSpPr>
            <p:cNvPr id="11" name="组合 10"/>
            <p:cNvGrpSpPr/>
            <p:nvPr/>
          </p:nvGrpSpPr>
          <p:grpSpPr>
            <a:xfrm>
              <a:off x="251520" y="694899"/>
              <a:ext cx="8640960" cy="4822333"/>
              <a:chOff x="251520" y="-1864168"/>
              <a:chExt cx="8640960" cy="4822333"/>
            </a:xfrm>
          </p:grpSpPr>
          <p:sp>
            <p:nvSpPr>
              <p:cNvPr id="13" name="五边形 12"/>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4" name="燕尾形 13"/>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8" name="组合 17"/>
              <p:cNvGrpSpPr/>
              <p:nvPr/>
            </p:nvGrpSpPr>
            <p:grpSpPr>
              <a:xfrm>
                <a:off x="251520" y="-1864168"/>
                <a:ext cx="8640960" cy="4508046"/>
                <a:chOff x="251520" y="-1864168"/>
                <a:chExt cx="8640960" cy="4508046"/>
              </a:xfrm>
            </p:grpSpPr>
            <p:sp>
              <p:nvSpPr>
                <p:cNvPr id="19" name="矩形 18"/>
                <p:cNvSpPr/>
                <p:nvPr/>
              </p:nvSpPr>
              <p:spPr>
                <a:xfrm>
                  <a:off x="251520" y="-1864168"/>
                  <a:ext cx="8640960" cy="450804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22"/>
                <p:cNvSpPr txBox="1"/>
                <p:nvPr/>
              </p:nvSpPr>
              <p:spPr>
                <a:xfrm>
                  <a:off x="8360077" y="-1711964"/>
                  <a:ext cx="492443" cy="276999"/>
                </a:xfrm>
                <a:prstGeom prst="rect">
                  <a:avLst/>
                </a:prstGeom>
                <a:noFill/>
              </p:spPr>
              <p:txBody>
                <a:bodyPr wrap="none" rtlCol="0">
                  <a:spAutoFit/>
                </a:bodyPr>
                <a:lstStyle/>
                <a:p>
                  <a:r>
                    <a:rPr lang="zh-CN" altLang="en-US" sz="1200" dirty="0"/>
                    <a:t>关闭</a:t>
                  </a:r>
                </a:p>
              </p:txBody>
            </p:sp>
          </p:grpSp>
        </p:grpSp>
        <p:graphicFrame>
          <p:nvGraphicFramePr>
            <p:cNvPr id="12" name="对象 11"/>
            <p:cNvGraphicFramePr>
              <a:graphicFrameLocks noChangeAspect="1"/>
            </p:cNvGraphicFramePr>
            <p:nvPr>
              <p:extLst>
                <p:ext uri="{D42A27DB-BD31-4B8C-83A1-F6EECF244321}">
                  <p14:modId xmlns:p14="http://schemas.microsoft.com/office/powerpoint/2010/main" xmlns="" val="3400990549"/>
                </p:ext>
              </p:extLst>
            </p:nvPr>
          </p:nvGraphicFramePr>
          <p:xfrm>
            <a:off x="520700" y="1141472"/>
            <a:ext cx="8021638" cy="3924300"/>
          </p:xfrm>
          <a:graphic>
            <a:graphicData uri="http://schemas.openxmlformats.org/presentationml/2006/ole">
              <p:oleObj spid="_x0000_s12294" name="文档" r:id="rId7" imgW="3837832" imgH="1878132" progId="Word.Document.12">
                <p:embed/>
              </p:oleObj>
            </a:graphicData>
          </a:graphic>
        </p:graphicFrame>
      </p:grpSp>
      <p:grpSp>
        <p:nvGrpSpPr>
          <p:cNvPr id="21" name="组合 20"/>
          <p:cNvGrpSpPr/>
          <p:nvPr/>
        </p:nvGrpSpPr>
        <p:grpSpPr>
          <a:xfrm>
            <a:off x="1775520" y="5523886"/>
            <a:ext cx="8640960" cy="1145475"/>
            <a:chOff x="251520" y="5379869"/>
            <a:chExt cx="8640960" cy="1145475"/>
          </a:xfrm>
        </p:grpSpPr>
        <p:grpSp>
          <p:nvGrpSpPr>
            <p:cNvPr id="22" name="组合 21"/>
            <p:cNvGrpSpPr/>
            <p:nvPr/>
          </p:nvGrpSpPr>
          <p:grpSpPr>
            <a:xfrm>
              <a:off x="251520" y="5379869"/>
              <a:ext cx="8640960" cy="1145475"/>
              <a:chOff x="251520" y="3762122"/>
              <a:chExt cx="8640960" cy="1145475"/>
            </a:xfrm>
          </p:grpSpPr>
          <p:sp>
            <p:nvSpPr>
              <p:cNvPr id="24" name="五边形 2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5" name="五边形 2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6" name="燕尾形 2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矩形 26"/>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23" name="对象 22"/>
            <p:cNvGraphicFramePr>
              <a:graphicFrameLocks noChangeAspect="1"/>
            </p:cNvGraphicFramePr>
            <p:nvPr>
              <p:extLst>
                <p:ext uri="{D42A27DB-BD31-4B8C-83A1-F6EECF244321}">
                  <p14:modId xmlns:p14="http://schemas.microsoft.com/office/powerpoint/2010/main" xmlns="" val="3669354927"/>
                </p:ext>
              </p:extLst>
            </p:nvPr>
          </p:nvGraphicFramePr>
          <p:xfrm>
            <a:off x="560388" y="5720209"/>
            <a:ext cx="7997825" cy="439738"/>
          </p:xfrm>
          <a:graphic>
            <a:graphicData uri="http://schemas.openxmlformats.org/presentationml/2006/ole">
              <p:oleObj spid="_x0000_s12295" name="文档" r:id="rId8" imgW="3862691" imgH="215930" progId="Word.Document.12">
                <p:embed/>
              </p:oleObj>
            </a:graphicData>
          </a:graphic>
        </p:graphicFrame>
      </p:grpSp>
    </p:spTree>
    <p:extLst>
      <p:ext uri="{BB962C8B-B14F-4D97-AF65-F5344CB8AC3E}">
        <p14:creationId xmlns:p14="http://schemas.microsoft.com/office/powerpoint/2010/main" xmlns="" val="211233659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21"/>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1"/>
                                        </p:tgtEl>
                                      </p:cBhvr>
                                    </p:animEffect>
                                    <p:set>
                                      <p:cBhvr>
                                        <p:cTn id="25"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9696401" y="507714"/>
            <a:ext cx="971599" cy="365125"/>
          </a:xfrm>
          <a:prstGeom prst="rect">
            <a:avLst/>
          </a:prstGeom>
        </p:spPr>
        <p:txBody>
          <a:bodyPr/>
          <a:lstStyle>
            <a:lvl1pPr>
              <a:defRPr>
                <a:solidFill>
                  <a:schemeClr val="bg1"/>
                </a:solidFill>
                <a:latin typeface="+mj-ea"/>
                <a:ea typeface="+mj-ea"/>
              </a:defRPr>
            </a:lvl1pPr>
          </a:lstStyle>
          <a:p>
            <a:pPr algn="ctr"/>
            <a:r>
              <a:rPr lang="en-US" altLang="zh-CN" dirty="0"/>
              <a:t>-</a:t>
            </a:r>
            <a:fld id="{4BF17FCF-D4DA-449D-A468-DDB7E43619E6}" type="slidenum">
              <a:rPr lang="zh-CN" altLang="en-US" smtClean="0"/>
              <a:pPr algn="ctr"/>
              <a:t>2</a:t>
            </a:fld>
            <a:r>
              <a:rPr lang="en-US" altLang="zh-CN" dirty="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1204819452"/>
              </p:ext>
            </p:extLst>
          </p:nvPr>
        </p:nvGraphicFramePr>
        <p:xfrm>
          <a:off x="2032000" y="1314523"/>
          <a:ext cx="8128000" cy="4482954"/>
        </p:xfrm>
        <a:graphic>
          <a:graphicData uri="http://schemas.openxmlformats.org/presentationml/2006/ole">
            <p:oleObj spid="_x0000_s1027" name="文档" r:id="rId4" imgW="3957084" imgH="2182154" progId="Word.Document.12">
              <p:embed/>
            </p:oleObj>
          </a:graphicData>
        </a:graphic>
      </p:graphicFrame>
    </p:spTree>
    <p:extLst>
      <p:ext uri="{BB962C8B-B14F-4D97-AF65-F5344CB8AC3E}">
        <p14:creationId xmlns:p14="http://schemas.microsoft.com/office/powerpoint/2010/main" xmlns="" val="451810563"/>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20</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5" name="矩形 4"/>
          <p:cNvSpPr>
            <a:spLocks noChangeAspect="1"/>
          </p:cNvSpPr>
          <p:nvPr/>
        </p:nvSpPr>
        <p:spPr>
          <a:xfrm>
            <a:off x="2032000" y="1351159"/>
            <a:ext cx="8128000" cy="866006"/>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类型二</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已知线性目标函数的最值求参数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3</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浙江湖州模拟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设变量</a:t>
            </a:r>
            <a:r>
              <a:rPr lang="en-US" altLang="zh-CN" sz="2200" dirty="0" err="1">
                <a:solidFill>
                  <a:srgbClr val="000000"/>
                </a:solidFill>
                <a:latin typeface="Times New Roman" panose="02020603050405020304" pitchFamily="18" charset="0"/>
                <a:cs typeface="Times New Roman" panose="02020603050405020304" pitchFamily="18" charset="0"/>
              </a:rPr>
              <a:t>x,y</a:t>
            </a:r>
            <a:r>
              <a:rPr lang="zh-CN" altLang="zh-CN" sz="2200" dirty="0">
                <a:solidFill>
                  <a:srgbClr val="000000"/>
                </a:solidFill>
                <a:latin typeface="Times New Roman" panose="02020603050405020304" pitchFamily="18" charset="0"/>
                <a:cs typeface="Times New Roman" panose="02020603050405020304" pitchFamily="18" charset="0"/>
              </a:rPr>
              <a:t>满足约束条件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749579899"/>
              </p:ext>
            </p:extLst>
          </p:nvPr>
        </p:nvGraphicFramePr>
        <p:xfrm>
          <a:off x="2123682" y="2244027"/>
          <a:ext cx="8128000" cy="1079710"/>
        </p:xfrm>
        <a:graphic>
          <a:graphicData uri="http://schemas.openxmlformats.org/presentationml/2006/ole">
            <p:oleObj spid="_x0000_s13315" name="文档" r:id="rId6" imgW="3847376" imgH="510633" progId="Word.Document.12">
              <p:embed/>
            </p:oleObj>
          </a:graphicData>
        </a:graphic>
      </p:graphicFrame>
      <p:sp>
        <p:nvSpPr>
          <p:cNvPr id="7" name="矩形 6"/>
          <p:cNvSpPr>
            <a:spLocks noChangeAspect="1"/>
          </p:cNvSpPr>
          <p:nvPr/>
        </p:nvSpPr>
        <p:spPr>
          <a:xfrm>
            <a:off x="2032001" y="3381772"/>
            <a:ext cx="3233257" cy="469744"/>
          </a:xfrm>
          <a:prstGeom prst="rect">
            <a:avLst/>
          </a:prstGeom>
        </p:spPr>
        <p:txBody>
          <a:bodyPr wrap="none">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A.1	B.2	C.3	D.4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29" name="五边形 28"/>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30" name="五边形 29"/>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1" name="组合 30"/>
          <p:cNvGrpSpPr/>
          <p:nvPr/>
        </p:nvGrpSpPr>
        <p:grpSpPr>
          <a:xfrm>
            <a:off x="1775520" y="4149080"/>
            <a:ext cx="8640960" cy="2520281"/>
            <a:chOff x="251520" y="1945806"/>
            <a:chExt cx="8640960" cy="2520281"/>
          </a:xfrm>
        </p:grpSpPr>
        <p:grpSp>
          <p:nvGrpSpPr>
            <p:cNvPr id="32" name="组合 31"/>
            <p:cNvGrpSpPr/>
            <p:nvPr/>
          </p:nvGrpSpPr>
          <p:grpSpPr>
            <a:xfrm>
              <a:off x="251520" y="1945806"/>
              <a:ext cx="8640960" cy="2520281"/>
              <a:chOff x="251520" y="-99393"/>
              <a:chExt cx="8640960" cy="2520281"/>
            </a:xfrm>
          </p:grpSpPr>
          <p:sp>
            <p:nvSpPr>
              <p:cNvPr id="34" name="五边形 3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5" name="燕尾形 34"/>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6" name="组合 35"/>
              <p:cNvGrpSpPr/>
              <p:nvPr/>
            </p:nvGrpSpPr>
            <p:grpSpPr>
              <a:xfrm>
                <a:off x="251520" y="-99393"/>
                <a:ext cx="8640960" cy="2203273"/>
                <a:chOff x="251520" y="-99393"/>
                <a:chExt cx="8640960" cy="2203273"/>
              </a:xfrm>
            </p:grpSpPr>
            <p:sp>
              <p:nvSpPr>
                <p:cNvPr id="37" name="矩形 36"/>
                <p:cNvSpPr/>
                <p:nvPr/>
              </p:nvSpPr>
              <p:spPr>
                <a:xfrm>
                  <a:off x="251520" y="-99393"/>
                  <a:ext cx="8640960" cy="220327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28"/>
                <p:cNvSpPr txBox="1"/>
                <p:nvPr/>
              </p:nvSpPr>
              <p:spPr>
                <a:xfrm>
                  <a:off x="8371094" y="35936"/>
                  <a:ext cx="492443" cy="276999"/>
                </a:xfrm>
                <a:prstGeom prst="rect">
                  <a:avLst/>
                </a:prstGeom>
                <a:noFill/>
              </p:spPr>
              <p:txBody>
                <a:bodyPr wrap="none" rtlCol="0">
                  <a:spAutoFit/>
                </a:bodyPr>
                <a:lstStyle/>
                <a:p>
                  <a:r>
                    <a:rPr lang="zh-CN" altLang="en-US" sz="1200" dirty="0"/>
                    <a:t>关闭</a:t>
                  </a:r>
                </a:p>
              </p:txBody>
            </p:sp>
          </p:grpSp>
        </p:grpSp>
        <p:sp>
          <p:nvSpPr>
            <p:cNvPr id="33" name="矩形 32"/>
            <p:cNvSpPr>
              <a:spLocks noChangeAspect="1"/>
            </p:cNvSpPr>
            <p:nvPr/>
          </p:nvSpPr>
          <p:spPr>
            <a:xfrm>
              <a:off x="508000" y="2308029"/>
              <a:ext cx="8128000" cy="1418915"/>
            </a:xfrm>
            <a:prstGeom prst="rect">
              <a:avLst/>
            </a:prstGeom>
          </p:spPr>
          <p:txBody>
            <a:bodyPr>
              <a:spAutoFit/>
            </a:bodyPr>
            <a:lstStyle/>
            <a:p>
              <a:pPr>
                <a:lnSpc>
                  <a:spcPct val="150000"/>
                </a:lnSpc>
                <a:tabLst>
                  <a:tab pos="1029335" algn="l"/>
                  <a:tab pos="1850390" algn="l"/>
                  <a:tab pos="2538095" algn="l"/>
                  <a:tab pos="3221990" algn="l"/>
                </a:tabLst>
              </a:pPr>
              <a:r>
                <a:rPr lang="zh-CN" altLang="zh-CN" sz="2000" dirty="0"/>
                <a:t>由已知条件可以得到可行域</a:t>
              </a:r>
              <a:r>
                <a:rPr lang="en-US" altLang="zh-CN" sz="2000" dirty="0"/>
                <a:t>,</a:t>
              </a:r>
              <a:r>
                <a:rPr lang="zh-CN" altLang="zh-CN" sz="2000" dirty="0"/>
                <a:t>要使目标函数的最小值为</a:t>
              </a:r>
              <a:r>
                <a:rPr lang="en-US" altLang="zh-CN" sz="2000" dirty="0"/>
                <a:t>2,</a:t>
              </a:r>
              <a:r>
                <a:rPr lang="zh-CN" altLang="zh-CN" sz="2000" dirty="0"/>
                <a:t>则需要满足直线过</a:t>
              </a:r>
              <a:r>
                <a:rPr lang="en-US" altLang="zh-CN" sz="2000" i="1" dirty="0"/>
                <a:t>x+</a:t>
              </a:r>
              <a:r>
                <a:rPr lang="en-US" altLang="zh-CN" sz="2000" dirty="0"/>
                <a:t>2</a:t>
              </a:r>
              <a:r>
                <a:rPr lang="en-US" altLang="zh-CN" sz="2000" i="1" dirty="0"/>
                <a:t>y=</a:t>
              </a:r>
              <a:r>
                <a:rPr lang="en-US" altLang="zh-CN" sz="2000" dirty="0"/>
                <a:t>1</a:t>
              </a:r>
              <a:r>
                <a:rPr lang="zh-CN" altLang="zh-CN" sz="2000" dirty="0"/>
                <a:t>与</a:t>
              </a:r>
              <a:r>
                <a:rPr lang="en-US" altLang="zh-CN" sz="2000" i="1" dirty="0" err="1"/>
                <a:t>x+y</a:t>
              </a:r>
              <a:r>
                <a:rPr lang="en-US" altLang="zh-CN" sz="2000" i="1" dirty="0"/>
                <a:t>=a</a:t>
              </a:r>
              <a:r>
                <a:rPr lang="zh-CN" altLang="zh-CN" sz="2000" dirty="0"/>
                <a:t>的交点</a:t>
              </a:r>
              <a:r>
                <a:rPr lang="en-US" altLang="zh-CN" sz="2000" dirty="0"/>
                <a:t>,</a:t>
              </a:r>
              <a:r>
                <a:rPr lang="zh-CN" altLang="zh-CN" sz="2000" dirty="0"/>
                <a:t>易知该交点为</a:t>
              </a:r>
              <a:r>
                <a:rPr lang="en-US" altLang="zh-CN" sz="2000" dirty="0"/>
                <a:t>(2</a:t>
              </a:r>
              <a:r>
                <a:rPr lang="en-US" altLang="zh-CN" sz="2000" i="1" dirty="0"/>
                <a:t>a-</a:t>
              </a:r>
              <a:r>
                <a:rPr lang="en-US" altLang="zh-CN" sz="2000" dirty="0"/>
                <a:t>1,1</a:t>
              </a:r>
              <a:r>
                <a:rPr lang="en-US" altLang="zh-CN" sz="2000" i="1" dirty="0"/>
                <a:t>-a</a:t>
              </a:r>
              <a:r>
                <a:rPr lang="en-US" altLang="zh-CN" sz="2000" dirty="0"/>
                <a:t>),</a:t>
              </a:r>
              <a:r>
                <a:rPr lang="zh-CN" altLang="zh-CN" sz="2000" dirty="0"/>
                <a:t>将其代入目标函数</a:t>
              </a:r>
              <a:r>
                <a:rPr lang="en-US" altLang="zh-CN" sz="2000" i="1" dirty="0"/>
                <a:t>z=</a:t>
              </a:r>
              <a:r>
                <a:rPr lang="en-US" altLang="zh-CN" sz="2000" dirty="0"/>
                <a:t>2</a:t>
              </a:r>
              <a:r>
                <a:rPr lang="en-US" altLang="zh-CN" sz="2000" i="1" dirty="0"/>
                <a:t>x+</a:t>
              </a:r>
              <a:r>
                <a:rPr lang="en-US" altLang="zh-CN" sz="2000" dirty="0"/>
                <a:t>6</a:t>
              </a:r>
              <a:r>
                <a:rPr lang="en-US" altLang="zh-CN" sz="2000" i="1" dirty="0"/>
                <a:t>y</a:t>
              </a:r>
              <a:r>
                <a:rPr lang="zh-CN" altLang="zh-CN" sz="2000" dirty="0"/>
                <a:t>中</a:t>
              </a:r>
              <a:r>
                <a:rPr lang="en-US" altLang="zh-CN" sz="2000" dirty="0"/>
                <a:t>,</a:t>
              </a:r>
              <a:r>
                <a:rPr lang="zh-CN" altLang="zh-CN" sz="2000" dirty="0"/>
                <a:t>可求得</a:t>
              </a:r>
              <a:r>
                <a:rPr lang="en-US" altLang="zh-CN" sz="2000" i="1" dirty="0"/>
                <a:t>a=</a:t>
              </a:r>
              <a:r>
                <a:rPr lang="en-US" altLang="zh-CN" sz="2000" dirty="0"/>
                <a:t>1</a:t>
              </a:r>
              <a:r>
                <a:rPr lang="en-US" altLang="zh-CN" sz="2000" i="1" dirty="0"/>
                <a:t>.</a:t>
              </a:r>
              <a:endParaRPr lang="zh-CN" altLang="zh-CN" sz="2000" dirty="0">
                <a:solidFill>
                  <a:srgbClr val="000000"/>
                </a:solidFill>
                <a:latin typeface="NEU-BZ-S92"/>
                <a:ea typeface="方正书宋_GBK" panose="03000509000000000000" pitchFamily="65" charset="-122"/>
                <a:cs typeface="Times New Roman" panose="02020603050405020304" pitchFamily="18" charset="0"/>
              </a:endParaRPr>
            </a:p>
          </p:txBody>
        </p:sp>
      </p:grpSp>
      <p:grpSp>
        <p:nvGrpSpPr>
          <p:cNvPr id="39" name="组合 38"/>
          <p:cNvGrpSpPr/>
          <p:nvPr/>
        </p:nvGrpSpPr>
        <p:grpSpPr>
          <a:xfrm>
            <a:off x="1775520" y="5517232"/>
            <a:ext cx="8640960" cy="1152128"/>
            <a:chOff x="251520" y="4752548"/>
            <a:chExt cx="8640960" cy="1152128"/>
          </a:xfrm>
        </p:grpSpPr>
        <p:grpSp>
          <p:nvGrpSpPr>
            <p:cNvPr id="40" name="组合 39"/>
            <p:cNvGrpSpPr/>
            <p:nvPr/>
          </p:nvGrpSpPr>
          <p:grpSpPr>
            <a:xfrm>
              <a:off x="251520" y="4752548"/>
              <a:ext cx="8640960" cy="1152128"/>
              <a:chOff x="251520" y="3755469"/>
              <a:chExt cx="8640960" cy="1152128"/>
            </a:xfrm>
          </p:grpSpPr>
          <p:sp>
            <p:nvSpPr>
              <p:cNvPr id="42" name="五边形 4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3" name="五边形 4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4" name="燕尾形 4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矩形 44"/>
              <p:cNvSpPr/>
              <p:nvPr/>
            </p:nvSpPr>
            <p:spPr>
              <a:xfrm>
                <a:off x="251520" y="3755469"/>
                <a:ext cx="8640960"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8"/>
              <p:cNvSpPr txBox="1"/>
              <p:nvPr/>
            </p:nvSpPr>
            <p:spPr>
              <a:xfrm>
                <a:off x="8388424" y="3872081"/>
                <a:ext cx="492443" cy="276999"/>
              </a:xfrm>
              <a:prstGeom prst="rect">
                <a:avLst/>
              </a:prstGeom>
              <a:noFill/>
            </p:spPr>
            <p:txBody>
              <a:bodyPr wrap="none" rtlCol="0">
                <a:spAutoFit/>
              </a:bodyPr>
              <a:lstStyle/>
              <a:p>
                <a:r>
                  <a:rPr lang="zh-CN" altLang="en-US" sz="1200" dirty="0"/>
                  <a:t>关闭</a:t>
                </a:r>
              </a:p>
            </p:txBody>
          </p:sp>
        </p:grpSp>
        <p:sp>
          <p:nvSpPr>
            <p:cNvPr id="41" name="矩形 40"/>
            <p:cNvSpPr>
              <a:spLocks noChangeAspect="1"/>
            </p:cNvSpPr>
            <p:nvPr/>
          </p:nvSpPr>
          <p:spPr>
            <a:xfrm>
              <a:off x="539552" y="4968572"/>
              <a:ext cx="8064896" cy="506292"/>
            </a:xfrm>
            <a:prstGeom prst="rect">
              <a:avLst/>
            </a:prstGeom>
          </p:spPr>
          <p:txBody>
            <a:bodyPr wrap="square">
              <a:spAutoFit/>
            </a:bodyPr>
            <a:lstStyle/>
            <a:p>
              <a:pPr>
                <a:lnSpc>
                  <a:spcPct val="150000"/>
                </a:lnSpc>
              </a:pPr>
              <a:r>
                <a:rPr lang="en-US" altLang="zh-CN" sz="2000" dirty="0"/>
                <a:t>A</a:t>
              </a:r>
              <a:endParaRPr lang="zh-CN" altLang="en-US" sz="2000" dirty="0"/>
            </a:p>
          </p:txBody>
        </p:sp>
      </p:grpSp>
    </p:spTree>
    <p:extLst>
      <p:ext uri="{BB962C8B-B14F-4D97-AF65-F5344CB8AC3E}">
        <p14:creationId xmlns:p14="http://schemas.microsoft.com/office/powerpoint/2010/main" xmlns="" val="212691742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childTnLst>
              </p:cTn>
              <p:nextCondLst>
                <p:cond evt="onClick" delay="0">
                  <p:tgtEl>
                    <p:spTgt spid="30"/>
                  </p:tgtEl>
                </p:cond>
              </p:nextCondLst>
            </p:seq>
            <p:seq concurrent="1" nextAc="seek">
              <p:cTn id="8" restart="whenNotActive" fill="hold" evtFilter="cancelBubble" nodeType="interactiveSeq">
                <p:stCondLst>
                  <p:cond evt="onClick" delay="0">
                    <p:tgtEl>
                      <p:spTgt spid="3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1"/>
                                        </p:tgtEl>
                                      </p:cBhvr>
                                    </p:animEffect>
                                    <p:set>
                                      <p:cBhvr>
                                        <p:cTn id="13"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down)">
                                      <p:cBhvr>
                                        <p:cTn id="19" dur="500"/>
                                        <p:tgtEl>
                                          <p:spTgt spid="39"/>
                                        </p:tgtEl>
                                      </p:cBhvr>
                                    </p:animEffect>
                                  </p:childTnLst>
                                </p:cTn>
                              </p:par>
                            </p:childTnLst>
                          </p:cTn>
                        </p:par>
                      </p:childTnLst>
                    </p:cTn>
                  </p:par>
                </p:childTnLst>
              </p:cTn>
              <p:nextCondLst>
                <p:cond evt="onClick" delay="0">
                  <p:tgtEl>
                    <p:spTgt spid="29"/>
                  </p:tgtEl>
                </p:cond>
              </p:nextCondLst>
            </p:seq>
            <p:seq concurrent="1" nextAc="seek">
              <p:cTn id="20" restart="whenNotActive" fill="hold" evtFilter="cancelBubble" nodeType="interactiveSeq">
                <p:stCondLst>
                  <p:cond evt="onClick" delay="0">
                    <p:tgtEl>
                      <p:spTgt spid="39"/>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9"/>
                                        </p:tgtEl>
                                      </p:cBhvr>
                                    </p:animEffect>
                                    <p:set>
                                      <p:cBhvr>
                                        <p:cTn id="25"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21</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620592"/>
            <a:ext cx="8128000" cy="2123658"/>
          </a:xfrm>
          <a:prstGeom prst="rect">
            <a:avLst/>
          </a:prstGeom>
        </p:spPr>
        <p:txBody>
          <a:bodyPr>
            <a:spAutoFit/>
          </a:bodyPr>
          <a:lstStyle/>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已知点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满足</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目标函数</a:t>
            </a: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cs typeface="Times New Roman" panose="02020603050405020304" pitchFamily="18" charset="0"/>
            </a:endParaRPr>
          </a:p>
          <a:p>
            <a:pPr>
              <a:lnSpc>
                <a:spcPct val="120000"/>
              </a:lnSpc>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z=ax+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仅在点</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处取得最小值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的取值范围为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1,2)	B.(</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2,1)	D.(</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2,4)</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017385154"/>
              </p:ext>
            </p:extLst>
          </p:nvPr>
        </p:nvGraphicFramePr>
        <p:xfrm>
          <a:off x="3997377" y="1389595"/>
          <a:ext cx="2798762" cy="969963"/>
        </p:xfrm>
        <a:graphic>
          <a:graphicData uri="http://schemas.openxmlformats.org/presentationml/2006/ole">
            <p:oleObj spid="_x0000_s14341" name="文档" r:id="rId6" imgW="1337500" imgH="459376" progId="Word.Document.12">
              <p:embed/>
            </p:oleObj>
          </a:graphicData>
        </a:graphic>
      </p:graphicFrame>
      <p:sp>
        <p:nvSpPr>
          <p:cNvPr id="29" name="五边形 28"/>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30" name="五边形 29"/>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1" name="组合 30"/>
          <p:cNvGrpSpPr/>
          <p:nvPr/>
        </p:nvGrpSpPr>
        <p:grpSpPr>
          <a:xfrm>
            <a:off x="1775520" y="1417768"/>
            <a:ext cx="8640960" cy="5251593"/>
            <a:chOff x="251520" y="265639"/>
            <a:chExt cx="8640960" cy="5251593"/>
          </a:xfrm>
        </p:grpSpPr>
        <p:grpSp>
          <p:nvGrpSpPr>
            <p:cNvPr id="32" name="组合 31"/>
            <p:cNvGrpSpPr/>
            <p:nvPr/>
          </p:nvGrpSpPr>
          <p:grpSpPr>
            <a:xfrm>
              <a:off x="251520" y="265639"/>
              <a:ext cx="8640960" cy="5251593"/>
              <a:chOff x="251520" y="-2293428"/>
              <a:chExt cx="8640960" cy="5251593"/>
            </a:xfrm>
          </p:grpSpPr>
          <p:sp>
            <p:nvSpPr>
              <p:cNvPr id="34" name="五边形 33"/>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5" name="燕尾形 34"/>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6" name="组合 35"/>
              <p:cNvGrpSpPr/>
              <p:nvPr/>
            </p:nvGrpSpPr>
            <p:grpSpPr>
              <a:xfrm>
                <a:off x="251520" y="-2293428"/>
                <a:ext cx="8640960" cy="4937306"/>
                <a:chOff x="251520" y="-2293428"/>
                <a:chExt cx="8640960" cy="4937306"/>
              </a:xfrm>
            </p:grpSpPr>
            <p:sp>
              <p:nvSpPr>
                <p:cNvPr id="37" name="矩形 36"/>
                <p:cNvSpPr/>
                <p:nvPr/>
              </p:nvSpPr>
              <p:spPr>
                <a:xfrm>
                  <a:off x="251520" y="-2293428"/>
                  <a:ext cx="8640960" cy="493730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22"/>
                <p:cNvSpPr txBox="1"/>
                <p:nvPr/>
              </p:nvSpPr>
              <p:spPr>
                <a:xfrm>
                  <a:off x="8360077" y="-2175185"/>
                  <a:ext cx="492443" cy="276999"/>
                </a:xfrm>
                <a:prstGeom prst="rect">
                  <a:avLst/>
                </a:prstGeom>
                <a:noFill/>
              </p:spPr>
              <p:txBody>
                <a:bodyPr wrap="none" rtlCol="0">
                  <a:spAutoFit/>
                </a:bodyPr>
                <a:lstStyle/>
                <a:p>
                  <a:r>
                    <a:rPr lang="zh-CN" altLang="en-US" sz="1200" dirty="0"/>
                    <a:t>关闭</a:t>
                  </a:r>
                </a:p>
              </p:txBody>
            </p:sp>
          </p:grpSp>
        </p:grpSp>
        <p:graphicFrame>
          <p:nvGraphicFramePr>
            <p:cNvPr id="33" name="对象 32"/>
            <p:cNvGraphicFramePr>
              <a:graphicFrameLocks noChangeAspect="1"/>
            </p:cNvGraphicFramePr>
            <p:nvPr>
              <p:extLst>
                <p:ext uri="{D42A27DB-BD31-4B8C-83A1-F6EECF244321}">
                  <p14:modId xmlns:p14="http://schemas.microsoft.com/office/powerpoint/2010/main" xmlns="" val="2546090042"/>
                </p:ext>
              </p:extLst>
            </p:nvPr>
          </p:nvGraphicFramePr>
          <p:xfrm>
            <a:off x="520700" y="678251"/>
            <a:ext cx="8021638" cy="4386262"/>
          </p:xfrm>
          <a:graphic>
            <a:graphicData uri="http://schemas.openxmlformats.org/presentationml/2006/ole">
              <p:oleObj spid="_x0000_s14342" name="文档" r:id="rId7" imgW="3837832" imgH="2100262" progId="Word.Document.12">
                <p:embed/>
              </p:oleObj>
            </a:graphicData>
          </a:graphic>
        </p:graphicFrame>
      </p:grpSp>
      <p:grpSp>
        <p:nvGrpSpPr>
          <p:cNvPr id="39" name="组合 38"/>
          <p:cNvGrpSpPr/>
          <p:nvPr/>
        </p:nvGrpSpPr>
        <p:grpSpPr>
          <a:xfrm>
            <a:off x="1775520" y="5523886"/>
            <a:ext cx="8640960" cy="1145475"/>
            <a:chOff x="251520" y="5379869"/>
            <a:chExt cx="8640960" cy="1145475"/>
          </a:xfrm>
        </p:grpSpPr>
        <p:grpSp>
          <p:nvGrpSpPr>
            <p:cNvPr id="40" name="组合 39"/>
            <p:cNvGrpSpPr/>
            <p:nvPr/>
          </p:nvGrpSpPr>
          <p:grpSpPr>
            <a:xfrm>
              <a:off x="251520" y="5379869"/>
              <a:ext cx="8640960" cy="1145475"/>
              <a:chOff x="251520" y="3762122"/>
              <a:chExt cx="8640960" cy="1145475"/>
            </a:xfrm>
          </p:grpSpPr>
          <p:sp>
            <p:nvSpPr>
              <p:cNvPr id="42" name="五边形 4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3" name="五边形 4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4" name="燕尾形 4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矩形 44"/>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41" name="对象 40"/>
            <p:cNvGraphicFramePr>
              <a:graphicFrameLocks noChangeAspect="1"/>
            </p:cNvGraphicFramePr>
            <p:nvPr>
              <p:extLst>
                <p:ext uri="{D42A27DB-BD31-4B8C-83A1-F6EECF244321}">
                  <p14:modId xmlns:p14="http://schemas.microsoft.com/office/powerpoint/2010/main" xmlns="" val="768461256"/>
                </p:ext>
              </p:extLst>
            </p:nvPr>
          </p:nvGraphicFramePr>
          <p:xfrm>
            <a:off x="560388" y="5720209"/>
            <a:ext cx="7997825" cy="439738"/>
          </p:xfrm>
          <a:graphic>
            <a:graphicData uri="http://schemas.openxmlformats.org/presentationml/2006/ole">
              <p:oleObj spid="_x0000_s14343" name="文档" r:id="rId8" imgW="3855752" imgH="216039" progId="Word.Document.12">
                <p:embed/>
              </p:oleObj>
            </a:graphicData>
          </a:graphic>
        </p:graphicFrame>
      </p:grpSp>
    </p:spTree>
    <p:extLst>
      <p:ext uri="{BB962C8B-B14F-4D97-AF65-F5344CB8AC3E}">
        <p14:creationId xmlns:p14="http://schemas.microsoft.com/office/powerpoint/2010/main" xmlns="" val="53406595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childTnLst>
              </p:cTn>
              <p:nextCondLst>
                <p:cond evt="onClick" delay="0">
                  <p:tgtEl>
                    <p:spTgt spid="30"/>
                  </p:tgtEl>
                </p:cond>
              </p:nextCondLst>
            </p:seq>
            <p:seq concurrent="1" nextAc="seek">
              <p:cTn id="8" restart="whenNotActive" fill="hold" evtFilter="cancelBubble" nodeType="interactiveSeq">
                <p:stCondLst>
                  <p:cond evt="onClick" delay="0">
                    <p:tgtEl>
                      <p:spTgt spid="31"/>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31"/>
                                        </p:tgtEl>
                                      </p:cBhvr>
                                    </p:animEffect>
                                    <p:set>
                                      <p:cBhvr>
                                        <p:cTn id="13"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down)">
                                      <p:cBhvr>
                                        <p:cTn id="19" dur="500"/>
                                        <p:tgtEl>
                                          <p:spTgt spid="39"/>
                                        </p:tgtEl>
                                      </p:cBhvr>
                                    </p:animEffect>
                                  </p:childTnLst>
                                </p:cTn>
                              </p:par>
                            </p:childTnLst>
                          </p:cTn>
                        </p:par>
                      </p:childTnLst>
                    </p:cTn>
                  </p:par>
                </p:childTnLst>
              </p:cTn>
              <p:nextCondLst>
                <p:cond evt="onClick" delay="0">
                  <p:tgtEl>
                    <p:spTgt spid="29"/>
                  </p:tgtEl>
                </p:cond>
              </p:nextCondLst>
            </p:seq>
            <p:seq concurrent="1" nextAc="seek">
              <p:cTn id="20" restart="whenNotActive" fill="hold" evtFilter="cancelBubble" nodeType="interactiveSeq">
                <p:stCondLst>
                  <p:cond evt="onClick" delay="0">
                    <p:tgtEl>
                      <p:spTgt spid="39"/>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39"/>
                                        </p:tgtEl>
                                      </p:cBhvr>
                                    </p:animEffect>
                                    <p:set>
                                      <p:cBhvr>
                                        <p:cTn id="25"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22</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5" name="矩形 4"/>
          <p:cNvSpPr>
            <a:spLocks noChangeAspect="1"/>
          </p:cNvSpPr>
          <p:nvPr/>
        </p:nvSpPr>
        <p:spPr>
          <a:xfrm>
            <a:off x="2032000" y="1351160"/>
            <a:ext cx="8128000" cy="46673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兰亭粗黑简体"/>
                <a:cs typeface="Times New Roman" panose="02020603050405020304" pitchFamily="18" charset="0"/>
              </a:rPr>
              <a:t>对点训练</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浙江丽水中学模拟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若实数</a:t>
            </a:r>
            <a:r>
              <a:rPr lang="en-US" altLang="zh-CN" sz="2200" dirty="0" err="1">
                <a:solidFill>
                  <a:srgbClr val="000000"/>
                </a:solidFill>
                <a:latin typeface="Times New Roman" panose="02020603050405020304" pitchFamily="18" charset="0"/>
                <a:cs typeface="Times New Roman" panose="02020603050405020304" pitchFamily="18" charset="0"/>
              </a:rPr>
              <a:t>x,y</a:t>
            </a:r>
            <a:r>
              <a:rPr lang="zh-CN" altLang="zh-CN" sz="2200" dirty="0">
                <a:solidFill>
                  <a:srgbClr val="000000"/>
                </a:solidFill>
                <a:latin typeface="Times New Roman" panose="02020603050405020304" pitchFamily="18" charset="0"/>
                <a:cs typeface="Times New Roman" panose="02020603050405020304" pitchFamily="18" charset="0"/>
              </a:rPr>
              <a:t>满足不等式组</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347106880"/>
              </p:ext>
            </p:extLst>
          </p:nvPr>
        </p:nvGraphicFramePr>
        <p:xfrm>
          <a:off x="2123682" y="1828823"/>
          <a:ext cx="8128000" cy="1116593"/>
        </p:xfrm>
        <a:graphic>
          <a:graphicData uri="http://schemas.openxmlformats.org/presentationml/2006/ole">
            <p:oleObj spid="_x0000_s15366" name="文档" r:id="rId6" imgW="3847376" imgH="529345" progId="Word.Document.12">
              <p:embed/>
            </p:oleObj>
          </a:graphicData>
        </a:graphic>
      </p:graphicFrame>
      <p:sp>
        <p:nvSpPr>
          <p:cNvPr id="7" name="矩形 6"/>
          <p:cNvSpPr>
            <a:spLocks noChangeAspect="1"/>
          </p:cNvSpPr>
          <p:nvPr/>
        </p:nvSpPr>
        <p:spPr>
          <a:xfrm>
            <a:off x="2032000" y="2966197"/>
            <a:ext cx="2544286" cy="470450"/>
          </a:xfrm>
          <a:prstGeom prst="rect">
            <a:avLst/>
          </a:prstGeom>
        </p:spPr>
        <p:txBody>
          <a:bodyPr wrap="none">
            <a:spAutoFit/>
          </a:bodyPr>
          <a:lstStyle/>
          <a:p>
            <a:pPr>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数</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的取值是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29" name="对象 28"/>
          <p:cNvGraphicFramePr>
            <a:graphicFrameLocks noChangeAspect="1"/>
          </p:cNvGraphicFramePr>
          <p:nvPr>
            <p:extLst>
              <p:ext uri="{D42A27DB-BD31-4B8C-83A1-F6EECF244321}">
                <p14:modId xmlns:p14="http://schemas.microsoft.com/office/powerpoint/2010/main" xmlns="" val="1828951288"/>
              </p:ext>
            </p:extLst>
          </p:nvPr>
        </p:nvGraphicFramePr>
        <p:xfrm>
          <a:off x="1837137" y="3446939"/>
          <a:ext cx="8128000" cy="476145"/>
        </p:xfrm>
        <a:graphic>
          <a:graphicData uri="http://schemas.openxmlformats.org/presentationml/2006/ole">
            <p:oleObj spid="_x0000_s15367" name="文档" r:id="rId7" imgW="3847376" imgH="225269" progId="Word.Document.12">
              <p:embed/>
            </p:oleObj>
          </a:graphicData>
        </a:graphic>
      </p:graphicFrame>
      <p:sp>
        <p:nvSpPr>
          <p:cNvPr id="30" name="五边形 29"/>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31" name="五边形 30"/>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2" name="组合 31"/>
          <p:cNvGrpSpPr/>
          <p:nvPr/>
        </p:nvGrpSpPr>
        <p:grpSpPr>
          <a:xfrm>
            <a:off x="1775520" y="4061856"/>
            <a:ext cx="8640960" cy="2607505"/>
            <a:chOff x="251520" y="2909727"/>
            <a:chExt cx="8640960" cy="2607505"/>
          </a:xfrm>
        </p:grpSpPr>
        <p:grpSp>
          <p:nvGrpSpPr>
            <p:cNvPr id="33" name="组合 32"/>
            <p:cNvGrpSpPr/>
            <p:nvPr/>
          </p:nvGrpSpPr>
          <p:grpSpPr>
            <a:xfrm>
              <a:off x="251520" y="2909727"/>
              <a:ext cx="8640960" cy="2607505"/>
              <a:chOff x="251520" y="350660"/>
              <a:chExt cx="8640960" cy="2607505"/>
            </a:xfrm>
          </p:grpSpPr>
          <p:sp>
            <p:nvSpPr>
              <p:cNvPr id="35" name="五边形 34"/>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6" name="燕尾形 35"/>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7" name="组合 36"/>
              <p:cNvGrpSpPr/>
              <p:nvPr/>
            </p:nvGrpSpPr>
            <p:grpSpPr>
              <a:xfrm>
                <a:off x="251520" y="350660"/>
                <a:ext cx="8640960" cy="2293218"/>
                <a:chOff x="251520" y="350660"/>
                <a:chExt cx="8640960" cy="2293218"/>
              </a:xfrm>
            </p:grpSpPr>
            <p:sp>
              <p:nvSpPr>
                <p:cNvPr id="38" name="矩形 37"/>
                <p:cNvSpPr/>
                <p:nvPr/>
              </p:nvSpPr>
              <p:spPr>
                <a:xfrm>
                  <a:off x="251520" y="350660"/>
                  <a:ext cx="8640960" cy="229321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22"/>
                <p:cNvSpPr txBox="1"/>
                <p:nvPr/>
              </p:nvSpPr>
              <p:spPr>
                <a:xfrm>
                  <a:off x="8360077" y="454195"/>
                  <a:ext cx="492443" cy="276999"/>
                </a:xfrm>
                <a:prstGeom prst="rect">
                  <a:avLst/>
                </a:prstGeom>
                <a:noFill/>
              </p:spPr>
              <p:txBody>
                <a:bodyPr wrap="none" rtlCol="0">
                  <a:spAutoFit/>
                </a:bodyPr>
                <a:lstStyle/>
                <a:p>
                  <a:r>
                    <a:rPr lang="zh-CN" altLang="en-US" sz="1200" dirty="0"/>
                    <a:t>关闭</a:t>
                  </a:r>
                </a:p>
              </p:txBody>
            </p:sp>
          </p:grpSp>
        </p:grpSp>
        <p:graphicFrame>
          <p:nvGraphicFramePr>
            <p:cNvPr id="34" name="对象 33"/>
            <p:cNvGraphicFramePr>
              <a:graphicFrameLocks noChangeAspect="1"/>
            </p:cNvGraphicFramePr>
            <p:nvPr>
              <p:extLst>
                <p:ext uri="{D42A27DB-BD31-4B8C-83A1-F6EECF244321}">
                  <p14:modId xmlns:p14="http://schemas.microsoft.com/office/powerpoint/2010/main" xmlns="" val="2091106123"/>
                </p:ext>
              </p:extLst>
            </p:nvPr>
          </p:nvGraphicFramePr>
          <p:xfrm>
            <a:off x="528638" y="3299693"/>
            <a:ext cx="8031162" cy="1641475"/>
          </p:xfrm>
          <a:graphic>
            <a:graphicData uri="http://schemas.openxmlformats.org/presentationml/2006/ole">
              <p:oleObj spid="_x0000_s15368" name="文档" r:id="rId8" imgW="3847376" imgH="783402" progId="Word.Document.12">
                <p:embed/>
              </p:oleObj>
            </a:graphicData>
          </a:graphic>
        </p:graphicFrame>
      </p:grpSp>
      <p:grpSp>
        <p:nvGrpSpPr>
          <p:cNvPr id="40" name="组合 39"/>
          <p:cNvGrpSpPr/>
          <p:nvPr/>
        </p:nvGrpSpPr>
        <p:grpSpPr>
          <a:xfrm>
            <a:off x="1775520" y="5523886"/>
            <a:ext cx="8640960" cy="1145475"/>
            <a:chOff x="251520" y="5379869"/>
            <a:chExt cx="8640960" cy="1145475"/>
          </a:xfrm>
        </p:grpSpPr>
        <p:grpSp>
          <p:nvGrpSpPr>
            <p:cNvPr id="41" name="组合 40"/>
            <p:cNvGrpSpPr/>
            <p:nvPr/>
          </p:nvGrpSpPr>
          <p:grpSpPr>
            <a:xfrm>
              <a:off x="251520" y="5379869"/>
              <a:ext cx="8640960" cy="1145475"/>
              <a:chOff x="251520" y="3762122"/>
              <a:chExt cx="8640960" cy="1145475"/>
            </a:xfrm>
          </p:grpSpPr>
          <p:sp>
            <p:nvSpPr>
              <p:cNvPr id="43" name="五边形 4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4" name="五边形 4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5" name="燕尾形 4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矩形 45"/>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42" name="对象 41"/>
            <p:cNvGraphicFramePr>
              <a:graphicFrameLocks noChangeAspect="1"/>
            </p:cNvGraphicFramePr>
            <p:nvPr>
              <p:extLst>
                <p:ext uri="{D42A27DB-BD31-4B8C-83A1-F6EECF244321}">
                  <p14:modId xmlns:p14="http://schemas.microsoft.com/office/powerpoint/2010/main" xmlns="" val="1132491520"/>
                </p:ext>
              </p:extLst>
            </p:nvPr>
          </p:nvGraphicFramePr>
          <p:xfrm>
            <a:off x="560388" y="5720209"/>
            <a:ext cx="7997825" cy="439738"/>
          </p:xfrm>
          <a:graphic>
            <a:graphicData uri="http://schemas.openxmlformats.org/presentationml/2006/ole">
              <p:oleObj spid="_x0000_s15369" name="文档" r:id="rId9" imgW="3855752" imgH="216039" progId="Word.Document.12">
                <p:embed/>
              </p:oleObj>
            </a:graphicData>
          </a:graphic>
        </p:graphicFrame>
      </p:grpSp>
    </p:spTree>
    <p:extLst>
      <p:ext uri="{BB962C8B-B14F-4D97-AF65-F5344CB8AC3E}">
        <p14:creationId xmlns:p14="http://schemas.microsoft.com/office/powerpoint/2010/main" xmlns="" val="191510595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1"/>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childTnLst>
                    </p:cTn>
                  </p:par>
                </p:childTnLst>
              </p:cTn>
              <p:nextCondLst>
                <p:cond evt="onClick" delay="0">
                  <p:tgtEl>
                    <p:spTgt spid="31"/>
                  </p:tgtEl>
                </p:cond>
              </p:nextCondLst>
            </p:seq>
            <p:seq concurrent="1" nextAc="seek">
              <p:cTn id="8" restart="whenNotActive" fill="hold" evtFilter="cancelBubble" nodeType="interactiveSeq">
                <p:stCondLst>
                  <p:cond evt="onClick" delay="0">
                    <p:tgtEl>
                      <p:spTgt spid="32"/>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32"/>
                                        </p:tgtEl>
                                      </p:cBhvr>
                                    </p:animEffect>
                                    <p:set>
                                      <p:cBhvr>
                                        <p:cTn id="13" dur="1" fill="hold">
                                          <p:stCondLst>
                                            <p:cond delay="499"/>
                                          </p:stCondLst>
                                        </p:cTn>
                                        <p:tgtEl>
                                          <p:spTgt spid="32"/>
                                        </p:tgtEl>
                                        <p:attrNameLst>
                                          <p:attrName>style.visibility</p:attrName>
                                        </p:attrNameLst>
                                      </p:cBhvr>
                                      <p:to>
                                        <p:strVal val="hidden"/>
                                      </p:to>
                                    </p:set>
                                  </p:childTnLst>
                                </p:cTn>
                              </p:par>
                            </p:childTnLst>
                          </p:cTn>
                        </p:par>
                      </p:childTnLst>
                    </p:cTn>
                  </p:par>
                </p:childTnLst>
              </p:cTn>
              <p:nextCondLst>
                <p:cond evt="onClick" delay="0">
                  <p:tgtEl>
                    <p:spTgt spid="32"/>
                  </p:tgtEl>
                </p:cond>
              </p:nextCondLst>
            </p:seq>
            <p:seq concurrent="1" nextAc="seek">
              <p:cTn id="14" restart="whenNotActive" fill="hold" evtFilter="cancelBubble" nodeType="interactiveSeq">
                <p:stCondLst>
                  <p:cond evt="onClick" delay="0">
                    <p:tgtEl>
                      <p:spTgt spid="30"/>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childTnLst>
                          </p:cTn>
                        </p:par>
                      </p:childTnLst>
                    </p:cTn>
                  </p:par>
                </p:childTnLst>
              </p:cTn>
              <p:nextCondLst>
                <p:cond evt="onClick" delay="0">
                  <p:tgtEl>
                    <p:spTgt spid="30"/>
                  </p:tgtEl>
                </p:cond>
              </p:nextCondLst>
            </p:seq>
            <p:seq concurrent="1" nextAc="seek">
              <p:cTn id="20" restart="whenNotActive" fill="hold" evtFilter="cancelBubble" nodeType="interactiveSeq">
                <p:stCondLst>
                  <p:cond evt="onClick" delay="0">
                    <p:tgtEl>
                      <p:spTgt spid="40"/>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40"/>
                                        </p:tgtEl>
                                      </p:cBhvr>
                                    </p:animEffect>
                                    <p:set>
                                      <p:cBhvr>
                                        <p:cTn id="25"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23</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354318"/>
            <a:ext cx="8128000" cy="1717393"/>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类型三</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求非线性目标函数的最值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endPar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4</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已知实数</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满足</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z=</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|x|+y</a:t>
            </a:r>
            <a:r>
              <a:rPr lang="zh-CN" altLang="zh-CN" sz="2200" dirty="0">
                <a:solidFill>
                  <a:srgbClr val="000000"/>
                </a:solidFill>
                <a:latin typeface="Times New Roman" panose="02020603050405020304" pitchFamily="18" charset="0"/>
                <a:cs typeface="Times New Roman" panose="02020603050405020304" pitchFamily="18" charset="0"/>
              </a:rPr>
              <a:t>的取值范围是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161869964"/>
              </p:ext>
            </p:extLst>
          </p:nvPr>
        </p:nvGraphicFramePr>
        <p:xfrm>
          <a:off x="5086759" y="1916833"/>
          <a:ext cx="2757487" cy="969963"/>
        </p:xfrm>
        <a:graphic>
          <a:graphicData uri="http://schemas.openxmlformats.org/presentationml/2006/ole">
            <p:oleObj spid="_x0000_s16389" name="文档" r:id="rId6" imgW="1316978" imgH="459376" progId="Word.Document.12">
              <p:embed/>
            </p:oleObj>
          </a:graphicData>
        </a:graphic>
      </p:graphicFrame>
      <p:sp>
        <p:nvSpPr>
          <p:cNvPr id="29" name="五边形 28"/>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30" name="五边形 29"/>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1" name="组合 30"/>
          <p:cNvGrpSpPr/>
          <p:nvPr/>
        </p:nvGrpSpPr>
        <p:grpSpPr>
          <a:xfrm>
            <a:off x="1775520" y="1052512"/>
            <a:ext cx="8640960" cy="5616848"/>
            <a:chOff x="251520" y="-99616"/>
            <a:chExt cx="8640960" cy="5616848"/>
          </a:xfrm>
        </p:grpSpPr>
        <p:grpSp>
          <p:nvGrpSpPr>
            <p:cNvPr id="32" name="组合 31"/>
            <p:cNvGrpSpPr/>
            <p:nvPr/>
          </p:nvGrpSpPr>
          <p:grpSpPr>
            <a:xfrm>
              <a:off x="251520" y="-99616"/>
              <a:ext cx="8640960" cy="5616848"/>
              <a:chOff x="251520" y="-2658683"/>
              <a:chExt cx="8640960" cy="5616848"/>
            </a:xfrm>
          </p:grpSpPr>
          <p:sp>
            <p:nvSpPr>
              <p:cNvPr id="34" name="五边形 33"/>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5" name="燕尾形 34"/>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6" name="组合 35"/>
              <p:cNvGrpSpPr/>
              <p:nvPr/>
            </p:nvGrpSpPr>
            <p:grpSpPr>
              <a:xfrm>
                <a:off x="251520" y="-2658683"/>
                <a:ext cx="8640960" cy="5302561"/>
                <a:chOff x="251520" y="-2658683"/>
                <a:chExt cx="8640960" cy="5302561"/>
              </a:xfrm>
            </p:grpSpPr>
            <p:sp>
              <p:nvSpPr>
                <p:cNvPr id="37" name="矩形 36"/>
                <p:cNvSpPr/>
                <p:nvPr/>
              </p:nvSpPr>
              <p:spPr>
                <a:xfrm>
                  <a:off x="251520" y="-2658683"/>
                  <a:ext cx="8640960" cy="530256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22"/>
                <p:cNvSpPr txBox="1"/>
                <p:nvPr/>
              </p:nvSpPr>
              <p:spPr>
                <a:xfrm>
                  <a:off x="8360077" y="-2596842"/>
                  <a:ext cx="492443" cy="276999"/>
                </a:xfrm>
                <a:prstGeom prst="rect">
                  <a:avLst/>
                </a:prstGeom>
                <a:noFill/>
              </p:spPr>
              <p:txBody>
                <a:bodyPr wrap="none" rtlCol="0">
                  <a:spAutoFit/>
                </a:bodyPr>
                <a:lstStyle/>
                <a:p>
                  <a:r>
                    <a:rPr lang="zh-CN" altLang="en-US" sz="1200" dirty="0"/>
                    <a:t>关闭</a:t>
                  </a:r>
                </a:p>
              </p:txBody>
            </p:sp>
          </p:grpSp>
        </p:grpSp>
        <p:graphicFrame>
          <p:nvGraphicFramePr>
            <p:cNvPr id="33" name="对象 32"/>
            <p:cNvGraphicFramePr>
              <a:graphicFrameLocks noChangeAspect="1"/>
            </p:cNvGraphicFramePr>
            <p:nvPr>
              <p:extLst>
                <p:ext uri="{D42A27DB-BD31-4B8C-83A1-F6EECF244321}">
                  <p14:modId xmlns:p14="http://schemas.microsoft.com/office/powerpoint/2010/main" xmlns="" val="818774037"/>
                </p:ext>
              </p:extLst>
            </p:nvPr>
          </p:nvGraphicFramePr>
          <p:xfrm>
            <a:off x="520700" y="256594"/>
            <a:ext cx="8021638" cy="4826000"/>
          </p:xfrm>
          <a:graphic>
            <a:graphicData uri="http://schemas.openxmlformats.org/presentationml/2006/ole">
              <p:oleObj spid="_x0000_s16390" name="文档" r:id="rId7" imgW="3837832" imgH="2312688" progId="Word.Document.12">
                <p:embed/>
              </p:oleObj>
            </a:graphicData>
          </a:graphic>
        </p:graphicFrame>
      </p:grpSp>
      <p:grpSp>
        <p:nvGrpSpPr>
          <p:cNvPr id="39" name="组合 38"/>
          <p:cNvGrpSpPr/>
          <p:nvPr/>
        </p:nvGrpSpPr>
        <p:grpSpPr>
          <a:xfrm>
            <a:off x="1775520" y="5523886"/>
            <a:ext cx="8640960" cy="1145475"/>
            <a:chOff x="251520" y="5379869"/>
            <a:chExt cx="8640960" cy="1145475"/>
          </a:xfrm>
        </p:grpSpPr>
        <p:grpSp>
          <p:nvGrpSpPr>
            <p:cNvPr id="40" name="组合 39"/>
            <p:cNvGrpSpPr/>
            <p:nvPr/>
          </p:nvGrpSpPr>
          <p:grpSpPr>
            <a:xfrm>
              <a:off x="251520" y="5379869"/>
              <a:ext cx="8640960" cy="1145475"/>
              <a:chOff x="251520" y="3762122"/>
              <a:chExt cx="8640960" cy="1145475"/>
            </a:xfrm>
          </p:grpSpPr>
          <p:sp>
            <p:nvSpPr>
              <p:cNvPr id="42" name="五边形 4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3" name="五边形 4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4" name="燕尾形 4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矩形 44"/>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41" name="对象 40"/>
            <p:cNvGraphicFramePr>
              <a:graphicFrameLocks noChangeAspect="1"/>
            </p:cNvGraphicFramePr>
            <p:nvPr>
              <p:extLst>
                <p:ext uri="{D42A27DB-BD31-4B8C-83A1-F6EECF244321}">
                  <p14:modId xmlns:p14="http://schemas.microsoft.com/office/powerpoint/2010/main" xmlns="" val="3703741980"/>
                </p:ext>
              </p:extLst>
            </p:nvPr>
          </p:nvGraphicFramePr>
          <p:xfrm>
            <a:off x="560388" y="5720209"/>
            <a:ext cx="7997825" cy="439738"/>
          </p:xfrm>
          <a:graphic>
            <a:graphicData uri="http://schemas.openxmlformats.org/presentationml/2006/ole">
              <p:oleObj spid="_x0000_s16391" name="文档" r:id="rId8" imgW="3862691" imgH="215930" progId="Word.Document.12">
                <p:embed/>
              </p:oleObj>
            </a:graphicData>
          </a:graphic>
        </p:graphicFrame>
      </p:grpSp>
    </p:spTree>
    <p:extLst>
      <p:ext uri="{BB962C8B-B14F-4D97-AF65-F5344CB8AC3E}">
        <p14:creationId xmlns:p14="http://schemas.microsoft.com/office/powerpoint/2010/main" xmlns="" val="251029475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childTnLst>
              </p:cTn>
              <p:nextCondLst>
                <p:cond evt="onClick" delay="0">
                  <p:tgtEl>
                    <p:spTgt spid="30"/>
                  </p:tgtEl>
                </p:cond>
              </p:nextCondLst>
            </p:seq>
            <p:seq concurrent="1" nextAc="seek">
              <p:cTn id="8" restart="whenNotActive" fill="hold" evtFilter="cancelBubble" nodeType="interactiveSeq">
                <p:stCondLst>
                  <p:cond evt="onClick" delay="0">
                    <p:tgtEl>
                      <p:spTgt spid="31"/>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31"/>
                                        </p:tgtEl>
                                      </p:cBhvr>
                                    </p:animEffect>
                                    <p:set>
                                      <p:cBhvr>
                                        <p:cTn id="13"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down)">
                                      <p:cBhvr>
                                        <p:cTn id="19" dur="500"/>
                                        <p:tgtEl>
                                          <p:spTgt spid="39"/>
                                        </p:tgtEl>
                                      </p:cBhvr>
                                    </p:animEffect>
                                  </p:childTnLst>
                                </p:cTn>
                              </p:par>
                            </p:childTnLst>
                          </p:cTn>
                        </p:par>
                      </p:childTnLst>
                    </p:cTn>
                  </p:par>
                </p:childTnLst>
              </p:cTn>
              <p:nextCondLst>
                <p:cond evt="onClick" delay="0">
                  <p:tgtEl>
                    <p:spTgt spid="29"/>
                  </p:tgtEl>
                </p:cond>
              </p:nextCondLst>
            </p:seq>
            <p:seq concurrent="1" nextAc="seek">
              <p:cTn id="20" restart="whenNotActive" fill="hold" evtFilter="cancelBubble" nodeType="interactiveSeq">
                <p:stCondLst>
                  <p:cond evt="onClick" delay="0">
                    <p:tgtEl>
                      <p:spTgt spid="39"/>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39"/>
                                        </p:tgtEl>
                                      </p:cBhvr>
                                    </p:animEffect>
                                    <p:set>
                                      <p:cBhvr>
                                        <p:cTn id="25"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24</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5" name="矩形 4"/>
          <p:cNvSpPr>
            <a:spLocks noChangeAspect="1"/>
          </p:cNvSpPr>
          <p:nvPr/>
        </p:nvSpPr>
        <p:spPr>
          <a:xfrm>
            <a:off x="2032000" y="1639208"/>
            <a:ext cx="8128000" cy="904863"/>
          </a:xfrm>
          <a:prstGeom prst="rect">
            <a:avLst/>
          </a:prstGeom>
        </p:spPr>
        <p:txBody>
          <a:bodyPr>
            <a:spAutoFit/>
          </a:bodyPr>
          <a:lstStyle/>
          <a:p>
            <a:pPr indent="267970">
              <a:lnSpc>
                <a:spcPct val="120000"/>
              </a:lnSpc>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设</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满足约束条件</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ax+by</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恒成立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的最大值是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235427083"/>
              </p:ext>
            </p:extLst>
          </p:nvPr>
        </p:nvGraphicFramePr>
        <p:xfrm>
          <a:off x="1834649" y="2580763"/>
          <a:ext cx="8128000" cy="477327"/>
        </p:xfrm>
        <a:graphic>
          <a:graphicData uri="http://schemas.openxmlformats.org/presentationml/2006/ole">
            <p:oleObj spid="_x0000_s17413" name="文档" r:id="rId6" imgW="3838246" imgH="225728" progId="Word.Document.12">
              <p:embed/>
            </p:oleObj>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xmlns="" val="627126771"/>
              </p:ext>
            </p:extLst>
          </p:nvPr>
        </p:nvGraphicFramePr>
        <p:xfrm>
          <a:off x="5488764" y="1362280"/>
          <a:ext cx="2757487" cy="969963"/>
        </p:xfrm>
        <a:graphic>
          <a:graphicData uri="http://schemas.openxmlformats.org/presentationml/2006/ole">
            <p:oleObj spid="_x0000_s17414" name="文档" r:id="rId7" imgW="1316978" imgH="459376" progId="Word.Document.12">
              <p:embed/>
            </p:oleObj>
          </a:graphicData>
        </a:graphic>
      </p:graphicFrame>
      <p:sp>
        <p:nvSpPr>
          <p:cNvPr id="30" name="矩形 29"/>
          <p:cNvSpPr>
            <a:spLocks noChangeAspect="1"/>
          </p:cNvSpPr>
          <p:nvPr/>
        </p:nvSpPr>
        <p:spPr>
          <a:xfrm>
            <a:off x="4984707" y="2049693"/>
            <a:ext cx="442750" cy="470450"/>
          </a:xfrm>
          <a:prstGeom prst="rect">
            <a:avLst/>
          </a:prstGeom>
        </p:spPr>
        <p:txBody>
          <a:bodyPr wrap="none">
            <a:spAutoFit/>
          </a:bodyPr>
          <a:lstStyle/>
          <a:p>
            <a:pPr>
              <a:lnSpc>
                <a:spcPct val="120000"/>
              </a:lnSpc>
            </a:pPr>
            <a:r>
              <a:rPr lang="en-US" altLang="zh-CN" sz="2200" dirty="0">
                <a:solidFill>
                  <a:srgbClr val="FF0000"/>
                </a:solidFill>
                <a:latin typeface="Times New Roman" panose="02020603050405020304" pitchFamily="18" charset="0"/>
              </a:rPr>
              <a:t>C </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95922176"/>
              </p:ext>
            </p:extLst>
          </p:nvPr>
        </p:nvGraphicFramePr>
        <p:xfrm>
          <a:off x="1837137" y="3111158"/>
          <a:ext cx="8128000" cy="3126154"/>
        </p:xfrm>
        <a:graphic>
          <a:graphicData uri="http://schemas.openxmlformats.org/presentationml/2006/ole">
            <p:oleObj spid="_x0000_s17415" name="文档" r:id="rId8" imgW="3838643" imgH="1477004" progId="Word.Document.12">
              <p:embed/>
            </p:oleObj>
          </a:graphicData>
        </a:graphic>
      </p:graphicFrame>
      <p:pic>
        <p:nvPicPr>
          <p:cNvPr id="31" name="E13A.eps" descr="id:2147511805;FounderCES"/>
          <p:cNvPicPr/>
          <p:nvPr/>
        </p:nvPicPr>
        <p:blipFill>
          <a:blip r:embed="rId9"/>
          <a:stretch>
            <a:fillRect/>
          </a:stretch>
        </p:blipFill>
        <p:spPr>
          <a:xfrm>
            <a:off x="6305253" y="3922666"/>
            <a:ext cx="3005341" cy="2619157"/>
          </a:xfrm>
          <a:prstGeom prst="rect">
            <a:avLst/>
          </a:prstGeom>
        </p:spPr>
      </p:pic>
    </p:spTree>
    <p:extLst>
      <p:ext uri="{BB962C8B-B14F-4D97-AF65-F5344CB8AC3E}">
        <p14:creationId xmlns:p14="http://schemas.microsoft.com/office/powerpoint/2010/main" xmlns="" val="91653122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down)">
                                      <p:cBhvr>
                                        <p:cTn id="12" dur="500"/>
                                        <p:tgtEl>
                                          <p:spTgt spid="31"/>
                                        </p:tgtEl>
                                      </p:cBhvr>
                                    </p:animEffect>
                                  </p:childTnLst>
                                </p:cTn>
                              </p:par>
                              <p:par>
                                <p:cTn id="13" presetID="2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25</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graphicFrame>
        <p:nvGraphicFramePr>
          <p:cNvPr id="3" name="对象 2"/>
          <p:cNvGraphicFramePr>
            <a:graphicFrameLocks noChangeAspect="1"/>
          </p:cNvGraphicFramePr>
          <p:nvPr>
            <p:extLst>
              <p:ext uri="{D42A27DB-BD31-4B8C-83A1-F6EECF244321}">
                <p14:modId xmlns:p14="http://schemas.microsoft.com/office/powerpoint/2010/main" xmlns="" val="2775270109"/>
              </p:ext>
            </p:extLst>
          </p:nvPr>
        </p:nvGraphicFramePr>
        <p:xfrm>
          <a:off x="1837137" y="1423168"/>
          <a:ext cx="8128000" cy="954653"/>
        </p:xfrm>
        <a:graphic>
          <a:graphicData uri="http://schemas.openxmlformats.org/presentationml/2006/ole">
            <p:oleObj spid="_x0000_s18436" name="文档" r:id="rId6" imgW="3837832" imgH="450461" progId="Word.Document.12">
              <p:embed/>
            </p:oleObj>
          </a:graphicData>
        </a:graphic>
      </p:graphicFrame>
      <p:sp>
        <p:nvSpPr>
          <p:cNvPr id="8" name="矩形 7"/>
          <p:cNvSpPr>
            <a:spLocks noChangeAspect="1"/>
          </p:cNvSpPr>
          <p:nvPr/>
        </p:nvSpPr>
        <p:spPr>
          <a:xfrm>
            <a:off x="2032000" y="2377820"/>
            <a:ext cx="8128000" cy="4154984"/>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画出关于</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的可行域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如图</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cs typeface="Times New Roman" panose="02020603050405020304" pitchFamily="18" charset="0"/>
            </a:endParaRPr>
          </a:p>
          <a:p>
            <a:pPr indent="266700">
              <a:lnSpc>
                <a:spcPct val="120000"/>
              </a:lnSpc>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cs typeface="Times New Roman" panose="02020603050405020304" pitchFamily="18" charset="0"/>
            </a:endParaRPr>
          </a:p>
          <a:p>
            <a:pPr indent="266700">
              <a:lnSpc>
                <a:spcPct val="120000"/>
              </a:lnSpc>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cs typeface="Times New Roman" panose="02020603050405020304" pitchFamily="18" charset="0"/>
            </a:endParaRPr>
          </a:p>
          <a:p>
            <a:pPr indent="266700">
              <a:lnSpc>
                <a:spcPct val="120000"/>
              </a:lnSpc>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cs typeface="Times New Roman" panose="02020603050405020304" pitchFamily="18" charset="0"/>
            </a:endParaRPr>
          </a:p>
          <a:p>
            <a:pPr indent="266700">
              <a:lnSpc>
                <a:spcPct val="120000"/>
              </a:lnSpc>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cs typeface="Times New Roman" panose="02020603050405020304" pitchFamily="18" charset="0"/>
            </a:endParaRPr>
          </a:p>
          <a:p>
            <a:pPr indent="266700">
              <a:lnSpc>
                <a:spcPct val="120000"/>
              </a:lnSpc>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cs typeface="Times New Roman" panose="02020603050405020304" pitchFamily="18" charset="0"/>
            </a:endParaRPr>
          </a:p>
          <a:p>
            <a:pPr indent="266700">
              <a:lnSpc>
                <a:spcPct val="120000"/>
              </a:lnSpc>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baseline="30000" dirty="0" err="1">
                <a:solidFill>
                  <a:srgbClr val="000000"/>
                </a:solidFill>
                <a:latin typeface="Times New Roman" panose="02020603050405020304" pitchFamily="18" charset="0"/>
                <a:cs typeface="Times New Roman" panose="02020603050405020304" pitchFamily="18" charset="0"/>
              </a:rPr>
              <a:t>2</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baseline="30000" dirty="0" err="1">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的几何意义是可行域内的点到原点的距离的平方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到原点的距离最大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759668025"/>
              </p:ext>
            </p:extLst>
          </p:nvPr>
        </p:nvGraphicFramePr>
        <p:xfrm>
          <a:off x="2032000" y="2815923"/>
          <a:ext cx="8128000" cy="2793371"/>
        </p:xfrm>
        <a:graphic>
          <a:graphicData uri="http://schemas.openxmlformats.org/presentationml/2006/ole">
            <p:oleObj spid="_x0000_s18437" name="文档" r:id="rId7" imgW="3837832" imgH="1319302" progId="Word.Document.12">
              <p:embed/>
            </p:oleObj>
          </a:graphicData>
        </a:graphic>
      </p:graphicFrame>
    </p:spTree>
    <p:extLst>
      <p:ext uri="{BB962C8B-B14F-4D97-AF65-F5344CB8AC3E}">
        <p14:creationId xmlns:p14="http://schemas.microsoft.com/office/powerpoint/2010/main" xmlns="" val="96474865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26</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graphicFrame>
        <p:nvGraphicFramePr>
          <p:cNvPr id="4" name="对象 3"/>
          <p:cNvGraphicFramePr>
            <a:graphicFrameLocks noChangeAspect="1"/>
          </p:cNvGraphicFramePr>
          <p:nvPr>
            <p:extLst>
              <p:ext uri="{D42A27DB-BD31-4B8C-83A1-F6EECF244321}">
                <p14:modId xmlns:p14="http://schemas.microsoft.com/office/powerpoint/2010/main" xmlns="" val="3991532004"/>
              </p:ext>
            </p:extLst>
          </p:nvPr>
        </p:nvGraphicFramePr>
        <p:xfrm>
          <a:off x="1837137" y="2796311"/>
          <a:ext cx="8128000" cy="1519378"/>
        </p:xfrm>
        <a:graphic>
          <a:graphicData uri="http://schemas.openxmlformats.org/presentationml/2006/ole">
            <p:oleObj spid="_x0000_s19459" name="文档" r:id="rId6" imgW="3837832" imgH="716801" progId="Word.Document.12">
              <p:embed/>
            </p:oleObj>
          </a:graphicData>
        </a:graphic>
      </p:graphicFrame>
    </p:spTree>
    <p:extLst>
      <p:ext uri="{BB962C8B-B14F-4D97-AF65-F5344CB8AC3E}">
        <p14:creationId xmlns:p14="http://schemas.microsoft.com/office/powerpoint/2010/main" xmlns="" val="266557981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27</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353648"/>
            <a:ext cx="8128000" cy="904863"/>
          </a:xfrm>
          <a:prstGeom prst="rect">
            <a:avLst/>
          </a:prstGeom>
        </p:spPr>
        <p:txBody>
          <a:bodyPr>
            <a:spAutoFit/>
          </a:bodyPr>
          <a:lstStyle/>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已知实数</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满足</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1,3</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的取值范围是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947865751"/>
              </p:ext>
            </p:extLst>
          </p:nvPr>
        </p:nvGraphicFramePr>
        <p:xfrm>
          <a:off x="6842039" y="1364051"/>
          <a:ext cx="1645144" cy="538480"/>
        </p:xfrm>
        <a:graphic>
          <a:graphicData uri="http://schemas.openxmlformats.org/presentationml/2006/ole">
            <p:oleObj spid="_x0000_s20486" name="文档" r:id="rId6" imgW="1010235" imgH="327972" progId="Word.Document.12">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3065309039"/>
              </p:ext>
            </p:extLst>
          </p:nvPr>
        </p:nvGraphicFramePr>
        <p:xfrm>
          <a:off x="1834649" y="2755171"/>
          <a:ext cx="8128000" cy="1008437"/>
        </p:xfrm>
        <a:graphic>
          <a:graphicData uri="http://schemas.openxmlformats.org/presentationml/2006/ole">
            <p:oleObj spid="_x0000_s20487" name="文档" r:id="rId7" imgW="3838246" imgH="476657" progId="Word.Document.12">
              <p:embed/>
            </p:oleObj>
          </a:graphicData>
        </a:graphic>
      </p:graphicFrame>
      <p:sp>
        <p:nvSpPr>
          <p:cNvPr id="30" name="五边形 29"/>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31" name="五边形 30"/>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2" name="组合 31"/>
          <p:cNvGrpSpPr/>
          <p:nvPr/>
        </p:nvGrpSpPr>
        <p:grpSpPr>
          <a:xfrm>
            <a:off x="1775520" y="1353648"/>
            <a:ext cx="8640960" cy="5315712"/>
            <a:chOff x="251520" y="201520"/>
            <a:chExt cx="8640960" cy="5315712"/>
          </a:xfrm>
        </p:grpSpPr>
        <p:grpSp>
          <p:nvGrpSpPr>
            <p:cNvPr id="33" name="组合 32"/>
            <p:cNvGrpSpPr/>
            <p:nvPr/>
          </p:nvGrpSpPr>
          <p:grpSpPr>
            <a:xfrm>
              <a:off x="251520" y="201520"/>
              <a:ext cx="8640960" cy="5315712"/>
              <a:chOff x="251520" y="-2357547"/>
              <a:chExt cx="8640960" cy="5315712"/>
            </a:xfrm>
          </p:grpSpPr>
          <p:sp>
            <p:nvSpPr>
              <p:cNvPr id="35" name="五边形 34"/>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6" name="燕尾形 35"/>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7" name="组合 36"/>
              <p:cNvGrpSpPr/>
              <p:nvPr/>
            </p:nvGrpSpPr>
            <p:grpSpPr>
              <a:xfrm>
                <a:off x="251520" y="-2357547"/>
                <a:ext cx="8640960" cy="5001426"/>
                <a:chOff x="251520" y="-2357547"/>
                <a:chExt cx="8640960" cy="5001426"/>
              </a:xfrm>
            </p:grpSpPr>
            <p:sp>
              <p:nvSpPr>
                <p:cNvPr id="38" name="矩形 37"/>
                <p:cNvSpPr/>
                <p:nvPr/>
              </p:nvSpPr>
              <p:spPr>
                <a:xfrm>
                  <a:off x="251520" y="-2357547"/>
                  <a:ext cx="8640960" cy="500142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22"/>
                <p:cNvSpPr txBox="1"/>
                <p:nvPr/>
              </p:nvSpPr>
              <p:spPr>
                <a:xfrm>
                  <a:off x="8360077" y="-2308810"/>
                  <a:ext cx="492443" cy="276999"/>
                </a:xfrm>
                <a:prstGeom prst="rect">
                  <a:avLst/>
                </a:prstGeom>
                <a:noFill/>
              </p:spPr>
              <p:txBody>
                <a:bodyPr wrap="none" rtlCol="0">
                  <a:spAutoFit/>
                </a:bodyPr>
                <a:lstStyle/>
                <a:p>
                  <a:r>
                    <a:rPr lang="zh-CN" altLang="en-US" sz="1200" dirty="0"/>
                    <a:t>关闭</a:t>
                  </a:r>
                </a:p>
              </p:txBody>
            </p:sp>
          </p:grpSp>
        </p:grpSp>
        <p:graphicFrame>
          <p:nvGraphicFramePr>
            <p:cNvPr id="34" name="对象 33"/>
            <p:cNvGraphicFramePr>
              <a:graphicFrameLocks noChangeAspect="1"/>
            </p:cNvGraphicFramePr>
            <p:nvPr>
              <p:extLst>
                <p:ext uri="{D42A27DB-BD31-4B8C-83A1-F6EECF244321}">
                  <p14:modId xmlns:p14="http://schemas.microsoft.com/office/powerpoint/2010/main" xmlns="" val="2811577684"/>
                </p:ext>
              </p:extLst>
            </p:nvPr>
          </p:nvGraphicFramePr>
          <p:xfrm>
            <a:off x="517525" y="548682"/>
            <a:ext cx="8031163" cy="4506913"/>
          </p:xfrm>
          <a:graphic>
            <a:graphicData uri="http://schemas.openxmlformats.org/presentationml/2006/ole">
              <p:oleObj spid="_x0000_s20488" name="文档" r:id="rId8" imgW="3847376" imgH="2154445" progId="Word.Document.12">
                <p:embed/>
              </p:oleObj>
            </a:graphicData>
          </a:graphic>
        </p:graphicFrame>
      </p:grpSp>
      <p:grpSp>
        <p:nvGrpSpPr>
          <p:cNvPr id="40" name="组合 39"/>
          <p:cNvGrpSpPr/>
          <p:nvPr/>
        </p:nvGrpSpPr>
        <p:grpSpPr>
          <a:xfrm>
            <a:off x="1775520" y="5523886"/>
            <a:ext cx="8640960" cy="1145475"/>
            <a:chOff x="251520" y="5379869"/>
            <a:chExt cx="8640960" cy="1145475"/>
          </a:xfrm>
        </p:grpSpPr>
        <p:grpSp>
          <p:nvGrpSpPr>
            <p:cNvPr id="41" name="组合 40"/>
            <p:cNvGrpSpPr/>
            <p:nvPr/>
          </p:nvGrpSpPr>
          <p:grpSpPr>
            <a:xfrm>
              <a:off x="251520" y="5379869"/>
              <a:ext cx="8640960" cy="1145475"/>
              <a:chOff x="251520" y="3762122"/>
              <a:chExt cx="8640960" cy="1145475"/>
            </a:xfrm>
          </p:grpSpPr>
          <p:sp>
            <p:nvSpPr>
              <p:cNvPr id="43" name="五边形 4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4" name="五边形 4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5" name="燕尾形 4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矩形 45"/>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42" name="对象 41"/>
            <p:cNvGraphicFramePr>
              <a:graphicFrameLocks noChangeAspect="1"/>
            </p:cNvGraphicFramePr>
            <p:nvPr>
              <p:extLst>
                <p:ext uri="{D42A27DB-BD31-4B8C-83A1-F6EECF244321}">
                  <p14:modId xmlns:p14="http://schemas.microsoft.com/office/powerpoint/2010/main" xmlns="" val="1831254062"/>
                </p:ext>
              </p:extLst>
            </p:nvPr>
          </p:nvGraphicFramePr>
          <p:xfrm>
            <a:off x="560388" y="5720209"/>
            <a:ext cx="7997825" cy="439738"/>
          </p:xfrm>
          <a:graphic>
            <a:graphicData uri="http://schemas.openxmlformats.org/presentationml/2006/ole">
              <p:oleObj spid="_x0000_s20489" name="文档" r:id="rId9" imgW="3862691" imgH="215930" progId="Word.Document.12">
                <p:embed/>
              </p:oleObj>
            </a:graphicData>
          </a:graphic>
        </p:graphicFrame>
      </p:grpSp>
    </p:spTree>
    <p:extLst>
      <p:ext uri="{BB962C8B-B14F-4D97-AF65-F5344CB8AC3E}">
        <p14:creationId xmlns:p14="http://schemas.microsoft.com/office/powerpoint/2010/main" xmlns="" val="311737157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1"/>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childTnLst>
                    </p:cTn>
                  </p:par>
                </p:childTnLst>
              </p:cTn>
              <p:nextCondLst>
                <p:cond evt="onClick" delay="0">
                  <p:tgtEl>
                    <p:spTgt spid="31"/>
                  </p:tgtEl>
                </p:cond>
              </p:nextCondLst>
            </p:seq>
            <p:seq concurrent="1" nextAc="seek">
              <p:cTn id="8" restart="whenNotActive" fill="hold" evtFilter="cancelBubble" nodeType="interactiveSeq">
                <p:stCondLst>
                  <p:cond evt="onClick" delay="0">
                    <p:tgtEl>
                      <p:spTgt spid="32"/>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32"/>
                                        </p:tgtEl>
                                      </p:cBhvr>
                                    </p:animEffect>
                                    <p:set>
                                      <p:cBhvr>
                                        <p:cTn id="13" dur="1" fill="hold">
                                          <p:stCondLst>
                                            <p:cond delay="499"/>
                                          </p:stCondLst>
                                        </p:cTn>
                                        <p:tgtEl>
                                          <p:spTgt spid="32"/>
                                        </p:tgtEl>
                                        <p:attrNameLst>
                                          <p:attrName>style.visibility</p:attrName>
                                        </p:attrNameLst>
                                      </p:cBhvr>
                                      <p:to>
                                        <p:strVal val="hidden"/>
                                      </p:to>
                                    </p:set>
                                  </p:childTnLst>
                                </p:cTn>
                              </p:par>
                            </p:childTnLst>
                          </p:cTn>
                        </p:par>
                      </p:childTnLst>
                    </p:cTn>
                  </p:par>
                </p:childTnLst>
              </p:cTn>
              <p:nextCondLst>
                <p:cond evt="onClick" delay="0">
                  <p:tgtEl>
                    <p:spTgt spid="32"/>
                  </p:tgtEl>
                </p:cond>
              </p:nextCondLst>
            </p:seq>
            <p:seq concurrent="1" nextAc="seek">
              <p:cTn id="14" restart="whenNotActive" fill="hold" evtFilter="cancelBubble" nodeType="interactiveSeq">
                <p:stCondLst>
                  <p:cond evt="onClick" delay="0">
                    <p:tgtEl>
                      <p:spTgt spid="30"/>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childTnLst>
                          </p:cTn>
                        </p:par>
                      </p:childTnLst>
                    </p:cTn>
                  </p:par>
                </p:childTnLst>
              </p:cTn>
              <p:nextCondLst>
                <p:cond evt="onClick" delay="0">
                  <p:tgtEl>
                    <p:spTgt spid="30"/>
                  </p:tgtEl>
                </p:cond>
              </p:nextCondLst>
            </p:seq>
            <p:seq concurrent="1" nextAc="seek">
              <p:cTn id="20" restart="whenNotActive" fill="hold" evtFilter="cancelBubble" nodeType="interactiveSeq">
                <p:stCondLst>
                  <p:cond evt="onClick" delay="0">
                    <p:tgtEl>
                      <p:spTgt spid="40"/>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40"/>
                                        </p:tgtEl>
                                      </p:cBhvr>
                                    </p:animEffect>
                                    <p:set>
                                      <p:cBhvr>
                                        <p:cTn id="25"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28</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641680"/>
            <a:ext cx="8128000" cy="1717393"/>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方法总结</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求目标函数的最值的一般步骤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三求</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线性目标函数只有在可行域的顶点或者边界上取得最值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常见的目标函数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截距型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形如</a:t>
            </a:r>
            <a:r>
              <a:rPr lang="en-US" altLang="zh-CN" sz="2200" i="1" dirty="0">
                <a:solidFill>
                  <a:srgbClr val="000000"/>
                </a:solidFill>
                <a:latin typeface="Times New Roman" panose="02020603050405020304" pitchFamily="18" charset="0"/>
                <a:cs typeface="Times New Roman" panose="02020603050405020304" pitchFamily="18" charset="0"/>
              </a:rPr>
              <a:t>z=</a:t>
            </a:r>
            <a:r>
              <a:rPr lang="en-US" altLang="zh-CN" sz="2200" i="1" dirty="0" err="1">
                <a:solidFill>
                  <a:srgbClr val="000000"/>
                </a:solidFill>
                <a:latin typeface="Times New Roman" panose="02020603050405020304" pitchFamily="18" charset="0"/>
                <a:cs typeface="Times New Roman" panose="02020603050405020304" pitchFamily="18" charset="0"/>
              </a:rPr>
              <a:t>ax+by</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求这类目标函数的最值常将函数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778163945"/>
              </p:ext>
            </p:extLst>
          </p:nvPr>
        </p:nvGraphicFramePr>
        <p:xfrm>
          <a:off x="2118706" y="3343661"/>
          <a:ext cx="8128000" cy="450435"/>
        </p:xfrm>
        <a:graphic>
          <a:graphicData uri="http://schemas.openxmlformats.org/presentationml/2006/ole">
            <p:oleObj spid="_x0000_s21508" name="文档" r:id="rId6" imgW="3838246" imgH="213128" progId="Word.Document.12">
              <p:embed/>
            </p:oleObj>
          </a:graphicData>
        </a:graphic>
      </p:graphicFrame>
      <p:sp>
        <p:nvSpPr>
          <p:cNvPr id="5" name="矩形 4"/>
          <p:cNvSpPr>
            <a:spLocks noChangeAspect="1"/>
          </p:cNvSpPr>
          <p:nvPr/>
        </p:nvSpPr>
        <p:spPr>
          <a:xfrm>
            <a:off x="2032000" y="3794095"/>
            <a:ext cx="8128000" cy="866006"/>
          </a:xfrm>
          <a:prstGeom prst="rect">
            <a:avLst/>
          </a:prstGeom>
        </p:spPr>
        <p:txBody>
          <a:bodyPr>
            <a:spAutoFit/>
          </a:bodyPr>
          <a:lstStyle/>
          <a:p>
            <a:pPr>
              <a:lnSpc>
                <a:spcPct val="120000"/>
              </a:lnSpc>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间接求出</a:t>
            </a:r>
            <a:r>
              <a:rPr lang="en-US" altLang="zh-CN" sz="2200" i="1" dirty="0">
                <a:solidFill>
                  <a:srgbClr val="000000"/>
                </a:solidFill>
                <a:latin typeface="Times New Roman" panose="02020603050405020304" pitchFamily="18" charset="0"/>
                <a:cs typeface="Times New Roman" panose="02020603050405020304" pitchFamily="18" charset="0"/>
              </a:rPr>
              <a:t>z</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的最值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距离型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形如</a:t>
            </a:r>
            <a:r>
              <a:rPr lang="en-US" altLang="zh-CN" sz="2200" i="1" dirty="0">
                <a:solidFill>
                  <a:srgbClr val="000000"/>
                </a:solidFill>
                <a:latin typeface="Times New Roman" panose="02020603050405020304" pitchFamily="18" charset="0"/>
                <a:cs typeface="Times New Roman" panose="02020603050405020304" pitchFamily="18" charset="0"/>
              </a:rPr>
              <a:t>z=</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014990345"/>
              </p:ext>
            </p:extLst>
          </p:nvPr>
        </p:nvGraphicFramePr>
        <p:xfrm>
          <a:off x="1834649" y="4691076"/>
          <a:ext cx="8128000" cy="484050"/>
        </p:xfrm>
        <a:graphic>
          <a:graphicData uri="http://schemas.openxmlformats.org/presentationml/2006/ole">
            <p:oleObj spid="_x0000_s21509" name="文档" r:id="rId7" imgW="3838246" imgH="228968" progId="Word.Document.12">
              <p:embed/>
            </p:oleObj>
          </a:graphicData>
        </a:graphic>
      </p:graphicFrame>
      <p:sp>
        <p:nvSpPr>
          <p:cNvPr id="7" name="矩形 6"/>
          <p:cNvSpPr>
            <a:spLocks noChangeAspect="1"/>
          </p:cNvSpPr>
          <p:nvPr/>
        </p:nvSpPr>
        <p:spPr>
          <a:xfrm>
            <a:off x="2032000" y="5206101"/>
            <a:ext cx="5673348" cy="466090"/>
          </a:xfrm>
          <a:prstGeom prst="rect">
            <a:avLst/>
          </a:prstGeom>
        </p:spPr>
        <p:txBody>
          <a:bodyPr wrap="none">
            <a:spAutoFit/>
          </a:bodyPr>
          <a:lstStyle/>
          <a:p>
            <a:pPr indent="266700">
              <a:lnSpc>
                <a:spcPct val="120000"/>
              </a:lnSpc>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求目标函数最值的关键是理解其几何意义</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8384709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29</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3" name="矩形 2"/>
          <p:cNvSpPr>
            <a:spLocks noChangeAspect="1"/>
          </p:cNvSpPr>
          <p:nvPr/>
        </p:nvSpPr>
        <p:spPr>
          <a:xfrm>
            <a:off x="2032000" y="1349514"/>
            <a:ext cx="8128000" cy="2897332"/>
          </a:xfrm>
          <a:prstGeom prst="rect">
            <a:avLst/>
          </a:prstGeom>
        </p:spPr>
        <p:txBody>
          <a:bodyPr>
            <a:spAutoFit/>
          </a:bodyPr>
          <a:lstStyle/>
          <a:p>
            <a:pPr algn="ctr">
              <a:lnSpc>
                <a:spcPct val="120000"/>
              </a:lnSpc>
              <a:tabLst>
                <a:tab pos="1188085" algn="l"/>
                <a:tab pos="2163445" algn="l"/>
                <a:tab pos="3142615" algn="l"/>
                <a:tab pos="4190365" algn="l"/>
              </a:tabLst>
            </a:pPr>
            <a:r>
              <a:rPr lang="zh-CN" altLang="zh-CN" sz="2200" b="1" dirty="0">
                <a:solidFill>
                  <a:srgbClr val="FF0000"/>
                </a:solidFill>
                <a:latin typeface="Times New Roman" panose="02020603050405020304" pitchFamily="18" charset="0"/>
                <a:cs typeface="Times New Roman" panose="02020603050405020304" pitchFamily="18" charset="0"/>
              </a:rPr>
              <a:t>线性规划的实际应用</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b="1" dirty="0">
                <a:solidFill>
                  <a:srgbClr val="FF0000"/>
                </a:solidFill>
                <a:latin typeface="Times New Roman" panose="02020603050405020304" pitchFamily="18" charset="0"/>
                <a:cs typeface="Times New Roman" panose="02020603050405020304" pitchFamily="18" charset="0"/>
              </a:rPr>
              <a:t>考点难度</a:t>
            </a:r>
            <a:r>
              <a:rPr lang="en-US" altLang="zh-CN" sz="2200" dirty="0">
                <a:solidFill>
                  <a:srgbClr val="FF0000"/>
                </a:solidFill>
                <a:latin typeface="NEU-BZ-S92"/>
                <a:ea typeface="NEU-BZ-S92"/>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)v</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5</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某高科技企业生产产品</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和产品</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需要甲、乙两种新型材料</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生产一件产品</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需要甲材料</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 kg,</a:t>
            </a:r>
            <a:r>
              <a:rPr lang="zh-CN" altLang="zh-CN" sz="2200" dirty="0">
                <a:solidFill>
                  <a:srgbClr val="000000"/>
                </a:solidFill>
                <a:latin typeface="Times New Roman" panose="02020603050405020304" pitchFamily="18" charset="0"/>
                <a:cs typeface="Times New Roman" panose="02020603050405020304" pitchFamily="18" charset="0"/>
              </a:rPr>
              <a:t>乙材料</a:t>
            </a:r>
            <a:r>
              <a:rPr lang="en-US" altLang="zh-CN" sz="2200" dirty="0">
                <a:solidFill>
                  <a:srgbClr val="000000"/>
                </a:solidFill>
                <a:latin typeface="Times New Roman" panose="02020603050405020304" pitchFamily="18" charset="0"/>
                <a:cs typeface="Times New Roman" panose="02020603050405020304" pitchFamily="18" charset="0"/>
              </a:rPr>
              <a:t>1 kg,</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个工时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生产一件产品</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需要甲材料</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 kg,</a:t>
            </a:r>
            <a:r>
              <a:rPr lang="zh-CN" altLang="zh-CN" sz="2200" dirty="0">
                <a:solidFill>
                  <a:srgbClr val="000000"/>
                </a:solidFill>
                <a:latin typeface="Times New Roman" panose="02020603050405020304" pitchFamily="18" charset="0"/>
                <a:cs typeface="Times New Roman" panose="02020603050405020304" pitchFamily="18" charset="0"/>
              </a:rPr>
              <a:t>乙材料</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 kg,</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个工时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生产一件产品</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的利润为</a:t>
            </a:r>
            <a:r>
              <a:rPr lang="en-US" altLang="zh-CN" sz="2200" dirty="0">
                <a:solidFill>
                  <a:srgbClr val="000000"/>
                </a:solidFill>
                <a:latin typeface="Times New Roman" panose="02020603050405020304" pitchFamily="18" charset="0"/>
                <a:cs typeface="Times New Roman" panose="02020603050405020304" pitchFamily="18" charset="0"/>
              </a:rPr>
              <a:t>2 100</a:t>
            </a:r>
            <a:r>
              <a:rPr lang="zh-CN" altLang="zh-CN" sz="2200" dirty="0">
                <a:solidFill>
                  <a:srgbClr val="000000"/>
                </a:solidFill>
                <a:latin typeface="Times New Roman" panose="02020603050405020304" pitchFamily="18" charset="0"/>
                <a:cs typeface="Times New Roman" panose="02020603050405020304" pitchFamily="18" charset="0"/>
              </a:rPr>
              <a:t>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生产一件产品</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的利润为</a:t>
            </a:r>
            <a:r>
              <a:rPr lang="en-US" altLang="zh-CN" sz="2200" dirty="0">
                <a:solidFill>
                  <a:srgbClr val="000000"/>
                </a:solidFill>
                <a:latin typeface="Times New Roman" panose="02020603050405020304" pitchFamily="18" charset="0"/>
                <a:cs typeface="Times New Roman" panose="02020603050405020304" pitchFamily="18" charset="0"/>
              </a:rPr>
              <a:t>900</a:t>
            </a:r>
            <a:r>
              <a:rPr lang="zh-CN" altLang="zh-CN" sz="2200" dirty="0">
                <a:solidFill>
                  <a:srgbClr val="000000"/>
                </a:solidFill>
                <a:latin typeface="Times New Roman" panose="02020603050405020304" pitchFamily="18" charset="0"/>
                <a:cs typeface="Times New Roman" panose="02020603050405020304" pitchFamily="18" charset="0"/>
              </a:rPr>
              <a:t>元</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该企业现有甲材料</a:t>
            </a:r>
            <a:r>
              <a:rPr lang="en-US" altLang="zh-CN" sz="2200" dirty="0">
                <a:solidFill>
                  <a:srgbClr val="000000"/>
                </a:solidFill>
                <a:latin typeface="Times New Roman" panose="02020603050405020304" pitchFamily="18" charset="0"/>
                <a:cs typeface="Times New Roman" panose="02020603050405020304" pitchFamily="18" charset="0"/>
              </a:rPr>
              <a:t>150 kg,</a:t>
            </a:r>
            <a:r>
              <a:rPr lang="zh-CN" altLang="zh-CN" sz="2200" dirty="0">
                <a:solidFill>
                  <a:srgbClr val="000000"/>
                </a:solidFill>
                <a:latin typeface="Times New Roman" panose="02020603050405020304" pitchFamily="18" charset="0"/>
                <a:cs typeface="Times New Roman" panose="02020603050405020304" pitchFamily="18" charset="0"/>
              </a:rPr>
              <a:t>乙材料</a:t>
            </a:r>
            <a:r>
              <a:rPr lang="en-US" altLang="zh-CN" sz="2200" dirty="0">
                <a:solidFill>
                  <a:srgbClr val="000000"/>
                </a:solidFill>
                <a:latin typeface="Times New Roman" panose="02020603050405020304" pitchFamily="18" charset="0"/>
                <a:cs typeface="Times New Roman" panose="02020603050405020304" pitchFamily="18" charset="0"/>
              </a:rPr>
              <a:t>90 kg,</a:t>
            </a:r>
            <a:r>
              <a:rPr lang="zh-CN" altLang="zh-CN" sz="2200" dirty="0">
                <a:solidFill>
                  <a:srgbClr val="000000"/>
                </a:solidFill>
                <a:latin typeface="Times New Roman" panose="02020603050405020304" pitchFamily="18" charset="0"/>
                <a:cs typeface="Times New Roman" panose="02020603050405020304" pitchFamily="18" charset="0"/>
              </a:rPr>
              <a:t>则在不超过</a:t>
            </a:r>
            <a:r>
              <a:rPr lang="en-US" altLang="zh-CN" sz="2200" dirty="0">
                <a:solidFill>
                  <a:srgbClr val="000000"/>
                </a:solidFill>
                <a:latin typeface="Times New Roman" panose="02020603050405020304" pitchFamily="18" charset="0"/>
                <a:cs typeface="Times New Roman" panose="02020603050405020304" pitchFamily="18" charset="0"/>
              </a:rPr>
              <a:t>600</a:t>
            </a:r>
            <a:r>
              <a:rPr lang="zh-CN" altLang="zh-CN" sz="2200" dirty="0">
                <a:solidFill>
                  <a:srgbClr val="000000"/>
                </a:solidFill>
                <a:latin typeface="Times New Roman" panose="02020603050405020304" pitchFamily="18" charset="0"/>
                <a:cs typeface="Times New Roman" panose="02020603050405020304" pitchFamily="18" charset="0"/>
              </a:rPr>
              <a:t>个工时的条件下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生产产品</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、产品</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的利润之和的最大值为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元</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28" name="五边形 27"/>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9" name="五边形 28"/>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0" name="组合 29"/>
          <p:cNvGrpSpPr/>
          <p:nvPr/>
        </p:nvGrpSpPr>
        <p:grpSpPr>
          <a:xfrm>
            <a:off x="1775520" y="507714"/>
            <a:ext cx="8640960" cy="6161647"/>
            <a:chOff x="251520" y="-644415"/>
            <a:chExt cx="8640960" cy="6161647"/>
          </a:xfrm>
        </p:grpSpPr>
        <p:grpSp>
          <p:nvGrpSpPr>
            <p:cNvPr id="31" name="组合 30"/>
            <p:cNvGrpSpPr/>
            <p:nvPr/>
          </p:nvGrpSpPr>
          <p:grpSpPr>
            <a:xfrm>
              <a:off x="251520" y="-644415"/>
              <a:ext cx="8640960" cy="6161647"/>
              <a:chOff x="251520" y="-3203482"/>
              <a:chExt cx="8640960" cy="6161647"/>
            </a:xfrm>
          </p:grpSpPr>
          <p:sp>
            <p:nvSpPr>
              <p:cNvPr id="33" name="五边形 32"/>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4" name="燕尾形 33"/>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5" name="组合 34"/>
              <p:cNvGrpSpPr/>
              <p:nvPr/>
            </p:nvGrpSpPr>
            <p:grpSpPr>
              <a:xfrm>
                <a:off x="251520" y="-3203482"/>
                <a:ext cx="8640960" cy="5847360"/>
                <a:chOff x="251520" y="-3203482"/>
                <a:chExt cx="8640960" cy="5847360"/>
              </a:xfrm>
            </p:grpSpPr>
            <p:sp>
              <p:nvSpPr>
                <p:cNvPr id="36" name="矩形 35"/>
                <p:cNvSpPr/>
                <p:nvPr/>
              </p:nvSpPr>
              <p:spPr>
                <a:xfrm>
                  <a:off x="251520" y="-3203482"/>
                  <a:ext cx="8640960" cy="584736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22"/>
                <p:cNvSpPr txBox="1"/>
                <p:nvPr/>
              </p:nvSpPr>
              <p:spPr>
                <a:xfrm>
                  <a:off x="8360077" y="-3111289"/>
                  <a:ext cx="492443" cy="276999"/>
                </a:xfrm>
                <a:prstGeom prst="rect">
                  <a:avLst/>
                </a:prstGeom>
                <a:noFill/>
              </p:spPr>
              <p:txBody>
                <a:bodyPr wrap="none" rtlCol="0">
                  <a:spAutoFit/>
                </a:bodyPr>
                <a:lstStyle/>
                <a:p>
                  <a:r>
                    <a:rPr lang="zh-CN" altLang="en-US" sz="1200" dirty="0"/>
                    <a:t>关闭</a:t>
                  </a:r>
                </a:p>
              </p:txBody>
            </p:sp>
          </p:grpSp>
        </p:grpSp>
        <p:graphicFrame>
          <p:nvGraphicFramePr>
            <p:cNvPr id="32" name="对象 31"/>
            <p:cNvGraphicFramePr>
              <a:graphicFrameLocks noChangeAspect="1"/>
            </p:cNvGraphicFramePr>
            <p:nvPr>
              <p:extLst/>
            </p:nvPr>
          </p:nvGraphicFramePr>
          <p:xfrm>
            <a:off x="520700" y="-257853"/>
            <a:ext cx="8021638" cy="5313362"/>
          </p:xfrm>
          <a:graphic>
            <a:graphicData uri="http://schemas.openxmlformats.org/presentationml/2006/ole">
              <p:oleObj spid="_x0000_s22532" name="文档" r:id="rId6" imgW="3837832" imgH="2541558" progId="Word.Document.12">
                <p:embed/>
              </p:oleObj>
            </a:graphicData>
          </a:graphic>
        </p:graphicFrame>
      </p:grpSp>
      <p:grpSp>
        <p:nvGrpSpPr>
          <p:cNvPr id="38" name="组合 37"/>
          <p:cNvGrpSpPr/>
          <p:nvPr/>
        </p:nvGrpSpPr>
        <p:grpSpPr>
          <a:xfrm>
            <a:off x="1775520" y="5523886"/>
            <a:ext cx="8640960" cy="1145475"/>
            <a:chOff x="251520" y="5379869"/>
            <a:chExt cx="8640960" cy="1145475"/>
          </a:xfrm>
        </p:grpSpPr>
        <p:grpSp>
          <p:nvGrpSpPr>
            <p:cNvPr id="39" name="组合 38"/>
            <p:cNvGrpSpPr/>
            <p:nvPr/>
          </p:nvGrpSpPr>
          <p:grpSpPr>
            <a:xfrm>
              <a:off x="251520" y="5379869"/>
              <a:ext cx="8640960" cy="1145475"/>
              <a:chOff x="251520" y="3762122"/>
              <a:chExt cx="8640960" cy="1145475"/>
            </a:xfrm>
          </p:grpSpPr>
          <p:sp>
            <p:nvSpPr>
              <p:cNvPr id="41" name="五边形 4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2" name="五边形 4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3" name="燕尾形 4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矩形 43"/>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40" name="对象 39"/>
            <p:cNvGraphicFramePr>
              <a:graphicFrameLocks noChangeAspect="1"/>
            </p:cNvGraphicFramePr>
            <p:nvPr>
              <p:extLst/>
            </p:nvPr>
          </p:nvGraphicFramePr>
          <p:xfrm>
            <a:off x="560388" y="5720209"/>
            <a:ext cx="7997825" cy="439738"/>
          </p:xfrm>
          <a:graphic>
            <a:graphicData uri="http://schemas.openxmlformats.org/presentationml/2006/ole">
              <p:oleObj spid="_x0000_s22533" name="文档" r:id="rId7" imgW="3862691" imgH="215930" progId="Word.Document.12">
                <p:embed/>
              </p:oleObj>
            </a:graphicData>
          </a:graphic>
        </p:graphicFrame>
      </p:grpSp>
    </p:spTree>
    <p:extLst>
      <p:ext uri="{BB962C8B-B14F-4D97-AF65-F5344CB8AC3E}">
        <p14:creationId xmlns:p14="http://schemas.microsoft.com/office/powerpoint/2010/main" xmlns="" val="155478075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childTnLst>
                    </p:cTn>
                  </p:par>
                </p:childTnLst>
              </p:cTn>
              <p:nextCondLst>
                <p:cond evt="onClick" delay="0">
                  <p:tgtEl>
                    <p:spTgt spid="29"/>
                  </p:tgtEl>
                </p:cond>
              </p:nextCondLst>
            </p:seq>
            <p:seq concurrent="1" nextAc="seek">
              <p:cTn id="8" restart="whenNotActive" fill="hold" evtFilter="cancelBubble" nodeType="interactiveSeq">
                <p:stCondLst>
                  <p:cond evt="onClick" delay="0">
                    <p:tgtEl>
                      <p:spTgt spid="3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30"/>
                                        </p:tgtEl>
                                      </p:cBhvr>
                                    </p:animEffect>
                                    <p:set>
                                      <p:cBhvr>
                                        <p:cTn id="13"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14" restart="whenNotActive" fill="hold" evtFilter="cancelBubble" nodeType="interactiveSeq">
                <p:stCondLst>
                  <p:cond evt="onClick" delay="0">
                    <p:tgtEl>
                      <p:spTgt spid="2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down)">
                                      <p:cBhvr>
                                        <p:cTn id="19" dur="500"/>
                                        <p:tgtEl>
                                          <p:spTgt spid="38"/>
                                        </p:tgtEl>
                                      </p:cBhvr>
                                    </p:animEffect>
                                  </p:childTnLst>
                                </p:cTn>
                              </p:par>
                            </p:childTnLst>
                          </p:cTn>
                        </p:par>
                      </p:childTnLst>
                    </p:cTn>
                  </p:par>
                </p:childTnLst>
              </p:cTn>
              <p:nextCondLst>
                <p:cond evt="onClick" delay="0">
                  <p:tgtEl>
                    <p:spTgt spid="28"/>
                  </p:tgtEl>
                </p:cond>
              </p:nextCondLst>
            </p:seq>
            <p:seq concurrent="1" nextAc="seek">
              <p:cTn id="20" restart="whenNotActive" fill="hold" evtFilter="cancelBubble" nodeType="interactiveSeq">
                <p:stCondLst>
                  <p:cond evt="onClick" delay="0">
                    <p:tgtEl>
                      <p:spTgt spid="3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38"/>
                                        </p:tgtEl>
                                      </p:cBhvr>
                                    </p:animEffect>
                                    <p:set>
                                      <p:cBhvr>
                                        <p:cTn id="25"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38"/>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3</a:t>
            </a:fld>
            <a:r>
              <a:rPr lang="en-US" altLang="zh-CN" dirty="0"/>
              <a:t>-</a:t>
            </a:r>
            <a:endParaRPr lang="zh-CN" altLang="en-US" dirty="0"/>
          </a:p>
        </p:txBody>
      </p:sp>
      <p:sp>
        <p:nvSpPr>
          <p:cNvPr id="3" name="圆角矩形 2">
            <a:hlinkClick r:id="rId2"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知识梳理</a:t>
            </a:r>
          </a:p>
        </p:txBody>
      </p:sp>
      <p:sp>
        <p:nvSpPr>
          <p:cNvPr id="4" name="圆角矩形 3">
            <a:hlinkClick r:id="rId3"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双击自测</a:t>
            </a:r>
          </a:p>
        </p:txBody>
      </p:sp>
      <p:sp>
        <p:nvSpPr>
          <p:cNvPr id="5" name="矩形 4"/>
          <p:cNvSpPr>
            <a:spLocks noChangeAspect="1"/>
          </p:cNvSpPr>
          <p:nvPr/>
        </p:nvSpPr>
        <p:spPr>
          <a:xfrm>
            <a:off x="2032000" y="1617130"/>
            <a:ext cx="8128000" cy="4116127"/>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二元一次不等式表示的平面区域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一般地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二元一次不等式</a:t>
            </a:r>
            <a:r>
              <a:rPr lang="en-US" altLang="zh-CN" sz="2200" i="1" dirty="0" err="1">
                <a:solidFill>
                  <a:srgbClr val="000000"/>
                </a:solidFill>
                <a:latin typeface="Times New Roman" panose="02020603050405020304" pitchFamily="18" charset="0"/>
                <a:cs typeface="Times New Roman" panose="02020603050405020304" pitchFamily="18" charset="0"/>
              </a:rPr>
              <a:t>Ax+By+C</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在平面直角坐标系中表示直线</a:t>
            </a:r>
            <a:r>
              <a:rPr lang="en-US" altLang="zh-CN" sz="2200" i="1" dirty="0" err="1">
                <a:solidFill>
                  <a:srgbClr val="000000"/>
                </a:solidFill>
                <a:latin typeface="Times New Roman" panose="02020603050405020304" pitchFamily="18" charset="0"/>
                <a:cs typeface="Times New Roman" panose="02020603050405020304" pitchFamily="18" charset="0"/>
              </a:rPr>
              <a:t>Ax+By+C</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某一侧所有点组成的</a:t>
            </a:r>
            <a:r>
              <a:rPr lang="zh-CN" altLang="zh-CN" sz="2200" u="sng" dirty="0">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平面区域</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我们把直线画成虚线以表示区域</a:t>
            </a:r>
            <a:r>
              <a:rPr lang="zh-CN" altLang="zh-CN" sz="2200" u="sng" dirty="0">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不包括</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边界直线</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当我们在坐标系中画不等式</a:t>
            </a:r>
            <a:r>
              <a:rPr lang="en-US" altLang="zh-CN" sz="2200" i="1" dirty="0">
                <a:solidFill>
                  <a:srgbClr val="000000"/>
                </a:solidFill>
                <a:latin typeface="Times New Roman" panose="02020603050405020304" pitchFamily="18" charset="0"/>
                <a:cs typeface="Times New Roman" panose="02020603050405020304" pitchFamily="18" charset="0"/>
              </a:rPr>
              <a:t>Ax+By+C</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所表示的平面区域时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此区域应</a:t>
            </a:r>
            <a:r>
              <a:rPr lang="zh-CN" altLang="zh-CN" sz="2200" u="sng" dirty="0">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包括</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边界直线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则把边界直线画成</a:t>
            </a:r>
            <a:r>
              <a:rPr lang="zh-CN" altLang="zh-CN" sz="2200" u="sng" dirty="0">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实线</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由于对直线</a:t>
            </a:r>
            <a:r>
              <a:rPr lang="en-US" altLang="zh-CN" sz="2200" i="1" dirty="0" err="1">
                <a:solidFill>
                  <a:srgbClr val="000000"/>
                </a:solidFill>
                <a:latin typeface="Times New Roman" panose="02020603050405020304" pitchFamily="18" charset="0"/>
                <a:cs typeface="Times New Roman" panose="02020603050405020304" pitchFamily="18" charset="0"/>
              </a:rPr>
              <a:t>Ax+By+C</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同一侧的所有点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把它的坐标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代入</a:t>
            </a:r>
            <a:r>
              <a:rPr lang="en-US" altLang="zh-CN" sz="2200" i="1" dirty="0" err="1">
                <a:solidFill>
                  <a:srgbClr val="000000"/>
                </a:solidFill>
                <a:latin typeface="Times New Roman" panose="02020603050405020304" pitchFamily="18" charset="0"/>
                <a:cs typeface="Times New Roman" panose="02020603050405020304" pitchFamily="18" charset="0"/>
              </a:rPr>
              <a:t>Ax+By+C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所得的符号都</a:t>
            </a:r>
            <a:r>
              <a:rPr lang="zh-CN" altLang="zh-CN" sz="2200" u="sng" dirty="0">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相同</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所以只需在此直线的同一侧取一个特殊点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作为测试点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+By</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a:t>
            </a:r>
            <a:r>
              <a:rPr lang="zh-CN" altLang="zh-CN" sz="2200" u="sng" dirty="0">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符号</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即可判断</a:t>
            </a:r>
            <a:r>
              <a:rPr lang="en-US" altLang="zh-CN" sz="2200" i="1" dirty="0" err="1">
                <a:solidFill>
                  <a:srgbClr val="000000"/>
                </a:solidFill>
                <a:latin typeface="Times New Roman" panose="02020603050405020304" pitchFamily="18" charset="0"/>
                <a:cs typeface="Times New Roman" panose="02020603050405020304" pitchFamily="18" charset="0"/>
              </a:rPr>
              <a:t>Ax+By+C</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表示的直线是</a:t>
            </a:r>
            <a:r>
              <a:rPr lang="en-US" altLang="zh-CN" sz="2200" i="1" dirty="0" err="1">
                <a:solidFill>
                  <a:srgbClr val="000000"/>
                </a:solidFill>
                <a:latin typeface="Times New Roman" panose="02020603050405020304" pitchFamily="18" charset="0"/>
                <a:cs typeface="Times New Roman" panose="02020603050405020304" pitchFamily="18" charset="0"/>
              </a:rPr>
              <a:t>Ax+By+C</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哪一侧的平面区域</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6966266" y="2492896"/>
            <a:ext cx="117875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45450" y="2904891"/>
            <a:ext cx="94649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694651" y="3299533"/>
            <a:ext cx="71111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099133" y="3702829"/>
            <a:ext cx="71111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591944" y="4510989"/>
            <a:ext cx="6464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865581" y="4910864"/>
            <a:ext cx="6464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5478605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30</a:t>
            </a:fld>
            <a:r>
              <a:rPr lang="en-US" altLang="zh-CN"/>
              <a:t>-</a:t>
            </a:r>
            <a:endParaRPr lang="zh-CN" altLang="en-US" dirty="0"/>
          </a:p>
        </p:txBody>
      </p:sp>
      <p:sp>
        <p:nvSpPr>
          <p:cNvPr id="9" name="圆角矩形 8">
            <a:hlinkClick r:id="rId2"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3"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4"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3" name="矩形 2"/>
          <p:cNvSpPr>
            <a:spLocks noChangeAspect="1"/>
          </p:cNvSpPr>
          <p:nvPr/>
        </p:nvSpPr>
        <p:spPr>
          <a:xfrm>
            <a:off x="2032000" y="2513600"/>
            <a:ext cx="8128000" cy="2084801"/>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方法总结</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求解线性规划的实际问题要注意两点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设出未知数</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并写出问题中的约束条件和目标函数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注意约束条件中是否取等号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判断所设未知数</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的取值范围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是不是整数、非负数等</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6518097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31</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3" name="矩形 2"/>
          <p:cNvSpPr>
            <a:spLocks noChangeAspect="1"/>
          </p:cNvSpPr>
          <p:nvPr/>
        </p:nvSpPr>
        <p:spPr>
          <a:xfrm>
            <a:off x="2032000" y="1353647"/>
            <a:ext cx="8128000" cy="4154984"/>
          </a:xfrm>
          <a:prstGeom prst="rect">
            <a:avLst/>
          </a:prstGeom>
        </p:spPr>
        <p:txBody>
          <a:bodyPr>
            <a:spAutoFit/>
          </a:bodyPr>
          <a:lstStyle/>
          <a:p>
            <a:pPr indent="267970">
              <a:lnSpc>
                <a:spcPct val="120000"/>
              </a:lnSpc>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zh-CN" altLang="zh-CN" sz="2200" dirty="0">
                <a:solidFill>
                  <a:srgbClr val="000000"/>
                </a:solidFill>
                <a:latin typeface="Times New Roman" panose="02020603050405020304" pitchFamily="18" charset="0"/>
                <a:cs typeface="Times New Roman" panose="02020603050405020304" pitchFamily="18" charset="0"/>
              </a:rPr>
              <a:t>某企业生产甲、乙两种产品均需用</a:t>
            </a:r>
            <a:r>
              <a:rPr lang="en-US" altLang="zh-CN" sz="2200"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两种原料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已知生产</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吨每种产品所需原料及每天原料的可用限额如表所示</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如果生产</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吨甲、乙产品可获利润分别为</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万元、</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万元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则该企业每天可获得最大利润为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p>
          <a:p>
            <a:pPr indent="267970">
              <a:lnSpc>
                <a:spcPct val="120000"/>
              </a:lnSpc>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A.12</a:t>
            </a:r>
            <a:r>
              <a:rPr lang="zh-CN" altLang="zh-CN" sz="2200" dirty="0">
                <a:solidFill>
                  <a:srgbClr val="000000"/>
                </a:solidFill>
                <a:latin typeface="Times New Roman" panose="02020603050405020304" pitchFamily="18" charset="0"/>
                <a:cs typeface="Times New Roman" panose="02020603050405020304" pitchFamily="18" charset="0"/>
              </a:rPr>
              <a:t>万元</a:t>
            </a:r>
            <a:r>
              <a:rPr lang="en-US" altLang="zh-CN" sz="2200" dirty="0">
                <a:solidFill>
                  <a:srgbClr val="000000"/>
                </a:solidFill>
                <a:latin typeface="Times New Roman" panose="02020603050405020304" pitchFamily="18" charset="0"/>
                <a:cs typeface="Times New Roman" panose="02020603050405020304" pitchFamily="18" charset="0"/>
              </a:rPr>
              <a:t>	B.16</a:t>
            </a:r>
            <a:r>
              <a:rPr lang="zh-CN" altLang="zh-CN" sz="2200" dirty="0">
                <a:solidFill>
                  <a:srgbClr val="000000"/>
                </a:solidFill>
                <a:latin typeface="Times New Roman" panose="02020603050405020304" pitchFamily="18" charset="0"/>
                <a:cs typeface="Times New Roman" panose="02020603050405020304" pitchFamily="18" charset="0"/>
              </a:rPr>
              <a:t>万元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C.17</a:t>
            </a:r>
            <a:r>
              <a:rPr lang="zh-CN" altLang="zh-CN" sz="2200" dirty="0">
                <a:solidFill>
                  <a:srgbClr val="000000"/>
                </a:solidFill>
                <a:latin typeface="Times New Roman" panose="02020603050405020304" pitchFamily="18" charset="0"/>
                <a:cs typeface="Times New Roman" panose="02020603050405020304" pitchFamily="18" charset="0"/>
              </a:rPr>
              <a:t>万元</a:t>
            </a:r>
            <a:r>
              <a:rPr lang="en-US" altLang="zh-CN" sz="2200" dirty="0">
                <a:solidFill>
                  <a:srgbClr val="000000"/>
                </a:solidFill>
                <a:latin typeface="Times New Roman" panose="02020603050405020304" pitchFamily="18" charset="0"/>
                <a:cs typeface="Times New Roman" panose="02020603050405020304" pitchFamily="18" charset="0"/>
              </a:rPr>
              <a:t>	D.18</a:t>
            </a:r>
            <a:r>
              <a:rPr lang="zh-CN" altLang="zh-CN" sz="2200" dirty="0">
                <a:solidFill>
                  <a:srgbClr val="000000"/>
                </a:solidFill>
                <a:latin typeface="Times New Roman" panose="02020603050405020304" pitchFamily="18" charset="0"/>
                <a:cs typeface="Times New Roman" panose="02020603050405020304" pitchFamily="18" charset="0"/>
              </a:rPr>
              <a:t>万元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20328476"/>
              </p:ext>
            </p:extLst>
          </p:nvPr>
        </p:nvGraphicFramePr>
        <p:xfrm>
          <a:off x="2032000" y="3061124"/>
          <a:ext cx="8128000" cy="1892501"/>
        </p:xfrm>
        <a:graphic>
          <a:graphicData uri="http://schemas.openxmlformats.org/presentationml/2006/ole">
            <p:oleObj spid="_x0000_s23557" name="文档" r:id="rId6" imgW="3838246" imgH="893192" progId="Word.Document.12">
              <p:embed/>
            </p:oleObj>
          </a:graphicData>
        </a:graphic>
      </p:graphicFrame>
      <p:sp>
        <p:nvSpPr>
          <p:cNvPr id="8" name="五边形 7"/>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2" name="五边形 11"/>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3" name="组合 12"/>
          <p:cNvGrpSpPr/>
          <p:nvPr/>
        </p:nvGrpSpPr>
        <p:grpSpPr>
          <a:xfrm>
            <a:off x="1775520" y="1443100"/>
            <a:ext cx="8640960" cy="5226261"/>
            <a:chOff x="251520" y="290971"/>
            <a:chExt cx="8640960" cy="5226261"/>
          </a:xfrm>
        </p:grpSpPr>
        <p:grpSp>
          <p:nvGrpSpPr>
            <p:cNvPr id="14" name="组合 13"/>
            <p:cNvGrpSpPr/>
            <p:nvPr/>
          </p:nvGrpSpPr>
          <p:grpSpPr>
            <a:xfrm>
              <a:off x="251520" y="290971"/>
              <a:ext cx="8640960" cy="5226261"/>
              <a:chOff x="251520" y="-2268096"/>
              <a:chExt cx="8640960" cy="5226261"/>
            </a:xfrm>
          </p:grpSpPr>
          <p:sp>
            <p:nvSpPr>
              <p:cNvPr id="16" name="五边形 15"/>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7" name="燕尾形 16"/>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8" name="组合 17"/>
              <p:cNvGrpSpPr/>
              <p:nvPr/>
            </p:nvGrpSpPr>
            <p:grpSpPr>
              <a:xfrm>
                <a:off x="251520" y="-2268096"/>
                <a:ext cx="8640960" cy="4911974"/>
                <a:chOff x="251520" y="-2268096"/>
                <a:chExt cx="8640960" cy="4911974"/>
              </a:xfrm>
            </p:grpSpPr>
            <p:sp>
              <p:nvSpPr>
                <p:cNvPr id="19" name="矩形 18"/>
                <p:cNvSpPr/>
                <p:nvPr/>
              </p:nvSpPr>
              <p:spPr>
                <a:xfrm>
                  <a:off x="251520" y="-2268096"/>
                  <a:ext cx="8640960" cy="491197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22"/>
                <p:cNvSpPr txBox="1"/>
                <p:nvPr/>
              </p:nvSpPr>
              <p:spPr>
                <a:xfrm>
                  <a:off x="8360077" y="-2226411"/>
                  <a:ext cx="492443" cy="276999"/>
                </a:xfrm>
                <a:prstGeom prst="rect">
                  <a:avLst/>
                </a:prstGeom>
                <a:noFill/>
              </p:spPr>
              <p:txBody>
                <a:bodyPr wrap="none" rtlCol="0">
                  <a:spAutoFit/>
                </a:bodyPr>
                <a:lstStyle/>
                <a:p>
                  <a:r>
                    <a:rPr lang="zh-CN" altLang="en-US" sz="1200" dirty="0"/>
                    <a:t>关闭</a:t>
                  </a:r>
                </a:p>
              </p:txBody>
            </p:sp>
          </p:grpSp>
        </p:grpSp>
        <p:graphicFrame>
          <p:nvGraphicFramePr>
            <p:cNvPr id="15" name="对象 14"/>
            <p:cNvGraphicFramePr>
              <a:graphicFrameLocks noChangeAspect="1"/>
            </p:cNvGraphicFramePr>
            <p:nvPr>
              <p:extLst>
                <p:ext uri="{D42A27DB-BD31-4B8C-83A1-F6EECF244321}">
                  <p14:modId xmlns:p14="http://schemas.microsoft.com/office/powerpoint/2010/main" xmlns="" val="2934454042"/>
                </p:ext>
              </p:extLst>
            </p:nvPr>
          </p:nvGraphicFramePr>
          <p:xfrm>
            <a:off x="520700" y="627025"/>
            <a:ext cx="8021638" cy="4445000"/>
          </p:xfrm>
          <a:graphic>
            <a:graphicData uri="http://schemas.openxmlformats.org/presentationml/2006/ole">
              <p:oleObj spid="_x0000_s23558" name="文档" r:id="rId7" imgW="3837832" imgH="2129646" progId="Word.Document.12">
                <p:embed/>
              </p:oleObj>
            </a:graphicData>
          </a:graphic>
        </p:graphicFrame>
      </p:grpSp>
      <p:grpSp>
        <p:nvGrpSpPr>
          <p:cNvPr id="21" name="组合 20"/>
          <p:cNvGrpSpPr/>
          <p:nvPr/>
        </p:nvGrpSpPr>
        <p:grpSpPr>
          <a:xfrm>
            <a:off x="1775520" y="5523886"/>
            <a:ext cx="8640960" cy="1145475"/>
            <a:chOff x="251520" y="5379869"/>
            <a:chExt cx="8640960" cy="1145475"/>
          </a:xfrm>
        </p:grpSpPr>
        <p:grpSp>
          <p:nvGrpSpPr>
            <p:cNvPr id="22" name="组合 21"/>
            <p:cNvGrpSpPr/>
            <p:nvPr/>
          </p:nvGrpSpPr>
          <p:grpSpPr>
            <a:xfrm>
              <a:off x="251520" y="5379869"/>
              <a:ext cx="8640960" cy="1145475"/>
              <a:chOff x="251520" y="3762122"/>
              <a:chExt cx="8640960" cy="1145475"/>
            </a:xfrm>
          </p:grpSpPr>
          <p:sp>
            <p:nvSpPr>
              <p:cNvPr id="24" name="五边形 2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5" name="五边形 2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6" name="燕尾形 2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矩形 26"/>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23" name="对象 22"/>
            <p:cNvGraphicFramePr>
              <a:graphicFrameLocks noChangeAspect="1"/>
            </p:cNvGraphicFramePr>
            <p:nvPr>
              <p:extLst>
                <p:ext uri="{D42A27DB-BD31-4B8C-83A1-F6EECF244321}">
                  <p14:modId xmlns:p14="http://schemas.microsoft.com/office/powerpoint/2010/main" xmlns="" val="2098135457"/>
                </p:ext>
              </p:extLst>
            </p:nvPr>
          </p:nvGraphicFramePr>
          <p:xfrm>
            <a:off x="560388" y="5720209"/>
            <a:ext cx="7997825" cy="439738"/>
          </p:xfrm>
          <a:graphic>
            <a:graphicData uri="http://schemas.openxmlformats.org/presentationml/2006/ole">
              <p:oleObj spid="_x0000_s23559" name="文档" r:id="rId8" imgW="3862691" imgH="215930" progId="Word.Document.12">
                <p:embed/>
              </p:oleObj>
            </a:graphicData>
          </a:graphic>
        </p:graphicFrame>
      </p:grpSp>
    </p:spTree>
    <p:extLst>
      <p:ext uri="{BB962C8B-B14F-4D97-AF65-F5344CB8AC3E}">
        <p14:creationId xmlns:p14="http://schemas.microsoft.com/office/powerpoint/2010/main" xmlns="" val="80116056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nextCondLst>
                <p:cond evt="onClick" delay="0">
                  <p:tgtEl>
                    <p:spTgt spid="12"/>
                  </p:tgtEl>
                </p:cond>
              </p:nextCondLst>
            </p:seq>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3"/>
                                        </p:tgtEl>
                                      </p:cBhvr>
                                    </p:animEffect>
                                    <p:set>
                                      <p:cBhvr>
                                        <p:cTn id="13"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21"/>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1"/>
                                        </p:tgtEl>
                                      </p:cBhvr>
                                    </p:animEffect>
                                    <p:set>
                                      <p:cBhvr>
                                        <p:cTn id="25"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32</a:t>
            </a:fld>
            <a:r>
              <a:rPr lang="en-US" altLang="zh-CN"/>
              <a:t>-</a:t>
            </a:r>
            <a:endParaRPr lang="zh-CN" altLang="en-US" dirty="0"/>
          </a:p>
        </p:txBody>
      </p:sp>
      <p:sp>
        <p:nvSpPr>
          <p:cNvPr id="3" name="矩形 2"/>
          <p:cNvSpPr>
            <a:spLocks noChangeAspect="1"/>
          </p:cNvSpPr>
          <p:nvPr/>
        </p:nvSpPr>
        <p:spPr>
          <a:xfrm>
            <a:off x="2032000" y="2310468"/>
            <a:ext cx="8128000" cy="2491067"/>
          </a:xfrm>
          <a:prstGeom prst="rect">
            <a:avLst/>
          </a:prstGeom>
        </p:spPr>
        <p:txBody>
          <a:bodyPr>
            <a:spAutoFit/>
          </a:bodyPr>
          <a:lstStyle/>
          <a:p>
            <a:pPr algn="ctr">
              <a:lnSpc>
                <a:spcPct val="120000"/>
              </a:lnSpc>
              <a:tabLst>
                <a:tab pos="1188085" algn="l"/>
                <a:tab pos="2163445" algn="l"/>
                <a:tab pos="3142615" algn="l"/>
                <a:tab pos="4190365" algn="l"/>
              </a:tabLst>
            </a:pPr>
            <a:r>
              <a:rPr lang="zh-CN" altLang="zh-CN" sz="2200" b="1" dirty="0">
                <a:solidFill>
                  <a:srgbClr val="000000"/>
                </a:solidFill>
                <a:latin typeface="Times New Roman" panose="02020603050405020304" pitchFamily="18" charset="0"/>
                <a:cs typeface="Times New Roman" panose="02020603050405020304" pitchFamily="18" charset="0"/>
              </a:rPr>
              <a:t>思想方法</a:t>
            </a:r>
            <a:r>
              <a:rPr lang="en-US" altLang="zh-CN" sz="2200" b="1"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转化与化归思想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解决二元条件下的恒成立问题和有解问题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恒成立问题和有解问题是浙江数学高考中的热点和难点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对于二元一次不等式组线性约束条件下的恒成立问题和有解问题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可以利用转化与化归思想转化成线性规划中的最值问题和直线与平面区域有交点问题解决问题</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7823957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33</a:t>
            </a:fld>
            <a:r>
              <a:rPr lang="en-US" altLang="zh-CN"/>
              <a:t>-</a:t>
            </a:r>
            <a:endParaRPr lang="zh-CN" altLang="en-US" dirty="0"/>
          </a:p>
        </p:txBody>
      </p:sp>
      <p:sp>
        <p:nvSpPr>
          <p:cNvPr id="3" name="矩形 2"/>
          <p:cNvSpPr>
            <a:spLocks noChangeAspect="1"/>
          </p:cNvSpPr>
          <p:nvPr/>
        </p:nvSpPr>
        <p:spPr>
          <a:xfrm>
            <a:off x="2032000" y="993607"/>
            <a:ext cx="8128000" cy="1311128"/>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b="1" dirty="0">
                <a:solidFill>
                  <a:srgbClr val="FF0000"/>
                </a:solidFill>
                <a:latin typeface="Times New Roman" panose="02020603050405020304" pitchFamily="18" charset="0"/>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四川泸州四诊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若当实数</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满足不等式组</a:t>
            </a:r>
            <a:r>
              <a:rPr lang="en-US" altLang="zh-CN" sz="2200" dirty="0">
                <a:solidFill>
                  <a:srgbClr val="000000"/>
                </a:solidFill>
                <a:latin typeface="Times New Roman" panose="02020603050405020304" pitchFamily="18" charset="0"/>
                <a:cs typeface="Times New Roman" panose="02020603050405020304" pitchFamily="18" charset="0"/>
              </a:rPr>
              <a:t>   </a:t>
            </a: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   </a:t>
            </a: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ax+y+a+</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恒成立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则实数</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的取值范围是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787661170"/>
              </p:ext>
            </p:extLst>
          </p:nvPr>
        </p:nvGraphicFramePr>
        <p:xfrm>
          <a:off x="1506350" y="1516074"/>
          <a:ext cx="2798762" cy="969963"/>
        </p:xfrm>
        <a:graphic>
          <a:graphicData uri="http://schemas.openxmlformats.org/presentationml/2006/ole">
            <p:oleObj spid="_x0000_s24582" name="文档" r:id="rId3" imgW="1337500" imgH="459376" progId="Word.Document.12">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3766959198"/>
              </p:ext>
            </p:extLst>
          </p:nvPr>
        </p:nvGraphicFramePr>
        <p:xfrm>
          <a:off x="1834649" y="2552026"/>
          <a:ext cx="8128000" cy="507581"/>
        </p:xfrm>
        <a:graphic>
          <a:graphicData uri="http://schemas.openxmlformats.org/presentationml/2006/ole">
            <p:oleObj spid="_x0000_s24583" name="文档" r:id="rId4" imgW="3838246" imgH="239409" progId="Word.Document.12">
              <p:embed/>
            </p:oleObj>
          </a:graphicData>
        </a:graphic>
      </p:graphicFrame>
      <p:sp>
        <p:nvSpPr>
          <p:cNvPr id="6" name="矩形 5"/>
          <p:cNvSpPr>
            <a:spLocks noChangeAspect="1"/>
          </p:cNvSpPr>
          <p:nvPr/>
        </p:nvSpPr>
        <p:spPr>
          <a:xfrm>
            <a:off x="2032000" y="3125595"/>
            <a:ext cx="8128000" cy="466090"/>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绘制不等式组表示的可行域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原不等式即</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1),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245398515"/>
              </p:ext>
            </p:extLst>
          </p:nvPr>
        </p:nvGraphicFramePr>
        <p:xfrm>
          <a:off x="1834649" y="3597802"/>
          <a:ext cx="8128000" cy="551279"/>
        </p:xfrm>
        <a:graphic>
          <a:graphicData uri="http://schemas.openxmlformats.org/presentationml/2006/ole">
            <p:oleObj spid="_x0000_s24584" name="文档" r:id="rId5" imgW="3838246" imgH="261009" progId="Word.Document.12">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3207135213"/>
              </p:ext>
            </p:extLst>
          </p:nvPr>
        </p:nvGraphicFramePr>
        <p:xfrm>
          <a:off x="2118706" y="4211893"/>
          <a:ext cx="8128000" cy="1462234"/>
        </p:xfrm>
        <a:graphic>
          <a:graphicData uri="http://schemas.openxmlformats.org/presentationml/2006/ole">
            <p:oleObj spid="_x0000_s24585" name="文档" r:id="rId6" imgW="3838246" imgH="690865" progId="Word.Document.12">
              <p:embed/>
            </p:oleObj>
          </a:graphicData>
        </a:graphic>
      </p:graphicFrame>
      <p:pic>
        <p:nvPicPr>
          <p:cNvPr id="9" name="E16.eps" descr="id:2147497494;FounderCES"/>
          <p:cNvPicPr/>
          <p:nvPr/>
        </p:nvPicPr>
        <p:blipFill>
          <a:blip r:embed="rId7"/>
          <a:stretch>
            <a:fillRect/>
          </a:stretch>
        </p:blipFill>
        <p:spPr>
          <a:xfrm>
            <a:off x="5735961" y="5170071"/>
            <a:ext cx="1208801" cy="1515988"/>
          </a:xfrm>
          <a:prstGeom prst="rect">
            <a:avLst/>
          </a:prstGeom>
        </p:spPr>
      </p:pic>
    </p:spTree>
    <p:extLst>
      <p:ext uri="{BB962C8B-B14F-4D97-AF65-F5344CB8AC3E}">
        <p14:creationId xmlns:p14="http://schemas.microsoft.com/office/powerpoint/2010/main" xmlns="" val="281505766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par>
                                <p:cTn id="13" presetID="2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par>
                                <p:cTn id="16" presetID="22" presetClass="entr" presetSubtype="4"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par>
                                <p:cTn id="19" presetID="22" presetClass="entr" presetSubtype="4"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34</a:t>
            </a:fld>
            <a:r>
              <a:rPr lang="en-US" altLang="zh-CN"/>
              <a:t>-</a:t>
            </a:r>
            <a:endParaRPr lang="zh-CN" altLang="en-US" dirty="0"/>
          </a:p>
        </p:txBody>
      </p:sp>
      <p:sp>
        <p:nvSpPr>
          <p:cNvPr id="3" name="矩形 2"/>
          <p:cNvSpPr>
            <a:spLocks noChangeAspect="1"/>
          </p:cNvSpPr>
          <p:nvPr/>
        </p:nvSpPr>
        <p:spPr>
          <a:xfrm>
            <a:off x="2032000" y="1728824"/>
            <a:ext cx="8128000" cy="1311128"/>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b="1" dirty="0">
                <a:solidFill>
                  <a:srgbClr val="FF0000"/>
                </a:solidFill>
                <a:latin typeface="Times New Roman" panose="02020603050405020304" pitchFamily="18" charset="0"/>
                <a:cs typeface="Times New Roman" panose="02020603050405020304" pitchFamily="18" charset="0"/>
              </a:rPr>
              <a:t>2</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已知直线</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上存在点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满足</a:t>
            </a: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则实数</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的取值范围是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492427496"/>
              </p:ext>
            </p:extLst>
          </p:nvPr>
        </p:nvGraphicFramePr>
        <p:xfrm>
          <a:off x="1662678" y="2255361"/>
          <a:ext cx="2500313" cy="958850"/>
        </p:xfrm>
        <a:graphic>
          <a:graphicData uri="http://schemas.openxmlformats.org/presentationml/2006/ole">
            <p:oleObj spid="_x0000_s25604" name="文档" r:id="rId3" imgW="1190915" imgH="453056" progId="Word.Document.12">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1304065164"/>
              </p:ext>
            </p:extLst>
          </p:nvPr>
        </p:nvGraphicFramePr>
        <p:xfrm>
          <a:off x="1834649" y="3489674"/>
          <a:ext cx="8128000" cy="1011797"/>
        </p:xfrm>
        <a:graphic>
          <a:graphicData uri="http://schemas.openxmlformats.org/presentationml/2006/ole">
            <p:oleObj spid="_x0000_s25605" name="文档" r:id="rId4" imgW="3838246" imgH="477737" progId="Word.Document.12">
              <p:embed/>
            </p:oleObj>
          </a:graphicData>
        </a:graphic>
      </p:graphicFrame>
      <p:sp>
        <p:nvSpPr>
          <p:cNvPr id="6" name="矩形 5"/>
          <p:cNvSpPr>
            <a:spLocks noChangeAspect="1"/>
          </p:cNvSpPr>
          <p:nvPr/>
        </p:nvSpPr>
        <p:spPr>
          <a:xfrm>
            <a:off x="2032000" y="4586586"/>
            <a:ext cx="1370888" cy="466090"/>
          </a:xfrm>
          <a:prstGeom prst="rect">
            <a:avLst/>
          </a:prstGeom>
        </p:spPr>
        <p:txBody>
          <a:bodyPr wrap="none">
            <a:spAutoFit/>
          </a:bodyPr>
          <a:lstStyle/>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0167826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35</a:t>
            </a:fld>
            <a:r>
              <a:rPr lang="en-US" altLang="zh-CN"/>
              <a:t>-</a:t>
            </a:r>
            <a:endParaRPr lang="zh-CN" altLang="en-US" dirty="0"/>
          </a:p>
        </p:txBody>
      </p:sp>
      <p:graphicFrame>
        <p:nvGraphicFramePr>
          <p:cNvPr id="7" name="对象 6"/>
          <p:cNvGraphicFramePr>
            <a:graphicFrameLocks noChangeAspect="1"/>
          </p:cNvGraphicFramePr>
          <p:nvPr>
            <p:extLst>
              <p:ext uri="{D42A27DB-BD31-4B8C-83A1-F6EECF244321}">
                <p14:modId xmlns:p14="http://schemas.microsoft.com/office/powerpoint/2010/main" xmlns="" val="1472032381"/>
              </p:ext>
            </p:extLst>
          </p:nvPr>
        </p:nvGraphicFramePr>
        <p:xfrm>
          <a:off x="1834649" y="1289252"/>
          <a:ext cx="8128000" cy="927762"/>
        </p:xfrm>
        <a:graphic>
          <a:graphicData uri="http://schemas.openxmlformats.org/presentationml/2006/ole">
            <p:oleObj spid="_x0000_s26629" name="文档" r:id="rId3" imgW="3838246" imgH="438136" progId="Word.Document.12">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3631371761"/>
              </p:ext>
            </p:extLst>
          </p:nvPr>
        </p:nvGraphicFramePr>
        <p:xfrm>
          <a:off x="2032000" y="2345638"/>
          <a:ext cx="8128000" cy="2662273"/>
        </p:xfrm>
        <a:graphic>
          <a:graphicData uri="http://schemas.openxmlformats.org/presentationml/2006/ole">
            <p:oleObj spid="_x0000_s26630" name="文档" r:id="rId4" imgW="3838246" imgH="1256805" progId="Word.Document.12">
              <p:embed/>
            </p:oleObj>
          </a:graphicData>
        </a:graphic>
      </p:graphicFrame>
      <p:sp>
        <p:nvSpPr>
          <p:cNvPr id="9" name="矩形 8"/>
          <p:cNvSpPr>
            <a:spLocks noChangeAspect="1"/>
          </p:cNvSpPr>
          <p:nvPr/>
        </p:nvSpPr>
        <p:spPr>
          <a:xfrm>
            <a:off x="2032000" y="5045958"/>
            <a:ext cx="8128000" cy="466090"/>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直线</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可化为</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1735533847"/>
              </p:ext>
            </p:extLst>
          </p:nvPr>
        </p:nvGraphicFramePr>
        <p:xfrm>
          <a:off x="1834649" y="5577333"/>
          <a:ext cx="8128000" cy="477327"/>
        </p:xfrm>
        <a:graphic>
          <a:graphicData uri="http://schemas.openxmlformats.org/presentationml/2006/ole">
            <p:oleObj spid="_x0000_s26631" name="文档" r:id="rId5" imgW="3838246" imgH="225368" progId="Word.Document.12">
              <p:embed/>
            </p:oleObj>
          </a:graphicData>
        </a:graphic>
      </p:graphicFrame>
    </p:spTree>
    <p:extLst>
      <p:ext uri="{BB962C8B-B14F-4D97-AF65-F5344CB8AC3E}">
        <p14:creationId xmlns:p14="http://schemas.microsoft.com/office/powerpoint/2010/main" xmlns="" val="305981169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36</a:t>
            </a:fld>
            <a:r>
              <a:rPr lang="en-US" altLang="zh-CN"/>
              <a:t>-</a:t>
            </a:r>
            <a:endParaRPr lang="zh-CN" altLang="en-US" dirty="0"/>
          </a:p>
        </p:txBody>
      </p:sp>
      <p:sp>
        <p:nvSpPr>
          <p:cNvPr id="4" name="矩形 3"/>
          <p:cNvSpPr>
            <a:spLocks noChangeAspect="1"/>
          </p:cNvSpPr>
          <p:nvPr/>
        </p:nvSpPr>
        <p:spPr>
          <a:xfrm>
            <a:off x="2032000" y="3807523"/>
            <a:ext cx="8128000" cy="1678536"/>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答题指导</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二元条件下的恒成立问题可以转化成线性规划中的最值问题</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二元条件下的有解问题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可以转化成线性规划中的直线经过平面区域问题</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4162237982"/>
              </p:ext>
            </p:extLst>
          </p:nvPr>
        </p:nvGraphicFramePr>
        <p:xfrm>
          <a:off x="1837137" y="1432548"/>
          <a:ext cx="8128000" cy="2551735"/>
        </p:xfrm>
        <a:graphic>
          <a:graphicData uri="http://schemas.openxmlformats.org/presentationml/2006/ole">
            <p:oleObj spid="_x0000_s27651" name="文档" r:id="rId3" imgW="3847376" imgH="1207310" progId="Word.Document.12">
              <p:embed/>
            </p:oleObj>
          </a:graphicData>
        </a:graphic>
      </p:graphicFrame>
    </p:spTree>
    <p:extLst>
      <p:ext uri="{BB962C8B-B14F-4D97-AF65-F5344CB8AC3E}">
        <p14:creationId xmlns:p14="http://schemas.microsoft.com/office/powerpoint/2010/main" xmlns="" val="210743956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37</a:t>
            </a:fld>
            <a:r>
              <a:rPr lang="en-US" altLang="zh-CN"/>
              <a:t>-</a:t>
            </a:r>
            <a:endParaRPr lang="zh-CN" altLang="en-US" dirty="0"/>
          </a:p>
        </p:txBody>
      </p:sp>
      <p:sp>
        <p:nvSpPr>
          <p:cNvPr id="3" name="矩形 2"/>
          <p:cNvSpPr>
            <a:spLocks noChangeAspect="1"/>
          </p:cNvSpPr>
          <p:nvPr/>
        </p:nvSpPr>
        <p:spPr>
          <a:xfrm>
            <a:off x="2032000" y="1477172"/>
            <a:ext cx="8128000" cy="1717393"/>
          </a:xfrm>
          <a:prstGeom prst="rect">
            <a:avLst/>
          </a:prstGeom>
        </p:spPr>
        <p:txBody>
          <a:bodyPr>
            <a:spAutoFit/>
          </a:bodyPr>
          <a:lstStyle/>
          <a:p>
            <a:pPr indent="267970">
              <a:lnSpc>
                <a:spcPct val="120000"/>
              </a:lnSpc>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已知点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是不等式组</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表示的平</a:t>
            </a: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7970">
              <a:lnSpc>
                <a:spcPct val="120000"/>
              </a:lnSpc>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nSpc>
                <a:spcPct val="120000"/>
              </a:lnSpc>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面区域</a:t>
            </a:r>
            <a:r>
              <a:rPr lang="en-US" altLang="zh-CN" sz="2200" i="1" dirty="0">
                <a:solidFill>
                  <a:srgbClr val="000000"/>
                </a:solidFill>
                <a:latin typeface="Times New Roman" panose="02020603050405020304" pitchFamily="18" charset="0"/>
                <a:cs typeface="Times New Roman" panose="02020603050405020304" pitchFamily="18" charset="0"/>
              </a:rPr>
              <a:t>Ω</a:t>
            </a:r>
            <a:r>
              <a:rPr lang="zh-CN" altLang="zh-CN" sz="2200" dirty="0">
                <a:solidFill>
                  <a:srgbClr val="000000"/>
                </a:solidFill>
                <a:latin typeface="Times New Roman" panose="02020603050405020304" pitchFamily="18" charset="0"/>
                <a:cs typeface="Times New Roman" panose="02020603050405020304" pitchFamily="18" charset="0"/>
              </a:rPr>
              <a:t>内的一动点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且不等式</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x-y+m</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恒成立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的取值范围是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360202336"/>
              </p:ext>
            </p:extLst>
          </p:nvPr>
        </p:nvGraphicFramePr>
        <p:xfrm>
          <a:off x="3673486" y="1095175"/>
          <a:ext cx="8128000" cy="1132810"/>
        </p:xfrm>
        <a:graphic>
          <a:graphicData uri="http://schemas.openxmlformats.org/presentationml/2006/ole">
            <p:oleObj spid="_x0000_s28677" name="文档" r:id="rId3" imgW="3838246" imgH="534619" progId="Word.Document.12">
              <p:embed/>
            </p:oleObj>
          </a:graphicData>
        </a:graphic>
      </p:graphicFrame>
      <p:sp>
        <p:nvSpPr>
          <p:cNvPr id="5" name="五边形 4"/>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6" name="五边形 5"/>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7" name="组合 6"/>
          <p:cNvGrpSpPr/>
          <p:nvPr/>
        </p:nvGrpSpPr>
        <p:grpSpPr>
          <a:xfrm>
            <a:off x="1775520" y="2708920"/>
            <a:ext cx="8640960" cy="3960440"/>
            <a:chOff x="251520" y="1556792"/>
            <a:chExt cx="8640960" cy="3960440"/>
          </a:xfrm>
        </p:grpSpPr>
        <p:grpSp>
          <p:nvGrpSpPr>
            <p:cNvPr id="8" name="组合 7"/>
            <p:cNvGrpSpPr/>
            <p:nvPr/>
          </p:nvGrpSpPr>
          <p:grpSpPr>
            <a:xfrm>
              <a:off x="251520" y="1556792"/>
              <a:ext cx="8640960" cy="3960440"/>
              <a:chOff x="251520" y="-1002275"/>
              <a:chExt cx="8640960" cy="3960440"/>
            </a:xfrm>
          </p:grpSpPr>
          <p:sp>
            <p:nvSpPr>
              <p:cNvPr id="10" name="五边形 9"/>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1" name="燕尾形 10"/>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2" name="组合 11"/>
              <p:cNvGrpSpPr/>
              <p:nvPr/>
            </p:nvGrpSpPr>
            <p:grpSpPr>
              <a:xfrm>
                <a:off x="251520" y="-1002275"/>
                <a:ext cx="8640960" cy="3646153"/>
                <a:chOff x="251520" y="-1002275"/>
                <a:chExt cx="8640960" cy="3646153"/>
              </a:xfrm>
            </p:grpSpPr>
            <p:sp>
              <p:nvSpPr>
                <p:cNvPr id="13" name="矩形 12"/>
                <p:cNvSpPr/>
                <p:nvPr/>
              </p:nvSpPr>
              <p:spPr>
                <a:xfrm>
                  <a:off x="251520" y="-1002275"/>
                  <a:ext cx="8640960" cy="364615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22"/>
                <p:cNvSpPr txBox="1"/>
                <p:nvPr/>
              </p:nvSpPr>
              <p:spPr>
                <a:xfrm>
                  <a:off x="8360077" y="-858259"/>
                  <a:ext cx="492443" cy="276999"/>
                </a:xfrm>
                <a:prstGeom prst="rect">
                  <a:avLst/>
                </a:prstGeom>
                <a:noFill/>
              </p:spPr>
              <p:txBody>
                <a:bodyPr wrap="none" rtlCol="0">
                  <a:spAutoFit/>
                </a:bodyPr>
                <a:lstStyle/>
                <a:p>
                  <a:r>
                    <a:rPr lang="zh-CN" altLang="en-US" sz="1200" dirty="0"/>
                    <a:t>关闭</a:t>
                  </a:r>
                </a:p>
              </p:txBody>
            </p:sp>
          </p:grpSp>
        </p:grpSp>
        <p:graphicFrame>
          <p:nvGraphicFramePr>
            <p:cNvPr id="9" name="对象 8"/>
            <p:cNvGraphicFramePr>
              <a:graphicFrameLocks noChangeAspect="1"/>
            </p:cNvGraphicFramePr>
            <p:nvPr>
              <p:extLst>
                <p:ext uri="{D42A27DB-BD31-4B8C-83A1-F6EECF244321}">
                  <p14:modId xmlns:p14="http://schemas.microsoft.com/office/powerpoint/2010/main" xmlns="" val="449828474"/>
                </p:ext>
              </p:extLst>
            </p:nvPr>
          </p:nvGraphicFramePr>
          <p:xfrm>
            <a:off x="520700" y="1995177"/>
            <a:ext cx="8021638" cy="3044825"/>
          </p:xfrm>
          <a:graphic>
            <a:graphicData uri="http://schemas.openxmlformats.org/presentationml/2006/ole">
              <p:oleObj spid="_x0000_s28678" name="文档" r:id="rId4" imgW="3837832" imgH="1457325" progId="Word.Document.12">
                <p:embed/>
              </p:oleObj>
            </a:graphicData>
          </a:graphic>
        </p:graphicFrame>
      </p:grpSp>
      <p:grpSp>
        <p:nvGrpSpPr>
          <p:cNvPr id="15" name="组合 14"/>
          <p:cNvGrpSpPr/>
          <p:nvPr/>
        </p:nvGrpSpPr>
        <p:grpSpPr>
          <a:xfrm>
            <a:off x="1775520" y="5523886"/>
            <a:ext cx="8640960" cy="1145475"/>
            <a:chOff x="251520" y="5379869"/>
            <a:chExt cx="8640960" cy="1145475"/>
          </a:xfrm>
        </p:grpSpPr>
        <p:grpSp>
          <p:nvGrpSpPr>
            <p:cNvPr id="16" name="组合 15"/>
            <p:cNvGrpSpPr/>
            <p:nvPr/>
          </p:nvGrpSpPr>
          <p:grpSpPr>
            <a:xfrm>
              <a:off x="251520" y="5379869"/>
              <a:ext cx="8640960" cy="1145475"/>
              <a:chOff x="251520" y="3762122"/>
              <a:chExt cx="8640960" cy="1145475"/>
            </a:xfrm>
          </p:grpSpPr>
          <p:sp>
            <p:nvSpPr>
              <p:cNvPr id="18" name="五边形 1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9" name="五边形 18"/>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0" name="燕尾形 19"/>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20"/>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17" name="对象 16"/>
            <p:cNvGraphicFramePr>
              <a:graphicFrameLocks noChangeAspect="1"/>
            </p:cNvGraphicFramePr>
            <p:nvPr>
              <p:extLst>
                <p:ext uri="{D42A27DB-BD31-4B8C-83A1-F6EECF244321}">
                  <p14:modId xmlns:p14="http://schemas.microsoft.com/office/powerpoint/2010/main" xmlns="" val="2986526738"/>
                </p:ext>
              </p:extLst>
            </p:nvPr>
          </p:nvGraphicFramePr>
          <p:xfrm>
            <a:off x="560388" y="5720209"/>
            <a:ext cx="7997825" cy="439738"/>
          </p:xfrm>
          <a:graphic>
            <a:graphicData uri="http://schemas.openxmlformats.org/presentationml/2006/ole">
              <p:oleObj spid="_x0000_s28679" name="文档" r:id="rId5" imgW="3862691" imgH="215930" progId="Word.Document.12">
                <p:embed/>
              </p:oleObj>
            </a:graphicData>
          </a:graphic>
        </p:graphicFrame>
      </p:grpSp>
    </p:spTree>
    <p:extLst>
      <p:ext uri="{BB962C8B-B14F-4D97-AF65-F5344CB8AC3E}">
        <p14:creationId xmlns:p14="http://schemas.microsoft.com/office/powerpoint/2010/main" xmlns="" val="384549661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nextCondLst>
                <p:cond evt="onClick" delay="0">
                  <p:tgtEl>
                    <p:spTgt spid="6"/>
                  </p:tgtEl>
                </p:cond>
              </p:nextCondLst>
            </p:seq>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7"/>
                                        </p:tgtEl>
                                      </p:cBhvr>
                                    </p:animEffect>
                                    <p:set>
                                      <p:cBhvr>
                                        <p:cTn id="13"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4" restart="whenNotActive" fill="hold" evtFilter="cancelBubble" nodeType="interactiveSeq">
                <p:stCondLst>
                  <p:cond evt="onClick" delay="0">
                    <p:tgtEl>
                      <p:spTgt spid="5"/>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childTnLst>
                    </p:cTn>
                  </p:par>
                </p:childTnLst>
              </p:cTn>
              <p:nextCondLst>
                <p:cond evt="onClick" delay="0">
                  <p:tgtEl>
                    <p:spTgt spid="5"/>
                  </p:tgtEl>
                </p:cond>
              </p:nextCondLst>
            </p:seq>
            <p:seq concurrent="1" nextAc="seek">
              <p:cTn id="20" restart="whenNotActive" fill="hold" evtFilter="cancelBubble" nodeType="interactiveSeq">
                <p:stCondLst>
                  <p:cond evt="onClick" delay="0">
                    <p:tgtEl>
                      <p:spTgt spid="15"/>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38</a:t>
            </a:fld>
            <a:r>
              <a:rPr lang="en-US" altLang="zh-CN"/>
              <a:t>-</a:t>
            </a:r>
            <a:endParaRPr lang="zh-CN" altLang="en-US" dirty="0"/>
          </a:p>
        </p:txBody>
      </p:sp>
      <p:sp>
        <p:nvSpPr>
          <p:cNvPr id="5" name="矩形 4"/>
          <p:cNvSpPr>
            <a:spLocks noChangeAspect="1"/>
          </p:cNvSpPr>
          <p:nvPr/>
        </p:nvSpPr>
        <p:spPr>
          <a:xfrm>
            <a:off x="2032000" y="2158959"/>
            <a:ext cx="8128000" cy="1311128"/>
          </a:xfrm>
          <a:prstGeom prst="rect">
            <a:avLst/>
          </a:prstGeom>
        </p:spPr>
        <p:txBody>
          <a:bodyPr>
            <a:spAutoFit/>
          </a:bodyPr>
          <a:lstStyle/>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x+my+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与不等式组</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表示的平面区域有</a:t>
            </a: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nSpc>
                <a:spcPct val="120000"/>
              </a:lnSpc>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公共点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则实数</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的取值范围是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976985455"/>
              </p:ext>
            </p:extLst>
          </p:nvPr>
        </p:nvGraphicFramePr>
        <p:xfrm>
          <a:off x="2783632" y="1943941"/>
          <a:ext cx="8128000" cy="927762"/>
        </p:xfrm>
        <a:graphic>
          <a:graphicData uri="http://schemas.openxmlformats.org/presentationml/2006/ole">
            <p:oleObj spid="_x0000_s29700" name="文档" r:id="rId3" imgW="3838246" imgH="438136" progId="Word.Document.12">
              <p:embed/>
            </p:oleObj>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xmlns="" val="3284662478"/>
              </p:ext>
            </p:extLst>
          </p:nvPr>
        </p:nvGraphicFramePr>
        <p:xfrm>
          <a:off x="1834649" y="3500684"/>
          <a:ext cx="8128000" cy="1008437"/>
        </p:xfrm>
        <a:graphic>
          <a:graphicData uri="http://schemas.openxmlformats.org/presentationml/2006/ole">
            <p:oleObj spid="_x0000_s29701" name="文档" r:id="rId4" imgW="3838246" imgH="476657" progId="Word.Document.12">
              <p:embed/>
            </p:oleObj>
          </a:graphicData>
        </a:graphic>
      </p:graphicFrame>
      <p:sp>
        <p:nvSpPr>
          <p:cNvPr id="8" name="矩形 7"/>
          <p:cNvSpPr>
            <a:spLocks noChangeAspect="1"/>
          </p:cNvSpPr>
          <p:nvPr/>
        </p:nvSpPr>
        <p:spPr>
          <a:xfrm>
            <a:off x="5923654" y="2973965"/>
            <a:ext cx="458780" cy="470450"/>
          </a:xfrm>
          <a:prstGeom prst="rect">
            <a:avLst/>
          </a:prstGeom>
        </p:spPr>
        <p:txBody>
          <a:bodyPr wrap="none">
            <a:spAutoFit/>
          </a:bodyPr>
          <a:lstStyle/>
          <a:p>
            <a:pPr>
              <a:lnSpc>
                <a:spcPct val="120000"/>
              </a:lnSpc>
            </a:pPr>
            <a:r>
              <a:rPr lang="en-US" altLang="zh-CN" sz="2200" dirty="0">
                <a:solidFill>
                  <a:srgbClr val="FF0000"/>
                </a:solidFill>
                <a:latin typeface="Times New Roman" panose="02020603050405020304" pitchFamily="18" charset="0"/>
              </a:rPr>
              <a:t>D </a:t>
            </a:r>
            <a:endParaRPr lang="zh-CN" altLang="en-US" sz="2200" dirty="0"/>
          </a:p>
        </p:txBody>
      </p:sp>
    </p:spTree>
    <p:extLst>
      <p:ext uri="{BB962C8B-B14F-4D97-AF65-F5344CB8AC3E}">
        <p14:creationId xmlns:p14="http://schemas.microsoft.com/office/powerpoint/2010/main" xmlns="" val="92155521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39</a:t>
            </a:fld>
            <a:r>
              <a:rPr lang="en-US" altLang="zh-CN"/>
              <a:t>-</a:t>
            </a:r>
            <a:endParaRPr lang="zh-CN" altLang="en-US" dirty="0"/>
          </a:p>
        </p:txBody>
      </p:sp>
      <p:sp>
        <p:nvSpPr>
          <p:cNvPr id="3" name="矩形 2"/>
          <p:cNvSpPr>
            <a:spLocks noChangeAspect="1"/>
          </p:cNvSpPr>
          <p:nvPr/>
        </p:nvSpPr>
        <p:spPr>
          <a:xfrm>
            <a:off x="2032000" y="1042346"/>
            <a:ext cx="8128000" cy="127227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直线</a:t>
            </a:r>
            <a:r>
              <a:rPr lang="en-US" altLang="zh-CN" sz="2200" i="1" dirty="0" err="1">
                <a:solidFill>
                  <a:srgbClr val="000000"/>
                </a:solidFill>
                <a:latin typeface="Times New Roman" panose="02020603050405020304" pitchFamily="18" charset="0"/>
                <a:cs typeface="Times New Roman" panose="02020603050405020304" pitchFamily="18" charset="0"/>
              </a:rPr>
              <a:t>x+my+</a:t>
            </a:r>
            <a:r>
              <a:rPr lang="en-US" altLang="zh-CN" sz="2200" dirty="0" err="1">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过定点</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作出不等式组对应的平面区域如图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直线为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此时直线和平面区域没有公共点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i="1" dirty="0" err="1">
                <a:solidFill>
                  <a:srgbClr val="000000"/>
                </a:solidFill>
                <a:latin typeface="Times New Roman" panose="02020603050405020304" pitchFamily="18" charset="0"/>
                <a:cs typeface="Times New Roman" panose="02020603050405020304" pitchFamily="18" charset="0"/>
              </a:rPr>
              <a:t>m</a:t>
            </a:r>
            <a:r>
              <a:rPr lang="en-US" altLang="zh-CN" sz="2200" dirty="0" err="1">
                <a:solidFill>
                  <a:srgbClr val="000000"/>
                </a:solidFill>
                <a:latin typeface="Times New Roman" panose="02020603050405020304" pitchFamily="18" charset="0"/>
                <a:cs typeface="Times New Roman" panose="02020603050405020304" pitchFamily="18" charset="0"/>
              </a:rPr>
              <a:t>≠0,</a:t>
            </a:r>
            <a:r>
              <a:rPr lang="en-US" altLang="zh-CN" sz="2200" i="1" dirty="0" err="1">
                <a:solidFill>
                  <a:srgbClr val="000000"/>
                </a:solidFill>
                <a:latin typeface="Times New Roman" panose="02020603050405020304" pitchFamily="18" charset="0"/>
                <a:cs typeface="Times New Roman" panose="02020603050405020304" pitchFamily="18" charset="0"/>
              </a:rPr>
              <a:t>x+my+</a:t>
            </a:r>
            <a:r>
              <a:rPr lang="en-US" altLang="zh-CN" sz="2200" dirty="0" err="1">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的斜截式方程为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820952077"/>
              </p:ext>
            </p:extLst>
          </p:nvPr>
        </p:nvGraphicFramePr>
        <p:xfrm>
          <a:off x="5413664" y="1865129"/>
          <a:ext cx="3835400" cy="474663"/>
        </p:xfrm>
        <a:graphic>
          <a:graphicData uri="http://schemas.openxmlformats.org/presentationml/2006/ole">
            <p:oleObj spid="_x0000_s30724" name="文档" r:id="rId3" imgW="1820423" imgH="225365" progId="Word.Document.12">
              <p:embed/>
            </p:oleObj>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xmlns="" val="3239058327"/>
              </p:ext>
            </p:extLst>
          </p:nvPr>
        </p:nvGraphicFramePr>
        <p:xfrm>
          <a:off x="1837137" y="2365854"/>
          <a:ext cx="8128000" cy="2884129"/>
        </p:xfrm>
        <a:graphic>
          <a:graphicData uri="http://schemas.openxmlformats.org/presentationml/2006/ole">
            <p:oleObj spid="_x0000_s30725" name="文档" r:id="rId4" imgW="3837832" imgH="1361626" progId="Word.Document.12">
              <p:embed/>
            </p:oleObj>
          </a:graphicData>
        </a:graphic>
      </p:graphicFrame>
      <p:pic>
        <p:nvPicPr>
          <p:cNvPr id="10" name="E19.eps" descr="id:2147511855;FounderCES"/>
          <p:cNvPicPr/>
          <p:nvPr/>
        </p:nvPicPr>
        <p:blipFill>
          <a:blip r:embed="rId5"/>
          <a:stretch>
            <a:fillRect/>
          </a:stretch>
        </p:blipFill>
        <p:spPr>
          <a:xfrm>
            <a:off x="8256240" y="4704362"/>
            <a:ext cx="1985394" cy="1872208"/>
          </a:xfrm>
          <a:prstGeom prst="rect">
            <a:avLst/>
          </a:prstGeom>
        </p:spPr>
      </p:pic>
    </p:spTree>
    <p:extLst>
      <p:ext uri="{BB962C8B-B14F-4D97-AF65-F5344CB8AC3E}">
        <p14:creationId xmlns:p14="http://schemas.microsoft.com/office/powerpoint/2010/main" xmlns="" val="24297352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4</a:t>
            </a:fld>
            <a:r>
              <a:rPr lang="en-US" altLang="zh-CN" dirty="0"/>
              <a:t>-</a:t>
            </a:r>
            <a:endParaRPr lang="zh-CN" altLang="en-US" dirty="0"/>
          </a:p>
        </p:txBody>
      </p:sp>
      <p:sp>
        <p:nvSpPr>
          <p:cNvPr id="3" name="圆角矩形 2">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知识梳理</a:t>
            </a:r>
          </a:p>
        </p:txBody>
      </p:sp>
      <p:sp>
        <p:nvSpPr>
          <p:cNvPr id="4" name="圆角矩形 3">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双击自测</a:t>
            </a:r>
          </a:p>
        </p:txBody>
      </p:sp>
      <p:sp>
        <p:nvSpPr>
          <p:cNvPr id="5" name="矩形 4"/>
          <p:cNvSpPr>
            <a:spLocks noChangeAspect="1"/>
          </p:cNvSpPr>
          <p:nvPr/>
        </p:nvSpPr>
        <p:spPr>
          <a:xfrm>
            <a:off x="2032001" y="1350431"/>
            <a:ext cx="3013967" cy="466731"/>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    2</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线性规划相关概念</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6" name="对象 5"/>
          <p:cNvGraphicFramePr>
            <a:graphicFrameLocks noChangeAspect="1"/>
          </p:cNvGraphicFramePr>
          <p:nvPr>
            <p:extLst>
              <p:ext uri="{D42A27DB-BD31-4B8C-83A1-F6EECF244321}">
                <p14:modId xmlns:p14="http://schemas.microsoft.com/office/powerpoint/2010/main" xmlns="" val="698907653"/>
              </p:ext>
            </p:extLst>
          </p:nvPr>
        </p:nvGraphicFramePr>
        <p:xfrm>
          <a:off x="2032000" y="1781413"/>
          <a:ext cx="8128000" cy="5381612"/>
        </p:xfrm>
        <a:graphic>
          <a:graphicData uri="http://schemas.openxmlformats.org/presentationml/2006/ole">
            <p:oleObj spid="_x0000_s2051" name="文档" r:id="rId5" imgW="3946425" imgH="2612788" progId="Word.Document.12">
              <p:embed/>
            </p:oleObj>
          </a:graphicData>
        </a:graphic>
      </p:graphicFrame>
      <p:sp>
        <p:nvSpPr>
          <p:cNvPr id="7" name="矩形 6"/>
          <p:cNvSpPr/>
          <p:nvPr/>
        </p:nvSpPr>
        <p:spPr>
          <a:xfrm>
            <a:off x="4885733" y="2766344"/>
            <a:ext cx="66537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52009" y="3366886"/>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807969" y="3366886"/>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159896" y="3934445"/>
            <a:ext cx="66537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441617" y="4526176"/>
            <a:ext cx="172639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60599" y="4965740"/>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825273" y="5395377"/>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187532" y="5395377"/>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297805" y="5836437"/>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894926" y="6234265"/>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607525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40</a:t>
            </a:fld>
            <a:r>
              <a:rPr lang="en-US" altLang="zh-CN"/>
              <a:t>-</a:t>
            </a:r>
            <a:endParaRPr lang="zh-CN" altLang="en-US" dirty="0"/>
          </a:p>
        </p:txBody>
      </p:sp>
      <p:sp>
        <p:nvSpPr>
          <p:cNvPr id="3" name="矩形 2"/>
          <p:cNvSpPr>
            <a:spLocks noChangeAspect="1"/>
          </p:cNvSpPr>
          <p:nvPr/>
        </p:nvSpPr>
        <p:spPr>
          <a:xfrm>
            <a:off x="2032000" y="1963082"/>
            <a:ext cx="8128000" cy="866006"/>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高分策略</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确定二元一次不等式表示的平面区域时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经常采用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直线定界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特殊点定域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的方法</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132774825"/>
              </p:ext>
            </p:extLst>
          </p:nvPr>
        </p:nvGraphicFramePr>
        <p:xfrm>
          <a:off x="2118706" y="2858028"/>
          <a:ext cx="8128000" cy="1714342"/>
        </p:xfrm>
        <a:graphic>
          <a:graphicData uri="http://schemas.openxmlformats.org/presentationml/2006/ole">
            <p:oleObj spid="_x0000_s31747" name="文档" r:id="rId3" imgW="3838246" imgH="809309" progId="Word.Document.12">
              <p:embed/>
            </p:oleObj>
          </a:graphicData>
        </a:graphic>
      </p:graphicFrame>
    </p:spTree>
    <p:extLst>
      <p:ext uri="{BB962C8B-B14F-4D97-AF65-F5344CB8AC3E}">
        <p14:creationId xmlns:p14="http://schemas.microsoft.com/office/powerpoint/2010/main" xmlns="" val="267426470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5</a:t>
            </a:fld>
            <a:r>
              <a:rPr lang="en-US" altLang="zh-CN" dirty="0"/>
              <a:t>-</a:t>
            </a:r>
            <a:endParaRPr lang="zh-CN" altLang="en-US" dirty="0"/>
          </a:p>
        </p:txBody>
      </p:sp>
      <p:sp>
        <p:nvSpPr>
          <p:cNvPr id="3" name="圆角矩形 2">
            <a:hlinkClick r:id="rId2"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知识梳理</a:t>
            </a:r>
          </a:p>
        </p:txBody>
      </p:sp>
      <p:sp>
        <p:nvSpPr>
          <p:cNvPr id="4" name="圆角矩形 3">
            <a:hlinkClick r:id="rId3"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双击自测</a:t>
            </a:r>
          </a:p>
        </p:txBody>
      </p:sp>
      <p:sp>
        <p:nvSpPr>
          <p:cNvPr id="17" name="矩形 16"/>
          <p:cNvSpPr>
            <a:spLocks noChangeAspect="1"/>
          </p:cNvSpPr>
          <p:nvPr/>
        </p:nvSpPr>
        <p:spPr>
          <a:xfrm>
            <a:off x="2032000" y="2107334"/>
            <a:ext cx="8128000" cy="2897332"/>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应用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利用线性规划求最值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一般用图解法求解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其步骤是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在平面直角坐标系内作出可行域</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考虑目标函数的几何意义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将目标函数进行变形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确定最优解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在可行域内平行移动目标函数变形后的直线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从而确定最优解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求最值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将最优解代入目标函数即可求出最大值或最小值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1173495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6</a:t>
            </a:fld>
            <a:r>
              <a:rPr lang="en-US" altLang="zh-CN" dirty="0"/>
              <a:t>-</a:t>
            </a:r>
            <a:endParaRPr lang="zh-CN" altLang="en-US" dirty="0"/>
          </a:p>
        </p:txBody>
      </p:sp>
      <p:sp>
        <p:nvSpPr>
          <p:cNvPr id="5" name="圆角矩形 4">
            <a:hlinkClick r:id="rId2"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3"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2" name="矩形 1"/>
          <p:cNvSpPr>
            <a:spLocks noChangeAspect="1"/>
          </p:cNvSpPr>
          <p:nvPr/>
        </p:nvSpPr>
        <p:spPr>
          <a:xfrm>
            <a:off x="2032000" y="1354318"/>
            <a:ext cx="8128000" cy="2084801"/>
          </a:xfrm>
          <a:prstGeom prst="rect">
            <a:avLst/>
          </a:prstGeom>
        </p:spPr>
        <p:txBody>
          <a:bodyPr>
            <a:spAutoFit/>
          </a:bodyPr>
          <a:lstStyle/>
          <a:p>
            <a:pPr>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不等式</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表示的区域在直线</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右上方</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右下方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左上方</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左下方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1775520" y="4623572"/>
            <a:ext cx="8640960" cy="2045789"/>
            <a:chOff x="251520" y="2420298"/>
            <a:chExt cx="8640960" cy="2045789"/>
          </a:xfrm>
        </p:grpSpPr>
        <p:grpSp>
          <p:nvGrpSpPr>
            <p:cNvPr id="10" name="组合 9"/>
            <p:cNvGrpSpPr/>
            <p:nvPr/>
          </p:nvGrpSpPr>
          <p:grpSpPr>
            <a:xfrm>
              <a:off x="251520" y="2420298"/>
              <a:ext cx="8640960" cy="2045789"/>
              <a:chOff x="251520" y="375099"/>
              <a:chExt cx="8640960" cy="2045789"/>
            </a:xfrm>
          </p:grpSpPr>
          <p:sp>
            <p:nvSpPr>
              <p:cNvPr id="12" name="五边形 1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375099"/>
                <a:ext cx="8640960" cy="1728781"/>
                <a:chOff x="251520" y="375099"/>
                <a:chExt cx="8640960" cy="1728781"/>
              </a:xfrm>
            </p:grpSpPr>
            <p:sp>
              <p:nvSpPr>
                <p:cNvPr id="15" name="矩形 14"/>
                <p:cNvSpPr/>
                <p:nvPr/>
              </p:nvSpPr>
              <p:spPr>
                <a:xfrm>
                  <a:off x="251520" y="375099"/>
                  <a:ext cx="8640960" cy="172878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8"/>
                <p:cNvSpPr txBox="1"/>
                <p:nvPr/>
              </p:nvSpPr>
              <p:spPr>
                <a:xfrm>
                  <a:off x="8371094" y="444656"/>
                  <a:ext cx="492443" cy="276999"/>
                </a:xfrm>
                <a:prstGeom prst="rect">
                  <a:avLst/>
                </a:prstGeom>
                <a:noFill/>
              </p:spPr>
              <p:txBody>
                <a:bodyPr wrap="none" rtlCol="0">
                  <a:spAutoFit/>
                </a:bodyPr>
                <a:lstStyle/>
                <a:p>
                  <a:r>
                    <a:rPr lang="zh-CN" altLang="en-US" sz="1200" dirty="0"/>
                    <a:t>关闭</a:t>
                  </a:r>
                </a:p>
              </p:txBody>
            </p:sp>
          </p:grpSp>
        </p:grpSp>
        <p:sp>
          <p:nvSpPr>
            <p:cNvPr id="11" name="矩形 10"/>
            <p:cNvSpPr>
              <a:spLocks noChangeAspect="1"/>
            </p:cNvSpPr>
            <p:nvPr/>
          </p:nvSpPr>
          <p:spPr>
            <a:xfrm>
              <a:off x="508000" y="2716749"/>
              <a:ext cx="8128000" cy="506934"/>
            </a:xfrm>
            <a:prstGeom prst="rect">
              <a:avLst/>
            </a:prstGeom>
          </p:spPr>
          <p:txBody>
            <a:bodyPr>
              <a:spAutoFit/>
            </a:bodyPr>
            <a:lstStyle/>
            <a:p>
              <a:pPr>
                <a:lnSpc>
                  <a:spcPct val="150000"/>
                </a:lnSpc>
                <a:tabLst>
                  <a:tab pos="1029335" algn="l"/>
                  <a:tab pos="1850390" algn="l"/>
                  <a:tab pos="2538095" algn="l"/>
                  <a:tab pos="3221990" algn="l"/>
                </a:tabLst>
              </a:pPr>
              <a:r>
                <a:rPr lang="zh-CN" altLang="zh-CN" sz="2000" dirty="0"/>
                <a:t>画出图形</a:t>
              </a:r>
              <a:r>
                <a:rPr lang="en-US" altLang="zh-CN" sz="2000" dirty="0"/>
                <a:t>(</a:t>
              </a:r>
              <a:r>
                <a:rPr lang="zh-CN" altLang="zh-CN" sz="2000" dirty="0"/>
                <a:t>图略</a:t>
              </a:r>
              <a:r>
                <a:rPr lang="en-US" altLang="zh-CN" sz="2000" dirty="0"/>
                <a:t>),</a:t>
              </a:r>
              <a:r>
                <a:rPr lang="zh-CN" altLang="zh-CN" sz="2000" dirty="0"/>
                <a:t>可知该区域在直线</a:t>
              </a:r>
              <a:r>
                <a:rPr lang="en-US" altLang="zh-CN" sz="2000" i="1" dirty="0" err="1"/>
                <a:t>x-</a:t>
              </a:r>
              <a:r>
                <a:rPr lang="en-US" altLang="zh-CN" sz="2000" dirty="0" err="1"/>
                <a:t>2</a:t>
              </a:r>
              <a:r>
                <a:rPr lang="en-US" altLang="zh-CN" sz="2000" i="1" dirty="0" err="1"/>
                <a:t>y+</a:t>
              </a:r>
              <a:r>
                <a:rPr lang="en-US" altLang="zh-CN" sz="2000" dirty="0" err="1"/>
                <a:t>6</a:t>
              </a:r>
              <a:r>
                <a:rPr lang="en-US" altLang="zh-CN" sz="2000" i="1" dirty="0"/>
                <a:t>=</a:t>
              </a:r>
              <a:r>
                <a:rPr lang="en-US" altLang="zh-CN" sz="2000" dirty="0"/>
                <a:t>0</a:t>
              </a:r>
              <a:r>
                <a:rPr lang="zh-CN" altLang="zh-CN" sz="2000" dirty="0"/>
                <a:t>的左上方</a:t>
              </a:r>
              <a:r>
                <a:rPr lang="en-US" altLang="zh-CN" sz="2000" i="1" dirty="0"/>
                <a:t>.</a:t>
              </a:r>
              <a:endParaRPr lang="zh-CN" altLang="zh-CN" sz="2000" dirty="0">
                <a:solidFill>
                  <a:srgbClr val="000000"/>
                </a:solidFill>
                <a:latin typeface="NEU-BZ-S92"/>
                <a:ea typeface="方正书宋_GBK" panose="03000509000000000000" pitchFamily="65" charset="-122"/>
                <a:cs typeface="Times New Roman" panose="02020603050405020304" pitchFamily="18" charset="0"/>
              </a:endParaRPr>
            </a:p>
          </p:txBody>
        </p:sp>
      </p:grpSp>
      <p:grpSp>
        <p:nvGrpSpPr>
          <p:cNvPr id="17" name="组合 16"/>
          <p:cNvGrpSpPr/>
          <p:nvPr/>
        </p:nvGrpSpPr>
        <p:grpSpPr>
          <a:xfrm>
            <a:off x="1775520" y="5517232"/>
            <a:ext cx="8640960" cy="1152128"/>
            <a:chOff x="251520" y="4752548"/>
            <a:chExt cx="8640960" cy="1152128"/>
          </a:xfrm>
        </p:grpSpPr>
        <p:grpSp>
          <p:nvGrpSpPr>
            <p:cNvPr id="18" name="组合 17"/>
            <p:cNvGrpSpPr/>
            <p:nvPr/>
          </p:nvGrpSpPr>
          <p:grpSpPr>
            <a:xfrm>
              <a:off x="251520" y="4752548"/>
              <a:ext cx="8640960" cy="1152128"/>
              <a:chOff x="251520" y="3755469"/>
              <a:chExt cx="8640960" cy="1152128"/>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755469"/>
                <a:ext cx="8640960"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48"/>
              <p:cNvSpPr txBox="1"/>
              <p:nvPr/>
            </p:nvSpPr>
            <p:spPr>
              <a:xfrm>
                <a:off x="8388424" y="3872081"/>
                <a:ext cx="492443" cy="276999"/>
              </a:xfrm>
              <a:prstGeom prst="rect">
                <a:avLst/>
              </a:prstGeom>
              <a:noFill/>
            </p:spPr>
            <p:txBody>
              <a:bodyPr wrap="none" rtlCol="0">
                <a:spAutoFit/>
              </a:bodyPr>
              <a:lstStyle/>
              <a:p>
                <a:r>
                  <a:rPr lang="zh-CN" altLang="en-US" sz="1200" dirty="0"/>
                  <a:t>关闭</a:t>
                </a:r>
              </a:p>
            </p:txBody>
          </p:sp>
        </p:grpSp>
        <p:sp>
          <p:nvSpPr>
            <p:cNvPr id="19" name="矩形 18"/>
            <p:cNvSpPr>
              <a:spLocks noChangeAspect="1"/>
            </p:cNvSpPr>
            <p:nvPr/>
          </p:nvSpPr>
          <p:spPr>
            <a:xfrm>
              <a:off x="539552" y="4968572"/>
              <a:ext cx="8064896" cy="506292"/>
            </a:xfrm>
            <a:prstGeom prst="rect">
              <a:avLst/>
            </a:prstGeom>
          </p:spPr>
          <p:txBody>
            <a:bodyPr wrap="square">
              <a:spAutoFit/>
            </a:bodyPr>
            <a:lstStyle/>
            <a:p>
              <a:pPr>
                <a:lnSpc>
                  <a:spcPct val="150000"/>
                </a:lnSpc>
              </a:pPr>
              <a:r>
                <a:rPr lang="en-US" altLang="zh-CN" sz="2000" dirty="0"/>
                <a:t>C</a:t>
              </a:r>
              <a:endParaRPr lang="zh-CN" altLang="en-US" sz="2000" dirty="0"/>
            </a:p>
          </p:txBody>
        </p:sp>
      </p:grpSp>
    </p:spTree>
    <p:extLst>
      <p:ext uri="{BB962C8B-B14F-4D97-AF65-F5344CB8AC3E}">
        <p14:creationId xmlns:p14="http://schemas.microsoft.com/office/powerpoint/2010/main" xmlns="" val="128230457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7</a:t>
            </a:fld>
            <a:r>
              <a:rPr lang="en-US" altLang="zh-CN" dirty="0"/>
              <a:t>-</a:t>
            </a:r>
            <a:endParaRPr lang="zh-CN" altLang="en-US" dirty="0"/>
          </a:p>
        </p:txBody>
      </p:sp>
      <p:sp>
        <p:nvSpPr>
          <p:cNvPr id="5" name="圆角矩形 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graphicFrame>
        <p:nvGraphicFramePr>
          <p:cNvPr id="2" name="对象 1"/>
          <p:cNvGraphicFramePr>
            <a:graphicFrameLocks noChangeAspect="1"/>
          </p:cNvGraphicFramePr>
          <p:nvPr>
            <p:extLst>
              <p:ext uri="{D42A27DB-BD31-4B8C-83A1-F6EECF244321}">
                <p14:modId xmlns:p14="http://schemas.microsoft.com/office/powerpoint/2010/main" xmlns="" val="585296928"/>
              </p:ext>
            </p:extLst>
          </p:nvPr>
        </p:nvGraphicFramePr>
        <p:xfrm>
          <a:off x="2118706" y="1387018"/>
          <a:ext cx="8128000" cy="631954"/>
        </p:xfrm>
        <a:graphic>
          <a:graphicData uri="http://schemas.openxmlformats.org/presentationml/2006/ole">
            <p:oleObj spid="_x0000_s3076" name="文档" r:id="rId5" imgW="3838246" imgH="298811" progId="Word.Document.12">
              <p:embed/>
            </p:oleObj>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xmlns="" val="2845770787"/>
              </p:ext>
            </p:extLst>
          </p:nvPr>
        </p:nvGraphicFramePr>
        <p:xfrm>
          <a:off x="2032000" y="2145735"/>
          <a:ext cx="8128000" cy="1505932"/>
        </p:xfrm>
        <a:graphic>
          <a:graphicData uri="http://schemas.openxmlformats.org/presentationml/2006/ole">
            <p:oleObj spid="_x0000_s3077" name="文档" r:id="rId6" imgW="3838246" imgH="710666" progId="Word.Document.12">
              <p:embed/>
            </p:oleObj>
          </a:graphicData>
        </a:graphic>
      </p:graphicFrame>
      <p:sp>
        <p:nvSpPr>
          <p:cNvPr id="7" name="五边形 6"/>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1775520" y="4623572"/>
            <a:ext cx="8640960" cy="2045789"/>
            <a:chOff x="251520" y="2420298"/>
            <a:chExt cx="8640960" cy="2045789"/>
          </a:xfrm>
        </p:grpSpPr>
        <p:grpSp>
          <p:nvGrpSpPr>
            <p:cNvPr id="10" name="组合 9"/>
            <p:cNvGrpSpPr/>
            <p:nvPr/>
          </p:nvGrpSpPr>
          <p:grpSpPr>
            <a:xfrm>
              <a:off x="251520" y="2420298"/>
              <a:ext cx="8640960" cy="2045789"/>
              <a:chOff x="251520" y="375099"/>
              <a:chExt cx="8640960" cy="2045789"/>
            </a:xfrm>
          </p:grpSpPr>
          <p:sp>
            <p:nvSpPr>
              <p:cNvPr id="12" name="五边形 1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375099"/>
                <a:ext cx="8640960" cy="1728781"/>
                <a:chOff x="251520" y="375099"/>
                <a:chExt cx="8640960" cy="1728781"/>
              </a:xfrm>
            </p:grpSpPr>
            <p:sp>
              <p:nvSpPr>
                <p:cNvPr id="15" name="矩形 14"/>
                <p:cNvSpPr/>
                <p:nvPr/>
              </p:nvSpPr>
              <p:spPr>
                <a:xfrm>
                  <a:off x="251520" y="375099"/>
                  <a:ext cx="8640960" cy="172878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8"/>
                <p:cNvSpPr txBox="1"/>
                <p:nvPr/>
              </p:nvSpPr>
              <p:spPr>
                <a:xfrm>
                  <a:off x="8371094" y="444656"/>
                  <a:ext cx="492443" cy="276999"/>
                </a:xfrm>
                <a:prstGeom prst="rect">
                  <a:avLst/>
                </a:prstGeom>
                <a:noFill/>
              </p:spPr>
              <p:txBody>
                <a:bodyPr wrap="none" rtlCol="0">
                  <a:spAutoFit/>
                </a:bodyPr>
                <a:lstStyle/>
                <a:p>
                  <a:r>
                    <a:rPr lang="zh-CN" altLang="en-US" sz="1200" dirty="0"/>
                    <a:t>关闭</a:t>
                  </a:r>
                </a:p>
              </p:txBody>
            </p:sp>
          </p:grpSp>
        </p:grpSp>
        <p:sp>
          <p:nvSpPr>
            <p:cNvPr id="11" name="矩形 10"/>
            <p:cNvSpPr>
              <a:spLocks noChangeAspect="1"/>
            </p:cNvSpPr>
            <p:nvPr/>
          </p:nvSpPr>
          <p:spPr>
            <a:xfrm>
              <a:off x="508000" y="2716749"/>
              <a:ext cx="8128000" cy="968598"/>
            </a:xfrm>
            <a:prstGeom prst="rect">
              <a:avLst/>
            </a:prstGeom>
          </p:spPr>
          <p:txBody>
            <a:bodyPr>
              <a:spAutoFit/>
            </a:bodyPr>
            <a:lstStyle/>
            <a:p>
              <a:pPr>
                <a:lnSpc>
                  <a:spcPct val="150000"/>
                </a:lnSpc>
                <a:tabLst>
                  <a:tab pos="1029335" algn="l"/>
                  <a:tab pos="1850390" algn="l"/>
                  <a:tab pos="2538095" algn="l"/>
                  <a:tab pos="3221990" algn="l"/>
                </a:tabLst>
              </a:pPr>
              <a:r>
                <a:rPr lang="en-US" altLang="zh-CN" sz="2000" i="1" dirty="0" err="1"/>
                <a:t>x-</a:t>
              </a:r>
              <a:r>
                <a:rPr lang="en-US" altLang="zh-CN" sz="2000" dirty="0" err="1"/>
                <a:t>3</a:t>
              </a:r>
              <a:r>
                <a:rPr lang="en-US" altLang="zh-CN" sz="2000" i="1" dirty="0" err="1"/>
                <a:t>y+</a:t>
              </a:r>
              <a:r>
                <a:rPr lang="en-US" altLang="zh-CN" sz="2000" dirty="0" err="1"/>
                <a:t>6</a:t>
              </a:r>
              <a:r>
                <a:rPr lang="en-US" altLang="zh-CN" sz="2000" i="1" dirty="0"/>
                <a:t>&lt;</a:t>
              </a:r>
              <a:r>
                <a:rPr lang="en-US" altLang="zh-CN" sz="2000" dirty="0"/>
                <a:t>0</a:t>
              </a:r>
              <a:r>
                <a:rPr lang="zh-CN" altLang="zh-CN" sz="2000" dirty="0"/>
                <a:t>表示直线</a:t>
              </a:r>
              <a:r>
                <a:rPr lang="en-US" altLang="zh-CN" sz="2000" i="1" dirty="0" err="1"/>
                <a:t>x-</a:t>
              </a:r>
              <a:r>
                <a:rPr lang="en-US" altLang="zh-CN" sz="2000" dirty="0" err="1"/>
                <a:t>3</a:t>
              </a:r>
              <a:r>
                <a:rPr lang="en-US" altLang="zh-CN" sz="2000" i="1" dirty="0" err="1"/>
                <a:t>y+</a:t>
              </a:r>
              <a:r>
                <a:rPr lang="en-US" altLang="zh-CN" sz="2000" dirty="0" err="1"/>
                <a:t>6</a:t>
              </a:r>
              <a:r>
                <a:rPr lang="en-US" altLang="zh-CN" sz="2000" i="1" dirty="0"/>
                <a:t>=</a:t>
              </a:r>
              <a:r>
                <a:rPr lang="en-US" altLang="zh-CN" sz="2000" dirty="0"/>
                <a:t>0</a:t>
              </a:r>
              <a:r>
                <a:rPr lang="zh-CN" altLang="zh-CN" sz="2000" dirty="0"/>
                <a:t>左上方的平面区域</a:t>
              </a:r>
              <a:r>
                <a:rPr lang="en-US" altLang="zh-CN" sz="2000" dirty="0"/>
                <a:t>,</a:t>
              </a:r>
              <a:r>
                <a:rPr lang="en-US" altLang="zh-CN" sz="2000" i="1" dirty="0" err="1"/>
                <a:t>x-y+</a:t>
              </a:r>
              <a:r>
                <a:rPr lang="en-US" altLang="zh-CN" sz="2000" dirty="0" err="1"/>
                <a:t>2≥0</a:t>
              </a:r>
              <a:r>
                <a:rPr lang="zh-CN" altLang="zh-CN" sz="2000" dirty="0"/>
                <a:t>表示直线</a:t>
              </a:r>
              <a:r>
                <a:rPr lang="en-US" altLang="zh-CN" sz="2000" i="1" dirty="0" err="1"/>
                <a:t>x-y+</a:t>
              </a:r>
              <a:r>
                <a:rPr lang="en-US" altLang="zh-CN" sz="2000" dirty="0" err="1"/>
                <a:t>2</a:t>
              </a:r>
              <a:r>
                <a:rPr lang="en-US" altLang="zh-CN" sz="2000" i="1" dirty="0"/>
                <a:t>=</a:t>
              </a:r>
              <a:r>
                <a:rPr lang="en-US" altLang="zh-CN" sz="2000" dirty="0"/>
                <a:t>0</a:t>
              </a:r>
              <a:r>
                <a:rPr lang="zh-CN" altLang="zh-CN" sz="2000" dirty="0"/>
                <a:t>及其右下方的平面区域</a:t>
              </a:r>
              <a:r>
                <a:rPr lang="en-US" altLang="zh-CN" sz="2000" i="1" dirty="0"/>
                <a:t>.</a:t>
              </a:r>
              <a:r>
                <a:rPr lang="zh-CN" altLang="zh-CN" sz="2000" dirty="0"/>
                <a:t>故选</a:t>
              </a:r>
              <a:r>
                <a:rPr lang="en-US" altLang="zh-CN" sz="2000" dirty="0"/>
                <a:t>C</a:t>
              </a:r>
              <a:r>
                <a:rPr lang="en-US" altLang="zh-CN" sz="2000" i="1" dirty="0"/>
                <a:t>.</a:t>
              </a:r>
              <a:endParaRPr lang="zh-CN" altLang="zh-CN" sz="2000" dirty="0">
                <a:solidFill>
                  <a:srgbClr val="000000"/>
                </a:solidFill>
                <a:latin typeface="NEU-BZ-S92"/>
                <a:ea typeface="方正书宋_GBK" panose="03000509000000000000" pitchFamily="65" charset="-122"/>
                <a:cs typeface="Times New Roman" panose="02020603050405020304" pitchFamily="18" charset="0"/>
              </a:endParaRPr>
            </a:p>
          </p:txBody>
        </p:sp>
      </p:grpSp>
      <p:grpSp>
        <p:nvGrpSpPr>
          <p:cNvPr id="17" name="组合 16"/>
          <p:cNvGrpSpPr/>
          <p:nvPr/>
        </p:nvGrpSpPr>
        <p:grpSpPr>
          <a:xfrm>
            <a:off x="1775520" y="5517232"/>
            <a:ext cx="8640960" cy="1152128"/>
            <a:chOff x="251520" y="4752548"/>
            <a:chExt cx="8640960" cy="1152128"/>
          </a:xfrm>
        </p:grpSpPr>
        <p:grpSp>
          <p:nvGrpSpPr>
            <p:cNvPr id="18" name="组合 17"/>
            <p:cNvGrpSpPr/>
            <p:nvPr/>
          </p:nvGrpSpPr>
          <p:grpSpPr>
            <a:xfrm>
              <a:off x="251520" y="4752548"/>
              <a:ext cx="8640960" cy="1152128"/>
              <a:chOff x="251520" y="3755469"/>
              <a:chExt cx="8640960" cy="1152128"/>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755469"/>
                <a:ext cx="8640960"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48"/>
              <p:cNvSpPr txBox="1"/>
              <p:nvPr/>
            </p:nvSpPr>
            <p:spPr>
              <a:xfrm>
                <a:off x="8388424" y="3872081"/>
                <a:ext cx="492443" cy="276999"/>
              </a:xfrm>
              <a:prstGeom prst="rect">
                <a:avLst/>
              </a:prstGeom>
              <a:noFill/>
            </p:spPr>
            <p:txBody>
              <a:bodyPr wrap="none" rtlCol="0">
                <a:spAutoFit/>
              </a:bodyPr>
              <a:lstStyle/>
              <a:p>
                <a:r>
                  <a:rPr lang="zh-CN" altLang="en-US" sz="1200" dirty="0"/>
                  <a:t>关闭</a:t>
                </a:r>
              </a:p>
            </p:txBody>
          </p:sp>
        </p:grpSp>
        <p:sp>
          <p:nvSpPr>
            <p:cNvPr id="19" name="矩形 18"/>
            <p:cNvSpPr>
              <a:spLocks noChangeAspect="1"/>
            </p:cNvSpPr>
            <p:nvPr/>
          </p:nvSpPr>
          <p:spPr>
            <a:xfrm>
              <a:off x="539552" y="4968572"/>
              <a:ext cx="8064896" cy="506292"/>
            </a:xfrm>
            <a:prstGeom prst="rect">
              <a:avLst/>
            </a:prstGeom>
          </p:spPr>
          <p:txBody>
            <a:bodyPr wrap="square">
              <a:spAutoFit/>
            </a:bodyPr>
            <a:lstStyle/>
            <a:p>
              <a:pPr>
                <a:lnSpc>
                  <a:spcPct val="150000"/>
                </a:lnSpc>
              </a:pPr>
              <a:r>
                <a:rPr lang="en-US" altLang="zh-CN" sz="2000" dirty="0"/>
                <a:t>C</a:t>
              </a:r>
              <a:endParaRPr lang="zh-CN" altLang="en-US" sz="2000" dirty="0"/>
            </a:p>
          </p:txBody>
        </p:sp>
      </p:grpSp>
    </p:spTree>
    <p:extLst>
      <p:ext uri="{BB962C8B-B14F-4D97-AF65-F5344CB8AC3E}">
        <p14:creationId xmlns:p14="http://schemas.microsoft.com/office/powerpoint/2010/main" xmlns="" val="194383820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8</a:t>
            </a:fld>
            <a:r>
              <a:rPr lang="en-US" altLang="zh-CN" dirty="0"/>
              <a:t>-</a:t>
            </a:r>
            <a:endParaRPr lang="zh-CN" altLang="en-US" dirty="0"/>
          </a:p>
        </p:txBody>
      </p:sp>
      <p:sp>
        <p:nvSpPr>
          <p:cNvPr id="5" name="圆角矩形 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2" name="矩形 1"/>
          <p:cNvSpPr>
            <a:spLocks noChangeAspect="1"/>
          </p:cNvSpPr>
          <p:nvPr/>
        </p:nvSpPr>
        <p:spPr>
          <a:xfrm>
            <a:off x="2032000" y="1357079"/>
            <a:ext cx="8128000" cy="2084801"/>
          </a:xfrm>
          <a:prstGeom prst="rect">
            <a:avLst/>
          </a:prstGeom>
        </p:spPr>
        <p:txBody>
          <a:bodyPr>
            <a:spAutoFit/>
          </a:bodyPr>
          <a:lstStyle/>
          <a:p>
            <a:pPr>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投资生产</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产品时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每生产</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吨需要资金</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万元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需场地</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平方米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投资生产</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产品时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每生产</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吨需要资金</a:t>
            </a:r>
            <a:r>
              <a:rPr lang="en-US" altLang="zh-CN" sz="2200" dirty="0">
                <a:solidFill>
                  <a:srgbClr val="000000"/>
                </a:solidFill>
                <a:latin typeface="Times New Roman" panose="02020603050405020304" pitchFamily="18" charset="0"/>
                <a:cs typeface="Times New Roman" panose="02020603050405020304" pitchFamily="18" charset="0"/>
              </a:rPr>
              <a:t>300</a:t>
            </a:r>
            <a:r>
              <a:rPr lang="zh-CN" altLang="zh-CN" sz="2200" dirty="0">
                <a:solidFill>
                  <a:srgbClr val="000000"/>
                </a:solidFill>
                <a:latin typeface="Times New Roman" panose="02020603050405020304" pitchFamily="18" charset="0"/>
                <a:cs typeface="Times New Roman" panose="02020603050405020304" pitchFamily="18" charset="0"/>
              </a:rPr>
              <a:t>万元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需场地</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平方米</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现某单位可使用资金</a:t>
            </a:r>
            <a:r>
              <a:rPr lang="en-US" altLang="zh-CN" sz="2200" dirty="0">
                <a:solidFill>
                  <a:srgbClr val="000000"/>
                </a:solidFill>
                <a:latin typeface="Times New Roman" panose="02020603050405020304" pitchFamily="18" charset="0"/>
                <a:cs typeface="Times New Roman" panose="02020603050405020304" pitchFamily="18" charset="0"/>
              </a:rPr>
              <a:t>1 400</a:t>
            </a:r>
            <a:r>
              <a:rPr lang="zh-CN" altLang="zh-CN" sz="2200" dirty="0">
                <a:solidFill>
                  <a:srgbClr val="000000"/>
                </a:solidFill>
                <a:latin typeface="Times New Roman" panose="02020603050405020304" pitchFamily="18" charset="0"/>
                <a:cs typeface="Times New Roman" panose="02020603050405020304" pitchFamily="18" charset="0"/>
              </a:rPr>
              <a:t>万元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场地</a:t>
            </a:r>
            <a:r>
              <a:rPr lang="en-US" altLang="zh-CN" sz="2200" dirty="0">
                <a:solidFill>
                  <a:srgbClr val="000000"/>
                </a:solidFill>
                <a:latin typeface="Times New Roman" panose="02020603050405020304" pitchFamily="18" charset="0"/>
                <a:cs typeface="Times New Roman" panose="02020603050405020304" pitchFamily="18" charset="0"/>
              </a:rPr>
              <a:t>900</a:t>
            </a:r>
            <a:r>
              <a:rPr lang="zh-CN" altLang="zh-CN" sz="2200" dirty="0">
                <a:solidFill>
                  <a:srgbClr val="000000"/>
                </a:solidFill>
                <a:latin typeface="Times New Roman" panose="02020603050405020304" pitchFamily="18" charset="0"/>
                <a:cs typeface="Times New Roman" panose="02020603050405020304" pitchFamily="18" charset="0"/>
              </a:rPr>
              <a:t>平方米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则上述要求可用不等式组表示为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分别表示生产</a:t>
            </a:r>
            <a:r>
              <a:rPr lang="en-US" altLang="zh-CN" sz="2200"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产品的吨数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grpSp>
        <p:nvGrpSpPr>
          <p:cNvPr id="17" name="组合 16"/>
          <p:cNvGrpSpPr/>
          <p:nvPr/>
        </p:nvGrpSpPr>
        <p:grpSpPr>
          <a:xfrm>
            <a:off x="1775520" y="4581130"/>
            <a:ext cx="8640960" cy="2088231"/>
            <a:chOff x="251520" y="4437113"/>
            <a:chExt cx="8640960" cy="2088231"/>
          </a:xfrm>
        </p:grpSpPr>
        <p:grpSp>
          <p:nvGrpSpPr>
            <p:cNvPr id="18" name="组合 17"/>
            <p:cNvGrpSpPr/>
            <p:nvPr/>
          </p:nvGrpSpPr>
          <p:grpSpPr>
            <a:xfrm>
              <a:off x="251520" y="4437113"/>
              <a:ext cx="8640960" cy="2088231"/>
              <a:chOff x="251520" y="2819366"/>
              <a:chExt cx="8640960" cy="2088231"/>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2819366"/>
                <a:ext cx="8640960" cy="177950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30"/>
              <p:cNvSpPr txBox="1"/>
              <p:nvPr/>
            </p:nvSpPr>
            <p:spPr>
              <a:xfrm>
                <a:off x="8388424" y="2966583"/>
                <a:ext cx="492443" cy="276999"/>
              </a:xfrm>
              <a:prstGeom prst="rect">
                <a:avLst/>
              </a:prstGeom>
              <a:noFill/>
            </p:spPr>
            <p:txBody>
              <a:bodyPr wrap="none" rtlCol="0">
                <a:spAutoFit/>
              </a:bodyPr>
              <a:lstStyle/>
              <a:p>
                <a:r>
                  <a:rPr lang="zh-CN" altLang="en-US" sz="1200" dirty="0"/>
                  <a:t>关闭</a:t>
                </a:r>
              </a:p>
            </p:txBody>
          </p:sp>
        </p:grpSp>
        <p:graphicFrame>
          <p:nvGraphicFramePr>
            <p:cNvPr id="19" name="对象 18"/>
            <p:cNvGraphicFramePr>
              <a:graphicFrameLocks noChangeAspect="1"/>
            </p:cNvGraphicFramePr>
            <p:nvPr>
              <p:extLst>
                <p:ext uri="{D42A27DB-BD31-4B8C-83A1-F6EECF244321}">
                  <p14:modId xmlns:p14="http://schemas.microsoft.com/office/powerpoint/2010/main" xmlns="" val="2674257108"/>
                </p:ext>
              </p:extLst>
            </p:nvPr>
          </p:nvGraphicFramePr>
          <p:xfrm>
            <a:off x="555625" y="4832821"/>
            <a:ext cx="7975600" cy="1260475"/>
          </p:xfrm>
          <a:graphic>
            <a:graphicData uri="http://schemas.openxmlformats.org/presentationml/2006/ole">
              <p:oleObj spid="_x0000_s4099" name="文档" r:id="rId5" imgW="3862691" imgH="615980" progId="Word.Document.12">
                <p:embed/>
              </p:oleObj>
            </a:graphicData>
          </a:graphic>
        </p:graphicFrame>
      </p:grpSp>
    </p:spTree>
    <p:extLst>
      <p:ext uri="{BB962C8B-B14F-4D97-AF65-F5344CB8AC3E}">
        <p14:creationId xmlns:p14="http://schemas.microsoft.com/office/powerpoint/2010/main" xmlns="" val="236687950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nextCondLst>
                <p:cond evt="onClick" delay="0">
                  <p:tgtEl>
                    <p:spTgt spid="7"/>
                  </p:tgtEl>
                </p:cond>
              </p:nextCondLst>
            </p:seq>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7"/>
                                        </p:tgtEl>
                                      </p:cBhvr>
                                    </p:animEffect>
                                    <p:set>
                                      <p:cBhvr>
                                        <p:cTn id="13"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9</a:t>
            </a:fld>
            <a:r>
              <a:rPr lang="en-US" altLang="zh-CN" dirty="0"/>
              <a:t>-</a:t>
            </a:r>
            <a:endParaRPr lang="zh-CN" altLang="en-US" dirty="0"/>
          </a:p>
        </p:txBody>
      </p:sp>
      <p:sp>
        <p:nvSpPr>
          <p:cNvPr id="5" name="圆角矩形 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graphicFrame>
        <p:nvGraphicFramePr>
          <p:cNvPr id="2" name="对象 1"/>
          <p:cNvGraphicFramePr>
            <a:graphicFrameLocks noChangeAspect="1"/>
          </p:cNvGraphicFramePr>
          <p:nvPr>
            <p:extLst>
              <p:ext uri="{D42A27DB-BD31-4B8C-83A1-F6EECF244321}">
                <p14:modId xmlns:p14="http://schemas.microsoft.com/office/powerpoint/2010/main" xmlns="" val="1449311361"/>
              </p:ext>
            </p:extLst>
          </p:nvPr>
        </p:nvGraphicFramePr>
        <p:xfrm>
          <a:off x="2118706" y="1383863"/>
          <a:ext cx="8128000" cy="971460"/>
        </p:xfrm>
        <a:graphic>
          <a:graphicData uri="http://schemas.openxmlformats.org/presentationml/2006/ole">
            <p:oleObj spid="_x0000_s5125" name="文档" r:id="rId5" imgW="3838246" imgH="459376" progId="Word.Document.12">
              <p:embed/>
            </p:oleObj>
          </a:graphicData>
        </a:graphic>
      </p:graphicFrame>
      <p:sp>
        <p:nvSpPr>
          <p:cNvPr id="7" name="五边形 6"/>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1775520" y="2276872"/>
            <a:ext cx="8640960" cy="4392488"/>
            <a:chOff x="251520" y="1124744"/>
            <a:chExt cx="8640960" cy="4392488"/>
          </a:xfrm>
        </p:grpSpPr>
        <p:grpSp>
          <p:nvGrpSpPr>
            <p:cNvPr id="10" name="组合 9"/>
            <p:cNvGrpSpPr/>
            <p:nvPr/>
          </p:nvGrpSpPr>
          <p:grpSpPr>
            <a:xfrm>
              <a:off x="251520" y="1124744"/>
              <a:ext cx="8640960" cy="4392488"/>
              <a:chOff x="251520" y="-1434323"/>
              <a:chExt cx="8640960" cy="4392488"/>
            </a:xfrm>
          </p:grpSpPr>
          <p:sp>
            <p:nvSpPr>
              <p:cNvPr id="12" name="五边形 11"/>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1434323"/>
                <a:ext cx="8640960" cy="4078201"/>
                <a:chOff x="251520" y="-1434323"/>
                <a:chExt cx="8640960" cy="4078201"/>
              </a:xfrm>
            </p:grpSpPr>
            <p:sp>
              <p:nvSpPr>
                <p:cNvPr id="15" name="矩形 14"/>
                <p:cNvSpPr/>
                <p:nvPr/>
              </p:nvSpPr>
              <p:spPr>
                <a:xfrm>
                  <a:off x="251520" y="-1434323"/>
                  <a:ext cx="8640960" cy="407820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2"/>
                <p:cNvSpPr txBox="1"/>
                <p:nvPr/>
              </p:nvSpPr>
              <p:spPr>
                <a:xfrm>
                  <a:off x="8360077" y="-1372706"/>
                  <a:ext cx="492443" cy="276999"/>
                </a:xfrm>
                <a:prstGeom prst="rect">
                  <a:avLst/>
                </a:prstGeom>
                <a:noFill/>
              </p:spPr>
              <p:txBody>
                <a:bodyPr wrap="none" rtlCol="0">
                  <a:spAutoFit/>
                </a:bodyPr>
                <a:lstStyle/>
                <a:p>
                  <a:r>
                    <a:rPr lang="zh-CN" altLang="en-US" sz="1200" dirty="0"/>
                    <a:t>关闭</a:t>
                  </a:r>
                </a:p>
              </p:txBody>
            </p:sp>
          </p:grpSp>
        </p:grpSp>
        <p:graphicFrame>
          <p:nvGraphicFramePr>
            <p:cNvPr id="11" name="对象 10"/>
            <p:cNvGraphicFramePr>
              <a:graphicFrameLocks noChangeAspect="1"/>
            </p:cNvGraphicFramePr>
            <p:nvPr>
              <p:extLst>
                <p:ext uri="{D42A27DB-BD31-4B8C-83A1-F6EECF244321}">
                  <p14:modId xmlns:p14="http://schemas.microsoft.com/office/powerpoint/2010/main" xmlns="" val="1483969022"/>
                </p:ext>
              </p:extLst>
            </p:nvPr>
          </p:nvGraphicFramePr>
          <p:xfrm>
            <a:off x="520700" y="1480730"/>
            <a:ext cx="8021638" cy="3576637"/>
          </p:xfrm>
          <a:graphic>
            <a:graphicData uri="http://schemas.openxmlformats.org/presentationml/2006/ole">
              <p:oleObj spid="_x0000_s5126" name="文档" r:id="rId6" imgW="3837832" imgH="1714230" progId="Word.Document.12">
                <p:embed/>
              </p:oleObj>
            </a:graphicData>
          </a:graphic>
        </p:graphicFrame>
      </p:grpSp>
      <p:grpSp>
        <p:nvGrpSpPr>
          <p:cNvPr id="17" name="组合 16"/>
          <p:cNvGrpSpPr/>
          <p:nvPr/>
        </p:nvGrpSpPr>
        <p:grpSpPr>
          <a:xfrm>
            <a:off x="1775520" y="5523886"/>
            <a:ext cx="8640960" cy="1145475"/>
            <a:chOff x="251520" y="5379869"/>
            <a:chExt cx="8640960" cy="1145475"/>
          </a:xfrm>
        </p:grpSpPr>
        <p:grpSp>
          <p:nvGrpSpPr>
            <p:cNvPr id="18" name="组合 17"/>
            <p:cNvGrpSpPr/>
            <p:nvPr/>
          </p:nvGrpSpPr>
          <p:grpSpPr>
            <a:xfrm>
              <a:off x="251520" y="5379869"/>
              <a:ext cx="8640960" cy="1145475"/>
              <a:chOff x="251520" y="3762122"/>
              <a:chExt cx="8640960" cy="1145475"/>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19" name="对象 18"/>
            <p:cNvGraphicFramePr>
              <a:graphicFrameLocks noChangeAspect="1"/>
            </p:cNvGraphicFramePr>
            <p:nvPr>
              <p:extLst>
                <p:ext uri="{D42A27DB-BD31-4B8C-83A1-F6EECF244321}">
                  <p14:modId xmlns:p14="http://schemas.microsoft.com/office/powerpoint/2010/main" xmlns="" val="41288742"/>
                </p:ext>
              </p:extLst>
            </p:nvPr>
          </p:nvGraphicFramePr>
          <p:xfrm>
            <a:off x="560388" y="5720209"/>
            <a:ext cx="7997825" cy="439738"/>
          </p:xfrm>
          <a:graphic>
            <a:graphicData uri="http://schemas.openxmlformats.org/presentationml/2006/ole">
              <p:oleObj spid="_x0000_s5127" name="文档" r:id="rId7" imgW="3862691" imgH="215930" progId="Word.Document.12">
                <p:embed/>
              </p:oleObj>
            </a:graphicData>
          </a:graphic>
        </p:graphicFrame>
      </p:grpSp>
    </p:spTree>
    <p:extLst>
      <p:ext uri="{BB962C8B-B14F-4D97-AF65-F5344CB8AC3E}">
        <p14:creationId xmlns:p14="http://schemas.microsoft.com/office/powerpoint/2010/main" xmlns="" val="250414107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2032</Words>
  <Application>Microsoft Office PowerPoint</Application>
  <PresentationFormat>自定义</PresentationFormat>
  <Paragraphs>365</Paragraphs>
  <Slides>40</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42" baseType="lpstr">
      <vt:lpstr>Office 主题​​</vt:lpstr>
      <vt:lpstr>文档</vt:lpstr>
      <vt:lpstr>7.2　二元一次不等式(组)与      简单的线性规划问题</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4</cp:revision>
  <dcterms:created xsi:type="dcterms:W3CDTF">2018-12-18T11:00:13Z</dcterms:created>
  <dcterms:modified xsi:type="dcterms:W3CDTF">2019-12-10T14:35:06Z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