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1" r:id="rId2"/>
    <p:sldId id="350" r:id="rId3"/>
    <p:sldId id="330" r:id="rId4"/>
    <p:sldId id="481" r:id="rId5"/>
    <p:sldId id="482" r:id="rId6"/>
    <p:sldId id="458" r:id="rId7"/>
    <p:sldId id="459" r:id="rId8"/>
    <p:sldId id="460" r:id="rId9"/>
    <p:sldId id="461" r:id="rId10"/>
    <p:sldId id="462" r:id="rId11"/>
    <p:sldId id="463" r:id="rId12"/>
    <p:sldId id="383" r:id="rId13"/>
    <p:sldId id="464" r:id="rId14"/>
    <p:sldId id="465" r:id="rId15"/>
    <p:sldId id="466" r:id="rId16"/>
    <p:sldId id="467" r:id="rId17"/>
    <p:sldId id="451" r:id="rId18"/>
    <p:sldId id="468" r:id="rId19"/>
    <p:sldId id="471" r:id="rId20"/>
    <p:sldId id="472" r:id="rId21"/>
    <p:sldId id="452" r:id="rId22"/>
    <p:sldId id="473" r:id="rId23"/>
    <p:sldId id="474" r:id="rId24"/>
    <p:sldId id="475" r:id="rId25"/>
    <p:sldId id="476" r:id="rId26"/>
    <p:sldId id="483" r:id="rId27"/>
    <p:sldId id="430" r:id="rId28"/>
    <p:sldId id="478" r:id="rId29"/>
    <p:sldId id="479" r:id="rId30"/>
    <p:sldId id="480"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89" d="100"/>
          <a:sy n="89" d="100"/>
        </p:scale>
        <p:origin x="-61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image" Target="../media/image35.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image" Target="../media/image40.emf"/><Relationship Id="rId4" Type="http://schemas.openxmlformats.org/officeDocument/2006/relationships/image" Target="../media/image43.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image" Target="../media/image44.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image" Target="../media/image4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 Id="rId4"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FBAAE-65F6-432A-B062-97461C49D754}" type="datetimeFigureOut">
              <a:rPr lang="zh-CN" altLang="en-US" smtClean="0"/>
              <a:pPr/>
              <a:t>2019/12/10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66A2FA-D45A-4C0C-ADDF-6A94D492AB5B}" type="slidenum">
              <a:rPr lang="zh-CN" altLang="en-US" smtClean="0"/>
              <a:pPr/>
              <a:t>‹#›</a:t>
            </a:fld>
            <a:endParaRPr lang="zh-CN" altLang="en-US"/>
          </a:p>
        </p:txBody>
      </p:sp>
    </p:spTree>
    <p:extLst>
      <p:ext uri="{BB962C8B-B14F-4D97-AF65-F5344CB8AC3E}">
        <p14:creationId xmlns:p14="http://schemas.microsoft.com/office/powerpoint/2010/main" xmlns="" val="2741646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2199414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D8C45E9-7CD0-4FFE-8F8D-78F2041A2E5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511F8B-2BFD-4377-BB75-52BF252DF716}"/>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18DEE4C-CFB3-4491-80CA-77C32E66196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763C9B-0350-4658-A7D2-E95715F8617E}"/>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E6645D-1DCF-494D-8977-7C1E42F8007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150868-C603-4514-AB9E-3334DFE8799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735627"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userDrawn="1"/>
        </p:nvSpPr>
        <p:spPr>
          <a:xfrm>
            <a:off x="2880320" y="2636912"/>
            <a:ext cx="931168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标题 1"/>
          <p:cNvSpPr>
            <a:spLocks noGrp="1"/>
          </p:cNvSpPr>
          <p:nvPr>
            <p:ph type="ctrTitle"/>
          </p:nvPr>
        </p:nvSpPr>
        <p:spPr>
          <a:xfrm>
            <a:off x="4375670" y="2910012"/>
            <a:ext cx="7865013"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xmlns="" val="248455698"/>
      </p:ext>
    </p:extLst>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367808" y="538158"/>
            <a:ext cx="153617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考情概览</a:t>
            </a:r>
          </a:p>
        </p:txBody>
      </p:sp>
      <p:cxnSp>
        <p:nvCxnSpPr>
          <p:cNvPr id="8" name="直接连接符 7"/>
          <p:cNvCxnSpPr/>
          <p:nvPr userDrawn="1"/>
        </p:nvCxnSpPr>
        <p:spPr>
          <a:xfrm>
            <a:off x="4535047" y="874706"/>
            <a:ext cx="118103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42753312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969101" y="538158"/>
            <a:ext cx="154055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知识梳理</a:t>
            </a:r>
          </a:p>
        </p:txBody>
      </p:sp>
      <p:cxnSp>
        <p:nvCxnSpPr>
          <p:cNvPr id="12" name="直接连接符 11"/>
          <p:cNvCxnSpPr/>
          <p:nvPr userDrawn="1"/>
        </p:nvCxnSpPr>
        <p:spPr>
          <a:xfrm>
            <a:off x="6130194" y="876904"/>
            <a:ext cx="12536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233564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
        <p:nvSpPr>
          <p:cNvPr id="3" name="同侧圆角矩形 2"/>
          <p:cNvSpPr/>
          <p:nvPr userDrawn="1"/>
        </p:nvSpPr>
        <p:spPr>
          <a:xfrm>
            <a:off x="9179755" y="538158"/>
            <a:ext cx="152475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学科素养</a:t>
            </a:r>
          </a:p>
        </p:txBody>
      </p:sp>
      <p:cxnSp>
        <p:nvCxnSpPr>
          <p:cNvPr id="4" name="直接连接符 3"/>
          <p:cNvCxnSpPr/>
          <p:nvPr userDrawn="1"/>
        </p:nvCxnSpPr>
        <p:spPr>
          <a:xfrm>
            <a:off x="9361942" y="874706"/>
            <a:ext cx="121398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91779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33DFED-F91B-42B3-83AF-745C6A16ECEF}"/>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B63EE3-4A2C-498C-BFF4-ED430A508D4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F12889B-C365-4A3A-9004-05B6EDD73A23}"/>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B20639-F9FB-49F7-B07C-645235CC7DB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1E17FE7-F55B-4F1F-8E9F-DB2C10C3A9F6}"/>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7C3A076-29B3-49ED-9377-0BE4EB5E0411}"/>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9B03FF6-76CD-4F7A-A905-B252446E1999}"/>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8" name="页脚占位符 7">
            <a:extLst>
              <a:ext uri="{FF2B5EF4-FFF2-40B4-BE49-F238E27FC236}">
                <a16:creationId xmlns:a16="http://schemas.microsoft.com/office/drawing/2014/main" xmlns=""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202B546-EC9E-4CB3-B1C2-5FA4E76539E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BDD810E-A959-495A-A84E-5B9D99AB8F05}"/>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4" name="页脚占位符 3">
            <a:extLst>
              <a:ext uri="{FF2B5EF4-FFF2-40B4-BE49-F238E27FC236}">
                <a16:creationId xmlns:a16="http://schemas.microsoft.com/office/drawing/2014/main" xmlns=""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28761C7-8E64-4FF2-B719-BA3C5A9F8F4C}"/>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18E5B87-7045-4A92-8DFF-729F7BBCEEC7}"/>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3" name="页脚占位符 2">
            <a:extLst>
              <a:ext uri="{FF2B5EF4-FFF2-40B4-BE49-F238E27FC236}">
                <a16:creationId xmlns:a16="http://schemas.microsoft.com/office/drawing/2014/main" xmlns=""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6C2ACCE-D742-4A39-8891-BEA96E047AD7}"/>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6B41B7C-F975-43D6-AFA7-FFFE1F4EF25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B5D189-02AC-44CD-BFCD-94CA29EF5DA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44990D6-2F93-4FA6-A6CF-D6023613BE7D}"/>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79DD12-F4F0-466E-84C8-BFB1DBC5A14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7.vml"/><Relationship Id="rId6" Type="http://schemas.openxmlformats.org/officeDocument/2006/relationships/package" Target="../embeddings/Microsoft_Office_Word___15.docx"/><Relationship Id="rId5" Type="http://schemas.openxmlformats.org/officeDocument/2006/relationships/package" Target="../embeddings/Microsoft_Office_Word___14.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8.vml"/><Relationship Id="rId5" Type="http://schemas.openxmlformats.org/officeDocument/2006/relationships/package" Target="../embeddings/Microsoft_Office_Word___16.docx"/><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19.docx"/><Relationship Id="rId3" Type="http://schemas.openxmlformats.org/officeDocument/2006/relationships/slide" Target="slide12.xml"/><Relationship Id="rId7" Type="http://schemas.openxmlformats.org/officeDocument/2006/relationships/package" Target="../embeddings/Microsoft_Office_Word___18.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Office_Word___17.docx"/><Relationship Id="rId5" Type="http://schemas.openxmlformats.org/officeDocument/2006/relationships/slide" Target="slide21.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slide" Target="slide12.xml"/><Relationship Id="rId7" Type="http://schemas.openxmlformats.org/officeDocument/2006/relationships/package" Target="../embeddings/Microsoft_Office_Word___21.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20.docx"/><Relationship Id="rId5" Type="http://schemas.openxmlformats.org/officeDocument/2006/relationships/slide" Target="slide21.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1.xml"/></Relationships>
</file>

<file path=ppt/slides/_rels/slide1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slide" Target="slide12.xml"/><Relationship Id="rId7" Type="http://schemas.openxmlformats.org/officeDocument/2006/relationships/package" Target="../embeddings/Microsoft_Office_Word___24.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Office_Word___23.docx"/><Relationship Id="rId5" Type="http://schemas.openxmlformats.org/officeDocument/2006/relationships/slide" Target="slide21.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26.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25.docx"/><Relationship Id="rId5" Type="http://schemas.openxmlformats.org/officeDocument/2006/relationships/slide" Target="slide21.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28.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27.docx"/><Relationship Id="rId5" Type="http://schemas.openxmlformats.org/officeDocument/2006/relationships/slide" Target="slide21.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31.docx"/><Relationship Id="rId3" Type="http://schemas.openxmlformats.org/officeDocument/2006/relationships/slide" Target="slide12.xml"/><Relationship Id="rId7" Type="http://schemas.openxmlformats.org/officeDocument/2006/relationships/package" Target="../embeddings/Microsoft_Office_Word___30.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29.docx"/><Relationship Id="rId5" Type="http://schemas.openxmlformats.org/officeDocument/2006/relationships/slide" Target="slide21.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34.docx"/><Relationship Id="rId3" Type="http://schemas.openxmlformats.org/officeDocument/2006/relationships/slide" Target="slide12.xml"/><Relationship Id="rId7" Type="http://schemas.openxmlformats.org/officeDocument/2006/relationships/package" Target="../embeddings/Microsoft_Office_Word___33.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32.docx"/><Relationship Id="rId5" Type="http://schemas.openxmlformats.org/officeDocument/2006/relationships/slide" Target="slide21.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36.docx"/><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Office_Word___35.docx"/><Relationship Id="rId5" Type="http://schemas.openxmlformats.org/officeDocument/2006/relationships/slide" Target="slide21.xml"/><Relationship Id="rId4" Type="http://schemas.openxmlformats.org/officeDocument/2006/relationships/slide" Target="slide17.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slide" Target="slide12.xml"/><Relationship Id="rId7" Type="http://schemas.openxmlformats.org/officeDocument/2006/relationships/package" Target="../embeddings/Microsoft_Office_Word___38.docx"/><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37.docx"/><Relationship Id="rId5" Type="http://schemas.openxmlformats.org/officeDocument/2006/relationships/slide" Target="slide21.xml"/><Relationship Id="rId4" Type="http://schemas.openxmlformats.org/officeDocument/2006/relationships/slide" Target="slide17.xml"/><Relationship Id="rId9" Type="http://schemas.openxmlformats.org/officeDocument/2006/relationships/package" Target="../embeddings/Microsoft_Office_Word___40.docx"/></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42.docx"/><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Office_Word___41.docx"/><Relationship Id="rId5" Type="http://schemas.openxmlformats.org/officeDocument/2006/relationships/slide" Target="slide21.xml"/><Relationship Id="rId4" Type="http://schemas.openxmlformats.org/officeDocument/2006/relationships/slide" Target="slide17.xml"/></Relationships>
</file>

<file path=ppt/slides/_rels/slide26.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44.docx"/><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package" Target="../embeddings/Microsoft_Office_Word___43.docx"/><Relationship Id="rId5" Type="http://schemas.openxmlformats.org/officeDocument/2006/relationships/slide" Target="slide21.xml"/><Relationship Id="rId4" Type="http://schemas.openxmlformats.org/officeDocument/2006/relationships/slide" Target="slide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Word___45.docx"/><Relationship Id="rId2" Type="http://schemas.openxmlformats.org/officeDocument/2006/relationships/slideLayout" Target="../slideLayouts/slideLayout15.xml"/><Relationship Id="rId1" Type="http://schemas.openxmlformats.org/officeDocument/2006/relationships/vmlDrawing" Target="../drawings/vmlDrawing20.vml"/></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Office_Word___46.docx"/><Relationship Id="rId2" Type="http://schemas.openxmlformats.org/officeDocument/2006/relationships/slideLayout" Target="../slideLayouts/slideLayout15.xml"/><Relationship Id="rId1" Type="http://schemas.openxmlformats.org/officeDocument/2006/relationships/vmlDrawing" Target="../drawings/vmlDrawing21.vml"/><Relationship Id="rId5" Type="http://schemas.openxmlformats.org/officeDocument/2006/relationships/image" Target="../media/image51.jpeg"/><Relationship Id="rId4" Type="http://schemas.openxmlformats.org/officeDocument/2006/relationships/package" Target="../embeddings/Microsoft_Office_Word___47.docx"/></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Office_Word___48.docx"/><Relationship Id="rId2" Type="http://schemas.openxmlformats.org/officeDocument/2006/relationships/slideLayout" Target="../slideLayouts/slideLayout15.xml"/><Relationship Id="rId1" Type="http://schemas.openxmlformats.org/officeDocument/2006/relationships/vmlDrawing" Target="../drawings/vmlDrawing22.v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4.vml"/><Relationship Id="rId5" Type="http://schemas.openxmlformats.org/officeDocument/2006/relationships/package" Target="../embeddings/Microsoft_Office_Word___7.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0.docx"/><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package" Target="../embeddings/Microsoft_Office_Word___9.docx"/><Relationship Id="rId5" Type="http://schemas.openxmlformats.org/officeDocument/2006/relationships/package" Target="../embeddings/Microsoft_Office_Word___8.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3.docx"/><Relationship Id="rId2" Type="http://schemas.openxmlformats.org/officeDocument/2006/relationships/slideLayout" Target="../slideLayouts/slideLayout14.xml"/><Relationship Id="rId1" Type="http://schemas.openxmlformats.org/officeDocument/2006/relationships/vmlDrawing" Target="../drawings/vmlDrawing6.vml"/><Relationship Id="rId6" Type="http://schemas.openxmlformats.org/officeDocument/2006/relationships/package" Target="../embeddings/Microsoft_Office_Word___12.docx"/><Relationship Id="rId5" Type="http://schemas.openxmlformats.org/officeDocument/2006/relationships/package" Target="../embeddings/Microsoft_Office_Word___11.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4180968" y="2994231"/>
            <a:ext cx="5898760" cy="809797"/>
          </a:xfrm>
        </p:spPr>
        <p:txBody>
          <a:bodyPr/>
          <a:lstStyle/>
          <a:p>
            <a:r>
              <a:rPr lang="en-US" altLang="zh-CN" dirty="0"/>
              <a:t>4.7</a:t>
            </a:r>
            <a:r>
              <a:rPr lang="zh-CN" altLang="zh-CN" dirty="0"/>
              <a:t>　解三角形应用举例</a:t>
            </a:r>
          </a:p>
        </p:txBody>
      </p:sp>
      <p:pic>
        <p:nvPicPr>
          <p:cNvPr id="4" name="Picture 1">
            <a:hlinkClick r:id="rId2"/>
          </p:cNvPr>
          <p:cNvPicPr>
            <a:picLocks noChangeAspect="1" noChangeArrowheads="1"/>
          </p:cNvPicPr>
          <p:nvPr/>
        </p:nvPicPr>
        <p:blipFill>
          <a:blip r:embed="rId3"/>
          <a:srcRect/>
          <a:stretch>
            <a:fillRect/>
          </a:stretch>
        </p:blipFill>
        <p:spPr bwMode="auto">
          <a:xfrm>
            <a:off x="2042160" y="4079166"/>
            <a:ext cx="7621588" cy="2400300"/>
          </a:xfrm>
          <a:prstGeom prst="rect">
            <a:avLst/>
          </a:prstGeom>
          <a:noFill/>
        </p:spPr>
      </p:pic>
    </p:spTree>
    <p:extLst>
      <p:ext uri="{BB962C8B-B14F-4D97-AF65-F5344CB8AC3E}">
        <p14:creationId xmlns:p14="http://schemas.microsoft.com/office/powerpoint/2010/main" xmlns="" val="81729991"/>
      </p:ext>
    </p:extLst>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10</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4" name="矩形 3"/>
          <p:cNvSpPr>
            <a:spLocks noChangeAspect="1"/>
          </p:cNvSpPr>
          <p:nvPr/>
        </p:nvSpPr>
        <p:spPr>
          <a:xfrm>
            <a:off x="2032000" y="1351159"/>
            <a:ext cx="8128000" cy="1678536"/>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江苏南京模拟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已知某台风中心位于海港城市</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东偏北</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千米处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以每小时</a:t>
            </a:r>
            <a:r>
              <a:rPr lang="en-US" altLang="zh-CN" sz="2200" dirty="0">
                <a:solidFill>
                  <a:srgbClr val="000000"/>
                </a:solidFill>
                <a:latin typeface="Times New Roman" panose="02020603050405020304" pitchFamily="18" charset="0"/>
                <a:cs typeface="Times New Roman" panose="02020603050405020304" pitchFamily="18" charset="0"/>
              </a:rPr>
              <a:t>v</a:t>
            </a:r>
            <a:r>
              <a:rPr lang="zh-CN" altLang="zh-CN" sz="2200" dirty="0">
                <a:solidFill>
                  <a:srgbClr val="000000"/>
                </a:solidFill>
                <a:latin typeface="Times New Roman" panose="02020603050405020304" pitchFamily="18" charset="0"/>
                <a:cs typeface="Times New Roman" panose="02020603050405020304" pitchFamily="18" charset="0"/>
              </a:rPr>
              <a:t>千米的速度向正西方向快速移动</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小时后到达距海港城市</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西偏北</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千米处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4cos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=3cos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则风速</a:t>
            </a:r>
            <a:r>
              <a:rPr lang="en-US" altLang="zh-CN" sz="2200" dirty="0">
                <a:solidFill>
                  <a:srgbClr val="000000"/>
                </a:solidFill>
                <a:latin typeface="Times New Roman" panose="02020603050405020304" pitchFamily="18" charset="0"/>
                <a:cs typeface="Times New Roman" panose="02020603050405020304" pitchFamily="18" charset="0"/>
              </a:rPr>
              <a:t>v</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千米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6" name="五边形 25"/>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7" name="五边形 26"/>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8" name="组合 27"/>
          <p:cNvGrpSpPr/>
          <p:nvPr/>
        </p:nvGrpSpPr>
        <p:grpSpPr>
          <a:xfrm>
            <a:off x="1775520" y="949838"/>
            <a:ext cx="8640960" cy="5719522"/>
            <a:chOff x="251520" y="-202290"/>
            <a:chExt cx="8640960" cy="5719522"/>
          </a:xfrm>
        </p:grpSpPr>
        <p:grpSp>
          <p:nvGrpSpPr>
            <p:cNvPr id="29" name="组合 28"/>
            <p:cNvGrpSpPr/>
            <p:nvPr/>
          </p:nvGrpSpPr>
          <p:grpSpPr>
            <a:xfrm>
              <a:off x="251520" y="-202290"/>
              <a:ext cx="8640960" cy="5719522"/>
              <a:chOff x="251520" y="-2761357"/>
              <a:chExt cx="8640960" cy="5719522"/>
            </a:xfrm>
          </p:grpSpPr>
          <p:sp>
            <p:nvSpPr>
              <p:cNvPr id="31" name="五边形 3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251520" y="-2761357"/>
                <a:ext cx="8640960" cy="5405235"/>
                <a:chOff x="251520" y="-2761357"/>
                <a:chExt cx="8640960" cy="5405235"/>
              </a:xfrm>
            </p:grpSpPr>
            <p:sp>
              <p:nvSpPr>
                <p:cNvPr id="34" name="矩形 33"/>
                <p:cNvSpPr/>
                <p:nvPr/>
              </p:nvSpPr>
              <p:spPr>
                <a:xfrm>
                  <a:off x="251520" y="-2761357"/>
                  <a:ext cx="8640960" cy="540523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2"/>
                <p:cNvSpPr txBox="1"/>
                <p:nvPr/>
              </p:nvSpPr>
              <p:spPr>
                <a:xfrm>
                  <a:off x="8360077" y="-2658459"/>
                  <a:ext cx="492443" cy="276999"/>
                </a:xfrm>
                <a:prstGeom prst="rect">
                  <a:avLst/>
                </a:prstGeom>
                <a:noFill/>
              </p:spPr>
              <p:txBody>
                <a:bodyPr wrap="none" rtlCol="0">
                  <a:spAutoFit/>
                </a:bodyPr>
                <a:lstStyle/>
                <a:p>
                  <a:r>
                    <a:rPr lang="zh-CN" altLang="en-US" sz="1200" dirty="0"/>
                    <a:t>关闭</a:t>
                  </a:r>
                </a:p>
              </p:txBody>
            </p:sp>
          </p:grpSp>
        </p:grpSp>
        <p:graphicFrame>
          <p:nvGraphicFramePr>
            <p:cNvPr id="30" name="对象 29"/>
            <p:cNvGraphicFramePr>
              <a:graphicFrameLocks noChangeAspect="1"/>
            </p:cNvGraphicFramePr>
            <p:nvPr>
              <p:extLst>
                <p:ext uri="{D42A27DB-BD31-4B8C-83A1-F6EECF244321}">
                  <p14:modId xmlns:p14="http://schemas.microsoft.com/office/powerpoint/2010/main" xmlns="" val="2824380004"/>
                </p:ext>
              </p:extLst>
            </p:nvPr>
          </p:nvGraphicFramePr>
          <p:xfrm>
            <a:off x="528638" y="187039"/>
            <a:ext cx="8031162" cy="4857750"/>
          </p:xfrm>
          <a:graphic>
            <a:graphicData uri="http://schemas.openxmlformats.org/presentationml/2006/ole">
              <p:oleObj spid="_x0000_s7172" name="文档" r:id="rId5" imgW="3847376" imgH="2473995" progId="Word.Document.12">
                <p:embed/>
              </p:oleObj>
            </a:graphicData>
          </a:graphic>
        </p:graphicFrame>
      </p:grpSp>
      <p:grpSp>
        <p:nvGrpSpPr>
          <p:cNvPr id="36" name="组合 35"/>
          <p:cNvGrpSpPr/>
          <p:nvPr/>
        </p:nvGrpSpPr>
        <p:grpSpPr>
          <a:xfrm>
            <a:off x="1775520" y="5523886"/>
            <a:ext cx="8640960" cy="1145475"/>
            <a:chOff x="251520" y="5379869"/>
            <a:chExt cx="8640960" cy="1145475"/>
          </a:xfrm>
        </p:grpSpPr>
        <p:grpSp>
          <p:nvGrpSpPr>
            <p:cNvPr id="37" name="组合 36"/>
            <p:cNvGrpSpPr/>
            <p:nvPr/>
          </p:nvGrpSpPr>
          <p:grpSpPr>
            <a:xfrm>
              <a:off x="251520" y="5379869"/>
              <a:ext cx="8640960" cy="1145475"/>
              <a:chOff x="251520" y="3762122"/>
              <a:chExt cx="8640960" cy="1145475"/>
            </a:xfrm>
          </p:grpSpPr>
          <p:sp>
            <p:nvSpPr>
              <p:cNvPr id="39" name="五边形 3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0" name="五边形 3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38" name="对象 37"/>
            <p:cNvGraphicFramePr>
              <a:graphicFrameLocks noChangeAspect="1"/>
            </p:cNvGraphicFramePr>
            <p:nvPr>
              <p:extLst>
                <p:ext uri="{D42A27DB-BD31-4B8C-83A1-F6EECF244321}">
                  <p14:modId xmlns:p14="http://schemas.microsoft.com/office/powerpoint/2010/main" xmlns="" val="3246562678"/>
                </p:ext>
              </p:extLst>
            </p:nvPr>
          </p:nvGraphicFramePr>
          <p:xfrm>
            <a:off x="560388" y="5720209"/>
            <a:ext cx="7997825" cy="439738"/>
          </p:xfrm>
          <a:graphic>
            <a:graphicData uri="http://schemas.openxmlformats.org/presentationml/2006/ole">
              <p:oleObj spid="_x0000_s7173" name="文档" r:id="rId6" imgW="3872277" imgH="215912" progId="Word.Document.12">
                <p:embed/>
              </p:oleObj>
            </a:graphicData>
          </a:graphic>
        </p:graphicFrame>
      </p:grpSp>
    </p:spTree>
    <p:extLst>
      <p:ext uri="{BB962C8B-B14F-4D97-AF65-F5344CB8AC3E}">
        <p14:creationId xmlns:p14="http://schemas.microsoft.com/office/powerpoint/2010/main" xmlns="" val="348144193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nextCondLst>
                <p:cond evt="onClick" delay="0">
                  <p:tgtEl>
                    <p:spTgt spid="26"/>
                  </p:tgtEl>
                </p:cond>
              </p:nextCondLst>
            </p:seq>
            <p:seq concurrent="1" nextAc="seek">
              <p:cTn id="20" restart="whenNotActive" fill="hold" evtFilter="cancelBubble" nodeType="interactiveSeq">
                <p:stCondLst>
                  <p:cond evt="onClick" delay="0">
                    <p:tgtEl>
                      <p:spTgt spid="3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11</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2046174"/>
            <a:ext cx="8128000" cy="2936188"/>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自测点评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仰角与俯角是相对水平视线而言的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而方位角是相对于正北方向而言的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利用方位角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或方向角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和目标与观测点的距离即可唯一确定一点的位置</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方位角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方向角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方位角大小的范围是</a:t>
            </a:r>
            <a:r>
              <a:rPr lang="en-US" altLang="zh-CN" sz="2200" dirty="0">
                <a:solidFill>
                  <a:srgbClr val="000000"/>
                </a:solidFill>
                <a:latin typeface="Times New Roman" panose="02020603050405020304" pitchFamily="18" charset="0"/>
                <a:cs typeface="Times New Roman" panose="02020603050405020304" pitchFamily="18" charset="0"/>
              </a:rPr>
              <a:t>[0,2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方向角大小的范围是</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2327624"/>
              </p:ext>
            </p:extLst>
          </p:nvPr>
        </p:nvGraphicFramePr>
        <p:xfrm>
          <a:off x="440739" y="4510374"/>
          <a:ext cx="8128000" cy="574810"/>
        </p:xfrm>
        <a:graphic>
          <a:graphicData uri="http://schemas.openxmlformats.org/presentationml/2006/ole">
            <p:oleObj spid="_x0000_s8195" name="文档" r:id="rId5" imgW="3838246" imgH="271810" progId="Word.Document.12">
              <p:embed/>
            </p:oleObj>
          </a:graphicData>
        </a:graphic>
      </p:graphicFrame>
    </p:spTree>
    <p:extLst>
      <p:ext uri="{BB962C8B-B14F-4D97-AF65-F5344CB8AC3E}">
        <p14:creationId xmlns:p14="http://schemas.microsoft.com/office/powerpoint/2010/main" xmlns="" val="18715256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12</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8"/>
            <a:ext cx="8128000" cy="469937"/>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测量距离问题</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0" name="对象 29"/>
          <p:cNvGraphicFramePr>
            <a:graphicFrameLocks noChangeAspect="1"/>
          </p:cNvGraphicFramePr>
          <p:nvPr>
            <p:extLst>
              <p:ext uri="{D42A27DB-BD31-4B8C-83A1-F6EECF244321}">
                <p14:modId xmlns:p14="http://schemas.microsoft.com/office/powerpoint/2010/main" xmlns="" val="3233265981"/>
              </p:ext>
            </p:extLst>
          </p:nvPr>
        </p:nvGraphicFramePr>
        <p:xfrm>
          <a:off x="2032000" y="3151360"/>
          <a:ext cx="8128000" cy="1317691"/>
        </p:xfrm>
        <a:graphic>
          <a:graphicData uri="http://schemas.openxmlformats.org/presentationml/2006/ole">
            <p:oleObj spid="_x0000_s9221" name="文档" r:id="rId6" imgW="3838246" imgH="622462" progId="Word.Document.12">
              <p:embed/>
            </p:oleObj>
          </a:graphicData>
        </a:graphic>
      </p:graphicFrame>
      <p:sp>
        <p:nvSpPr>
          <p:cNvPr id="5" name="矩形 4"/>
          <p:cNvSpPr>
            <a:spLocks noChangeAspect="1"/>
          </p:cNvSpPr>
          <p:nvPr/>
        </p:nvSpPr>
        <p:spPr>
          <a:xfrm>
            <a:off x="2032000" y="1828619"/>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某人为测出所住小区的面积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进行了一些测量工作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最后将所住小区近似地画成如图所示的四边形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测得的数据如图所示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AC=</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km;</a:t>
            </a:r>
            <a:r>
              <a:rPr lang="zh-CN" altLang="zh-CN" sz="2200" dirty="0">
                <a:solidFill>
                  <a:srgbClr val="000000"/>
                </a:solidFill>
                <a:latin typeface="Times New Roman" panose="02020603050405020304" pitchFamily="18" charset="0"/>
                <a:cs typeface="Times New Roman" panose="02020603050405020304" pitchFamily="18" charset="0"/>
              </a:rPr>
              <a:t>该图所示的小区的面积是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km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1" name="五边形 30"/>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2" name="五边形 31"/>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3" name="组合 32"/>
          <p:cNvGrpSpPr/>
          <p:nvPr/>
        </p:nvGrpSpPr>
        <p:grpSpPr>
          <a:xfrm>
            <a:off x="1775520" y="1556792"/>
            <a:ext cx="8640960" cy="5112568"/>
            <a:chOff x="251520" y="404664"/>
            <a:chExt cx="8640960" cy="5112568"/>
          </a:xfrm>
        </p:grpSpPr>
        <p:grpSp>
          <p:nvGrpSpPr>
            <p:cNvPr id="34" name="组合 33"/>
            <p:cNvGrpSpPr/>
            <p:nvPr/>
          </p:nvGrpSpPr>
          <p:grpSpPr>
            <a:xfrm>
              <a:off x="251520" y="404664"/>
              <a:ext cx="8640960" cy="5112568"/>
              <a:chOff x="251520" y="-2154403"/>
              <a:chExt cx="8640960" cy="5112568"/>
            </a:xfrm>
          </p:grpSpPr>
          <p:sp>
            <p:nvSpPr>
              <p:cNvPr id="36" name="五边形 3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251520" y="-2154403"/>
                <a:ext cx="8640960" cy="4798281"/>
                <a:chOff x="251520" y="-2154403"/>
                <a:chExt cx="8640960" cy="4798281"/>
              </a:xfrm>
            </p:grpSpPr>
            <p:sp>
              <p:nvSpPr>
                <p:cNvPr id="39" name="矩形 38"/>
                <p:cNvSpPr/>
                <p:nvPr/>
              </p:nvSpPr>
              <p:spPr>
                <a:xfrm>
                  <a:off x="251520" y="-2154403"/>
                  <a:ext cx="8640960" cy="47982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2"/>
                <p:cNvSpPr txBox="1"/>
                <p:nvPr/>
              </p:nvSpPr>
              <p:spPr>
                <a:xfrm>
                  <a:off x="8360077" y="-2031169"/>
                  <a:ext cx="492443" cy="276999"/>
                </a:xfrm>
                <a:prstGeom prst="rect">
                  <a:avLst/>
                </a:prstGeom>
                <a:noFill/>
              </p:spPr>
              <p:txBody>
                <a:bodyPr wrap="none" rtlCol="0">
                  <a:spAutoFit/>
                </a:bodyPr>
                <a:lstStyle/>
                <a:p>
                  <a:r>
                    <a:rPr lang="zh-CN" altLang="en-US" sz="1200" dirty="0"/>
                    <a:t>关闭</a:t>
                  </a:r>
                </a:p>
              </p:txBody>
            </p:sp>
          </p:grpSp>
        </p:grpSp>
        <p:graphicFrame>
          <p:nvGraphicFramePr>
            <p:cNvPr id="35" name="对象 34"/>
            <p:cNvGraphicFramePr>
              <a:graphicFrameLocks noChangeAspect="1"/>
            </p:cNvGraphicFramePr>
            <p:nvPr>
              <p:extLst>
                <p:ext uri="{D42A27DB-BD31-4B8C-83A1-F6EECF244321}">
                  <p14:modId xmlns:p14="http://schemas.microsoft.com/office/powerpoint/2010/main" xmlns="" val="1839481455"/>
                </p:ext>
              </p:extLst>
            </p:nvPr>
          </p:nvGraphicFramePr>
          <p:xfrm>
            <a:off x="520700" y="815256"/>
            <a:ext cx="8021638" cy="4248150"/>
          </p:xfrm>
          <a:graphic>
            <a:graphicData uri="http://schemas.openxmlformats.org/presentationml/2006/ole">
              <p:oleObj spid="_x0000_s9222" name="文档" r:id="rId7" imgW="3837832" imgH="2033677" progId="Word.Document.12">
                <p:embed/>
              </p:oleObj>
            </a:graphicData>
          </a:graphic>
        </p:graphicFrame>
      </p:grpSp>
      <p:grpSp>
        <p:nvGrpSpPr>
          <p:cNvPr id="41" name="组合 40"/>
          <p:cNvGrpSpPr/>
          <p:nvPr/>
        </p:nvGrpSpPr>
        <p:grpSpPr>
          <a:xfrm>
            <a:off x="1775520" y="5373218"/>
            <a:ext cx="8640960" cy="1296143"/>
            <a:chOff x="251520" y="5229201"/>
            <a:chExt cx="8640960" cy="1296143"/>
          </a:xfrm>
        </p:grpSpPr>
        <p:grpSp>
          <p:nvGrpSpPr>
            <p:cNvPr id="42" name="组合 41"/>
            <p:cNvGrpSpPr/>
            <p:nvPr/>
          </p:nvGrpSpPr>
          <p:grpSpPr>
            <a:xfrm>
              <a:off x="251520" y="5229201"/>
              <a:ext cx="8640960" cy="1296143"/>
              <a:chOff x="251520" y="3611454"/>
              <a:chExt cx="8640960" cy="1296143"/>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30"/>
              <p:cNvSpPr txBox="1"/>
              <p:nvPr/>
            </p:nvSpPr>
            <p:spPr>
              <a:xfrm>
                <a:off x="8388424" y="3755469"/>
                <a:ext cx="492443" cy="276999"/>
              </a:xfrm>
              <a:prstGeom prst="rect">
                <a:avLst/>
              </a:prstGeom>
              <a:noFill/>
            </p:spPr>
            <p:txBody>
              <a:bodyPr wrap="none" rtlCol="0">
                <a:spAutoFit/>
              </a:bodyPr>
              <a:lstStyle/>
              <a:p>
                <a:r>
                  <a:rPr lang="zh-CN" altLang="en-US" sz="1200" dirty="0"/>
                  <a:t>关闭</a:t>
                </a:r>
              </a:p>
            </p:txBody>
          </p:sp>
        </p:grpSp>
        <p:graphicFrame>
          <p:nvGraphicFramePr>
            <p:cNvPr id="43" name="对象 42"/>
            <p:cNvGraphicFramePr>
              <a:graphicFrameLocks noChangeAspect="1"/>
            </p:cNvGraphicFramePr>
            <p:nvPr>
              <p:extLst>
                <p:ext uri="{D42A27DB-BD31-4B8C-83A1-F6EECF244321}">
                  <p14:modId xmlns:p14="http://schemas.microsoft.com/office/powerpoint/2010/main" xmlns="" val="2769943698"/>
                </p:ext>
              </p:extLst>
            </p:nvPr>
          </p:nvGraphicFramePr>
          <p:xfrm>
            <a:off x="555625" y="5596384"/>
            <a:ext cx="7975600" cy="522288"/>
          </p:xfrm>
          <a:graphic>
            <a:graphicData uri="http://schemas.openxmlformats.org/presentationml/2006/ole">
              <p:oleObj spid="_x0000_s9223" name="文档" r:id="rId8" imgW="3862691" imgH="253671" progId="Word.Document.12">
                <p:embed/>
              </p:oleObj>
            </a:graphicData>
          </a:graphic>
        </p:graphicFrame>
      </p:grpSp>
    </p:spTree>
    <p:extLst>
      <p:ext uri="{BB962C8B-B14F-4D97-AF65-F5344CB8AC3E}">
        <p14:creationId xmlns:p14="http://schemas.microsoft.com/office/powerpoint/2010/main" xmlns="" val="35456239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13</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351159"/>
            <a:ext cx="8128000" cy="2936188"/>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广东冲刺模拟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大雁塔作为现存最早、规模最大的唐代四方楼阁式砖塔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是凝聚了中国古代劳动人民智慧结晶的标志性建筑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ABE=</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ADE=</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垂直放置的标杆</a:t>
            </a:r>
            <a:r>
              <a:rPr lang="en-US" altLang="zh-CN" sz="2200"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的高度</a:t>
            </a:r>
            <a:r>
              <a:rPr lang="en-US" altLang="zh-CN" sz="2200" dirty="0">
                <a:solidFill>
                  <a:srgbClr val="000000"/>
                </a:solidFill>
                <a:latin typeface="Times New Roman" panose="02020603050405020304" pitchFamily="18" charset="0"/>
                <a:cs typeface="Times New Roman" panose="02020603050405020304" pitchFamily="18" charset="0"/>
              </a:rPr>
              <a:t>h=4</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大雁塔高度</a:t>
            </a:r>
            <a:r>
              <a:rPr lang="en-US" altLang="zh-CN" sz="2200" dirty="0">
                <a:solidFill>
                  <a:srgbClr val="000000"/>
                </a:solidFill>
                <a:latin typeface="Times New Roman" panose="02020603050405020304" pitchFamily="18" charset="0"/>
                <a:cs typeface="Times New Roman" panose="02020603050405020304" pitchFamily="18" charset="0"/>
              </a:rPr>
              <a:t>H=64</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某数学兴趣小组准备用数学知识探究大雁塔的高度与</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该小组测得</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的若干数据并分析测得的数据后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发现适当调整标杆到大雁塔的距离</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的差较大时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可以提高测量精确度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最大时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标杆到大雁塔的距离</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08853790"/>
              </p:ext>
            </p:extLst>
          </p:nvPr>
        </p:nvGraphicFramePr>
        <p:xfrm>
          <a:off x="2032000" y="4273043"/>
          <a:ext cx="8128000" cy="1820754"/>
        </p:xfrm>
        <a:graphic>
          <a:graphicData uri="http://schemas.openxmlformats.org/presentationml/2006/ole">
            <p:oleObj spid="_x0000_s10245" name="文档" r:id="rId6" imgW="3847376" imgH="861850" progId="Word.Document.12">
              <p:embed/>
            </p:oleObj>
          </a:graphicData>
        </a:graphic>
      </p:graphicFrame>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3645024"/>
            <a:ext cx="8640960" cy="3024336"/>
            <a:chOff x="251520" y="2492896"/>
            <a:chExt cx="8640960" cy="3024336"/>
          </a:xfrm>
        </p:grpSpPr>
        <p:grpSp>
          <p:nvGrpSpPr>
            <p:cNvPr id="32" name="组合 31"/>
            <p:cNvGrpSpPr/>
            <p:nvPr/>
          </p:nvGrpSpPr>
          <p:grpSpPr>
            <a:xfrm>
              <a:off x="251520" y="2492896"/>
              <a:ext cx="8640960" cy="3024336"/>
              <a:chOff x="251520" y="-66171"/>
              <a:chExt cx="8640960" cy="3024336"/>
            </a:xfrm>
          </p:grpSpPr>
          <p:sp>
            <p:nvSpPr>
              <p:cNvPr id="34" name="五边形 3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66171"/>
                <a:ext cx="8640960" cy="2710049"/>
                <a:chOff x="251520" y="-66171"/>
                <a:chExt cx="8640960" cy="2710049"/>
              </a:xfrm>
            </p:grpSpPr>
            <p:sp>
              <p:nvSpPr>
                <p:cNvPr id="37" name="矩形 36"/>
                <p:cNvSpPr/>
                <p:nvPr/>
              </p:nvSpPr>
              <p:spPr>
                <a:xfrm>
                  <a:off x="251520" y="-66171"/>
                  <a:ext cx="8640960" cy="271004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2"/>
                <p:cNvSpPr txBox="1"/>
                <p:nvPr/>
              </p:nvSpPr>
              <p:spPr>
                <a:xfrm>
                  <a:off x="8360077" y="88236"/>
                  <a:ext cx="492443" cy="276999"/>
                </a:xfrm>
                <a:prstGeom prst="rect">
                  <a:avLst/>
                </a:prstGeom>
                <a:noFill/>
              </p:spPr>
              <p:txBody>
                <a:bodyPr wrap="none" rtlCol="0">
                  <a:spAutoFit/>
                </a:bodyPr>
                <a:lstStyle/>
                <a:p>
                  <a:r>
                    <a:rPr lang="zh-CN" altLang="en-US" sz="1200" dirty="0"/>
                    <a:t>关闭</a:t>
                  </a:r>
                </a:p>
              </p:txBody>
            </p:sp>
          </p:grpSp>
        </p:grpSp>
        <p:graphicFrame>
          <p:nvGraphicFramePr>
            <p:cNvPr id="33" name="对象 32"/>
            <p:cNvGraphicFramePr>
              <a:graphicFrameLocks noChangeAspect="1"/>
            </p:cNvGraphicFramePr>
            <p:nvPr>
              <p:extLst>
                <p:ext uri="{D42A27DB-BD31-4B8C-83A1-F6EECF244321}">
                  <p14:modId xmlns:p14="http://schemas.microsoft.com/office/powerpoint/2010/main" xmlns="" val="3478895713"/>
                </p:ext>
              </p:extLst>
            </p:nvPr>
          </p:nvGraphicFramePr>
          <p:xfrm>
            <a:off x="528638" y="2933734"/>
            <a:ext cx="8031162" cy="2114550"/>
          </p:xfrm>
          <a:graphic>
            <a:graphicData uri="http://schemas.openxmlformats.org/presentationml/2006/ole">
              <p:oleObj spid="_x0000_s10246" name="文档" r:id="rId7" imgW="3847376" imgH="1014788" progId="Word.Document.12">
                <p:embed/>
              </p:oleObj>
            </a:graphicData>
          </a:graphic>
        </p:graphicFrame>
      </p:grpSp>
      <p:grpSp>
        <p:nvGrpSpPr>
          <p:cNvPr id="39" name="组合 38"/>
          <p:cNvGrpSpPr/>
          <p:nvPr/>
        </p:nvGrpSpPr>
        <p:grpSpPr>
          <a:xfrm>
            <a:off x="1775520" y="5523886"/>
            <a:ext cx="8640960" cy="1145475"/>
            <a:chOff x="251520" y="5379869"/>
            <a:chExt cx="8640960" cy="1145475"/>
          </a:xfrm>
        </p:grpSpPr>
        <p:grpSp>
          <p:nvGrpSpPr>
            <p:cNvPr id="40" name="组合 39"/>
            <p:cNvGrpSpPr/>
            <p:nvPr/>
          </p:nvGrpSpPr>
          <p:grpSpPr>
            <a:xfrm>
              <a:off x="251520" y="5379869"/>
              <a:ext cx="8640960" cy="1145475"/>
              <a:chOff x="251520" y="3762122"/>
              <a:chExt cx="8640960" cy="1145475"/>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1" name="对象 40"/>
            <p:cNvGraphicFramePr>
              <a:graphicFrameLocks noChangeAspect="1"/>
            </p:cNvGraphicFramePr>
            <p:nvPr>
              <p:extLst>
                <p:ext uri="{D42A27DB-BD31-4B8C-83A1-F6EECF244321}">
                  <p14:modId xmlns:p14="http://schemas.microsoft.com/office/powerpoint/2010/main" xmlns="" val="1447540219"/>
                </p:ext>
              </p:extLst>
            </p:nvPr>
          </p:nvGraphicFramePr>
          <p:xfrm>
            <a:off x="560388" y="5720209"/>
            <a:ext cx="7997825" cy="439738"/>
          </p:xfrm>
          <a:graphic>
            <a:graphicData uri="http://schemas.openxmlformats.org/presentationml/2006/ole">
              <p:oleObj spid="_x0000_s10247" name="文档" r:id="rId8" imgW="3872277" imgH="215912" progId="Word.Document.12">
                <p:embed/>
              </p:oleObj>
            </a:graphicData>
          </a:graphic>
        </p:graphicFrame>
      </p:grpSp>
    </p:spTree>
    <p:extLst>
      <p:ext uri="{BB962C8B-B14F-4D97-AF65-F5344CB8AC3E}">
        <p14:creationId xmlns:p14="http://schemas.microsoft.com/office/powerpoint/2010/main" xmlns="" val="25760243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14</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497937"/>
            <a:ext cx="8128000" cy="411612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测量从一个可到达的点到一个不可到达的点之间的距离问题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一般可转化为已知两个角和一条边解三角形的问题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从而运用正弦定理解决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测量两个不可到达的点之间的距离问题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一般是把求距离问题转化为应用余弦定理求三角形的边长的问题</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然后把求未知的另外边长问题转化为只有一点不能到达的两点距离测量问题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然后运用正弦定理解决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选定或确定要创建的三角形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首先确定所求量所在的三角形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若其他量已知则直接求解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若有未知量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则把未知量放在另一确定三角形中求解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760144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15</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351160"/>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福建高三模拟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已知两条公路</a:t>
            </a:r>
            <a:r>
              <a:rPr lang="en-US" altLang="zh-CN" sz="2200" dirty="0">
                <a:solidFill>
                  <a:srgbClr val="000000"/>
                </a:solidFill>
                <a:latin typeface="Times New Roman" panose="02020603050405020304" pitchFamily="18" charset="0"/>
                <a:cs typeface="Times New Roman" panose="02020603050405020304" pitchFamily="18" charset="0"/>
              </a:rPr>
              <a:t>AB,AC</a:t>
            </a:r>
            <a:r>
              <a:rPr lang="zh-CN" altLang="zh-CN" sz="2200" dirty="0">
                <a:solidFill>
                  <a:srgbClr val="000000"/>
                </a:solidFill>
                <a:latin typeface="Times New Roman" panose="02020603050405020304" pitchFamily="18" charset="0"/>
                <a:cs typeface="Times New Roman" panose="02020603050405020304" pitchFamily="18" charset="0"/>
              </a:rPr>
              <a:t>的交汇点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处有一学校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现拟在两条公路之间的区域内建一工厂</a:t>
            </a:r>
            <a:r>
              <a:rPr lang="en-US" altLang="zh-CN" sz="2200"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在两公路旁</a:t>
            </a:r>
            <a:r>
              <a:rPr lang="en-US" altLang="zh-CN" sz="2200" dirty="0">
                <a:solidFill>
                  <a:srgbClr val="000000"/>
                </a:solidFill>
                <a:latin typeface="Times New Roman" panose="02020603050405020304" pitchFamily="18" charset="0"/>
                <a:cs typeface="Times New Roman" panose="02020603050405020304" pitchFamily="18" charset="0"/>
              </a:rPr>
              <a:t>M,N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976472939"/>
              </p:ext>
            </p:extLst>
          </p:nvPr>
        </p:nvGraphicFramePr>
        <p:xfrm>
          <a:off x="2123682" y="2596077"/>
          <a:ext cx="8128000" cy="1733570"/>
        </p:xfrm>
        <a:graphic>
          <a:graphicData uri="http://schemas.openxmlformats.org/presentationml/2006/ole">
            <p:oleObj spid="_x0000_s11268" name="文档" r:id="rId6" imgW="3847376" imgH="820467" progId="Word.Document.12">
              <p:embed/>
            </p:oleObj>
          </a:graphicData>
        </a:graphic>
      </p:graphicFrame>
      <p:sp>
        <p:nvSpPr>
          <p:cNvPr id="7" name="矩形 6"/>
          <p:cNvSpPr>
            <a:spLocks noChangeAspect="1"/>
          </p:cNvSpPr>
          <p:nvPr/>
        </p:nvSpPr>
        <p:spPr>
          <a:xfrm>
            <a:off x="2032000" y="5274031"/>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试用</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AM,</a:t>
            </a:r>
            <a:r>
              <a:rPr lang="zh-CN" altLang="zh-CN" sz="2200" dirty="0">
                <a:solidFill>
                  <a:srgbClr val="000000"/>
                </a:solidFill>
                <a:latin typeface="Times New Roman" panose="02020603050405020304" pitchFamily="18" charset="0"/>
                <a:cs typeface="Times New Roman" panose="02020603050405020304" pitchFamily="18" charset="0"/>
              </a:rPr>
              <a:t>并写出</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cs typeface="Times New Roman" panose="02020603050405020304" pitchFamily="18" charset="0"/>
              </a:rPr>
              <a:t>的范围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cs typeface="Times New Roman" panose="02020603050405020304" pitchFamily="18" charset="0"/>
              </a:rPr>
              <a:t>为多大时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工厂产生的噪声对学校的影响最小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即工厂与学校的距离最远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325333627"/>
              </p:ext>
            </p:extLst>
          </p:nvPr>
        </p:nvGraphicFramePr>
        <p:xfrm>
          <a:off x="3420919" y="6096995"/>
          <a:ext cx="3800475" cy="561975"/>
        </p:xfrm>
        <a:graphic>
          <a:graphicData uri="http://schemas.openxmlformats.org/presentationml/2006/ole">
            <p:oleObj spid="_x0000_s11269" name="文档" r:id="rId7" imgW="1805860" imgH="265212" progId="Word.Document.12">
              <p:embed/>
            </p:oleObj>
          </a:graphicData>
        </a:graphic>
      </p:graphicFrame>
      <p:pic>
        <p:nvPicPr>
          <p:cNvPr id="30" name="L44.eps" descr="id:2147500309;FounderCES"/>
          <p:cNvPicPr/>
          <p:nvPr/>
        </p:nvPicPr>
        <p:blipFill>
          <a:blip r:embed="rId8"/>
          <a:stretch>
            <a:fillRect/>
          </a:stretch>
        </p:blipFill>
        <p:spPr>
          <a:xfrm>
            <a:off x="6960096" y="3423216"/>
            <a:ext cx="2261096" cy="1950001"/>
          </a:xfrm>
          <a:prstGeom prst="rect">
            <a:avLst/>
          </a:prstGeom>
        </p:spPr>
      </p:pic>
    </p:spTree>
    <p:extLst>
      <p:ext uri="{BB962C8B-B14F-4D97-AF65-F5344CB8AC3E}">
        <p14:creationId xmlns:p14="http://schemas.microsoft.com/office/powerpoint/2010/main" xmlns="" val="244763229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16</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8" name="对象 7"/>
          <p:cNvGraphicFramePr>
            <a:graphicFrameLocks noChangeAspect="1"/>
          </p:cNvGraphicFramePr>
          <p:nvPr>
            <p:extLst>
              <p:ext uri="{D42A27DB-BD31-4B8C-83A1-F6EECF244321}">
                <p14:modId xmlns:p14="http://schemas.microsoft.com/office/powerpoint/2010/main" xmlns="" val="4011847532"/>
              </p:ext>
            </p:extLst>
          </p:nvPr>
        </p:nvGraphicFramePr>
        <p:xfrm>
          <a:off x="1837137" y="1381604"/>
          <a:ext cx="8128000" cy="908701"/>
        </p:xfrm>
        <a:graphic>
          <a:graphicData uri="http://schemas.openxmlformats.org/presentationml/2006/ole">
            <p:oleObj spid="_x0000_s12292" name="文档" r:id="rId6" imgW="3847376" imgH="430745" progId="Word.Document.12">
              <p:embed/>
            </p:oleObj>
          </a:graphicData>
        </a:graphic>
      </p:graphicFrame>
      <p:sp>
        <p:nvSpPr>
          <p:cNvPr id="12" name="矩形 11"/>
          <p:cNvSpPr>
            <a:spLocks noChangeAspect="1"/>
          </p:cNvSpPr>
          <p:nvPr/>
        </p:nvSpPr>
        <p:spPr>
          <a:xfrm>
            <a:off x="2032000" y="2269523"/>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AM=</a:t>
            </a:r>
            <a:r>
              <a:rPr lang="en-US" altLang="zh-CN" sz="2200" dirty="0">
                <a:solidFill>
                  <a:srgbClr val="000000"/>
                </a:solidFill>
                <a:latin typeface="Times New Roman" panose="02020603050405020304" pitchFamily="18" charset="0"/>
                <a:cs typeface="Times New Roman" panose="02020603050405020304" pitchFamily="18" charset="0"/>
              </a:rPr>
              <a:t>4sin(75°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105°)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APM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AM=</a:t>
            </a:r>
            <a:r>
              <a:rPr lang="en-US" altLang="zh-CN" sz="2200" dirty="0">
                <a:solidFill>
                  <a:srgbClr val="000000"/>
                </a:solidFill>
                <a:latin typeface="Times New Roman" panose="02020603050405020304" pitchFamily="18" charset="0"/>
                <a:cs typeface="Times New Roman" panose="02020603050405020304" pitchFamily="18" charset="0"/>
              </a:rPr>
              <a:t>4sin(75°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AP</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+MP</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MP</a:t>
            </a:r>
            <a:r>
              <a:rPr lang="en-US" altLang="zh-CN" sz="2200" dirty="0">
                <a:solidFill>
                  <a:srgbClr val="000000"/>
                </a:solidFill>
                <a:latin typeface="Times New Roman" panose="02020603050405020304" pitchFamily="18" charset="0"/>
                <a:cs typeface="Times New Roman" panose="02020603050405020304" pitchFamily="18" charset="0"/>
              </a:rPr>
              <a:t>cos</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AMP</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2043897278"/>
              </p:ext>
            </p:extLst>
          </p:nvPr>
        </p:nvGraphicFramePr>
        <p:xfrm>
          <a:off x="1837137" y="3499439"/>
          <a:ext cx="8128000" cy="1109889"/>
        </p:xfrm>
        <a:graphic>
          <a:graphicData uri="http://schemas.openxmlformats.org/presentationml/2006/ole">
            <p:oleObj spid="_x0000_s12293" name="文档" r:id="rId7" imgW="3847376" imgH="525027" progId="Word.Document.12">
              <p:embed/>
            </p:oleObj>
          </a:graphicData>
        </a:graphic>
      </p:graphicFrame>
      <p:sp>
        <p:nvSpPr>
          <p:cNvPr id="14" name="矩形 13"/>
          <p:cNvSpPr>
            <a:spLocks noChangeAspect="1"/>
          </p:cNvSpPr>
          <p:nvPr/>
        </p:nvSpPr>
        <p:spPr>
          <a:xfrm>
            <a:off x="2032000" y="4598937"/>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16sin(2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16sin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105°)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当且仅当</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AP</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取得最大值</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AP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取得最大值</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所以当</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工厂产生的噪声对学校的影响最小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183782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17</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8"/>
            <a:ext cx="8128000" cy="469937"/>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测量高度问题</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032000" y="1811186"/>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浙江义乌期末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在一幢</a:t>
            </a:r>
            <a:r>
              <a:rPr lang="en-US" altLang="zh-CN" sz="2200" dirty="0">
                <a:solidFill>
                  <a:srgbClr val="000000"/>
                </a:solidFill>
                <a:latin typeface="Times New Roman" panose="02020603050405020304" pitchFamily="18" charset="0"/>
                <a:cs typeface="Times New Roman" panose="02020603050405020304" pitchFamily="18" charset="0"/>
              </a:rPr>
              <a:t>10 m</a:t>
            </a:r>
            <a:r>
              <a:rPr lang="zh-CN" altLang="zh-CN" sz="2200" dirty="0">
                <a:solidFill>
                  <a:srgbClr val="000000"/>
                </a:solidFill>
                <a:latin typeface="Times New Roman" panose="02020603050405020304" pitchFamily="18" charset="0"/>
                <a:cs typeface="Times New Roman" panose="02020603050405020304" pitchFamily="18" charset="0"/>
              </a:rPr>
              <a:t>高的房屋顶测得对面一塔顶的仰角为</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塔基的俯角为</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假定房屋与塔建在同一水平地面上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则塔的高度为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m.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9" name="五边形 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1775520" y="2060848"/>
            <a:ext cx="8640960" cy="4608512"/>
            <a:chOff x="251520" y="908720"/>
            <a:chExt cx="8640960" cy="4608512"/>
          </a:xfrm>
        </p:grpSpPr>
        <p:grpSp>
          <p:nvGrpSpPr>
            <p:cNvPr id="12" name="组合 11"/>
            <p:cNvGrpSpPr/>
            <p:nvPr/>
          </p:nvGrpSpPr>
          <p:grpSpPr>
            <a:xfrm>
              <a:off x="251520" y="908720"/>
              <a:ext cx="8640960" cy="4608512"/>
              <a:chOff x="251520" y="-1650347"/>
              <a:chExt cx="8640960" cy="4608512"/>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1650347"/>
                <a:ext cx="8640960" cy="4294225"/>
                <a:chOff x="251520" y="-1650347"/>
                <a:chExt cx="8640960" cy="4294225"/>
              </a:xfrm>
            </p:grpSpPr>
            <p:sp>
              <p:nvSpPr>
                <p:cNvPr id="20" name="矩形 19"/>
                <p:cNvSpPr/>
                <p:nvPr/>
              </p:nvSpPr>
              <p:spPr>
                <a:xfrm>
                  <a:off x="251520" y="-1650347"/>
                  <a:ext cx="8640960" cy="42942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2"/>
                <p:cNvSpPr txBox="1"/>
                <p:nvPr/>
              </p:nvSpPr>
              <p:spPr>
                <a:xfrm>
                  <a:off x="8360077" y="-1594127"/>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extLst>
                <p:ext uri="{D42A27DB-BD31-4B8C-83A1-F6EECF244321}">
                  <p14:modId xmlns:p14="http://schemas.microsoft.com/office/powerpoint/2010/main" xmlns="" val="1609101457"/>
                </p:ext>
              </p:extLst>
            </p:nvPr>
          </p:nvGraphicFramePr>
          <p:xfrm>
            <a:off x="528638" y="1251371"/>
            <a:ext cx="8031162" cy="3833813"/>
          </p:xfrm>
          <a:graphic>
            <a:graphicData uri="http://schemas.openxmlformats.org/presentationml/2006/ole">
              <p:oleObj spid="_x0000_s13316" name="文档" r:id="rId6" imgW="3847376" imgH="1830936" progId="Word.Document.12">
                <p:embed/>
              </p:oleObj>
            </a:graphicData>
          </a:graphic>
        </p:graphicFrame>
      </p:grpSp>
      <p:grpSp>
        <p:nvGrpSpPr>
          <p:cNvPr id="22" name="组合 21"/>
          <p:cNvGrpSpPr/>
          <p:nvPr/>
        </p:nvGrpSpPr>
        <p:grpSpPr>
          <a:xfrm>
            <a:off x="1775520" y="5523886"/>
            <a:ext cx="8640960" cy="1145475"/>
            <a:chOff x="251520" y="5379869"/>
            <a:chExt cx="8640960" cy="1145475"/>
          </a:xfrm>
        </p:grpSpPr>
        <p:grpSp>
          <p:nvGrpSpPr>
            <p:cNvPr id="23" name="组合 22"/>
            <p:cNvGrpSpPr/>
            <p:nvPr/>
          </p:nvGrpSpPr>
          <p:grpSpPr>
            <a:xfrm>
              <a:off x="251520" y="5379869"/>
              <a:ext cx="8640960" cy="1145475"/>
              <a:chOff x="251520" y="3762122"/>
              <a:chExt cx="8640960" cy="1145475"/>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4" name="对象 23"/>
            <p:cNvGraphicFramePr>
              <a:graphicFrameLocks noChangeAspect="1"/>
            </p:cNvGraphicFramePr>
            <p:nvPr>
              <p:extLst>
                <p:ext uri="{D42A27DB-BD31-4B8C-83A1-F6EECF244321}">
                  <p14:modId xmlns:p14="http://schemas.microsoft.com/office/powerpoint/2010/main" xmlns="" val="614445210"/>
                </p:ext>
              </p:extLst>
            </p:nvPr>
          </p:nvGraphicFramePr>
          <p:xfrm>
            <a:off x="560388" y="5720209"/>
            <a:ext cx="7997825" cy="439738"/>
          </p:xfrm>
          <a:graphic>
            <a:graphicData uri="http://schemas.openxmlformats.org/presentationml/2006/ole">
              <p:oleObj spid="_x0000_s13317" name="文档" r:id="rId7" imgW="3872277" imgH="215912" progId="Word.Document.12">
                <p:embed/>
              </p:oleObj>
            </a:graphicData>
          </a:graphic>
        </p:graphicFrame>
      </p:grpSp>
    </p:spTree>
    <p:extLst>
      <p:ext uri="{BB962C8B-B14F-4D97-AF65-F5344CB8AC3E}">
        <p14:creationId xmlns:p14="http://schemas.microsoft.com/office/powerpoint/2010/main" xmlns="" val="92428983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18</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351829"/>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一辆汽车在一条水平的公路上向正西行驶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处时测得公路北侧一山顶</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在西偏北</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的方向上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行驶</a:t>
            </a:r>
            <a:r>
              <a:rPr lang="en-US" altLang="zh-CN" sz="2200" dirty="0">
                <a:solidFill>
                  <a:srgbClr val="000000"/>
                </a:solidFill>
                <a:latin typeface="Times New Roman" panose="02020603050405020304" pitchFamily="18" charset="0"/>
                <a:cs typeface="Times New Roman" panose="02020603050405020304" pitchFamily="18" charset="0"/>
              </a:rPr>
              <a:t>600 m</a:t>
            </a:r>
            <a:r>
              <a:rPr lang="zh-CN" altLang="zh-CN" sz="2200" dirty="0">
                <a:solidFill>
                  <a:srgbClr val="000000"/>
                </a:solidFill>
                <a:latin typeface="Times New Roman" panose="02020603050405020304" pitchFamily="18" charset="0"/>
                <a:cs typeface="Times New Roman" panose="02020603050405020304" pitchFamily="18" charset="0"/>
              </a:rPr>
              <a:t>后到达</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测得此山顶在西偏北</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的方向上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仰角为</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则此山的高度</a:t>
            </a:r>
            <a:r>
              <a:rPr lang="en-US" altLang="zh-CN" sz="2200" dirty="0">
                <a:solidFill>
                  <a:srgbClr val="000000"/>
                </a:solidFill>
                <a:latin typeface="Times New Roman" panose="02020603050405020304" pitchFamily="18" charset="0"/>
                <a:cs typeface="Times New Roman" panose="02020603050405020304" pitchFamily="18" charset="0"/>
              </a:rPr>
              <a:t>CD=</a:t>
            </a:r>
          </a:p>
          <a:p>
            <a:pPr>
              <a:lnSpc>
                <a:spcPct val="120000"/>
              </a:lnSpc>
              <a:tabLst>
                <a:tab pos="1029335" algn="l"/>
                <a:tab pos="1850390" algn="l"/>
                <a:tab pos="2538095" algn="l"/>
                <a:tab pos="3221990" algn="l"/>
              </a:tabLst>
            </a:pP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m.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354785763"/>
              </p:ext>
            </p:extLst>
          </p:nvPr>
        </p:nvGraphicFramePr>
        <p:xfrm>
          <a:off x="2032000" y="3068960"/>
          <a:ext cx="8128000" cy="2384080"/>
        </p:xfrm>
        <a:graphic>
          <a:graphicData uri="http://schemas.openxmlformats.org/presentationml/2006/ole">
            <p:oleObj spid="_x0000_s14341" name="文档" r:id="rId6" imgW="3847376" imgH="1129221" progId="Word.Document.12">
              <p:embed/>
            </p:oleObj>
          </a:graphicData>
        </a:graphic>
      </p:graphicFrame>
      <p:sp>
        <p:nvSpPr>
          <p:cNvPr id="10" name="五边形 9"/>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1" name="五边形 10"/>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1775520" y="3919722"/>
            <a:ext cx="8640960" cy="2749639"/>
            <a:chOff x="251520" y="2767593"/>
            <a:chExt cx="8640960" cy="2749639"/>
          </a:xfrm>
        </p:grpSpPr>
        <p:grpSp>
          <p:nvGrpSpPr>
            <p:cNvPr id="13" name="组合 12"/>
            <p:cNvGrpSpPr/>
            <p:nvPr/>
          </p:nvGrpSpPr>
          <p:grpSpPr>
            <a:xfrm>
              <a:off x="251520" y="2767593"/>
              <a:ext cx="8640960" cy="2749639"/>
              <a:chOff x="251520" y="208526"/>
              <a:chExt cx="8640960" cy="2749639"/>
            </a:xfrm>
          </p:grpSpPr>
          <p:sp>
            <p:nvSpPr>
              <p:cNvPr id="18" name="五边形 17"/>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9" name="燕尾形 18"/>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251520" y="208526"/>
                <a:ext cx="8640960" cy="2435352"/>
                <a:chOff x="251520" y="208526"/>
                <a:chExt cx="8640960" cy="2435352"/>
              </a:xfrm>
            </p:grpSpPr>
            <p:sp>
              <p:nvSpPr>
                <p:cNvPr id="21" name="矩形 20"/>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2"/>
                <p:cNvSpPr txBox="1"/>
                <p:nvPr/>
              </p:nvSpPr>
              <p:spPr>
                <a:xfrm>
                  <a:off x="8360077" y="288624"/>
                  <a:ext cx="492443" cy="276999"/>
                </a:xfrm>
                <a:prstGeom prst="rect">
                  <a:avLst/>
                </a:prstGeom>
                <a:noFill/>
              </p:spPr>
              <p:txBody>
                <a:bodyPr wrap="none" rtlCol="0">
                  <a:spAutoFit/>
                </a:bodyPr>
                <a:lstStyle/>
                <a:p>
                  <a:r>
                    <a:rPr lang="zh-CN" altLang="en-US" sz="1200" dirty="0"/>
                    <a:t>关闭</a:t>
                  </a:r>
                </a:p>
              </p:txBody>
            </p:sp>
          </p:grpSp>
        </p:grpSp>
        <p:graphicFrame>
          <p:nvGraphicFramePr>
            <p:cNvPr id="14" name="对象 13"/>
            <p:cNvGraphicFramePr>
              <a:graphicFrameLocks noChangeAspect="1"/>
            </p:cNvGraphicFramePr>
            <p:nvPr>
              <p:extLst>
                <p:ext uri="{D42A27DB-BD31-4B8C-83A1-F6EECF244321}">
                  <p14:modId xmlns:p14="http://schemas.microsoft.com/office/powerpoint/2010/main" xmlns="" val="2847316051"/>
                </p:ext>
              </p:extLst>
            </p:nvPr>
          </p:nvGraphicFramePr>
          <p:xfrm>
            <a:off x="520700" y="3142060"/>
            <a:ext cx="8021638" cy="1804987"/>
          </p:xfrm>
          <a:graphic>
            <a:graphicData uri="http://schemas.openxmlformats.org/presentationml/2006/ole">
              <p:oleObj spid="_x0000_s14342" name="文档" r:id="rId7" imgW="3837832" imgH="865068" progId="Word.Document.12">
                <p:embed/>
              </p:oleObj>
            </a:graphicData>
          </a:graphic>
        </p:graphicFrame>
      </p:grpSp>
      <p:grpSp>
        <p:nvGrpSpPr>
          <p:cNvPr id="23" name="组合 22"/>
          <p:cNvGrpSpPr/>
          <p:nvPr/>
        </p:nvGrpSpPr>
        <p:grpSpPr>
          <a:xfrm>
            <a:off x="1775520" y="5523886"/>
            <a:ext cx="8640960" cy="1145475"/>
            <a:chOff x="251520" y="5379869"/>
            <a:chExt cx="8640960" cy="1145475"/>
          </a:xfrm>
        </p:grpSpPr>
        <p:grpSp>
          <p:nvGrpSpPr>
            <p:cNvPr id="24" name="组合 23"/>
            <p:cNvGrpSpPr/>
            <p:nvPr/>
          </p:nvGrpSpPr>
          <p:grpSpPr>
            <a:xfrm>
              <a:off x="251520" y="5379869"/>
              <a:ext cx="8640960" cy="1145475"/>
              <a:chOff x="251520" y="3762122"/>
              <a:chExt cx="8640960" cy="1145475"/>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7" name="五边形 2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8" name="燕尾形 2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5" name="对象 24"/>
            <p:cNvGraphicFramePr>
              <a:graphicFrameLocks noChangeAspect="1"/>
            </p:cNvGraphicFramePr>
            <p:nvPr>
              <p:extLst>
                <p:ext uri="{D42A27DB-BD31-4B8C-83A1-F6EECF244321}">
                  <p14:modId xmlns:p14="http://schemas.microsoft.com/office/powerpoint/2010/main" xmlns="" val="107330191"/>
                </p:ext>
              </p:extLst>
            </p:nvPr>
          </p:nvGraphicFramePr>
          <p:xfrm>
            <a:off x="560388" y="5720209"/>
            <a:ext cx="7997825" cy="439738"/>
          </p:xfrm>
          <a:graphic>
            <a:graphicData uri="http://schemas.openxmlformats.org/presentationml/2006/ole">
              <p:oleObj spid="_x0000_s14343" name="文档" r:id="rId8" imgW="3862691" imgH="215930" progId="Word.Document.12">
                <p:embed/>
              </p:oleObj>
            </a:graphicData>
          </a:graphic>
        </p:graphicFrame>
      </p:grpSp>
    </p:spTree>
    <p:extLst>
      <p:ext uri="{BB962C8B-B14F-4D97-AF65-F5344CB8AC3E}">
        <p14:creationId xmlns:p14="http://schemas.microsoft.com/office/powerpoint/2010/main" xmlns="" val="26311354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19</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513600"/>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求解高度问题首先应分清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在测量高度时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要理解仰角、俯角的概念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准确理解题意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分清已知条件与所求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画出示意图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运用正弦定理、余弦定理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有序地解相关的三角形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逐步求解问题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注意数形结合思想的运用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382380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9696401" y="507714"/>
            <a:ext cx="971599"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2</a:t>
            </a:fld>
            <a:r>
              <a:rPr lang="en-US" altLang="zh-CN" dirty="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122183895"/>
              </p:ext>
            </p:extLst>
          </p:nvPr>
        </p:nvGraphicFramePr>
        <p:xfrm>
          <a:off x="2032000" y="1292436"/>
          <a:ext cx="8128000" cy="4800861"/>
        </p:xfrm>
        <a:graphic>
          <a:graphicData uri="http://schemas.openxmlformats.org/presentationml/2006/ole">
            <p:oleObj spid="_x0000_s1027" name="文档" r:id="rId4" imgW="4009773" imgH="2367838" progId="Word.Document.12">
              <p:embed/>
            </p:oleObj>
          </a:graphicData>
        </a:graphic>
      </p:graphicFrame>
    </p:spTree>
    <p:extLst>
      <p:ext uri="{BB962C8B-B14F-4D97-AF65-F5344CB8AC3E}">
        <p14:creationId xmlns:p14="http://schemas.microsoft.com/office/powerpoint/2010/main" xmlns="" val="2672562140"/>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20</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8"/>
            <a:ext cx="8128000" cy="1690399"/>
          </a:xfrm>
          <a:prstGeom prst="rect">
            <a:avLst/>
          </a:prstGeom>
        </p:spPr>
        <p:txBody>
          <a:bodyPr>
            <a:spAutoFit/>
          </a:bodyPr>
          <a:lstStyle/>
          <a:p>
            <a:pPr indent="267970">
              <a:lnSpc>
                <a:spcPct val="120000"/>
              </a:lnSpc>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测量河对岸的旗杆高</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选与旗杆底</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在同一水平面内的两个测点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测得</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en-US" altLang="zh-CN" sz="2200" dirty="0">
                <a:solidFill>
                  <a:srgbClr val="000000"/>
                </a:solidFill>
                <a:latin typeface="Times New Roman" panose="02020603050405020304" pitchFamily="18" charset="0"/>
                <a:cs typeface="Times New Roman" panose="02020603050405020304" pitchFamily="18" charset="0"/>
              </a:rPr>
              <a:t>75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BDC=</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CD=a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测得旗杆顶</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的仰角为</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则旗杆高</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48624841"/>
              </p:ext>
            </p:extLst>
          </p:nvPr>
        </p:nvGraphicFramePr>
        <p:xfrm>
          <a:off x="2032000" y="3212977"/>
          <a:ext cx="8128000" cy="2043765"/>
        </p:xfrm>
        <a:graphic>
          <a:graphicData uri="http://schemas.openxmlformats.org/presentationml/2006/ole">
            <p:oleObj spid="_x0000_s15365" name="文档" r:id="rId6" imgW="3838246" imgH="964475" progId="Word.Document.12">
              <p:embed/>
            </p:oleObj>
          </a:graphicData>
        </a:graphic>
      </p:graphicFrame>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4365104"/>
            <a:ext cx="8640960" cy="2304256"/>
            <a:chOff x="251520" y="3212976"/>
            <a:chExt cx="8640960" cy="2304256"/>
          </a:xfrm>
        </p:grpSpPr>
        <p:grpSp>
          <p:nvGrpSpPr>
            <p:cNvPr id="32" name="组合 31"/>
            <p:cNvGrpSpPr/>
            <p:nvPr/>
          </p:nvGrpSpPr>
          <p:grpSpPr>
            <a:xfrm>
              <a:off x="251520" y="3212976"/>
              <a:ext cx="8640960" cy="2304256"/>
              <a:chOff x="251520" y="653909"/>
              <a:chExt cx="8640960" cy="2304256"/>
            </a:xfrm>
          </p:grpSpPr>
          <p:sp>
            <p:nvSpPr>
              <p:cNvPr id="34" name="五边形 3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653909"/>
                <a:ext cx="8640960" cy="1989969"/>
                <a:chOff x="251520" y="653909"/>
                <a:chExt cx="8640960" cy="1989969"/>
              </a:xfrm>
            </p:grpSpPr>
            <p:sp>
              <p:nvSpPr>
                <p:cNvPr id="37" name="矩形 36"/>
                <p:cNvSpPr/>
                <p:nvPr/>
              </p:nvSpPr>
              <p:spPr>
                <a:xfrm>
                  <a:off x="251520" y="653909"/>
                  <a:ext cx="8640960" cy="198996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2"/>
                <p:cNvSpPr txBox="1"/>
                <p:nvPr/>
              </p:nvSpPr>
              <p:spPr>
                <a:xfrm>
                  <a:off x="8360077" y="757799"/>
                  <a:ext cx="492443" cy="276999"/>
                </a:xfrm>
                <a:prstGeom prst="rect">
                  <a:avLst/>
                </a:prstGeom>
                <a:noFill/>
              </p:spPr>
              <p:txBody>
                <a:bodyPr wrap="none" rtlCol="0">
                  <a:spAutoFit/>
                </a:bodyPr>
                <a:lstStyle/>
                <a:p>
                  <a:r>
                    <a:rPr lang="zh-CN" altLang="en-US" sz="1200" dirty="0"/>
                    <a:t>关闭</a:t>
                  </a:r>
                </a:p>
              </p:txBody>
            </p:sp>
          </p:grpSp>
        </p:grpSp>
        <p:graphicFrame>
          <p:nvGraphicFramePr>
            <p:cNvPr id="33" name="对象 32"/>
            <p:cNvGraphicFramePr>
              <a:graphicFrameLocks noChangeAspect="1"/>
            </p:cNvGraphicFramePr>
            <p:nvPr>
              <p:extLst>
                <p:ext uri="{D42A27DB-BD31-4B8C-83A1-F6EECF244321}">
                  <p14:modId xmlns:p14="http://schemas.microsoft.com/office/powerpoint/2010/main" xmlns="" val="2606414555"/>
                </p:ext>
              </p:extLst>
            </p:nvPr>
          </p:nvGraphicFramePr>
          <p:xfrm>
            <a:off x="520700" y="3604224"/>
            <a:ext cx="8021638" cy="1100138"/>
          </p:xfrm>
          <a:graphic>
            <a:graphicData uri="http://schemas.openxmlformats.org/presentationml/2006/ole">
              <p:oleObj spid="_x0000_s15366" name="文档" r:id="rId7" imgW="3837832" imgH="531333" progId="Word.Document.12">
                <p:embed/>
              </p:oleObj>
            </a:graphicData>
          </a:graphic>
        </p:graphicFrame>
      </p:grpSp>
      <p:grpSp>
        <p:nvGrpSpPr>
          <p:cNvPr id="39" name="组合 38"/>
          <p:cNvGrpSpPr/>
          <p:nvPr/>
        </p:nvGrpSpPr>
        <p:grpSpPr>
          <a:xfrm>
            <a:off x="1775520" y="5373218"/>
            <a:ext cx="8640960" cy="1296143"/>
            <a:chOff x="251520" y="5229201"/>
            <a:chExt cx="8640960" cy="1296143"/>
          </a:xfrm>
        </p:grpSpPr>
        <p:grpSp>
          <p:nvGrpSpPr>
            <p:cNvPr id="40" name="组合 39"/>
            <p:cNvGrpSpPr/>
            <p:nvPr/>
          </p:nvGrpSpPr>
          <p:grpSpPr>
            <a:xfrm>
              <a:off x="251520" y="5229201"/>
              <a:ext cx="8640960" cy="1296143"/>
              <a:chOff x="251520" y="3611454"/>
              <a:chExt cx="8640960" cy="1296143"/>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0"/>
              <p:cNvSpPr txBox="1"/>
              <p:nvPr/>
            </p:nvSpPr>
            <p:spPr>
              <a:xfrm>
                <a:off x="8388424" y="3755469"/>
                <a:ext cx="492443" cy="276999"/>
              </a:xfrm>
              <a:prstGeom prst="rect">
                <a:avLst/>
              </a:prstGeom>
              <a:noFill/>
            </p:spPr>
            <p:txBody>
              <a:bodyPr wrap="none" rtlCol="0">
                <a:spAutoFit/>
              </a:bodyPr>
              <a:lstStyle/>
              <a:p>
                <a:r>
                  <a:rPr lang="zh-CN" altLang="en-US" sz="1200" dirty="0"/>
                  <a:t>关闭</a:t>
                </a:r>
              </a:p>
            </p:txBody>
          </p:sp>
        </p:grpSp>
        <p:graphicFrame>
          <p:nvGraphicFramePr>
            <p:cNvPr id="41" name="对象 40"/>
            <p:cNvGraphicFramePr>
              <a:graphicFrameLocks noChangeAspect="1"/>
            </p:cNvGraphicFramePr>
            <p:nvPr>
              <p:extLst>
                <p:ext uri="{D42A27DB-BD31-4B8C-83A1-F6EECF244321}">
                  <p14:modId xmlns:p14="http://schemas.microsoft.com/office/powerpoint/2010/main" xmlns="" val="2367698866"/>
                </p:ext>
              </p:extLst>
            </p:nvPr>
          </p:nvGraphicFramePr>
          <p:xfrm>
            <a:off x="555625" y="5596384"/>
            <a:ext cx="7975600" cy="522288"/>
          </p:xfrm>
          <a:graphic>
            <a:graphicData uri="http://schemas.openxmlformats.org/presentationml/2006/ole">
              <p:oleObj spid="_x0000_s15367" name="文档" r:id="rId8" imgW="3862691" imgH="253131" progId="Word.Document.12">
                <p:embed/>
              </p:oleObj>
            </a:graphicData>
          </a:graphic>
        </p:graphicFrame>
      </p:grpSp>
    </p:spTree>
    <p:extLst>
      <p:ext uri="{BB962C8B-B14F-4D97-AF65-F5344CB8AC3E}">
        <p14:creationId xmlns:p14="http://schemas.microsoft.com/office/powerpoint/2010/main" xmlns="" val="162411642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21</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5" name="矩形 4"/>
          <p:cNvSpPr>
            <a:spLocks noChangeAspect="1"/>
          </p:cNvSpPr>
          <p:nvPr/>
        </p:nvSpPr>
        <p:spPr>
          <a:xfrm>
            <a:off x="2032000" y="1351629"/>
            <a:ext cx="8128000" cy="2529923"/>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测量角度问题</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一缉私艇发现在北偏东</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距离</a:t>
            </a:r>
            <a:r>
              <a:rPr lang="en-US" altLang="zh-CN" sz="2200" dirty="0">
                <a:solidFill>
                  <a:srgbClr val="000000"/>
                </a:solidFill>
                <a:latin typeface="Times New Roman" panose="02020603050405020304" pitchFamily="18" charset="0"/>
                <a:cs typeface="Times New Roman" panose="02020603050405020304" pitchFamily="18" charset="0"/>
              </a:rPr>
              <a:t>12 n mile</a:t>
            </a:r>
            <a:r>
              <a:rPr lang="zh-CN" altLang="zh-CN" sz="2200" dirty="0">
                <a:solidFill>
                  <a:srgbClr val="000000"/>
                </a:solidFill>
                <a:latin typeface="Times New Roman" panose="02020603050405020304" pitchFamily="18" charset="0"/>
                <a:cs typeface="Times New Roman" panose="02020603050405020304" pitchFamily="18" charset="0"/>
              </a:rPr>
              <a:t>的海上有一走私船正以</a:t>
            </a:r>
            <a:r>
              <a:rPr lang="en-US" altLang="zh-CN" sz="2200" dirty="0">
                <a:solidFill>
                  <a:srgbClr val="000000"/>
                </a:solidFill>
                <a:latin typeface="Times New Roman" panose="02020603050405020304" pitchFamily="18" charset="0"/>
                <a:cs typeface="Times New Roman" panose="02020603050405020304" pitchFamily="18" charset="0"/>
              </a:rPr>
              <a:t>10 n mile/h </a:t>
            </a:r>
            <a:r>
              <a:rPr lang="zh-CN" altLang="zh-CN" sz="2200" dirty="0">
                <a:solidFill>
                  <a:srgbClr val="000000"/>
                </a:solidFill>
                <a:latin typeface="Times New Roman" panose="02020603050405020304" pitchFamily="18" charset="0"/>
                <a:cs typeface="Times New Roman" panose="02020603050405020304" pitchFamily="18" charset="0"/>
              </a:rPr>
              <a:t>的速度沿南偏东</a:t>
            </a:r>
            <a:r>
              <a:rPr lang="en-US" altLang="zh-CN" sz="2200" dirty="0">
                <a:solidFill>
                  <a:srgbClr val="000000"/>
                </a:solidFill>
                <a:latin typeface="Times New Roman" panose="02020603050405020304" pitchFamily="18" charset="0"/>
                <a:cs typeface="Times New Roman" panose="02020603050405020304" pitchFamily="18" charset="0"/>
              </a:rPr>
              <a:t>75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方向逃窜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若缉私艇的速度为</a:t>
            </a:r>
            <a:r>
              <a:rPr lang="en-US" altLang="zh-CN" sz="2200" dirty="0">
                <a:solidFill>
                  <a:srgbClr val="000000"/>
                </a:solidFill>
                <a:latin typeface="Times New Roman" panose="02020603050405020304" pitchFamily="18" charset="0"/>
                <a:cs typeface="Times New Roman" panose="02020603050405020304" pitchFamily="18" charset="0"/>
              </a:rPr>
              <a:t>14 n mile/h,</a:t>
            </a:r>
            <a:r>
              <a:rPr lang="zh-CN" altLang="zh-CN" sz="2200" dirty="0">
                <a:solidFill>
                  <a:srgbClr val="000000"/>
                </a:solidFill>
                <a:latin typeface="Times New Roman" panose="02020603050405020304" pitchFamily="18" charset="0"/>
                <a:cs typeface="Times New Roman" panose="02020603050405020304" pitchFamily="18" charset="0"/>
              </a:rPr>
              <a:t>缉私艇沿北偏东</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的方向追去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若要在最短的时间内追上走私船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则追上所需的时间为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角的正弦值为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1988840"/>
            <a:ext cx="8640960" cy="4680520"/>
            <a:chOff x="251520" y="836712"/>
            <a:chExt cx="8640960" cy="4680520"/>
          </a:xfrm>
        </p:grpSpPr>
        <p:grpSp>
          <p:nvGrpSpPr>
            <p:cNvPr id="32" name="组合 31"/>
            <p:cNvGrpSpPr/>
            <p:nvPr/>
          </p:nvGrpSpPr>
          <p:grpSpPr>
            <a:xfrm>
              <a:off x="251520" y="836712"/>
              <a:ext cx="8640960" cy="4680520"/>
              <a:chOff x="251520" y="-1722355"/>
              <a:chExt cx="8640960" cy="4680520"/>
            </a:xfrm>
          </p:grpSpPr>
          <p:sp>
            <p:nvSpPr>
              <p:cNvPr id="34" name="五边形 3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1722355"/>
                <a:ext cx="8640960" cy="4366233"/>
                <a:chOff x="251520" y="-1722355"/>
                <a:chExt cx="8640960" cy="4366233"/>
              </a:xfrm>
            </p:grpSpPr>
            <p:sp>
              <p:nvSpPr>
                <p:cNvPr id="37" name="矩形 36"/>
                <p:cNvSpPr/>
                <p:nvPr/>
              </p:nvSpPr>
              <p:spPr>
                <a:xfrm>
                  <a:off x="251520" y="-1722355"/>
                  <a:ext cx="8640960" cy="436623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2"/>
                <p:cNvSpPr txBox="1"/>
                <p:nvPr/>
              </p:nvSpPr>
              <p:spPr>
                <a:xfrm>
                  <a:off x="8360077" y="-1578339"/>
                  <a:ext cx="492443" cy="276999"/>
                </a:xfrm>
                <a:prstGeom prst="rect">
                  <a:avLst/>
                </a:prstGeom>
                <a:noFill/>
              </p:spPr>
              <p:txBody>
                <a:bodyPr wrap="none" rtlCol="0">
                  <a:spAutoFit/>
                </a:bodyPr>
                <a:lstStyle/>
                <a:p>
                  <a:r>
                    <a:rPr lang="zh-CN" altLang="en-US" sz="1200" dirty="0"/>
                    <a:t>关闭</a:t>
                  </a:r>
                </a:p>
              </p:txBody>
            </p:sp>
          </p:grpSp>
        </p:grpSp>
        <p:graphicFrame>
          <p:nvGraphicFramePr>
            <p:cNvPr id="33" name="对象 32"/>
            <p:cNvGraphicFramePr>
              <a:graphicFrameLocks noChangeAspect="1"/>
            </p:cNvGraphicFramePr>
            <p:nvPr>
              <p:extLst/>
            </p:nvPr>
          </p:nvGraphicFramePr>
          <p:xfrm>
            <a:off x="520700" y="1268086"/>
            <a:ext cx="8021638" cy="3738563"/>
          </p:xfrm>
          <a:graphic>
            <a:graphicData uri="http://schemas.openxmlformats.org/presentationml/2006/ole">
              <p:oleObj spid="_x0000_s16388" name="文档" r:id="rId6" imgW="3837832" imgH="1792677" progId="Word.Document.12">
                <p:embed/>
              </p:oleObj>
            </a:graphicData>
          </a:graphic>
        </p:graphicFrame>
      </p:grpSp>
      <p:grpSp>
        <p:nvGrpSpPr>
          <p:cNvPr id="39" name="组合 38"/>
          <p:cNvGrpSpPr/>
          <p:nvPr/>
        </p:nvGrpSpPr>
        <p:grpSpPr>
          <a:xfrm>
            <a:off x="1775520" y="5373218"/>
            <a:ext cx="8640960" cy="1296143"/>
            <a:chOff x="251520" y="5229201"/>
            <a:chExt cx="8640960" cy="1296143"/>
          </a:xfrm>
        </p:grpSpPr>
        <p:grpSp>
          <p:nvGrpSpPr>
            <p:cNvPr id="40" name="组合 39"/>
            <p:cNvGrpSpPr/>
            <p:nvPr/>
          </p:nvGrpSpPr>
          <p:grpSpPr>
            <a:xfrm>
              <a:off x="251520" y="5229201"/>
              <a:ext cx="8640960" cy="1296143"/>
              <a:chOff x="251520" y="3611454"/>
              <a:chExt cx="8640960" cy="1296143"/>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0"/>
              <p:cNvSpPr txBox="1"/>
              <p:nvPr/>
            </p:nvSpPr>
            <p:spPr>
              <a:xfrm>
                <a:off x="8388424" y="3755469"/>
                <a:ext cx="492443" cy="276999"/>
              </a:xfrm>
              <a:prstGeom prst="rect">
                <a:avLst/>
              </a:prstGeom>
              <a:noFill/>
            </p:spPr>
            <p:txBody>
              <a:bodyPr wrap="none" rtlCol="0">
                <a:spAutoFit/>
              </a:bodyPr>
              <a:lstStyle/>
              <a:p>
                <a:r>
                  <a:rPr lang="zh-CN" altLang="en-US" sz="1200" dirty="0"/>
                  <a:t>关闭</a:t>
                </a:r>
              </a:p>
            </p:txBody>
          </p:sp>
        </p:grpSp>
        <p:graphicFrame>
          <p:nvGraphicFramePr>
            <p:cNvPr id="41" name="对象 40"/>
            <p:cNvGraphicFramePr>
              <a:graphicFrameLocks noChangeAspect="1"/>
            </p:cNvGraphicFramePr>
            <p:nvPr>
              <p:extLst/>
            </p:nvPr>
          </p:nvGraphicFramePr>
          <p:xfrm>
            <a:off x="555625" y="5596384"/>
            <a:ext cx="7975600" cy="522288"/>
          </p:xfrm>
          <a:graphic>
            <a:graphicData uri="http://schemas.openxmlformats.org/presentationml/2006/ole">
              <p:oleObj spid="_x0000_s16389" name="文档" r:id="rId7" imgW="3862691" imgH="252592" progId="Word.Document.12">
                <p:embed/>
              </p:oleObj>
            </a:graphicData>
          </a:graphic>
        </p:graphicFrame>
      </p:grpSp>
    </p:spTree>
    <p:extLst>
      <p:ext uri="{BB962C8B-B14F-4D97-AF65-F5344CB8AC3E}">
        <p14:creationId xmlns:p14="http://schemas.microsoft.com/office/powerpoint/2010/main" xmlns="" val="25743325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22</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3647"/>
            <a:ext cx="8128000" cy="1311128"/>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已知两座灯塔</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与海洋观察站</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的距离都等于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km,</a:t>
            </a:r>
            <a:r>
              <a:rPr lang="zh-CN" altLang="zh-CN" sz="2200" dirty="0">
                <a:solidFill>
                  <a:srgbClr val="000000"/>
                </a:solidFill>
                <a:latin typeface="Times New Roman" panose="02020603050405020304" pitchFamily="18" charset="0"/>
                <a:cs typeface="Times New Roman" panose="02020603050405020304" pitchFamily="18" charset="0"/>
              </a:rPr>
              <a:t>灯塔</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在观察站</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的北偏东</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灯塔</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在观察站</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的南偏东</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则灯塔</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的距离为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893716478"/>
              </p:ext>
            </p:extLst>
          </p:nvPr>
        </p:nvGraphicFramePr>
        <p:xfrm>
          <a:off x="1834649" y="5473650"/>
          <a:ext cx="8128000" cy="742881"/>
        </p:xfrm>
        <a:graphic>
          <a:graphicData uri="http://schemas.openxmlformats.org/presentationml/2006/ole">
            <p:oleObj spid="_x0000_s17414" name="文档" r:id="rId6" imgW="3838246" imgH="350653"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graphicFrame>
        <p:nvGraphicFramePr>
          <p:cNvPr id="29" name="对象 28"/>
          <p:cNvGraphicFramePr>
            <a:graphicFrameLocks noChangeAspect="1"/>
          </p:cNvGraphicFramePr>
          <p:nvPr>
            <p:extLst>
              <p:ext uri="{D42A27DB-BD31-4B8C-83A1-F6EECF244321}">
                <p14:modId xmlns:p14="http://schemas.microsoft.com/office/powerpoint/2010/main" xmlns="" val="2873834447"/>
              </p:ext>
            </p:extLst>
          </p:nvPr>
        </p:nvGraphicFramePr>
        <p:xfrm>
          <a:off x="2151523" y="2657762"/>
          <a:ext cx="7888957" cy="2766681"/>
        </p:xfrm>
        <a:graphic>
          <a:graphicData uri="http://schemas.openxmlformats.org/presentationml/2006/ole">
            <p:oleObj spid="_x0000_s17415" name="文档" r:id="rId7" imgW="3838246" imgH="1345728" progId="Word.Document.12">
              <p:embed/>
            </p:oleObj>
          </a:graphicData>
        </a:graphic>
      </p:graphicFrame>
      <p:sp>
        <p:nvSpPr>
          <p:cNvPr id="12" name="五边形 11"/>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1775520" y="4221088"/>
            <a:ext cx="8640960" cy="2448273"/>
            <a:chOff x="251520" y="3068959"/>
            <a:chExt cx="8640960" cy="2448273"/>
          </a:xfrm>
        </p:grpSpPr>
        <p:grpSp>
          <p:nvGrpSpPr>
            <p:cNvPr id="14" name="组合 13"/>
            <p:cNvGrpSpPr/>
            <p:nvPr/>
          </p:nvGrpSpPr>
          <p:grpSpPr>
            <a:xfrm>
              <a:off x="251520" y="3068959"/>
              <a:ext cx="8640960" cy="2448273"/>
              <a:chOff x="251520" y="509892"/>
              <a:chExt cx="8640960" cy="2448273"/>
            </a:xfrm>
          </p:grpSpPr>
          <p:sp>
            <p:nvSpPr>
              <p:cNvPr id="16" name="五边形 1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509892"/>
                <a:ext cx="8640960" cy="2133985"/>
                <a:chOff x="251520" y="509892"/>
                <a:chExt cx="8640960" cy="2133985"/>
              </a:xfrm>
            </p:grpSpPr>
            <p:sp>
              <p:nvSpPr>
                <p:cNvPr id="19" name="矩形 18"/>
                <p:cNvSpPr/>
                <p:nvPr/>
              </p:nvSpPr>
              <p:spPr>
                <a:xfrm>
                  <a:off x="251520" y="509892"/>
                  <a:ext cx="8640960" cy="213398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644571"/>
                  <a:ext cx="492443" cy="276999"/>
                </a:xfrm>
                <a:prstGeom prst="rect">
                  <a:avLst/>
                </a:prstGeom>
                <a:noFill/>
              </p:spPr>
              <p:txBody>
                <a:bodyPr wrap="none" rtlCol="0">
                  <a:spAutoFit/>
                </a:bodyPr>
                <a:lstStyle/>
                <a:p>
                  <a:r>
                    <a:rPr lang="zh-CN" altLang="en-US" sz="1200" dirty="0"/>
                    <a:t>关闭</a:t>
                  </a:r>
                </a:p>
              </p:txBody>
            </p:sp>
          </p:grpSp>
        </p:grpSp>
        <p:graphicFrame>
          <p:nvGraphicFramePr>
            <p:cNvPr id="15" name="对象 14"/>
            <p:cNvGraphicFramePr>
              <a:graphicFrameLocks noChangeAspect="1"/>
            </p:cNvGraphicFramePr>
            <p:nvPr>
              <p:extLst>
                <p:ext uri="{D42A27DB-BD31-4B8C-83A1-F6EECF244321}">
                  <p14:modId xmlns:p14="http://schemas.microsoft.com/office/powerpoint/2010/main" xmlns="" val="1842413892"/>
                </p:ext>
              </p:extLst>
            </p:nvPr>
          </p:nvGraphicFramePr>
          <p:xfrm>
            <a:off x="520700" y="3498007"/>
            <a:ext cx="8021638" cy="1227137"/>
          </p:xfrm>
          <a:graphic>
            <a:graphicData uri="http://schemas.openxmlformats.org/presentationml/2006/ole">
              <p:oleObj spid="_x0000_s17416" name="文档" r:id="rId8" imgW="3837832" imgH="587405" progId="Word.Document.12">
                <p:embed/>
              </p:oleObj>
            </a:graphicData>
          </a:graphic>
        </p:graphicFrame>
      </p:grpSp>
      <p:grpSp>
        <p:nvGrpSpPr>
          <p:cNvPr id="21" name="组合 20"/>
          <p:cNvGrpSpPr/>
          <p:nvPr/>
        </p:nvGrpSpPr>
        <p:grpSpPr>
          <a:xfrm>
            <a:off x="1775520" y="5523886"/>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1968032142"/>
                </p:ext>
              </p:extLst>
            </p:nvPr>
          </p:nvGraphicFramePr>
          <p:xfrm>
            <a:off x="560388" y="5720209"/>
            <a:ext cx="7997825" cy="439738"/>
          </p:xfrm>
          <a:graphic>
            <a:graphicData uri="http://schemas.openxmlformats.org/presentationml/2006/ole">
              <p:oleObj spid="_x0000_s17417" name="文档" r:id="rId9" imgW="3855752" imgH="216039" progId="Word.Document.12">
                <p:embed/>
              </p:oleObj>
            </a:graphicData>
          </a:graphic>
        </p:graphicFrame>
      </p:grpSp>
    </p:spTree>
    <p:extLst>
      <p:ext uri="{BB962C8B-B14F-4D97-AF65-F5344CB8AC3E}">
        <p14:creationId xmlns:p14="http://schemas.microsoft.com/office/powerpoint/2010/main" xmlns="" val="4599612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23</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2716732"/>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对于和航行有关的问题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要抓住时间和路程两个关键量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解三角形时将各种关系集中在一个三角形中利用条件求解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把所求量放在有关三角形中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有时直接解此三角形解不出来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需要先在其他三角形中求解相关量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697130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24</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545122"/>
            <a:ext cx="8128000" cy="4116127"/>
          </a:xfrm>
          <a:prstGeom prst="rect">
            <a:avLst/>
          </a:prstGeom>
        </p:spPr>
        <p:txBody>
          <a:bodyPr>
            <a:spAutoFit/>
          </a:bodyPr>
          <a:lstStyle/>
          <a:p>
            <a:pPr indent="267970">
              <a:lnSpc>
                <a:spcPct val="120000"/>
              </a:lnSpc>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某港口</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要将一件重要物品用小艇送到一艘正在航行的轮船上</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在小艇出发时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轮船位于港口</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北偏西</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且与该港口相距</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海里的</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并正以</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海里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时的航行速度沿正东方向匀速行驶</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假设该小艇沿直线方向以</a:t>
            </a:r>
            <a:r>
              <a:rPr lang="en-US" altLang="zh-CN" sz="2200" i="1" dirty="0">
                <a:solidFill>
                  <a:srgbClr val="000000"/>
                </a:solidFill>
                <a:latin typeface="Times New Roman" panose="02020603050405020304" pitchFamily="18" charset="0"/>
                <a:cs typeface="Times New Roman" panose="02020603050405020304" pitchFamily="18" charset="0"/>
              </a:rPr>
              <a:t>v</a:t>
            </a:r>
            <a:r>
              <a:rPr lang="zh-CN" altLang="zh-CN" sz="2200" dirty="0">
                <a:solidFill>
                  <a:srgbClr val="000000"/>
                </a:solidFill>
                <a:latin typeface="Times New Roman" panose="02020603050405020304" pitchFamily="18" charset="0"/>
                <a:cs typeface="Times New Roman" panose="02020603050405020304" pitchFamily="18" charset="0"/>
              </a:rPr>
              <a:t>海里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时的航行速度匀速行驶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小时与轮船相遇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若希望相遇时小艇的航行距离最小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则小艇航行速度的大小应为多少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假设小艇的最高航行速度只能达到</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海里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试设计航行方案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即确定航行方向和航行速度的大小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使得小艇能以最短时间与轮船相遇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5659584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25</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1" y="1988840"/>
            <a:ext cx="5376793"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设相遇时小艇航行的距离为</a:t>
            </a:r>
            <a:r>
              <a:rPr lang="en-US" altLang="zh-CN" sz="2200" i="1"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25518839"/>
              </p:ext>
            </p:extLst>
          </p:nvPr>
        </p:nvGraphicFramePr>
        <p:xfrm>
          <a:off x="1837137" y="2477669"/>
          <a:ext cx="8128000" cy="2359742"/>
        </p:xfrm>
        <a:graphic>
          <a:graphicData uri="http://schemas.openxmlformats.org/presentationml/2006/ole">
            <p:oleObj spid="_x0000_s18436" name="文档" r:id="rId6" imgW="3837832" imgH="1114695"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2078502110"/>
              </p:ext>
            </p:extLst>
          </p:nvPr>
        </p:nvGraphicFramePr>
        <p:xfrm>
          <a:off x="2411714" y="4806239"/>
          <a:ext cx="8128000" cy="389929"/>
        </p:xfrm>
        <a:graphic>
          <a:graphicData uri="http://schemas.openxmlformats.org/presentationml/2006/ole">
            <p:oleObj spid="_x0000_s18437" name="文档" r:id="rId7" imgW="3837832" imgH="183850" progId="Word.Document.12">
              <p:embed/>
            </p:oleObj>
          </a:graphicData>
        </a:graphic>
      </p:graphicFrame>
    </p:spTree>
    <p:extLst>
      <p:ext uri="{BB962C8B-B14F-4D97-AF65-F5344CB8AC3E}">
        <p14:creationId xmlns:p14="http://schemas.microsoft.com/office/powerpoint/2010/main" xmlns="" val="333396971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26</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4" name="矩形 3"/>
          <p:cNvSpPr>
            <a:spLocks noChangeAspect="1"/>
          </p:cNvSpPr>
          <p:nvPr/>
        </p:nvSpPr>
        <p:spPr>
          <a:xfrm>
            <a:off x="2032000" y="1351160"/>
            <a:ext cx="8128000" cy="877869"/>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设小艇与轮船在</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处相遇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v</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400</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900</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2·20·30</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589041627"/>
              </p:ext>
            </p:extLst>
          </p:nvPr>
        </p:nvGraphicFramePr>
        <p:xfrm>
          <a:off x="1837137" y="2225647"/>
          <a:ext cx="8128000" cy="1435343"/>
        </p:xfrm>
        <a:graphic>
          <a:graphicData uri="http://schemas.openxmlformats.org/presentationml/2006/ole">
            <p:oleObj spid="_x0000_s19460" name="文档" r:id="rId6" imgW="3837832" imgH="677443" progId="Word.Document.12">
              <p:embed/>
            </p:oleObj>
          </a:graphicData>
        </a:graphic>
      </p:graphicFrame>
      <p:sp>
        <p:nvSpPr>
          <p:cNvPr id="6" name="矩形 5"/>
          <p:cNvSpPr>
            <a:spLocks noChangeAspect="1"/>
          </p:cNvSpPr>
          <p:nvPr/>
        </p:nvSpPr>
        <p:spPr>
          <a:xfrm>
            <a:off x="2032000" y="3660989"/>
            <a:ext cx="8128000" cy="128413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OAB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i="1" dirty="0">
                <a:solidFill>
                  <a:srgbClr val="000000"/>
                </a:solidFill>
                <a:latin typeface="Times New Roman" panose="02020603050405020304" pitchFamily="18" charset="0"/>
                <a:cs typeface="Times New Roman" panose="02020603050405020304" pitchFamily="18" charset="0"/>
              </a:rPr>
              <a:t>OA=OB=AB=</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故可设计航行方案如下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航行方向为北偏东</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航行速度为</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03020252"/>
              </p:ext>
            </p:extLst>
          </p:nvPr>
        </p:nvGraphicFramePr>
        <p:xfrm>
          <a:off x="2032000" y="5037579"/>
          <a:ext cx="8128000" cy="1210124"/>
        </p:xfrm>
        <a:graphic>
          <a:graphicData uri="http://schemas.openxmlformats.org/presentationml/2006/ole">
            <p:oleObj spid="_x0000_s19461" name="文档" r:id="rId7" imgW="3837832" imgH="571770" progId="Word.Document.12">
              <p:embed/>
            </p:oleObj>
          </a:graphicData>
        </a:graphic>
      </p:graphicFrame>
    </p:spTree>
    <p:extLst>
      <p:ext uri="{BB962C8B-B14F-4D97-AF65-F5344CB8AC3E}">
        <p14:creationId xmlns:p14="http://schemas.microsoft.com/office/powerpoint/2010/main" xmlns="" val="27143330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27</a:t>
            </a:fld>
            <a:r>
              <a:rPr lang="en-US" altLang="zh-CN"/>
              <a:t>-</a:t>
            </a:r>
            <a:endParaRPr lang="zh-CN" altLang="en-US" dirty="0"/>
          </a:p>
        </p:txBody>
      </p:sp>
      <p:sp>
        <p:nvSpPr>
          <p:cNvPr id="3" name="矩形 2"/>
          <p:cNvSpPr>
            <a:spLocks noChangeAspect="1"/>
          </p:cNvSpPr>
          <p:nvPr/>
        </p:nvSpPr>
        <p:spPr>
          <a:xfrm>
            <a:off x="2032000" y="2310468"/>
            <a:ext cx="8128000" cy="2491067"/>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思想方法</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函数思想在解三角形中的应用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三角形在实际中的应用问题有很多是求距离最短、用时最少、速度最大等最值问题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这需要建立有关量的函数关系式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通过求函数最值的方法来解决</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函数思想在解三角形实际问题中的应用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经常与正弦定理、余弦定理相结合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此类问题综合性较强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能力要求较高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要有一定的分析问题、解决问题的能力</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135024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28</a:t>
            </a:fld>
            <a:r>
              <a:rPr lang="en-US" altLang="zh-CN"/>
              <a:t>-</a:t>
            </a:r>
            <a:endParaRPr lang="zh-CN" altLang="en-US" dirty="0"/>
          </a:p>
        </p:txBody>
      </p:sp>
      <p:sp>
        <p:nvSpPr>
          <p:cNvPr id="3" name="矩形 2"/>
          <p:cNvSpPr>
            <a:spLocks noChangeAspect="1"/>
          </p:cNvSpPr>
          <p:nvPr/>
        </p:nvSpPr>
        <p:spPr>
          <a:xfrm>
            <a:off x="2032000" y="1353648"/>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某人在垂直于水平地面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的墙面前的点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处进行射击训练</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到墙面的距离为</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某目标点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沿墙面上的射线</a:t>
            </a:r>
            <a:r>
              <a:rPr lang="en-US" altLang="zh-CN" sz="2200" i="1" dirty="0">
                <a:solidFill>
                  <a:srgbClr val="000000"/>
                </a:solidFill>
                <a:latin typeface="Times New Roman" panose="02020603050405020304" pitchFamily="18" charset="0"/>
                <a:cs typeface="Times New Roman" panose="02020603050405020304" pitchFamily="18" charset="0"/>
              </a:rPr>
              <a:t>CM</a:t>
            </a:r>
            <a:r>
              <a:rPr lang="zh-CN" altLang="zh-CN" sz="2200" dirty="0">
                <a:solidFill>
                  <a:srgbClr val="000000"/>
                </a:solidFill>
                <a:latin typeface="Times New Roman" panose="02020603050405020304" pitchFamily="18" charset="0"/>
                <a:cs typeface="Times New Roman" panose="02020603050405020304" pitchFamily="18" charset="0"/>
              </a:rPr>
              <a:t>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此人为了准确瞄准目标点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需计算由点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观察点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的仰角</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cs typeface="Times New Roman" panose="02020603050405020304" pitchFamily="18" charset="0"/>
              </a:rPr>
              <a:t>的大小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15 </a:t>
            </a:r>
            <a:r>
              <a:rPr lang="en-US" altLang="zh-CN" sz="2200" dirty="0" err="1">
                <a:solidFill>
                  <a:srgbClr val="000000"/>
                </a:solidFill>
                <a:latin typeface="Times New Roman" panose="02020603050405020304" pitchFamily="18" charset="0"/>
                <a:cs typeface="Times New Roman" panose="02020603050405020304" pitchFamily="18" charset="0"/>
              </a:rPr>
              <a:t>m,</a:t>
            </a:r>
            <a:r>
              <a:rPr lang="en-US" altLang="zh-CN" sz="2200" i="1" dirty="0" err="1">
                <a:solidFill>
                  <a:srgbClr val="000000"/>
                </a:solidFill>
                <a:latin typeface="Times New Roman" panose="02020603050405020304" pitchFamily="18" charset="0"/>
                <a:cs typeface="Times New Roman" panose="02020603050405020304" pitchFamily="18" charset="0"/>
              </a:rPr>
              <a:t>AC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25 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BCM=</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tan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cs typeface="Times New Roman" panose="02020603050405020304" pitchFamily="18" charset="0"/>
              </a:rPr>
              <a:t>的最大值是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仰角</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cs typeface="Times New Roman" panose="02020603050405020304" pitchFamily="18" charset="0"/>
              </a:rPr>
              <a:t>为直线</a:t>
            </a:r>
            <a:r>
              <a:rPr lang="en-US" altLang="zh-CN" sz="2200" i="1" dirty="0">
                <a:solidFill>
                  <a:srgbClr val="000000"/>
                </a:solidFill>
                <a:latin typeface="Times New Roman" panose="02020603050405020304" pitchFamily="18" charset="0"/>
                <a:cs typeface="Times New Roman" panose="02020603050405020304" pitchFamily="18" charset="0"/>
              </a:rPr>
              <a:t>AP</a:t>
            </a:r>
            <a:r>
              <a:rPr lang="zh-CN" altLang="zh-CN" sz="2200" dirty="0">
                <a:solidFill>
                  <a:srgbClr val="000000"/>
                </a:solidFill>
                <a:latin typeface="Times New Roman" panose="02020603050405020304" pitchFamily="18" charset="0"/>
                <a:cs typeface="Times New Roman" panose="02020603050405020304" pitchFamily="18" charset="0"/>
              </a:rPr>
              <a:t>与平面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所成角</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76407859"/>
              </p:ext>
            </p:extLst>
          </p:nvPr>
        </p:nvGraphicFramePr>
        <p:xfrm>
          <a:off x="2032000" y="3582816"/>
          <a:ext cx="8128000" cy="2366465"/>
        </p:xfrm>
        <a:graphic>
          <a:graphicData uri="http://schemas.openxmlformats.org/presentationml/2006/ole">
            <p:oleObj spid="_x0000_s20483" name="文档" r:id="rId3" imgW="3838246" imgH="1117480" progId="Word.Document.12">
              <p:embed/>
            </p:oleObj>
          </a:graphicData>
        </a:graphic>
      </p:graphicFrame>
    </p:spTree>
    <p:extLst>
      <p:ext uri="{BB962C8B-B14F-4D97-AF65-F5344CB8AC3E}">
        <p14:creationId xmlns:p14="http://schemas.microsoft.com/office/powerpoint/2010/main" xmlns="" val="274263785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29</a:t>
            </a:fld>
            <a:r>
              <a:rPr lang="en-US" altLang="zh-CN"/>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833794388"/>
              </p:ext>
            </p:extLst>
          </p:nvPr>
        </p:nvGraphicFramePr>
        <p:xfrm>
          <a:off x="1834649" y="1138332"/>
          <a:ext cx="8128000" cy="537833"/>
        </p:xfrm>
        <a:graphic>
          <a:graphicData uri="http://schemas.openxmlformats.org/presentationml/2006/ole">
            <p:oleObj spid="_x0000_s21508" name="文档" r:id="rId3" imgW="3838246" imgH="253449" progId="Word.Document.12">
              <p:embed/>
            </p:oleObj>
          </a:graphicData>
        </a:graphic>
      </p:graphicFrame>
      <p:sp>
        <p:nvSpPr>
          <p:cNvPr id="4" name="矩形 3"/>
          <p:cNvSpPr>
            <a:spLocks noChangeAspect="1"/>
          </p:cNvSpPr>
          <p:nvPr/>
        </p:nvSpPr>
        <p:spPr>
          <a:xfrm>
            <a:off x="2032000" y="1676165"/>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a:t>
            </a:r>
            <a:r>
              <a:rPr lang="en-US" altLang="zh-CN" sz="2200" i="1" dirty="0">
                <a:solidFill>
                  <a:srgbClr val="000000"/>
                </a:solidFill>
                <a:latin typeface="Times New Roman" panose="02020603050405020304" pitchFamily="18" charset="0"/>
                <a:cs typeface="Times New Roman" panose="02020603050405020304" pitchFamily="18" charset="0"/>
              </a:rPr>
              <a:t>PO</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AO</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PAO=</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419555181"/>
              </p:ext>
            </p:extLst>
          </p:nvPr>
        </p:nvGraphicFramePr>
        <p:xfrm>
          <a:off x="1834649" y="2931625"/>
          <a:ext cx="8128000" cy="3364816"/>
        </p:xfrm>
        <a:graphic>
          <a:graphicData uri="http://schemas.openxmlformats.org/presentationml/2006/ole">
            <p:oleObj spid="_x0000_s21509" name="文档" r:id="rId4" imgW="3838246" imgH="1588377" progId="Word.Document.12">
              <p:embed/>
            </p:oleObj>
          </a:graphicData>
        </a:graphic>
      </p:graphicFrame>
      <p:pic>
        <p:nvPicPr>
          <p:cNvPr id="7" name="R64.eps" descr="id:2147502087;FounderCES"/>
          <p:cNvPicPr/>
          <p:nvPr/>
        </p:nvPicPr>
        <p:blipFill>
          <a:blip r:embed="rId5"/>
          <a:stretch>
            <a:fillRect/>
          </a:stretch>
        </p:blipFill>
        <p:spPr>
          <a:xfrm>
            <a:off x="6816080" y="2054650"/>
            <a:ext cx="3003396" cy="2367508"/>
          </a:xfrm>
          <a:prstGeom prst="rect">
            <a:avLst/>
          </a:prstGeom>
        </p:spPr>
      </p:pic>
    </p:spTree>
    <p:extLst>
      <p:ext uri="{BB962C8B-B14F-4D97-AF65-F5344CB8AC3E}">
        <p14:creationId xmlns:p14="http://schemas.microsoft.com/office/powerpoint/2010/main" xmlns="" val="77015008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3</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2919865"/>
            <a:ext cx="8128000" cy="127227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用正弦定理和余弦定理解三角形的常见题型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测量距离问题、高度问题、角度问题、计算面积问题、航海问题、物理问题等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122049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30</a:t>
            </a:fld>
            <a:r>
              <a:rPr lang="en-US" altLang="zh-CN"/>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74491112"/>
              </p:ext>
            </p:extLst>
          </p:nvPr>
        </p:nvGraphicFramePr>
        <p:xfrm>
          <a:off x="1834649" y="1019365"/>
          <a:ext cx="8128000" cy="1267268"/>
        </p:xfrm>
        <a:graphic>
          <a:graphicData uri="http://schemas.openxmlformats.org/presentationml/2006/ole">
            <p:oleObj spid="_x0000_s22531" name="文档" r:id="rId3" imgW="3838246" imgH="598341" progId="Word.Document.12">
              <p:embed/>
            </p:oleObj>
          </a:graphicData>
        </a:graphic>
      </p:graphicFrame>
      <p:sp>
        <p:nvSpPr>
          <p:cNvPr id="4" name="矩形 3"/>
          <p:cNvSpPr>
            <a:spLocks noChangeAspect="1"/>
          </p:cNvSpPr>
          <p:nvPr/>
        </p:nvSpPr>
        <p:spPr>
          <a:xfrm>
            <a:off x="2032000" y="2158614"/>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答题指导</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通过正弦定理和余弦定理建立边角关系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通过函数思想可以求出边或角的最值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高分策略</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解三角形实际应用问题的一般步骤是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准确地画出图形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检验作答</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解三角形应用题的两种情形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实际问题经抽象概括后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已知量与未知量全部集中在一个三角形中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可用正弦定理或余弦定理求解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实际问题经抽象概括后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已知量与未知量涉及两个或两个以上的三角形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这时需作出这些三角形</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先解够条件的三角形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然后逐步求解其他三角形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有时需设出未知量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从几个三角形中列出方程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得出所要求的解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562545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4</a:t>
            </a:fld>
            <a:r>
              <a:rPr lang="en-US" altLang="zh-CN" dirty="0"/>
              <a:t>-</a:t>
            </a:r>
            <a:endParaRPr lang="zh-CN" altLang="en-US" dirty="0"/>
          </a:p>
        </p:txBody>
      </p:sp>
      <p:sp>
        <p:nvSpPr>
          <p:cNvPr id="3" name="圆角矩形 2">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1351160"/>
            <a:ext cx="8128000" cy="374871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实际问题中的常用角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仰角和俯角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与目标视线在同一铅垂平面内的水平视线和目标视线的夹角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目标视线在水平视线</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上方</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的角叫做仰角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目标视线在水平视线</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下方</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的角叫做俯角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方向角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相对于某正方向的水平角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如南偏东</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、北偏西</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、西偏北</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方位角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指从正北方向</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顺时针</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转到目标方向线的水平角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点的方位角为</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坡度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坡面与水平面所成的二面角的度数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299260206"/>
              </p:ext>
            </p:extLst>
          </p:nvPr>
        </p:nvGraphicFramePr>
        <p:xfrm>
          <a:off x="2032000" y="4673824"/>
          <a:ext cx="8128000" cy="2088327"/>
        </p:xfrm>
        <a:graphic>
          <a:graphicData uri="http://schemas.openxmlformats.org/presentationml/2006/ole">
            <p:oleObj spid="_x0000_s2051" name="文档" r:id="rId5" imgW="3837032" imgH="985645" progId="Word.Document.12">
              <p:embed/>
            </p:oleObj>
          </a:graphicData>
        </a:graphic>
      </p:graphicFrame>
      <p:sp>
        <p:nvSpPr>
          <p:cNvPr id="7" name="矩形 6"/>
          <p:cNvSpPr/>
          <p:nvPr/>
        </p:nvSpPr>
        <p:spPr>
          <a:xfrm>
            <a:off x="6116054" y="222564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29880" y="26283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03912" y="3840266"/>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6023409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5</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2107334"/>
            <a:ext cx="8128000" cy="2897332"/>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解三角形应用题的一般步骤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阅读理解题意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弄清问题的实际背景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明确已知与未知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理清量与量之间的关系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根据题意画出示意图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将实际问题抽象成解三角形问题的模型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根据题意选择正弦定理或余弦定理求解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将三角形问题还原为实际问题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注意实际问题中的有关单位问题、近似计算的要求等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08726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6</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1272271"/>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两点在河的两岸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一测量者在</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所在的同侧河岸边选定一点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测出</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的距离为</a:t>
            </a:r>
            <a:r>
              <a:rPr lang="en-US" altLang="zh-CN" sz="2200" dirty="0">
                <a:solidFill>
                  <a:srgbClr val="000000"/>
                </a:solidFill>
                <a:latin typeface="Times New Roman" panose="02020603050405020304" pitchFamily="18" charset="0"/>
                <a:cs typeface="Times New Roman" panose="02020603050405020304" pitchFamily="18" charset="0"/>
              </a:rPr>
              <a:t>50 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ACB=</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CAB=</a:t>
            </a:r>
            <a:r>
              <a:rPr lang="en-US" altLang="zh-CN" sz="2200" dirty="0">
                <a:solidFill>
                  <a:srgbClr val="000000"/>
                </a:solidFill>
                <a:latin typeface="Times New Roman" panose="02020603050405020304" pitchFamily="18" charset="0"/>
                <a:cs typeface="Times New Roman" panose="02020603050405020304" pitchFamily="18" charset="0"/>
              </a:rPr>
              <a:t>105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就可以计算出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两点的距离为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18471422"/>
              </p:ext>
            </p:extLst>
          </p:nvPr>
        </p:nvGraphicFramePr>
        <p:xfrm>
          <a:off x="2032000" y="2726496"/>
          <a:ext cx="8128000" cy="2070657"/>
        </p:xfrm>
        <a:graphic>
          <a:graphicData uri="http://schemas.openxmlformats.org/presentationml/2006/ole">
            <p:oleObj spid="_x0000_s3078" name="文档" r:id="rId5" imgW="3838246" imgH="977435"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1778397658"/>
              </p:ext>
            </p:extLst>
          </p:nvPr>
        </p:nvGraphicFramePr>
        <p:xfrm>
          <a:off x="2118706" y="4982760"/>
          <a:ext cx="8128000" cy="534473"/>
        </p:xfrm>
        <a:graphic>
          <a:graphicData uri="http://schemas.openxmlformats.org/presentationml/2006/ole">
            <p:oleObj spid="_x0000_s3079" name="文档" r:id="rId6" imgW="3838246" imgH="253089"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1775520" y="3919722"/>
            <a:ext cx="8640960" cy="2749639"/>
            <a:chOff x="251520" y="2767593"/>
            <a:chExt cx="8640960" cy="2749639"/>
          </a:xfrm>
        </p:grpSpPr>
        <p:grpSp>
          <p:nvGrpSpPr>
            <p:cNvPr id="11" name="组合 10"/>
            <p:cNvGrpSpPr/>
            <p:nvPr/>
          </p:nvGrpSpPr>
          <p:grpSpPr>
            <a:xfrm>
              <a:off x="251520" y="2767593"/>
              <a:ext cx="8640960" cy="2749639"/>
              <a:chOff x="251520" y="208526"/>
              <a:chExt cx="8640960" cy="2749639"/>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08526"/>
                <a:ext cx="8640960" cy="2435352"/>
                <a:chOff x="251520" y="208526"/>
                <a:chExt cx="8640960" cy="2435352"/>
              </a:xfrm>
            </p:grpSpPr>
            <p:sp>
              <p:nvSpPr>
                <p:cNvPr id="16" name="矩形 15"/>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299015"/>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extLst>
                <p:ext uri="{D42A27DB-BD31-4B8C-83A1-F6EECF244321}">
                  <p14:modId xmlns:p14="http://schemas.microsoft.com/office/powerpoint/2010/main" xmlns="" val="218857974"/>
                </p:ext>
              </p:extLst>
            </p:nvPr>
          </p:nvGraphicFramePr>
          <p:xfrm>
            <a:off x="520700" y="3131669"/>
            <a:ext cx="8021638" cy="1955800"/>
          </p:xfrm>
          <a:graphic>
            <a:graphicData uri="http://schemas.openxmlformats.org/presentationml/2006/ole">
              <p:oleObj spid="_x0000_s3080" name="文档" r:id="rId7" imgW="3837832" imgH="941358" progId="Word.Document.12">
                <p:embed/>
              </p:oleObj>
            </a:graphicData>
          </a:graphic>
        </p:graphicFrame>
      </p:grpSp>
      <p:grpSp>
        <p:nvGrpSpPr>
          <p:cNvPr id="18" name="组合 17"/>
          <p:cNvGrpSpPr/>
          <p:nvPr/>
        </p:nvGrpSpPr>
        <p:grpSpPr>
          <a:xfrm>
            <a:off x="1775520" y="5523886"/>
            <a:ext cx="8640960" cy="1145475"/>
            <a:chOff x="251520" y="5379869"/>
            <a:chExt cx="8640960" cy="1145475"/>
          </a:xfrm>
        </p:grpSpPr>
        <p:grpSp>
          <p:nvGrpSpPr>
            <p:cNvPr id="19" name="组合 18"/>
            <p:cNvGrpSpPr/>
            <p:nvPr/>
          </p:nvGrpSpPr>
          <p:grpSpPr>
            <a:xfrm>
              <a:off x="251520" y="5379869"/>
              <a:ext cx="8640960" cy="1145475"/>
              <a:chOff x="251520" y="3762122"/>
              <a:chExt cx="8640960" cy="1145475"/>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extLst>
                <p:ext uri="{D42A27DB-BD31-4B8C-83A1-F6EECF244321}">
                  <p14:modId xmlns:p14="http://schemas.microsoft.com/office/powerpoint/2010/main" xmlns="" val="2374996555"/>
                </p:ext>
              </p:extLst>
            </p:nvPr>
          </p:nvGraphicFramePr>
          <p:xfrm>
            <a:off x="555625" y="5724972"/>
            <a:ext cx="7975600" cy="439737"/>
          </p:xfrm>
          <a:graphic>
            <a:graphicData uri="http://schemas.openxmlformats.org/presentationml/2006/ole">
              <p:oleObj spid="_x0000_s3081" name="文档" r:id="rId8" imgW="3862691" imgH="215930" progId="Word.Document.12">
                <p:embed/>
              </p:oleObj>
            </a:graphicData>
          </a:graphic>
        </p:graphicFrame>
      </p:grpSp>
    </p:spTree>
    <p:extLst>
      <p:ext uri="{BB962C8B-B14F-4D97-AF65-F5344CB8AC3E}">
        <p14:creationId xmlns:p14="http://schemas.microsoft.com/office/powerpoint/2010/main" xmlns="" val="356998844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7</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3748719"/>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两座灯塔</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与海岸观察站</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的距离相等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灯塔</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在观察站南偏西</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灯塔</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在观察站南偏东</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则灯塔</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在灯塔</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p>
          <a:p>
            <a:pPr>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北偏东</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北偏西</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南偏东</a:t>
            </a:r>
            <a:r>
              <a:rPr lang="en-US" altLang="zh-CN" sz="2200" dirty="0">
                <a:solidFill>
                  <a:srgbClr val="000000"/>
                </a:solidFill>
                <a:latin typeface="Times New Roman" panose="02020603050405020304" pitchFamily="18" charset="0"/>
                <a:cs typeface="Times New Roman" panose="02020603050405020304" pitchFamily="18" charset="0"/>
              </a:rPr>
              <a:t>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南偏西</a:t>
            </a:r>
            <a:r>
              <a:rPr lang="en-US" altLang="zh-CN" sz="2200" dirty="0">
                <a:solidFill>
                  <a:srgbClr val="000000"/>
                </a:solidFill>
                <a:latin typeface="Times New Roman" panose="02020603050405020304" pitchFamily="18" charset="0"/>
                <a:cs typeface="Times New Roman" panose="02020603050405020304" pitchFamily="18" charset="0"/>
              </a:rPr>
              <a:t>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24427303"/>
              </p:ext>
            </p:extLst>
          </p:nvPr>
        </p:nvGraphicFramePr>
        <p:xfrm>
          <a:off x="2032000" y="2334096"/>
          <a:ext cx="8128000" cy="1505932"/>
        </p:xfrm>
        <a:graphic>
          <a:graphicData uri="http://schemas.openxmlformats.org/presentationml/2006/ole">
            <p:oleObj spid="_x0000_s4099" name="文档" r:id="rId5" imgW="3838246" imgH="710666"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149080"/>
            <a:ext cx="8640960" cy="2520281"/>
            <a:chOff x="251520" y="1945806"/>
            <a:chExt cx="8640960" cy="2520281"/>
          </a:xfrm>
        </p:grpSpPr>
        <p:grpSp>
          <p:nvGrpSpPr>
            <p:cNvPr id="10" name="组合 9"/>
            <p:cNvGrpSpPr/>
            <p:nvPr/>
          </p:nvGrpSpPr>
          <p:grpSpPr>
            <a:xfrm>
              <a:off x="251520" y="1945806"/>
              <a:ext cx="8640960" cy="2520281"/>
              <a:chOff x="251520" y="-99393"/>
              <a:chExt cx="8640960" cy="2520281"/>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99393"/>
                <a:ext cx="8640960" cy="2203273"/>
                <a:chOff x="251520" y="-99393"/>
                <a:chExt cx="8640960" cy="2203273"/>
              </a:xfrm>
            </p:grpSpPr>
            <p:sp>
              <p:nvSpPr>
                <p:cNvPr id="15" name="矩形 14"/>
                <p:cNvSpPr/>
                <p:nvPr/>
              </p:nvSpPr>
              <p:spPr>
                <a:xfrm>
                  <a:off x="251520" y="-99393"/>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71094" y="35936"/>
                  <a:ext cx="492443" cy="276999"/>
                </a:xfrm>
                <a:prstGeom prst="rect">
                  <a:avLst/>
                </a:prstGeom>
                <a:noFill/>
              </p:spPr>
              <p:txBody>
                <a:bodyPr wrap="none" rtlCol="0">
                  <a:spAutoFit/>
                </a:bodyPr>
                <a:lstStyle/>
                <a:p>
                  <a:r>
                    <a:rPr lang="zh-CN" altLang="en-US" sz="1200" dirty="0"/>
                    <a:t>关闭</a:t>
                  </a:r>
                </a:p>
              </p:txBody>
            </p:sp>
          </p:grpSp>
        </p:grpSp>
        <p:sp>
          <p:nvSpPr>
            <p:cNvPr id="11" name="矩形 10"/>
            <p:cNvSpPr>
              <a:spLocks noChangeAspect="1"/>
            </p:cNvSpPr>
            <p:nvPr/>
          </p:nvSpPr>
          <p:spPr>
            <a:xfrm>
              <a:off x="508000" y="2308029"/>
              <a:ext cx="8128000" cy="1477328"/>
            </a:xfrm>
            <a:prstGeom prst="rect">
              <a:avLst/>
            </a:prstGeom>
          </p:spPr>
          <p:txBody>
            <a:bodyPr>
              <a:spAutoFit/>
            </a:bodyPr>
            <a:lstStyle/>
            <a:p>
              <a:pPr>
                <a:lnSpc>
                  <a:spcPct val="150000"/>
                </a:lnSpc>
              </a:pPr>
              <a:r>
                <a:rPr lang="zh-CN" altLang="zh-CN" sz="2000" dirty="0"/>
                <a:t>由条件及图可知</a:t>
              </a:r>
              <a:r>
                <a:rPr lang="en-US" altLang="zh-CN" sz="2000" dirty="0"/>
                <a:t>,</a:t>
              </a:r>
              <a:r>
                <a:rPr lang="en-US" altLang="zh-CN" sz="2000" i="1" dirty="0"/>
                <a:t>A=</a:t>
              </a:r>
              <a:r>
                <a:rPr lang="zh-CN" altLang="zh-CN" sz="2000" dirty="0"/>
                <a:t>∠</a:t>
              </a:r>
              <a:r>
                <a:rPr lang="en-US" altLang="zh-CN" sz="2000" i="1" dirty="0" err="1"/>
                <a:t>CBD</a:t>
              </a:r>
              <a:r>
                <a:rPr lang="en-US" altLang="zh-CN" sz="2000" i="1" dirty="0"/>
                <a:t>=</a:t>
              </a:r>
              <a:r>
                <a:rPr lang="en-US" altLang="zh-CN" sz="2000" dirty="0"/>
                <a:t>40°,</a:t>
              </a:r>
              <a:endParaRPr lang="zh-CN" altLang="zh-CN" sz="2000" dirty="0"/>
            </a:p>
            <a:p>
              <a:pPr>
                <a:lnSpc>
                  <a:spcPct val="150000"/>
                </a:lnSpc>
              </a:pPr>
              <a:r>
                <a:rPr lang="zh-CN" altLang="zh-CN" sz="2000" dirty="0"/>
                <a:t>又∠</a:t>
              </a:r>
              <a:r>
                <a:rPr lang="en-US" altLang="zh-CN" sz="2000" i="1" dirty="0"/>
                <a:t>BCD=</a:t>
              </a:r>
              <a:r>
                <a:rPr lang="en-US" altLang="zh-CN" sz="2000" dirty="0"/>
                <a:t>60°,</a:t>
              </a:r>
              <a:r>
                <a:rPr lang="zh-CN" altLang="zh-CN" sz="2000" dirty="0"/>
                <a:t>所以∠</a:t>
              </a:r>
              <a:r>
                <a:rPr lang="en-US" altLang="zh-CN" sz="2000" i="1" dirty="0" err="1"/>
                <a:t>CBD</a:t>
              </a:r>
              <a:r>
                <a:rPr lang="en-US" altLang="zh-CN" sz="2000" i="1" dirty="0"/>
                <a:t>=</a:t>
              </a:r>
              <a:r>
                <a:rPr lang="en-US" altLang="zh-CN" sz="2000" dirty="0"/>
                <a:t>30°</a:t>
              </a:r>
              <a:r>
                <a:rPr lang="en-US" altLang="zh-CN" sz="2000" i="1" dirty="0"/>
                <a:t>.</a:t>
              </a:r>
              <a:r>
                <a:rPr lang="zh-CN" altLang="zh-CN" sz="2000" dirty="0"/>
                <a:t>所以∠</a:t>
              </a:r>
              <a:r>
                <a:rPr lang="en-US" altLang="zh-CN" sz="2000" i="1" dirty="0" err="1"/>
                <a:t>DBA</a:t>
              </a:r>
              <a:r>
                <a:rPr lang="en-US" altLang="zh-CN" sz="2000" i="1" dirty="0"/>
                <a:t>=</a:t>
              </a:r>
              <a:r>
                <a:rPr lang="en-US" altLang="zh-CN" sz="2000" dirty="0"/>
                <a:t>10°</a:t>
              </a:r>
              <a:r>
                <a:rPr lang="en-US" altLang="zh-CN" sz="2000" i="1" dirty="0"/>
                <a:t>.</a:t>
              </a:r>
              <a:endParaRPr lang="zh-CN" altLang="zh-CN" sz="2000" dirty="0"/>
            </a:p>
            <a:p>
              <a:pPr>
                <a:lnSpc>
                  <a:spcPct val="150000"/>
                </a:lnSpc>
              </a:pPr>
              <a:r>
                <a:rPr lang="zh-CN" altLang="zh-CN" sz="2000" dirty="0"/>
                <a:t>因此灯塔</a:t>
              </a:r>
              <a:r>
                <a:rPr lang="en-US" altLang="zh-CN" sz="2000" i="1" dirty="0"/>
                <a:t>A</a:t>
              </a:r>
              <a:r>
                <a:rPr lang="zh-CN" altLang="zh-CN" sz="2000" dirty="0"/>
                <a:t>在灯塔</a:t>
              </a:r>
              <a:r>
                <a:rPr lang="en-US" altLang="zh-CN" sz="2000" i="1" dirty="0"/>
                <a:t>B</a:t>
              </a:r>
              <a:r>
                <a:rPr lang="zh-CN" altLang="zh-CN" sz="2000" dirty="0"/>
                <a:t>南偏西</a:t>
              </a:r>
              <a:r>
                <a:rPr lang="en-US" altLang="zh-CN" sz="2000" dirty="0"/>
                <a:t>80°</a:t>
              </a:r>
              <a:r>
                <a:rPr lang="en-US" altLang="zh-CN" sz="2000" i="1" dirty="0"/>
                <a:t>.</a:t>
              </a:r>
              <a:endParaRPr lang="zh-CN" altLang="zh-CN" sz="2000" dirty="0"/>
            </a:p>
          </p:txBody>
        </p:sp>
      </p:grpSp>
      <p:grpSp>
        <p:nvGrpSpPr>
          <p:cNvPr id="17" name="组合 16"/>
          <p:cNvGrpSpPr/>
          <p:nvPr/>
        </p:nvGrpSpPr>
        <p:grpSpPr>
          <a:xfrm>
            <a:off x="1775520" y="5517232"/>
            <a:ext cx="8640960" cy="1152128"/>
            <a:chOff x="251520" y="4752548"/>
            <a:chExt cx="8640960" cy="1152128"/>
          </a:xfrm>
        </p:grpSpPr>
        <p:grpSp>
          <p:nvGrpSpPr>
            <p:cNvPr id="18" name="组合 17"/>
            <p:cNvGrpSpPr/>
            <p:nvPr/>
          </p:nvGrpSpPr>
          <p:grpSpPr>
            <a:xfrm>
              <a:off x="251520" y="4752548"/>
              <a:ext cx="8640960" cy="1152128"/>
              <a:chOff x="251520" y="3755469"/>
              <a:chExt cx="8640960" cy="1152128"/>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19" name="矩形 18"/>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D</a:t>
              </a:r>
              <a:endParaRPr lang="zh-CN" altLang="en-US" sz="2000" dirty="0"/>
            </a:p>
          </p:txBody>
        </p:sp>
      </p:grpSp>
    </p:spTree>
    <p:extLst>
      <p:ext uri="{BB962C8B-B14F-4D97-AF65-F5344CB8AC3E}">
        <p14:creationId xmlns:p14="http://schemas.microsoft.com/office/powerpoint/2010/main" xmlns="" val="265238352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8</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1272271"/>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一架飞机在海拔</a:t>
            </a:r>
            <a:r>
              <a:rPr lang="en-US" altLang="zh-CN" sz="2200" dirty="0">
                <a:solidFill>
                  <a:srgbClr val="000000"/>
                </a:solidFill>
                <a:latin typeface="Times New Roman" panose="02020603050405020304" pitchFamily="18" charset="0"/>
                <a:cs typeface="Times New Roman" panose="02020603050405020304" pitchFamily="18" charset="0"/>
              </a:rPr>
              <a:t>800 m</a:t>
            </a:r>
            <a:r>
              <a:rPr lang="zh-CN" altLang="zh-CN" sz="2200" dirty="0">
                <a:solidFill>
                  <a:srgbClr val="000000"/>
                </a:solidFill>
                <a:latin typeface="Times New Roman" panose="02020603050405020304" pitchFamily="18" charset="0"/>
                <a:cs typeface="Times New Roman" panose="02020603050405020304" pitchFamily="18" charset="0"/>
              </a:rPr>
              <a:t>的高度飞行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在空中测出前下方海岛两侧海岸俯角分别为</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则这个海岛的宽度为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5161721"/>
              </p:ext>
            </p:extLst>
          </p:nvPr>
        </p:nvGraphicFramePr>
        <p:xfrm>
          <a:off x="2032000" y="2749251"/>
          <a:ext cx="8128000" cy="1613499"/>
        </p:xfrm>
        <a:graphic>
          <a:graphicData uri="http://schemas.openxmlformats.org/presentationml/2006/ole">
            <p:oleObj spid="_x0000_s5125" name="文档" r:id="rId5" imgW="3838246" imgH="761427"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581128"/>
            <a:ext cx="8640960" cy="2088233"/>
            <a:chOff x="251520" y="3428999"/>
            <a:chExt cx="8640960" cy="2088233"/>
          </a:xfrm>
        </p:grpSpPr>
        <p:grpSp>
          <p:nvGrpSpPr>
            <p:cNvPr id="10" name="组合 9"/>
            <p:cNvGrpSpPr/>
            <p:nvPr/>
          </p:nvGrpSpPr>
          <p:grpSpPr>
            <a:xfrm>
              <a:off x="251520" y="3428999"/>
              <a:ext cx="8640960" cy="2088233"/>
              <a:chOff x="251520" y="869932"/>
              <a:chExt cx="8640960" cy="2088233"/>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869932"/>
                <a:ext cx="8640960" cy="1773945"/>
                <a:chOff x="251520" y="869932"/>
                <a:chExt cx="8640960" cy="1773945"/>
              </a:xfrm>
            </p:grpSpPr>
            <p:sp>
              <p:nvSpPr>
                <p:cNvPr id="15" name="矩形 14"/>
                <p:cNvSpPr/>
                <p:nvPr/>
              </p:nvSpPr>
              <p:spPr>
                <a:xfrm>
                  <a:off x="251520" y="869932"/>
                  <a:ext cx="8640960" cy="177394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986487"/>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3366438850"/>
                </p:ext>
              </p:extLst>
            </p:nvPr>
          </p:nvGraphicFramePr>
          <p:xfrm>
            <a:off x="520700" y="3839923"/>
            <a:ext cx="8021638" cy="555625"/>
          </p:xfrm>
          <a:graphic>
            <a:graphicData uri="http://schemas.openxmlformats.org/presentationml/2006/ole">
              <p:oleObj spid="_x0000_s5126" name="文档" r:id="rId6" imgW="3837832" imgH="265801" progId="Word.Document.12">
                <p:embed/>
              </p:oleObj>
            </a:graphicData>
          </a:graphic>
        </p:graphicFrame>
      </p:grpSp>
      <p:grpSp>
        <p:nvGrpSpPr>
          <p:cNvPr id="17" name="组合 16"/>
          <p:cNvGrpSpPr/>
          <p:nvPr/>
        </p:nvGrpSpPr>
        <p:grpSpPr>
          <a:xfrm>
            <a:off x="1775520" y="5523886"/>
            <a:ext cx="8640960" cy="1145475"/>
            <a:chOff x="251520" y="5379869"/>
            <a:chExt cx="8640960" cy="1145475"/>
          </a:xfrm>
        </p:grpSpPr>
        <p:grpSp>
          <p:nvGrpSpPr>
            <p:cNvPr id="18" name="组合 17"/>
            <p:cNvGrpSpPr/>
            <p:nvPr/>
          </p:nvGrpSpPr>
          <p:grpSpPr>
            <a:xfrm>
              <a:off x="251520" y="5379869"/>
              <a:ext cx="8640960" cy="1145475"/>
              <a:chOff x="251520" y="3762122"/>
              <a:chExt cx="8640960" cy="1145475"/>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2251430597"/>
                </p:ext>
              </p:extLst>
            </p:nvPr>
          </p:nvGraphicFramePr>
          <p:xfrm>
            <a:off x="560388" y="5720209"/>
            <a:ext cx="7997825" cy="439738"/>
          </p:xfrm>
          <a:graphic>
            <a:graphicData uri="http://schemas.openxmlformats.org/presentationml/2006/ole">
              <p:oleObj spid="_x0000_s5127" name="文档" r:id="rId7" imgW="3862691" imgH="215930" progId="Word.Document.12">
                <p:embed/>
              </p:oleObj>
            </a:graphicData>
          </a:graphic>
        </p:graphicFrame>
      </p:grpSp>
    </p:spTree>
    <p:extLst>
      <p:ext uri="{BB962C8B-B14F-4D97-AF65-F5344CB8AC3E}">
        <p14:creationId xmlns:p14="http://schemas.microsoft.com/office/powerpoint/2010/main" xmlns="" val="34448083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9</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877869"/>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海面上有</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三个灯塔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10 n mile,</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望</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成</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望</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成</a:t>
            </a:r>
            <a:r>
              <a:rPr lang="en-US" altLang="zh-CN" sz="2200" dirty="0">
                <a:solidFill>
                  <a:srgbClr val="000000"/>
                </a:solidFill>
                <a:latin typeface="Times New Roman" panose="02020603050405020304" pitchFamily="18" charset="0"/>
                <a:cs typeface="Times New Roman" panose="02020603050405020304" pitchFamily="18" charset="0"/>
              </a:rPr>
              <a:t>75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等于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32877901"/>
              </p:ext>
            </p:extLst>
          </p:nvPr>
        </p:nvGraphicFramePr>
        <p:xfrm>
          <a:off x="2118706" y="2283036"/>
          <a:ext cx="8128000" cy="907593"/>
        </p:xfrm>
        <a:graphic>
          <a:graphicData uri="http://schemas.openxmlformats.org/presentationml/2006/ole">
            <p:oleObj spid="_x0000_s6149" name="文档" r:id="rId5" imgW="3838246" imgH="429135"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3919722"/>
            <a:ext cx="8640960" cy="2749639"/>
            <a:chOff x="251520" y="2767593"/>
            <a:chExt cx="8640960" cy="2749639"/>
          </a:xfrm>
        </p:grpSpPr>
        <p:grpSp>
          <p:nvGrpSpPr>
            <p:cNvPr id="10" name="组合 9"/>
            <p:cNvGrpSpPr/>
            <p:nvPr/>
          </p:nvGrpSpPr>
          <p:grpSpPr>
            <a:xfrm>
              <a:off x="251520" y="2767593"/>
              <a:ext cx="8640960" cy="2749639"/>
              <a:chOff x="251520" y="208526"/>
              <a:chExt cx="8640960" cy="2749639"/>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08526"/>
                <a:ext cx="8640960" cy="2435352"/>
                <a:chOff x="251520" y="208526"/>
                <a:chExt cx="8640960" cy="2435352"/>
              </a:xfrm>
            </p:grpSpPr>
            <p:sp>
              <p:nvSpPr>
                <p:cNvPr id="15" name="矩形 14"/>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288624"/>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190903514"/>
                </p:ext>
              </p:extLst>
            </p:nvPr>
          </p:nvGraphicFramePr>
          <p:xfrm>
            <a:off x="520700" y="3142060"/>
            <a:ext cx="8021638" cy="1898650"/>
          </p:xfrm>
          <a:graphic>
            <a:graphicData uri="http://schemas.openxmlformats.org/presentationml/2006/ole">
              <p:oleObj spid="_x0000_s6150" name="文档" r:id="rId6" imgW="3837832" imgH="909278" progId="Word.Document.12">
                <p:embed/>
              </p:oleObj>
            </a:graphicData>
          </a:graphic>
        </p:graphicFrame>
      </p:grpSp>
      <p:grpSp>
        <p:nvGrpSpPr>
          <p:cNvPr id="17" name="组合 16"/>
          <p:cNvGrpSpPr/>
          <p:nvPr/>
        </p:nvGrpSpPr>
        <p:grpSpPr>
          <a:xfrm>
            <a:off x="1775520" y="5523886"/>
            <a:ext cx="8640960" cy="1145475"/>
            <a:chOff x="251520" y="5379869"/>
            <a:chExt cx="8640960" cy="1145475"/>
          </a:xfrm>
        </p:grpSpPr>
        <p:grpSp>
          <p:nvGrpSpPr>
            <p:cNvPr id="18" name="组合 17"/>
            <p:cNvGrpSpPr/>
            <p:nvPr/>
          </p:nvGrpSpPr>
          <p:grpSpPr>
            <a:xfrm>
              <a:off x="251520" y="5379869"/>
              <a:ext cx="8640960" cy="1145475"/>
              <a:chOff x="251520" y="3762122"/>
              <a:chExt cx="8640960" cy="1145475"/>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1607731407"/>
                </p:ext>
              </p:extLst>
            </p:nvPr>
          </p:nvGraphicFramePr>
          <p:xfrm>
            <a:off x="560388" y="5720209"/>
            <a:ext cx="7997825" cy="439738"/>
          </p:xfrm>
          <a:graphic>
            <a:graphicData uri="http://schemas.openxmlformats.org/presentationml/2006/ole">
              <p:oleObj spid="_x0000_s6151" name="文档" r:id="rId7" imgW="3862691" imgH="215930" progId="Word.Document.12">
                <p:embed/>
              </p:oleObj>
            </a:graphicData>
          </a:graphic>
        </p:graphicFrame>
      </p:grpSp>
    </p:spTree>
    <p:extLst>
      <p:ext uri="{BB962C8B-B14F-4D97-AF65-F5344CB8AC3E}">
        <p14:creationId xmlns:p14="http://schemas.microsoft.com/office/powerpoint/2010/main" xmlns="" val="149453633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2410</Words>
  <Application>Microsoft Office PowerPoint</Application>
  <PresentationFormat>自定义</PresentationFormat>
  <Paragraphs>262</Paragraphs>
  <Slides>30</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Office 主题​​</vt:lpstr>
      <vt:lpstr>文档</vt:lpstr>
      <vt:lpstr>4.7　解三角形应用举例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4</cp:revision>
  <dcterms:created xsi:type="dcterms:W3CDTF">2018-12-18T11:00:13Z</dcterms:created>
  <dcterms:modified xsi:type="dcterms:W3CDTF">2019-12-10T14:24:38Z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