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61" r:id="rId2"/>
    <p:sldId id="350" r:id="rId3"/>
    <p:sldId id="330" r:id="rId4"/>
    <p:sldId id="458" r:id="rId5"/>
    <p:sldId id="459" r:id="rId6"/>
    <p:sldId id="460" r:id="rId7"/>
    <p:sldId id="461" r:id="rId8"/>
    <p:sldId id="462" r:id="rId9"/>
    <p:sldId id="383" r:id="rId10"/>
    <p:sldId id="463" r:id="rId11"/>
    <p:sldId id="464" r:id="rId12"/>
    <p:sldId id="477" r:id="rId13"/>
    <p:sldId id="451" r:id="rId14"/>
    <p:sldId id="465" r:id="rId15"/>
    <p:sldId id="466" r:id="rId16"/>
    <p:sldId id="467" r:id="rId17"/>
    <p:sldId id="452" r:id="rId18"/>
    <p:sldId id="468" r:id="rId19"/>
    <p:sldId id="469" r:id="rId20"/>
    <p:sldId id="470" r:id="rId21"/>
    <p:sldId id="471" r:id="rId22"/>
    <p:sldId id="476" r:id="rId23"/>
    <p:sldId id="430" r:id="rId24"/>
    <p:sldId id="472" r:id="rId25"/>
    <p:sldId id="473" r:id="rId26"/>
    <p:sldId id="47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89" d="100"/>
          <a:sy n="89" d="100"/>
        </p:scale>
        <p:origin x="-61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image" Target="../media/image13.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1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image" Target="../media/image31.emf"/><Relationship Id="rId4" Type="http://schemas.openxmlformats.org/officeDocument/2006/relationships/image" Target="../media/image3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 Id="rId4"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96CBDA-DCB2-4237-AD4F-EBD1096667CC}" type="datetimeFigureOut">
              <a:rPr lang="zh-CN" altLang="en-US" smtClean="0"/>
              <a:pPr/>
              <a:t>2019/12/10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2092E6-358A-40F7-B684-6F6BBF574A3A}" type="slidenum">
              <a:rPr lang="zh-CN" altLang="en-US" smtClean="0"/>
              <a:pPr/>
              <a:t>‹#›</a:t>
            </a:fld>
            <a:endParaRPr lang="zh-CN" altLang="en-US"/>
          </a:p>
        </p:txBody>
      </p:sp>
    </p:spTree>
    <p:extLst>
      <p:ext uri="{BB962C8B-B14F-4D97-AF65-F5344CB8AC3E}">
        <p14:creationId xmlns:p14="http://schemas.microsoft.com/office/powerpoint/2010/main" xmlns="" val="2420152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905931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D8C45E9-7CD0-4FFE-8F8D-78F2041A2E5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511F8B-2BFD-4377-BB75-52BF252DF716}"/>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18DEE4C-CFB3-4491-80CA-77C32E66196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763C9B-0350-4658-A7D2-E95715F8617E}"/>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E6645D-1DCF-494D-8977-7C1E42F8007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150868-C603-4514-AB9E-3334DFE8799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735627"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userDrawn="1"/>
        </p:nvSpPr>
        <p:spPr>
          <a:xfrm>
            <a:off x="2880320" y="2636912"/>
            <a:ext cx="931168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标题 1"/>
          <p:cNvSpPr>
            <a:spLocks noGrp="1"/>
          </p:cNvSpPr>
          <p:nvPr>
            <p:ph type="ctrTitle"/>
          </p:nvPr>
        </p:nvSpPr>
        <p:spPr>
          <a:xfrm>
            <a:off x="4375670" y="2910012"/>
            <a:ext cx="7865013"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xmlns="" val="987230680"/>
      </p:ext>
    </p:extLst>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367808" y="538158"/>
            <a:ext cx="153617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考情概览</a:t>
            </a:r>
          </a:p>
        </p:txBody>
      </p:sp>
      <p:cxnSp>
        <p:nvCxnSpPr>
          <p:cNvPr id="8" name="直接连接符 7"/>
          <p:cNvCxnSpPr/>
          <p:nvPr userDrawn="1"/>
        </p:nvCxnSpPr>
        <p:spPr>
          <a:xfrm>
            <a:off x="4535047" y="874706"/>
            <a:ext cx="118103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866178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969101" y="538158"/>
            <a:ext cx="154055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知识梳理</a:t>
            </a:r>
          </a:p>
        </p:txBody>
      </p:sp>
      <p:cxnSp>
        <p:nvCxnSpPr>
          <p:cNvPr id="12" name="直接连接符 11"/>
          <p:cNvCxnSpPr/>
          <p:nvPr userDrawn="1"/>
        </p:nvCxnSpPr>
        <p:spPr>
          <a:xfrm>
            <a:off x="6130194" y="876904"/>
            <a:ext cx="12536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2148987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
        <p:nvSpPr>
          <p:cNvPr id="3" name="同侧圆角矩形 2"/>
          <p:cNvSpPr/>
          <p:nvPr userDrawn="1"/>
        </p:nvSpPr>
        <p:spPr>
          <a:xfrm>
            <a:off x="9179755" y="538158"/>
            <a:ext cx="152475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学科素养</a:t>
            </a:r>
          </a:p>
        </p:txBody>
      </p:sp>
      <p:cxnSp>
        <p:nvCxnSpPr>
          <p:cNvPr id="4" name="直接连接符 3"/>
          <p:cNvCxnSpPr/>
          <p:nvPr userDrawn="1"/>
        </p:nvCxnSpPr>
        <p:spPr>
          <a:xfrm>
            <a:off x="9361942" y="874706"/>
            <a:ext cx="121398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91777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33DFED-F91B-42B3-83AF-745C6A16ECEF}"/>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B63EE3-4A2C-498C-BFF4-ED430A508D4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F12889B-C365-4A3A-9004-05B6EDD73A23}"/>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B20639-F9FB-49F7-B07C-645235CC7DB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1E17FE7-F55B-4F1F-8E9F-DB2C10C3A9F6}"/>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7C3A076-29B3-49ED-9377-0BE4EB5E0411}"/>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9B03FF6-76CD-4F7A-A905-B252446E1999}"/>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8" name="页脚占位符 7">
            <a:extLst>
              <a:ext uri="{FF2B5EF4-FFF2-40B4-BE49-F238E27FC236}">
                <a16:creationId xmlns:a16="http://schemas.microsoft.com/office/drawing/2014/main" xmlns=""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202B546-EC9E-4CB3-B1C2-5FA4E76539E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BDD810E-A959-495A-A84E-5B9D99AB8F05}"/>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4" name="页脚占位符 3">
            <a:extLst>
              <a:ext uri="{FF2B5EF4-FFF2-40B4-BE49-F238E27FC236}">
                <a16:creationId xmlns:a16="http://schemas.microsoft.com/office/drawing/2014/main" xmlns=""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28761C7-8E64-4FF2-B719-BA3C5A9F8F4C}"/>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18E5B87-7045-4A92-8DFF-729F7BBCEEC7}"/>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3" name="页脚占位符 2">
            <a:extLst>
              <a:ext uri="{FF2B5EF4-FFF2-40B4-BE49-F238E27FC236}">
                <a16:creationId xmlns:a16="http://schemas.microsoft.com/office/drawing/2014/main" xmlns=""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6C2ACCE-D742-4A39-8891-BEA96E047AD7}"/>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6B41B7C-F975-43D6-AFA7-FFFE1F4EF25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B5D189-02AC-44CD-BFCD-94CA29EF5DA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44990D6-2F93-4FA6-A6CF-D6023613BE7D}"/>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79DD12-F4F0-466E-84C8-BFB1DBC5A14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7.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7.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Office_Word___13.docx"/><Relationship Id="rId5" Type="http://schemas.openxmlformats.org/officeDocument/2006/relationships/slide" Target="slide17.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slide" Target="slide9.xml"/><Relationship Id="rId7" Type="http://schemas.openxmlformats.org/officeDocument/2006/relationships/package" Target="../embeddings/Microsoft_Office_Word___15.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Office_Word___14.docx"/><Relationship Id="rId5" Type="http://schemas.openxmlformats.org/officeDocument/2006/relationships/slide" Target="slide17.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Office_Word___17.docx"/><Relationship Id="rId5" Type="http://schemas.openxmlformats.org/officeDocument/2006/relationships/slide" Target="slide17.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7.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package" Target="../embeddings/Microsoft_Office_Word___19.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18.docx"/><Relationship Id="rId5" Type="http://schemas.openxmlformats.org/officeDocument/2006/relationships/slide" Target="slide17.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slide" Target="slide9.xml"/><Relationship Id="rId7" Type="http://schemas.openxmlformats.org/officeDocument/2006/relationships/package" Target="../embeddings/Microsoft_Office_Word___21.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Office_Word___20.docx"/><Relationship Id="rId5" Type="http://schemas.openxmlformats.org/officeDocument/2006/relationships/slide" Target="slide17.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25.docx"/><Relationship Id="rId3" Type="http://schemas.openxmlformats.org/officeDocument/2006/relationships/slide" Target="slide9.xml"/><Relationship Id="rId7" Type="http://schemas.openxmlformats.org/officeDocument/2006/relationships/package" Target="../embeddings/Microsoft_Office_Word___24.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23.docx"/><Relationship Id="rId5" Type="http://schemas.openxmlformats.org/officeDocument/2006/relationships/slide" Target="slide17.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7.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package" Target="../embeddings/Microsoft_Office_Word___27.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26.docx"/><Relationship Id="rId5" Type="http://schemas.openxmlformats.org/officeDocument/2006/relationships/slide" Target="slide17.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package" Target="../embeddings/Microsoft_Office_Word___29.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28.docx"/><Relationship Id="rId5" Type="http://schemas.openxmlformats.org/officeDocument/2006/relationships/slide" Target="slide17.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30.docx"/><Relationship Id="rId5" Type="http://schemas.openxmlformats.org/officeDocument/2006/relationships/slide" Target="slide17.xml"/><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Office_Word___31.docx"/><Relationship Id="rId2" Type="http://schemas.openxmlformats.org/officeDocument/2006/relationships/slideLayout" Target="../slideLayouts/slideLayout15.xml"/><Relationship Id="rId1" Type="http://schemas.openxmlformats.org/officeDocument/2006/relationships/vmlDrawing" Target="../drawings/vmlDrawing16.vml"/><Relationship Id="rId6" Type="http://schemas.openxmlformats.org/officeDocument/2006/relationships/package" Target="../embeddings/Microsoft_Office_Word___34.docx"/><Relationship Id="rId5" Type="http://schemas.openxmlformats.org/officeDocument/2006/relationships/package" Target="../embeddings/Microsoft_Office_Word___33.docx"/><Relationship Id="rId4" Type="http://schemas.openxmlformats.org/officeDocument/2006/relationships/package" Target="../embeddings/Microsoft_Office_Word___32.docx"/></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package" Target="../embeddings/Microsoft_Office_Word___3.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4.vml"/><Relationship Id="rId5" Type="http://schemas.openxmlformats.org/officeDocument/2006/relationships/package" Target="../embeddings/Microsoft_Office_Word___7.docx"/><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0.docx"/><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package" Target="../embeddings/Microsoft_Office_Word___9.docx"/><Relationship Id="rId5" Type="http://schemas.openxmlformats.org/officeDocument/2006/relationships/package" Target="../embeddings/Microsoft_Office_Word___8.docx"/><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package" Target="../embeddings/Microsoft_Office_Word___12.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package" Target="../embeddings/Microsoft_Office_Word___11.docx"/><Relationship Id="rId5" Type="http://schemas.openxmlformats.org/officeDocument/2006/relationships/slide" Target="slide17.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4180968" y="2994231"/>
            <a:ext cx="5898760" cy="809797"/>
          </a:xfrm>
        </p:spPr>
        <p:txBody>
          <a:bodyPr/>
          <a:lstStyle/>
          <a:p>
            <a:r>
              <a:rPr lang="en-US" altLang="zh-CN" dirty="0"/>
              <a:t>3.2</a:t>
            </a:r>
            <a:r>
              <a:rPr lang="zh-CN" altLang="zh-CN" dirty="0"/>
              <a:t>　导数与函数的单调性</a:t>
            </a:r>
          </a:p>
        </p:txBody>
      </p:sp>
      <p:pic>
        <p:nvPicPr>
          <p:cNvPr id="4" name="Picture 1">
            <a:hlinkClick r:id="rId2"/>
          </p:cNvPr>
          <p:cNvPicPr>
            <a:picLocks noChangeAspect="1" noChangeArrowheads="1"/>
          </p:cNvPicPr>
          <p:nvPr/>
        </p:nvPicPr>
        <p:blipFill>
          <a:blip r:embed="rId3"/>
          <a:srcRect/>
          <a:stretch>
            <a:fillRect/>
          </a:stretch>
        </p:blipFill>
        <p:spPr bwMode="auto">
          <a:xfrm>
            <a:off x="2042160" y="4079166"/>
            <a:ext cx="7621588" cy="2400300"/>
          </a:xfrm>
          <a:prstGeom prst="rect">
            <a:avLst/>
          </a:prstGeom>
          <a:noFill/>
        </p:spPr>
      </p:pic>
    </p:spTree>
    <p:extLst>
      <p:ext uri="{BB962C8B-B14F-4D97-AF65-F5344CB8AC3E}">
        <p14:creationId xmlns:p14="http://schemas.microsoft.com/office/powerpoint/2010/main" xmlns="" val="1547092242"/>
      </p:ext>
    </p:extLst>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10</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107334"/>
            <a:ext cx="8128000" cy="289733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用导数证明函数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内的单调性的步骤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一求</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二定</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确认</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内的符号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三结论</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内为增函数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内为减函数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研究含参数函数的单调性时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需注意依据参数取值对不等式解集的影响进行分类讨论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46159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11</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978450"/>
            <a:ext cx="8128000" cy="876715"/>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江西新干第二中学等四校第一次联考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dirty="0">
                <a:solidFill>
                  <a:srgbClr val="000000"/>
                </a:solidFill>
                <a:latin typeface="Times New Roman" panose="02020603050405020304" pitchFamily="18" charset="0"/>
                <a:cs typeface="Times New Roman" panose="02020603050405020304" pitchFamily="18" charset="0"/>
              </a:rPr>
              <a:t>f(x)=e</a:t>
            </a:r>
            <a:r>
              <a:rPr lang="en-US" altLang="zh-CN" sz="2200" baseline="30000"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baseline="30000"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讨论</a:t>
            </a:r>
            <a:r>
              <a:rPr lang="en-US" altLang="zh-CN" sz="2200" dirty="0">
                <a:solidFill>
                  <a:srgbClr val="000000"/>
                </a:solidFill>
                <a:latin typeface="Times New Roman" panose="02020603050405020304" pitchFamily="18" charset="0"/>
                <a:cs typeface="Times New Roman" panose="02020603050405020304" pitchFamily="18" charset="0"/>
              </a:rPr>
              <a:t>f(x)</a:t>
            </a:r>
            <a:r>
              <a:rPr lang="zh-CN" altLang="zh-CN" sz="2200" dirty="0">
                <a:solidFill>
                  <a:srgbClr val="000000"/>
                </a:solidFill>
                <a:latin typeface="Times New Roman" panose="02020603050405020304" pitchFamily="18" charset="0"/>
                <a:cs typeface="Times New Roman" panose="02020603050405020304" pitchFamily="18" charset="0"/>
              </a:rPr>
              <a:t>的单调性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032000" y="2869551"/>
            <a:ext cx="8128000" cy="249106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的定义域为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单调递增</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则由</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内单调递减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内单调递增</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231232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12</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103788443"/>
              </p:ext>
            </p:extLst>
          </p:nvPr>
        </p:nvGraphicFramePr>
        <p:xfrm>
          <a:off x="1837137" y="2157744"/>
          <a:ext cx="8128000" cy="2796515"/>
        </p:xfrm>
        <a:graphic>
          <a:graphicData uri="http://schemas.openxmlformats.org/presentationml/2006/ole">
            <p:oleObj spid="_x0000_s7171" name="文档" r:id="rId6" imgW="3847376" imgH="1323542" progId="Word.Document.12">
              <p:embed/>
            </p:oleObj>
          </a:graphicData>
        </a:graphic>
      </p:graphicFrame>
    </p:spTree>
    <p:extLst>
      <p:ext uri="{BB962C8B-B14F-4D97-AF65-F5344CB8AC3E}">
        <p14:creationId xmlns:p14="http://schemas.microsoft.com/office/powerpoint/2010/main" xmlns="" val="303120748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13</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7"/>
            <a:ext cx="8128000" cy="866006"/>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求函数单调区间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下面为函数</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的递增区间的是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44697335"/>
              </p:ext>
            </p:extLst>
          </p:nvPr>
        </p:nvGraphicFramePr>
        <p:xfrm>
          <a:off x="1834649" y="2270827"/>
          <a:ext cx="8128000" cy="507581"/>
        </p:xfrm>
        <a:graphic>
          <a:graphicData uri="http://schemas.openxmlformats.org/presentationml/2006/ole">
            <p:oleObj spid="_x0000_s8197" name="文档" r:id="rId6" imgW="3838246" imgH="239409"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1775520" y="4581128"/>
            <a:ext cx="8640960" cy="2088233"/>
            <a:chOff x="251520" y="3428999"/>
            <a:chExt cx="8640960" cy="2088233"/>
          </a:xfrm>
        </p:grpSpPr>
        <p:grpSp>
          <p:nvGrpSpPr>
            <p:cNvPr id="11" name="组合 10"/>
            <p:cNvGrpSpPr/>
            <p:nvPr/>
          </p:nvGrpSpPr>
          <p:grpSpPr>
            <a:xfrm>
              <a:off x="251520" y="3428999"/>
              <a:ext cx="8640960" cy="2088233"/>
              <a:chOff x="251520" y="869932"/>
              <a:chExt cx="8640960" cy="2088233"/>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869932"/>
                <a:ext cx="8640960" cy="1773945"/>
                <a:chOff x="251520" y="869932"/>
                <a:chExt cx="8640960" cy="1773945"/>
              </a:xfrm>
            </p:grpSpPr>
            <p:sp>
              <p:nvSpPr>
                <p:cNvPr id="19" name="矩形 18"/>
                <p:cNvSpPr/>
                <p:nvPr/>
              </p:nvSpPr>
              <p:spPr>
                <a:xfrm>
                  <a:off x="251520" y="869932"/>
                  <a:ext cx="8640960" cy="177394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963232"/>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extLst>
                <p:ext uri="{D42A27DB-BD31-4B8C-83A1-F6EECF244321}">
                  <p14:modId xmlns:p14="http://schemas.microsoft.com/office/powerpoint/2010/main" xmlns="" val="2787932114"/>
                </p:ext>
              </p:extLst>
            </p:nvPr>
          </p:nvGraphicFramePr>
          <p:xfrm>
            <a:off x="520700" y="3816668"/>
            <a:ext cx="8043863" cy="857250"/>
          </p:xfrm>
          <a:graphic>
            <a:graphicData uri="http://schemas.openxmlformats.org/presentationml/2006/ole">
              <p:oleObj spid="_x0000_s8198" name="文档" r:id="rId7" imgW="3837832" imgH="409216" progId="Word.Document.12">
                <p:embed/>
              </p:oleObj>
            </a:graphicData>
          </a:graphic>
        </p:graphicFrame>
      </p:grpSp>
      <p:grpSp>
        <p:nvGrpSpPr>
          <p:cNvPr id="21" name="组合 20"/>
          <p:cNvGrpSpPr/>
          <p:nvPr/>
        </p:nvGrpSpPr>
        <p:grpSpPr>
          <a:xfrm>
            <a:off x="1775520" y="5523886"/>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3805843229"/>
                </p:ext>
              </p:extLst>
            </p:nvPr>
          </p:nvGraphicFramePr>
          <p:xfrm>
            <a:off x="560388" y="5720209"/>
            <a:ext cx="7997825" cy="439738"/>
          </p:xfrm>
          <a:graphic>
            <a:graphicData uri="http://schemas.openxmlformats.org/presentationml/2006/ole">
              <p:oleObj spid="_x0000_s8199" name="文档" r:id="rId8" imgW="3862691" imgH="215930" progId="Word.Document.12">
                <p:embed/>
              </p:oleObj>
            </a:graphicData>
          </a:graphic>
        </p:graphicFrame>
      </p:grpSp>
    </p:spTree>
    <p:extLst>
      <p:ext uri="{BB962C8B-B14F-4D97-AF65-F5344CB8AC3E}">
        <p14:creationId xmlns:p14="http://schemas.microsoft.com/office/powerpoint/2010/main" xmlns="" val="32978238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14</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8"/>
            <a:ext cx="8128000" cy="876715"/>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a:t>
            </a:r>
            <a:r>
              <a:rPr lang="en-US" altLang="zh-CN" sz="2200" b="1" dirty="0" err="1">
                <a:solidFill>
                  <a:srgbClr val="000000"/>
                </a:solidFill>
                <a:latin typeface="Times New Roman" panose="02020603050405020304" pitchFamily="18" charset="0"/>
                <a:cs typeface="Times New Roman" panose="02020603050405020304" pitchFamily="18" charset="0"/>
              </a:rPr>
              <a:t>R</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err="1">
                <a:solidFill>
                  <a:srgbClr val="000000"/>
                </a:solidFill>
                <a:latin typeface="Times New Roman" panose="02020603050405020304" pitchFamily="18" charset="0"/>
                <a:cs typeface="Times New Roman" panose="02020603050405020304" pitchFamily="18" charset="0"/>
              </a:rPr>
              <a:t>x+b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e</a:t>
            </a:r>
            <a:r>
              <a:rPr lang="en-US" altLang="zh-CN" sz="2200" i="1" baseline="30000" dirty="0" err="1">
                <a:solidFill>
                  <a:srgbClr val="000000"/>
                </a:solidFill>
                <a:latin typeface="Times New Roman" panose="02020603050405020304" pitchFamily="18" charset="0"/>
                <a:cs typeface="Times New Roman" panose="02020603050405020304" pitchFamily="18" charset="0"/>
              </a:rPr>
              <a:t>x</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的单调区间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032000" y="2204865"/>
            <a:ext cx="8128000" cy="456124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baseline="30000" dirty="0" err="1">
                <a:solidFill>
                  <a:srgbClr val="000000"/>
                </a:solidFill>
                <a:latin typeface="Times New Roman" panose="02020603050405020304" pitchFamily="18" charset="0"/>
                <a:cs typeface="Times New Roman" panose="02020603050405020304" pitchFamily="18" charset="0"/>
              </a:rPr>
              <a:t>3</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6</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3</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err="1">
                <a:solidFill>
                  <a:srgbClr val="000000"/>
                </a:solidFill>
                <a:latin typeface="Times New Roman" panose="02020603050405020304" pitchFamily="18" charset="0"/>
                <a:cs typeface="Times New Roman" panose="02020603050405020304" pitchFamily="18" charset="0"/>
              </a:rPr>
              <a:t>x+b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3</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12</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3</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x=a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的变化情况如下表</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的单调递增区间为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单调递减区间为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504635264"/>
              </p:ext>
            </p:extLst>
          </p:nvPr>
        </p:nvGraphicFramePr>
        <p:xfrm>
          <a:off x="2032000" y="4383372"/>
          <a:ext cx="8128000" cy="1781933"/>
        </p:xfrm>
        <a:graphic>
          <a:graphicData uri="http://schemas.openxmlformats.org/presentationml/2006/ole">
            <p:oleObj spid="_x0000_s9219" name="文档" r:id="rId6" imgW="3895117" imgH="854015" progId="Word.Document.12">
              <p:embed/>
            </p:oleObj>
          </a:graphicData>
        </a:graphic>
      </p:graphicFrame>
    </p:spTree>
    <p:extLst>
      <p:ext uri="{BB962C8B-B14F-4D97-AF65-F5344CB8AC3E}">
        <p14:creationId xmlns:p14="http://schemas.microsoft.com/office/powerpoint/2010/main" xmlns="" val="372799614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15</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513600"/>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求函数单调区间的步骤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的定义域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在定义域内解不等式</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得单调递增区间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在定义域内解不等式</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得单调递减区间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904211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16</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7" name="矩形 6"/>
          <p:cNvSpPr>
            <a:spLocks noChangeAspect="1"/>
          </p:cNvSpPr>
          <p:nvPr/>
        </p:nvSpPr>
        <p:spPr>
          <a:xfrm>
            <a:off x="2032000" y="1351160"/>
            <a:ext cx="8128000" cy="904863"/>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江西南昌第二轮复习测试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dirty="0">
                <a:solidFill>
                  <a:srgbClr val="000000"/>
                </a:solidFill>
                <a:latin typeface="Times New Roman" panose="02020603050405020304" pitchFamily="18" charset="0"/>
                <a:cs typeface="Times New Roman" panose="02020603050405020304" pitchFamily="18" charset="0"/>
              </a:rPr>
              <a:t>f(x)=(ex-e)e</a:t>
            </a:r>
            <a:r>
              <a:rPr lang="en-US" altLang="zh-CN" sz="2200" baseline="30000"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讨论</a:t>
            </a:r>
            <a:r>
              <a:rPr lang="en-US" altLang="zh-CN" sz="2200" dirty="0">
                <a:solidFill>
                  <a:srgbClr val="000000"/>
                </a:solidFill>
                <a:latin typeface="Times New Roman" panose="02020603050405020304" pitchFamily="18" charset="0"/>
                <a:cs typeface="Times New Roman" panose="02020603050405020304" pitchFamily="18" charset="0"/>
              </a:rPr>
              <a:t>f(x)</a:t>
            </a:r>
            <a:r>
              <a:rPr lang="zh-CN" altLang="zh-CN" sz="2200" dirty="0">
                <a:solidFill>
                  <a:srgbClr val="000000"/>
                </a:solidFill>
                <a:latin typeface="Times New Roman" panose="02020603050405020304" pitchFamily="18" charset="0"/>
                <a:cs typeface="Times New Roman" panose="02020603050405020304" pitchFamily="18" charset="0"/>
              </a:rPr>
              <a:t>的单调性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2032000" y="2214459"/>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单调递减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单调递增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839700259"/>
              </p:ext>
            </p:extLst>
          </p:nvPr>
        </p:nvGraphicFramePr>
        <p:xfrm>
          <a:off x="1837137" y="3503789"/>
          <a:ext cx="8128000" cy="449320"/>
        </p:xfrm>
        <a:graphic>
          <a:graphicData uri="http://schemas.openxmlformats.org/presentationml/2006/ole">
            <p:oleObj spid="_x0000_s10244" name="文档" r:id="rId6" imgW="3847376" imgH="211954" progId="Word.Document.12">
              <p:embed/>
            </p:oleObj>
          </a:graphicData>
        </a:graphic>
      </p:graphicFrame>
      <p:sp>
        <p:nvSpPr>
          <p:cNvPr id="10" name="矩形 9"/>
          <p:cNvSpPr>
            <a:spLocks noChangeAspect="1"/>
          </p:cNvSpPr>
          <p:nvPr/>
        </p:nvSpPr>
        <p:spPr>
          <a:xfrm>
            <a:off x="2032000" y="3939656"/>
            <a:ext cx="8128000" cy="86600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单调递增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单调递减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单调递增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441940047"/>
              </p:ext>
            </p:extLst>
          </p:nvPr>
        </p:nvGraphicFramePr>
        <p:xfrm>
          <a:off x="1837137" y="4827577"/>
          <a:ext cx="8128000" cy="895288"/>
        </p:xfrm>
        <a:graphic>
          <a:graphicData uri="http://schemas.openxmlformats.org/presentationml/2006/ole">
            <p:oleObj spid="_x0000_s10245" name="文档" r:id="rId7" imgW="3847376" imgH="424268" progId="Word.Document.12">
              <p:embed/>
            </p:oleObj>
          </a:graphicData>
        </a:graphic>
      </p:graphicFrame>
      <p:sp>
        <p:nvSpPr>
          <p:cNvPr id="12" name="矩形 11"/>
          <p:cNvSpPr>
            <a:spLocks noChangeAspect="1"/>
          </p:cNvSpPr>
          <p:nvPr/>
        </p:nvSpPr>
        <p:spPr>
          <a:xfrm>
            <a:off x="2032000" y="5712474"/>
            <a:ext cx="8128000" cy="866006"/>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(0,ln(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单调递减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(e</a:t>
            </a:r>
            <a:r>
              <a:rPr lang="en-US" altLang="zh-CN" sz="2200" i="1" baseline="30000"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单调递增</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5367905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17</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3647"/>
            <a:ext cx="8128000" cy="1311128"/>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利用导数研究函数的单调性</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的单调递增区间为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递减区间是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837823081"/>
              </p:ext>
            </p:extLst>
          </p:nvPr>
        </p:nvGraphicFramePr>
        <p:xfrm>
          <a:off x="2609173" y="1777104"/>
          <a:ext cx="5108187" cy="407722"/>
        </p:xfrm>
        <a:graphic>
          <a:graphicData uri="http://schemas.openxmlformats.org/presentationml/2006/ole">
            <p:oleObj spid="_x0000_s11269" name="文档" r:id="rId6" imgW="3838246" imgH="307091"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2" name="五边形 11"/>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1775520" y="4199878"/>
            <a:ext cx="8640960" cy="2469483"/>
            <a:chOff x="251520" y="3047749"/>
            <a:chExt cx="8640960" cy="2469483"/>
          </a:xfrm>
        </p:grpSpPr>
        <p:grpSp>
          <p:nvGrpSpPr>
            <p:cNvPr id="14" name="组合 13"/>
            <p:cNvGrpSpPr/>
            <p:nvPr/>
          </p:nvGrpSpPr>
          <p:grpSpPr>
            <a:xfrm>
              <a:off x="251520" y="3047749"/>
              <a:ext cx="8640960" cy="2469483"/>
              <a:chOff x="251520" y="488682"/>
              <a:chExt cx="8640960" cy="2469483"/>
            </a:xfrm>
          </p:grpSpPr>
          <p:sp>
            <p:nvSpPr>
              <p:cNvPr id="16" name="五边形 1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488682"/>
                <a:ext cx="8640960" cy="2155196"/>
                <a:chOff x="251520" y="488682"/>
                <a:chExt cx="8640960" cy="2155196"/>
              </a:xfrm>
            </p:grpSpPr>
            <p:sp>
              <p:nvSpPr>
                <p:cNvPr id="19" name="矩形 18"/>
                <p:cNvSpPr/>
                <p:nvPr/>
              </p:nvSpPr>
              <p:spPr>
                <a:xfrm>
                  <a:off x="251520" y="488682"/>
                  <a:ext cx="8640960" cy="215519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569526"/>
                  <a:ext cx="492443" cy="276999"/>
                </a:xfrm>
                <a:prstGeom prst="rect">
                  <a:avLst/>
                </a:prstGeom>
                <a:noFill/>
              </p:spPr>
              <p:txBody>
                <a:bodyPr wrap="none" rtlCol="0">
                  <a:spAutoFit/>
                </a:bodyPr>
                <a:lstStyle/>
                <a:p>
                  <a:r>
                    <a:rPr lang="zh-CN" altLang="en-US" sz="1200" dirty="0"/>
                    <a:t>关闭</a:t>
                  </a:r>
                </a:p>
              </p:txBody>
            </p:sp>
          </p:grpSp>
        </p:grpSp>
        <p:graphicFrame>
          <p:nvGraphicFramePr>
            <p:cNvPr id="15" name="对象 14"/>
            <p:cNvGraphicFramePr>
              <a:graphicFrameLocks noChangeAspect="1"/>
            </p:cNvGraphicFramePr>
            <p:nvPr>
              <p:extLst>
                <p:ext uri="{D42A27DB-BD31-4B8C-83A1-F6EECF244321}">
                  <p14:modId xmlns:p14="http://schemas.microsoft.com/office/powerpoint/2010/main" xmlns="" val="481788792"/>
                </p:ext>
              </p:extLst>
            </p:nvPr>
          </p:nvGraphicFramePr>
          <p:xfrm>
            <a:off x="520700" y="3422962"/>
            <a:ext cx="8043863" cy="1354137"/>
          </p:xfrm>
          <a:graphic>
            <a:graphicData uri="http://schemas.openxmlformats.org/presentationml/2006/ole">
              <p:oleObj spid="_x0000_s11270" name="文档" r:id="rId7" imgW="3837832" imgH="647520" progId="Word.Document.12">
                <p:embed/>
              </p:oleObj>
            </a:graphicData>
          </a:graphic>
        </p:graphicFrame>
      </p:grpSp>
      <p:grpSp>
        <p:nvGrpSpPr>
          <p:cNvPr id="21" name="组合 20"/>
          <p:cNvGrpSpPr/>
          <p:nvPr/>
        </p:nvGrpSpPr>
        <p:grpSpPr>
          <a:xfrm>
            <a:off x="1775520" y="5523886"/>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4058862091"/>
                </p:ext>
              </p:extLst>
            </p:nvPr>
          </p:nvGraphicFramePr>
          <p:xfrm>
            <a:off x="560388" y="5720209"/>
            <a:ext cx="7997825" cy="439738"/>
          </p:xfrm>
          <a:graphic>
            <a:graphicData uri="http://schemas.openxmlformats.org/presentationml/2006/ole">
              <p:oleObj spid="_x0000_s11271" name="文档" r:id="rId8" imgW="3862691" imgH="215930" progId="Word.Document.12">
                <p:embed/>
              </p:oleObj>
            </a:graphicData>
          </a:graphic>
        </p:graphicFrame>
      </p:grpSp>
    </p:spTree>
    <p:extLst>
      <p:ext uri="{BB962C8B-B14F-4D97-AF65-F5344CB8AC3E}">
        <p14:creationId xmlns:p14="http://schemas.microsoft.com/office/powerpoint/2010/main" xmlns="" val="416511401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18</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3648"/>
            <a:ext cx="8128000" cy="904863"/>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   mx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ln </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在定义域内是增函数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的取值范围为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866965683"/>
              </p:ext>
            </p:extLst>
          </p:nvPr>
        </p:nvGraphicFramePr>
        <p:xfrm>
          <a:off x="4182957" y="1392284"/>
          <a:ext cx="656376" cy="396812"/>
        </p:xfrm>
        <a:graphic>
          <a:graphicData uri="http://schemas.openxmlformats.org/presentationml/2006/ole">
            <p:oleObj spid="_x0000_s12293" name="文档" r:id="rId6" imgW="509974" imgH="299934"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2" name="五边形 11"/>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1775520" y="3230662"/>
            <a:ext cx="8640960" cy="3438699"/>
            <a:chOff x="251520" y="2078533"/>
            <a:chExt cx="8640960" cy="3438699"/>
          </a:xfrm>
        </p:grpSpPr>
        <p:grpSp>
          <p:nvGrpSpPr>
            <p:cNvPr id="14" name="组合 13"/>
            <p:cNvGrpSpPr/>
            <p:nvPr/>
          </p:nvGrpSpPr>
          <p:grpSpPr>
            <a:xfrm>
              <a:off x="251520" y="2078533"/>
              <a:ext cx="8640960" cy="3438699"/>
              <a:chOff x="251520" y="-480534"/>
              <a:chExt cx="8640960" cy="3438699"/>
            </a:xfrm>
          </p:grpSpPr>
          <p:sp>
            <p:nvSpPr>
              <p:cNvPr id="16" name="五边形 1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480534"/>
                <a:ext cx="8640960" cy="3124412"/>
                <a:chOff x="251520" y="-480534"/>
                <a:chExt cx="8640960" cy="3124412"/>
              </a:xfrm>
            </p:grpSpPr>
            <p:sp>
              <p:nvSpPr>
                <p:cNvPr id="19" name="矩形 18"/>
                <p:cNvSpPr/>
                <p:nvPr/>
              </p:nvSpPr>
              <p:spPr>
                <a:xfrm>
                  <a:off x="251520" y="-480534"/>
                  <a:ext cx="8640960" cy="3124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354203"/>
                  <a:ext cx="492443" cy="276999"/>
                </a:xfrm>
                <a:prstGeom prst="rect">
                  <a:avLst/>
                </a:prstGeom>
                <a:noFill/>
              </p:spPr>
              <p:txBody>
                <a:bodyPr wrap="none" rtlCol="0">
                  <a:spAutoFit/>
                </a:bodyPr>
                <a:lstStyle/>
                <a:p>
                  <a:r>
                    <a:rPr lang="zh-CN" altLang="en-US" sz="1200" dirty="0"/>
                    <a:t>关闭</a:t>
                  </a:r>
                </a:p>
              </p:txBody>
            </p:sp>
          </p:grpSp>
        </p:grpSp>
        <p:graphicFrame>
          <p:nvGraphicFramePr>
            <p:cNvPr id="15" name="对象 14"/>
            <p:cNvGraphicFramePr>
              <a:graphicFrameLocks noChangeAspect="1"/>
            </p:cNvGraphicFramePr>
            <p:nvPr>
              <p:extLst>
                <p:ext uri="{D42A27DB-BD31-4B8C-83A1-F6EECF244321}">
                  <p14:modId xmlns:p14="http://schemas.microsoft.com/office/powerpoint/2010/main" xmlns="" val="806131451"/>
                </p:ext>
              </p:extLst>
            </p:nvPr>
          </p:nvGraphicFramePr>
          <p:xfrm>
            <a:off x="520700" y="2499233"/>
            <a:ext cx="8043863" cy="2557462"/>
          </p:xfrm>
          <a:graphic>
            <a:graphicData uri="http://schemas.openxmlformats.org/presentationml/2006/ole">
              <p:oleObj spid="_x0000_s12294" name="文档" r:id="rId7" imgW="3837832" imgH="1223603" progId="Word.Document.12">
                <p:embed/>
              </p:oleObj>
            </a:graphicData>
          </a:graphic>
        </p:graphicFrame>
      </p:grpSp>
      <p:grpSp>
        <p:nvGrpSpPr>
          <p:cNvPr id="21" name="组合 20"/>
          <p:cNvGrpSpPr/>
          <p:nvPr/>
        </p:nvGrpSpPr>
        <p:grpSpPr>
          <a:xfrm>
            <a:off x="1775520" y="5523886"/>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141669120"/>
                </p:ext>
              </p:extLst>
            </p:nvPr>
          </p:nvGraphicFramePr>
          <p:xfrm>
            <a:off x="560388" y="5720209"/>
            <a:ext cx="7997825" cy="439738"/>
          </p:xfrm>
          <a:graphic>
            <a:graphicData uri="http://schemas.openxmlformats.org/presentationml/2006/ole">
              <p:oleObj spid="_x0000_s12295" name="文档" r:id="rId8" imgW="3862691" imgH="215930" progId="Word.Document.12">
                <p:embed/>
              </p:oleObj>
            </a:graphicData>
          </a:graphic>
        </p:graphicFrame>
      </p:grpSp>
    </p:spTree>
    <p:extLst>
      <p:ext uri="{BB962C8B-B14F-4D97-AF65-F5344CB8AC3E}">
        <p14:creationId xmlns:p14="http://schemas.microsoft.com/office/powerpoint/2010/main" xmlns="" val="146175985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19</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904202"/>
            <a:ext cx="8128000" cy="330359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根据函数单调性求参数的一般方法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利用集合间的包含关系处理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上单调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是相应单调区间的子集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转化为不等式的恒成立问题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若函数单调递增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若函数单调递减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为增函数的充要条件是对任意的</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都有</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内的任一非空子区间上</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不恒为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应注意此时式子中的等号不能省略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否则漏解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8258795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9696401" y="507714"/>
            <a:ext cx="971599"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2</a:t>
            </a:fld>
            <a:r>
              <a:rPr lang="en-US" altLang="zh-CN" dirty="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98548329"/>
              </p:ext>
            </p:extLst>
          </p:nvPr>
        </p:nvGraphicFramePr>
        <p:xfrm>
          <a:off x="2032000" y="1268619"/>
          <a:ext cx="8128000" cy="4835069"/>
        </p:xfrm>
        <a:graphic>
          <a:graphicData uri="http://schemas.openxmlformats.org/presentationml/2006/ole">
            <p:oleObj spid="_x0000_s1027" name="文档" r:id="rId4" imgW="3957084" imgH="2354884" progId="Word.Document.12">
              <p:embed/>
            </p:oleObj>
          </a:graphicData>
        </a:graphic>
      </p:graphicFrame>
    </p:spTree>
    <p:extLst>
      <p:ext uri="{BB962C8B-B14F-4D97-AF65-F5344CB8AC3E}">
        <p14:creationId xmlns:p14="http://schemas.microsoft.com/office/powerpoint/2010/main" xmlns="" val="3211293139"/>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20</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3647"/>
            <a:ext cx="8128000" cy="1311128"/>
          </a:xfrm>
          <a:prstGeom prst="rect">
            <a:avLst/>
          </a:prstGeom>
        </p:spPr>
        <p:txBody>
          <a:bodyPr>
            <a:spAutoFit/>
          </a:bodyPr>
          <a:lstStyle/>
          <a:p>
            <a:pPr indent="267970">
              <a:lnSpc>
                <a:spcPct val="120000"/>
              </a:lnSpc>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的图象过点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的图象关于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轴对称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的单调递减区间为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1775520" y="3356992"/>
            <a:ext cx="8640960" cy="3312368"/>
            <a:chOff x="251520" y="2204864"/>
            <a:chExt cx="8640960" cy="3312368"/>
          </a:xfrm>
        </p:grpSpPr>
        <p:grpSp>
          <p:nvGrpSpPr>
            <p:cNvPr id="13" name="组合 12"/>
            <p:cNvGrpSpPr/>
            <p:nvPr/>
          </p:nvGrpSpPr>
          <p:grpSpPr>
            <a:xfrm>
              <a:off x="251520" y="2204864"/>
              <a:ext cx="8640960" cy="3312368"/>
              <a:chOff x="251520" y="-354203"/>
              <a:chExt cx="8640960" cy="3312368"/>
            </a:xfrm>
          </p:grpSpPr>
          <p:sp>
            <p:nvSpPr>
              <p:cNvPr id="15" name="五边形 14"/>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251520" y="-354203"/>
                <a:ext cx="8640960" cy="2998081"/>
                <a:chOff x="251520" y="-354203"/>
                <a:chExt cx="8640960" cy="2998081"/>
              </a:xfrm>
            </p:grpSpPr>
            <p:sp>
              <p:nvSpPr>
                <p:cNvPr id="18" name="矩形 17"/>
                <p:cNvSpPr/>
                <p:nvPr/>
              </p:nvSpPr>
              <p:spPr>
                <a:xfrm>
                  <a:off x="251520" y="-354203"/>
                  <a:ext cx="8640960" cy="29980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2"/>
                <p:cNvSpPr txBox="1"/>
                <p:nvPr/>
              </p:nvSpPr>
              <p:spPr>
                <a:xfrm>
                  <a:off x="8360077" y="-189760"/>
                  <a:ext cx="492443" cy="276999"/>
                </a:xfrm>
                <a:prstGeom prst="rect">
                  <a:avLst/>
                </a:prstGeom>
                <a:noFill/>
              </p:spPr>
              <p:txBody>
                <a:bodyPr wrap="none" rtlCol="0">
                  <a:spAutoFit/>
                </a:bodyPr>
                <a:lstStyle/>
                <a:p>
                  <a:r>
                    <a:rPr lang="zh-CN" altLang="en-US" sz="1200" dirty="0"/>
                    <a:t>关闭</a:t>
                  </a:r>
                </a:p>
              </p:txBody>
            </p:sp>
          </p:grpSp>
        </p:grpSp>
        <p:graphicFrame>
          <p:nvGraphicFramePr>
            <p:cNvPr id="14" name="对象 13"/>
            <p:cNvGraphicFramePr>
              <a:graphicFrameLocks noChangeAspect="1"/>
            </p:cNvGraphicFramePr>
            <p:nvPr>
              <p:extLst>
                <p:ext uri="{D42A27DB-BD31-4B8C-83A1-F6EECF244321}">
                  <p14:modId xmlns:p14="http://schemas.microsoft.com/office/powerpoint/2010/main" xmlns="" val="2057664206"/>
                </p:ext>
              </p:extLst>
            </p:nvPr>
          </p:nvGraphicFramePr>
          <p:xfrm>
            <a:off x="520700" y="2663676"/>
            <a:ext cx="8043863" cy="2349500"/>
          </p:xfrm>
          <a:graphic>
            <a:graphicData uri="http://schemas.openxmlformats.org/presentationml/2006/ole">
              <p:oleObj spid="_x0000_s13316" name="文档" r:id="rId6" imgW="3837832" imgH="1123860" progId="Word.Document.12">
                <p:embed/>
              </p:oleObj>
            </a:graphicData>
          </a:graphic>
        </p:graphicFrame>
      </p:grpSp>
      <p:grpSp>
        <p:nvGrpSpPr>
          <p:cNvPr id="20" name="组合 19"/>
          <p:cNvGrpSpPr/>
          <p:nvPr/>
        </p:nvGrpSpPr>
        <p:grpSpPr>
          <a:xfrm>
            <a:off x="1775520" y="5523886"/>
            <a:ext cx="8640960" cy="1145475"/>
            <a:chOff x="251520" y="5379869"/>
            <a:chExt cx="8640960" cy="1145475"/>
          </a:xfrm>
        </p:grpSpPr>
        <p:grpSp>
          <p:nvGrpSpPr>
            <p:cNvPr id="21" name="组合 20"/>
            <p:cNvGrpSpPr/>
            <p:nvPr/>
          </p:nvGrpSpPr>
          <p:grpSpPr>
            <a:xfrm>
              <a:off x="251520" y="5379869"/>
              <a:ext cx="8640960" cy="1145475"/>
              <a:chOff x="251520" y="3762122"/>
              <a:chExt cx="8640960" cy="1145475"/>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2" name="对象 21"/>
            <p:cNvGraphicFramePr>
              <a:graphicFrameLocks noChangeAspect="1"/>
            </p:cNvGraphicFramePr>
            <p:nvPr>
              <p:extLst>
                <p:ext uri="{D42A27DB-BD31-4B8C-83A1-F6EECF244321}">
                  <p14:modId xmlns:p14="http://schemas.microsoft.com/office/powerpoint/2010/main" xmlns="" val="2506568346"/>
                </p:ext>
              </p:extLst>
            </p:nvPr>
          </p:nvGraphicFramePr>
          <p:xfrm>
            <a:off x="560388" y="5720209"/>
            <a:ext cx="7997825" cy="439738"/>
          </p:xfrm>
          <a:graphic>
            <a:graphicData uri="http://schemas.openxmlformats.org/presentationml/2006/ole">
              <p:oleObj spid="_x0000_s13317" name="文档" r:id="rId7" imgW="3862691" imgH="215930" progId="Word.Document.12">
                <p:embed/>
              </p:oleObj>
            </a:graphicData>
          </a:graphic>
        </p:graphicFrame>
      </p:grpSp>
    </p:spTree>
    <p:extLst>
      <p:ext uri="{BB962C8B-B14F-4D97-AF65-F5344CB8AC3E}">
        <p14:creationId xmlns:p14="http://schemas.microsoft.com/office/powerpoint/2010/main" xmlns="" val="111363162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21</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532744"/>
            <a:ext cx="8128000" cy="1311128"/>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   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若函数</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存在单调递减区间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求实数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的取值范围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若函数</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上单调递减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求实数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的取值范围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400663712"/>
              </p:ext>
            </p:extLst>
          </p:nvPr>
        </p:nvGraphicFramePr>
        <p:xfrm>
          <a:off x="5324694" y="1579955"/>
          <a:ext cx="656376" cy="396812"/>
        </p:xfrm>
        <a:graphic>
          <a:graphicData uri="http://schemas.openxmlformats.org/presentationml/2006/ole">
            <p:oleObj spid="_x0000_s14340" name="文档" r:id="rId6" imgW="509974" imgH="299934"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543861717"/>
              </p:ext>
            </p:extLst>
          </p:nvPr>
        </p:nvGraphicFramePr>
        <p:xfrm>
          <a:off x="1837137" y="2836793"/>
          <a:ext cx="8128000" cy="2958081"/>
        </p:xfrm>
        <a:graphic>
          <a:graphicData uri="http://schemas.openxmlformats.org/presentationml/2006/ole">
            <p:oleObj spid="_x0000_s14341" name="文档" r:id="rId7" imgW="3837832" imgH="1396671" progId="Word.Document.12">
              <p:embed/>
            </p:oleObj>
          </a:graphicData>
        </a:graphic>
      </p:graphicFrame>
    </p:spTree>
    <p:extLst>
      <p:ext uri="{BB962C8B-B14F-4D97-AF65-F5344CB8AC3E}">
        <p14:creationId xmlns:p14="http://schemas.microsoft.com/office/powerpoint/2010/main" xmlns="" val="285605978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22</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5" name="矩形 4"/>
          <p:cNvSpPr>
            <a:spLocks noChangeAspect="1"/>
          </p:cNvSpPr>
          <p:nvPr/>
        </p:nvSpPr>
        <p:spPr>
          <a:xfrm>
            <a:off x="2032001" y="1988841"/>
            <a:ext cx="4131259" cy="466731"/>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上单调递减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541961750"/>
              </p:ext>
            </p:extLst>
          </p:nvPr>
        </p:nvGraphicFramePr>
        <p:xfrm>
          <a:off x="1837137" y="2488992"/>
          <a:ext cx="8128000" cy="2507646"/>
        </p:xfrm>
        <a:graphic>
          <a:graphicData uri="http://schemas.openxmlformats.org/presentationml/2006/ole">
            <p:oleObj spid="_x0000_s15363" name="文档" r:id="rId6" imgW="3837832" imgH="1184515" progId="Word.Document.12">
              <p:embed/>
            </p:oleObj>
          </a:graphicData>
        </a:graphic>
      </p:graphicFrame>
    </p:spTree>
    <p:extLst>
      <p:ext uri="{BB962C8B-B14F-4D97-AF65-F5344CB8AC3E}">
        <p14:creationId xmlns:p14="http://schemas.microsoft.com/office/powerpoint/2010/main" xmlns="" val="71491843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23</a:t>
            </a:fld>
            <a:r>
              <a:rPr lang="en-US" altLang="zh-CN"/>
              <a:t>-</a:t>
            </a:r>
            <a:endParaRPr lang="zh-CN" altLang="en-US" dirty="0"/>
          </a:p>
        </p:txBody>
      </p:sp>
      <p:sp>
        <p:nvSpPr>
          <p:cNvPr id="3" name="矩形 2"/>
          <p:cNvSpPr>
            <a:spLocks noChangeAspect="1"/>
          </p:cNvSpPr>
          <p:nvPr/>
        </p:nvSpPr>
        <p:spPr>
          <a:xfrm>
            <a:off x="2032000" y="2716732"/>
            <a:ext cx="8128000" cy="1678536"/>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思想方法</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构造函数方法在导数中的应用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在导数问题中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常常会遇到导函数的一些关系式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通过这些关系式的合理变形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我们常常能构造成一个新的函数的导数形式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通过其导数值的正负得出其单调性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15086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24</a:t>
            </a:fld>
            <a:r>
              <a:rPr lang="en-US" altLang="zh-CN"/>
              <a:t>-</a:t>
            </a:r>
            <a:endParaRPr lang="zh-CN" altLang="en-US" dirty="0"/>
          </a:p>
        </p:txBody>
      </p:sp>
      <p:sp>
        <p:nvSpPr>
          <p:cNvPr id="3" name="矩形 2"/>
          <p:cNvSpPr>
            <a:spLocks noChangeAspect="1"/>
          </p:cNvSpPr>
          <p:nvPr/>
        </p:nvSpPr>
        <p:spPr>
          <a:xfrm>
            <a:off x="2032000" y="1294804"/>
            <a:ext cx="8128000" cy="452239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的定义域为</a:t>
            </a:r>
            <a:r>
              <a:rPr lang="en-US" altLang="zh-CN" sz="2200" b="1" dirty="0" err="1">
                <a:solidFill>
                  <a:srgbClr val="000000"/>
                </a:solidFill>
                <a:latin typeface="Times New Roman" panose="02020603050405020304" pitchFamily="18" charset="0"/>
                <a:cs typeface="Times New Roman" panose="02020603050405020304" pitchFamily="18" charset="0"/>
              </a:rPr>
              <a:t>R</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对任意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b="1" dirty="0" err="1">
                <a:solidFill>
                  <a:srgbClr val="000000"/>
                </a:solidFill>
                <a:latin typeface="Times New Roman" panose="02020603050405020304" pitchFamily="18" charset="0"/>
                <a:cs typeface="Times New Roman" panose="02020603050405020304" pitchFamily="18" charset="0"/>
              </a:rPr>
              <a:t>R</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的解集为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	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	D.(</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上恒成立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上单调递增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故不等式</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等价于</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x&gt;-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答题指导</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本题中由</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想到要解的不等式可以构造函数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其导函数恰好为</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211106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25</a:t>
            </a:fld>
            <a:r>
              <a:rPr lang="en-US" altLang="zh-CN"/>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4286415838"/>
              </p:ext>
            </p:extLst>
          </p:nvPr>
        </p:nvGraphicFramePr>
        <p:xfrm>
          <a:off x="2123682" y="1362221"/>
          <a:ext cx="8128000" cy="1116593"/>
        </p:xfrm>
        <a:graphic>
          <a:graphicData uri="http://schemas.openxmlformats.org/presentationml/2006/ole">
            <p:oleObj spid="_x0000_s16390" name="文档" r:id="rId3" imgW="3847376" imgH="529345" progId="Word.Document.12">
              <p:embed/>
            </p:oleObj>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xmlns="" val="3260375172"/>
              </p:ext>
            </p:extLst>
          </p:nvPr>
        </p:nvGraphicFramePr>
        <p:xfrm>
          <a:off x="1837137" y="2436211"/>
          <a:ext cx="8128000" cy="1733570"/>
        </p:xfrm>
        <a:graphic>
          <a:graphicData uri="http://schemas.openxmlformats.org/presentationml/2006/ole">
            <p:oleObj spid="_x0000_s16391" name="文档" r:id="rId4" imgW="3847376" imgH="820467" progId="Word.Document.12">
              <p:embed/>
            </p:oleObj>
          </a:graphicData>
        </a:graphic>
      </p:graphicFrame>
      <p:sp>
        <p:nvSpPr>
          <p:cNvPr id="28" name="五边形 2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9" name="五边形 2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1775520" y="548680"/>
            <a:ext cx="8640960" cy="6120680"/>
            <a:chOff x="251520" y="-603448"/>
            <a:chExt cx="8640960" cy="6120680"/>
          </a:xfrm>
        </p:grpSpPr>
        <p:grpSp>
          <p:nvGrpSpPr>
            <p:cNvPr id="31" name="组合 30"/>
            <p:cNvGrpSpPr/>
            <p:nvPr/>
          </p:nvGrpSpPr>
          <p:grpSpPr>
            <a:xfrm>
              <a:off x="251520" y="-603448"/>
              <a:ext cx="8640960" cy="6120680"/>
              <a:chOff x="251520" y="-3162515"/>
              <a:chExt cx="8640960" cy="6120680"/>
            </a:xfrm>
          </p:grpSpPr>
          <p:sp>
            <p:nvSpPr>
              <p:cNvPr id="33" name="五边形 3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3162515"/>
                <a:ext cx="8640960" cy="5806393"/>
                <a:chOff x="251520" y="-3162515"/>
                <a:chExt cx="8640960" cy="5806393"/>
              </a:xfrm>
            </p:grpSpPr>
            <p:sp>
              <p:nvSpPr>
                <p:cNvPr id="36" name="矩形 35"/>
                <p:cNvSpPr/>
                <p:nvPr/>
              </p:nvSpPr>
              <p:spPr>
                <a:xfrm>
                  <a:off x="251520" y="-3162515"/>
                  <a:ext cx="8640960" cy="58063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2"/>
                <p:cNvSpPr txBox="1"/>
                <p:nvPr/>
              </p:nvSpPr>
              <p:spPr>
                <a:xfrm>
                  <a:off x="8360077" y="-3039281"/>
                  <a:ext cx="492443" cy="276999"/>
                </a:xfrm>
                <a:prstGeom prst="rect">
                  <a:avLst/>
                </a:prstGeom>
                <a:noFill/>
              </p:spPr>
              <p:txBody>
                <a:bodyPr wrap="none" rtlCol="0">
                  <a:spAutoFit/>
                </a:bodyPr>
                <a:lstStyle/>
                <a:p>
                  <a:r>
                    <a:rPr lang="zh-CN" altLang="en-US" sz="1200" dirty="0"/>
                    <a:t>关闭</a:t>
                  </a:r>
                </a:p>
              </p:txBody>
            </p:sp>
          </p:grpSp>
        </p:grpSp>
        <p:graphicFrame>
          <p:nvGraphicFramePr>
            <p:cNvPr id="32" name="对象 31"/>
            <p:cNvGraphicFramePr>
              <a:graphicFrameLocks noChangeAspect="1"/>
            </p:cNvGraphicFramePr>
            <p:nvPr>
              <p:extLst>
                <p:ext uri="{D42A27DB-BD31-4B8C-83A1-F6EECF244321}">
                  <p14:modId xmlns:p14="http://schemas.microsoft.com/office/powerpoint/2010/main" xmlns="" val="4291588700"/>
                </p:ext>
              </p:extLst>
            </p:nvPr>
          </p:nvGraphicFramePr>
          <p:xfrm>
            <a:off x="528638" y="-204174"/>
            <a:ext cx="8031162" cy="5276850"/>
          </p:xfrm>
          <a:graphic>
            <a:graphicData uri="http://schemas.openxmlformats.org/presentationml/2006/ole">
              <p:oleObj spid="_x0000_s16392" name="文档" r:id="rId5" imgW="3847376" imgH="2519337" progId="Word.Document.12">
                <p:embed/>
              </p:oleObj>
            </a:graphicData>
          </a:graphic>
        </p:graphicFrame>
      </p:grpSp>
      <p:grpSp>
        <p:nvGrpSpPr>
          <p:cNvPr id="38" name="组合 37"/>
          <p:cNvGrpSpPr/>
          <p:nvPr/>
        </p:nvGrpSpPr>
        <p:grpSpPr>
          <a:xfrm>
            <a:off x="1775520" y="5523886"/>
            <a:ext cx="8640960" cy="1145475"/>
            <a:chOff x="251520" y="5379869"/>
            <a:chExt cx="8640960" cy="1145475"/>
          </a:xfrm>
        </p:grpSpPr>
        <p:grpSp>
          <p:nvGrpSpPr>
            <p:cNvPr id="39" name="组合 38"/>
            <p:cNvGrpSpPr/>
            <p:nvPr/>
          </p:nvGrpSpPr>
          <p:grpSpPr>
            <a:xfrm>
              <a:off x="251520" y="5379869"/>
              <a:ext cx="8640960" cy="1145475"/>
              <a:chOff x="251520" y="3762122"/>
              <a:chExt cx="8640960" cy="1145475"/>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0" name="对象 39"/>
            <p:cNvGraphicFramePr>
              <a:graphicFrameLocks noChangeAspect="1"/>
            </p:cNvGraphicFramePr>
            <p:nvPr>
              <p:extLst>
                <p:ext uri="{D42A27DB-BD31-4B8C-83A1-F6EECF244321}">
                  <p14:modId xmlns:p14="http://schemas.microsoft.com/office/powerpoint/2010/main" xmlns="" val="818327743"/>
                </p:ext>
              </p:extLst>
            </p:nvPr>
          </p:nvGraphicFramePr>
          <p:xfrm>
            <a:off x="560388" y="5720209"/>
            <a:ext cx="7997825" cy="439738"/>
          </p:xfrm>
          <a:graphic>
            <a:graphicData uri="http://schemas.openxmlformats.org/presentationml/2006/ole">
              <p:oleObj spid="_x0000_s16393" name="文档" r:id="rId6" imgW="3872277" imgH="215912" progId="Word.Document.12">
                <p:embed/>
              </p:oleObj>
            </a:graphicData>
          </a:graphic>
        </p:graphicFrame>
      </p:grpSp>
    </p:spTree>
    <p:extLst>
      <p:ext uri="{BB962C8B-B14F-4D97-AF65-F5344CB8AC3E}">
        <p14:creationId xmlns:p14="http://schemas.microsoft.com/office/powerpoint/2010/main" xmlns="" val="287615489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26</a:t>
            </a:fld>
            <a:r>
              <a:rPr lang="en-US" altLang="zh-CN"/>
              <a:t>-</a:t>
            </a:r>
            <a:endParaRPr lang="zh-CN" altLang="en-US" dirty="0"/>
          </a:p>
        </p:txBody>
      </p:sp>
      <p:sp>
        <p:nvSpPr>
          <p:cNvPr id="3" name="矩形 2"/>
          <p:cNvSpPr>
            <a:spLocks noChangeAspect="1"/>
          </p:cNvSpPr>
          <p:nvPr/>
        </p:nvSpPr>
        <p:spPr>
          <a:xfrm>
            <a:off x="2032000" y="2107334"/>
            <a:ext cx="8128000" cy="289733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高分策略</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求单调区间应遵循定义域优先的原则</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注意两种表述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上为减函数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的减区间为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的区别</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在某区间内</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在此区间上为增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函数的充分不必要条件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可导函数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上是增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函数的充要条件是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都有</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的任何子区间内都不恒为零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9003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3</a:t>
            </a:fld>
            <a:r>
              <a:rPr lang="en-US" altLang="zh-CN" dirty="0"/>
              <a:t>-</a:t>
            </a:r>
            <a:endParaRPr lang="zh-CN" altLang="en-US" dirty="0"/>
          </a:p>
        </p:txBody>
      </p:sp>
      <p:sp>
        <p:nvSpPr>
          <p:cNvPr id="3" name="圆角矩形 2">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1" y="1628801"/>
            <a:ext cx="3084499" cy="466731"/>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函数的单调性与导数</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3636244961"/>
              </p:ext>
            </p:extLst>
          </p:nvPr>
        </p:nvGraphicFramePr>
        <p:xfrm>
          <a:off x="2032000" y="2143020"/>
          <a:ext cx="8128000" cy="3302204"/>
        </p:xfrm>
        <a:graphic>
          <a:graphicData uri="http://schemas.openxmlformats.org/presentationml/2006/ole">
            <p:oleObj spid="_x0000_s2051" name="文档" r:id="rId5" imgW="3946425" imgH="1602663" progId="Word.Document.12">
              <p:embed/>
            </p:oleObj>
          </a:graphicData>
        </a:graphic>
      </p:graphicFrame>
      <p:sp>
        <p:nvSpPr>
          <p:cNvPr id="7" name="矩形 6"/>
          <p:cNvSpPr>
            <a:spLocks noChangeAspect="1"/>
          </p:cNvSpPr>
          <p:nvPr/>
        </p:nvSpPr>
        <p:spPr>
          <a:xfrm>
            <a:off x="2032000" y="5011267"/>
            <a:ext cx="8128000" cy="876715"/>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如果在某个区间内恒有</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那么函数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在这个区间上是</a:t>
            </a:r>
            <a:r>
              <a:rPr lang="zh-CN" altLang="zh-CN" sz="2200" i="1"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3553892" y="2564904"/>
            <a:ext cx="819455" cy="47045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递增</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599580" y="3423703"/>
            <a:ext cx="819455" cy="47045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递减</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8544272" y="3912971"/>
            <a:ext cx="587020" cy="470450"/>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&gt;</a:t>
            </a:r>
            <a:r>
              <a:rPr lang="en-US" altLang="zh-CN" sz="2200" dirty="0">
                <a:solidFill>
                  <a:srgbClr val="FF0000"/>
                </a:solidFill>
                <a:latin typeface="Times New Roman" panose="02020603050405020304" pitchFamily="18" charset="0"/>
              </a:rPr>
              <a:t>0 </a:t>
            </a:r>
            <a:endParaRPr lang="zh-CN" altLang="en-US" sz="2200" dirty="0"/>
          </a:p>
        </p:txBody>
      </p:sp>
      <p:sp>
        <p:nvSpPr>
          <p:cNvPr id="11" name="矩形 10"/>
          <p:cNvSpPr>
            <a:spLocks noChangeAspect="1"/>
          </p:cNvSpPr>
          <p:nvPr/>
        </p:nvSpPr>
        <p:spPr>
          <a:xfrm>
            <a:off x="8545362" y="4430945"/>
            <a:ext cx="587020" cy="470450"/>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&lt;</a:t>
            </a:r>
            <a:r>
              <a:rPr lang="en-US" altLang="zh-CN" sz="2200" dirty="0">
                <a:solidFill>
                  <a:srgbClr val="FF0000"/>
                </a:solidFill>
                <a:latin typeface="Times New Roman" panose="02020603050405020304" pitchFamily="18" charset="0"/>
              </a:rPr>
              <a:t>0 </a:t>
            </a:r>
            <a:endParaRPr lang="zh-CN" altLang="en-US" sz="2200" dirty="0"/>
          </a:p>
        </p:txBody>
      </p:sp>
      <p:sp>
        <p:nvSpPr>
          <p:cNvPr id="12" name="矩形 11"/>
          <p:cNvSpPr>
            <a:spLocks noChangeAspect="1"/>
          </p:cNvSpPr>
          <p:nvPr/>
        </p:nvSpPr>
        <p:spPr>
          <a:xfrm>
            <a:off x="2847127" y="5414780"/>
            <a:ext cx="1383712" cy="47045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常数函数</a:t>
            </a:r>
            <a:r>
              <a:rPr lang="en-US" altLang="zh-CN" sz="2200" dirty="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57553776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4</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4317"/>
            <a:ext cx="8128000" cy="1311128"/>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   </a:t>
            </a:r>
            <a:r>
              <a:rPr lang="zh-CN" altLang="zh-CN" sz="2200" dirty="0">
                <a:solidFill>
                  <a:srgbClr val="000000"/>
                </a:solidFill>
                <a:latin typeface="Times New Roman" panose="02020603050405020304" pitchFamily="18" charset="0"/>
                <a:cs typeface="Times New Roman" panose="02020603050405020304" pitchFamily="18" charset="0"/>
              </a:rPr>
              <a:t>的单调减区间是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B.(0,2)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027617141"/>
              </p:ext>
            </p:extLst>
          </p:nvPr>
        </p:nvGraphicFramePr>
        <p:xfrm>
          <a:off x="1631505" y="1385643"/>
          <a:ext cx="5568927" cy="435288"/>
        </p:xfrm>
        <a:graphic>
          <a:graphicData uri="http://schemas.openxmlformats.org/presentationml/2006/ole">
            <p:oleObj spid="_x0000_s3078" name="文档" r:id="rId5" imgW="3838246" imgH="299891"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2997198267"/>
              </p:ext>
            </p:extLst>
          </p:nvPr>
        </p:nvGraphicFramePr>
        <p:xfrm>
          <a:off x="2118706" y="2616421"/>
          <a:ext cx="8128000" cy="742881"/>
        </p:xfrm>
        <a:graphic>
          <a:graphicData uri="http://schemas.openxmlformats.org/presentationml/2006/ole">
            <p:oleObj spid="_x0000_s3079" name="文档" r:id="rId6" imgW="3838246" imgH="351373"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1775520" y="4293096"/>
            <a:ext cx="8640960" cy="2376265"/>
            <a:chOff x="251520" y="3140967"/>
            <a:chExt cx="8640960" cy="2376265"/>
          </a:xfrm>
        </p:grpSpPr>
        <p:grpSp>
          <p:nvGrpSpPr>
            <p:cNvPr id="11" name="组合 10"/>
            <p:cNvGrpSpPr/>
            <p:nvPr/>
          </p:nvGrpSpPr>
          <p:grpSpPr>
            <a:xfrm>
              <a:off x="251520" y="3140967"/>
              <a:ext cx="8640960" cy="2376265"/>
              <a:chOff x="251520" y="581900"/>
              <a:chExt cx="8640960" cy="2376265"/>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581900"/>
                <a:ext cx="8640960" cy="2061977"/>
                <a:chOff x="251520" y="581900"/>
                <a:chExt cx="8640960" cy="2061977"/>
              </a:xfrm>
            </p:grpSpPr>
            <p:sp>
              <p:nvSpPr>
                <p:cNvPr id="16" name="矩形 15"/>
                <p:cNvSpPr/>
                <p:nvPr/>
              </p:nvSpPr>
              <p:spPr>
                <a:xfrm>
                  <a:off x="251520" y="581900"/>
                  <a:ext cx="8640960" cy="206197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711376"/>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extLst>
                <p:ext uri="{D42A27DB-BD31-4B8C-83A1-F6EECF244321}">
                  <p14:modId xmlns:p14="http://schemas.microsoft.com/office/powerpoint/2010/main" xmlns="" val="3665000136"/>
                </p:ext>
              </p:extLst>
            </p:nvPr>
          </p:nvGraphicFramePr>
          <p:xfrm>
            <a:off x="520700" y="3564812"/>
            <a:ext cx="8043863" cy="1273175"/>
          </p:xfrm>
          <a:graphic>
            <a:graphicData uri="http://schemas.openxmlformats.org/presentationml/2006/ole">
              <p:oleObj spid="_x0000_s3080" name="文档" r:id="rId7" imgW="3837832" imgH="608701" progId="Word.Document.12">
                <p:embed/>
              </p:oleObj>
            </a:graphicData>
          </a:graphic>
        </p:graphicFrame>
      </p:grpSp>
      <p:grpSp>
        <p:nvGrpSpPr>
          <p:cNvPr id="18" name="组合 17"/>
          <p:cNvGrpSpPr/>
          <p:nvPr/>
        </p:nvGrpSpPr>
        <p:grpSpPr>
          <a:xfrm>
            <a:off x="1775520" y="5523886"/>
            <a:ext cx="8640960" cy="1145475"/>
            <a:chOff x="251520" y="5379869"/>
            <a:chExt cx="8640960" cy="1145475"/>
          </a:xfrm>
        </p:grpSpPr>
        <p:grpSp>
          <p:nvGrpSpPr>
            <p:cNvPr id="19" name="组合 18"/>
            <p:cNvGrpSpPr/>
            <p:nvPr/>
          </p:nvGrpSpPr>
          <p:grpSpPr>
            <a:xfrm>
              <a:off x="251520" y="5379869"/>
              <a:ext cx="8640960" cy="1145475"/>
              <a:chOff x="251520" y="3762122"/>
              <a:chExt cx="8640960" cy="1145475"/>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extLst>
                <p:ext uri="{D42A27DB-BD31-4B8C-83A1-F6EECF244321}">
                  <p14:modId xmlns:p14="http://schemas.microsoft.com/office/powerpoint/2010/main" xmlns="" val="1415257316"/>
                </p:ext>
              </p:extLst>
            </p:nvPr>
          </p:nvGraphicFramePr>
          <p:xfrm>
            <a:off x="560388" y="5720209"/>
            <a:ext cx="7997825" cy="439738"/>
          </p:xfrm>
          <a:graphic>
            <a:graphicData uri="http://schemas.openxmlformats.org/presentationml/2006/ole">
              <p:oleObj spid="_x0000_s3081" name="文档" r:id="rId8" imgW="3855752" imgH="216039" progId="Word.Document.12">
                <p:embed/>
              </p:oleObj>
            </a:graphicData>
          </a:graphic>
        </p:graphicFrame>
      </p:grpSp>
    </p:spTree>
    <p:extLst>
      <p:ext uri="{BB962C8B-B14F-4D97-AF65-F5344CB8AC3E}">
        <p14:creationId xmlns:p14="http://schemas.microsoft.com/office/powerpoint/2010/main" xmlns="" val="71225992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5</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46035"/>
            <a:ext cx="8128000" cy="4561249"/>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如图所示是函数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的导函数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的图象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则下列判断中正确的是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p>
          <a:p>
            <a:pPr>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上是减函数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上是减函数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(0,2)</a:t>
            </a:r>
            <a:r>
              <a:rPr lang="zh-CN" altLang="zh-CN" sz="2200" dirty="0">
                <a:solidFill>
                  <a:srgbClr val="000000"/>
                </a:solidFill>
                <a:latin typeface="Times New Roman" panose="02020603050405020304" pitchFamily="18" charset="0"/>
                <a:cs typeface="Times New Roman" panose="02020603050405020304" pitchFamily="18" charset="0"/>
              </a:rPr>
              <a:t>上是减函数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cs typeface="Times New Roman" panose="02020603050405020304" pitchFamily="18" charset="0"/>
              </a:rPr>
              <a:t>上是增函数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74995351"/>
              </p:ext>
            </p:extLst>
          </p:nvPr>
        </p:nvGraphicFramePr>
        <p:xfrm>
          <a:off x="2032000" y="2223471"/>
          <a:ext cx="8128000" cy="1825272"/>
        </p:xfrm>
        <a:graphic>
          <a:graphicData uri="http://schemas.openxmlformats.org/presentationml/2006/ole">
            <p:oleObj spid="_x0000_s4099" name="文档" r:id="rId5" imgW="3838246" imgH="862231"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623572"/>
            <a:ext cx="8640960" cy="2045789"/>
            <a:chOff x="251520" y="2420298"/>
            <a:chExt cx="8640960" cy="2045789"/>
          </a:xfrm>
        </p:grpSpPr>
        <p:grpSp>
          <p:nvGrpSpPr>
            <p:cNvPr id="10" name="组合 9"/>
            <p:cNvGrpSpPr/>
            <p:nvPr/>
          </p:nvGrpSpPr>
          <p:grpSpPr>
            <a:xfrm>
              <a:off x="251520" y="2420298"/>
              <a:ext cx="8640960" cy="2045789"/>
              <a:chOff x="251520" y="375099"/>
              <a:chExt cx="8640960" cy="2045789"/>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375099"/>
                <a:ext cx="8640960" cy="1728781"/>
                <a:chOff x="251520" y="375099"/>
                <a:chExt cx="8640960" cy="1728781"/>
              </a:xfrm>
            </p:grpSpPr>
            <p:sp>
              <p:nvSpPr>
                <p:cNvPr id="15" name="矩形 14"/>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71094" y="444656"/>
                  <a:ext cx="492443" cy="276999"/>
                </a:xfrm>
                <a:prstGeom prst="rect">
                  <a:avLst/>
                </a:prstGeom>
                <a:noFill/>
              </p:spPr>
              <p:txBody>
                <a:bodyPr wrap="none" rtlCol="0">
                  <a:spAutoFit/>
                </a:bodyPr>
                <a:lstStyle/>
                <a:p>
                  <a:r>
                    <a:rPr lang="zh-CN" altLang="en-US" sz="1200" dirty="0"/>
                    <a:t>关闭</a:t>
                  </a:r>
                </a:p>
              </p:txBody>
            </p:sp>
          </p:grpSp>
        </p:grpSp>
        <p:sp>
          <p:nvSpPr>
            <p:cNvPr id="11" name="矩形 10"/>
            <p:cNvSpPr>
              <a:spLocks noChangeAspect="1"/>
            </p:cNvSpPr>
            <p:nvPr/>
          </p:nvSpPr>
          <p:spPr>
            <a:xfrm>
              <a:off x="508000" y="2716749"/>
              <a:ext cx="8128000" cy="506934"/>
            </a:xfrm>
            <a:prstGeom prst="rect">
              <a:avLst/>
            </a:prstGeom>
          </p:spPr>
          <p:txBody>
            <a:bodyPr>
              <a:spAutoFit/>
            </a:bodyPr>
            <a:lstStyle/>
            <a:p>
              <a:pPr>
                <a:lnSpc>
                  <a:spcPct val="150000"/>
                </a:lnSpc>
                <a:tabLst>
                  <a:tab pos="1029335" algn="l"/>
                  <a:tab pos="1850390" algn="l"/>
                  <a:tab pos="2538095" algn="l"/>
                  <a:tab pos="3221990" algn="l"/>
                </a:tabLst>
              </a:pPr>
              <a:r>
                <a:rPr lang="zh-CN" altLang="zh-CN" sz="2000" dirty="0"/>
                <a:t>当</a:t>
              </a:r>
              <a:r>
                <a:rPr lang="en-US" altLang="zh-CN" sz="2000" i="1" dirty="0"/>
                <a:t>x</a:t>
              </a:r>
              <a:r>
                <a:rPr lang="zh-CN" altLang="zh-CN" sz="2000" dirty="0"/>
                <a:t>∈</a:t>
              </a:r>
              <a:r>
                <a:rPr lang="en-US" altLang="zh-CN" sz="2000" dirty="0"/>
                <a:t>(</a:t>
              </a:r>
              <a:r>
                <a:rPr lang="en-US" altLang="zh-CN" sz="2000" i="1" dirty="0"/>
                <a:t>-</a:t>
              </a:r>
              <a:r>
                <a:rPr lang="en-US" altLang="zh-CN" sz="2000" dirty="0"/>
                <a:t>3,0)</a:t>
              </a:r>
              <a:r>
                <a:rPr lang="zh-CN" altLang="zh-CN" sz="2000" dirty="0"/>
                <a:t>时</a:t>
              </a:r>
              <a:r>
                <a:rPr lang="en-US" altLang="zh-CN" sz="2000" dirty="0"/>
                <a:t>,</a:t>
              </a:r>
              <a:r>
                <a:rPr lang="en-US" altLang="zh-CN" sz="2000" i="1" dirty="0"/>
                <a:t>f'</a:t>
              </a:r>
              <a:r>
                <a:rPr lang="en-US" altLang="zh-CN" sz="2000" dirty="0"/>
                <a:t>(</a:t>
              </a:r>
              <a:r>
                <a:rPr lang="en-US" altLang="zh-CN" sz="2000" i="1" dirty="0"/>
                <a:t>x</a:t>
              </a:r>
              <a:r>
                <a:rPr lang="en-US" altLang="zh-CN" sz="2000" dirty="0"/>
                <a:t>)</a:t>
              </a:r>
              <a:r>
                <a:rPr lang="en-US" altLang="zh-CN" sz="2000" i="1" dirty="0"/>
                <a:t>&lt;</a:t>
              </a:r>
              <a:r>
                <a:rPr lang="en-US" altLang="zh-CN" sz="2000" dirty="0"/>
                <a:t>0,</a:t>
              </a:r>
              <a:r>
                <a:rPr lang="zh-CN" altLang="zh-CN" sz="2000" dirty="0"/>
                <a:t>则</a:t>
              </a:r>
              <a:r>
                <a:rPr lang="en-US" altLang="zh-CN" sz="2000" i="1" dirty="0"/>
                <a:t>f</a:t>
              </a:r>
              <a:r>
                <a:rPr lang="en-US" altLang="zh-CN" sz="2000" dirty="0"/>
                <a:t>(</a:t>
              </a:r>
              <a:r>
                <a:rPr lang="en-US" altLang="zh-CN" sz="2000" i="1" dirty="0"/>
                <a:t>x</a:t>
              </a:r>
              <a:r>
                <a:rPr lang="en-US" altLang="zh-CN" sz="2000" dirty="0"/>
                <a:t>)</a:t>
              </a:r>
              <a:r>
                <a:rPr lang="zh-CN" altLang="zh-CN" sz="2000" dirty="0"/>
                <a:t>在</a:t>
              </a:r>
              <a:r>
                <a:rPr lang="en-US" altLang="zh-CN" sz="2000" dirty="0"/>
                <a:t>(</a:t>
              </a:r>
              <a:r>
                <a:rPr lang="en-US" altLang="zh-CN" sz="2000" i="1" dirty="0"/>
                <a:t>-</a:t>
              </a:r>
              <a:r>
                <a:rPr lang="en-US" altLang="zh-CN" sz="2000" dirty="0"/>
                <a:t>3,0)</a:t>
              </a:r>
              <a:r>
                <a:rPr lang="zh-CN" altLang="zh-CN" sz="2000" dirty="0"/>
                <a:t>上是减函数</a:t>
              </a:r>
              <a:r>
                <a:rPr lang="en-US" altLang="zh-CN" sz="2000" i="1" dirty="0"/>
                <a:t>.</a:t>
              </a:r>
              <a:r>
                <a:rPr lang="zh-CN" altLang="zh-CN" sz="2000" dirty="0"/>
                <a:t>其他判断均不正确</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17" name="组合 16"/>
          <p:cNvGrpSpPr/>
          <p:nvPr/>
        </p:nvGrpSpPr>
        <p:grpSpPr>
          <a:xfrm>
            <a:off x="1775520" y="5517232"/>
            <a:ext cx="8640960" cy="1152128"/>
            <a:chOff x="251520" y="4752548"/>
            <a:chExt cx="8640960" cy="1152128"/>
          </a:xfrm>
        </p:grpSpPr>
        <p:grpSp>
          <p:nvGrpSpPr>
            <p:cNvPr id="18" name="组合 17"/>
            <p:cNvGrpSpPr/>
            <p:nvPr/>
          </p:nvGrpSpPr>
          <p:grpSpPr>
            <a:xfrm>
              <a:off x="251520" y="4752548"/>
              <a:ext cx="8640960" cy="1152128"/>
              <a:chOff x="251520" y="3755469"/>
              <a:chExt cx="8640960" cy="1152128"/>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19" name="矩形 18"/>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A</a:t>
              </a:r>
              <a:endParaRPr lang="zh-CN" altLang="en-US" sz="2000" dirty="0"/>
            </a:p>
          </p:txBody>
        </p:sp>
      </p:grpSp>
    </p:spTree>
    <p:extLst>
      <p:ext uri="{BB962C8B-B14F-4D97-AF65-F5344CB8AC3E}">
        <p14:creationId xmlns:p14="http://schemas.microsoft.com/office/powerpoint/2010/main" xmlns="" val="226160617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6</a:t>
            </a:fld>
            <a:r>
              <a:rPr lang="en-US" altLang="zh-CN" dirty="0"/>
              <a:t>-</a:t>
            </a:r>
            <a:endParaRPr lang="zh-CN" altLang="en-US" dirty="0"/>
          </a:p>
        </p:txBody>
      </p:sp>
      <p:sp>
        <p:nvSpPr>
          <p:cNvPr id="5" name="圆角矩形 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2084801"/>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sin </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既是奇函数又是减函数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既是奇函数又是增函数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是有零点的减函数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是没有零点的奇函数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623572"/>
            <a:ext cx="8640960" cy="2045789"/>
            <a:chOff x="251520" y="2420298"/>
            <a:chExt cx="8640960" cy="2045789"/>
          </a:xfrm>
        </p:grpSpPr>
        <p:grpSp>
          <p:nvGrpSpPr>
            <p:cNvPr id="10" name="组合 9"/>
            <p:cNvGrpSpPr/>
            <p:nvPr/>
          </p:nvGrpSpPr>
          <p:grpSpPr>
            <a:xfrm>
              <a:off x="251520" y="2420298"/>
              <a:ext cx="8640960" cy="2045789"/>
              <a:chOff x="251520" y="375099"/>
              <a:chExt cx="8640960" cy="2045789"/>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375099"/>
                <a:ext cx="8640960" cy="1728781"/>
                <a:chOff x="251520" y="375099"/>
                <a:chExt cx="8640960" cy="1728781"/>
              </a:xfrm>
            </p:grpSpPr>
            <p:sp>
              <p:nvSpPr>
                <p:cNvPr id="15" name="矩形 14"/>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71094" y="444656"/>
                  <a:ext cx="492443" cy="276999"/>
                </a:xfrm>
                <a:prstGeom prst="rect">
                  <a:avLst/>
                </a:prstGeom>
                <a:noFill/>
              </p:spPr>
              <p:txBody>
                <a:bodyPr wrap="none" rtlCol="0">
                  <a:spAutoFit/>
                </a:bodyPr>
                <a:lstStyle/>
                <a:p>
                  <a:r>
                    <a:rPr lang="zh-CN" altLang="en-US" sz="1200" dirty="0"/>
                    <a:t>关闭</a:t>
                  </a:r>
                </a:p>
              </p:txBody>
            </p:sp>
          </p:grpSp>
        </p:grpSp>
        <p:sp>
          <p:nvSpPr>
            <p:cNvPr id="11" name="矩形 10"/>
            <p:cNvSpPr>
              <a:spLocks noChangeAspect="1"/>
            </p:cNvSpPr>
            <p:nvPr/>
          </p:nvSpPr>
          <p:spPr>
            <a:xfrm>
              <a:off x="508000" y="2716749"/>
              <a:ext cx="8128000" cy="968598"/>
            </a:xfrm>
            <a:prstGeom prst="rect">
              <a:avLst/>
            </a:prstGeom>
          </p:spPr>
          <p:txBody>
            <a:bodyPr>
              <a:spAutoFit/>
            </a:bodyPr>
            <a:lstStyle/>
            <a:p>
              <a:pPr>
                <a:lnSpc>
                  <a:spcPct val="150000"/>
                </a:lnSpc>
              </a:pPr>
              <a:r>
                <a:rPr lang="zh-CN" altLang="zh-CN" sz="2000" dirty="0"/>
                <a:t>因为</a:t>
              </a:r>
              <a:r>
                <a:rPr lang="en-US" altLang="zh-CN" sz="2000" i="1" dirty="0"/>
                <a:t>f'</a:t>
              </a:r>
              <a:r>
                <a:rPr lang="en-US" altLang="zh-CN" sz="2000" dirty="0"/>
                <a:t>(</a:t>
              </a:r>
              <a:r>
                <a:rPr lang="en-US" altLang="zh-CN" sz="2000" i="1" dirty="0"/>
                <a:t>x</a:t>
              </a:r>
              <a:r>
                <a:rPr lang="en-US" altLang="zh-CN" sz="2000" dirty="0"/>
                <a:t>)</a:t>
              </a:r>
              <a:r>
                <a:rPr lang="en-US" altLang="zh-CN" sz="2000" i="1" dirty="0"/>
                <a:t>=</a:t>
              </a:r>
              <a:r>
                <a:rPr lang="en-US" altLang="zh-CN" sz="2000" dirty="0"/>
                <a:t>1</a:t>
              </a:r>
              <a:r>
                <a:rPr lang="en-US" altLang="zh-CN" sz="2000" i="1" dirty="0"/>
                <a:t>-</a:t>
              </a:r>
              <a:r>
                <a:rPr lang="en-US" altLang="zh-CN" sz="2000" dirty="0" err="1"/>
                <a:t>cos</a:t>
              </a:r>
              <a:r>
                <a:rPr lang="en-US" altLang="zh-CN" sz="2000" dirty="0"/>
                <a:t> </a:t>
              </a:r>
              <a:r>
                <a:rPr lang="en-US" altLang="zh-CN" sz="2000" i="1" dirty="0" err="1"/>
                <a:t>x</a:t>
              </a:r>
              <a:r>
                <a:rPr lang="en-US" altLang="zh-CN" sz="2000" dirty="0" err="1"/>
                <a:t>≥0</a:t>
              </a:r>
              <a:r>
                <a:rPr lang="en-US" altLang="zh-CN" sz="2000" dirty="0"/>
                <a:t>,</a:t>
              </a:r>
              <a:r>
                <a:rPr lang="zh-CN" altLang="zh-CN" sz="2000" dirty="0"/>
                <a:t>所以函数为增函数</a:t>
              </a:r>
              <a:r>
                <a:rPr lang="en-US" altLang="zh-CN" sz="2000" dirty="0"/>
                <a:t>,</a:t>
              </a:r>
              <a:r>
                <a:rPr lang="zh-CN" altLang="zh-CN" sz="2000" dirty="0"/>
                <a:t>排除选项</a:t>
              </a:r>
              <a:r>
                <a:rPr lang="en-US" altLang="zh-CN" sz="2000" dirty="0"/>
                <a:t>A</a:t>
              </a:r>
              <a:r>
                <a:rPr lang="zh-CN" altLang="zh-CN" sz="2000" dirty="0"/>
                <a:t>和</a:t>
              </a:r>
              <a:r>
                <a:rPr lang="en-US" altLang="zh-CN" sz="2000" dirty="0"/>
                <a:t>C</a:t>
              </a:r>
              <a:r>
                <a:rPr lang="en-US" altLang="zh-CN" sz="2000" i="1" dirty="0"/>
                <a:t>.</a:t>
              </a:r>
              <a:endParaRPr lang="zh-CN" altLang="zh-CN" sz="2000" dirty="0"/>
            </a:p>
            <a:p>
              <a:pPr>
                <a:lnSpc>
                  <a:spcPct val="150000"/>
                </a:lnSpc>
              </a:pPr>
              <a:r>
                <a:rPr lang="zh-CN" altLang="zh-CN" sz="2000" dirty="0"/>
                <a:t>又因为</a:t>
              </a:r>
              <a:r>
                <a:rPr lang="en-US" altLang="zh-CN" sz="2000" i="1" dirty="0"/>
                <a:t>f</a:t>
              </a:r>
              <a:r>
                <a:rPr lang="en-US" altLang="zh-CN" sz="2000" dirty="0"/>
                <a:t>(0)</a:t>
              </a:r>
              <a:r>
                <a:rPr lang="en-US" altLang="zh-CN" sz="2000" i="1" dirty="0"/>
                <a:t>=</a:t>
              </a:r>
              <a:r>
                <a:rPr lang="en-US" altLang="zh-CN" sz="2000" dirty="0"/>
                <a:t>0</a:t>
              </a:r>
              <a:r>
                <a:rPr lang="en-US" altLang="zh-CN" sz="2000" i="1" dirty="0"/>
                <a:t>-</a:t>
              </a:r>
              <a:r>
                <a:rPr lang="en-US" altLang="zh-CN" sz="2000" dirty="0"/>
                <a:t>sin 0</a:t>
              </a:r>
              <a:r>
                <a:rPr lang="en-US" altLang="zh-CN" sz="2000" i="1" dirty="0"/>
                <a:t>=</a:t>
              </a:r>
              <a:r>
                <a:rPr lang="en-US" altLang="zh-CN" sz="2000" dirty="0"/>
                <a:t>0,</a:t>
              </a:r>
              <a:r>
                <a:rPr lang="zh-CN" altLang="zh-CN" sz="2000" dirty="0"/>
                <a:t>所以函数存在零点</a:t>
              </a:r>
              <a:r>
                <a:rPr lang="en-US" altLang="zh-CN" sz="2000" dirty="0"/>
                <a:t>,</a:t>
              </a:r>
              <a:r>
                <a:rPr lang="zh-CN" altLang="zh-CN" sz="2000" dirty="0"/>
                <a:t>排除选项</a:t>
              </a:r>
              <a:r>
                <a:rPr lang="en-US" altLang="zh-CN" sz="2000" dirty="0"/>
                <a:t>D,</a:t>
              </a:r>
              <a:r>
                <a:rPr lang="zh-CN" altLang="zh-CN" sz="2000" dirty="0"/>
                <a:t>故选</a:t>
              </a:r>
              <a:r>
                <a:rPr lang="en-US" altLang="zh-CN" sz="2000" dirty="0"/>
                <a:t>B</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17" name="组合 16"/>
          <p:cNvGrpSpPr/>
          <p:nvPr/>
        </p:nvGrpSpPr>
        <p:grpSpPr>
          <a:xfrm>
            <a:off x="1775520" y="5517232"/>
            <a:ext cx="8640960" cy="1152128"/>
            <a:chOff x="251520" y="4752548"/>
            <a:chExt cx="8640960" cy="1152128"/>
          </a:xfrm>
        </p:grpSpPr>
        <p:grpSp>
          <p:nvGrpSpPr>
            <p:cNvPr id="18" name="组合 17"/>
            <p:cNvGrpSpPr/>
            <p:nvPr/>
          </p:nvGrpSpPr>
          <p:grpSpPr>
            <a:xfrm>
              <a:off x="251520" y="4752548"/>
              <a:ext cx="8640960" cy="1152128"/>
              <a:chOff x="251520" y="3755469"/>
              <a:chExt cx="8640960" cy="1152128"/>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19" name="矩形 18"/>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B</a:t>
              </a:r>
              <a:endParaRPr lang="zh-CN" altLang="en-US" sz="2000" dirty="0"/>
            </a:p>
          </p:txBody>
        </p:sp>
      </p:grpSp>
    </p:spTree>
    <p:extLst>
      <p:ext uri="{BB962C8B-B14F-4D97-AF65-F5344CB8AC3E}">
        <p14:creationId xmlns:p14="http://schemas.microsoft.com/office/powerpoint/2010/main" xmlns="" val="48172187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7</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3" name="矩形 2"/>
          <p:cNvSpPr>
            <a:spLocks noChangeAspect="1"/>
          </p:cNvSpPr>
          <p:nvPr/>
        </p:nvSpPr>
        <p:spPr>
          <a:xfrm>
            <a:off x="2032000" y="1351160"/>
            <a:ext cx="8128000" cy="876009"/>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0&lt;x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&lt;x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&lt;1,</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A.sin</a:t>
            </a:r>
            <a:r>
              <a:rPr lang="en-US" altLang="zh-CN" sz="2200" dirty="0">
                <a:solidFill>
                  <a:srgbClr val="000000"/>
                </a:solidFill>
                <a:latin typeface="Times New Roman" panose="02020603050405020304" pitchFamily="18" charset="0"/>
                <a:cs typeface="Times New Roman" panose="02020603050405020304" pitchFamily="18" charset="0"/>
              </a:rPr>
              <a:t> 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-sin 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&gt;</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cs typeface="Times New Roman" panose="02020603050405020304" pitchFamily="18" charset="0"/>
              </a:rPr>
              <a:t> 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-ln x</a:t>
            </a:r>
            <a:r>
              <a:rPr lang="en-US" altLang="zh-CN" sz="2200" baseline="-25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27" name="对象 26"/>
          <p:cNvGraphicFramePr>
            <a:graphicFrameLocks noChangeAspect="1"/>
          </p:cNvGraphicFramePr>
          <p:nvPr>
            <p:extLst>
              <p:ext uri="{D42A27DB-BD31-4B8C-83A1-F6EECF244321}">
                <p14:modId xmlns:p14="http://schemas.microsoft.com/office/powerpoint/2010/main" xmlns="" val="3172591737"/>
              </p:ext>
            </p:extLst>
          </p:nvPr>
        </p:nvGraphicFramePr>
        <p:xfrm>
          <a:off x="2123682" y="2221718"/>
          <a:ext cx="8128000" cy="989176"/>
        </p:xfrm>
        <a:graphic>
          <a:graphicData uri="http://schemas.openxmlformats.org/presentationml/2006/ole">
            <p:oleObj spid="_x0000_s5125" name="文档" r:id="rId5" imgW="3847376" imgH="468890" progId="Word.Document.12">
              <p:embed/>
            </p:oleObj>
          </a:graphicData>
        </a:graphic>
      </p:graphicFrame>
      <p:sp>
        <p:nvSpPr>
          <p:cNvPr id="28" name="五边形 2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9" name="五边形 2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1775520" y="3566046"/>
            <a:ext cx="8640960" cy="3103315"/>
            <a:chOff x="251520" y="2413917"/>
            <a:chExt cx="8640960" cy="3103315"/>
          </a:xfrm>
        </p:grpSpPr>
        <p:grpSp>
          <p:nvGrpSpPr>
            <p:cNvPr id="31" name="组合 30"/>
            <p:cNvGrpSpPr/>
            <p:nvPr/>
          </p:nvGrpSpPr>
          <p:grpSpPr>
            <a:xfrm>
              <a:off x="251520" y="2413917"/>
              <a:ext cx="8640960" cy="3103315"/>
              <a:chOff x="251520" y="-145150"/>
              <a:chExt cx="8640960" cy="3103315"/>
            </a:xfrm>
          </p:grpSpPr>
          <p:sp>
            <p:nvSpPr>
              <p:cNvPr id="33" name="五边形 3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145150"/>
                <a:ext cx="8640960" cy="2789028"/>
                <a:chOff x="251520" y="-145150"/>
                <a:chExt cx="8640960" cy="2789028"/>
              </a:xfrm>
            </p:grpSpPr>
            <p:sp>
              <p:nvSpPr>
                <p:cNvPr id="36" name="矩形 35"/>
                <p:cNvSpPr/>
                <p:nvPr/>
              </p:nvSpPr>
              <p:spPr>
                <a:xfrm>
                  <a:off x="251520" y="-145150"/>
                  <a:ext cx="8640960" cy="278902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2"/>
                <p:cNvSpPr txBox="1"/>
                <p:nvPr/>
              </p:nvSpPr>
              <p:spPr>
                <a:xfrm>
                  <a:off x="8360077" y="-35727"/>
                  <a:ext cx="492443" cy="276999"/>
                </a:xfrm>
                <a:prstGeom prst="rect">
                  <a:avLst/>
                </a:prstGeom>
                <a:noFill/>
              </p:spPr>
              <p:txBody>
                <a:bodyPr wrap="none" rtlCol="0">
                  <a:spAutoFit/>
                </a:bodyPr>
                <a:lstStyle/>
                <a:p>
                  <a:r>
                    <a:rPr lang="zh-CN" altLang="en-US" sz="1200" dirty="0"/>
                    <a:t>关闭</a:t>
                  </a:r>
                </a:p>
              </p:txBody>
            </p:sp>
          </p:grpSp>
        </p:grpSp>
        <p:graphicFrame>
          <p:nvGraphicFramePr>
            <p:cNvPr id="32" name="对象 31"/>
            <p:cNvGraphicFramePr>
              <a:graphicFrameLocks noChangeAspect="1"/>
            </p:cNvGraphicFramePr>
            <p:nvPr>
              <p:extLst>
                <p:ext uri="{D42A27DB-BD31-4B8C-83A1-F6EECF244321}">
                  <p14:modId xmlns:p14="http://schemas.microsoft.com/office/powerpoint/2010/main" xmlns="" val="3340456326"/>
                </p:ext>
              </p:extLst>
            </p:nvPr>
          </p:nvGraphicFramePr>
          <p:xfrm>
            <a:off x="528638" y="2809771"/>
            <a:ext cx="8031162" cy="2257425"/>
          </p:xfrm>
          <a:graphic>
            <a:graphicData uri="http://schemas.openxmlformats.org/presentationml/2006/ole">
              <p:oleObj spid="_x0000_s5126" name="文档" r:id="rId6" imgW="3847376" imgH="1083520" progId="Word.Document.12">
                <p:embed/>
              </p:oleObj>
            </a:graphicData>
          </a:graphic>
        </p:graphicFrame>
      </p:grpSp>
      <p:grpSp>
        <p:nvGrpSpPr>
          <p:cNvPr id="38" name="组合 37"/>
          <p:cNvGrpSpPr/>
          <p:nvPr/>
        </p:nvGrpSpPr>
        <p:grpSpPr>
          <a:xfrm>
            <a:off x="1775520" y="5523886"/>
            <a:ext cx="8640960" cy="1145475"/>
            <a:chOff x="251520" y="5379869"/>
            <a:chExt cx="8640960" cy="1145475"/>
          </a:xfrm>
        </p:grpSpPr>
        <p:grpSp>
          <p:nvGrpSpPr>
            <p:cNvPr id="39" name="组合 38"/>
            <p:cNvGrpSpPr/>
            <p:nvPr/>
          </p:nvGrpSpPr>
          <p:grpSpPr>
            <a:xfrm>
              <a:off x="251520" y="5379869"/>
              <a:ext cx="8640960" cy="1145475"/>
              <a:chOff x="251520" y="3762122"/>
              <a:chExt cx="8640960" cy="1145475"/>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0" name="对象 39"/>
            <p:cNvGraphicFramePr>
              <a:graphicFrameLocks noChangeAspect="1"/>
            </p:cNvGraphicFramePr>
            <p:nvPr>
              <p:extLst>
                <p:ext uri="{D42A27DB-BD31-4B8C-83A1-F6EECF244321}">
                  <p14:modId xmlns:p14="http://schemas.microsoft.com/office/powerpoint/2010/main" xmlns="" val="2435294508"/>
                </p:ext>
              </p:extLst>
            </p:nvPr>
          </p:nvGraphicFramePr>
          <p:xfrm>
            <a:off x="560388" y="5720209"/>
            <a:ext cx="7997825" cy="439738"/>
          </p:xfrm>
          <a:graphic>
            <a:graphicData uri="http://schemas.openxmlformats.org/presentationml/2006/ole">
              <p:oleObj spid="_x0000_s5127" name="文档" r:id="rId7" imgW="3872277" imgH="215912" progId="Word.Document.12">
                <p:embed/>
              </p:oleObj>
            </a:graphicData>
          </a:graphic>
        </p:graphicFrame>
      </p:grpSp>
    </p:spTree>
    <p:extLst>
      <p:ext uri="{BB962C8B-B14F-4D97-AF65-F5344CB8AC3E}">
        <p14:creationId xmlns:p14="http://schemas.microsoft.com/office/powerpoint/2010/main" xmlns="" val="244708735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8</a:t>
            </a:fld>
            <a:r>
              <a:rPr lang="en-US" altLang="zh-CN" dirty="0"/>
              <a:t>-</a:t>
            </a:r>
            <a:endParaRPr lang="zh-CN" altLang="en-US" dirty="0"/>
          </a:p>
        </p:txBody>
      </p:sp>
      <p:sp>
        <p:nvSpPr>
          <p:cNvPr id="5" name="圆角矩形 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2513600"/>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自测点评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已知函数解析式求单调区间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实质上是求</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的解区间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并注意函数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的定义域</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已知函数单调性可以利用已知区间和函数单调区间的包含关系或转化为恒成立问题两种思路解决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413453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9</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7"/>
            <a:ext cx="8128000" cy="1311128"/>
          </a:xfrm>
          <a:prstGeom prst="rect">
            <a:avLst/>
          </a:prstGeom>
        </p:spPr>
        <p:txBody>
          <a:bodyPr>
            <a:spAutoFit/>
          </a:bodyPr>
          <a:lstStyle/>
          <a:p>
            <a:pPr algn="ctr">
              <a:lnSpc>
                <a:spcPct val="120000"/>
              </a:lnSpc>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判断或证明函数的单调性</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浙江杭州四校联考改编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  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为非零实数</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讨论函数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的单调性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90180576"/>
              </p:ext>
            </p:extLst>
          </p:nvPr>
        </p:nvGraphicFramePr>
        <p:xfrm>
          <a:off x="9701225" y="1795942"/>
          <a:ext cx="662940" cy="400780"/>
        </p:xfrm>
        <a:graphic>
          <a:graphicData uri="http://schemas.openxmlformats.org/presentationml/2006/ole">
            <p:oleObj spid="_x0000_s6148" name="文档" r:id="rId6" imgW="509974" imgH="299934"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710602001"/>
              </p:ext>
            </p:extLst>
          </p:nvPr>
        </p:nvGraphicFramePr>
        <p:xfrm>
          <a:off x="2401323" y="2635672"/>
          <a:ext cx="8128000" cy="3663987"/>
        </p:xfrm>
        <a:graphic>
          <a:graphicData uri="http://schemas.openxmlformats.org/presentationml/2006/ole">
            <p:oleObj spid="_x0000_s6149" name="文档" r:id="rId7" imgW="3837832" imgH="1729866" progId="Word.Document.12">
              <p:embed/>
            </p:oleObj>
          </a:graphicData>
        </a:graphic>
      </p:graphicFrame>
    </p:spTree>
    <p:extLst>
      <p:ext uri="{BB962C8B-B14F-4D97-AF65-F5344CB8AC3E}">
        <p14:creationId xmlns:p14="http://schemas.microsoft.com/office/powerpoint/2010/main" xmlns="" val="400345037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1758</Words>
  <Application>Microsoft Office PowerPoint</Application>
  <PresentationFormat>自定义</PresentationFormat>
  <Paragraphs>239</Paragraphs>
  <Slides>26</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Office 主题​​</vt:lpstr>
      <vt:lpstr>文档</vt:lpstr>
      <vt:lpstr>3.2　导数与函数的单调性</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4</cp:revision>
  <dcterms:created xsi:type="dcterms:W3CDTF">2018-12-18T11:00:13Z</dcterms:created>
  <dcterms:modified xsi:type="dcterms:W3CDTF">2019-12-10T14:26:10Z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