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61" r:id="rId2"/>
    <p:sldId id="350" r:id="rId3"/>
    <p:sldId id="330" r:id="rId4"/>
    <p:sldId id="481" r:id="rId5"/>
    <p:sldId id="482" r:id="rId6"/>
    <p:sldId id="483" r:id="rId7"/>
    <p:sldId id="458" r:id="rId8"/>
    <p:sldId id="459" r:id="rId9"/>
    <p:sldId id="460" r:id="rId10"/>
    <p:sldId id="461" r:id="rId11"/>
    <p:sldId id="462" r:id="rId12"/>
    <p:sldId id="463" r:id="rId13"/>
    <p:sldId id="383" r:id="rId14"/>
    <p:sldId id="464" r:id="rId15"/>
    <p:sldId id="465" r:id="rId16"/>
    <p:sldId id="466" r:id="rId17"/>
    <p:sldId id="467" r:id="rId18"/>
    <p:sldId id="451" r:id="rId19"/>
    <p:sldId id="468" r:id="rId20"/>
    <p:sldId id="469" r:id="rId21"/>
    <p:sldId id="470" r:id="rId22"/>
    <p:sldId id="471" r:id="rId23"/>
    <p:sldId id="452" r:id="rId24"/>
    <p:sldId id="472" r:id="rId25"/>
    <p:sldId id="473" r:id="rId26"/>
    <p:sldId id="474" r:id="rId27"/>
    <p:sldId id="484" r:id="rId28"/>
    <p:sldId id="475" r:id="rId29"/>
    <p:sldId id="476" r:id="rId30"/>
    <p:sldId id="477" r:id="rId31"/>
    <p:sldId id="485" r:id="rId32"/>
    <p:sldId id="486" r:id="rId33"/>
    <p:sldId id="430" r:id="rId34"/>
    <p:sldId id="478" r:id="rId35"/>
    <p:sldId id="479" r:id="rId36"/>
    <p:sldId id="48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4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Relationship Id="rId4" Type="http://schemas.openxmlformats.org/officeDocument/2006/relationships/image" Target="../media/image4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image" Target="../media/image57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image" Target="../media/image5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4B288-7C69-4AD1-AC8F-AE1BA9E7E6CB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241C8-4E0D-49A3-AC4C-62857A23C8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2899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4957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735627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>
            <a:off x="2880320" y="2636912"/>
            <a:ext cx="931168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4375670" y="2910012"/>
            <a:ext cx="7865013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26000624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367808" y="538158"/>
            <a:ext cx="1536171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考情概览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535047" y="874706"/>
            <a:ext cx="118103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46279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5969101" y="538158"/>
            <a:ext cx="154055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6130194" y="876904"/>
            <a:ext cx="12536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08933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9179755" y="538158"/>
            <a:ext cx="1524757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361942" y="874706"/>
            <a:ext cx="1213980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04945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4.docx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7.docx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27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29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32.docx"/><Relationship Id="rId5" Type="http://schemas.openxmlformats.org/officeDocument/2006/relationships/slide" Target="slide23.xml"/><Relationship Id="rId4" Type="http://schemas.openxmlformats.org/officeDocument/2006/relationships/slide" Target="slide18.xml"/><Relationship Id="rId9" Type="http://schemas.openxmlformats.org/officeDocument/2006/relationships/package" Target="../embeddings/Microsoft_Office_Word___35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8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36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1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39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Office_Word___42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6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44.docx"/><Relationship Id="rId5" Type="http://schemas.openxmlformats.org/officeDocument/2006/relationships/slide" Target="slide23.xml"/><Relationship Id="rId4" Type="http://schemas.openxmlformats.org/officeDocument/2006/relationships/slide" Target="slide18.xml"/><Relationship Id="rId9" Type="http://schemas.openxmlformats.org/officeDocument/2006/relationships/package" Target="../embeddings/Microsoft_Office_Word___47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48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2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50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53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55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Office_Word___56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5.vml"/><Relationship Id="rId4" Type="http://schemas.openxmlformats.org/officeDocument/2006/relationships/package" Target="../embeddings/Microsoft_Office_Word___58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6.vml"/><Relationship Id="rId4" Type="http://schemas.openxmlformats.org/officeDocument/2006/relationships/package" Target="../embeddings/Microsoft_Office_Word___60.docx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1.docx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4180968" y="2994231"/>
            <a:ext cx="5898760" cy="809797"/>
          </a:xfrm>
        </p:spPr>
        <p:txBody>
          <a:bodyPr/>
          <a:lstStyle/>
          <a:p>
            <a:r>
              <a:rPr lang="en-US" altLang="zh-CN" dirty="0"/>
              <a:t>2.6</a:t>
            </a:r>
            <a:r>
              <a:rPr lang="zh-CN" altLang="zh-CN" dirty="0"/>
              <a:t>　对数与对数函数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2160" y="4079166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30626860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8"/>
            <a:ext cx="8128000" cy="8767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则下列函数图象正确的是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4707305"/>
              </p:ext>
            </p:extLst>
          </p:nvPr>
        </p:nvGraphicFramePr>
        <p:xfrm>
          <a:off x="2032000" y="2338024"/>
          <a:ext cx="8128000" cy="3899289"/>
        </p:xfrm>
        <a:graphic>
          <a:graphicData uri="http://schemas.openxmlformats.org/presentationml/2006/ole">
            <p:oleObj spid="_x0000_s8197" name="文档" r:id="rId5" imgW="3838246" imgH="1841106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3919722"/>
            <a:ext cx="8640960" cy="2749639"/>
            <a:chOff x="251520" y="2767593"/>
            <a:chExt cx="8640960" cy="274963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767593"/>
              <a:ext cx="8640960" cy="2749639"/>
              <a:chOff x="251520" y="208526"/>
              <a:chExt cx="8640960" cy="274963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208526"/>
                <a:ext cx="8640960" cy="2435352"/>
                <a:chOff x="251520" y="208526"/>
                <a:chExt cx="8640960" cy="2435352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208526"/>
                  <a:ext cx="8640960" cy="243535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28862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993146689"/>
                </p:ext>
              </p:extLst>
            </p:nvPr>
          </p:nvGraphicFramePr>
          <p:xfrm>
            <a:off x="520700" y="3142060"/>
            <a:ext cx="8021638" cy="1979612"/>
          </p:xfrm>
          <a:graphic>
            <a:graphicData uri="http://schemas.openxmlformats.org/presentationml/2006/ole">
              <p:oleObj spid="_x0000_s8198" name="文档" r:id="rId6" imgW="3837832" imgH="948636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419804461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8199" name="文档" r:id="rId7" imgW="3855752" imgH="216039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449279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1692816"/>
              </p:ext>
            </p:extLst>
          </p:nvPr>
        </p:nvGraphicFramePr>
        <p:xfrm>
          <a:off x="2123682" y="1371941"/>
          <a:ext cx="8128000" cy="741042"/>
        </p:xfrm>
        <a:graphic>
          <a:graphicData uri="http://schemas.openxmlformats.org/presentationml/2006/ole">
            <p:oleObj spid="_x0000_s9221" name="文档" r:id="rId5" imgW="3847376" imgH="351217" progId="Word.Document.12">
              <p:embed/>
            </p:oleObj>
          </a:graphicData>
        </a:graphic>
      </p:graphicFrame>
      <p:sp>
        <p:nvSpPr>
          <p:cNvPr id="26" name="矩形 25"/>
          <p:cNvSpPr>
            <a:spLocks noChangeAspect="1"/>
          </p:cNvSpPr>
          <p:nvPr/>
        </p:nvSpPr>
        <p:spPr>
          <a:xfrm>
            <a:off x="2032000" y="2117353"/>
            <a:ext cx="364074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8" name="五边形 2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775520" y="3933056"/>
            <a:ext cx="8640960" cy="2736304"/>
            <a:chOff x="251520" y="2780928"/>
            <a:chExt cx="8640960" cy="2736304"/>
          </a:xfrm>
        </p:grpSpPr>
        <p:grpSp>
          <p:nvGrpSpPr>
            <p:cNvPr id="30" name="组合 29"/>
            <p:cNvGrpSpPr/>
            <p:nvPr/>
          </p:nvGrpSpPr>
          <p:grpSpPr>
            <a:xfrm>
              <a:off x="251520" y="2780928"/>
              <a:ext cx="8640960" cy="2736304"/>
              <a:chOff x="251520" y="221861"/>
              <a:chExt cx="8640960" cy="2736304"/>
            </a:xfrm>
          </p:grpSpPr>
          <p:sp>
            <p:nvSpPr>
              <p:cNvPr id="32" name="五边形 3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51520" y="221861"/>
                <a:ext cx="8640960" cy="2422017"/>
                <a:chOff x="251520" y="221861"/>
                <a:chExt cx="8640960" cy="2422017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251520" y="221861"/>
                  <a:ext cx="8640960" cy="242201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TextBox 22"/>
                <p:cNvSpPr txBox="1"/>
                <p:nvPr/>
              </p:nvSpPr>
              <p:spPr>
                <a:xfrm>
                  <a:off x="8360077" y="37201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1" name="对象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571851785"/>
                </p:ext>
              </p:extLst>
            </p:nvPr>
          </p:nvGraphicFramePr>
          <p:xfrm>
            <a:off x="517525" y="3229548"/>
            <a:ext cx="8031163" cy="1773237"/>
          </p:xfrm>
          <a:graphic>
            <a:graphicData uri="http://schemas.openxmlformats.org/presentationml/2006/ole">
              <p:oleObj spid="_x0000_s9222" name="文档" r:id="rId6" imgW="3847376" imgH="846736" progId="Word.Document.12">
                <p:embed/>
              </p:oleObj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>
            <a:off x="1775520" y="5373218"/>
            <a:ext cx="8640960" cy="1296143"/>
            <a:chOff x="251520" y="5229201"/>
            <a:chExt cx="8640960" cy="1296143"/>
          </a:xfrm>
        </p:grpSpPr>
        <p:grpSp>
          <p:nvGrpSpPr>
            <p:cNvPr id="38" name="组合 37"/>
            <p:cNvGrpSpPr/>
            <p:nvPr/>
          </p:nvGrpSpPr>
          <p:grpSpPr>
            <a:xfrm>
              <a:off x="251520" y="5229201"/>
              <a:ext cx="8640960" cy="1296143"/>
              <a:chOff x="251520" y="3611454"/>
              <a:chExt cx="8640960" cy="1296143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51520" y="3611454"/>
                <a:ext cx="8640960" cy="98741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30"/>
              <p:cNvSpPr txBox="1"/>
              <p:nvPr/>
            </p:nvSpPr>
            <p:spPr>
              <a:xfrm>
                <a:off x="8388424" y="375546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9" name="对象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150680736"/>
                </p:ext>
              </p:extLst>
            </p:nvPr>
          </p:nvGraphicFramePr>
          <p:xfrm>
            <a:off x="550863" y="5538014"/>
            <a:ext cx="7943850" cy="539750"/>
          </p:xfrm>
          <a:graphic>
            <a:graphicData uri="http://schemas.openxmlformats.org/presentationml/2006/ole">
              <p:oleObj spid="_x0000_s9223" name="文档" r:id="rId7" imgW="3872277" imgH="26485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832173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自测点评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对数式化简求值的关键是充分利用对数的性质和运算法则、换底公式等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按照各级运算的顺序顺次进行计算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关于对数值的大小比较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常见方法有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化同底后利用函数的单调性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作差或作商法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利用中间量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化同真数后利用图象比较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判断对数函数的单调性、求对数函数的最值、求对数不等式中的参数范围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都与底数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解题时要注意按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否则易出错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210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48283"/>
            <a:ext cx="8128000" cy="4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对数式的化简与求值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797633"/>
            <a:ext cx="8128000" cy="8767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2=m,log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m+2n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9" name="五边形 2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775520" y="4221088"/>
            <a:ext cx="8640960" cy="2448272"/>
            <a:chOff x="251520" y="3068960"/>
            <a:chExt cx="8640960" cy="2448272"/>
          </a:xfrm>
        </p:grpSpPr>
        <p:grpSp>
          <p:nvGrpSpPr>
            <p:cNvPr id="31" name="组合 30"/>
            <p:cNvGrpSpPr/>
            <p:nvPr/>
          </p:nvGrpSpPr>
          <p:grpSpPr>
            <a:xfrm>
              <a:off x="251520" y="3068960"/>
              <a:ext cx="8640960" cy="2448272"/>
              <a:chOff x="251520" y="509893"/>
              <a:chExt cx="8640960" cy="2448272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51520" y="509893"/>
                <a:ext cx="8640960" cy="2133985"/>
                <a:chOff x="251520" y="509893"/>
                <a:chExt cx="8640960" cy="2133985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251520" y="509893"/>
                  <a:ext cx="8640960" cy="213398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TextBox 22"/>
                <p:cNvSpPr txBox="1"/>
                <p:nvPr/>
              </p:nvSpPr>
              <p:spPr>
                <a:xfrm>
                  <a:off x="8360077" y="63267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2" name="对象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501060784"/>
                </p:ext>
              </p:extLst>
            </p:nvPr>
          </p:nvGraphicFramePr>
          <p:xfrm>
            <a:off x="517525" y="3490214"/>
            <a:ext cx="8031163" cy="1255712"/>
          </p:xfrm>
          <a:graphic>
            <a:graphicData uri="http://schemas.openxmlformats.org/presentationml/2006/ole">
              <p:oleObj spid="_x0000_s10244" name="文档" r:id="rId6" imgW="3847376" imgH="599516" progId="Word.Document.12">
                <p:embed/>
              </p:oleObj>
            </a:graphicData>
          </a:graphic>
        </p:graphicFrame>
      </p:grpSp>
      <p:grpSp>
        <p:nvGrpSpPr>
          <p:cNvPr id="38" name="组合 37"/>
          <p:cNvGrpSpPr/>
          <p:nvPr/>
        </p:nvGrpSpPr>
        <p:grpSpPr>
          <a:xfrm>
            <a:off x="1775520" y="5373218"/>
            <a:ext cx="8640960" cy="1296143"/>
            <a:chOff x="251520" y="5229201"/>
            <a:chExt cx="8640960" cy="1296143"/>
          </a:xfrm>
        </p:grpSpPr>
        <p:grpSp>
          <p:nvGrpSpPr>
            <p:cNvPr id="39" name="组合 38"/>
            <p:cNvGrpSpPr/>
            <p:nvPr/>
          </p:nvGrpSpPr>
          <p:grpSpPr>
            <a:xfrm>
              <a:off x="251520" y="5229201"/>
              <a:ext cx="8640960" cy="1296143"/>
              <a:chOff x="251520" y="3611454"/>
              <a:chExt cx="8640960" cy="1296143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51520" y="3611454"/>
                <a:ext cx="8640960" cy="98741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30"/>
              <p:cNvSpPr txBox="1"/>
              <p:nvPr/>
            </p:nvSpPr>
            <p:spPr>
              <a:xfrm>
                <a:off x="8388424" y="375546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40" name="对象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434030222"/>
                </p:ext>
              </p:extLst>
            </p:nvPr>
          </p:nvGraphicFramePr>
          <p:xfrm>
            <a:off x="550863" y="5596384"/>
            <a:ext cx="7943850" cy="484188"/>
          </p:xfrm>
          <a:graphic>
            <a:graphicData uri="http://schemas.openxmlformats.org/presentationml/2006/ole">
              <p:oleObj spid="_x0000_s10245" name="文档" r:id="rId7" imgW="3872277" imgH="239663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751515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86241500"/>
              </p:ext>
            </p:extLst>
          </p:nvPr>
        </p:nvGraphicFramePr>
        <p:xfrm>
          <a:off x="1837137" y="1382425"/>
          <a:ext cx="8128000" cy="472791"/>
        </p:xfrm>
        <a:graphic>
          <a:graphicData uri="http://schemas.openxmlformats.org/presentationml/2006/ole">
            <p:oleObj spid="_x0000_s11269" name="文档" r:id="rId6" imgW="3847376" imgH="223109" progId="Word.Document.12">
              <p:embed/>
            </p:oleObj>
          </a:graphicData>
        </a:graphic>
      </p:graphicFrame>
      <p:sp>
        <p:nvSpPr>
          <p:cNvPr id="29" name="五边形 28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0" name="五边形 29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775520" y="4653136"/>
            <a:ext cx="8640960" cy="2016225"/>
            <a:chOff x="251520" y="3501007"/>
            <a:chExt cx="8640960" cy="2016225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3501007"/>
              <a:ext cx="8640960" cy="2016225"/>
              <a:chOff x="251520" y="941940"/>
              <a:chExt cx="8640960" cy="2016225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51520" y="941940"/>
                <a:ext cx="8640960" cy="1701937"/>
                <a:chOff x="251520" y="941940"/>
                <a:chExt cx="8640960" cy="1701937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251520" y="941940"/>
                  <a:ext cx="8640960" cy="170193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TextBox 22"/>
                <p:cNvSpPr txBox="1"/>
                <p:nvPr/>
              </p:nvSpPr>
              <p:spPr>
                <a:xfrm>
                  <a:off x="8360077" y="10423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3" name="对象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483991017"/>
                </p:ext>
              </p:extLst>
            </p:nvPr>
          </p:nvGraphicFramePr>
          <p:xfrm>
            <a:off x="528638" y="3887810"/>
            <a:ext cx="8031162" cy="847725"/>
          </p:xfrm>
          <a:graphic>
            <a:graphicData uri="http://schemas.openxmlformats.org/presentationml/2006/ole">
              <p:oleObj spid="_x0000_s11270" name="文档" r:id="rId7" imgW="3847376" imgH="404836" progId="Word.Document.12">
                <p:embed/>
              </p:oleObj>
            </a:graphicData>
          </a:graphic>
        </p:graphicFrame>
      </p:grpSp>
      <p:grpSp>
        <p:nvGrpSpPr>
          <p:cNvPr id="39" name="组合 38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40" name="组合 39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42" name="五边形 4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3" name="五边形 4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41" name="对象 4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940042242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11271" name="文档" r:id="rId8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944067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31046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对于指数式、对数式混合型条件的化简求值问题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一般可利用指数与对数的关系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将所给条件统一为对数式或指数式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再根据有关运算性质求解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在对数运算中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可先利用幂的运算性质把底数或真数变形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化成分数指数幂的形式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使幂的底数最简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然后运用对数的运算性质、换底公式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将对数式化为同底数对数的和、差、倍数运算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841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98564656"/>
              </p:ext>
            </p:extLst>
          </p:nvPr>
        </p:nvGraphicFramePr>
        <p:xfrm>
          <a:off x="1837137" y="1374796"/>
          <a:ext cx="8128000" cy="741042"/>
        </p:xfrm>
        <a:graphic>
          <a:graphicData uri="http://schemas.openxmlformats.org/presentationml/2006/ole">
            <p:oleObj spid="_x0000_s12293" name="文档" r:id="rId6" imgW="3847376" imgH="351217" progId="Word.Document.12">
              <p:embed/>
            </p:oleObj>
          </a:graphicData>
        </a:graphic>
      </p:graphicFrame>
      <p:sp>
        <p:nvSpPr>
          <p:cNvPr id="29" name="五边形 28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0" name="五边形 29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775520" y="4365104"/>
            <a:ext cx="8640960" cy="2304256"/>
            <a:chOff x="251520" y="3212976"/>
            <a:chExt cx="8640960" cy="2304256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3212976"/>
              <a:ext cx="8640960" cy="2304256"/>
              <a:chOff x="251520" y="653909"/>
              <a:chExt cx="8640960" cy="2304256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51520" y="653909"/>
                <a:ext cx="8640960" cy="1989969"/>
                <a:chOff x="251520" y="653909"/>
                <a:chExt cx="8640960" cy="1989969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251520" y="653909"/>
                  <a:ext cx="8640960" cy="198996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TextBox 22"/>
                <p:cNvSpPr txBox="1"/>
                <p:nvPr/>
              </p:nvSpPr>
              <p:spPr>
                <a:xfrm>
                  <a:off x="8360077" y="76937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3" name="对象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279906695"/>
                </p:ext>
              </p:extLst>
            </p:nvPr>
          </p:nvGraphicFramePr>
          <p:xfrm>
            <a:off x="517525" y="3626917"/>
            <a:ext cx="8031163" cy="738187"/>
          </p:xfrm>
          <a:graphic>
            <a:graphicData uri="http://schemas.openxmlformats.org/presentationml/2006/ole">
              <p:oleObj spid="_x0000_s12294" name="文档" r:id="rId7" imgW="3847376" imgH="352297" progId="Word.Document.12">
                <p:embed/>
              </p:oleObj>
            </a:graphicData>
          </a:graphic>
        </p:graphicFrame>
      </p:grpSp>
      <p:grpSp>
        <p:nvGrpSpPr>
          <p:cNvPr id="39" name="组合 38"/>
          <p:cNvGrpSpPr/>
          <p:nvPr/>
        </p:nvGrpSpPr>
        <p:grpSpPr>
          <a:xfrm>
            <a:off x="1775520" y="5373218"/>
            <a:ext cx="8640960" cy="1296143"/>
            <a:chOff x="251520" y="5229201"/>
            <a:chExt cx="8640960" cy="1296143"/>
          </a:xfrm>
        </p:grpSpPr>
        <p:grpSp>
          <p:nvGrpSpPr>
            <p:cNvPr id="40" name="组合 39"/>
            <p:cNvGrpSpPr/>
            <p:nvPr/>
          </p:nvGrpSpPr>
          <p:grpSpPr>
            <a:xfrm>
              <a:off x="251520" y="5229201"/>
              <a:ext cx="8640960" cy="1296143"/>
              <a:chOff x="251520" y="3611454"/>
              <a:chExt cx="8640960" cy="1296143"/>
            </a:xfrm>
          </p:grpSpPr>
          <p:sp>
            <p:nvSpPr>
              <p:cNvPr id="42" name="五边形 4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3" name="五边形 4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51520" y="3611454"/>
                <a:ext cx="8640960" cy="98741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30"/>
              <p:cNvSpPr txBox="1"/>
              <p:nvPr/>
            </p:nvSpPr>
            <p:spPr>
              <a:xfrm>
                <a:off x="8388424" y="375546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41" name="对象 4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517027626"/>
                </p:ext>
              </p:extLst>
            </p:nvPr>
          </p:nvGraphicFramePr>
          <p:xfrm>
            <a:off x="550863" y="5596384"/>
            <a:ext cx="7943850" cy="484188"/>
          </p:xfrm>
          <a:graphic>
            <a:graphicData uri="http://schemas.openxmlformats.org/presentationml/2006/ole">
              <p:oleObj spid="_x0000_s12295" name="文档" r:id="rId8" imgW="3872277" imgH="239663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808804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若正数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775520" y="4177070"/>
            <a:ext cx="8640960" cy="2492291"/>
            <a:chOff x="251520" y="3024941"/>
            <a:chExt cx="8640960" cy="2492291"/>
          </a:xfrm>
        </p:grpSpPr>
        <p:grpSp>
          <p:nvGrpSpPr>
            <p:cNvPr id="13" name="组合 12"/>
            <p:cNvGrpSpPr/>
            <p:nvPr/>
          </p:nvGrpSpPr>
          <p:grpSpPr>
            <a:xfrm>
              <a:off x="251520" y="3024941"/>
              <a:ext cx="8640960" cy="2492291"/>
              <a:chOff x="251520" y="465874"/>
              <a:chExt cx="8640960" cy="2492291"/>
            </a:xfrm>
          </p:grpSpPr>
          <p:sp>
            <p:nvSpPr>
              <p:cNvPr id="15" name="五边形 1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6" name="燕尾形 1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251520" y="465874"/>
                <a:ext cx="8640960" cy="2178003"/>
                <a:chOff x="251520" y="465874"/>
                <a:chExt cx="8640960" cy="2178003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51520" y="465874"/>
                  <a:ext cx="8640960" cy="217800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TextBox 22"/>
                <p:cNvSpPr txBox="1"/>
                <p:nvPr/>
              </p:nvSpPr>
              <p:spPr>
                <a:xfrm>
                  <a:off x="8360077" y="63777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4" name="对象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867665275"/>
                </p:ext>
              </p:extLst>
            </p:nvPr>
          </p:nvGraphicFramePr>
          <p:xfrm>
            <a:off x="520700" y="3491210"/>
            <a:ext cx="8021638" cy="1377950"/>
          </p:xfrm>
          <a:graphic>
            <a:graphicData uri="http://schemas.openxmlformats.org/presentationml/2006/ole">
              <p:oleObj spid="_x0000_s13316" name="文档" r:id="rId6" imgW="3837832" imgH="658842" progId="Word.Document.12">
                <p:embed/>
              </p:oleObj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1775520" y="5373218"/>
            <a:ext cx="8640960" cy="1296143"/>
            <a:chOff x="251520" y="5229201"/>
            <a:chExt cx="8640960" cy="1296143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5229201"/>
              <a:ext cx="8640960" cy="1296143"/>
              <a:chOff x="251520" y="3611454"/>
              <a:chExt cx="8640960" cy="1296143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520" y="3611454"/>
                <a:ext cx="8640960" cy="98741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30"/>
              <p:cNvSpPr txBox="1"/>
              <p:nvPr/>
            </p:nvSpPr>
            <p:spPr>
              <a:xfrm>
                <a:off x="8388424" y="3765860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280281491"/>
                </p:ext>
              </p:extLst>
            </p:nvPr>
          </p:nvGraphicFramePr>
          <p:xfrm>
            <a:off x="555625" y="5611316"/>
            <a:ext cx="7975600" cy="461962"/>
          </p:xfrm>
          <a:graphic>
            <a:graphicData uri="http://schemas.openxmlformats.org/presentationml/2006/ole">
              <p:oleObj spid="_x0000_s13317" name="文档" r:id="rId7" imgW="3862691" imgH="225635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432452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对数函数的图象及其应用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|x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y|y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的图象大致是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1582240"/>
              </p:ext>
            </p:extLst>
          </p:nvPr>
        </p:nvGraphicFramePr>
        <p:xfrm>
          <a:off x="2032000" y="2780928"/>
          <a:ext cx="8128000" cy="1368114"/>
        </p:xfrm>
        <a:graphic>
          <a:graphicData uri="http://schemas.openxmlformats.org/presentationml/2006/ole">
            <p:oleObj spid="_x0000_s14341" name="文档" r:id="rId6" imgW="3838246" imgH="646583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775520" y="3770806"/>
            <a:ext cx="8640960" cy="2898555"/>
            <a:chOff x="251520" y="2618677"/>
            <a:chExt cx="8640960" cy="2898555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2618677"/>
              <a:ext cx="8640960" cy="2898555"/>
              <a:chOff x="251520" y="59610"/>
              <a:chExt cx="8640960" cy="2898555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251520" y="59610"/>
                <a:ext cx="8640960" cy="2584268"/>
                <a:chOff x="251520" y="59610"/>
                <a:chExt cx="8640960" cy="2584268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251520" y="59610"/>
                  <a:ext cx="8640960" cy="258426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TextBox 22"/>
                <p:cNvSpPr txBox="1"/>
                <p:nvPr/>
              </p:nvSpPr>
              <p:spPr>
                <a:xfrm>
                  <a:off x="8360077" y="17063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196949783"/>
                </p:ext>
              </p:extLst>
            </p:nvPr>
          </p:nvGraphicFramePr>
          <p:xfrm>
            <a:off x="520700" y="3024071"/>
            <a:ext cx="8021638" cy="2025650"/>
          </p:xfrm>
          <a:graphic>
            <a:graphicData uri="http://schemas.openxmlformats.org/presentationml/2006/ole">
              <p:oleObj spid="_x0000_s14342" name="文档" r:id="rId7" imgW="3837832" imgH="974515" progId="Word.Document.12">
                <p:embed/>
              </p:oleObj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22" name="组合 21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926757881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14343" name="文档" r:id="rId8" imgW="3855752" imgH="216039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409419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8"/>
            <a:ext cx="8128000" cy="4667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30191274"/>
              </p:ext>
            </p:extLst>
          </p:nvPr>
        </p:nvGraphicFramePr>
        <p:xfrm>
          <a:off x="3621591" y="1404540"/>
          <a:ext cx="656376" cy="396812"/>
        </p:xfrm>
        <a:graphic>
          <a:graphicData uri="http://schemas.openxmlformats.org/presentationml/2006/ole">
            <p:oleObj spid="_x0000_s15366" name="文档" r:id="rId6" imgW="509974" imgH="299934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8406283"/>
              </p:ext>
            </p:extLst>
          </p:nvPr>
        </p:nvGraphicFramePr>
        <p:xfrm>
          <a:off x="1834649" y="1844824"/>
          <a:ext cx="8128000" cy="544556"/>
        </p:xfrm>
        <a:graphic>
          <a:graphicData uri="http://schemas.openxmlformats.org/presentationml/2006/ole">
            <p:oleObj spid="_x0000_s15367" name="文档" r:id="rId7" imgW="3838246" imgH="257769" progId="Word.Document.12">
              <p:embed/>
            </p:oleObj>
          </a:graphicData>
        </a:graphic>
      </p:graphicFrame>
      <p:sp>
        <p:nvSpPr>
          <p:cNvPr id="9" name="五边形 8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0" name="五边形 9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75520" y="2132856"/>
            <a:ext cx="8640960" cy="4536504"/>
            <a:chOff x="251520" y="980728"/>
            <a:chExt cx="8640960" cy="4536504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980728"/>
              <a:ext cx="8640960" cy="4536504"/>
              <a:chOff x="251520" y="-1578339"/>
              <a:chExt cx="8640960" cy="4536504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251520" y="-1578339"/>
                <a:ext cx="8640960" cy="4222217"/>
                <a:chOff x="251520" y="-1578339"/>
                <a:chExt cx="8640960" cy="4222217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251520" y="-1578339"/>
                  <a:ext cx="8640960" cy="422221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2"/>
                <p:cNvSpPr txBox="1"/>
                <p:nvPr/>
              </p:nvSpPr>
              <p:spPr>
                <a:xfrm>
                  <a:off x="8360077" y="-149594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451086005"/>
                </p:ext>
              </p:extLst>
            </p:nvPr>
          </p:nvGraphicFramePr>
          <p:xfrm>
            <a:off x="520700" y="1357496"/>
            <a:ext cx="8021638" cy="3681412"/>
          </p:xfrm>
          <a:graphic>
            <a:graphicData uri="http://schemas.openxmlformats.org/presentationml/2006/ole">
              <p:oleObj spid="_x0000_s15368" name="文档" r:id="rId8" imgW="3837832" imgH="1764102" progId="Word.Document.12">
                <p:embed/>
              </p:oleObj>
            </a:graphicData>
          </a:graphic>
        </p:graphicFrame>
      </p:grpSp>
      <p:grpSp>
        <p:nvGrpSpPr>
          <p:cNvPr id="22" name="组合 21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23" name="组合 22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6" name="五边形 2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926757881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15369" name="文档" r:id="rId9" imgW="3855752" imgH="216039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21341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696401" y="507714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9329083"/>
              </p:ext>
            </p:extLst>
          </p:nvPr>
        </p:nvGraphicFramePr>
        <p:xfrm>
          <a:off x="2032000" y="1186362"/>
          <a:ext cx="8128000" cy="5216527"/>
        </p:xfrm>
        <a:graphic>
          <a:graphicData uri="http://schemas.openxmlformats.org/presentationml/2006/ole">
            <p:oleObj spid="_x0000_s1027" name="文档" r:id="rId4" imgW="3957084" imgH="25405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2908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与对数函数图象有关的问题在求解时要抓住三个关键点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图象变换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一些对数型的方程、不等式问题常转化为相应函数的图象问题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利用数形结合求解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566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5115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湖南张家界三模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在同一直角坐标系中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f(x)=2-ax,g(x)=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(x+2)(a&gt;0,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的图象大致为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4782054"/>
              </p:ext>
            </p:extLst>
          </p:nvPr>
        </p:nvGraphicFramePr>
        <p:xfrm>
          <a:off x="2032000" y="2291341"/>
          <a:ext cx="8128000" cy="3668330"/>
        </p:xfrm>
        <a:graphic>
          <a:graphicData uri="http://schemas.openxmlformats.org/presentationml/2006/ole">
            <p:oleObj spid="_x0000_s16389" name="文档" r:id="rId6" imgW="3847376" imgH="1737374" progId="Word.Document.12">
              <p:embed/>
            </p:oleObj>
          </a:graphicData>
        </a:graphic>
      </p:graphicFrame>
      <p:sp>
        <p:nvSpPr>
          <p:cNvPr id="29" name="五边形 28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0" name="五边形 29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775520" y="3861048"/>
            <a:ext cx="8640960" cy="2808312"/>
            <a:chOff x="251520" y="2708920"/>
            <a:chExt cx="8640960" cy="280831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2708920"/>
              <a:ext cx="8640960" cy="2808312"/>
              <a:chOff x="251520" y="149853"/>
              <a:chExt cx="8640960" cy="280831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51520" y="149853"/>
                <a:ext cx="8640960" cy="2494025"/>
                <a:chOff x="251520" y="149853"/>
                <a:chExt cx="8640960" cy="2494025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251520" y="149853"/>
                  <a:ext cx="8640960" cy="249402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TextBox 22"/>
                <p:cNvSpPr txBox="1"/>
                <p:nvPr/>
              </p:nvSpPr>
              <p:spPr>
                <a:xfrm>
                  <a:off x="8360077" y="2470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3" name="对象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891035828"/>
                </p:ext>
              </p:extLst>
            </p:nvPr>
          </p:nvGraphicFramePr>
          <p:xfrm>
            <a:off x="528638" y="3092558"/>
            <a:ext cx="8031162" cy="1982788"/>
          </p:xfrm>
          <a:graphic>
            <a:graphicData uri="http://schemas.openxmlformats.org/presentationml/2006/ole">
              <p:oleObj spid="_x0000_s16390" name="文档" r:id="rId7" imgW="3847376" imgH="950374" progId="Word.Document.12">
                <p:embed/>
              </p:oleObj>
            </a:graphicData>
          </a:graphic>
        </p:graphicFrame>
      </p:grpSp>
      <p:grpSp>
        <p:nvGrpSpPr>
          <p:cNvPr id="39" name="组合 38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40" name="组合 39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42" name="五边形 4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3" name="五边形 4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41" name="对象 4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664863749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16391" name="文档" r:id="rId8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704831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2417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浙江湖州调研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有且只有一个实根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00421069"/>
              </p:ext>
            </p:extLst>
          </p:nvPr>
        </p:nvGraphicFramePr>
        <p:xfrm>
          <a:off x="3660607" y="1163382"/>
          <a:ext cx="8128000" cy="642039"/>
        </p:xfrm>
        <a:graphic>
          <a:graphicData uri="http://schemas.openxmlformats.org/presentationml/2006/ole">
            <p:oleObj spid="_x0000_s17413" name="文档" r:id="rId6" imgW="3838246" imgH="302771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775520" y="3009930"/>
            <a:ext cx="8640960" cy="3659431"/>
            <a:chOff x="251520" y="1857801"/>
            <a:chExt cx="8640960" cy="3659431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1857801"/>
              <a:ext cx="8640960" cy="3659431"/>
              <a:chOff x="251520" y="-701266"/>
              <a:chExt cx="8640960" cy="3659431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251520" y="-701266"/>
                <a:ext cx="8640960" cy="3345144"/>
                <a:chOff x="251520" y="-701266"/>
                <a:chExt cx="8640960" cy="3345144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251520" y="-701266"/>
                  <a:ext cx="8640960" cy="334514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TextBox 22"/>
                <p:cNvSpPr txBox="1"/>
                <p:nvPr/>
              </p:nvSpPr>
              <p:spPr>
                <a:xfrm>
                  <a:off x="8360077" y="-60140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029672605"/>
                </p:ext>
              </p:extLst>
            </p:nvPr>
          </p:nvGraphicFramePr>
          <p:xfrm>
            <a:off x="520700" y="2252036"/>
            <a:ext cx="8021638" cy="2824162"/>
          </p:xfrm>
          <a:graphic>
            <a:graphicData uri="http://schemas.openxmlformats.org/presentationml/2006/ole">
              <p:oleObj spid="_x0000_s17414" name="文档" r:id="rId7" imgW="3837832" imgH="1356773" progId="Word.Document.12">
                <p:embed/>
              </p:oleObj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22" name="组合 21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4280825590"/>
                </p:ext>
              </p:extLst>
            </p:nvPr>
          </p:nvGraphicFramePr>
          <p:xfrm>
            <a:off x="555625" y="5724972"/>
            <a:ext cx="7975600" cy="439737"/>
          </p:xfrm>
          <a:graphic>
            <a:graphicData uri="http://schemas.openxmlformats.org/presentationml/2006/ole">
              <p:oleObj spid="_x0000_s17415" name="文档" r:id="rId8" imgW="3862691" imgH="215930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322875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5136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对数函数的性质及其应用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考情分析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高考考查对数函数性质的题目有一定难度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题目的常见类型有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比较对数值的大小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解简单的对数不等式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求对数型函数的定义域、单调区间、最值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值域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以及判断对数型函数的奇偶性、单调性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5939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类型一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比较对数值的大小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为正数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775520" y="4149080"/>
            <a:ext cx="8640960" cy="2520281"/>
            <a:chOff x="251520" y="2996951"/>
            <a:chExt cx="8640960" cy="2520281"/>
          </a:xfrm>
        </p:grpSpPr>
        <p:grpSp>
          <p:nvGrpSpPr>
            <p:cNvPr id="13" name="组合 12"/>
            <p:cNvGrpSpPr/>
            <p:nvPr/>
          </p:nvGrpSpPr>
          <p:grpSpPr>
            <a:xfrm>
              <a:off x="251520" y="2996951"/>
              <a:ext cx="8640960" cy="2520281"/>
              <a:chOff x="251520" y="437884"/>
              <a:chExt cx="8640960" cy="2520281"/>
            </a:xfrm>
          </p:grpSpPr>
          <p:sp>
            <p:nvSpPr>
              <p:cNvPr id="15" name="五边形 1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6" name="燕尾形 1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251520" y="437884"/>
                <a:ext cx="8640960" cy="2205993"/>
                <a:chOff x="251520" y="437884"/>
                <a:chExt cx="8640960" cy="2205993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51520" y="437884"/>
                  <a:ext cx="8640960" cy="220599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TextBox 22"/>
                <p:cNvSpPr txBox="1"/>
                <p:nvPr/>
              </p:nvSpPr>
              <p:spPr>
                <a:xfrm>
                  <a:off x="8360077" y="60069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4" name="对象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627788318"/>
                </p:ext>
              </p:extLst>
            </p:nvPr>
          </p:nvGraphicFramePr>
          <p:xfrm>
            <a:off x="520700" y="3454127"/>
            <a:ext cx="8021638" cy="1343025"/>
          </p:xfrm>
          <a:graphic>
            <a:graphicData uri="http://schemas.openxmlformats.org/presentationml/2006/ole">
              <p:oleObj spid="_x0000_s18436" name="文档" r:id="rId6" imgW="3837832" imgH="642129" progId="Word.Document.12">
                <p:embed/>
              </p:oleObj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565739446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18437" name="文档" r:id="rId7" imgW="3862691" imgH="215930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50306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35115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类型二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解简单的对数不等式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已知集合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A={x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-3x-4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0},B={x|0&lt;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x&lt;2},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的真子集的个数为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	B.4	C.7	D.8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9" name="五边形 2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775520" y="4149080"/>
            <a:ext cx="8640960" cy="2520281"/>
            <a:chOff x="251520" y="1945806"/>
            <a:chExt cx="8640960" cy="2520281"/>
          </a:xfrm>
        </p:grpSpPr>
        <p:grpSp>
          <p:nvGrpSpPr>
            <p:cNvPr id="31" name="组合 30"/>
            <p:cNvGrpSpPr/>
            <p:nvPr/>
          </p:nvGrpSpPr>
          <p:grpSpPr>
            <a:xfrm>
              <a:off x="251520" y="1945806"/>
              <a:ext cx="8640960" cy="2520281"/>
              <a:chOff x="251520" y="-99393"/>
              <a:chExt cx="8640960" cy="2520281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51520" y="-99393"/>
                <a:ext cx="8640960" cy="2203273"/>
                <a:chOff x="251520" y="-99393"/>
                <a:chExt cx="8640960" cy="2203273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251520" y="-99393"/>
                  <a:ext cx="8640960" cy="220327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TextBox 28"/>
                <p:cNvSpPr txBox="1"/>
                <p:nvPr/>
              </p:nvSpPr>
              <p:spPr>
                <a:xfrm>
                  <a:off x="8371094" y="359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508000" y="2308029"/>
              <a:ext cx="8128000" cy="14189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由题意得</a:t>
              </a:r>
              <a:r>
                <a:rPr lang="en-US" altLang="zh-CN" sz="2000" i="1" dirty="0"/>
                <a:t>A=</a:t>
              </a:r>
              <a:r>
                <a:rPr lang="en-US" altLang="zh-CN" sz="2000" dirty="0"/>
                <a:t>{</a:t>
              </a:r>
              <a:r>
                <a:rPr lang="en-US" altLang="zh-CN" sz="2000" i="1" dirty="0"/>
                <a:t>x</a:t>
              </a:r>
              <a:r>
                <a:rPr lang="zh-CN" altLang="zh-CN" sz="2000" dirty="0"/>
                <a:t>∈</a:t>
              </a:r>
              <a:r>
                <a:rPr lang="en-US" altLang="zh-CN" sz="2000" b="1" dirty="0"/>
                <a:t>Z</a:t>
              </a:r>
              <a:r>
                <a:rPr lang="en-US" altLang="zh-CN" sz="2000" i="1" dirty="0"/>
                <a:t>|x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3</a:t>
              </a:r>
              <a:r>
                <a:rPr lang="en-US" altLang="zh-CN" sz="2000" i="1" dirty="0"/>
                <a:t>x-</a:t>
              </a:r>
              <a:r>
                <a:rPr lang="en-US" altLang="zh-CN" sz="2000" dirty="0"/>
                <a:t>4≤0}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{</a:t>
              </a:r>
              <a:r>
                <a:rPr lang="en-US" altLang="zh-CN" sz="2000" i="1" dirty="0"/>
                <a:t>x</a:t>
              </a:r>
              <a:r>
                <a:rPr lang="zh-CN" altLang="zh-CN" sz="2000" dirty="0"/>
                <a:t>∈</a:t>
              </a:r>
              <a:r>
                <a:rPr lang="en-US" altLang="zh-CN" sz="2000" b="1" dirty="0"/>
                <a:t>Z</a:t>
              </a:r>
              <a:r>
                <a:rPr lang="en-US" altLang="zh-CN" sz="2000" i="1" dirty="0"/>
                <a:t>|-</a:t>
              </a:r>
              <a:r>
                <a:rPr lang="en-US" altLang="zh-CN" sz="2000" dirty="0"/>
                <a:t>1≤</a:t>
              </a:r>
              <a:r>
                <a:rPr lang="en-US" altLang="zh-CN" sz="2000" i="1" dirty="0"/>
                <a:t>x</a:t>
              </a:r>
              <a:r>
                <a:rPr lang="en-US" altLang="zh-CN" sz="2000" dirty="0"/>
                <a:t>≤4}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{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1,0,1,2,3,4},</a:t>
              </a:r>
              <a:r>
                <a:rPr lang="en-US" altLang="zh-CN" sz="2000" i="1" dirty="0"/>
                <a:t>B=</a:t>
              </a:r>
              <a:r>
                <a:rPr lang="en-US" altLang="zh-CN" sz="2000" dirty="0"/>
                <a:t>{</a:t>
              </a:r>
              <a:r>
                <a:rPr lang="en-US" altLang="zh-CN" sz="2000" i="1" dirty="0"/>
                <a:t>x|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&lt;</a:t>
              </a:r>
              <a:r>
                <a:rPr lang="en-US" altLang="zh-CN" sz="2000" dirty="0" err="1"/>
                <a:t>ln</a:t>
              </a:r>
              <a:r>
                <a:rPr lang="en-US" altLang="zh-CN" sz="2000" dirty="0"/>
                <a:t> </a:t>
              </a:r>
              <a:r>
                <a:rPr lang="en-US" altLang="zh-CN" sz="2000" i="1" dirty="0"/>
                <a:t>x&lt;</a:t>
              </a:r>
              <a:r>
                <a:rPr lang="en-US" altLang="zh-CN" sz="2000" dirty="0"/>
                <a:t>2}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{</a:t>
              </a:r>
              <a:r>
                <a:rPr lang="en-US" altLang="zh-CN" sz="2000" i="1" dirty="0"/>
                <a:t>x|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&lt;x&lt;</a:t>
              </a:r>
              <a:r>
                <a:rPr lang="en-US" altLang="zh-CN" sz="2000" dirty="0"/>
                <a:t>e</a:t>
              </a:r>
              <a:r>
                <a:rPr lang="en-US" altLang="zh-CN" sz="2000" baseline="30000" dirty="0"/>
                <a:t>2</a:t>
              </a:r>
              <a:r>
                <a:rPr lang="en-US" altLang="zh-CN" sz="2000" dirty="0"/>
                <a:t>},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∩</a:t>
              </a:r>
              <a:r>
                <a:rPr lang="en-US" altLang="zh-CN" sz="2000" i="1" dirty="0"/>
                <a:t>B=</a:t>
              </a:r>
              <a:r>
                <a:rPr lang="en-US" altLang="zh-CN" sz="2000" dirty="0"/>
                <a:t>{2,3,4},</a:t>
              </a:r>
              <a:r>
                <a:rPr lang="zh-CN" altLang="zh-CN" sz="2000" dirty="0"/>
                <a:t>故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∩</a:t>
              </a:r>
              <a:r>
                <a:rPr lang="en-US" altLang="zh-CN" sz="2000" i="1" dirty="0"/>
                <a:t>B</a:t>
              </a:r>
              <a:r>
                <a:rPr lang="zh-CN" altLang="zh-CN" sz="2000" dirty="0"/>
                <a:t>的真子集的个数为</a:t>
              </a:r>
              <a:r>
                <a:rPr lang="en-US" altLang="zh-CN" sz="2000" dirty="0"/>
                <a:t>2</a:t>
              </a:r>
              <a:r>
                <a:rPr lang="en-US" altLang="zh-CN" sz="2000" baseline="30000" dirty="0"/>
                <a:t>3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7</a:t>
              </a:r>
              <a:r>
                <a:rPr lang="zh-CN" altLang="zh-CN" sz="2000" dirty="0"/>
                <a:t>个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C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39" name="组合 38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69618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4667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类型三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对数型函数的定义域、奇偶性及单调性的判断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8814892"/>
              </p:ext>
            </p:extLst>
          </p:nvPr>
        </p:nvGraphicFramePr>
        <p:xfrm>
          <a:off x="1834649" y="1789693"/>
          <a:ext cx="8128000" cy="507581"/>
        </p:xfrm>
        <a:graphic>
          <a:graphicData uri="http://schemas.openxmlformats.org/presentationml/2006/ole">
            <p:oleObj spid="_x0000_s19462" name="文档" r:id="rId6" imgW="3838246" imgH="239409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223603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的解集中恰有一个元素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若对任意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上的最大值与最小值的差不超过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4151101"/>
              </p:ext>
            </p:extLst>
          </p:nvPr>
        </p:nvGraphicFramePr>
        <p:xfrm>
          <a:off x="1644384" y="3282943"/>
          <a:ext cx="7431755" cy="590115"/>
        </p:xfrm>
        <a:graphic>
          <a:graphicData uri="http://schemas.openxmlformats.org/presentationml/2006/ole">
            <p:oleObj spid="_x0000_s19463" name="文档" r:id="rId7" imgW="3838246" imgH="304931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0578668"/>
              </p:ext>
            </p:extLst>
          </p:nvPr>
        </p:nvGraphicFramePr>
        <p:xfrm>
          <a:off x="1837137" y="4313150"/>
          <a:ext cx="8128000" cy="507581"/>
        </p:xfrm>
        <a:graphic>
          <a:graphicData uri="http://schemas.openxmlformats.org/presentationml/2006/ole">
            <p:oleObj spid="_x0000_s19464" name="文档" r:id="rId8" imgW="3837832" imgH="239383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2213130"/>
              </p:ext>
            </p:extLst>
          </p:nvPr>
        </p:nvGraphicFramePr>
        <p:xfrm>
          <a:off x="2123682" y="4859498"/>
          <a:ext cx="8128000" cy="1825272"/>
        </p:xfrm>
        <a:graphic>
          <a:graphicData uri="http://schemas.openxmlformats.org/presentationml/2006/ole">
            <p:oleObj spid="_x0000_s19465" name="文档" r:id="rId9" imgW="3837832" imgH="8618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91218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4835377"/>
              </p:ext>
            </p:extLst>
          </p:nvPr>
        </p:nvGraphicFramePr>
        <p:xfrm>
          <a:off x="1837137" y="1649583"/>
          <a:ext cx="8128000" cy="537833"/>
        </p:xfrm>
        <a:graphic>
          <a:graphicData uri="http://schemas.openxmlformats.org/presentationml/2006/ole">
            <p:oleObj spid="_x0000_s20484" name="文档" r:id="rId6" imgW="3837832" imgH="254210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2032000" y="218741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上的最大值与最小值分别为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5132063"/>
              </p:ext>
            </p:extLst>
          </p:nvPr>
        </p:nvGraphicFramePr>
        <p:xfrm>
          <a:off x="1837137" y="3077927"/>
          <a:ext cx="8128000" cy="2500923"/>
        </p:xfrm>
        <a:graphic>
          <a:graphicData uri="http://schemas.openxmlformats.org/presentationml/2006/ole">
            <p:oleObj spid="_x0000_s20485" name="文档" r:id="rId7" imgW="3837832" imgH="11815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89171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31046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对数的大小比较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同底数的可以借助函数的单调性、中间值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不同底数的可以借助函数的图象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解简单对数不等式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先统一底数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再利用函数的单调性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要注意底数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的分类讨论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复合函数单调性的问题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要理清由哪些简单函数复合而成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要在其定义域内讨论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148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51830"/>
            <a:ext cx="8128000" cy="8767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浙江金华浦江高考适应性考试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设正实数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36648986"/>
              </p:ext>
            </p:extLst>
          </p:nvPr>
        </p:nvGraphicFramePr>
        <p:xfrm>
          <a:off x="1837137" y="2252172"/>
          <a:ext cx="8128000" cy="969055"/>
        </p:xfrm>
        <a:graphic>
          <a:graphicData uri="http://schemas.openxmlformats.org/presentationml/2006/ole">
            <p:oleObj spid="_x0000_s21509" name="文档" r:id="rId6" imgW="3847376" imgH="458094" progId="Word.Document.12">
              <p:embed/>
            </p:oleObj>
          </a:graphicData>
        </a:graphic>
      </p:graphicFrame>
      <p:sp>
        <p:nvSpPr>
          <p:cNvPr id="29" name="五边形 28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0" name="五边形 29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775520" y="4293096"/>
            <a:ext cx="8640960" cy="2376265"/>
            <a:chOff x="251520" y="3140967"/>
            <a:chExt cx="8640960" cy="2376265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3140967"/>
              <a:ext cx="8640960" cy="2376265"/>
              <a:chOff x="251520" y="581900"/>
              <a:chExt cx="8640960" cy="2376265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51520" y="581900"/>
                <a:ext cx="8640960" cy="2061977"/>
                <a:chOff x="251520" y="581900"/>
                <a:chExt cx="8640960" cy="2061977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251520" y="581900"/>
                  <a:ext cx="8640960" cy="206197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TextBox 22"/>
                <p:cNvSpPr txBox="1"/>
                <p:nvPr/>
              </p:nvSpPr>
              <p:spPr>
                <a:xfrm>
                  <a:off x="8360077" y="69247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3" name="对象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4195518682"/>
                </p:ext>
              </p:extLst>
            </p:nvPr>
          </p:nvGraphicFramePr>
          <p:xfrm>
            <a:off x="528638" y="3537969"/>
            <a:ext cx="8031162" cy="1320800"/>
          </p:xfrm>
          <a:graphic>
            <a:graphicData uri="http://schemas.openxmlformats.org/presentationml/2006/ole">
              <p:oleObj spid="_x0000_s21510" name="文档" r:id="rId7" imgW="3847376" imgH="635142" progId="Word.Document.12">
                <p:embed/>
              </p:oleObj>
            </a:graphicData>
          </a:graphic>
        </p:graphicFrame>
      </p:grpSp>
      <p:grpSp>
        <p:nvGrpSpPr>
          <p:cNvPr id="39" name="组合 38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40" name="组合 39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42" name="五边形 4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3" name="五边形 4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41" name="对象 4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751082314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21511" name="文档" r:id="rId8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742844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51159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对数的概念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记作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叫做对数的底数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叫做真数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其中有两类重要的对数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为底的常用对数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为底的自然对数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对数的性质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(2)log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 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对数式与指数式的互化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没有对数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33154770"/>
              </p:ext>
            </p:extLst>
          </p:nvPr>
        </p:nvGraphicFramePr>
        <p:xfrm>
          <a:off x="-899662" y="5051669"/>
          <a:ext cx="8128000" cy="349736"/>
        </p:xfrm>
        <a:graphic>
          <a:graphicData uri="http://schemas.openxmlformats.org/presentationml/2006/ole">
            <p:oleObj spid="_x0000_s2051" name="文档" r:id="rId5" imgW="3837032" imgH="165594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9247399" y="1712101"/>
            <a:ext cx="898003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770574" y="2138691"/>
            <a:ext cx="396262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325684" y="2160463"/>
            <a:ext cx="442750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700042" y="2565005"/>
            <a:ext cx="537327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10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237188" y="2553329"/>
            <a:ext cx="732893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lg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765844" y="2545350"/>
            <a:ext cx="380232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e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220362" y="2553329"/>
            <a:ext cx="732893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ln 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92486" y="3741970"/>
            <a:ext cx="396262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64156" y="4136017"/>
            <a:ext cx="396262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090617" y="4566563"/>
            <a:ext cx="442750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230397" y="4960610"/>
            <a:ext cx="442750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636416" y="5343169"/>
            <a:ext cx="121379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x=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770574" y="5750422"/>
            <a:ext cx="1383712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零和负数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01725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20280520"/>
              </p:ext>
            </p:extLst>
          </p:nvPr>
        </p:nvGraphicFramePr>
        <p:xfrm>
          <a:off x="1837137" y="1772816"/>
          <a:ext cx="8128000" cy="395670"/>
        </p:xfrm>
        <a:graphic>
          <a:graphicData uri="http://schemas.openxmlformats.org/presentationml/2006/ole">
            <p:oleObj spid="_x0000_s22532" name="文档" r:id="rId6" imgW="3847376" imgH="187844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2189269"/>
            <a:ext cx="8128000" cy="8778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是奇函数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:y=f(x)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的图象上不存在两点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032000" y="306713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定义域为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是奇函数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0332457"/>
              </p:ext>
            </p:extLst>
          </p:nvPr>
        </p:nvGraphicFramePr>
        <p:xfrm>
          <a:off x="1837137" y="4361131"/>
          <a:ext cx="8128000" cy="1156831"/>
        </p:xfrm>
        <a:graphic>
          <a:graphicData uri="http://schemas.openxmlformats.org/presentationml/2006/ole">
            <p:oleObj spid="_x0000_s22533" name="文档" r:id="rId7" imgW="3847376" imgH="5484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50172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46227"/>
            <a:ext cx="4947188" cy="466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1330184"/>
              </p:ext>
            </p:extLst>
          </p:nvPr>
        </p:nvGraphicFramePr>
        <p:xfrm>
          <a:off x="1837137" y="1805890"/>
          <a:ext cx="8128000" cy="4647446"/>
        </p:xfrm>
        <a:graphic>
          <a:graphicData uri="http://schemas.openxmlformats.org/presentationml/2006/ole">
            <p:oleObj spid="_x0000_s23555" name="文档" r:id="rId6" imgW="3847376" imgH="22001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89859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7626659"/>
              </p:ext>
            </p:extLst>
          </p:nvPr>
        </p:nvGraphicFramePr>
        <p:xfrm>
          <a:off x="1837137" y="1967475"/>
          <a:ext cx="8128000" cy="1917993"/>
        </p:xfrm>
        <a:graphic>
          <a:graphicData uri="http://schemas.openxmlformats.org/presentationml/2006/ole">
            <p:oleObj spid="_x0000_s24579" name="文档" r:id="rId6" imgW="3847376" imgH="908271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388492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font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故总有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在定义域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即总有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在定义域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的图象上不存在两点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使得所连的直线与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轴平行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5069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易错警示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忽视对数函数单调性的限制条件而致误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函数的性质讨论必须在定义域中进行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遇到对数型函数时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必须先求定义域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再讨论其性质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忽略定义域这个限制条件会导致错误或者陷入复杂的计算讨论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487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35431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【典例】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上为增函数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604912"/>
              </p:ext>
            </p:extLst>
          </p:nvPr>
        </p:nvGraphicFramePr>
        <p:xfrm>
          <a:off x="5447929" y="1378840"/>
          <a:ext cx="2320925" cy="479425"/>
        </p:xfrm>
        <a:graphic>
          <a:graphicData uri="http://schemas.openxmlformats.org/presentationml/2006/ole">
            <p:oleObj spid="_x0000_s25604" name="文档" r:id="rId3" imgW="1109963" imgH="226808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224482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上为增函数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上为减函数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5660919"/>
              </p:ext>
            </p:extLst>
          </p:nvPr>
        </p:nvGraphicFramePr>
        <p:xfrm>
          <a:off x="1834649" y="3128089"/>
          <a:ext cx="8128000" cy="608422"/>
        </p:xfrm>
        <a:graphic>
          <a:graphicData uri="http://schemas.openxmlformats.org/presentationml/2006/ole">
            <p:oleObj spid="_x0000_s25605" name="文档" r:id="rId4" imgW="3838246" imgH="288010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032000" y="381562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故所求实数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答题指导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在函数的转化过程中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或研究函数的性质时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一定要注意定义域优先原则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还要注意转化过程是否等价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对含有参数的问题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要有较强的分类讨论意识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95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431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5" name="五边形 4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775520" y="2989148"/>
            <a:ext cx="8640960" cy="3680213"/>
            <a:chOff x="251520" y="1837019"/>
            <a:chExt cx="8640960" cy="3680213"/>
          </a:xfrm>
        </p:grpSpPr>
        <p:grpSp>
          <p:nvGrpSpPr>
            <p:cNvPr id="7" name="组合 6"/>
            <p:cNvGrpSpPr/>
            <p:nvPr/>
          </p:nvGrpSpPr>
          <p:grpSpPr>
            <a:xfrm>
              <a:off x="251520" y="1837019"/>
              <a:ext cx="8640960" cy="3680213"/>
              <a:chOff x="251520" y="-722048"/>
              <a:chExt cx="8640960" cy="3680213"/>
            </a:xfrm>
          </p:grpSpPr>
          <p:sp>
            <p:nvSpPr>
              <p:cNvPr id="9" name="五边形 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0" name="燕尾形 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51520" y="-722048"/>
                <a:ext cx="8640960" cy="3365926"/>
                <a:chOff x="251520" y="-722048"/>
                <a:chExt cx="8640960" cy="3365926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251520" y="-722048"/>
                  <a:ext cx="8640960" cy="33659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TextBox 22"/>
                <p:cNvSpPr txBox="1"/>
                <p:nvPr/>
              </p:nvSpPr>
              <p:spPr>
                <a:xfrm>
                  <a:off x="8360077" y="-58061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8" name="对象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55722146"/>
                </p:ext>
              </p:extLst>
            </p:nvPr>
          </p:nvGraphicFramePr>
          <p:xfrm>
            <a:off x="520700" y="2272818"/>
            <a:ext cx="8021638" cy="2778125"/>
          </p:xfrm>
          <a:graphic>
            <a:graphicData uri="http://schemas.openxmlformats.org/presentationml/2006/ole">
              <p:oleObj spid="_x0000_s26628" name="文档" r:id="rId3" imgW="3837832" imgH="1329816" progId="Word.Document.12">
                <p:embed/>
              </p:oleObj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1775520" y="5229202"/>
            <a:ext cx="8640960" cy="1440159"/>
            <a:chOff x="251520" y="5085185"/>
            <a:chExt cx="8640960" cy="1440159"/>
          </a:xfrm>
        </p:grpSpPr>
        <p:grpSp>
          <p:nvGrpSpPr>
            <p:cNvPr id="15" name="组合 14"/>
            <p:cNvGrpSpPr/>
            <p:nvPr/>
          </p:nvGrpSpPr>
          <p:grpSpPr>
            <a:xfrm>
              <a:off x="251520" y="5085185"/>
              <a:ext cx="8640960" cy="1440159"/>
              <a:chOff x="251520" y="3467438"/>
              <a:chExt cx="8640960" cy="1440159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18" name="五边形 1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51520" y="3467438"/>
                <a:ext cx="8640960" cy="113142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30"/>
              <p:cNvSpPr txBox="1"/>
              <p:nvPr/>
            </p:nvSpPr>
            <p:spPr>
              <a:xfrm>
                <a:off x="8388424" y="3591400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039504376"/>
                </p:ext>
              </p:extLst>
            </p:nvPr>
          </p:nvGraphicFramePr>
          <p:xfrm>
            <a:off x="555625" y="5457638"/>
            <a:ext cx="7975600" cy="623887"/>
          </p:xfrm>
          <a:graphic>
            <a:graphicData uri="http://schemas.openxmlformats.org/presentationml/2006/ole">
              <p:oleObj spid="_x0000_s26629" name="文档" r:id="rId4" imgW="3862691" imgH="3038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645540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31046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高分策略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在运算性质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要特别注意条件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为偶数时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的条件下应为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对数函数基本性质的应用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要结合其图象进行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解决与对数函数有关的问题时需注意两点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定义域优先的原则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要有分类讨论的意识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8838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3184552"/>
              </p:ext>
            </p:extLst>
          </p:nvPr>
        </p:nvGraphicFramePr>
        <p:xfrm>
          <a:off x="2032000" y="1984856"/>
          <a:ext cx="8128000" cy="3460368"/>
        </p:xfrm>
        <a:graphic>
          <a:graphicData uri="http://schemas.openxmlformats.org/presentationml/2006/ole">
            <p:oleObj spid="_x0000_s3076" name="文档" r:id="rId5" imgW="3837032" imgH="1633262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4316346" y="2636912"/>
            <a:ext cx="177965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M+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007768" y="3048690"/>
            <a:ext cx="168347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M-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007769" y="3465741"/>
            <a:ext cx="1087157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1869300"/>
              </p:ext>
            </p:extLst>
          </p:nvPr>
        </p:nvGraphicFramePr>
        <p:xfrm>
          <a:off x="4316346" y="3839789"/>
          <a:ext cx="8128000" cy="453985"/>
        </p:xfrm>
        <a:graphic>
          <a:graphicData uri="http://schemas.openxmlformats.org/presentationml/2006/ole">
            <p:oleObj spid="_x0000_s3077" name="文档" r:id="rId6" imgW="3837032" imgH="213832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6888089" y="4859776"/>
            <a:ext cx="851515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010257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51159"/>
            <a:ext cx="4413068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对数函数的定义、图象和性质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99799592"/>
              </p:ext>
            </p:extLst>
          </p:nvPr>
        </p:nvGraphicFramePr>
        <p:xfrm>
          <a:off x="2032000" y="1780191"/>
          <a:ext cx="8128000" cy="5303144"/>
        </p:xfrm>
        <a:graphic>
          <a:graphicData uri="http://schemas.openxmlformats.org/presentationml/2006/ole">
            <p:oleObj spid="_x0000_s4099" name="文档" r:id="rId5" imgW="3946425" imgH="2574989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292602" y="1747533"/>
            <a:ext cx="2603598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≠1)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913988" y="4241131"/>
            <a:ext cx="1047082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15678" y="4276525"/>
            <a:ext cx="458780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919262" y="4622943"/>
            <a:ext cx="797013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(1,0)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84802" y="4644715"/>
            <a:ext cx="396262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363196" y="5376313"/>
            <a:ext cx="110158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增函数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132141" y="5376313"/>
            <a:ext cx="110158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减函数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981961" y="5753299"/>
            <a:ext cx="445956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&lt;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38092" y="6118767"/>
            <a:ext cx="445956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&gt;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527928" y="5775071"/>
            <a:ext cx="445956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&gt;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284059" y="6125258"/>
            <a:ext cx="445956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&lt;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519519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52947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反函数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与对数函数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互为反函数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它们的图象关于直线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原函数的值域是其反函数的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原函数的定义域是其反函数的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45322" y="3283102"/>
            <a:ext cx="69602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y=x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002528" y="3724534"/>
            <a:ext cx="110158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定义域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492756" y="4124540"/>
            <a:ext cx="819455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值域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531563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0066528"/>
              </p:ext>
            </p:extLst>
          </p:nvPr>
        </p:nvGraphicFramePr>
        <p:xfrm>
          <a:off x="2123682" y="1372611"/>
          <a:ext cx="8128000" cy="687392"/>
        </p:xfrm>
        <a:graphic>
          <a:graphicData uri="http://schemas.openxmlformats.org/presentationml/2006/ole">
            <p:oleObj spid="_x0000_s5123" name="文档" r:id="rId5" imgW="3847376" imgH="325668" progId="Word.Document.12">
              <p:embed/>
            </p:oleObj>
          </a:graphicData>
        </a:graphic>
      </p:graphicFrame>
      <p:sp>
        <p:nvSpPr>
          <p:cNvPr id="26" name="五边形 25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7" name="五边形 26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775520" y="4623572"/>
            <a:ext cx="8640960" cy="2045789"/>
            <a:chOff x="251520" y="2420298"/>
            <a:chExt cx="8640960" cy="2045789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2420298"/>
              <a:ext cx="8640960" cy="2045789"/>
              <a:chOff x="251520" y="375099"/>
              <a:chExt cx="8640960" cy="2045789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251520" y="375099"/>
                <a:ext cx="8640960" cy="1728781"/>
                <a:chOff x="251520" y="375099"/>
                <a:chExt cx="8640960" cy="1728781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51520" y="375099"/>
                  <a:ext cx="8640960" cy="17287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8"/>
                <p:cNvSpPr txBox="1"/>
                <p:nvPr/>
              </p:nvSpPr>
              <p:spPr>
                <a:xfrm>
                  <a:off x="8371094" y="444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508000" y="2716749"/>
              <a:ext cx="8128000" cy="50693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由题意知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定义域应满足</a:t>
              </a:r>
              <a:r>
                <a:rPr lang="en-US" altLang="zh-CN" sz="2000" dirty="0"/>
                <a:t>3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log</a:t>
              </a:r>
              <a:r>
                <a:rPr lang="en-US" altLang="zh-CN" sz="2000" baseline="-25000" dirty="0"/>
                <a:t>2</a:t>
              </a:r>
              <a:r>
                <a:rPr lang="en-US" altLang="zh-CN" sz="2000" i="1" dirty="0"/>
                <a:t>x</a:t>
              </a:r>
              <a:r>
                <a:rPr lang="en-US" altLang="zh-CN" sz="2000" dirty="0"/>
                <a:t>≥0,</a:t>
              </a:r>
              <a:r>
                <a:rPr lang="zh-CN" altLang="zh-CN" sz="2000" dirty="0"/>
                <a:t>解得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&lt;x</a:t>
              </a:r>
              <a:r>
                <a:rPr lang="en-US" altLang="zh-CN" sz="2000" dirty="0"/>
                <a:t>≤8,</a:t>
              </a:r>
              <a:r>
                <a:rPr lang="zh-CN" altLang="zh-CN" sz="2000" dirty="0"/>
                <a:t>即函数的定义域为</a:t>
              </a:r>
              <a:r>
                <a:rPr lang="en-US" altLang="zh-CN" sz="2000" dirty="0"/>
                <a:t>(0,8]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37" name="组合 36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0" name="五边形 3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39552" y="4968572"/>
              <a:ext cx="8064896" cy="507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(0,8]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541915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957502"/>
              </p:ext>
            </p:extLst>
          </p:nvPr>
        </p:nvGraphicFramePr>
        <p:xfrm>
          <a:off x="2118706" y="1379404"/>
          <a:ext cx="8128000" cy="605062"/>
        </p:xfrm>
        <a:graphic>
          <a:graphicData uri="http://schemas.openxmlformats.org/presentationml/2006/ole">
            <p:oleObj spid="_x0000_s6149" name="文档" r:id="rId5" imgW="3838246" imgH="285130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032000" y="2011095"/>
            <a:ext cx="8128000" cy="4697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&gt;b&gt;c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&gt;c&gt;b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&gt;b&gt;a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&gt;a&gt;b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509120"/>
            <a:ext cx="8640960" cy="2160241"/>
            <a:chOff x="251520" y="3356991"/>
            <a:chExt cx="8640960" cy="2160241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3356991"/>
              <a:ext cx="8640960" cy="2160241"/>
              <a:chOff x="251520" y="797924"/>
              <a:chExt cx="8640960" cy="2160241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797924"/>
                <a:ext cx="8640960" cy="1845953"/>
                <a:chOff x="251520" y="797924"/>
                <a:chExt cx="8640960" cy="184595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797924"/>
                  <a:ext cx="8640960" cy="18459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93972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842322648"/>
                </p:ext>
              </p:extLst>
            </p:nvPr>
          </p:nvGraphicFramePr>
          <p:xfrm>
            <a:off x="520700" y="3793164"/>
            <a:ext cx="8021638" cy="612775"/>
          </p:xfrm>
          <a:graphic>
            <a:graphicData uri="http://schemas.openxmlformats.org/presentationml/2006/ole">
              <p:oleObj spid="_x0000_s6150" name="文档" r:id="rId6" imgW="3837832" imgH="293298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620440963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6151" name="文档" r:id="rId7" imgW="3862691" imgH="215930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795983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9930554"/>
              </p:ext>
            </p:extLst>
          </p:nvPr>
        </p:nvGraphicFramePr>
        <p:xfrm>
          <a:off x="2118706" y="1387018"/>
          <a:ext cx="8128000" cy="1489126"/>
        </p:xfrm>
        <a:graphic>
          <a:graphicData uri="http://schemas.openxmlformats.org/presentationml/2006/ole">
            <p:oleObj spid="_x0000_s7173" name="文档" r:id="rId5" imgW="3838246" imgH="703825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077072"/>
            <a:ext cx="8640960" cy="2592289"/>
            <a:chOff x="251520" y="2924943"/>
            <a:chExt cx="8640960" cy="259228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924943"/>
              <a:ext cx="8640960" cy="2592289"/>
              <a:chOff x="251520" y="365876"/>
              <a:chExt cx="8640960" cy="259228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365876"/>
                <a:ext cx="8640960" cy="2278001"/>
                <a:chOff x="251520" y="365876"/>
                <a:chExt cx="8640960" cy="2278001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365876"/>
                  <a:ext cx="8640960" cy="227800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50183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86052632"/>
                </p:ext>
              </p:extLst>
            </p:nvPr>
          </p:nvGraphicFramePr>
          <p:xfrm>
            <a:off x="520700" y="3355270"/>
            <a:ext cx="8021638" cy="1493837"/>
          </p:xfrm>
          <a:graphic>
            <a:graphicData uri="http://schemas.openxmlformats.org/presentationml/2006/ole">
              <p:oleObj spid="_x0000_s7174" name="文档" r:id="rId6" imgW="3837832" imgH="714105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348634691"/>
                </p:ext>
              </p:extLst>
            </p:nvPr>
          </p:nvGraphicFramePr>
          <p:xfrm>
            <a:off x="555625" y="5724972"/>
            <a:ext cx="7975600" cy="439737"/>
          </p:xfrm>
          <a:graphic>
            <a:graphicData uri="http://schemas.openxmlformats.org/presentationml/2006/ole">
              <p:oleObj spid="_x0000_s7175" name="文档" r:id="rId7" imgW="3862691" imgH="215930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783917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1823</Words>
  <Application>Microsoft Office PowerPoint</Application>
  <PresentationFormat>自定义</PresentationFormat>
  <Paragraphs>347</Paragraphs>
  <Slides>36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Office 主题​​</vt:lpstr>
      <vt:lpstr>文档</vt:lpstr>
      <vt:lpstr>2.6　对数与对数函数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2019-12-10T14:27:07Z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