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1" r:id="rId2"/>
    <p:sldId id="350" r:id="rId3"/>
    <p:sldId id="459" r:id="rId4"/>
    <p:sldId id="330" r:id="rId5"/>
    <p:sldId id="483" r:id="rId6"/>
    <p:sldId id="484" r:id="rId7"/>
    <p:sldId id="485" r:id="rId8"/>
    <p:sldId id="458" r:id="rId9"/>
    <p:sldId id="460" r:id="rId10"/>
    <p:sldId id="461" r:id="rId11"/>
    <p:sldId id="462" r:id="rId12"/>
    <p:sldId id="463" r:id="rId13"/>
    <p:sldId id="464" r:id="rId14"/>
    <p:sldId id="383" r:id="rId15"/>
    <p:sldId id="465" r:id="rId16"/>
    <p:sldId id="466" r:id="rId17"/>
    <p:sldId id="467" r:id="rId18"/>
    <p:sldId id="468" r:id="rId19"/>
    <p:sldId id="451" r:id="rId20"/>
    <p:sldId id="469" r:id="rId21"/>
    <p:sldId id="470" r:id="rId22"/>
    <p:sldId id="471" r:id="rId23"/>
    <p:sldId id="472" r:id="rId24"/>
    <p:sldId id="473" r:id="rId25"/>
    <p:sldId id="474" r:id="rId26"/>
    <p:sldId id="452" r:id="rId27"/>
    <p:sldId id="475" r:id="rId28"/>
    <p:sldId id="476" r:id="rId29"/>
    <p:sldId id="477" r:id="rId30"/>
    <p:sldId id="478" r:id="rId31"/>
    <p:sldId id="430" r:id="rId32"/>
    <p:sldId id="479" r:id="rId33"/>
    <p:sldId id="480" r:id="rId34"/>
    <p:sldId id="481" r:id="rId35"/>
    <p:sldId id="482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6CEF7-CCC0-45CD-AD69-E9DAED5C3F39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58643-449B-479C-A88F-3A67D64AC1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264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8388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874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735627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2880320" y="2636912"/>
            <a:ext cx="931168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4375670" y="2910012"/>
            <a:ext cx="7865013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35587673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367808" y="538158"/>
            <a:ext cx="153617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考情概览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535047" y="874706"/>
            <a:ext cx="118103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49632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969101" y="538158"/>
            <a:ext cx="154055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30194" y="876904"/>
            <a:ext cx="12536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49622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896534" y="507714"/>
            <a:ext cx="129546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9179755" y="538158"/>
            <a:ext cx="1524757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361942" y="874706"/>
            <a:ext cx="1213980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5105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6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30.docx"/><Relationship Id="rId4" Type="http://schemas.openxmlformats.org/officeDocument/2006/relationships/package" Target="../embeddings/Microsoft_Office_Word___29.docx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33.docx"/><Relationship Id="rId4" Type="http://schemas.openxmlformats.org/officeDocument/2006/relationships/package" Target="../embeddings/Microsoft_Office_Word___32.docx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180968" y="2768049"/>
            <a:ext cx="6487032" cy="1154850"/>
          </a:xfrm>
        </p:spPr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　命题及其关系、充分条件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 </a:t>
            </a:r>
            <a:r>
              <a:rPr lang="zh-CN" altLang="zh-CN" dirty="0"/>
              <a:t>与必要条件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160" y="4079166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69970114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496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7" name="五边形 26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08000" y="2716749"/>
              <a:ext cx="8128000" cy="9687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当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⊄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n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由线面平行的判定定理可知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 err="1"/>
                <a:t>n</a:t>
              </a:r>
              <a:r>
                <a:rPr lang="en-US" altLang="zh-CN" sz="2000" dirty="0" err="1"/>
                <a:t>⇒</a:t>
              </a:r>
              <a:r>
                <a:rPr lang="en-US" altLang="zh-CN" sz="2000" i="1" dirty="0" err="1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但反过来不成立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不一定有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∥</a:t>
              </a:r>
              <a:r>
                <a:rPr lang="en-US" altLang="zh-CN" sz="2000" i="1" dirty="0" err="1"/>
                <a:t>n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m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n</a:t>
              </a:r>
              <a:r>
                <a:rPr lang="zh-CN" altLang="zh-CN" sz="2000" dirty="0"/>
                <a:t>还可能异面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A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9819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2684578"/>
              </p:ext>
            </p:extLst>
          </p:nvPr>
        </p:nvGraphicFramePr>
        <p:xfrm>
          <a:off x="2123682" y="1371941"/>
          <a:ext cx="8128000" cy="865109"/>
        </p:xfrm>
        <a:graphic>
          <a:graphicData uri="http://schemas.openxmlformats.org/presentationml/2006/ole">
            <p:oleObj spid="_x0000_s5125" name="文档" r:id="rId5" imgW="3847376" imgH="41023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068709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充分而不必要条件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必要而不充分条件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2" name="五边形 21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775520" y="4509120"/>
            <a:ext cx="8640960" cy="2160240"/>
            <a:chOff x="251520" y="3356992"/>
            <a:chExt cx="8640960" cy="2160240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3356992"/>
              <a:ext cx="8640960" cy="2160240"/>
              <a:chOff x="251520" y="797925"/>
              <a:chExt cx="8640960" cy="2160240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51520" y="797925"/>
                <a:ext cx="8640960" cy="1845952"/>
                <a:chOff x="251520" y="797925"/>
                <a:chExt cx="8640960" cy="1845952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51520" y="797925"/>
                  <a:ext cx="8640960" cy="184595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2"/>
                <p:cNvSpPr txBox="1"/>
                <p:nvPr/>
              </p:nvSpPr>
              <p:spPr>
                <a:xfrm>
                  <a:off x="8360077" y="93461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252735356"/>
                </p:ext>
              </p:extLst>
            </p:nvPr>
          </p:nvGraphicFramePr>
          <p:xfrm>
            <a:off x="517525" y="3779998"/>
            <a:ext cx="8031163" cy="1079500"/>
          </p:xfrm>
          <a:graphic>
            <a:graphicData uri="http://schemas.openxmlformats.org/presentationml/2006/ole">
              <p:oleObj spid="_x0000_s5126" name="文档" r:id="rId6" imgW="3847376" imgH="515311" progId="Word.Document.12">
                <p:embed/>
              </p:oleObj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413090723"/>
                </p:ext>
              </p:extLst>
            </p:nvPr>
          </p:nvGraphicFramePr>
          <p:xfrm>
            <a:off x="561975" y="5721797"/>
            <a:ext cx="7977188" cy="436562"/>
          </p:xfrm>
          <a:graphic>
            <a:graphicData uri="http://schemas.openxmlformats.org/presentationml/2006/ole">
              <p:oleObj spid="_x0000_s5127" name="文档" r:id="rId7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7612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|x|&lt;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3212978"/>
            <a:ext cx="8640960" cy="3456383"/>
            <a:chOff x="251520" y="1009704"/>
            <a:chExt cx="8640960" cy="3456383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009704"/>
              <a:ext cx="8640960" cy="3456383"/>
              <a:chOff x="251520" y="-1035495"/>
              <a:chExt cx="8640960" cy="3456383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35495"/>
                <a:ext cx="8640960" cy="3139376"/>
                <a:chOff x="251520" y="-1035495"/>
                <a:chExt cx="8640960" cy="3139376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35495"/>
                  <a:ext cx="8640960" cy="31393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-8804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1391646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满足条件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的集合</a:t>
              </a:r>
              <a:r>
                <a:rPr lang="en-US" altLang="zh-CN" sz="2000" i="1" dirty="0"/>
                <a:t>A=</a:t>
              </a:r>
              <a:r>
                <a:rPr lang="en-US" altLang="zh-CN" sz="2000" dirty="0"/>
                <a:t>{</a:t>
              </a:r>
              <a:r>
                <a:rPr lang="en-US" altLang="zh-CN" sz="2000" i="1" dirty="0" err="1"/>
                <a:t>x|x</a:t>
              </a:r>
              <a:r>
                <a:rPr lang="en-US" altLang="zh-CN" sz="2000" i="1" dirty="0"/>
                <a:t>&lt;</a:t>
              </a:r>
              <a:r>
                <a:rPr lang="en-US" altLang="zh-CN" sz="2000" dirty="0"/>
                <a:t>1},</a:t>
              </a:r>
              <a:r>
                <a:rPr lang="zh-CN" altLang="zh-CN" sz="2000" dirty="0"/>
                <a:t>满足条件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的集合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x||x|&lt;</a:t>
              </a:r>
              <a:r>
                <a:rPr lang="en-US" altLang="zh-CN" sz="2000" dirty="0"/>
                <a:t>1}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满足条件</a:t>
              </a:r>
              <a:r>
                <a:rPr lang="en-US" altLang="zh-CN" sz="2000" i="1" dirty="0"/>
                <a:t>r</a:t>
              </a:r>
              <a:r>
                <a:rPr lang="zh-CN" altLang="zh-CN" sz="2000" dirty="0"/>
                <a:t>的集合</a:t>
              </a:r>
              <a:r>
                <a:rPr lang="en-US" altLang="zh-CN" sz="2000" i="1" dirty="0"/>
                <a:t>C=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x|-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&lt;x&lt;</a:t>
              </a:r>
              <a:r>
                <a:rPr lang="en-US" altLang="zh-CN" sz="2000" dirty="0"/>
                <a:t>1}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由于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⫌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是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的必要不充分条件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由于</a:t>
              </a:r>
              <a:r>
                <a:rPr lang="en-US" altLang="zh-CN" sz="2000" i="1" dirty="0"/>
                <a:t>C</a:t>
              </a:r>
              <a:r>
                <a:rPr lang="en-US" altLang="zh-CN" sz="2000" dirty="0"/>
                <a:t>⫋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i="1" dirty="0"/>
                <a:t>r</a:t>
              </a:r>
              <a:r>
                <a:rPr lang="zh-CN" altLang="zh-CN" sz="2000" dirty="0"/>
                <a:t>是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的充分不必要条件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由于</a:t>
              </a:r>
              <a:r>
                <a:rPr lang="en-US" altLang="zh-CN" sz="2000" i="1" dirty="0"/>
                <a:t>B=C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是</a:t>
              </a:r>
              <a:r>
                <a:rPr lang="en-US" altLang="zh-CN" sz="2000" i="1" dirty="0"/>
                <a:t>r</a:t>
              </a:r>
              <a:r>
                <a:rPr lang="zh-CN" altLang="zh-CN" sz="2000" dirty="0"/>
                <a:t>的充要条件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必要不充分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充分不必要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充要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4201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判断充分条件和必要条件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要紧扣它们的定义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的充分不必要条件是指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的必要不充分条件是指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两者是不同的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充分条件和必要条件的判断可以借助集合进行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常常能取得事半功倍的效果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629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4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四种命题及其相互关系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819644"/>
            <a:ext cx="8128000" cy="25029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有下列四个命题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互为倒数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面积相等的三角形全等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的否命题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-2x+m=0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有实数解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的逆否命题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的逆否命题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其中假命题为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7" name="五边形 26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775520" y="3717032"/>
            <a:ext cx="8640960" cy="2952329"/>
            <a:chOff x="251520" y="1513758"/>
            <a:chExt cx="8640960" cy="2952329"/>
          </a:xfrm>
        </p:grpSpPr>
        <p:grpSp>
          <p:nvGrpSpPr>
            <p:cNvPr id="47" name="组合 46"/>
            <p:cNvGrpSpPr/>
            <p:nvPr/>
          </p:nvGrpSpPr>
          <p:grpSpPr>
            <a:xfrm>
              <a:off x="251520" y="1513758"/>
              <a:ext cx="8640960" cy="2952329"/>
              <a:chOff x="251520" y="-531441"/>
              <a:chExt cx="8640960" cy="2952329"/>
            </a:xfrm>
          </p:grpSpPr>
          <p:sp>
            <p:nvSpPr>
              <p:cNvPr id="49" name="五边形 4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251520" y="-531441"/>
                <a:ext cx="8640960" cy="2635321"/>
                <a:chOff x="251520" y="-531441"/>
                <a:chExt cx="8640960" cy="2635321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251520" y="-531441"/>
                  <a:ext cx="8640960" cy="26353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TextBox 28"/>
                <p:cNvSpPr txBox="1"/>
                <p:nvPr/>
              </p:nvSpPr>
              <p:spPr>
                <a:xfrm>
                  <a:off x="8371094" y="-43783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48" name="矩形 47"/>
            <p:cNvSpPr>
              <a:spLocks noChangeAspect="1"/>
            </p:cNvSpPr>
            <p:nvPr/>
          </p:nvSpPr>
          <p:spPr>
            <a:xfrm>
              <a:off x="508000" y="1834255"/>
              <a:ext cx="8128000" cy="18805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对于</a:t>
              </a:r>
              <a:r>
                <a:rPr lang="zh-CN" altLang="zh-CN" sz="2000" i="1" dirty="0"/>
                <a:t>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逆命题为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 err="1"/>
                <a:t>x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y</a:t>
              </a:r>
              <a:r>
                <a:rPr lang="zh-CN" altLang="zh-CN" sz="2000" dirty="0"/>
                <a:t>互为倒数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 err="1"/>
                <a:t>xy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1”,</a:t>
              </a:r>
              <a:r>
                <a:rPr lang="zh-CN" altLang="zh-CN" sz="2000" dirty="0"/>
                <a:t>是真命题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zh-CN" altLang="zh-CN" sz="2000" i="1" dirty="0"/>
                <a:t>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否命题为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面积不相等的三角形不是全等三角形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是真命题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zh-CN" altLang="zh-CN" sz="2000" i="1" dirty="0"/>
                <a:t>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逆否命题为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2</a:t>
              </a:r>
              <a:r>
                <a:rPr lang="en-US" altLang="zh-CN" sz="2000" i="1" dirty="0"/>
                <a:t>x+m=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没有实数解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m&gt;</a:t>
              </a:r>
              <a:r>
                <a:rPr lang="en-US" altLang="zh-CN" sz="2000" dirty="0"/>
                <a:t>1”,</a:t>
              </a:r>
              <a:r>
                <a:rPr lang="zh-CN" altLang="zh-CN" sz="2000" dirty="0"/>
                <a:t>是真命题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</a:t>
              </a:r>
              <a:r>
                <a:rPr lang="zh-CN" altLang="zh-CN" sz="2000" i="1" dirty="0"/>
                <a:t>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原命题是假命题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所以它的逆否命题也是假命题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</a:t>
              </a:r>
              <a:r>
                <a:rPr lang="en-US" altLang="zh-CN" sz="2000" i="1" dirty="0"/>
                <a:t>A=</a:t>
              </a:r>
              <a:r>
                <a:rPr lang="en-US" altLang="zh-CN" sz="2000" dirty="0"/>
                <a:t>{1,2,3,4,5},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{4,5},</a:t>
              </a:r>
              <a:r>
                <a:rPr lang="zh-CN" altLang="zh-CN" sz="2000" dirty="0"/>
                <a:t>显然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⊆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是错误的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55" name="组合 54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57" name="五边形 5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8" name="五边形 5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38645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824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原命题为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为递减数列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关于其逆命题、否命题、逆否命题真假性的判断依次如下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3074844"/>
              </p:ext>
            </p:extLst>
          </p:nvPr>
        </p:nvGraphicFramePr>
        <p:xfrm>
          <a:off x="1698640" y="1370256"/>
          <a:ext cx="6151559" cy="463021"/>
        </p:xfrm>
        <a:graphic>
          <a:graphicData uri="http://schemas.openxmlformats.org/presentationml/2006/ole">
            <p:oleObj spid="_x0000_s6149" name="文档" r:id="rId6" imgW="3838246" imgH="289450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2" name="五边形 11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775520" y="3717032"/>
            <a:ext cx="8640960" cy="2952328"/>
            <a:chOff x="251520" y="2564904"/>
            <a:chExt cx="8640960" cy="2952328"/>
          </a:xfrm>
        </p:grpSpPr>
        <p:grpSp>
          <p:nvGrpSpPr>
            <p:cNvPr id="14" name="组合 13"/>
            <p:cNvGrpSpPr/>
            <p:nvPr/>
          </p:nvGrpSpPr>
          <p:grpSpPr>
            <a:xfrm>
              <a:off x="251520" y="2564904"/>
              <a:ext cx="8640960" cy="2952328"/>
              <a:chOff x="251520" y="5837"/>
              <a:chExt cx="8640960" cy="2952328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5837"/>
                <a:ext cx="8640960" cy="2638041"/>
                <a:chOff x="251520" y="5837"/>
                <a:chExt cx="8640960" cy="2638041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5837"/>
                  <a:ext cx="8640960" cy="263804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7784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730543734"/>
                </p:ext>
              </p:extLst>
            </p:nvPr>
          </p:nvGraphicFramePr>
          <p:xfrm>
            <a:off x="520700" y="2928106"/>
            <a:ext cx="8047038" cy="2066925"/>
          </p:xfrm>
          <a:graphic>
            <a:graphicData uri="http://schemas.openxmlformats.org/presentationml/2006/ole">
              <p:oleObj spid="_x0000_s6150" name="文档" r:id="rId7" imgW="3838246" imgH="986435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239344409"/>
                </p:ext>
              </p:extLst>
            </p:nvPr>
          </p:nvGraphicFramePr>
          <p:xfrm>
            <a:off x="561975" y="5721797"/>
            <a:ext cx="7977188" cy="436562"/>
          </p:xfrm>
          <a:graphic>
            <a:graphicData uri="http://schemas.openxmlformats.org/presentationml/2006/ole">
              <p:oleObj spid="_x0000_s6151" name="文档" r:id="rId8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1345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8821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在根据原命题写出它的逆命题、否命题和逆否命题时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首先要把条件和结论分清楚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其次要搞清命题中的一些关键词的否定词语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一些常见词语及其否定如下表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6608501"/>
              </p:ext>
            </p:extLst>
          </p:nvPr>
        </p:nvGraphicFramePr>
        <p:xfrm>
          <a:off x="2032000" y="2786117"/>
          <a:ext cx="8128000" cy="1371474"/>
        </p:xfrm>
        <a:graphic>
          <a:graphicData uri="http://schemas.openxmlformats.org/presentationml/2006/ole">
            <p:oleObj spid="_x0000_s7171" name="文档" r:id="rId6" imgW="3838246" imgH="64802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72046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命题的真假的判定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对于命题的真假判断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关键是分清命题的条件与结论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只有将条件与结论分清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再结合所涉及的知识才能正确地判断命题的真假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掌握原命题和逆否命题、否命题和逆命题的等价性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当一个命题直接判断真假性不容易进行时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可以转而判断其逆否命题的真假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55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090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下列有关命题的说法正确的是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的否命题为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-5x-6=0”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x=1,y=1,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的逆命题是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1,y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x=y,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x=sin y”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的逆否命题为真命题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2780930"/>
            <a:ext cx="8640960" cy="3888431"/>
            <a:chOff x="251520" y="577656"/>
            <a:chExt cx="8640960" cy="3888431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577656"/>
              <a:ext cx="8640960" cy="3888431"/>
              <a:chOff x="251520" y="-1467543"/>
              <a:chExt cx="8640960" cy="3888431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1467543"/>
                <a:ext cx="8640960" cy="3571424"/>
                <a:chOff x="251520" y="-1467543"/>
                <a:chExt cx="8640960" cy="3571424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1467543"/>
                  <a:ext cx="8640960" cy="35714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-133391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508000" y="938174"/>
              <a:ext cx="8128000" cy="28039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对于选项</a:t>
              </a:r>
              <a:r>
                <a:rPr lang="en-US" altLang="zh-CN" sz="2000" dirty="0"/>
                <a:t>A,</a:t>
              </a:r>
              <a:r>
                <a:rPr lang="zh-CN" altLang="zh-CN" sz="2000" dirty="0"/>
                <a:t>命题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1”</a:t>
              </a:r>
              <a:r>
                <a:rPr lang="zh-CN" altLang="zh-CN" sz="2000" dirty="0"/>
                <a:t>的否命题为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≠1,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≠1”,</a:t>
              </a:r>
              <a:r>
                <a:rPr lang="zh-CN" altLang="zh-CN" sz="2000" dirty="0"/>
                <a:t>所以该选项是错误的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对于选项</a:t>
              </a:r>
              <a:r>
                <a:rPr lang="en-US" altLang="zh-CN" sz="2000" dirty="0"/>
                <a:t>B,</a:t>
              </a:r>
              <a:r>
                <a:rPr lang="zh-CN" altLang="zh-CN" sz="2000" dirty="0"/>
                <a:t>因为</a:t>
              </a:r>
              <a:r>
                <a:rPr lang="en-US" altLang="zh-CN" sz="2000" i="1" dirty="0"/>
                <a:t>x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5</a:t>
              </a:r>
              <a:r>
                <a:rPr lang="en-US" altLang="zh-CN" sz="2000" i="1" dirty="0"/>
                <a:t>x-</a:t>
              </a:r>
              <a:r>
                <a:rPr lang="en-US" altLang="zh-CN" sz="2000" dirty="0"/>
                <a:t>6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所以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6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x=-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x=-</a:t>
              </a:r>
              <a:r>
                <a:rPr lang="en-US" altLang="zh-CN" sz="2000" dirty="0"/>
                <a:t>1”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x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5</a:t>
              </a:r>
              <a:r>
                <a:rPr lang="en-US" altLang="zh-CN" sz="2000" i="1" dirty="0"/>
                <a:t>x-</a:t>
              </a:r>
              <a:r>
                <a:rPr lang="en-US" altLang="zh-CN" sz="2000" dirty="0"/>
                <a:t>6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0”</a:t>
              </a:r>
              <a:r>
                <a:rPr lang="zh-CN" altLang="zh-CN" sz="2000" dirty="0"/>
                <a:t>的充分不必要条件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所以该选项是错误的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对于选项</a:t>
              </a:r>
              <a:r>
                <a:rPr lang="en-US" altLang="zh-CN" sz="2000" dirty="0"/>
                <a:t>C,</a:t>
              </a:r>
              <a:r>
                <a:rPr lang="zh-CN" altLang="zh-CN" sz="2000" dirty="0"/>
                <a:t>命题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1,</a:t>
              </a:r>
              <a:r>
                <a:rPr lang="en-US" altLang="zh-CN" sz="2000" i="1" dirty="0"/>
                <a:t>y=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则</a:t>
              </a:r>
              <a:r>
                <a:rPr lang="en-US" altLang="zh-CN" sz="2000" i="1" dirty="0" err="1"/>
                <a:t>x+y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2”</a:t>
              </a:r>
              <a:r>
                <a:rPr lang="zh-CN" altLang="zh-CN" sz="2000" dirty="0"/>
                <a:t>的逆命题是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 err="1"/>
                <a:t>x+y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2,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1,</a:t>
              </a:r>
              <a:r>
                <a:rPr lang="en-US" altLang="zh-CN" sz="2000" i="1" dirty="0"/>
                <a:t>y=</a:t>
              </a:r>
              <a:r>
                <a:rPr lang="en-US" altLang="zh-CN" sz="2000" dirty="0"/>
                <a:t>1”,</a:t>
              </a:r>
              <a:r>
                <a:rPr lang="zh-CN" altLang="zh-CN" sz="2000" dirty="0"/>
                <a:t>所以该选项是错误的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对于选项</a:t>
              </a:r>
              <a:r>
                <a:rPr lang="en-US" altLang="zh-CN" sz="2000" dirty="0"/>
                <a:t>D,</a:t>
              </a:r>
              <a:r>
                <a:rPr lang="zh-CN" altLang="zh-CN" sz="2000" dirty="0"/>
                <a:t>命题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x=y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dirty="0"/>
                <a:t>sin </a:t>
              </a:r>
              <a:r>
                <a:rPr lang="en-US" altLang="zh-CN" sz="2000" i="1" dirty="0"/>
                <a:t>x=</a:t>
              </a:r>
              <a:r>
                <a:rPr lang="en-US" altLang="zh-CN" sz="2000" dirty="0"/>
                <a:t>sin </a:t>
              </a:r>
              <a:r>
                <a:rPr lang="en-US" altLang="zh-CN" sz="2000" i="1" dirty="0"/>
                <a:t>y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是真命题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所以它的逆否命题为真命题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所以该选项是正确的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故答案为</a:t>
              </a:r>
              <a:r>
                <a:rPr lang="en-US" altLang="zh-CN" sz="2000" dirty="0"/>
                <a:t>D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6680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511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x&gt;a;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m&lt;sin x(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的逆否命题都是真命题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374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508000" y="2309514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命题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的逆命题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x&gt;a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x&gt;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故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≥0;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命题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的逆否命题为真命题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故原命题为真命题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a-</a:t>
              </a:r>
              <a:r>
                <a:rPr lang="en-US" altLang="zh-CN" sz="2000" dirty="0"/>
                <a:t>2</a:t>
              </a:r>
              <a:r>
                <a:rPr lang="en-US" altLang="zh-CN" sz="2000" i="1" dirty="0"/>
                <a:t>&lt;-</a:t>
              </a:r>
              <a:r>
                <a:rPr lang="en-US" altLang="zh-CN" sz="2000" dirty="0"/>
                <a:t>1,</a:t>
              </a:r>
              <a:r>
                <a:rPr lang="en-US" altLang="zh-CN" sz="2000" i="1" dirty="0"/>
                <a:t>a&lt;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则实数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的取值范围是</a:t>
              </a:r>
              <a:r>
                <a:rPr lang="en-US" altLang="zh-CN" sz="2000" dirty="0"/>
                <a:t>[0,1)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39552" y="4968572"/>
              <a:ext cx="8064896" cy="507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[0,1)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392206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充分条件、必要条件的判断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浙江高考样卷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内的两条直线都垂直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9685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根据线面垂直的判定</a:t>
              </a:r>
              <a:r>
                <a:rPr lang="en-US" altLang="zh-CN" sz="2000" dirty="0"/>
                <a:t>: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内的两条相交直线垂直</a:t>
              </a:r>
              <a:r>
                <a:rPr lang="en-US" altLang="zh-CN" sz="2000" dirty="0"/>
                <a:t>⇔</a:t>
              </a:r>
              <a:r>
                <a:rPr lang="en-US" altLang="zh-CN" sz="2000" i="1" dirty="0"/>
                <a:t>l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故是必要不充分条件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72200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8201908"/>
              </p:ext>
            </p:extLst>
          </p:nvPr>
        </p:nvGraphicFramePr>
        <p:xfrm>
          <a:off x="2032000" y="1479170"/>
          <a:ext cx="8128000" cy="4153660"/>
        </p:xfrm>
        <a:graphic>
          <a:graphicData uri="http://schemas.openxmlformats.org/presentationml/2006/ole">
            <p:oleObj spid="_x0000_s1027" name="文档" r:id="rId4" imgW="3957084" imgH="20220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5782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0640506"/>
              </p:ext>
            </p:extLst>
          </p:nvPr>
        </p:nvGraphicFramePr>
        <p:xfrm>
          <a:off x="2393859" y="1368067"/>
          <a:ext cx="8128000" cy="504218"/>
        </p:xfrm>
        <a:graphic>
          <a:graphicData uri="http://schemas.openxmlformats.org/presentationml/2006/ole">
            <p:oleObj spid="_x0000_s8197" name="文档" r:id="rId6" imgW="3838246" imgH="23832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1899586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充分而不必要条件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必要而不充分条件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5520" y="2842592"/>
            <a:ext cx="8640960" cy="3826769"/>
            <a:chOff x="251520" y="1690463"/>
            <a:chExt cx="8640960" cy="382676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690463"/>
              <a:ext cx="8640960" cy="3826769"/>
              <a:chOff x="251520" y="-868604"/>
              <a:chExt cx="8640960" cy="382676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-868604"/>
                <a:ext cx="8640960" cy="3512482"/>
                <a:chOff x="251520" y="-868604"/>
                <a:chExt cx="8640960" cy="3512482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-868604"/>
                  <a:ext cx="8640960" cy="351248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-7013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25169924"/>
                </p:ext>
              </p:extLst>
            </p:nvPr>
          </p:nvGraphicFramePr>
          <p:xfrm>
            <a:off x="520700" y="2148897"/>
            <a:ext cx="8047038" cy="2855912"/>
          </p:xfrm>
          <a:graphic>
            <a:graphicData uri="http://schemas.openxmlformats.org/presentationml/2006/ole">
              <p:oleObj spid="_x0000_s8198" name="文档" r:id="rId7" imgW="3838246" imgH="1364449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966791654"/>
                </p:ext>
              </p:extLst>
            </p:nvPr>
          </p:nvGraphicFramePr>
          <p:xfrm>
            <a:off x="561975" y="5721797"/>
            <a:ext cx="7977188" cy="436562"/>
          </p:xfrm>
          <a:graphic>
            <a:graphicData uri="http://schemas.openxmlformats.org/presentationml/2006/ole">
              <p:oleObj spid="_x0000_s8199" name="文档" r:id="rId8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266556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9874738"/>
              </p:ext>
            </p:extLst>
          </p:nvPr>
        </p:nvGraphicFramePr>
        <p:xfrm>
          <a:off x="2119314" y="1376363"/>
          <a:ext cx="8129587" cy="673100"/>
        </p:xfrm>
        <a:graphic>
          <a:graphicData uri="http://schemas.openxmlformats.org/presentationml/2006/ole">
            <p:oleObj spid="_x0000_s9221" name="文档" r:id="rId6" imgW="3847376" imgH="31703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1955937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75520" y="4045656"/>
            <a:ext cx="8640960" cy="2623705"/>
            <a:chOff x="251520" y="2893527"/>
            <a:chExt cx="8640960" cy="2623705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893527"/>
              <a:ext cx="8640960" cy="2623705"/>
              <a:chOff x="251520" y="334460"/>
              <a:chExt cx="8640960" cy="2623705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334460"/>
                <a:ext cx="8640960" cy="2309418"/>
                <a:chOff x="251520" y="334460"/>
                <a:chExt cx="8640960" cy="2309418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334460"/>
                  <a:ext cx="8640960" cy="230941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45547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37803370"/>
                </p:ext>
              </p:extLst>
            </p:nvPr>
          </p:nvGraphicFramePr>
          <p:xfrm>
            <a:off x="520700" y="3305740"/>
            <a:ext cx="8047038" cy="1406525"/>
          </p:xfrm>
          <a:graphic>
            <a:graphicData uri="http://schemas.openxmlformats.org/presentationml/2006/ole">
              <p:oleObj spid="_x0000_s9222" name="文档" r:id="rId7" imgW="3838246" imgH="680064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562610276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9223" name="文档" r:id="rId8" imgW="3855752" imgH="21603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4763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判断充分条件、必要条件的方法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命题判断法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为原命题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原命题为真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逆命题为假时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原命题为假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逆命题为真时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当原命题与逆命题都为真时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当原命题与逆命题都为假时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的既不充分也不必要条件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集合判断法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从集合的观点看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相应的集合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的充分条件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的充要条件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96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是两个不同的平面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9685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若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反之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m</a:t>
              </a:r>
              <a:r>
                <a:rPr lang="en-US" altLang="zh-CN" sz="2000" dirty="0"/>
                <a:t>⊂</a:t>
              </a:r>
              <a:r>
                <a:rPr lang="en-US" altLang="zh-CN" sz="2000" i="1" dirty="0"/>
                <a:t>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与</a:t>
              </a:r>
              <a:r>
                <a:rPr lang="en-US" altLang="zh-CN" sz="2000" i="1" dirty="0"/>
                <a:t>β</a:t>
              </a:r>
              <a:r>
                <a:rPr lang="zh-CN" altLang="zh-CN" sz="2000" dirty="0"/>
                <a:t>的位置关系不确定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m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α</a:t>
              </a:r>
              <a:r>
                <a:rPr lang="zh-CN" altLang="zh-CN" sz="2000" dirty="0"/>
                <a:t>⊥</a:t>
              </a:r>
              <a:r>
                <a:rPr lang="en-US" altLang="zh-CN" sz="2000" i="1" dirty="0"/>
                <a:t>β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的充分不必要条件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A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333008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|a|+|b|&gt;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308029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当</a:t>
              </a:r>
              <a:r>
                <a:rPr lang="en-US" altLang="zh-CN" sz="2000" i="1" dirty="0"/>
                <a:t>a=</a:t>
              </a:r>
              <a:r>
                <a:rPr lang="en-US" altLang="zh-CN" sz="2000" dirty="0"/>
                <a:t>2,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满足</a:t>
              </a:r>
              <a:r>
                <a:rPr lang="en-US" altLang="zh-CN" sz="2000" i="1" dirty="0"/>
                <a:t>|a|+|b|&gt;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但</a:t>
              </a:r>
              <a:r>
                <a:rPr lang="en-US" altLang="zh-CN" sz="2000" i="1" dirty="0"/>
                <a:t>b&lt;-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不成立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即充分性不成立</a:t>
              </a:r>
              <a:r>
                <a:rPr lang="en-US" altLang="zh-CN" sz="2000" dirty="0"/>
                <a:t>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若</a:t>
              </a:r>
              <a:r>
                <a:rPr lang="en-US" altLang="zh-CN" sz="2000" i="1" dirty="0"/>
                <a:t>b&lt;-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|b|&gt;</a:t>
              </a:r>
              <a:r>
                <a:rPr lang="en-US" altLang="zh-CN" sz="2000" dirty="0"/>
                <a:t>1,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|a|+|b|&gt;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恒成立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即必要性成立</a:t>
              </a:r>
              <a:r>
                <a:rPr lang="en-US" altLang="zh-CN" sz="2000" dirty="0"/>
                <a:t>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则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|a|+|b|&gt;</a:t>
              </a:r>
              <a:r>
                <a:rPr lang="en-US" altLang="zh-CN" sz="2000" dirty="0"/>
                <a:t>1”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b&lt;-</a:t>
              </a:r>
              <a:r>
                <a:rPr lang="en-US" altLang="zh-CN" sz="2000" dirty="0"/>
                <a:t>1”</a:t>
              </a:r>
              <a:r>
                <a:rPr lang="zh-CN" altLang="zh-CN" sz="2000" dirty="0"/>
                <a:t>的必要不充分条件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80623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116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均为单位向量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“|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|=|3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⊥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充分而不必要条件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必要而不充分条件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0" name="五边形 29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775520" y="4149080"/>
            <a:ext cx="8640960" cy="2520281"/>
            <a:chOff x="251520" y="1945806"/>
            <a:chExt cx="8640960" cy="2520281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1945806"/>
              <a:ext cx="8640960" cy="2520281"/>
              <a:chOff x="251520" y="-99393"/>
              <a:chExt cx="8640960" cy="2520281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51520" y="-99393"/>
                <a:ext cx="8640960" cy="2203273"/>
                <a:chOff x="251520" y="-99393"/>
                <a:chExt cx="8640960" cy="2203273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51520" y="-99393"/>
                  <a:ext cx="8640960" cy="22032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8"/>
                <p:cNvSpPr txBox="1"/>
                <p:nvPr/>
              </p:nvSpPr>
              <p:spPr>
                <a:xfrm>
                  <a:off x="8371094" y="359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08000" y="2308029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/>
                <a:t>|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|=|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+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</a:t>
              </a:r>
              <a:r>
                <a:rPr lang="en-US" altLang="zh-CN" sz="2000" dirty="0"/>
                <a:t>⇔</a:t>
              </a:r>
              <a:r>
                <a:rPr lang="en-US" altLang="zh-CN" sz="2000" i="1" dirty="0"/>
                <a:t>|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=|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+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⇔</a:t>
              </a:r>
              <a:r>
                <a:rPr lang="en-US" altLang="zh-CN" sz="2000" b="1" dirty="0"/>
                <a:t>a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6</a:t>
              </a:r>
              <a:r>
                <a:rPr lang="en-US" altLang="zh-CN" sz="2000" b="1" dirty="0"/>
                <a:t>ab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9</a:t>
              </a:r>
              <a:r>
                <a:rPr lang="en-US" altLang="zh-CN" sz="2000" b="1" dirty="0"/>
                <a:t>b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9</a:t>
              </a:r>
              <a:r>
                <a:rPr lang="en-US" altLang="zh-CN" sz="2000" b="1" dirty="0"/>
                <a:t>a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6</a:t>
              </a:r>
              <a:r>
                <a:rPr lang="en-US" altLang="zh-CN" sz="2000" b="1" dirty="0"/>
                <a:t>ab</a:t>
              </a:r>
              <a:r>
                <a:rPr lang="en-US" altLang="zh-CN" sz="2000" i="1" dirty="0"/>
                <a:t>+</a:t>
              </a:r>
              <a:r>
                <a:rPr lang="en-US" altLang="zh-CN" sz="2000" b="1" dirty="0"/>
                <a:t>b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因为</a:t>
              </a:r>
              <a:r>
                <a:rPr lang="en-US" altLang="zh-CN" sz="2000" b="1" dirty="0" err="1"/>
                <a:t>a</a:t>
              </a:r>
              <a:r>
                <a:rPr lang="en-US" altLang="zh-CN" sz="2000" dirty="0" err="1"/>
                <a:t>,</a:t>
              </a:r>
              <a:r>
                <a:rPr lang="en-US" altLang="zh-CN" sz="2000" b="1" dirty="0" err="1"/>
                <a:t>b</a:t>
              </a:r>
              <a:r>
                <a:rPr lang="zh-CN" altLang="zh-CN" sz="2000" dirty="0"/>
                <a:t>均为单位向量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b="1" dirty="0"/>
                <a:t>a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6</a:t>
              </a:r>
              <a:r>
                <a:rPr lang="en-US" altLang="zh-CN" sz="2000" b="1" dirty="0"/>
                <a:t>ab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9</a:t>
              </a:r>
              <a:r>
                <a:rPr lang="en-US" altLang="zh-CN" sz="2000" b="1" dirty="0"/>
                <a:t>b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9</a:t>
              </a:r>
              <a:r>
                <a:rPr lang="en-US" altLang="zh-CN" sz="2000" b="1" dirty="0"/>
                <a:t>a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6</a:t>
              </a:r>
              <a:r>
                <a:rPr lang="en-US" altLang="zh-CN" sz="2000" b="1" dirty="0"/>
                <a:t>ab</a:t>
              </a:r>
              <a:r>
                <a:rPr lang="en-US" altLang="zh-CN" sz="2000" i="1" dirty="0"/>
                <a:t>+</a:t>
              </a:r>
              <a:r>
                <a:rPr lang="en-US" altLang="zh-CN" sz="2000" b="1" dirty="0"/>
                <a:t>b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⇔</a:t>
              </a:r>
              <a:r>
                <a:rPr lang="en-US" altLang="zh-CN" sz="2000" b="1" dirty="0"/>
                <a:t>ab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0⇔</a:t>
              </a:r>
              <a:r>
                <a:rPr lang="en-US" altLang="zh-CN" sz="2000" b="1" dirty="0"/>
                <a:t>a</a:t>
              </a:r>
              <a:r>
                <a:rPr lang="zh-CN" altLang="zh-CN" sz="2000" dirty="0"/>
                <a:t>⊥</a:t>
              </a:r>
              <a:r>
                <a:rPr lang="en-US" altLang="zh-CN" sz="2000" b="1" dirty="0"/>
                <a:t>b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dirty="0"/>
                <a:t>“</a:t>
              </a:r>
              <a:r>
                <a:rPr lang="en-US" altLang="zh-CN" sz="2000" i="1" dirty="0"/>
                <a:t>|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|=|</a:t>
              </a:r>
              <a:r>
                <a:rPr lang="en-US" altLang="zh-CN" sz="2000" dirty="0"/>
                <a:t>3</a:t>
              </a:r>
              <a:r>
                <a:rPr lang="en-US" altLang="zh-CN" sz="2000" b="1" dirty="0"/>
                <a:t>a</a:t>
              </a:r>
              <a:r>
                <a:rPr lang="en-US" altLang="zh-CN" sz="2000" i="1" dirty="0"/>
                <a:t>+</a:t>
              </a:r>
              <a:r>
                <a:rPr lang="en-US" altLang="zh-CN" sz="2000" b="1" dirty="0"/>
                <a:t>b</a:t>
              </a:r>
              <a:r>
                <a:rPr lang="en-US" altLang="zh-CN" sz="2000" i="1" dirty="0"/>
                <a:t>|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“</a:t>
              </a:r>
              <a:r>
                <a:rPr lang="en-US" altLang="zh-CN" sz="2000" b="1" dirty="0"/>
                <a:t>a</a:t>
              </a:r>
              <a:r>
                <a:rPr lang="zh-CN" altLang="zh-CN" sz="2000" dirty="0"/>
                <a:t>⊥</a:t>
              </a:r>
              <a:r>
                <a:rPr lang="en-US" altLang="zh-CN" sz="2000" b="1" dirty="0"/>
                <a:t>b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的充分必要条件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5711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8"/>
            <a:ext cx="8128000" cy="4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充分条件、必要条件的应用与探求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考点难度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81338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浙江台州中学高三模拟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成立的一个充分不必要条件是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&gt;b+|b|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9472673"/>
              </p:ext>
            </p:extLst>
          </p:nvPr>
        </p:nvGraphicFramePr>
        <p:xfrm>
          <a:off x="1672340" y="2652657"/>
          <a:ext cx="5737671" cy="447369"/>
        </p:xfrm>
        <a:graphic>
          <a:graphicData uri="http://schemas.openxmlformats.org/presentationml/2006/ole">
            <p:oleObj spid="_x0000_s10245" name="文档" r:id="rId6" imgW="3847376" imgH="300478" progId="Word.Document.12">
              <p:embed/>
            </p:oleObj>
          </a:graphicData>
        </a:graphic>
      </p:graphicFrame>
      <p:sp>
        <p:nvSpPr>
          <p:cNvPr id="28" name="五边形 27"/>
          <p:cNvSpPr/>
          <p:nvPr/>
        </p:nvSpPr>
        <p:spPr>
          <a:xfrm>
            <a:off x="9163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267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992430" y="2348881"/>
            <a:ext cx="8240937" cy="4173209"/>
            <a:chOff x="641756" y="1344023"/>
            <a:chExt cx="8240937" cy="4173209"/>
          </a:xfrm>
        </p:grpSpPr>
        <p:grpSp>
          <p:nvGrpSpPr>
            <p:cNvPr id="31" name="组合 30"/>
            <p:cNvGrpSpPr/>
            <p:nvPr/>
          </p:nvGrpSpPr>
          <p:grpSpPr>
            <a:xfrm>
              <a:off x="641756" y="1344023"/>
              <a:ext cx="8240937" cy="4173209"/>
              <a:chOff x="641756" y="-1215044"/>
              <a:chExt cx="8240937" cy="4173209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641756" y="-1215044"/>
                <a:ext cx="8240937" cy="3858922"/>
                <a:chOff x="641756" y="-1215044"/>
                <a:chExt cx="8240937" cy="3858922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641756" y="-1215044"/>
                  <a:ext cx="8240937" cy="385892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1"/>
                <p:cNvSpPr txBox="1"/>
                <p:nvPr/>
              </p:nvSpPr>
              <p:spPr>
                <a:xfrm>
                  <a:off x="8368859" y="-108141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2" name="对象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70861296"/>
                </p:ext>
              </p:extLst>
            </p:nvPr>
          </p:nvGraphicFramePr>
          <p:xfrm>
            <a:off x="813090" y="1798651"/>
            <a:ext cx="7908925" cy="3271837"/>
          </p:xfrm>
          <a:graphic>
            <a:graphicData uri="http://schemas.openxmlformats.org/presentationml/2006/ole">
              <p:oleObj spid="_x0000_s10246" name="文档" r:id="rId7" imgW="3831497" imgH="1584436" progId="Word.Document.12">
                <p:embed/>
              </p:oleObj>
            </a:graphicData>
          </a:graphic>
        </p:graphicFrame>
      </p:grpSp>
      <p:grpSp>
        <p:nvGrpSpPr>
          <p:cNvPr id="38" name="组合 37"/>
          <p:cNvGrpSpPr/>
          <p:nvPr/>
        </p:nvGrpSpPr>
        <p:grpSpPr>
          <a:xfrm>
            <a:off x="1992430" y="5338168"/>
            <a:ext cx="8251570" cy="1187177"/>
            <a:chOff x="384903" y="5338167"/>
            <a:chExt cx="8251570" cy="1187177"/>
          </a:xfrm>
        </p:grpSpPr>
        <p:grpSp>
          <p:nvGrpSpPr>
            <p:cNvPr id="39" name="组合 38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0" name="对象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127075091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p:oleObj spid="_x0000_s10247" name="文档" r:id="rId8" imgW="3847376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46977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5364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NEU-BZ" panose="03000500000000000000" pitchFamily="66" charset="-122"/>
                <a:cs typeface="NEU-BZ" panose="03000500000000000000" pitchFamily="66" charset="-122"/>
              </a:rPr>
              <a:t>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NEU-BZ" panose="03000500000000000000" pitchFamily="66" charset="-122"/>
                <a:cs typeface="NEU-BZ" panose="03000500000000000000" pitchFamily="66" charset="-122"/>
              </a:rPr>
              <a:t>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9" name="五边形 28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75520" y="2741776"/>
            <a:ext cx="8640960" cy="3927585"/>
            <a:chOff x="251520" y="538502"/>
            <a:chExt cx="8640960" cy="3927585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538502"/>
              <a:ext cx="8640960" cy="3927585"/>
              <a:chOff x="251520" y="-1506697"/>
              <a:chExt cx="8640960" cy="3927585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51520" y="-1506697"/>
                <a:ext cx="8640960" cy="3610578"/>
                <a:chOff x="251520" y="-1506697"/>
                <a:chExt cx="8640960" cy="3610578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51520" y="-1506697"/>
                  <a:ext cx="8640960" cy="361057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-135689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508000" y="915194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i="1" dirty="0"/>
                <a:t>∵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:</a:t>
              </a:r>
              <a:r>
                <a:rPr lang="en-US" altLang="zh-CN" sz="2000" i="1" dirty="0"/>
                <a:t>|x+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|&gt;</a:t>
              </a:r>
              <a:r>
                <a:rPr lang="en-US" altLang="zh-CN" sz="2000" dirty="0"/>
                <a:t>2,</a:t>
              </a:r>
              <a:r>
                <a:rPr lang="zh-CN" altLang="zh-CN" sz="2000" i="1" dirty="0"/>
                <a:t>∴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:</a:t>
              </a:r>
              <a:r>
                <a:rPr lang="en-US" altLang="zh-CN" sz="2000" i="1" dirty="0"/>
                <a:t>x&gt;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x&lt;-</a:t>
              </a:r>
              <a:r>
                <a:rPr lang="en-US" altLang="zh-CN" sz="2000" dirty="0"/>
                <a:t>3,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i="1" dirty="0"/>
                <a:t>∵</a:t>
              </a:r>
              <a:r>
                <a:rPr lang="en-US" altLang="zh-CN" sz="2000" dirty="0">
                  <a:latin typeface="NEU-BZ" panose="03000500000000000000" pitchFamily="66" charset="-122"/>
                  <a:ea typeface="NEU-BZ" panose="03000500000000000000" pitchFamily="66" charset="-122"/>
                  <a:cs typeface="NEU-BZ" panose="03000500000000000000" pitchFamily="66" charset="-122"/>
                </a:rPr>
                <a:t>􀱑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是</a:t>
              </a:r>
              <a:r>
                <a:rPr lang="en-US" altLang="zh-CN" sz="2000" dirty="0">
                  <a:latin typeface="NEU-BZ" panose="03000500000000000000" pitchFamily="66" charset="-122"/>
                  <a:ea typeface="NEU-BZ" panose="03000500000000000000" pitchFamily="66" charset="-122"/>
                  <a:cs typeface="NEU-BZ" panose="03000500000000000000" pitchFamily="66" charset="-122"/>
                </a:rPr>
                <a:t>􀱑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的充分不必要条件</a:t>
              </a:r>
              <a:r>
                <a:rPr lang="en-US" altLang="zh-CN" sz="2000" dirty="0"/>
                <a:t>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i="1" dirty="0"/>
                <a:t>∴</a:t>
              </a:r>
              <a:r>
                <a:rPr lang="en-US" altLang="zh-CN" sz="2000" i="1" dirty="0"/>
                <a:t>q</a:t>
              </a:r>
              <a:r>
                <a:rPr lang="zh-CN" altLang="zh-CN" sz="2000" dirty="0"/>
                <a:t>是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的充分不必要条件</a:t>
              </a:r>
              <a:r>
                <a:rPr lang="en-US" altLang="zh-CN" sz="2000" dirty="0"/>
                <a:t>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i="1" dirty="0"/>
                <a:t>∴</a:t>
              </a:r>
              <a:r>
                <a:rPr lang="en-US" altLang="zh-CN" sz="2000" i="1" dirty="0"/>
                <a:t>p</a:t>
              </a:r>
              <a:r>
                <a:rPr lang="zh-CN" altLang="zh-CN" sz="2000" dirty="0"/>
                <a:t>定义为集合</a:t>
              </a:r>
              <a:r>
                <a:rPr lang="en-US" altLang="zh-CN" sz="2000" i="1" dirty="0" err="1"/>
                <a:t>p</a:t>
              </a:r>
              <a:r>
                <a:rPr lang="en-US" altLang="zh-CN" sz="2000" dirty="0" err="1"/>
                <a:t>,</a:t>
              </a:r>
              <a:r>
                <a:rPr lang="en-US" altLang="zh-CN" sz="2000" i="1" dirty="0" err="1"/>
                <a:t>q</a:t>
              </a:r>
              <a:r>
                <a:rPr lang="zh-CN" altLang="zh-CN" sz="2000" dirty="0"/>
                <a:t>定义为集合</a:t>
              </a:r>
              <a:r>
                <a:rPr lang="en-US" altLang="zh-CN" sz="2000" i="1" dirty="0"/>
                <a:t>q</a:t>
              </a:r>
              <a:r>
                <a:rPr lang="en-US" altLang="zh-CN" sz="2000" dirty="0"/>
                <a:t>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i="1" dirty="0"/>
                <a:t>∵</a:t>
              </a:r>
              <a:r>
                <a:rPr lang="en-US" altLang="zh-CN" sz="2000" i="1" dirty="0"/>
                <a:t>q</a:t>
              </a:r>
              <a:r>
                <a:rPr lang="en-US" altLang="zh-CN" sz="2000" dirty="0"/>
                <a:t>:</a:t>
              </a:r>
              <a:r>
                <a:rPr lang="en-US" altLang="zh-CN" sz="2000" i="1" dirty="0"/>
                <a:t>x&gt;a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p</a:t>
              </a:r>
              <a:r>
                <a:rPr lang="en-US" altLang="zh-CN" sz="2000" dirty="0"/>
                <a:t>:</a:t>
              </a:r>
              <a:r>
                <a:rPr lang="en-US" altLang="zh-CN" sz="2000" i="1" dirty="0"/>
                <a:t>x&gt;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x&lt;-</a:t>
              </a:r>
              <a:r>
                <a:rPr lang="en-US" altLang="zh-CN" sz="2000" dirty="0"/>
                <a:t>3,</a:t>
              </a:r>
              <a:r>
                <a:rPr lang="zh-CN" altLang="zh-CN" sz="2000" i="1" dirty="0"/>
                <a:t>∴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≥1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故选</a:t>
              </a:r>
              <a:r>
                <a:rPr lang="en-US" altLang="zh-CN" sz="2000" dirty="0"/>
                <a:t>A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A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1014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5136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解决与充要条件有关的参数问题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一般是根据条件将问题转化为集合之间的关系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并由此列出关于参数的不等式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探求一个问题成立的充要条件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注意要从必要性和充分性两个方面考虑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一般先从必要性入手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再反过来讨论充分性是否成立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76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224001"/>
              </p:ext>
            </p:extLst>
          </p:nvPr>
        </p:nvGraphicFramePr>
        <p:xfrm>
          <a:off x="1837137" y="1365118"/>
          <a:ext cx="8128000" cy="865109"/>
        </p:xfrm>
        <a:graphic>
          <a:graphicData uri="http://schemas.openxmlformats.org/presentationml/2006/ole">
            <p:oleObj spid="_x0000_s11269" name="文档" r:id="rId6" imgW="3847376" imgH="41023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200196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A.[-2,1]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B.[-3,1]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C.[-2,0)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(0,1]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D.[-2,-1)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9163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46" name="五边形 45"/>
          <p:cNvSpPr/>
          <p:nvPr/>
        </p:nvSpPr>
        <p:spPr>
          <a:xfrm>
            <a:off x="8267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992430" y="3980779"/>
            <a:ext cx="8240937" cy="2541310"/>
            <a:chOff x="641756" y="2975922"/>
            <a:chExt cx="8240937" cy="2541310"/>
          </a:xfrm>
        </p:grpSpPr>
        <p:grpSp>
          <p:nvGrpSpPr>
            <p:cNvPr id="48" name="组合 47"/>
            <p:cNvGrpSpPr/>
            <p:nvPr/>
          </p:nvGrpSpPr>
          <p:grpSpPr>
            <a:xfrm>
              <a:off x="641756" y="2975922"/>
              <a:ext cx="8240937" cy="2541310"/>
              <a:chOff x="641756" y="416855"/>
              <a:chExt cx="8240937" cy="2541310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1756" y="416855"/>
                <a:ext cx="8240937" cy="2227023"/>
                <a:chOff x="641756" y="416855"/>
                <a:chExt cx="8240937" cy="2227023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1756" y="416855"/>
                  <a:ext cx="8240937" cy="222702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1"/>
                <p:cNvSpPr txBox="1"/>
                <p:nvPr/>
              </p:nvSpPr>
              <p:spPr>
                <a:xfrm>
                  <a:off x="8368859" y="53393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49" name="对象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873627747"/>
                </p:ext>
              </p:extLst>
            </p:nvPr>
          </p:nvGraphicFramePr>
          <p:xfrm>
            <a:off x="813090" y="3393218"/>
            <a:ext cx="7908925" cy="1630362"/>
          </p:xfrm>
          <a:graphic>
            <a:graphicData uri="http://schemas.openxmlformats.org/presentationml/2006/ole">
              <p:oleObj spid="_x0000_s11270" name="文档" r:id="rId7" imgW="3831497" imgH="792038" progId="Word.Document.12">
                <p:embed/>
              </p:oleObj>
            </a:graphicData>
          </a:graphic>
        </p:graphicFrame>
      </p:grpSp>
      <p:grpSp>
        <p:nvGrpSpPr>
          <p:cNvPr id="55" name="组合 54"/>
          <p:cNvGrpSpPr/>
          <p:nvPr/>
        </p:nvGrpSpPr>
        <p:grpSpPr>
          <a:xfrm>
            <a:off x="1992430" y="5338168"/>
            <a:ext cx="8251570" cy="1187177"/>
            <a:chOff x="384903" y="5338167"/>
            <a:chExt cx="8251570" cy="1187177"/>
          </a:xfrm>
        </p:grpSpPr>
        <p:grpSp>
          <p:nvGrpSpPr>
            <p:cNvPr id="56" name="组合 55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57" name="对象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85797154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p:oleObj spid="_x0000_s11271" name="文档" r:id="rId8" imgW="3847376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0141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696401" y="507714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3574377"/>
              </p:ext>
            </p:extLst>
          </p:nvPr>
        </p:nvGraphicFramePr>
        <p:xfrm>
          <a:off x="2032000" y="2051359"/>
          <a:ext cx="8128000" cy="3009285"/>
        </p:xfrm>
        <a:graphic>
          <a:graphicData uri="http://schemas.openxmlformats.org/presentationml/2006/ole">
            <p:oleObj spid="_x0000_s2051" name="文档" r:id="rId4" imgW="3957084" imgH="14653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2303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949780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51580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有且只有一个零点的充分不必要条件是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5362212"/>
              </p:ext>
            </p:extLst>
          </p:nvPr>
        </p:nvGraphicFramePr>
        <p:xfrm>
          <a:off x="759795" y="1412777"/>
          <a:ext cx="8128000" cy="642039"/>
        </p:xfrm>
        <a:graphic>
          <a:graphicData uri="http://schemas.openxmlformats.org/presentationml/2006/ole">
            <p:oleObj spid="_x0000_s12292" name="文档" r:id="rId6" imgW="3838246" imgH="302771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4217860"/>
              </p:ext>
            </p:extLst>
          </p:nvPr>
        </p:nvGraphicFramePr>
        <p:xfrm>
          <a:off x="1834649" y="2431458"/>
          <a:ext cx="8128000" cy="951293"/>
        </p:xfrm>
        <a:graphic>
          <a:graphicData uri="http://schemas.openxmlformats.org/presentationml/2006/ole">
            <p:oleObj spid="_x0000_s12293" name="文档" r:id="rId7" imgW="3838246" imgH="449296" progId="Word.Document.12">
              <p:embed/>
            </p:oleObj>
          </a:graphicData>
        </a:graphic>
      </p:graphicFrame>
      <p:sp>
        <p:nvSpPr>
          <p:cNvPr id="12" name="五边形 11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3" name="五边形 12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775520" y="3759392"/>
            <a:ext cx="8640960" cy="2909969"/>
            <a:chOff x="251520" y="1556118"/>
            <a:chExt cx="8640960" cy="2909969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1556118"/>
              <a:ext cx="8640960" cy="2909969"/>
              <a:chOff x="251520" y="-489081"/>
              <a:chExt cx="8640960" cy="2909969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51520" y="-489081"/>
                <a:ext cx="8640960" cy="2592961"/>
                <a:chOff x="251520" y="-489081"/>
                <a:chExt cx="8640960" cy="2592961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251520" y="-489081"/>
                  <a:ext cx="8640960" cy="259296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8"/>
                <p:cNvSpPr txBox="1"/>
                <p:nvPr/>
              </p:nvSpPr>
              <p:spPr>
                <a:xfrm>
                  <a:off x="8371094" y="-40594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08000" y="1866144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因为函数</a:t>
              </a:r>
              <a:r>
                <a:rPr lang="en-US" altLang="zh-CN" sz="2000" i="1" dirty="0"/>
                <a:t>f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的图象过点</a:t>
              </a:r>
              <a:r>
                <a:rPr lang="en-US" altLang="zh-CN" sz="2000" dirty="0"/>
                <a:t>(1,0),</a:t>
              </a:r>
              <a:r>
                <a:rPr lang="zh-CN" altLang="zh-CN" sz="2000" dirty="0"/>
                <a:t>所以函数</a:t>
              </a:r>
              <a:r>
                <a:rPr lang="en-US" altLang="zh-CN" sz="2000" i="1" dirty="0"/>
                <a:t>f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有且只有一个零点</a:t>
              </a:r>
              <a:r>
                <a:rPr lang="en-US" altLang="zh-CN" sz="2000" dirty="0"/>
                <a:t>⇔</a:t>
              </a:r>
              <a:r>
                <a:rPr lang="zh-CN" altLang="zh-CN" sz="2000" dirty="0"/>
                <a:t>函数</a:t>
              </a:r>
              <a:r>
                <a:rPr lang="en-US" altLang="zh-CN" sz="2000" i="1" dirty="0"/>
                <a:t>y=-</a:t>
              </a:r>
              <a:r>
                <a:rPr lang="en-US" altLang="zh-CN" sz="2000" dirty="0"/>
                <a:t>2</a:t>
              </a:r>
              <a:r>
                <a:rPr lang="en-US" altLang="zh-CN" sz="2000" i="1" baseline="30000" dirty="0"/>
                <a:t>x</a:t>
              </a:r>
              <a:r>
                <a:rPr lang="en-US" altLang="zh-CN" sz="2000" i="1" dirty="0"/>
                <a:t>+a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≤0)</a:t>
              </a:r>
              <a:r>
                <a:rPr lang="zh-CN" altLang="zh-CN" sz="2000" dirty="0"/>
                <a:t>没有零点</a:t>
              </a:r>
              <a:r>
                <a:rPr lang="en-US" altLang="zh-CN" sz="2000" dirty="0"/>
                <a:t>⇔</a:t>
              </a:r>
              <a:r>
                <a:rPr lang="zh-CN" altLang="zh-CN" sz="2000" dirty="0"/>
                <a:t>函数</a:t>
              </a:r>
              <a:r>
                <a:rPr lang="en-US" altLang="zh-CN" sz="2000" i="1" dirty="0"/>
                <a:t>y=</a:t>
              </a:r>
              <a:r>
                <a:rPr lang="en-US" altLang="zh-CN" sz="2000" dirty="0"/>
                <a:t>2</a:t>
              </a:r>
              <a:r>
                <a:rPr lang="en-US" altLang="zh-CN" sz="2000" i="1" baseline="30000" dirty="0"/>
                <a:t>x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x</a:t>
              </a:r>
              <a:r>
                <a:rPr lang="en-US" altLang="zh-CN" sz="2000" dirty="0"/>
                <a:t>≤0)</a:t>
              </a:r>
              <a:r>
                <a:rPr lang="zh-CN" altLang="zh-CN" sz="2000" dirty="0"/>
                <a:t>的图象与直线</a:t>
              </a:r>
              <a:r>
                <a:rPr lang="en-US" altLang="zh-CN" sz="2000" i="1" dirty="0"/>
                <a:t>y=a</a:t>
              </a:r>
              <a:r>
                <a:rPr lang="zh-CN" altLang="zh-CN" sz="2000" dirty="0"/>
                <a:t>无公共点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由数形结合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可得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≤0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a&gt;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观察选项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根据集合间关系</a:t>
              </a:r>
              <a:r>
                <a:rPr lang="en-US" altLang="zh-CN" sz="2000" dirty="0"/>
                <a:t>{</a:t>
              </a:r>
              <a:r>
                <a:rPr lang="en-US" altLang="zh-CN" sz="2000" i="1" dirty="0" err="1"/>
                <a:t>a|a</a:t>
              </a:r>
              <a:r>
                <a:rPr lang="en-US" altLang="zh-CN" sz="2000" i="1" dirty="0"/>
                <a:t>&lt;</a:t>
              </a:r>
              <a:r>
                <a:rPr lang="en-US" altLang="zh-CN" sz="2000" dirty="0"/>
                <a:t>0}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{</a:t>
              </a:r>
              <a:r>
                <a:rPr lang="en-US" altLang="zh-CN" sz="2000" i="1" dirty="0"/>
                <a:t>a|a</a:t>
              </a:r>
              <a:r>
                <a:rPr lang="en-US" altLang="zh-CN" sz="2000" dirty="0"/>
                <a:t>≤0</a:t>
              </a:r>
              <a:r>
                <a:rPr lang="zh-CN" altLang="zh-CN" sz="2000" dirty="0"/>
                <a:t>或</a:t>
              </a:r>
              <a:r>
                <a:rPr lang="en-US" altLang="zh-CN" sz="2000" i="1" dirty="0"/>
                <a:t>a&gt;</a:t>
              </a:r>
              <a:r>
                <a:rPr lang="en-US" altLang="zh-CN" sz="2000" dirty="0"/>
                <a:t>1}</a:t>
              </a:r>
              <a:r>
                <a:rPr lang="zh-CN" altLang="zh-CN" sz="2000" dirty="0"/>
                <a:t>的子集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可知应选</a:t>
              </a:r>
              <a:r>
                <a:rPr lang="en-US" altLang="zh-CN" sz="2000" dirty="0"/>
                <a:t>D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6" name="五边形 2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061927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思想方法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转化与化归思想在充分条件和必要条件中的应用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转化与化归是一种重要的数学思想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把未知问题化归到已有知识范围内可解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的求解策略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本节内容蕴含着丰富的转化与化归思想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对于一个难以入手的命题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可以把命题转化为易于解决的等价命题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每一个等价命题都能提供一个解题思路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因此熟悉并掌握命题的多种等价形式是等价转化的前提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同时也是灵活解题的基础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240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2653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已知命题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3927543"/>
              </p:ext>
            </p:extLst>
          </p:nvPr>
        </p:nvGraphicFramePr>
        <p:xfrm>
          <a:off x="1762641" y="1268760"/>
          <a:ext cx="7581134" cy="601976"/>
        </p:xfrm>
        <a:graphic>
          <a:graphicData uri="http://schemas.openxmlformats.org/presentationml/2006/ole">
            <p:oleObj spid="_x0000_s13317" name="文档" r:id="rId3" imgW="3838246" imgH="304931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078299"/>
              </p:ext>
            </p:extLst>
          </p:nvPr>
        </p:nvGraphicFramePr>
        <p:xfrm>
          <a:off x="1834649" y="2718884"/>
          <a:ext cx="8128000" cy="504218"/>
        </p:xfrm>
        <a:graphic>
          <a:graphicData uri="http://schemas.openxmlformats.org/presentationml/2006/ole">
            <p:oleObj spid="_x0000_s13318" name="文档" r:id="rId4" imgW="3838246" imgH="238329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32231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的真子集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5017356"/>
              </p:ext>
            </p:extLst>
          </p:nvPr>
        </p:nvGraphicFramePr>
        <p:xfrm>
          <a:off x="1834649" y="5317613"/>
          <a:ext cx="8128000" cy="608422"/>
        </p:xfrm>
        <a:graphic>
          <a:graphicData uri="http://schemas.openxmlformats.org/presentationml/2006/ole">
            <p:oleObj spid="_x0000_s13319" name="文档" r:id="rId5" imgW="3838246" imgH="2880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810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答题指导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本例涉及参数问题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直接解决较为困难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先用等价转化思想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将复杂、生疏的问题化归为简单、熟悉的问题来解决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在涉及字母参数的取值范围的充要关系问题中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常常要利用集合的包含、相等关系来考虑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这是破解此类问题的关键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1754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032000" y="135115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江西南昌高三二轮复习测试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a(a&gt;0)”,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的充分不必要条件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747073"/>
              </p:ext>
            </p:extLst>
          </p:nvPr>
        </p:nvGraphicFramePr>
        <p:xfrm>
          <a:off x="7084060" y="1873626"/>
          <a:ext cx="2346325" cy="969963"/>
        </p:xfrm>
        <a:graphic>
          <a:graphicData uri="http://schemas.openxmlformats.org/presentationml/2006/ole">
            <p:oleObj spid="_x0000_s14341" name="文档" r:id="rId3" imgW="1118377" imgH="458814" progId="Word.Document.12">
              <p:embed/>
            </p:oleObj>
          </a:graphicData>
        </a:graphic>
      </p:graphicFrame>
      <p:sp>
        <p:nvSpPr>
          <p:cNvPr id="43" name="五边形 42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44" name="五边形 43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775520" y="2864288"/>
            <a:ext cx="8640960" cy="3805072"/>
            <a:chOff x="251520" y="1712160"/>
            <a:chExt cx="8640960" cy="3805072"/>
          </a:xfrm>
        </p:grpSpPr>
        <p:grpSp>
          <p:nvGrpSpPr>
            <p:cNvPr id="46" name="组合 45"/>
            <p:cNvGrpSpPr/>
            <p:nvPr/>
          </p:nvGrpSpPr>
          <p:grpSpPr>
            <a:xfrm>
              <a:off x="251520" y="1712160"/>
              <a:ext cx="8640960" cy="3805072"/>
              <a:chOff x="251520" y="-846907"/>
              <a:chExt cx="8640960" cy="3805072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251520" y="-846907"/>
                <a:ext cx="8640960" cy="3490786"/>
                <a:chOff x="251520" y="-846907"/>
                <a:chExt cx="8640960" cy="349078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251520" y="-846907"/>
                  <a:ext cx="8640960" cy="349078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22"/>
                <p:cNvSpPr txBox="1"/>
                <p:nvPr/>
              </p:nvSpPr>
              <p:spPr>
                <a:xfrm>
                  <a:off x="8360077" y="-76546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610570888"/>
                </p:ext>
              </p:extLst>
            </p:nvPr>
          </p:nvGraphicFramePr>
          <p:xfrm>
            <a:off x="517525" y="2092069"/>
            <a:ext cx="8031163" cy="2908300"/>
          </p:xfrm>
          <a:graphic>
            <a:graphicData uri="http://schemas.openxmlformats.org/presentationml/2006/ole">
              <p:oleObj spid="_x0000_s14342" name="文档" r:id="rId4" imgW="3847376" imgH="1392634" progId="Word.Document.12">
                <p:embed/>
              </p:oleObj>
            </a:graphicData>
          </a:graphic>
        </p:graphicFrame>
      </p:grpSp>
      <p:grpSp>
        <p:nvGrpSpPr>
          <p:cNvPr id="53" name="组合 52"/>
          <p:cNvGrpSpPr/>
          <p:nvPr/>
        </p:nvGrpSpPr>
        <p:grpSpPr>
          <a:xfrm>
            <a:off x="1775520" y="5373218"/>
            <a:ext cx="8640960" cy="1296143"/>
            <a:chOff x="251520" y="5229201"/>
            <a:chExt cx="8640960" cy="1296143"/>
          </a:xfrm>
        </p:grpSpPr>
        <p:grpSp>
          <p:nvGrpSpPr>
            <p:cNvPr id="54" name="组合 53"/>
            <p:cNvGrpSpPr/>
            <p:nvPr/>
          </p:nvGrpSpPr>
          <p:grpSpPr>
            <a:xfrm>
              <a:off x="251520" y="5229201"/>
              <a:ext cx="8640960" cy="1296143"/>
              <a:chOff x="251520" y="3611454"/>
              <a:chExt cx="8640960" cy="1296143"/>
            </a:xfrm>
          </p:grpSpPr>
          <p:sp>
            <p:nvSpPr>
              <p:cNvPr id="56" name="五边形 5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8" name="燕尾形 5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51520" y="3611454"/>
                <a:ext cx="8640960" cy="98741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30"/>
              <p:cNvSpPr txBox="1"/>
              <p:nvPr/>
            </p:nvSpPr>
            <p:spPr>
              <a:xfrm>
                <a:off x="8388424" y="375546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55" name="对象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848953928"/>
                </p:ext>
              </p:extLst>
            </p:nvPr>
          </p:nvGraphicFramePr>
          <p:xfrm>
            <a:off x="550863" y="5596384"/>
            <a:ext cx="7943850" cy="484188"/>
          </p:xfrm>
          <a:graphic>
            <a:graphicData uri="http://schemas.openxmlformats.org/presentationml/2006/ole">
              <p:oleObj spid="_x0000_s14343" name="文档" r:id="rId5" imgW="3872277" imgH="239663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04304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高分策略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写一个命题的逆命题、否命题及逆否命题的关键是分清原命题的条件和结论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然后按定义来写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在判断命题的真假时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可以借助原命题与其逆否命题同真或同假的关系来判定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充要关系的几种判断方法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的真假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集合间关系法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)},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的充分条件或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的充要条件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注意条件之间关系的方向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的一个充分不必要条件是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等语言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93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90043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用语言、符号或式子表达的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其中判断为真的语句叫做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判断为假的语句叫做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34268" y="3273598"/>
            <a:ext cx="251222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判断真假的陈述句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17651" y="3669286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真命题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934046" y="3658333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假命题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1383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5115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四种命题及其关系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四种命题的表示及相互之间的关系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四种命题的真假关系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互为逆否的两个命题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互逆或互否的两个命题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在四种形式的命题中真命题的个数只能是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K08.eps" descr="id:21474985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412276" y="2213946"/>
            <a:ext cx="4330919" cy="236794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187883" y="4940673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等价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68009" y="4940672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74096" y="4948699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同假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59734" y="5356253"/>
            <a:ext cx="1101584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不等价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75005" y="5748822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偶数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5170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9198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充分条件与必要条件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记作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70782" y="3293470"/>
            <a:ext cx="138371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充分条件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09250" y="3300724"/>
            <a:ext cx="138371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必要条件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81409" y="3702567"/>
            <a:ext cx="138371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162182" y="3667807"/>
            <a:ext cx="829073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10213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1484785"/>
            <a:ext cx="8128000" cy="8767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充分条件和必要条件与集合的关系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  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成立的对象的集合为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成立的对象的集合为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1883105"/>
              </p:ext>
            </p:extLst>
          </p:nvPr>
        </p:nvGraphicFramePr>
        <p:xfrm>
          <a:off x="2032000" y="2420888"/>
          <a:ext cx="8128000" cy="4065658"/>
        </p:xfrm>
        <a:graphic>
          <a:graphicData uri="http://schemas.openxmlformats.org/presentationml/2006/ole">
            <p:oleObj spid="_x0000_s3075" name="文档" r:id="rId5" imgW="3893887" imgH="1948611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3194899" y="2478670"/>
            <a:ext cx="1665841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52264" y="2858946"/>
            <a:ext cx="2012089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的真子集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184508" y="3345787"/>
            <a:ext cx="1665841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196903" y="3723042"/>
            <a:ext cx="2012089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的真子集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504261" y="4211249"/>
            <a:ext cx="819455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20136" y="4590997"/>
            <a:ext cx="1447832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154060" y="5445776"/>
            <a:ext cx="2512226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175767" y="5455584"/>
            <a:ext cx="2294218" cy="470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不互为子集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04089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536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以及它的逆命题、否命题、逆否命题中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假命题的个数为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	D.4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623572"/>
            <a:ext cx="8640960" cy="2045789"/>
            <a:chOff x="251520" y="2420298"/>
            <a:chExt cx="8640960" cy="20457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2716749"/>
              <a:ext cx="8128000" cy="9687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原命题为真命题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从而其逆否命题也为真命题</a:t>
              </a:r>
              <a:r>
                <a:rPr lang="en-US" altLang="zh-CN" sz="2000" dirty="0"/>
                <a:t>;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逆命题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若</a:t>
              </a:r>
              <a:r>
                <a:rPr lang="en-US" altLang="zh-CN" sz="2000" i="1" dirty="0"/>
                <a:t>a&gt;-</a:t>
              </a:r>
              <a:r>
                <a:rPr lang="en-US" altLang="zh-CN" sz="2000" dirty="0"/>
                <a:t>6,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a&gt;-</a:t>
              </a:r>
              <a:r>
                <a:rPr lang="en-US" altLang="zh-CN" sz="2000" dirty="0"/>
                <a:t>3”</a:t>
              </a:r>
              <a:r>
                <a:rPr lang="zh-CN" altLang="zh-CN" sz="2000" dirty="0"/>
                <a:t>为假命题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故否命题也为假命题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75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4397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987632" y="1052513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968706" y="1052513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双击自测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6843064"/>
              </p:ext>
            </p:extLst>
          </p:nvPr>
        </p:nvGraphicFramePr>
        <p:xfrm>
          <a:off x="2118706" y="1387018"/>
          <a:ext cx="8128000" cy="1341222"/>
        </p:xfrm>
        <a:graphic>
          <a:graphicData uri="http://schemas.openxmlformats.org/presentationml/2006/ole">
            <p:oleObj spid="_x0000_s4101" name="文档" r:id="rId5" imgW="3838246" imgH="633623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9336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8440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775520" y="4077072"/>
            <a:ext cx="8640960" cy="2592289"/>
            <a:chOff x="251520" y="2924943"/>
            <a:chExt cx="8640960" cy="259228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924943"/>
              <a:ext cx="8640960" cy="2592289"/>
              <a:chOff x="251520" y="365876"/>
              <a:chExt cx="8640960" cy="259228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365876"/>
                <a:ext cx="8640960" cy="2278001"/>
                <a:chOff x="251520" y="365876"/>
                <a:chExt cx="8640960" cy="2278001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365876"/>
                  <a:ext cx="8640960" cy="227800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47606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246375350"/>
                </p:ext>
              </p:extLst>
            </p:nvPr>
          </p:nvGraphicFramePr>
          <p:xfrm>
            <a:off x="520700" y="3326323"/>
            <a:ext cx="8047038" cy="1589087"/>
          </p:xfrm>
          <a:graphic>
            <a:graphicData uri="http://schemas.openxmlformats.org/presentationml/2006/ole">
              <p:oleObj spid="_x0000_s4102" name="文档" r:id="rId6" imgW="3838246" imgH="757467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775520" y="5523886"/>
            <a:ext cx="8640960" cy="1145475"/>
            <a:chOff x="251520" y="5379869"/>
            <a:chExt cx="8640960" cy="1145475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25827222"/>
                </p:ext>
              </p:extLst>
            </p:nvPr>
          </p:nvGraphicFramePr>
          <p:xfrm>
            <a:off x="561975" y="5721797"/>
            <a:ext cx="7977188" cy="436562"/>
          </p:xfrm>
          <a:graphic>
            <a:graphicData uri="http://schemas.openxmlformats.org/presentationml/2006/ole">
              <p:oleObj spid="_x0000_s4103" name="文档" r:id="rId7" imgW="3863088" imgH="216008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4074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2844</Words>
  <Application>Microsoft Office PowerPoint</Application>
  <PresentationFormat>自定义</PresentationFormat>
  <Paragraphs>418</Paragraphs>
  <Slides>35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主题​​</vt:lpstr>
      <vt:lpstr>文档</vt:lpstr>
      <vt:lpstr>1.2　命题及其关系、充分条件      与必要条件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2019-12-10T14:28:18Z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