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61" r:id="rId2"/>
    <p:sldId id="350" r:id="rId3"/>
    <p:sldId id="330" r:id="rId4"/>
    <p:sldId id="485" r:id="rId5"/>
    <p:sldId id="486" r:id="rId6"/>
    <p:sldId id="458" r:id="rId7"/>
    <p:sldId id="459" r:id="rId8"/>
    <p:sldId id="460" r:id="rId9"/>
    <p:sldId id="461" r:id="rId10"/>
    <p:sldId id="462" r:id="rId11"/>
    <p:sldId id="463" r:id="rId12"/>
    <p:sldId id="383" r:id="rId13"/>
    <p:sldId id="464" r:id="rId14"/>
    <p:sldId id="465" r:id="rId15"/>
    <p:sldId id="466" r:id="rId16"/>
    <p:sldId id="467" r:id="rId17"/>
    <p:sldId id="468" r:id="rId18"/>
    <p:sldId id="451" r:id="rId19"/>
    <p:sldId id="469" r:id="rId20"/>
    <p:sldId id="470" r:id="rId21"/>
    <p:sldId id="471" r:id="rId22"/>
    <p:sldId id="472" r:id="rId23"/>
    <p:sldId id="473" r:id="rId24"/>
    <p:sldId id="474" r:id="rId25"/>
    <p:sldId id="452" r:id="rId26"/>
    <p:sldId id="476" r:id="rId27"/>
    <p:sldId id="477" r:id="rId28"/>
    <p:sldId id="478" r:id="rId29"/>
    <p:sldId id="479" r:id="rId30"/>
    <p:sldId id="487" r:id="rId31"/>
    <p:sldId id="480" r:id="rId32"/>
    <p:sldId id="430" r:id="rId33"/>
    <p:sldId id="481" r:id="rId34"/>
    <p:sldId id="482" r:id="rId35"/>
    <p:sldId id="483" r:id="rId36"/>
    <p:sldId id="484"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61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 Id="rId4" Type="http://schemas.openxmlformats.org/officeDocument/2006/relationships/image" Target="../media/image33.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image" Target="../media/image43.emf"/><Relationship Id="rId4" Type="http://schemas.openxmlformats.org/officeDocument/2006/relationships/image" Target="../media/image4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image" Target="../media/image4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F0E8A3-6411-43E8-B1DC-9A884F7D35DB}" type="datetimeFigureOut">
              <a:rPr lang="zh-CN" altLang="en-US" smtClean="0"/>
              <a:pPr/>
              <a:t>2019/12/10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857C55-19C8-4743-BD5E-089C3401A3F7}" type="slidenum">
              <a:rPr lang="zh-CN" altLang="en-US" smtClean="0"/>
              <a:pPr/>
              <a:t>‹#›</a:t>
            </a:fld>
            <a:endParaRPr lang="zh-CN" altLang="en-US"/>
          </a:p>
        </p:txBody>
      </p:sp>
    </p:spTree>
    <p:extLst>
      <p:ext uri="{BB962C8B-B14F-4D97-AF65-F5344CB8AC3E}">
        <p14:creationId xmlns:p14="http://schemas.microsoft.com/office/powerpoint/2010/main" xmlns="" val="537793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36316645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8C45E9-7CD0-4FFE-8F8D-78F2041A2E5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511F8B-2BFD-4377-BB75-52BF252DF716}"/>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18DEE4C-CFB3-4491-80CA-77C32E66196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763C9B-0350-4658-A7D2-E95715F8617E}"/>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E6645D-1DCF-494D-8977-7C1E42F8007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150868-C603-4514-AB9E-3334DFE8799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735627"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userDrawn="1"/>
        </p:nvSpPr>
        <p:spPr>
          <a:xfrm>
            <a:off x="2880320" y="2636912"/>
            <a:ext cx="931168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标题 1"/>
          <p:cNvSpPr>
            <a:spLocks noGrp="1"/>
          </p:cNvSpPr>
          <p:nvPr>
            <p:ph type="ctrTitle"/>
          </p:nvPr>
        </p:nvSpPr>
        <p:spPr>
          <a:xfrm>
            <a:off x="4375670" y="2910012"/>
            <a:ext cx="7865013"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xmlns="" val="1962201992"/>
      </p:ext>
    </p:extLst>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67808" y="538158"/>
            <a:ext cx="153617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考情概览</a:t>
            </a:r>
          </a:p>
        </p:txBody>
      </p:sp>
      <p:cxnSp>
        <p:nvCxnSpPr>
          <p:cNvPr id="8" name="直接连接符 7"/>
          <p:cNvCxnSpPr/>
          <p:nvPr userDrawn="1"/>
        </p:nvCxnSpPr>
        <p:spPr>
          <a:xfrm>
            <a:off x="4535047" y="874706"/>
            <a:ext cx="118103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23691147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969101" y="538158"/>
            <a:ext cx="154055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知识梳理</a:t>
            </a:r>
          </a:p>
        </p:txBody>
      </p:sp>
      <p:cxnSp>
        <p:nvCxnSpPr>
          <p:cNvPr id="12" name="直接连接符 11"/>
          <p:cNvCxnSpPr/>
          <p:nvPr userDrawn="1"/>
        </p:nvCxnSpPr>
        <p:spPr>
          <a:xfrm>
            <a:off x="6130194" y="876904"/>
            <a:ext cx="12536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39491195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
        <p:nvSpPr>
          <p:cNvPr id="3" name="同侧圆角矩形 2"/>
          <p:cNvSpPr/>
          <p:nvPr userDrawn="1"/>
        </p:nvSpPr>
        <p:spPr>
          <a:xfrm>
            <a:off x="9179755" y="538158"/>
            <a:ext cx="152475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学科素养</a:t>
            </a:r>
          </a:p>
        </p:txBody>
      </p:sp>
      <p:cxnSp>
        <p:nvCxnSpPr>
          <p:cNvPr id="4" name="直接连接符 3"/>
          <p:cNvCxnSpPr/>
          <p:nvPr userDrawn="1"/>
        </p:nvCxnSpPr>
        <p:spPr>
          <a:xfrm>
            <a:off x="9361942" y="874706"/>
            <a:ext cx="121398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67387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33DFED-F91B-42B3-83AF-745C6A16ECEF}"/>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B63EE3-4A2C-498C-BFF4-ED430A508D4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F12889B-C365-4A3A-9004-05B6EDD73A23}"/>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20639-F9FB-49F7-B07C-645235CC7DB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1E17FE7-F55B-4F1F-8E9F-DB2C10C3A9F6}"/>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C3A076-29B3-49ED-9377-0BE4EB5E0411}"/>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9B03FF6-76CD-4F7A-A905-B252446E1999}"/>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8" name="页脚占位符 7">
            <a:extLst>
              <a:ext uri="{FF2B5EF4-FFF2-40B4-BE49-F238E27FC236}">
                <a16:creationId xmlns:a16="http://schemas.microsoft.com/office/drawing/2014/main" xmlns=""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202B546-EC9E-4CB3-B1C2-5FA4E76539E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DD810E-A959-495A-A84E-5B9D99AB8F05}"/>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4" name="页脚占位符 3">
            <a:extLst>
              <a:ext uri="{FF2B5EF4-FFF2-40B4-BE49-F238E27FC236}">
                <a16:creationId xmlns:a16="http://schemas.microsoft.com/office/drawing/2014/main" xmlns=""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28761C7-8E64-4FF2-B719-BA3C5A9F8F4C}"/>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18E5B87-7045-4A92-8DFF-729F7BBCEEC7}"/>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3" name="页脚占位符 2">
            <a:extLst>
              <a:ext uri="{FF2B5EF4-FFF2-40B4-BE49-F238E27FC236}">
                <a16:creationId xmlns:a16="http://schemas.microsoft.com/office/drawing/2014/main" xmlns=""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6C2ACCE-D742-4A39-8891-BEA96E047AD7}"/>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6B41B7C-F975-43D6-AFA7-FFFE1F4EF25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B5D189-02AC-44CD-BFCD-94CA29EF5DA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4990D6-2F93-4FA6-A6CF-D6023613BE7D}"/>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79DD12-F4F0-466E-84C8-BFB1DBC5A14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slide" Target="slide12.xml"/><Relationship Id="rId7" Type="http://schemas.openxmlformats.org/officeDocument/2006/relationships/package" Target="../embeddings/Microsoft_Office_Word___13.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package" Target="../embeddings/Microsoft_Office_Word___12.docx"/><Relationship Id="rId5" Type="http://schemas.openxmlformats.org/officeDocument/2006/relationships/slide" Target="slide25.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slide" Target="slide12.xml"/><Relationship Id="rId7" Type="http://schemas.openxmlformats.org/officeDocument/2006/relationships/package" Target="../embeddings/Microsoft_Office_Word___16.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Office_Word___15.docx"/><Relationship Id="rId5" Type="http://schemas.openxmlformats.org/officeDocument/2006/relationships/slide" Target="slide25.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19.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__18.docx"/><Relationship Id="rId5" Type="http://schemas.openxmlformats.org/officeDocument/2006/relationships/slide" Target="slide25.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Office_Word___20.docx"/><Relationship Id="rId5" Type="http://schemas.openxmlformats.org/officeDocument/2006/relationships/slide" Target="slide25.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21.docx"/><Relationship Id="rId5" Type="http://schemas.openxmlformats.org/officeDocument/2006/relationships/slide" Target="slide25.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22.docx"/><Relationship Id="rId5" Type="http://schemas.openxmlformats.org/officeDocument/2006/relationships/slide" Target="slide25.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24.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23.docx"/><Relationship Id="rId5" Type="http://schemas.openxmlformats.org/officeDocument/2006/relationships/slide" Target="slide25.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27.docx"/><Relationship Id="rId3" Type="http://schemas.openxmlformats.org/officeDocument/2006/relationships/slide" Target="slide12.xml"/><Relationship Id="rId7" Type="http://schemas.openxmlformats.org/officeDocument/2006/relationships/package" Target="../embeddings/Microsoft_Office_Word___26.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25.docx"/><Relationship Id="rId5" Type="http://schemas.openxmlformats.org/officeDocument/2006/relationships/slide" Target="slide25.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30.docx"/><Relationship Id="rId3" Type="http://schemas.openxmlformats.org/officeDocument/2006/relationships/slide" Target="slide12.xml"/><Relationship Id="rId7" Type="http://schemas.openxmlformats.org/officeDocument/2006/relationships/package" Target="../embeddings/Microsoft_Office_Word___29.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28.docx"/><Relationship Id="rId5" Type="http://schemas.openxmlformats.org/officeDocument/2006/relationships/slide" Target="slide25.xml"/><Relationship Id="rId4" Type="http://schemas.openxmlformats.org/officeDocument/2006/relationships/slide" Target="slide18.xml"/><Relationship Id="rId9" Type="http://schemas.openxmlformats.org/officeDocument/2006/relationships/package" Target="../embeddings/Microsoft_Office_Word___31.docx"/></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34.docx"/><Relationship Id="rId3" Type="http://schemas.openxmlformats.org/officeDocument/2006/relationships/slide" Target="slide12.xml"/><Relationship Id="rId7" Type="http://schemas.openxmlformats.org/officeDocument/2006/relationships/package" Target="../embeddings/Microsoft_Office_Word___33.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32.docx"/><Relationship Id="rId5" Type="http://schemas.openxmlformats.org/officeDocument/2006/relationships/slide" Target="slide25.xml"/><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36.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35.docx"/><Relationship Id="rId5" Type="http://schemas.openxmlformats.org/officeDocument/2006/relationships/slide" Target="slide25.xml"/><Relationship Id="rId4" Type="http://schemas.openxmlformats.org/officeDocument/2006/relationships/slide" Target="slide18.xml"/></Relationships>
</file>

<file path=ppt/slides/_rels/slide2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slide" Target="slide12.xml"/><Relationship Id="rId7" Type="http://schemas.openxmlformats.org/officeDocument/2006/relationships/package" Target="../embeddings/Microsoft_Office_Word___38.docx"/><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37.docx"/><Relationship Id="rId5" Type="http://schemas.openxmlformats.org/officeDocument/2006/relationships/slide" Target="slide25.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40.docx"/><Relationship Id="rId5" Type="http://schemas.openxmlformats.org/officeDocument/2006/relationships/slide" Target="slide25.xml"/><Relationship Id="rId4" Type="http://schemas.openxmlformats.org/officeDocument/2006/relationships/slide" Target="slide18.xml"/></Relationships>
</file>

<file path=ppt/slides/_rels/slide3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Office_Word___41.docx"/><Relationship Id="rId2" Type="http://schemas.openxmlformats.org/officeDocument/2006/relationships/slideLayout" Target="../slideLayouts/slideLayout15.xml"/><Relationship Id="rId1" Type="http://schemas.openxmlformats.org/officeDocument/2006/relationships/vmlDrawing" Target="../drawings/vmlDrawing19.vml"/><Relationship Id="rId6" Type="http://schemas.openxmlformats.org/officeDocument/2006/relationships/package" Target="../embeddings/Microsoft_Office_Word___44.docx"/><Relationship Id="rId5" Type="http://schemas.openxmlformats.org/officeDocument/2006/relationships/package" Target="../embeddings/Microsoft_Office_Word___43.docx"/><Relationship Id="rId4" Type="http://schemas.openxmlformats.org/officeDocument/2006/relationships/package" Target="../embeddings/Microsoft_Office_Word___42.docx"/></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Word___45.docx"/><Relationship Id="rId2" Type="http://schemas.openxmlformats.org/officeDocument/2006/relationships/slideLayout" Target="../slideLayouts/slideLayout15.xml"/><Relationship Id="rId1" Type="http://schemas.openxmlformats.org/officeDocument/2006/relationships/vmlDrawing" Target="../drawings/vmlDrawing20.vml"/><Relationship Id="rId4" Type="http://schemas.openxmlformats.org/officeDocument/2006/relationships/package" Target="../embeddings/Microsoft_Office_Word___46.docx"/></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Word___47.docx"/><Relationship Id="rId2" Type="http://schemas.openxmlformats.org/officeDocument/2006/relationships/slideLayout" Target="../slideLayouts/slideLayout15.xml"/><Relationship Id="rId1" Type="http://schemas.openxmlformats.org/officeDocument/2006/relationships/vmlDrawing" Target="../drawings/vmlDrawing21.vml"/><Relationship Id="rId5" Type="http://schemas.openxmlformats.org/officeDocument/2006/relationships/package" Target="../embeddings/Microsoft_Office_Word___49.docx"/><Relationship Id="rId4" Type="http://schemas.openxmlformats.org/officeDocument/2006/relationships/package" Target="../embeddings/Microsoft_Office_Word___48.docx"/></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Word___50.docx"/><Relationship Id="rId2" Type="http://schemas.openxmlformats.org/officeDocument/2006/relationships/slideLayout" Target="../slideLayouts/slideLayout15.xml"/><Relationship Id="rId1" Type="http://schemas.openxmlformats.org/officeDocument/2006/relationships/vmlDrawing" Target="../drawings/vmlDrawing22.v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8.docx"/><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package" Target="../embeddings/Microsoft_Office_Word___7.docx"/><Relationship Id="rId5" Type="http://schemas.openxmlformats.org/officeDocument/2006/relationships/package" Target="../embeddings/Microsoft_Office_Word___6.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1.docx"/><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package" Target="../embeddings/Microsoft_Office_Word___10.docx"/><Relationship Id="rId5" Type="http://schemas.openxmlformats.org/officeDocument/2006/relationships/package" Target="../embeddings/Microsoft_Office_Word___9.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4180968" y="2994231"/>
            <a:ext cx="6487032" cy="809797"/>
          </a:xfrm>
        </p:spPr>
        <p:txBody>
          <a:bodyPr/>
          <a:lstStyle/>
          <a:p>
            <a:r>
              <a:rPr lang="en-US" altLang="zh-CN" dirty="0"/>
              <a:t>2.3</a:t>
            </a:r>
            <a:r>
              <a:rPr lang="zh-CN" altLang="zh-CN" dirty="0"/>
              <a:t>　函数的奇偶性与周期性</a:t>
            </a:r>
          </a:p>
        </p:txBody>
      </p:sp>
      <p:pic>
        <p:nvPicPr>
          <p:cNvPr id="4" name="Picture 1">
            <a:hlinkClick r:id="rId2"/>
          </p:cNvPr>
          <p:cNvPicPr>
            <a:picLocks noChangeAspect="1" noChangeArrowheads="1"/>
          </p:cNvPicPr>
          <p:nvPr/>
        </p:nvPicPr>
        <p:blipFill>
          <a:blip r:embed="rId3"/>
          <a:srcRect/>
          <a:stretch>
            <a:fillRect/>
          </a:stretch>
        </p:blipFill>
        <p:spPr bwMode="auto">
          <a:xfrm>
            <a:off x="2042160" y="4079166"/>
            <a:ext cx="7621588" cy="2400300"/>
          </a:xfrm>
          <a:prstGeom prst="rect">
            <a:avLst/>
          </a:prstGeom>
          <a:noFill/>
        </p:spPr>
      </p:pic>
    </p:spTree>
    <p:extLst>
      <p:ext uri="{BB962C8B-B14F-4D97-AF65-F5344CB8AC3E}">
        <p14:creationId xmlns:p14="http://schemas.microsoft.com/office/powerpoint/2010/main" xmlns="" val="4215051659"/>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10</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7"/>
            <a:ext cx="8128000" cy="866006"/>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上的奇函数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则当</a:t>
            </a:r>
            <a:r>
              <a:rPr lang="en-US" altLang="zh-CN" sz="2200" i="1" dirty="0">
                <a:solidFill>
                  <a:srgbClr val="000000"/>
                </a:solidFill>
                <a:latin typeface="Times New Roman" panose="02020603050405020304" pitchFamily="18" charset="0"/>
                <a:cs typeface="Times New Roman" panose="02020603050405020304" pitchFamily="18" charset="0"/>
              </a:rPr>
              <a:t>x&lt;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149080"/>
            <a:ext cx="8640960" cy="2520281"/>
            <a:chOff x="251520" y="1945806"/>
            <a:chExt cx="8640960" cy="2520281"/>
          </a:xfrm>
        </p:grpSpPr>
        <p:grpSp>
          <p:nvGrpSpPr>
            <p:cNvPr id="10" name="组合 9"/>
            <p:cNvGrpSpPr/>
            <p:nvPr/>
          </p:nvGrpSpPr>
          <p:grpSpPr>
            <a:xfrm>
              <a:off x="251520" y="1945806"/>
              <a:ext cx="8640960" cy="2520281"/>
              <a:chOff x="251520" y="-99393"/>
              <a:chExt cx="8640960" cy="2520281"/>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99393"/>
                <a:ext cx="8640960" cy="2203273"/>
                <a:chOff x="251520" y="-99393"/>
                <a:chExt cx="8640960" cy="2203273"/>
              </a:xfrm>
            </p:grpSpPr>
            <p:sp>
              <p:nvSpPr>
                <p:cNvPr id="15" name="矩形 14"/>
                <p:cNvSpPr/>
                <p:nvPr/>
              </p:nvSpPr>
              <p:spPr>
                <a:xfrm>
                  <a:off x="251520" y="-99393"/>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35936"/>
                  <a:ext cx="492443" cy="276999"/>
                </a:xfrm>
                <a:prstGeom prst="rect">
                  <a:avLst/>
                </a:prstGeom>
                <a:noFill/>
              </p:spPr>
              <p:txBody>
                <a:bodyPr wrap="none" rtlCol="0">
                  <a:spAutoFit/>
                </a:bodyPr>
                <a:lstStyle/>
                <a:p>
                  <a:r>
                    <a:rPr lang="zh-CN" altLang="en-US" sz="1200" dirty="0"/>
                    <a:t>关闭</a:t>
                  </a:r>
                </a:p>
              </p:txBody>
            </p:sp>
          </p:grpSp>
        </p:grpSp>
        <p:sp>
          <p:nvSpPr>
            <p:cNvPr id="11" name="矩形 10"/>
            <p:cNvSpPr>
              <a:spLocks noChangeAspect="1"/>
            </p:cNvSpPr>
            <p:nvPr/>
          </p:nvSpPr>
          <p:spPr>
            <a:xfrm>
              <a:off x="508000" y="2308029"/>
              <a:ext cx="8128000" cy="1477328"/>
            </a:xfrm>
            <a:prstGeom prst="rect">
              <a:avLst/>
            </a:prstGeom>
          </p:spPr>
          <p:txBody>
            <a:bodyPr>
              <a:spAutoFit/>
            </a:bodyPr>
            <a:lstStyle/>
            <a:p>
              <a:pPr>
                <a:lnSpc>
                  <a:spcPct val="150000"/>
                </a:lnSpc>
              </a:pPr>
              <a:r>
                <a:rPr lang="zh-CN" altLang="zh-CN" sz="2000" dirty="0"/>
                <a:t>当</a:t>
              </a:r>
              <a:r>
                <a:rPr lang="en-US" altLang="zh-CN" sz="2000" i="1" dirty="0"/>
                <a:t>x&lt;</a:t>
              </a:r>
              <a:r>
                <a:rPr lang="en-US" altLang="zh-CN" sz="2000" dirty="0"/>
                <a:t>0</a:t>
              </a:r>
              <a:r>
                <a:rPr lang="zh-CN" altLang="zh-CN" sz="2000" dirty="0"/>
                <a:t>时</a:t>
              </a:r>
              <a:r>
                <a:rPr lang="en-US" altLang="zh-CN" sz="2000" dirty="0"/>
                <a:t>,</a:t>
              </a:r>
              <a:r>
                <a:rPr lang="zh-CN" altLang="zh-CN" sz="2000" dirty="0"/>
                <a:t>则</a:t>
              </a:r>
              <a:r>
                <a:rPr lang="en-US" altLang="zh-CN" sz="2000" i="1" dirty="0"/>
                <a:t>-x&gt;</a:t>
              </a:r>
              <a:r>
                <a:rPr lang="en-US" altLang="zh-CN" sz="2000" dirty="0"/>
                <a:t>0,</a:t>
              </a:r>
              <a:r>
                <a:rPr lang="zh-CN" altLang="zh-CN" sz="2000" i="1" dirty="0"/>
                <a:t>∴</a:t>
              </a:r>
              <a:r>
                <a:rPr lang="en-US" altLang="zh-CN" sz="2000" i="1" dirty="0"/>
                <a:t>f</a:t>
              </a:r>
              <a:r>
                <a:rPr lang="en-US" altLang="zh-CN" sz="2000" dirty="0"/>
                <a:t>(</a:t>
              </a:r>
              <a:r>
                <a:rPr lang="en-US" altLang="zh-CN" sz="2000" i="1" dirty="0"/>
                <a:t>-x</a:t>
              </a:r>
              <a:r>
                <a:rPr lang="en-US" altLang="zh-CN" sz="2000" dirty="0"/>
                <a:t>)</a:t>
              </a:r>
              <a:r>
                <a:rPr lang="en-US" altLang="zh-CN" sz="2000" i="1" dirty="0"/>
                <a:t>=</a:t>
              </a:r>
              <a:r>
                <a:rPr lang="en-US" altLang="zh-CN" sz="2000" dirty="0"/>
                <a:t>(</a:t>
              </a:r>
              <a:r>
                <a:rPr lang="en-US" altLang="zh-CN" sz="2000" i="1" dirty="0"/>
                <a:t>-x</a:t>
              </a:r>
              <a:r>
                <a:rPr lang="en-US" altLang="zh-CN" sz="2000" dirty="0"/>
                <a:t>)(1</a:t>
              </a:r>
              <a:r>
                <a:rPr lang="en-US" altLang="zh-CN" sz="2000" i="1" dirty="0"/>
                <a:t>-x</a:t>
              </a:r>
              <a:r>
                <a:rPr lang="en-US" altLang="zh-CN" sz="2000" dirty="0"/>
                <a:t>)</a:t>
              </a:r>
              <a:r>
                <a:rPr lang="en-US" altLang="zh-CN" sz="2000" i="1" dirty="0"/>
                <a:t>.</a:t>
              </a:r>
              <a:endParaRPr lang="zh-CN" altLang="zh-CN" sz="2000" dirty="0"/>
            </a:p>
            <a:p>
              <a:pPr>
                <a:lnSpc>
                  <a:spcPct val="150000"/>
                </a:lnSpc>
              </a:pPr>
              <a:r>
                <a:rPr lang="zh-CN" altLang="zh-CN" sz="2000" dirty="0"/>
                <a:t>又</a:t>
              </a:r>
              <a:r>
                <a:rPr lang="en-US" altLang="zh-CN" sz="2000" i="1" dirty="0"/>
                <a:t>f</a:t>
              </a:r>
              <a:r>
                <a:rPr lang="en-US" altLang="zh-CN" sz="2000" dirty="0"/>
                <a:t>(</a:t>
              </a:r>
              <a:r>
                <a:rPr lang="en-US" altLang="zh-CN" sz="2000" i="1" dirty="0"/>
                <a:t>x</a:t>
              </a:r>
              <a:r>
                <a:rPr lang="en-US" altLang="zh-CN" sz="2000" dirty="0"/>
                <a:t>)</a:t>
              </a:r>
              <a:r>
                <a:rPr lang="zh-CN" altLang="zh-CN" sz="2000" dirty="0"/>
                <a:t>为奇函数</a:t>
              </a:r>
              <a:r>
                <a:rPr lang="en-US" altLang="zh-CN" sz="2000" dirty="0"/>
                <a:t>,</a:t>
              </a:r>
              <a:r>
                <a:rPr lang="zh-CN" altLang="zh-CN" sz="2000" i="1" dirty="0"/>
                <a:t>∴</a:t>
              </a:r>
              <a:r>
                <a:rPr lang="en-US" altLang="zh-CN" sz="2000" i="1" dirty="0"/>
                <a:t>f</a:t>
              </a:r>
              <a:r>
                <a:rPr lang="en-US" altLang="zh-CN" sz="2000" dirty="0"/>
                <a:t>(</a:t>
              </a:r>
              <a:r>
                <a:rPr lang="en-US" altLang="zh-CN" sz="2000" i="1" dirty="0"/>
                <a:t>-x</a:t>
              </a:r>
              <a:r>
                <a:rPr lang="en-US" altLang="zh-CN" sz="2000" dirty="0"/>
                <a:t>)</a:t>
              </a:r>
              <a:r>
                <a:rPr lang="en-US" altLang="zh-CN" sz="2000" i="1" dirty="0"/>
                <a:t>=-f</a:t>
              </a:r>
              <a:r>
                <a:rPr lang="en-US" altLang="zh-CN" sz="2000" dirty="0"/>
                <a:t>(</a:t>
              </a:r>
              <a:r>
                <a:rPr lang="en-US" altLang="zh-CN" sz="2000" i="1" dirty="0"/>
                <a:t>x</a:t>
              </a:r>
              <a:r>
                <a:rPr lang="en-US" altLang="zh-CN" sz="2000" dirty="0"/>
                <a:t>)</a:t>
              </a:r>
              <a:r>
                <a:rPr lang="en-US" altLang="zh-CN" sz="2000" i="1" dirty="0"/>
                <a:t>=</a:t>
              </a:r>
              <a:r>
                <a:rPr lang="en-US" altLang="zh-CN" sz="2000" dirty="0"/>
                <a:t>(</a:t>
              </a:r>
              <a:r>
                <a:rPr lang="en-US" altLang="zh-CN" sz="2000" i="1" dirty="0"/>
                <a:t>-x</a:t>
              </a:r>
              <a:r>
                <a:rPr lang="en-US" altLang="zh-CN" sz="2000" dirty="0"/>
                <a:t>)(1</a:t>
              </a:r>
              <a:r>
                <a:rPr lang="en-US" altLang="zh-CN" sz="2000" i="1" dirty="0"/>
                <a:t>-x</a:t>
              </a:r>
              <a:r>
                <a:rPr lang="en-US" altLang="zh-CN" sz="2000" dirty="0"/>
                <a:t>),</a:t>
              </a:r>
              <a:endParaRPr lang="zh-CN" altLang="zh-CN" sz="2000" dirty="0"/>
            </a:p>
            <a:p>
              <a:pPr>
                <a:lnSpc>
                  <a:spcPct val="150000"/>
                </a:lnSpc>
              </a:pPr>
              <a:r>
                <a:rPr lang="zh-CN" altLang="zh-CN" sz="2000" i="1" dirty="0"/>
                <a:t>∴</a:t>
              </a:r>
              <a:r>
                <a:rPr lang="en-US" altLang="zh-CN" sz="2000" i="1" dirty="0"/>
                <a:t>f</a:t>
              </a:r>
              <a:r>
                <a:rPr lang="en-US" altLang="zh-CN" sz="2000" dirty="0"/>
                <a:t>(</a:t>
              </a:r>
              <a:r>
                <a:rPr lang="en-US" altLang="zh-CN" sz="2000" i="1" dirty="0"/>
                <a:t>x</a:t>
              </a:r>
              <a:r>
                <a:rPr lang="en-US" altLang="zh-CN" sz="2000" dirty="0"/>
                <a:t>)</a:t>
              </a:r>
              <a:r>
                <a:rPr lang="en-US" altLang="zh-CN" sz="2000" i="1" dirty="0"/>
                <a:t>=x</a:t>
              </a:r>
              <a:r>
                <a:rPr lang="en-US" altLang="zh-CN" sz="2000" dirty="0"/>
                <a:t>(1</a:t>
              </a:r>
              <a:r>
                <a:rPr lang="en-US" altLang="zh-CN" sz="2000" i="1" dirty="0"/>
                <a:t>-x</a:t>
              </a:r>
              <a:r>
                <a:rPr lang="en-US" altLang="zh-CN" sz="2000" dirty="0"/>
                <a:t>)</a:t>
              </a:r>
              <a:r>
                <a:rPr lang="en-US" altLang="zh-CN" sz="2000" i="1" dirty="0"/>
                <a:t>.</a:t>
              </a:r>
              <a:endParaRPr lang="zh-CN" altLang="zh-CN" sz="2000" dirty="0"/>
            </a:p>
          </p:txBody>
        </p:sp>
      </p:grpSp>
      <p:grpSp>
        <p:nvGrpSpPr>
          <p:cNvPr id="17" name="组合 16"/>
          <p:cNvGrpSpPr/>
          <p:nvPr/>
        </p:nvGrpSpPr>
        <p:grpSpPr>
          <a:xfrm>
            <a:off x="1775520" y="5517232"/>
            <a:ext cx="8640960" cy="1152128"/>
            <a:chOff x="251520" y="4752548"/>
            <a:chExt cx="8640960" cy="1152128"/>
          </a:xfrm>
        </p:grpSpPr>
        <p:grpSp>
          <p:nvGrpSpPr>
            <p:cNvPr id="18" name="组合 17"/>
            <p:cNvGrpSpPr/>
            <p:nvPr/>
          </p:nvGrpSpPr>
          <p:grpSpPr>
            <a:xfrm>
              <a:off x="251520" y="4752548"/>
              <a:ext cx="8640960" cy="1152128"/>
              <a:chOff x="251520" y="3755469"/>
              <a:chExt cx="8640960" cy="115212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19" name="矩形 18"/>
            <p:cNvSpPr>
              <a:spLocks noChangeAspect="1"/>
            </p:cNvSpPr>
            <p:nvPr/>
          </p:nvSpPr>
          <p:spPr>
            <a:xfrm>
              <a:off x="539552" y="4968572"/>
              <a:ext cx="8064896" cy="507127"/>
            </a:xfrm>
            <a:prstGeom prst="rect">
              <a:avLst/>
            </a:prstGeom>
          </p:spPr>
          <p:txBody>
            <a:bodyPr wrap="square">
              <a:spAutoFit/>
            </a:bodyPr>
            <a:lstStyle/>
            <a:p>
              <a:pPr>
                <a:lnSpc>
                  <a:spcPct val="150000"/>
                </a:lnSpc>
              </a:pPr>
              <a:r>
                <a:rPr lang="en-US" altLang="zh-CN" sz="2000" i="1" dirty="0"/>
                <a:t>x</a:t>
              </a:r>
              <a:r>
                <a:rPr lang="en-US" altLang="zh-CN" sz="2000" dirty="0"/>
                <a:t>(1</a:t>
              </a:r>
              <a:r>
                <a:rPr lang="en-US" altLang="zh-CN" sz="2000" i="1" dirty="0"/>
                <a:t>-x</a:t>
              </a:r>
              <a:r>
                <a:rPr lang="en-US" altLang="zh-CN" sz="2000" dirty="0"/>
                <a:t>)</a:t>
              </a:r>
              <a:endParaRPr lang="zh-CN" altLang="en-US" sz="2000" dirty="0"/>
            </a:p>
          </p:txBody>
        </p:sp>
      </p:grpSp>
    </p:spTree>
    <p:extLst>
      <p:ext uri="{BB962C8B-B14F-4D97-AF65-F5344CB8AC3E}">
        <p14:creationId xmlns:p14="http://schemas.microsoft.com/office/powerpoint/2010/main" xmlns="" val="367681558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11</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2107334"/>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自测点评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判断函数的奇偶性应先考察函数的定义域是否关于原点对称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如果不对称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则该函数为非奇非偶函数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处有定义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则有</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奇函数在关于原点对称的区间上的单调性相同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而偶函数在关于原点对称的区间上的单调性相反</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利用函数的周期性可以把未知函数值转化到已知函数值求解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059779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12</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8"/>
            <a:ext cx="8128000" cy="2529923"/>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函数的奇偶性的判断</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上是增函数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上是增函数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上是减函数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上是减函数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48836841"/>
              </p:ext>
            </p:extLst>
          </p:nvPr>
        </p:nvGraphicFramePr>
        <p:xfrm>
          <a:off x="4805123" y="1765912"/>
          <a:ext cx="6465351" cy="542792"/>
        </p:xfrm>
        <a:graphic>
          <a:graphicData uri="http://schemas.openxmlformats.org/presentationml/2006/ole">
            <p:oleObj spid="_x0000_s6149" name="文档" r:id="rId6" imgW="3838246" imgH="321492"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2" name="五边形 11"/>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1775520" y="3919722"/>
            <a:ext cx="8640960" cy="2749639"/>
            <a:chOff x="251520" y="2767593"/>
            <a:chExt cx="8640960" cy="2749639"/>
          </a:xfrm>
        </p:grpSpPr>
        <p:grpSp>
          <p:nvGrpSpPr>
            <p:cNvPr id="14" name="组合 13"/>
            <p:cNvGrpSpPr/>
            <p:nvPr/>
          </p:nvGrpSpPr>
          <p:grpSpPr>
            <a:xfrm>
              <a:off x="251520" y="2767593"/>
              <a:ext cx="8640960" cy="2749639"/>
              <a:chOff x="251520" y="208526"/>
              <a:chExt cx="8640960" cy="2749639"/>
            </a:xfrm>
          </p:grpSpPr>
          <p:sp>
            <p:nvSpPr>
              <p:cNvPr id="16" name="五边形 1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208526"/>
                <a:ext cx="8640960" cy="2435352"/>
                <a:chOff x="251520" y="208526"/>
                <a:chExt cx="8640960" cy="2435352"/>
              </a:xfrm>
            </p:grpSpPr>
            <p:sp>
              <p:nvSpPr>
                <p:cNvPr id="19" name="矩形 18"/>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288624"/>
                  <a:ext cx="492443" cy="276999"/>
                </a:xfrm>
                <a:prstGeom prst="rect">
                  <a:avLst/>
                </a:prstGeom>
                <a:noFill/>
              </p:spPr>
              <p:txBody>
                <a:bodyPr wrap="none" rtlCol="0">
                  <a:spAutoFit/>
                </a:bodyPr>
                <a:lstStyle/>
                <a:p>
                  <a:r>
                    <a:rPr lang="zh-CN" altLang="en-US" sz="1200" dirty="0"/>
                    <a:t>关闭</a:t>
                  </a:r>
                </a:p>
              </p:txBody>
            </p:sp>
          </p:grpSp>
        </p:grpSp>
        <p:graphicFrame>
          <p:nvGraphicFramePr>
            <p:cNvPr id="15" name="对象 14"/>
            <p:cNvGraphicFramePr>
              <a:graphicFrameLocks noChangeAspect="1"/>
            </p:cNvGraphicFramePr>
            <p:nvPr>
              <p:extLst>
                <p:ext uri="{D42A27DB-BD31-4B8C-83A1-F6EECF244321}">
                  <p14:modId xmlns:p14="http://schemas.microsoft.com/office/powerpoint/2010/main" xmlns="" val="2209267467"/>
                </p:ext>
              </p:extLst>
            </p:nvPr>
          </p:nvGraphicFramePr>
          <p:xfrm>
            <a:off x="520700" y="3138885"/>
            <a:ext cx="8047038" cy="1884362"/>
          </p:xfrm>
          <a:graphic>
            <a:graphicData uri="http://schemas.openxmlformats.org/presentationml/2006/ole">
              <p:oleObj spid="_x0000_s6150" name="文档" r:id="rId7" imgW="3838246" imgH="901472"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3896120917"/>
                </p:ext>
              </p:extLst>
            </p:nvPr>
          </p:nvGraphicFramePr>
          <p:xfrm>
            <a:off x="561975" y="5721797"/>
            <a:ext cx="7977188" cy="436562"/>
          </p:xfrm>
          <a:graphic>
            <a:graphicData uri="http://schemas.openxmlformats.org/presentationml/2006/ole">
              <p:oleObj spid="_x0000_s6151" name="文档" r:id="rId8" imgW="3863088" imgH="216008" progId="Word.Document.12">
                <p:embed/>
              </p:oleObj>
            </a:graphicData>
          </a:graphic>
        </p:graphicFrame>
      </p:grpSp>
    </p:spTree>
    <p:extLst>
      <p:ext uri="{BB962C8B-B14F-4D97-AF65-F5344CB8AC3E}">
        <p14:creationId xmlns:p14="http://schemas.microsoft.com/office/powerpoint/2010/main" xmlns="" val="92071471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13</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48543"/>
            <a:ext cx="8128000" cy="470450"/>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满足下列条件的函数中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为偶函数的是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46032373"/>
              </p:ext>
            </p:extLst>
          </p:nvPr>
        </p:nvGraphicFramePr>
        <p:xfrm>
          <a:off x="1834649" y="1872161"/>
          <a:ext cx="8128000" cy="803389"/>
        </p:xfrm>
        <a:graphic>
          <a:graphicData uri="http://schemas.openxmlformats.org/presentationml/2006/ole">
            <p:oleObj spid="_x0000_s7173" name="文档" r:id="rId6" imgW="3838246" imgH="378734"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2" name="五边形 11"/>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1775520" y="3356992"/>
            <a:ext cx="8640960" cy="3312368"/>
            <a:chOff x="251520" y="2204864"/>
            <a:chExt cx="8640960" cy="3312368"/>
          </a:xfrm>
        </p:grpSpPr>
        <p:grpSp>
          <p:nvGrpSpPr>
            <p:cNvPr id="14" name="组合 13"/>
            <p:cNvGrpSpPr/>
            <p:nvPr/>
          </p:nvGrpSpPr>
          <p:grpSpPr>
            <a:xfrm>
              <a:off x="251520" y="2204864"/>
              <a:ext cx="8640960" cy="3312368"/>
              <a:chOff x="251520" y="-354203"/>
              <a:chExt cx="8640960" cy="3312368"/>
            </a:xfrm>
          </p:grpSpPr>
          <p:sp>
            <p:nvSpPr>
              <p:cNvPr id="16" name="五边形 1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354203"/>
                <a:ext cx="8640960" cy="2998081"/>
                <a:chOff x="251520" y="-354203"/>
                <a:chExt cx="8640960" cy="2998081"/>
              </a:xfrm>
            </p:grpSpPr>
            <p:sp>
              <p:nvSpPr>
                <p:cNvPr id="19" name="矩形 18"/>
                <p:cNvSpPr/>
                <p:nvPr/>
              </p:nvSpPr>
              <p:spPr>
                <a:xfrm>
                  <a:off x="251520" y="-354203"/>
                  <a:ext cx="8640960" cy="29980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223066"/>
                  <a:ext cx="492443" cy="276999"/>
                </a:xfrm>
                <a:prstGeom prst="rect">
                  <a:avLst/>
                </a:prstGeom>
                <a:noFill/>
              </p:spPr>
              <p:txBody>
                <a:bodyPr wrap="none" rtlCol="0">
                  <a:spAutoFit/>
                </a:bodyPr>
                <a:lstStyle/>
                <a:p>
                  <a:r>
                    <a:rPr lang="zh-CN" altLang="en-US" sz="1200" dirty="0"/>
                    <a:t>关闭</a:t>
                  </a:r>
                </a:p>
              </p:txBody>
            </p:sp>
          </p:grpSp>
        </p:grpSp>
        <p:graphicFrame>
          <p:nvGraphicFramePr>
            <p:cNvPr id="15" name="对象 14"/>
            <p:cNvGraphicFramePr>
              <a:graphicFrameLocks noChangeAspect="1"/>
            </p:cNvGraphicFramePr>
            <p:nvPr>
              <p:extLst>
                <p:ext uri="{D42A27DB-BD31-4B8C-83A1-F6EECF244321}">
                  <p14:modId xmlns:p14="http://schemas.microsoft.com/office/powerpoint/2010/main" xmlns="" val="3391384095"/>
                </p:ext>
              </p:extLst>
            </p:nvPr>
          </p:nvGraphicFramePr>
          <p:xfrm>
            <a:off x="520700" y="2627195"/>
            <a:ext cx="8047038" cy="2390775"/>
          </p:xfrm>
          <a:graphic>
            <a:graphicData uri="http://schemas.openxmlformats.org/presentationml/2006/ole">
              <p:oleObj spid="_x0000_s7174" name="文档" r:id="rId7" imgW="3838246" imgH="1143401"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2283532742"/>
                </p:ext>
              </p:extLst>
            </p:nvPr>
          </p:nvGraphicFramePr>
          <p:xfrm>
            <a:off x="561975" y="5721797"/>
            <a:ext cx="7977188" cy="436562"/>
          </p:xfrm>
          <a:graphic>
            <a:graphicData uri="http://schemas.openxmlformats.org/presentationml/2006/ole">
              <p:oleObj spid="_x0000_s7175" name="文档" r:id="rId8" imgW="3863088" imgH="216008" progId="Word.Document.12">
                <p:embed/>
              </p:oleObj>
            </a:graphicData>
          </a:graphic>
        </p:graphicFrame>
      </p:grpSp>
    </p:spTree>
    <p:extLst>
      <p:ext uri="{BB962C8B-B14F-4D97-AF65-F5344CB8AC3E}">
        <p14:creationId xmlns:p14="http://schemas.microsoft.com/office/powerpoint/2010/main" xmlns="" val="21855891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14</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8105"/>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判断函数奇偶性常用方法及思路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定义法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1736643"/>
              </p:ext>
            </p:extLst>
          </p:nvPr>
        </p:nvGraphicFramePr>
        <p:xfrm>
          <a:off x="2032000" y="2208216"/>
          <a:ext cx="8128000" cy="2336213"/>
        </p:xfrm>
        <a:graphic>
          <a:graphicData uri="http://schemas.openxmlformats.org/presentationml/2006/ole">
            <p:oleObj spid="_x0000_s8196" name="文档" r:id="rId6" imgW="3838246" imgH="1103800" progId="Word.Document.12">
              <p:embed/>
            </p:oleObj>
          </a:graphicData>
        </a:graphic>
      </p:graphicFrame>
      <p:sp>
        <p:nvSpPr>
          <p:cNvPr id="5" name="矩形 4"/>
          <p:cNvSpPr>
            <a:spLocks noChangeAspect="1"/>
          </p:cNvSpPr>
          <p:nvPr/>
        </p:nvSpPr>
        <p:spPr>
          <a:xfrm>
            <a:off x="2032001" y="4583065"/>
            <a:ext cx="1662315" cy="466090"/>
          </a:xfrm>
          <a:prstGeom prst="rect">
            <a:avLst/>
          </a:prstGeom>
        </p:spPr>
        <p:txBody>
          <a:bodyPr wrap="none">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图象法</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9707280"/>
              </p:ext>
            </p:extLst>
          </p:nvPr>
        </p:nvGraphicFramePr>
        <p:xfrm>
          <a:off x="2032000" y="5141154"/>
          <a:ext cx="8128000" cy="1075666"/>
        </p:xfrm>
        <a:graphic>
          <a:graphicData uri="http://schemas.openxmlformats.org/presentationml/2006/ole">
            <p:oleObj spid="_x0000_s8197" name="文档" r:id="rId7" imgW="3838246" imgH="507258" progId="Word.Document.12">
              <p:embed/>
            </p:oleObj>
          </a:graphicData>
        </a:graphic>
      </p:graphicFrame>
    </p:spTree>
    <p:extLst>
      <p:ext uri="{BB962C8B-B14F-4D97-AF65-F5344CB8AC3E}">
        <p14:creationId xmlns:p14="http://schemas.microsoft.com/office/powerpoint/2010/main" xmlns="" val="207875737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15</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604251"/>
            <a:ext cx="8128000" cy="411612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性质法</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提醒</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分段函数奇偶性的判断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要注意定义域内</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取值的任意性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应分段讨论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讨论时可依据</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的范围相应地化简解析式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也可以利用图象作判断</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中的结论是在两个函数的公共定义域内才成立的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性质法在选择题和填空题中可直接运用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但在解答题中应给出性质推导的过程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071654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16</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1160"/>
            <a:ext cx="8128000" cy="904863"/>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dirty="0">
                <a:solidFill>
                  <a:srgbClr val="000000"/>
                </a:solidFill>
                <a:latin typeface="Times New Roman" panose="02020603050405020304" pitchFamily="18" charset="0"/>
                <a:cs typeface="Times New Roman" panose="02020603050405020304" pitchFamily="18" charset="0"/>
              </a:rPr>
              <a:t>f(x)</a:t>
            </a:r>
            <a:r>
              <a:rPr lang="zh-CN" altLang="zh-CN" sz="2200" dirty="0">
                <a:solidFill>
                  <a:srgbClr val="000000"/>
                </a:solidFill>
                <a:latin typeface="Times New Roman" panose="02020603050405020304" pitchFamily="18" charset="0"/>
                <a:cs typeface="Times New Roman" panose="02020603050405020304" pitchFamily="18" charset="0"/>
              </a:rPr>
              <a:t>是定义在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上的偶函数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b="1" dirty="0" err="1">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均有</a:t>
            </a:r>
            <a:r>
              <a:rPr lang="en-US" altLang="zh-CN" sz="2200" dirty="0">
                <a:solidFill>
                  <a:srgbClr val="000000"/>
                </a:solidFill>
                <a:latin typeface="Times New Roman" panose="02020603050405020304" pitchFamily="18" charset="0"/>
                <a:cs typeface="Times New Roman" panose="02020603050405020304" pitchFamily="18" charset="0"/>
              </a:rPr>
              <a:t>f(3+x)=f(2-x),2</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f(x)</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则满足条件的</a:t>
            </a:r>
            <a:r>
              <a:rPr lang="en-US" altLang="zh-CN" sz="2200" dirty="0">
                <a:solidFill>
                  <a:srgbClr val="000000"/>
                </a:solidFill>
                <a:latin typeface="Times New Roman" panose="02020603050405020304" pitchFamily="18" charset="0"/>
                <a:cs typeface="Times New Roman" panose="02020603050405020304" pitchFamily="18" charset="0"/>
              </a:rPr>
              <a:t>f(x)</a:t>
            </a:r>
            <a:r>
              <a:rPr lang="zh-CN" altLang="zh-CN" sz="2200" dirty="0">
                <a:solidFill>
                  <a:srgbClr val="000000"/>
                </a:solidFill>
                <a:latin typeface="Times New Roman" panose="02020603050405020304" pitchFamily="18" charset="0"/>
                <a:cs typeface="Times New Roman" panose="02020603050405020304" pitchFamily="18" charset="0"/>
              </a:rPr>
              <a:t>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47910664"/>
              </p:ext>
            </p:extLst>
          </p:nvPr>
        </p:nvGraphicFramePr>
        <p:xfrm>
          <a:off x="1837137" y="2224917"/>
          <a:ext cx="8128000" cy="1294310"/>
        </p:xfrm>
        <a:graphic>
          <a:graphicData uri="http://schemas.openxmlformats.org/presentationml/2006/ole">
            <p:oleObj spid="_x0000_s9219" name="文档" r:id="rId6" imgW="3847376" imgH="613191"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1916832"/>
            <a:ext cx="8640960" cy="4752528"/>
            <a:chOff x="251520" y="-286441"/>
            <a:chExt cx="8640960" cy="4752528"/>
          </a:xfrm>
        </p:grpSpPr>
        <p:grpSp>
          <p:nvGrpSpPr>
            <p:cNvPr id="32" name="组合 31"/>
            <p:cNvGrpSpPr/>
            <p:nvPr/>
          </p:nvGrpSpPr>
          <p:grpSpPr>
            <a:xfrm>
              <a:off x="251520" y="-286441"/>
              <a:ext cx="8640960" cy="4752528"/>
              <a:chOff x="251520" y="-2331640"/>
              <a:chExt cx="8640960" cy="4752528"/>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2331640"/>
                <a:ext cx="8640960" cy="4435521"/>
                <a:chOff x="251520" y="-2331640"/>
                <a:chExt cx="8640960" cy="4435521"/>
              </a:xfrm>
            </p:grpSpPr>
            <p:sp>
              <p:nvSpPr>
                <p:cNvPr id="37" name="矩形 36"/>
                <p:cNvSpPr/>
                <p:nvPr/>
              </p:nvSpPr>
              <p:spPr>
                <a:xfrm>
                  <a:off x="251520" y="-2331640"/>
                  <a:ext cx="8640960" cy="443552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71094" y="-2218948"/>
                  <a:ext cx="492443" cy="276999"/>
                </a:xfrm>
                <a:prstGeom prst="rect">
                  <a:avLst/>
                </a:prstGeom>
                <a:noFill/>
              </p:spPr>
              <p:txBody>
                <a:bodyPr wrap="none" rtlCol="0">
                  <a:spAutoFit/>
                </a:bodyPr>
                <a:lstStyle/>
                <a:p>
                  <a:r>
                    <a:rPr lang="zh-CN" altLang="en-US" sz="1200" dirty="0"/>
                    <a:t>关闭</a:t>
                  </a:r>
                </a:p>
              </p:txBody>
            </p:sp>
          </p:grpSp>
        </p:grpSp>
        <p:sp>
          <p:nvSpPr>
            <p:cNvPr id="33" name="矩形 32"/>
            <p:cNvSpPr>
              <a:spLocks noChangeAspect="1"/>
            </p:cNvSpPr>
            <p:nvPr/>
          </p:nvSpPr>
          <p:spPr>
            <a:xfrm>
              <a:off x="508000" y="53145"/>
              <a:ext cx="8128000" cy="3785652"/>
            </a:xfrm>
            <a:prstGeom prst="rect">
              <a:avLst/>
            </a:prstGeom>
          </p:spPr>
          <p:txBody>
            <a:bodyPr>
              <a:spAutoFit/>
            </a:bodyPr>
            <a:lstStyle/>
            <a:p>
              <a:pPr>
                <a:lnSpc>
                  <a:spcPct val="150000"/>
                </a:lnSpc>
              </a:pPr>
              <a:r>
                <a:rPr lang="en-US" altLang="zh-CN" sz="2000" dirty="0"/>
                <a:t>A</a:t>
              </a:r>
              <a:r>
                <a:rPr lang="zh-CN" altLang="zh-CN" sz="2000" dirty="0"/>
                <a:t>选项中</a:t>
              </a:r>
              <a:r>
                <a:rPr lang="en-US" altLang="zh-CN" sz="2000" dirty="0"/>
                <a:t>,</a:t>
              </a:r>
              <a:r>
                <a:rPr lang="en-US" altLang="zh-CN" sz="2000" i="1" dirty="0"/>
                <a:t>x</a:t>
              </a:r>
              <a:r>
                <a:rPr lang="zh-CN" altLang="zh-CN" sz="2000" dirty="0"/>
                <a:t>∈</a:t>
              </a:r>
              <a:r>
                <a:rPr lang="en-US" altLang="zh-CN" sz="2000" b="1" dirty="0"/>
                <a:t>Q</a:t>
              </a:r>
              <a:r>
                <a:rPr lang="zh-CN" altLang="zh-CN" sz="2000" dirty="0"/>
                <a:t>时</a:t>
              </a:r>
              <a:r>
                <a:rPr lang="en-US" altLang="zh-CN" sz="2000" dirty="0"/>
                <a:t>,3</a:t>
              </a:r>
              <a:r>
                <a:rPr lang="en-US" altLang="zh-CN" sz="2000" i="1" dirty="0"/>
                <a:t>+x</a:t>
              </a:r>
              <a:r>
                <a:rPr lang="en-US" altLang="zh-CN" sz="2000" dirty="0"/>
                <a:t>,2</a:t>
              </a:r>
              <a:r>
                <a:rPr lang="en-US" altLang="zh-CN" sz="2000" i="1" dirty="0"/>
                <a:t>-x</a:t>
              </a:r>
              <a:r>
                <a:rPr lang="zh-CN" altLang="zh-CN" sz="2000" dirty="0"/>
                <a:t>∈</a:t>
              </a:r>
              <a:r>
                <a:rPr lang="en-US" altLang="zh-CN" sz="2000" b="1" dirty="0"/>
                <a:t>Q</a:t>
              </a:r>
              <a:r>
                <a:rPr lang="en-US" altLang="zh-CN" sz="2000" dirty="0"/>
                <a:t>;</a:t>
              </a:r>
              <a:endParaRPr lang="zh-CN" altLang="zh-CN" sz="2000" dirty="0"/>
            </a:p>
            <a:p>
              <a:pPr>
                <a:lnSpc>
                  <a:spcPct val="150000"/>
                </a:lnSpc>
              </a:pPr>
              <a:r>
                <a:rPr lang="zh-CN" altLang="zh-CN" sz="2000" i="1" dirty="0"/>
                <a:t>∴</a:t>
              </a:r>
              <a:r>
                <a:rPr lang="en-US" altLang="zh-CN" sz="2000" i="1" dirty="0"/>
                <a:t>f</a:t>
              </a:r>
              <a:r>
                <a:rPr lang="en-US" altLang="zh-CN" sz="2000" dirty="0"/>
                <a:t>(3</a:t>
              </a:r>
              <a:r>
                <a:rPr lang="en-US" altLang="zh-CN" sz="2000" i="1" dirty="0"/>
                <a:t>+x</a:t>
              </a:r>
              <a:r>
                <a:rPr lang="en-US" altLang="zh-CN" sz="2000" dirty="0"/>
                <a:t>)</a:t>
              </a:r>
              <a:r>
                <a:rPr lang="en-US" altLang="zh-CN" sz="2000" i="1" dirty="0"/>
                <a:t>=</a:t>
              </a:r>
              <a:r>
                <a:rPr lang="en-US" altLang="zh-CN" sz="2000" dirty="0"/>
                <a:t>2,</a:t>
              </a:r>
              <a:r>
                <a:rPr lang="en-US" altLang="zh-CN" sz="2000" i="1" dirty="0"/>
                <a:t>f</a:t>
              </a:r>
              <a:r>
                <a:rPr lang="en-US" altLang="zh-CN" sz="2000" dirty="0"/>
                <a:t>(2</a:t>
              </a:r>
              <a:r>
                <a:rPr lang="en-US" altLang="zh-CN" sz="2000" i="1" dirty="0"/>
                <a:t>-x</a:t>
              </a:r>
              <a:r>
                <a:rPr lang="en-US" altLang="zh-CN" sz="2000" dirty="0"/>
                <a:t>)</a:t>
              </a:r>
              <a:r>
                <a:rPr lang="en-US" altLang="zh-CN" sz="2000" i="1" dirty="0"/>
                <a:t>=</a:t>
              </a:r>
              <a:r>
                <a:rPr lang="en-US" altLang="zh-CN" sz="2000" dirty="0"/>
                <a:t>2;</a:t>
              </a:r>
              <a:r>
                <a:rPr lang="zh-CN" altLang="zh-CN" sz="2000" dirty="0"/>
                <a:t>即</a:t>
              </a:r>
              <a:r>
                <a:rPr lang="en-US" altLang="zh-CN" sz="2000" i="1" dirty="0"/>
                <a:t>f</a:t>
              </a:r>
              <a:r>
                <a:rPr lang="en-US" altLang="zh-CN" sz="2000" dirty="0"/>
                <a:t>(3</a:t>
              </a:r>
              <a:r>
                <a:rPr lang="en-US" altLang="zh-CN" sz="2000" i="1" dirty="0"/>
                <a:t>+x</a:t>
              </a:r>
              <a:r>
                <a:rPr lang="en-US" altLang="zh-CN" sz="2000" dirty="0"/>
                <a:t>)</a:t>
              </a:r>
              <a:r>
                <a:rPr lang="en-US" altLang="zh-CN" sz="2000" i="1" dirty="0"/>
                <a:t>=f</a:t>
              </a:r>
              <a:r>
                <a:rPr lang="en-US" altLang="zh-CN" sz="2000" dirty="0"/>
                <a:t>(2</a:t>
              </a:r>
              <a:r>
                <a:rPr lang="en-US" altLang="zh-CN" sz="2000" i="1" dirty="0"/>
                <a:t>-x</a:t>
              </a:r>
              <a:r>
                <a:rPr lang="en-US" altLang="zh-CN" sz="2000" dirty="0"/>
                <a:t>);</a:t>
              </a:r>
              <a:endParaRPr lang="zh-CN" altLang="zh-CN" sz="2000" dirty="0"/>
            </a:p>
            <a:p>
              <a:pPr>
                <a:lnSpc>
                  <a:spcPct val="150000"/>
                </a:lnSpc>
              </a:pPr>
              <a:r>
                <a:rPr lang="zh-CN" altLang="zh-CN" sz="2000" dirty="0"/>
                <a:t>同理</a:t>
              </a:r>
              <a:r>
                <a:rPr lang="en-US" altLang="zh-CN" sz="2000" dirty="0"/>
                <a:t>,</a:t>
              </a:r>
              <a:r>
                <a:rPr lang="en-US" altLang="zh-CN" sz="2000" i="1" dirty="0"/>
                <a:t>x</a:t>
              </a:r>
              <a:r>
                <a:rPr lang="zh-CN" altLang="zh-CN" sz="2000" dirty="0"/>
                <a:t>∈</a:t>
              </a:r>
              <a:r>
                <a:rPr lang="en-US" altLang="zh-CN" sz="2000" dirty="0"/>
                <a:t>∁</a:t>
              </a:r>
              <a:r>
                <a:rPr lang="en-US" altLang="zh-CN" sz="2000" b="1" baseline="-25000" dirty="0"/>
                <a:t>R</a:t>
              </a:r>
              <a:r>
                <a:rPr lang="en-US" altLang="zh-CN" sz="2000" b="1" dirty="0"/>
                <a:t>Q</a:t>
              </a:r>
              <a:r>
                <a:rPr lang="zh-CN" altLang="zh-CN" sz="2000" dirty="0"/>
                <a:t>时</a:t>
              </a:r>
              <a:r>
                <a:rPr lang="en-US" altLang="zh-CN" sz="2000" dirty="0"/>
                <a:t>,</a:t>
              </a:r>
              <a:r>
                <a:rPr lang="zh-CN" altLang="zh-CN" sz="2000" dirty="0"/>
                <a:t>有</a:t>
              </a:r>
              <a:r>
                <a:rPr lang="en-US" altLang="zh-CN" sz="2000" i="1" dirty="0"/>
                <a:t>f</a:t>
              </a:r>
              <a:r>
                <a:rPr lang="en-US" altLang="zh-CN" sz="2000" dirty="0"/>
                <a:t>(3</a:t>
              </a:r>
              <a:r>
                <a:rPr lang="en-US" altLang="zh-CN" sz="2000" i="1" dirty="0"/>
                <a:t>+x</a:t>
              </a:r>
              <a:r>
                <a:rPr lang="en-US" altLang="zh-CN" sz="2000" dirty="0"/>
                <a:t>)</a:t>
              </a:r>
              <a:r>
                <a:rPr lang="en-US" altLang="zh-CN" sz="2000" i="1" dirty="0"/>
                <a:t>=f</a:t>
              </a:r>
              <a:r>
                <a:rPr lang="en-US" altLang="zh-CN" sz="2000" dirty="0"/>
                <a:t>(2</a:t>
              </a:r>
              <a:r>
                <a:rPr lang="en-US" altLang="zh-CN" sz="2000" i="1" dirty="0"/>
                <a:t>-x</a:t>
              </a:r>
              <a:r>
                <a:rPr lang="en-US" altLang="zh-CN" sz="2000" dirty="0"/>
                <a:t>);</a:t>
              </a:r>
              <a:r>
                <a:rPr lang="zh-CN" altLang="zh-CN" sz="2000" dirty="0"/>
                <a:t>显然</a:t>
              </a:r>
              <a:r>
                <a:rPr lang="en-US" altLang="zh-CN" sz="2000" dirty="0"/>
                <a:t>2≤</a:t>
              </a:r>
              <a:r>
                <a:rPr lang="en-US" altLang="zh-CN" sz="2000" i="1" dirty="0"/>
                <a:t>f</a:t>
              </a:r>
              <a:r>
                <a:rPr lang="en-US" altLang="zh-CN" sz="2000" dirty="0"/>
                <a:t>(</a:t>
              </a:r>
              <a:r>
                <a:rPr lang="en-US" altLang="zh-CN" sz="2000" i="1" dirty="0"/>
                <a:t>x</a:t>
              </a:r>
              <a:r>
                <a:rPr lang="en-US" altLang="zh-CN" sz="2000" dirty="0"/>
                <a:t>)≤8,</a:t>
              </a:r>
              <a:r>
                <a:rPr lang="zh-CN" altLang="zh-CN" sz="2000" dirty="0"/>
                <a:t>故</a:t>
              </a:r>
              <a:r>
                <a:rPr lang="en-US" altLang="zh-CN" sz="2000" dirty="0"/>
                <a:t>A</a:t>
              </a:r>
              <a:r>
                <a:rPr lang="zh-CN" altLang="zh-CN" sz="2000" dirty="0"/>
                <a:t>正确</a:t>
              </a:r>
              <a:r>
                <a:rPr lang="en-US" altLang="zh-CN" sz="2000" dirty="0"/>
                <a:t>;</a:t>
              </a:r>
              <a:endParaRPr lang="zh-CN" altLang="zh-CN" sz="2000" dirty="0"/>
            </a:p>
            <a:p>
              <a:pPr>
                <a:lnSpc>
                  <a:spcPct val="150000"/>
                </a:lnSpc>
              </a:pPr>
              <a:r>
                <a:rPr lang="en-US" altLang="zh-CN" sz="2000" dirty="0"/>
                <a:t>B</a:t>
              </a:r>
              <a:r>
                <a:rPr lang="zh-CN" altLang="zh-CN" sz="2000" dirty="0"/>
                <a:t>选项中</a:t>
              </a:r>
              <a:r>
                <a:rPr lang="en-US" altLang="zh-CN" sz="2000" dirty="0"/>
                <a:t>,</a:t>
              </a:r>
              <a:r>
                <a:rPr lang="zh-CN" altLang="zh-CN" sz="2000" dirty="0"/>
                <a:t>显然</a:t>
              </a:r>
              <a:r>
                <a:rPr lang="en-US" altLang="zh-CN" sz="2000" i="1" dirty="0"/>
                <a:t>f</a:t>
              </a:r>
              <a:r>
                <a:rPr lang="en-US" altLang="zh-CN" sz="2000" dirty="0"/>
                <a:t>(</a:t>
              </a:r>
              <a:r>
                <a:rPr lang="en-US" altLang="zh-CN" sz="2000" i="1" dirty="0"/>
                <a:t>x</a:t>
              </a:r>
              <a:r>
                <a:rPr lang="en-US" altLang="zh-CN" sz="2000" dirty="0"/>
                <a:t>)</a:t>
              </a:r>
              <a:r>
                <a:rPr lang="zh-CN" altLang="zh-CN" sz="2000" dirty="0"/>
                <a:t>不满足</a:t>
              </a:r>
              <a:r>
                <a:rPr lang="en-US" altLang="zh-CN" sz="2000" i="1" dirty="0"/>
                <a:t>f</a:t>
              </a:r>
              <a:r>
                <a:rPr lang="en-US" altLang="zh-CN" sz="2000" dirty="0"/>
                <a:t>(3</a:t>
              </a:r>
              <a:r>
                <a:rPr lang="en-US" altLang="zh-CN" sz="2000" i="1" dirty="0"/>
                <a:t>+x</a:t>
              </a:r>
              <a:r>
                <a:rPr lang="en-US" altLang="zh-CN" sz="2000" dirty="0"/>
                <a:t>)</a:t>
              </a:r>
              <a:r>
                <a:rPr lang="en-US" altLang="zh-CN" sz="2000" i="1" dirty="0"/>
                <a:t>=f</a:t>
              </a:r>
              <a:r>
                <a:rPr lang="en-US" altLang="zh-CN" sz="2000" dirty="0"/>
                <a:t>(2</a:t>
              </a:r>
              <a:r>
                <a:rPr lang="en-US" altLang="zh-CN" sz="2000" i="1" dirty="0"/>
                <a:t>-x</a:t>
              </a:r>
              <a:r>
                <a:rPr lang="en-US" altLang="zh-CN" sz="2000" dirty="0"/>
                <a:t>),</a:t>
              </a:r>
              <a:r>
                <a:rPr lang="zh-CN" altLang="zh-CN" sz="2000" dirty="0"/>
                <a:t>故</a:t>
              </a:r>
              <a:r>
                <a:rPr lang="en-US" altLang="zh-CN" sz="2000" dirty="0"/>
                <a:t>B</a:t>
              </a:r>
              <a:r>
                <a:rPr lang="zh-CN" altLang="zh-CN" sz="2000" dirty="0"/>
                <a:t>错误</a:t>
              </a:r>
              <a:r>
                <a:rPr lang="en-US" altLang="zh-CN" sz="2000" dirty="0"/>
                <a:t>;</a:t>
              </a:r>
              <a:endParaRPr lang="zh-CN" altLang="zh-CN" sz="2000" dirty="0"/>
            </a:p>
            <a:p>
              <a:pPr>
                <a:lnSpc>
                  <a:spcPct val="150000"/>
                </a:lnSpc>
              </a:pPr>
              <a:r>
                <a:rPr lang="en-US" altLang="zh-CN" sz="2000" dirty="0"/>
                <a:t>C</a:t>
              </a:r>
              <a:r>
                <a:rPr lang="zh-CN" altLang="zh-CN" sz="2000" dirty="0"/>
                <a:t>选项中</a:t>
              </a:r>
              <a:r>
                <a:rPr lang="en-US" altLang="zh-CN" sz="2000" dirty="0"/>
                <a:t>,3≤</a:t>
              </a:r>
              <a:r>
                <a:rPr lang="en-US" altLang="zh-CN" sz="2000" i="1" dirty="0"/>
                <a:t>f</a:t>
              </a:r>
              <a:r>
                <a:rPr lang="en-US" altLang="zh-CN" sz="2000" dirty="0"/>
                <a:t>(</a:t>
              </a:r>
              <a:r>
                <a:rPr lang="en-US" altLang="zh-CN" sz="2000" i="1" dirty="0"/>
                <a:t>x</a:t>
              </a:r>
              <a:r>
                <a:rPr lang="en-US" altLang="zh-CN" sz="2000" dirty="0"/>
                <a:t>)≤9,</a:t>
              </a:r>
              <a:r>
                <a:rPr lang="zh-CN" altLang="zh-CN" sz="2000" dirty="0"/>
                <a:t>不满足</a:t>
              </a:r>
              <a:r>
                <a:rPr lang="en-US" altLang="zh-CN" sz="2000" dirty="0"/>
                <a:t>2≤</a:t>
              </a:r>
              <a:r>
                <a:rPr lang="en-US" altLang="zh-CN" sz="2000" i="1" dirty="0"/>
                <a:t>f</a:t>
              </a:r>
              <a:r>
                <a:rPr lang="en-US" altLang="zh-CN" sz="2000" dirty="0"/>
                <a:t>(</a:t>
              </a:r>
              <a:r>
                <a:rPr lang="en-US" altLang="zh-CN" sz="2000" i="1" dirty="0"/>
                <a:t>x</a:t>
              </a:r>
              <a:r>
                <a:rPr lang="en-US" altLang="zh-CN" sz="2000" dirty="0"/>
                <a:t>)≤8,</a:t>
              </a:r>
              <a:r>
                <a:rPr lang="zh-CN" altLang="zh-CN" sz="2000" dirty="0"/>
                <a:t>故</a:t>
              </a:r>
              <a:r>
                <a:rPr lang="en-US" altLang="zh-CN" sz="2000" dirty="0"/>
                <a:t>C</a:t>
              </a:r>
              <a:r>
                <a:rPr lang="zh-CN" altLang="zh-CN" sz="2000" dirty="0"/>
                <a:t>错误</a:t>
              </a:r>
              <a:r>
                <a:rPr lang="en-US" altLang="zh-CN" sz="2000" dirty="0"/>
                <a:t>;</a:t>
              </a:r>
              <a:endParaRPr lang="zh-CN" altLang="zh-CN" sz="2000" dirty="0"/>
            </a:p>
            <a:p>
              <a:pPr>
                <a:lnSpc>
                  <a:spcPct val="150000"/>
                </a:lnSpc>
              </a:pPr>
              <a:r>
                <a:rPr lang="en-US" altLang="zh-CN" sz="2000" dirty="0"/>
                <a:t>D</a:t>
              </a:r>
              <a:r>
                <a:rPr lang="zh-CN" altLang="zh-CN" sz="2000" dirty="0"/>
                <a:t>选项中</a:t>
              </a:r>
              <a:r>
                <a:rPr lang="en-US" altLang="zh-CN" sz="2000" dirty="0"/>
                <a:t>,</a:t>
              </a:r>
              <a:r>
                <a:rPr lang="en-US" altLang="zh-CN" sz="2000" i="1" dirty="0"/>
                <a:t>f</a:t>
              </a:r>
              <a:r>
                <a:rPr lang="en-US" altLang="zh-CN" sz="2000" dirty="0"/>
                <a:t>(0)</a:t>
              </a:r>
              <a:r>
                <a:rPr lang="en-US" altLang="zh-CN" sz="2000" i="1" dirty="0"/>
                <a:t>=</a:t>
              </a:r>
              <a:r>
                <a:rPr lang="en-US" altLang="zh-CN" sz="2000" dirty="0"/>
                <a:t>2,</a:t>
              </a:r>
              <a:r>
                <a:rPr lang="en-US" altLang="zh-CN" sz="2000" i="1" dirty="0"/>
                <a:t>f</a:t>
              </a:r>
              <a:r>
                <a:rPr lang="en-US" altLang="zh-CN" sz="2000" dirty="0"/>
                <a:t>(5)</a:t>
              </a:r>
              <a:r>
                <a:rPr lang="en-US" altLang="zh-CN" sz="2000" i="1" dirty="0"/>
                <a:t>=</a:t>
              </a:r>
              <a:r>
                <a:rPr lang="en-US" altLang="zh-CN" sz="2000" dirty="0"/>
                <a:t>8,</a:t>
              </a:r>
              <a:r>
                <a:rPr lang="zh-CN" altLang="zh-CN" sz="2000" dirty="0"/>
                <a:t>不满足</a:t>
              </a:r>
              <a:r>
                <a:rPr lang="en-US" altLang="zh-CN" sz="2000" i="1" dirty="0"/>
                <a:t>f</a:t>
              </a:r>
              <a:r>
                <a:rPr lang="en-US" altLang="zh-CN" sz="2000" dirty="0"/>
                <a:t>(3</a:t>
              </a:r>
              <a:r>
                <a:rPr lang="en-US" altLang="zh-CN" sz="2000" i="1" dirty="0"/>
                <a:t>+</a:t>
              </a:r>
              <a:r>
                <a:rPr lang="en-US" altLang="zh-CN" sz="2000" dirty="0"/>
                <a:t>2)</a:t>
              </a:r>
              <a:r>
                <a:rPr lang="en-US" altLang="zh-CN" sz="2000" i="1" dirty="0"/>
                <a:t>=f</a:t>
              </a:r>
              <a:r>
                <a:rPr lang="en-US" altLang="zh-CN" sz="2000" dirty="0"/>
                <a:t>(2</a:t>
              </a:r>
              <a:r>
                <a:rPr lang="en-US" altLang="zh-CN" sz="2000" i="1" dirty="0"/>
                <a:t>-</a:t>
              </a:r>
              <a:r>
                <a:rPr lang="en-US" altLang="zh-CN" sz="2000" dirty="0"/>
                <a:t>2),</a:t>
              </a:r>
              <a:r>
                <a:rPr lang="zh-CN" altLang="zh-CN" sz="2000" dirty="0"/>
                <a:t>即不满足</a:t>
              </a:r>
              <a:r>
                <a:rPr lang="en-US" altLang="zh-CN" sz="2000" i="1" dirty="0"/>
                <a:t>f</a:t>
              </a:r>
              <a:r>
                <a:rPr lang="en-US" altLang="zh-CN" sz="2000" dirty="0"/>
                <a:t>(3</a:t>
              </a:r>
              <a:r>
                <a:rPr lang="en-US" altLang="zh-CN" sz="2000" i="1" dirty="0"/>
                <a:t>+x</a:t>
              </a:r>
              <a:r>
                <a:rPr lang="en-US" altLang="zh-CN" sz="2000" dirty="0"/>
                <a:t>)</a:t>
              </a:r>
              <a:r>
                <a:rPr lang="en-US" altLang="zh-CN" sz="2000" i="1" dirty="0"/>
                <a:t>=f</a:t>
              </a:r>
              <a:r>
                <a:rPr lang="en-US" altLang="zh-CN" sz="2000" dirty="0"/>
                <a:t>(2</a:t>
              </a:r>
              <a:r>
                <a:rPr lang="en-US" altLang="zh-CN" sz="2000" i="1" dirty="0"/>
                <a:t>-x</a:t>
              </a:r>
              <a:r>
                <a:rPr lang="en-US" altLang="zh-CN" sz="2000" dirty="0"/>
                <a:t>),</a:t>
              </a:r>
              <a:r>
                <a:rPr lang="zh-CN" altLang="zh-CN" sz="2000" dirty="0"/>
                <a:t>故</a:t>
              </a:r>
              <a:r>
                <a:rPr lang="en-US" altLang="zh-CN" sz="2000" dirty="0"/>
                <a:t>D</a:t>
              </a:r>
              <a:r>
                <a:rPr lang="zh-CN" altLang="zh-CN" sz="2000" dirty="0"/>
                <a:t>错误</a:t>
              </a:r>
              <a:r>
                <a:rPr lang="en-US" altLang="zh-CN" sz="2000" i="1" dirty="0"/>
                <a:t>.</a:t>
              </a:r>
              <a:endParaRPr lang="zh-CN" altLang="zh-CN" sz="2000" dirty="0"/>
            </a:p>
            <a:p>
              <a:pPr>
                <a:lnSpc>
                  <a:spcPct val="150000"/>
                </a:lnSpc>
              </a:pPr>
              <a:r>
                <a:rPr lang="zh-CN" altLang="zh-CN" sz="2000" dirty="0"/>
                <a:t>故选</a:t>
              </a:r>
              <a:r>
                <a:rPr lang="en-US" altLang="zh-CN" sz="2000" dirty="0"/>
                <a:t>A</a:t>
              </a:r>
              <a:r>
                <a:rPr lang="en-US" altLang="zh-CN" sz="2000" i="1" dirty="0"/>
                <a:t>.</a:t>
              </a:r>
              <a:endParaRPr lang="zh-CN" altLang="zh-CN" sz="2000" dirty="0"/>
            </a:p>
          </p:txBody>
        </p:sp>
      </p:grpSp>
      <p:grpSp>
        <p:nvGrpSpPr>
          <p:cNvPr id="39" name="组合 38"/>
          <p:cNvGrpSpPr/>
          <p:nvPr/>
        </p:nvGrpSpPr>
        <p:grpSpPr>
          <a:xfrm>
            <a:off x="1775520" y="5517232"/>
            <a:ext cx="8640960" cy="1152128"/>
            <a:chOff x="251520" y="4752548"/>
            <a:chExt cx="8640960" cy="1152128"/>
          </a:xfrm>
        </p:grpSpPr>
        <p:grpSp>
          <p:nvGrpSpPr>
            <p:cNvPr id="40" name="组合 39"/>
            <p:cNvGrpSpPr/>
            <p:nvPr/>
          </p:nvGrpSpPr>
          <p:grpSpPr>
            <a:xfrm>
              <a:off x="251520" y="4752548"/>
              <a:ext cx="8640960" cy="1152128"/>
              <a:chOff x="251520" y="3755469"/>
              <a:chExt cx="8640960" cy="1152128"/>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41" name="矩形 40"/>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A</a:t>
              </a:r>
              <a:endParaRPr lang="zh-CN" altLang="en-US" sz="2000" dirty="0"/>
            </a:p>
          </p:txBody>
        </p:sp>
      </p:grpSp>
    </p:spTree>
    <p:extLst>
      <p:ext uri="{BB962C8B-B14F-4D97-AF65-F5344CB8AC3E}">
        <p14:creationId xmlns:p14="http://schemas.microsoft.com/office/powerpoint/2010/main" xmlns="" val="60346060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17</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560580"/>
            <a:ext cx="8128000" cy="293618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max{</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均是定义在实数集</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上的函数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定义函数</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max{</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则下列命题正确的是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都是单调函数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也是单调函数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也是奇函数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也是偶函数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既不是奇函数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也不是偶函数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45995496"/>
              </p:ext>
            </p:extLst>
          </p:nvPr>
        </p:nvGraphicFramePr>
        <p:xfrm>
          <a:off x="831062" y="1387018"/>
          <a:ext cx="8128000" cy="608422"/>
        </p:xfrm>
        <a:graphic>
          <a:graphicData uri="http://schemas.openxmlformats.org/presentationml/2006/ole">
            <p:oleObj spid="_x0000_s10243" name="文档" r:id="rId6" imgW="3838246" imgH="287650"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4149080"/>
            <a:ext cx="8640960" cy="2520281"/>
            <a:chOff x="251520" y="1945806"/>
            <a:chExt cx="8640960" cy="2520281"/>
          </a:xfrm>
        </p:grpSpPr>
        <p:grpSp>
          <p:nvGrpSpPr>
            <p:cNvPr id="32" name="组合 31"/>
            <p:cNvGrpSpPr/>
            <p:nvPr/>
          </p:nvGrpSpPr>
          <p:grpSpPr>
            <a:xfrm>
              <a:off x="251520" y="1945806"/>
              <a:ext cx="8640960" cy="2520281"/>
              <a:chOff x="251520" y="-99393"/>
              <a:chExt cx="8640960" cy="2520281"/>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99393"/>
                <a:ext cx="8640960" cy="2203273"/>
                <a:chOff x="251520" y="-99393"/>
                <a:chExt cx="8640960" cy="2203273"/>
              </a:xfrm>
            </p:grpSpPr>
            <p:sp>
              <p:nvSpPr>
                <p:cNvPr id="37" name="矩形 36"/>
                <p:cNvSpPr/>
                <p:nvPr/>
              </p:nvSpPr>
              <p:spPr>
                <a:xfrm>
                  <a:off x="251520" y="-99393"/>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71094" y="35936"/>
                  <a:ext cx="492443" cy="276999"/>
                </a:xfrm>
                <a:prstGeom prst="rect">
                  <a:avLst/>
                </a:prstGeom>
                <a:noFill/>
              </p:spPr>
              <p:txBody>
                <a:bodyPr wrap="none" rtlCol="0">
                  <a:spAutoFit/>
                </a:bodyPr>
                <a:lstStyle/>
                <a:p>
                  <a:r>
                    <a:rPr lang="zh-CN" altLang="en-US" sz="1200" dirty="0"/>
                    <a:t>关闭</a:t>
                  </a:r>
                </a:p>
              </p:txBody>
            </p:sp>
          </p:grpSp>
        </p:grpSp>
        <p:sp>
          <p:nvSpPr>
            <p:cNvPr id="33" name="矩形 32"/>
            <p:cNvSpPr>
              <a:spLocks noChangeAspect="1"/>
            </p:cNvSpPr>
            <p:nvPr/>
          </p:nvSpPr>
          <p:spPr>
            <a:xfrm>
              <a:off x="508000" y="2308029"/>
              <a:ext cx="8128000" cy="1418915"/>
            </a:xfrm>
            <a:prstGeom prst="rect">
              <a:avLst/>
            </a:prstGeom>
          </p:spPr>
          <p:txBody>
            <a:bodyPr>
              <a:spAutoFit/>
            </a:bodyPr>
            <a:lstStyle/>
            <a:p>
              <a:pPr>
                <a:lnSpc>
                  <a:spcPct val="150000"/>
                </a:lnSpc>
                <a:tabLst>
                  <a:tab pos="1029335" algn="l"/>
                  <a:tab pos="1850390" algn="l"/>
                  <a:tab pos="2538095" algn="l"/>
                  <a:tab pos="3221990" algn="l"/>
                </a:tabLst>
              </a:pPr>
              <a:r>
                <a:rPr lang="zh-CN" altLang="zh-CN" sz="2000" dirty="0"/>
                <a:t>对</a:t>
              </a:r>
              <a:r>
                <a:rPr lang="en-US" altLang="zh-CN" sz="2000" dirty="0"/>
                <a:t>A,B,</a:t>
              </a:r>
              <a:r>
                <a:rPr lang="zh-CN" altLang="zh-CN" sz="2000" dirty="0"/>
                <a:t>取</a:t>
              </a:r>
              <a:r>
                <a:rPr lang="en-US" altLang="zh-CN" sz="2000" i="1" dirty="0"/>
                <a:t>f</a:t>
              </a:r>
              <a:r>
                <a:rPr lang="en-US" altLang="zh-CN" sz="2000" dirty="0"/>
                <a:t>(</a:t>
              </a:r>
              <a:r>
                <a:rPr lang="en-US" altLang="zh-CN" sz="2000" i="1" dirty="0"/>
                <a:t>x</a:t>
              </a:r>
              <a:r>
                <a:rPr lang="en-US" altLang="zh-CN" sz="2000" dirty="0"/>
                <a:t>)</a:t>
              </a:r>
              <a:r>
                <a:rPr lang="en-US" altLang="zh-CN" sz="2000" i="1" dirty="0"/>
                <a:t>=</a:t>
              </a:r>
              <a:r>
                <a:rPr lang="en-US" altLang="zh-CN" sz="2000" i="1" dirty="0" err="1"/>
                <a:t>x</a:t>
              </a:r>
              <a:r>
                <a:rPr lang="en-US" altLang="zh-CN" sz="2000" dirty="0" err="1"/>
                <a:t>,</a:t>
              </a:r>
              <a:r>
                <a:rPr lang="en-US" altLang="zh-CN" sz="2000" i="1" dirty="0" err="1"/>
                <a:t>g</a:t>
              </a:r>
              <a:r>
                <a:rPr lang="en-US" altLang="zh-CN" sz="2000" dirty="0"/>
                <a:t>(</a:t>
              </a:r>
              <a:r>
                <a:rPr lang="en-US" altLang="zh-CN" sz="2000" i="1" dirty="0"/>
                <a:t>x</a:t>
              </a:r>
              <a:r>
                <a:rPr lang="en-US" altLang="zh-CN" sz="2000" dirty="0"/>
                <a:t>)</a:t>
              </a:r>
              <a:r>
                <a:rPr lang="en-US" altLang="zh-CN" sz="2000" i="1" dirty="0"/>
                <a:t>=-x</a:t>
              </a:r>
              <a:r>
                <a:rPr lang="en-US" altLang="zh-CN" sz="2000" dirty="0"/>
                <a:t>,</a:t>
              </a:r>
              <a:r>
                <a:rPr lang="zh-CN" altLang="zh-CN" sz="2000" dirty="0"/>
                <a:t>则</a:t>
              </a:r>
              <a:r>
                <a:rPr lang="en-US" altLang="zh-CN" sz="2000" i="1" dirty="0"/>
                <a:t>h</a:t>
              </a:r>
              <a:r>
                <a:rPr lang="en-US" altLang="zh-CN" sz="2000" dirty="0"/>
                <a:t>(</a:t>
              </a:r>
              <a:r>
                <a:rPr lang="en-US" altLang="zh-CN" sz="2000" i="1" dirty="0"/>
                <a:t>x</a:t>
              </a:r>
              <a:r>
                <a:rPr lang="en-US" altLang="zh-CN" sz="2000" dirty="0"/>
                <a:t>)</a:t>
              </a:r>
              <a:r>
                <a:rPr lang="zh-CN" altLang="zh-CN" sz="2000" dirty="0"/>
                <a:t>不是单调函数</a:t>
              </a:r>
              <a:r>
                <a:rPr lang="en-US" altLang="zh-CN" sz="2000" dirty="0"/>
                <a:t>,</a:t>
              </a:r>
              <a:r>
                <a:rPr lang="en-US" altLang="zh-CN" sz="2000" i="1" dirty="0"/>
                <a:t>h</a:t>
              </a:r>
              <a:r>
                <a:rPr lang="en-US" altLang="zh-CN" sz="2000" dirty="0"/>
                <a:t>(</a:t>
              </a:r>
              <a:r>
                <a:rPr lang="en-US" altLang="zh-CN" sz="2000" i="1" dirty="0"/>
                <a:t>x</a:t>
              </a:r>
              <a:r>
                <a:rPr lang="en-US" altLang="zh-CN" sz="2000" dirty="0"/>
                <a:t>)</a:t>
              </a:r>
              <a:r>
                <a:rPr lang="zh-CN" altLang="zh-CN" sz="2000" dirty="0"/>
                <a:t>为偶函数</a:t>
              </a:r>
              <a:r>
                <a:rPr lang="en-US" altLang="zh-CN" sz="2000" dirty="0"/>
                <a:t>,</a:t>
              </a:r>
              <a:r>
                <a:rPr lang="zh-CN" altLang="zh-CN" sz="2000" dirty="0"/>
                <a:t>故</a:t>
              </a:r>
              <a:r>
                <a:rPr lang="en-US" altLang="zh-CN" sz="2000" dirty="0"/>
                <a:t>A,B</a:t>
              </a:r>
              <a:r>
                <a:rPr lang="zh-CN" altLang="zh-CN" sz="2000" dirty="0"/>
                <a:t>不对</a:t>
              </a:r>
              <a:r>
                <a:rPr lang="en-US" altLang="zh-CN" sz="2000" dirty="0"/>
                <a:t>;</a:t>
              </a:r>
              <a:r>
                <a:rPr lang="zh-CN" altLang="zh-CN" sz="2000" dirty="0"/>
                <a:t>对</a:t>
              </a:r>
              <a:r>
                <a:rPr lang="en-US" altLang="zh-CN" sz="2000" dirty="0" err="1"/>
                <a:t>C,</a:t>
              </a:r>
              <a:r>
                <a:rPr lang="en-US" altLang="zh-CN" sz="2000" i="1" dirty="0" err="1"/>
                <a:t>h</a:t>
              </a:r>
              <a:r>
                <a:rPr lang="en-US" altLang="zh-CN" sz="2000" dirty="0"/>
                <a:t>(</a:t>
              </a:r>
              <a:r>
                <a:rPr lang="en-US" altLang="zh-CN" sz="2000" i="1" dirty="0"/>
                <a:t>-x</a:t>
              </a:r>
              <a:r>
                <a:rPr lang="en-US" altLang="zh-CN" sz="2000" dirty="0"/>
                <a:t>)</a:t>
              </a:r>
              <a:r>
                <a:rPr lang="en-US" altLang="zh-CN" sz="2000" i="1" dirty="0"/>
                <a:t>=</a:t>
              </a:r>
              <a:r>
                <a:rPr lang="en-US" altLang="zh-CN" sz="2000" dirty="0"/>
                <a:t>max{</a:t>
              </a:r>
              <a:r>
                <a:rPr lang="en-US" altLang="zh-CN" sz="2000" i="1" dirty="0"/>
                <a:t>f</a:t>
              </a:r>
              <a:r>
                <a:rPr lang="en-US" altLang="zh-CN" sz="2000" dirty="0"/>
                <a:t>(</a:t>
              </a:r>
              <a:r>
                <a:rPr lang="en-US" altLang="zh-CN" sz="2000" i="1" dirty="0"/>
                <a:t>-x</a:t>
              </a:r>
              <a:r>
                <a:rPr lang="en-US" altLang="zh-CN" sz="2000" dirty="0"/>
                <a:t>),</a:t>
              </a:r>
              <a:r>
                <a:rPr lang="en-US" altLang="zh-CN" sz="2000" i="1" dirty="0"/>
                <a:t>g</a:t>
              </a:r>
              <a:r>
                <a:rPr lang="en-US" altLang="zh-CN" sz="2000" dirty="0"/>
                <a:t>(</a:t>
              </a:r>
              <a:r>
                <a:rPr lang="en-US" altLang="zh-CN" sz="2000" i="1" dirty="0"/>
                <a:t>-x</a:t>
              </a:r>
              <a:r>
                <a:rPr lang="en-US" altLang="zh-CN" sz="2000" dirty="0"/>
                <a:t>)}</a:t>
              </a:r>
              <a:r>
                <a:rPr lang="en-US" altLang="zh-CN" sz="2000" i="1" dirty="0"/>
                <a:t>=</a:t>
              </a:r>
              <a:r>
                <a:rPr lang="en-US" altLang="zh-CN" sz="2000" dirty="0"/>
                <a:t>max{</a:t>
              </a:r>
              <a:r>
                <a:rPr lang="en-US" altLang="zh-CN" sz="2000" i="1" dirty="0"/>
                <a:t>f</a:t>
              </a:r>
              <a:r>
                <a:rPr lang="en-US" altLang="zh-CN" sz="2000" dirty="0"/>
                <a:t>(</a:t>
              </a:r>
              <a:r>
                <a:rPr lang="en-US" altLang="zh-CN" sz="2000" i="1" dirty="0"/>
                <a:t>x</a:t>
              </a:r>
              <a:r>
                <a:rPr lang="en-US" altLang="zh-CN" sz="2000" dirty="0"/>
                <a:t>),</a:t>
              </a:r>
              <a:r>
                <a:rPr lang="en-US" altLang="zh-CN" sz="2000" i="1" dirty="0"/>
                <a:t>g</a:t>
              </a:r>
              <a:r>
                <a:rPr lang="en-US" altLang="zh-CN" sz="2000" dirty="0"/>
                <a:t>(</a:t>
              </a:r>
              <a:r>
                <a:rPr lang="en-US" altLang="zh-CN" sz="2000" i="1" dirty="0"/>
                <a:t>x</a:t>
              </a:r>
              <a:r>
                <a:rPr lang="en-US" altLang="zh-CN" sz="2000" dirty="0"/>
                <a:t>)}</a:t>
              </a:r>
              <a:r>
                <a:rPr lang="en-US" altLang="zh-CN" sz="2000" i="1" dirty="0"/>
                <a:t>=h</a:t>
              </a:r>
              <a:r>
                <a:rPr lang="en-US" altLang="zh-CN" sz="2000" dirty="0"/>
                <a:t>(</a:t>
              </a:r>
              <a:r>
                <a:rPr lang="en-US" altLang="zh-CN" sz="2000" i="1" dirty="0"/>
                <a:t>x</a:t>
              </a:r>
              <a:r>
                <a:rPr lang="en-US" altLang="zh-CN" sz="2000" dirty="0"/>
                <a:t>),</a:t>
              </a:r>
              <a:r>
                <a:rPr lang="zh-CN" altLang="zh-CN" sz="2000" dirty="0"/>
                <a:t>故</a:t>
              </a:r>
              <a:r>
                <a:rPr lang="en-US" altLang="zh-CN" sz="2000" dirty="0"/>
                <a:t>C</a:t>
              </a:r>
              <a:r>
                <a:rPr lang="zh-CN" altLang="zh-CN" sz="2000" dirty="0"/>
                <a:t>正确</a:t>
              </a:r>
              <a:r>
                <a:rPr lang="en-US" altLang="zh-CN" sz="2000" dirty="0"/>
                <a:t>;</a:t>
              </a:r>
              <a:r>
                <a:rPr lang="zh-CN" altLang="zh-CN" sz="2000" dirty="0"/>
                <a:t>对</a:t>
              </a:r>
              <a:r>
                <a:rPr lang="en-US" altLang="zh-CN" sz="2000" dirty="0"/>
                <a:t>D,</a:t>
              </a:r>
              <a:r>
                <a:rPr lang="zh-CN" altLang="zh-CN" sz="2000" dirty="0"/>
                <a:t>有反例</a:t>
              </a:r>
              <a:r>
                <a:rPr lang="en-US" altLang="zh-CN" sz="2000" dirty="0"/>
                <a:t>,</a:t>
              </a:r>
              <a:r>
                <a:rPr lang="zh-CN" altLang="zh-CN" sz="2000" dirty="0"/>
                <a:t>取</a:t>
              </a:r>
              <a:r>
                <a:rPr lang="en-US" altLang="zh-CN" sz="2000" i="1" dirty="0"/>
                <a:t>f</a:t>
              </a:r>
              <a:r>
                <a:rPr lang="en-US" altLang="zh-CN" sz="2000" dirty="0"/>
                <a:t>(</a:t>
              </a:r>
              <a:r>
                <a:rPr lang="en-US" altLang="zh-CN" sz="2000" i="1" dirty="0"/>
                <a:t>x</a:t>
              </a:r>
              <a:r>
                <a:rPr lang="en-US" altLang="zh-CN" sz="2000" dirty="0"/>
                <a:t>)</a:t>
              </a:r>
              <a:r>
                <a:rPr lang="en-US" altLang="zh-CN" sz="2000" i="1" dirty="0"/>
                <a:t>=-</a:t>
              </a:r>
              <a:r>
                <a:rPr lang="en-US" altLang="zh-CN" sz="2000" i="1" dirty="0" err="1"/>
                <a:t>x</a:t>
              </a:r>
              <a:r>
                <a:rPr lang="en-US" altLang="zh-CN" sz="2000" dirty="0" err="1"/>
                <a:t>,</a:t>
              </a:r>
              <a:r>
                <a:rPr lang="en-US" altLang="zh-CN" sz="2000" i="1" dirty="0" err="1"/>
                <a:t>g</a:t>
              </a:r>
              <a:r>
                <a:rPr lang="en-US" altLang="zh-CN" sz="2000" dirty="0"/>
                <a:t>(</a:t>
              </a:r>
              <a:r>
                <a:rPr lang="en-US" altLang="zh-CN" sz="2000" i="1" dirty="0"/>
                <a:t>x</a:t>
              </a:r>
              <a:r>
                <a:rPr lang="en-US" altLang="zh-CN" sz="2000" dirty="0"/>
                <a:t>)</a:t>
              </a:r>
              <a:r>
                <a:rPr lang="en-US" altLang="zh-CN" sz="2000" i="1" dirty="0"/>
                <a:t>=|x|</a:t>
              </a:r>
              <a:r>
                <a:rPr lang="en-US" altLang="zh-CN" sz="2000" dirty="0"/>
                <a:t>,</a:t>
              </a:r>
              <a:r>
                <a:rPr lang="zh-CN" altLang="zh-CN" sz="2000" dirty="0"/>
                <a:t>可知</a:t>
              </a:r>
              <a:r>
                <a:rPr lang="en-US" altLang="zh-CN" sz="2000" dirty="0"/>
                <a:t>D</a:t>
              </a:r>
              <a:r>
                <a:rPr lang="zh-CN" altLang="zh-CN" sz="2000" dirty="0"/>
                <a:t>不对</a:t>
              </a:r>
              <a:r>
                <a:rPr lang="en-US" altLang="zh-CN" sz="2000" dirty="0"/>
                <a:t>,</a:t>
              </a:r>
              <a:r>
                <a:rPr lang="zh-CN" altLang="zh-CN" sz="2000" dirty="0"/>
                <a:t>故选</a:t>
              </a:r>
              <a:r>
                <a:rPr lang="en-US" altLang="zh-CN" sz="2000" dirty="0"/>
                <a:t>C</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39" name="组合 38"/>
          <p:cNvGrpSpPr/>
          <p:nvPr/>
        </p:nvGrpSpPr>
        <p:grpSpPr>
          <a:xfrm>
            <a:off x="1775520" y="5517232"/>
            <a:ext cx="8640960" cy="1152128"/>
            <a:chOff x="251520" y="4752548"/>
            <a:chExt cx="8640960" cy="1152128"/>
          </a:xfrm>
        </p:grpSpPr>
        <p:grpSp>
          <p:nvGrpSpPr>
            <p:cNvPr id="40" name="组合 39"/>
            <p:cNvGrpSpPr/>
            <p:nvPr/>
          </p:nvGrpSpPr>
          <p:grpSpPr>
            <a:xfrm>
              <a:off x="251520" y="4752548"/>
              <a:ext cx="8640960" cy="1152128"/>
              <a:chOff x="251520" y="3755469"/>
              <a:chExt cx="8640960" cy="1152128"/>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41" name="矩形 40"/>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xmlns="" val="185635625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18</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4318"/>
            <a:ext cx="8128000" cy="1717393"/>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函数奇偶性的应用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672631503"/>
              </p:ext>
            </p:extLst>
          </p:nvPr>
        </p:nvGraphicFramePr>
        <p:xfrm>
          <a:off x="2999656" y="1999232"/>
          <a:ext cx="8128000" cy="638677"/>
        </p:xfrm>
        <a:graphic>
          <a:graphicData uri="http://schemas.openxmlformats.org/presentationml/2006/ole">
            <p:oleObj spid="_x0000_s11267" name="文档" r:id="rId6" imgW="3838246" imgH="302411"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4623572"/>
            <a:ext cx="8640960" cy="2045789"/>
            <a:chOff x="251520" y="2420298"/>
            <a:chExt cx="8640960" cy="2045789"/>
          </a:xfrm>
        </p:grpSpPr>
        <p:grpSp>
          <p:nvGrpSpPr>
            <p:cNvPr id="32" name="组合 31"/>
            <p:cNvGrpSpPr/>
            <p:nvPr/>
          </p:nvGrpSpPr>
          <p:grpSpPr>
            <a:xfrm>
              <a:off x="251520" y="2420298"/>
              <a:ext cx="8640960" cy="2045789"/>
              <a:chOff x="251520" y="375099"/>
              <a:chExt cx="8640960" cy="2045789"/>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375099"/>
                <a:ext cx="8640960" cy="1728781"/>
                <a:chOff x="251520" y="375099"/>
                <a:chExt cx="8640960" cy="1728781"/>
              </a:xfrm>
            </p:grpSpPr>
            <p:sp>
              <p:nvSpPr>
                <p:cNvPr id="37" name="矩形 36"/>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33" name="矩形 32"/>
            <p:cNvSpPr>
              <a:spLocks noChangeAspect="1"/>
            </p:cNvSpPr>
            <p:nvPr/>
          </p:nvSpPr>
          <p:spPr>
            <a:xfrm>
              <a:off x="508000" y="2716749"/>
              <a:ext cx="8128000" cy="968598"/>
            </a:xfrm>
            <a:prstGeom prst="rect">
              <a:avLst/>
            </a:prstGeom>
          </p:spPr>
          <p:txBody>
            <a:bodyPr>
              <a:spAutoFit/>
            </a:bodyPr>
            <a:lstStyle/>
            <a:p>
              <a:pPr>
                <a:lnSpc>
                  <a:spcPct val="150000"/>
                </a:lnSpc>
                <a:tabLst>
                  <a:tab pos="1029335" algn="l"/>
                  <a:tab pos="1850390" algn="l"/>
                  <a:tab pos="2538095" algn="l"/>
                  <a:tab pos="3221990" algn="l"/>
                </a:tabLst>
              </a:pPr>
              <a:r>
                <a:rPr lang="zh-CN" altLang="zh-CN" sz="2000" dirty="0"/>
                <a:t>因为函数</a:t>
              </a:r>
              <a:r>
                <a:rPr lang="en-US" altLang="zh-CN" sz="2000" i="1" dirty="0"/>
                <a:t>f</a:t>
              </a:r>
              <a:r>
                <a:rPr lang="en-US" altLang="zh-CN" sz="2000" dirty="0"/>
                <a:t>(</a:t>
              </a:r>
              <a:r>
                <a:rPr lang="en-US" altLang="zh-CN" sz="2000" i="1" dirty="0"/>
                <a:t>x</a:t>
              </a:r>
              <a:r>
                <a:rPr lang="en-US" altLang="zh-CN" sz="2000" dirty="0"/>
                <a:t>)</a:t>
              </a:r>
              <a:r>
                <a:rPr lang="zh-CN" altLang="zh-CN" sz="2000" dirty="0"/>
                <a:t>是奇函数</a:t>
              </a:r>
              <a:r>
                <a:rPr lang="en-US" altLang="zh-CN" sz="2000" dirty="0"/>
                <a:t>,</a:t>
              </a:r>
              <a:r>
                <a:rPr lang="zh-CN" altLang="zh-CN" sz="2000" dirty="0"/>
                <a:t>所以</a:t>
              </a:r>
              <a:r>
                <a:rPr lang="en-US" altLang="zh-CN" sz="2000" i="1" dirty="0"/>
                <a:t>f</a:t>
              </a:r>
              <a:r>
                <a:rPr lang="en-US" altLang="zh-CN" sz="2000" dirty="0"/>
                <a:t>(0)</a:t>
              </a:r>
              <a:r>
                <a:rPr lang="en-US" altLang="zh-CN" sz="2000" i="1" dirty="0"/>
                <a:t>=</a:t>
              </a:r>
              <a:r>
                <a:rPr lang="en-US" altLang="zh-CN" sz="2000" dirty="0"/>
                <a:t>2</a:t>
              </a:r>
              <a:r>
                <a:rPr lang="en-US" altLang="zh-CN" sz="2000" baseline="30000" dirty="0"/>
                <a:t>0</a:t>
              </a:r>
              <a:r>
                <a:rPr lang="en-US" altLang="zh-CN" sz="2000" i="1" dirty="0"/>
                <a:t>+t=</a:t>
              </a:r>
              <a:r>
                <a:rPr lang="en-US" altLang="zh-CN" sz="2000" dirty="0"/>
                <a:t>0,</a:t>
              </a:r>
              <a:r>
                <a:rPr lang="zh-CN" altLang="zh-CN" sz="2000" dirty="0"/>
                <a:t>解得</a:t>
              </a:r>
              <a:r>
                <a:rPr lang="en-US" altLang="zh-CN" sz="2000" i="1" dirty="0"/>
                <a:t>t=-</a:t>
              </a:r>
              <a:r>
                <a:rPr lang="en-US" altLang="zh-CN" sz="2000" dirty="0"/>
                <a:t>1;</a:t>
              </a:r>
              <a:r>
                <a:rPr lang="zh-CN" altLang="zh-CN" sz="2000" dirty="0"/>
                <a:t>因为</a:t>
              </a:r>
              <a:r>
                <a:rPr lang="en-US" altLang="zh-CN" sz="2000" i="1" dirty="0"/>
                <a:t>f</a:t>
              </a:r>
              <a:r>
                <a:rPr lang="en-US" altLang="zh-CN" sz="2000" dirty="0"/>
                <a:t>(</a:t>
              </a:r>
              <a:r>
                <a:rPr lang="en-US" altLang="zh-CN" sz="2000" i="1" dirty="0"/>
                <a:t>-</a:t>
              </a:r>
              <a:r>
                <a:rPr lang="en-US" altLang="zh-CN" sz="2000" dirty="0"/>
                <a:t>2)</a:t>
              </a:r>
              <a:r>
                <a:rPr lang="en-US" altLang="zh-CN" sz="2000" i="1" dirty="0"/>
                <a:t>=-f</a:t>
              </a:r>
              <a:r>
                <a:rPr lang="en-US" altLang="zh-CN" sz="2000" dirty="0"/>
                <a:t>(2)</a:t>
              </a:r>
              <a:r>
                <a:rPr lang="en-US" altLang="zh-CN" sz="2000" i="1" dirty="0"/>
                <a:t>=-</a:t>
              </a:r>
              <a:r>
                <a:rPr lang="en-US" altLang="zh-CN" sz="2000" dirty="0"/>
                <a:t>2</a:t>
              </a:r>
              <a:r>
                <a:rPr lang="en-US" altLang="zh-CN" sz="2000" baseline="30000" dirty="0"/>
                <a:t>2</a:t>
              </a:r>
              <a:r>
                <a:rPr lang="en-US" altLang="zh-CN" sz="2000" i="1" dirty="0"/>
                <a:t>+</a:t>
              </a:r>
              <a:r>
                <a:rPr lang="en-US" altLang="zh-CN" sz="2000" dirty="0"/>
                <a:t>1</a:t>
              </a:r>
              <a:r>
                <a:rPr lang="en-US" altLang="zh-CN" sz="2000" i="1" dirty="0"/>
                <a:t>=-</a:t>
              </a:r>
              <a:r>
                <a:rPr lang="en-US" altLang="zh-CN" sz="2000" dirty="0"/>
                <a:t>3,</a:t>
              </a:r>
              <a:r>
                <a:rPr lang="zh-CN" altLang="zh-CN" sz="2000" dirty="0"/>
                <a:t>所以</a:t>
              </a:r>
              <a:r>
                <a:rPr lang="en-US" altLang="zh-CN" sz="2000" i="1" dirty="0"/>
                <a:t>g</a:t>
              </a:r>
              <a:r>
                <a:rPr lang="en-US" altLang="zh-CN" sz="2000" dirty="0"/>
                <a:t>(</a:t>
              </a:r>
              <a:r>
                <a:rPr lang="en-US" altLang="zh-CN" sz="2000" i="1" dirty="0"/>
                <a:t>f</a:t>
              </a:r>
              <a:r>
                <a:rPr lang="en-US" altLang="zh-CN" sz="2000" dirty="0"/>
                <a:t>(</a:t>
              </a:r>
              <a:r>
                <a:rPr lang="en-US" altLang="zh-CN" sz="2000" i="1" dirty="0"/>
                <a:t>-</a:t>
              </a:r>
              <a:r>
                <a:rPr lang="en-US" altLang="zh-CN" sz="2000" dirty="0"/>
                <a:t>2))</a:t>
              </a:r>
              <a:r>
                <a:rPr lang="en-US" altLang="zh-CN" sz="2000" i="1" dirty="0"/>
                <a:t>=g</a:t>
              </a:r>
              <a:r>
                <a:rPr lang="en-US" altLang="zh-CN" sz="2000" dirty="0"/>
                <a:t>(</a:t>
              </a:r>
              <a:r>
                <a:rPr lang="en-US" altLang="zh-CN" sz="2000" i="1" dirty="0"/>
                <a:t>-</a:t>
              </a:r>
              <a:r>
                <a:rPr lang="en-US" altLang="zh-CN" sz="2000" dirty="0"/>
                <a:t>3)</a:t>
              </a:r>
              <a:r>
                <a:rPr lang="en-US" altLang="zh-CN" sz="2000" i="1" dirty="0"/>
                <a:t>=-f</a:t>
              </a:r>
              <a:r>
                <a:rPr lang="en-US" altLang="zh-CN" sz="2000" dirty="0"/>
                <a:t>(3)</a:t>
              </a:r>
              <a:r>
                <a:rPr lang="en-US" altLang="zh-CN" sz="2000" i="1" dirty="0"/>
                <a:t>=-</a:t>
              </a:r>
              <a:r>
                <a:rPr lang="en-US" altLang="zh-CN" sz="2000" dirty="0"/>
                <a:t>2</a:t>
              </a:r>
              <a:r>
                <a:rPr lang="en-US" altLang="zh-CN" sz="2000" baseline="30000" dirty="0"/>
                <a:t>3</a:t>
              </a:r>
              <a:r>
                <a:rPr lang="en-US" altLang="zh-CN" sz="2000" i="1" dirty="0"/>
                <a:t>+</a:t>
              </a:r>
              <a:r>
                <a:rPr lang="en-US" altLang="zh-CN" sz="2000" dirty="0"/>
                <a:t>1</a:t>
              </a:r>
              <a:r>
                <a:rPr lang="en-US" altLang="zh-CN" sz="2000" i="1" dirty="0"/>
                <a:t>=-</a:t>
              </a:r>
              <a:r>
                <a:rPr lang="en-US" altLang="zh-CN" sz="2000" dirty="0"/>
                <a:t>7</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39" name="组合 38"/>
          <p:cNvGrpSpPr/>
          <p:nvPr/>
        </p:nvGrpSpPr>
        <p:grpSpPr>
          <a:xfrm>
            <a:off x="1775520" y="5517232"/>
            <a:ext cx="8640960" cy="1152128"/>
            <a:chOff x="251520" y="4752548"/>
            <a:chExt cx="8640960" cy="1152128"/>
          </a:xfrm>
        </p:grpSpPr>
        <p:grpSp>
          <p:nvGrpSpPr>
            <p:cNvPr id="40" name="组合 39"/>
            <p:cNvGrpSpPr/>
            <p:nvPr/>
          </p:nvGrpSpPr>
          <p:grpSpPr>
            <a:xfrm>
              <a:off x="251520" y="4752548"/>
              <a:ext cx="8640960" cy="1152128"/>
              <a:chOff x="251520" y="3755469"/>
              <a:chExt cx="8640960" cy="1152128"/>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41" name="矩形 40"/>
            <p:cNvSpPr>
              <a:spLocks noChangeAspect="1"/>
            </p:cNvSpPr>
            <p:nvPr/>
          </p:nvSpPr>
          <p:spPr>
            <a:xfrm>
              <a:off x="539552" y="4968572"/>
              <a:ext cx="8064896" cy="507127"/>
            </a:xfrm>
            <a:prstGeom prst="rect">
              <a:avLst/>
            </a:prstGeom>
          </p:spPr>
          <p:txBody>
            <a:bodyPr wrap="square">
              <a:spAutoFit/>
            </a:bodyPr>
            <a:lstStyle/>
            <a:p>
              <a:pPr>
                <a:lnSpc>
                  <a:spcPct val="150000"/>
                </a:lnSpc>
              </a:pPr>
              <a:r>
                <a:rPr lang="en-US" altLang="zh-CN" sz="2000" i="1" dirty="0"/>
                <a:t>-</a:t>
              </a:r>
              <a:r>
                <a:rPr lang="en-US" altLang="zh-CN" sz="2000" dirty="0"/>
                <a:t>1</a:t>
              </a:r>
              <a:r>
                <a:rPr lang="zh-CN" altLang="zh-CN" sz="2000" i="1" dirty="0"/>
                <a:t>　</a:t>
              </a:r>
              <a:r>
                <a:rPr lang="en-US" altLang="zh-CN" sz="2000" i="1" dirty="0"/>
                <a:t>-</a:t>
              </a:r>
              <a:r>
                <a:rPr lang="en-US" altLang="zh-CN" sz="2000" dirty="0"/>
                <a:t>7</a:t>
              </a:r>
              <a:endParaRPr lang="zh-CN" altLang="en-US" sz="2000" dirty="0"/>
            </a:p>
          </p:txBody>
        </p:sp>
      </p:grpSp>
    </p:spTree>
    <p:extLst>
      <p:ext uri="{BB962C8B-B14F-4D97-AF65-F5344CB8AC3E}">
        <p14:creationId xmlns:p14="http://schemas.microsoft.com/office/powerpoint/2010/main" xmlns="" val="122129380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19</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6" name="矩形 5"/>
          <p:cNvSpPr>
            <a:spLocks noChangeAspect="1"/>
          </p:cNvSpPr>
          <p:nvPr/>
        </p:nvSpPr>
        <p:spPr>
          <a:xfrm>
            <a:off x="2032000" y="1351160"/>
            <a:ext cx="8128000" cy="876715"/>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江西南昌高三第二轮复习测试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dirty="0">
                <a:solidFill>
                  <a:srgbClr val="000000"/>
                </a:solidFill>
                <a:latin typeface="Times New Roman" panose="02020603050405020304" pitchFamily="18" charset="0"/>
                <a:cs typeface="Times New Roman" panose="02020603050405020304" pitchFamily="18" charset="0"/>
              </a:rPr>
              <a:t>f(x)=2g(x)-x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g(-1)=-1,</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f(1)</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9" name="五边形 2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1775520" y="4077074"/>
            <a:ext cx="8640960" cy="2592287"/>
            <a:chOff x="251520" y="2924945"/>
            <a:chExt cx="8640960" cy="2592287"/>
          </a:xfrm>
        </p:grpSpPr>
        <p:grpSp>
          <p:nvGrpSpPr>
            <p:cNvPr id="31" name="组合 30"/>
            <p:cNvGrpSpPr/>
            <p:nvPr/>
          </p:nvGrpSpPr>
          <p:grpSpPr>
            <a:xfrm>
              <a:off x="251520" y="2924945"/>
              <a:ext cx="8640960" cy="2592287"/>
              <a:chOff x="251520" y="365878"/>
              <a:chExt cx="8640960" cy="2592287"/>
            </a:xfrm>
          </p:grpSpPr>
          <p:sp>
            <p:nvSpPr>
              <p:cNvPr id="33" name="五边形 3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365878"/>
                <a:ext cx="8640960" cy="2278000"/>
                <a:chOff x="251520" y="365878"/>
                <a:chExt cx="8640960" cy="2278000"/>
              </a:xfrm>
            </p:grpSpPr>
            <p:sp>
              <p:nvSpPr>
                <p:cNvPr id="36" name="矩形 35"/>
                <p:cNvSpPr/>
                <p:nvPr/>
              </p:nvSpPr>
              <p:spPr>
                <a:xfrm>
                  <a:off x="251520" y="365878"/>
                  <a:ext cx="8640960" cy="227800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2"/>
                <p:cNvSpPr txBox="1"/>
                <p:nvPr/>
              </p:nvSpPr>
              <p:spPr>
                <a:xfrm>
                  <a:off x="8360077" y="489111"/>
                  <a:ext cx="492443" cy="276999"/>
                </a:xfrm>
                <a:prstGeom prst="rect">
                  <a:avLst/>
                </a:prstGeom>
                <a:noFill/>
              </p:spPr>
              <p:txBody>
                <a:bodyPr wrap="none" rtlCol="0">
                  <a:spAutoFit/>
                </a:bodyPr>
                <a:lstStyle/>
                <a:p>
                  <a:r>
                    <a:rPr lang="zh-CN" altLang="en-US" sz="1200" dirty="0"/>
                    <a:t>关闭</a:t>
                  </a:r>
                </a:p>
              </p:txBody>
            </p:sp>
          </p:grpSp>
        </p:grpSp>
        <p:graphicFrame>
          <p:nvGraphicFramePr>
            <p:cNvPr id="32" name="对象 31"/>
            <p:cNvGraphicFramePr>
              <a:graphicFrameLocks noChangeAspect="1"/>
            </p:cNvGraphicFramePr>
            <p:nvPr>
              <p:extLst>
                <p:ext uri="{D42A27DB-BD31-4B8C-83A1-F6EECF244321}">
                  <p14:modId xmlns:p14="http://schemas.microsoft.com/office/powerpoint/2010/main" xmlns="" val="2338809989"/>
                </p:ext>
              </p:extLst>
            </p:nvPr>
          </p:nvGraphicFramePr>
          <p:xfrm>
            <a:off x="528638" y="3334609"/>
            <a:ext cx="8031162" cy="1619250"/>
          </p:xfrm>
          <a:graphic>
            <a:graphicData uri="http://schemas.openxmlformats.org/presentationml/2006/ole">
              <p:oleObj spid="_x0000_s12292" name="文档" r:id="rId6" imgW="3847376" imgH="772966" progId="Word.Document.12">
                <p:embed/>
              </p:oleObj>
            </a:graphicData>
          </a:graphic>
        </p:graphicFrame>
      </p:grpSp>
      <p:grpSp>
        <p:nvGrpSpPr>
          <p:cNvPr id="38" name="组合 37"/>
          <p:cNvGrpSpPr/>
          <p:nvPr/>
        </p:nvGrpSpPr>
        <p:grpSpPr>
          <a:xfrm>
            <a:off x="1775520" y="5523886"/>
            <a:ext cx="8640960" cy="1145475"/>
            <a:chOff x="251520" y="5379869"/>
            <a:chExt cx="8640960" cy="1145475"/>
          </a:xfrm>
        </p:grpSpPr>
        <p:grpSp>
          <p:nvGrpSpPr>
            <p:cNvPr id="39" name="组合 38"/>
            <p:cNvGrpSpPr/>
            <p:nvPr/>
          </p:nvGrpSpPr>
          <p:grpSpPr>
            <a:xfrm>
              <a:off x="251520" y="5379869"/>
              <a:ext cx="8640960" cy="1145475"/>
              <a:chOff x="251520" y="3762122"/>
              <a:chExt cx="8640960" cy="1145475"/>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0" name="对象 39"/>
            <p:cNvGraphicFramePr>
              <a:graphicFrameLocks noChangeAspect="1"/>
            </p:cNvGraphicFramePr>
            <p:nvPr>
              <p:extLst>
                <p:ext uri="{D42A27DB-BD31-4B8C-83A1-F6EECF244321}">
                  <p14:modId xmlns:p14="http://schemas.microsoft.com/office/powerpoint/2010/main" xmlns="" val="3717915535"/>
                </p:ext>
              </p:extLst>
            </p:nvPr>
          </p:nvGraphicFramePr>
          <p:xfrm>
            <a:off x="560388" y="5720209"/>
            <a:ext cx="7997825" cy="439738"/>
          </p:xfrm>
          <a:graphic>
            <a:graphicData uri="http://schemas.openxmlformats.org/presentationml/2006/ole">
              <p:oleObj spid="_x0000_s12293" name="文档" r:id="rId7" imgW="3872277" imgH="215912" progId="Word.Document.12">
                <p:embed/>
              </p:oleObj>
            </a:graphicData>
          </a:graphic>
        </p:graphicFrame>
      </p:grpSp>
    </p:spTree>
    <p:extLst>
      <p:ext uri="{BB962C8B-B14F-4D97-AF65-F5344CB8AC3E}">
        <p14:creationId xmlns:p14="http://schemas.microsoft.com/office/powerpoint/2010/main" xmlns="" val="186859963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9696401" y="507714"/>
            <a:ext cx="971599"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2</a:t>
            </a:fld>
            <a:r>
              <a:rPr lang="en-US" altLang="zh-CN" dirty="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091446494"/>
              </p:ext>
            </p:extLst>
          </p:nvPr>
        </p:nvGraphicFramePr>
        <p:xfrm>
          <a:off x="2032000" y="1330236"/>
          <a:ext cx="8128000" cy="4835069"/>
        </p:xfrm>
        <a:graphic>
          <a:graphicData uri="http://schemas.openxmlformats.org/presentationml/2006/ole">
            <p:oleObj spid="_x0000_s1027" name="文档" r:id="rId4" imgW="3957084" imgH="2354884" progId="Word.Document.12">
              <p:embed/>
            </p:oleObj>
          </a:graphicData>
        </a:graphic>
      </p:graphicFrame>
    </p:spTree>
    <p:extLst>
      <p:ext uri="{BB962C8B-B14F-4D97-AF65-F5344CB8AC3E}">
        <p14:creationId xmlns:p14="http://schemas.microsoft.com/office/powerpoint/2010/main" xmlns="" val="2682007513"/>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20</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581150077"/>
              </p:ext>
            </p:extLst>
          </p:nvPr>
        </p:nvGraphicFramePr>
        <p:xfrm>
          <a:off x="1834649" y="1387018"/>
          <a:ext cx="8128000" cy="544556"/>
        </p:xfrm>
        <a:graphic>
          <a:graphicData uri="http://schemas.openxmlformats.org/presentationml/2006/ole">
            <p:oleObj spid="_x0000_s13317" name="文档" r:id="rId6" imgW="3838246" imgH="257049" progId="Word.Document.12">
              <p:embed/>
            </p:oleObj>
          </a:graphicData>
        </a:graphic>
      </p:graphicFrame>
      <p:sp>
        <p:nvSpPr>
          <p:cNvPr id="4" name="矩形 3"/>
          <p:cNvSpPr>
            <a:spLocks noChangeAspect="1"/>
          </p:cNvSpPr>
          <p:nvPr/>
        </p:nvSpPr>
        <p:spPr>
          <a:xfrm>
            <a:off x="2032000" y="1931575"/>
            <a:ext cx="8128000" cy="1272271"/>
          </a:xfrm>
          <a:prstGeom prst="rect">
            <a:avLst/>
          </a:prstGeom>
        </p:spPr>
        <p:txBody>
          <a:bodyPr>
            <a:spAutoFit/>
          </a:bodyPr>
          <a:lstStyle/>
          <a:p>
            <a:pPr>
              <a:lnSpc>
                <a:spcPct val="120000"/>
              </a:lnSpc>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a=f</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b=f</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c=f</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&lt;b&lt;c</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B.</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&lt;c&lt;a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&lt;b&lt;a</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D.</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&lt;a&lt;b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1775520" y="3919722"/>
            <a:ext cx="8640960" cy="2749639"/>
            <a:chOff x="251520" y="2767593"/>
            <a:chExt cx="8640960" cy="2749639"/>
          </a:xfrm>
        </p:grpSpPr>
        <p:grpSp>
          <p:nvGrpSpPr>
            <p:cNvPr id="11" name="组合 10"/>
            <p:cNvGrpSpPr/>
            <p:nvPr/>
          </p:nvGrpSpPr>
          <p:grpSpPr>
            <a:xfrm>
              <a:off x="251520" y="2767593"/>
              <a:ext cx="8640960" cy="2749639"/>
              <a:chOff x="251520" y="208526"/>
              <a:chExt cx="8640960" cy="2749639"/>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208526"/>
                <a:ext cx="8640960" cy="2435352"/>
                <a:chOff x="251520" y="208526"/>
                <a:chExt cx="8640960" cy="2435352"/>
              </a:xfrm>
            </p:grpSpPr>
            <p:sp>
              <p:nvSpPr>
                <p:cNvPr id="19" name="矩形 18"/>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288624"/>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extLst>
                <p:ext uri="{D42A27DB-BD31-4B8C-83A1-F6EECF244321}">
                  <p14:modId xmlns:p14="http://schemas.microsoft.com/office/powerpoint/2010/main" xmlns="" val="2034474367"/>
                </p:ext>
              </p:extLst>
            </p:nvPr>
          </p:nvGraphicFramePr>
          <p:xfrm>
            <a:off x="520700" y="3138885"/>
            <a:ext cx="8047038" cy="1898650"/>
          </p:xfrm>
          <a:graphic>
            <a:graphicData uri="http://schemas.openxmlformats.org/presentationml/2006/ole">
              <p:oleObj spid="_x0000_s13318" name="文档" r:id="rId7" imgW="3838246" imgH="909033"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3122939323"/>
                </p:ext>
              </p:extLst>
            </p:nvPr>
          </p:nvGraphicFramePr>
          <p:xfrm>
            <a:off x="560388" y="5720209"/>
            <a:ext cx="7997825" cy="439738"/>
          </p:xfrm>
          <a:graphic>
            <a:graphicData uri="http://schemas.openxmlformats.org/presentationml/2006/ole">
              <p:oleObj spid="_x0000_s13319" name="文档" r:id="rId8" imgW="3863088" imgH="216008" progId="Word.Document.12">
                <p:embed/>
              </p:oleObj>
            </a:graphicData>
          </a:graphic>
        </p:graphicFrame>
      </p:grpSp>
    </p:spTree>
    <p:extLst>
      <p:ext uri="{BB962C8B-B14F-4D97-AF65-F5344CB8AC3E}">
        <p14:creationId xmlns:p14="http://schemas.microsoft.com/office/powerpoint/2010/main" xmlns="" val="376152618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21</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439767"/>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已知函数的奇偶性求函数的解析式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往往要抓住奇偶性讨论函数在各个分区间上的解析式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或充分利用奇偶性产生关于</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从而可得</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的解析式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已知含有字母参数的函数的表达式及奇偶性求参数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常常采用待定系数法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产生关于字母参数的恒等式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由系数的对等性可得知字母参数的值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奇偶性与单调性综合时要注意奇函数在关于原点对称的区间上的单调性相同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偶函数在关于原点对称的区间上的单调性相反</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处有定义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这一结论在解决问题中十分便捷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可以把参变量变成非负数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从而利用单调性解题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345317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22</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47754"/>
            <a:ext cx="8128000" cy="904863"/>
          </a:xfrm>
          <a:prstGeom prst="rect">
            <a:avLst/>
          </a:prstGeom>
        </p:spPr>
        <p:txBody>
          <a:bodyPr>
            <a:spAutoFit/>
          </a:bodyPr>
          <a:lstStyle/>
          <a:p>
            <a:pPr indent="267970">
              <a:lnSpc>
                <a:spcPct val="120000"/>
              </a:lnSpc>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设定义在区间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lg</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a:t>
            </a:r>
            <a:r>
              <a:rPr lang="en-US" altLang="zh-CN" sz="2200" b="1" dirty="0" err="1">
                <a:solidFill>
                  <a:srgbClr val="000000"/>
                </a:solidFill>
                <a:latin typeface="Times New Roman" panose="02020603050405020304" pitchFamily="18" charset="0"/>
                <a:cs typeface="Times New Roman" panose="02020603050405020304" pitchFamily="18" charset="0"/>
              </a:rPr>
              <a:t>R</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30000"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02600173"/>
              </p:ext>
            </p:extLst>
          </p:nvPr>
        </p:nvGraphicFramePr>
        <p:xfrm>
          <a:off x="5494178" y="1371793"/>
          <a:ext cx="5911528" cy="462067"/>
        </p:xfrm>
        <a:graphic>
          <a:graphicData uri="http://schemas.openxmlformats.org/presentationml/2006/ole">
            <p:oleObj spid="_x0000_s14342" name="文档" r:id="rId6" imgW="3838246" imgH="300611"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881893632"/>
              </p:ext>
            </p:extLst>
          </p:nvPr>
        </p:nvGraphicFramePr>
        <p:xfrm>
          <a:off x="1834649" y="2236171"/>
          <a:ext cx="8128000" cy="917676"/>
        </p:xfrm>
        <a:graphic>
          <a:graphicData uri="http://schemas.openxmlformats.org/presentationml/2006/ole">
            <p:oleObj spid="_x0000_s14343" name="文档" r:id="rId7" imgW="3838246" imgH="432736" progId="Word.Document.12">
              <p:embed/>
            </p:oleObj>
          </a:graphicData>
        </a:graphic>
      </p:graphicFrame>
      <p:sp>
        <p:nvSpPr>
          <p:cNvPr id="9" name="五边形 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1775520" y="2722278"/>
            <a:ext cx="8640960" cy="3947083"/>
            <a:chOff x="251520" y="1570149"/>
            <a:chExt cx="8640960" cy="3947083"/>
          </a:xfrm>
        </p:grpSpPr>
        <p:grpSp>
          <p:nvGrpSpPr>
            <p:cNvPr id="12" name="组合 11"/>
            <p:cNvGrpSpPr/>
            <p:nvPr/>
          </p:nvGrpSpPr>
          <p:grpSpPr>
            <a:xfrm>
              <a:off x="251520" y="1570149"/>
              <a:ext cx="8640960" cy="3947083"/>
              <a:chOff x="251520" y="-988918"/>
              <a:chExt cx="8640960" cy="3947083"/>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988918"/>
                <a:ext cx="8640960" cy="3632796"/>
                <a:chOff x="251520" y="-988918"/>
                <a:chExt cx="8640960" cy="3632796"/>
              </a:xfrm>
            </p:grpSpPr>
            <p:sp>
              <p:nvSpPr>
                <p:cNvPr id="20" name="矩形 19"/>
                <p:cNvSpPr/>
                <p:nvPr/>
              </p:nvSpPr>
              <p:spPr>
                <a:xfrm>
                  <a:off x="251520" y="-988918"/>
                  <a:ext cx="8640960" cy="363279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2"/>
                <p:cNvSpPr txBox="1"/>
                <p:nvPr/>
              </p:nvSpPr>
              <p:spPr>
                <a:xfrm>
                  <a:off x="8360077" y="-884017"/>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extLst>
                <p:ext uri="{D42A27DB-BD31-4B8C-83A1-F6EECF244321}">
                  <p14:modId xmlns:p14="http://schemas.microsoft.com/office/powerpoint/2010/main" xmlns="" val="763069682"/>
                </p:ext>
              </p:extLst>
            </p:nvPr>
          </p:nvGraphicFramePr>
          <p:xfrm>
            <a:off x="520700" y="1966244"/>
            <a:ext cx="8047038" cy="3079750"/>
          </p:xfrm>
          <a:graphic>
            <a:graphicData uri="http://schemas.openxmlformats.org/presentationml/2006/ole">
              <p:oleObj spid="_x0000_s14344" name="文档" r:id="rId8" imgW="3838246" imgH="1469573" progId="Word.Document.12">
                <p:embed/>
              </p:oleObj>
            </a:graphicData>
          </a:graphic>
        </p:graphicFrame>
      </p:grpSp>
      <p:grpSp>
        <p:nvGrpSpPr>
          <p:cNvPr id="22" name="组合 21"/>
          <p:cNvGrpSpPr/>
          <p:nvPr/>
        </p:nvGrpSpPr>
        <p:grpSpPr>
          <a:xfrm>
            <a:off x="1775520" y="5523886"/>
            <a:ext cx="8640960" cy="1145475"/>
            <a:chOff x="251520" y="5379869"/>
            <a:chExt cx="8640960" cy="1145475"/>
          </a:xfrm>
        </p:grpSpPr>
        <p:grpSp>
          <p:nvGrpSpPr>
            <p:cNvPr id="23" name="组合 22"/>
            <p:cNvGrpSpPr/>
            <p:nvPr/>
          </p:nvGrpSpPr>
          <p:grpSpPr>
            <a:xfrm>
              <a:off x="251520" y="5379869"/>
              <a:ext cx="8640960" cy="1145475"/>
              <a:chOff x="251520" y="3762122"/>
              <a:chExt cx="8640960" cy="1145475"/>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4" name="对象 23"/>
            <p:cNvGraphicFramePr>
              <a:graphicFrameLocks noChangeAspect="1"/>
            </p:cNvGraphicFramePr>
            <p:nvPr>
              <p:extLst>
                <p:ext uri="{D42A27DB-BD31-4B8C-83A1-F6EECF244321}">
                  <p14:modId xmlns:p14="http://schemas.microsoft.com/office/powerpoint/2010/main" xmlns="" val="1498523373"/>
                </p:ext>
              </p:extLst>
            </p:nvPr>
          </p:nvGraphicFramePr>
          <p:xfrm>
            <a:off x="560388" y="5720209"/>
            <a:ext cx="7997825" cy="439738"/>
          </p:xfrm>
          <a:graphic>
            <a:graphicData uri="http://schemas.openxmlformats.org/presentationml/2006/ole">
              <p:oleObj spid="_x0000_s14345" name="文档" r:id="rId9" imgW="3863088" imgH="216008" progId="Word.Document.12">
                <p:embed/>
              </p:oleObj>
            </a:graphicData>
          </a:graphic>
        </p:graphicFrame>
      </p:grpSp>
    </p:spTree>
    <p:extLst>
      <p:ext uri="{BB962C8B-B14F-4D97-AF65-F5344CB8AC3E}">
        <p14:creationId xmlns:p14="http://schemas.microsoft.com/office/powerpoint/2010/main" xmlns="" val="95490804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23</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4" name="矩形 3"/>
          <p:cNvSpPr>
            <a:spLocks noChangeAspect="1"/>
          </p:cNvSpPr>
          <p:nvPr/>
        </p:nvSpPr>
        <p:spPr>
          <a:xfrm>
            <a:off x="2032000" y="1351159"/>
            <a:ext cx="8128000" cy="131112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天津南开中学高三模拟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设函数</a:t>
            </a:r>
            <a:r>
              <a:rPr lang="en-US" altLang="zh-CN" sz="2200" dirty="0">
                <a:solidFill>
                  <a:srgbClr val="000000"/>
                </a:solidFill>
                <a:latin typeface="Times New Roman" panose="02020603050405020304" pitchFamily="18" charset="0"/>
                <a:cs typeface="Times New Roman" panose="02020603050405020304" pitchFamily="18" charset="0"/>
              </a:rPr>
              <a:t>f(x)</a:t>
            </a:r>
            <a:r>
              <a:rPr lang="zh-CN" altLang="zh-CN" sz="2200" dirty="0">
                <a:solidFill>
                  <a:srgbClr val="000000"/>
                </a:solidFill>
                <a:latin typeface="Times New Roman" panose="02020603050405020304" pitchFamily="18" charset="0"/>
                <a:cs typeface="Times New Roman" panose="02020603050405020304" pitchFamily="18" charset="0"/>
              </a:rPr>
              <a:t>是定义在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上的以</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为周期的奇函数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f(2)&gt;1,f(3)=                ,</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162538239"/>
              </p:ext>
            </p:extLst>
          </p:nvPr>
        </p:nvGraphicFramePr>
        <p:xfrm>
          <a:off x="3451737" y="1780349"/>
          <a:ext cx="5852998" cy="485336"/>
        </p:xfrm>
        <a:graphic>
          <a:graphicData uri="http://schemas.openxmlformats.org/presentationml/2006/ole">
            <p:oleObj spid="_x0000_s15365" name="文档" r:id="rId6" imgW="3847376" imgH="319550" progId="Word.Document.12">
              <p:embed/>
            </p:oleObj>
          </a:graphicData>
        </a:graphic>
      </p:graphicFrame>
      <p:sp>
        <p:nvSpPr>
          <p:cNvPr id="28" name="五边形 2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9" name="五边形 2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1775520" y="3429000"/>
            <a:ext cx="8640960" cy="3240360"/>
            <a:chOff x="251520" y="2276872"/>
            <a:chExt cx="8640960" cy="3240360"/>
          </a:xfrm>
        </p:grpSpPr>
        <p:grpSp>
          <p:nvGrpSpPr>
            <p:cNvPr id="31" name="组合 30"/>
            <p:cNvGrpSpPr/>
            <p:nvPr/>
          </p:nvGrpSpPr>
          <p:grpSpPr>
            <a:xfrm>
              <a:off x="251520" y="2276872"/>
              <a:ext cx="8640960" cy="3240360"/>
              <a:chOff x="251520" y="-282195"/>
              <a:chExt cx="8640960" cy="3240360"/>
            </a:xfrm>
          </p:grpSpPr>
          <p:sp>
            <p:nvSpPr>
              <p:cNvPr id="33" name="五边形 3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282195"/>
                <a:ext cx="8640960" cy="2926073"/>
                <a:chOff x="251520" y="-282195"/>
                <a:chExt cx="8640960" cy="2926073"/>
              </a:xfrm>
            </p:grpSpPr>
            <p:sp>
              <p:nvSpPr>
                <p:cNvPr id="36" name="矩形 35"/>
                <p:cNvSpPr/>
                <p:nvPr/>
              </p:nvSpPr>
              <p:spPr>
                <a:xfrm>
                  <a:off x="251520" y="-282195"/>
                  <a:ext cx="8640960" cy="29260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2"/>
                <p:cNvSpPr txBox="1"/>
                <p:nvPr/>
              </p:nvSpPr>
              <p:spPr>
                <a:xfrm>
                  <a:off x="8360077" y="-210187"/>
                  <a:ext cx="492443" cy="276999"/>
                </a:xfrm>
                <a:prstGeom prst="rect">
                  <a:avLst/>
                </a:prstGeom>
                <a:noFill/>
              </p:spPr>
              <p:txBody>
                <a:bodyPr wrap="none" rtlCol="0">
                  <a:spAutoFit/>
                </a:bodyPr>
                <a:lstStyle/>
                <a:p>
                  <a:r>
                    <a:rPr lang="zh-CN" altLang="en-US" sz="1200" dirty="0"/>
                    <a:t>关闭</a:t>
                  </a:r>
                </a:p>
              </p:txBody>
            </p:sp>
          </p:grpSp>
        </p:grpSp>
        <p:graphicFrame>
          <p:nvGraphicFramePr>
            <p:cNvPr id="32" name="对象 31"/>
            <p:cNvGraphicFramePr>
              <a:graphicFrameLocks noChangeAspect="1"/>
            </p:cNvGraphicFramePr>
            <p:nvPr>
              <p:extLst>
                <p:ext uri="{D42A27DB-BD31-4B8C-83A1-F6EECF244321}">
                  <p14:modId xmlns:p14="http://schemas.microsoft.com/office/powerpoint/2010/main" xmlns="" val="1690803321"/>
                </p:ext>
              </p:extLst>
            </p:nvPr>
          </p:nvGraphicFramePr>
          <p:xfrm>
            <a:off x="528638" y="2635311"/>
            <a:ext cx="8031162" cy="2389188"/>
          </p:xfrm>
          <a:graphic>
            <a:graphicData uri="http://schemas.openxmlformats.org/presentationml/2006/ole">
              <p:oleObj spid="_x0000_s15366" name="文档" r:id="rId7" imgW="3847376" imgH="1144335" progId="Word.Document.12">
                <p:embed/>
              </p:oleObj>
            </a:graphicData>
          </a:graphic>
        </p:graphicFrame>
      </p:grpSp>
      <p:grpSp>
        <p:nvGrpSpPr>
          <p:cNvPr id="38" name="组合 37"/>
          <p:cNvGrpSpPr/>
          <p:nvPr/>
        </p:nvGrpSpPr>
        <p:grpSpPr>
          <a:xfrm>
            <a:off x="1775520" y="5523886"/>
            <a:ext cx="8640960" cy="1145475"/>
            <a:chOff x="251520" y="5379869"/>
            <a:chExt cx="8640960" cy="1145475"/>
          </a:xfrm>
        </p:grpSpPr>
        <p:grpSp>
          <p:nvGrpSpPr>
            <p:cNvPr id="39" name="组合 38"/>
            <p:cNvGrpSpPr/>
            <p:nvPr/>
          </p:nvGrpSpPr>
          <p:grpSpPr>
            <a:xfrm>
              <a:off x="251520" y="5379869"/>
              <a:ext cx="8640960" cy="1145475"/>
              <a:chOff x="251520" y="3762122"/>
              <a:chExt cx="8640960" cy="1145475"/>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0" name="对象 39"/>
            <p:cNvGraphicFramePr>
              <a:graphicFrameLocks noChangeAspect="1"/>
            </p:cNvGraphicFramePr>
            <p:nvPr>
              <p:extLst>
                <p:ext uri="{D42A27DB-BD31-4B8C-83A1-F6EECF244321}">
                  <p14:modId xmlns:p14="http://schemas.microsoft.com/office/powerpoint/2010/main" xmlns="" val="4012709084"/>
                </p:ext>
              </p:extLst>
            </p:nvPr>
          </p:nvGraphicFramePr>
          <p:xfrm>
            <a:off x="560388" y="5720209"/>
            <a:ext cx="7997825" cy="439738"/>
          </p:xfrm>
          <a:graphic>
            <a:graphicData uri="http://schemas.openxmlformats.org/presentationml/2006/ole">
              <p:oleObj spid="_x0000_s15367" name="文档" r:id="rId8" imgW="3872277" imgH="215912" progId="Word.Document.12">
                <p:embed/>
              </p:oleObj>
            </a:graphicData>
          </a:graphic>
        </p:graphicFrame>
      </p:grpSp>
    </p:spTree>
    <p:extLst>
      <p:ext uri="{BB962C8B-B14F-4D97-AF65-F5344CB8AC3E}">
        <p14:creationId xmlns:p14="http://schemas.microsoft.com/office/powerpoint/2010/main" xmlns="" val="51029166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24</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1159"/>
            <a:ext cx="8128000" cy="876715"/>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设函数</a:t>
            </a:r>
            <a:r>
              <a:rPr lang="en-US" altLang="zh-CN" sz="2200" dirty="0">
                <a:solidFill>
                  <a:srgbClr val="000000"/>
                </a:solidFill>
                <a:latin typeface="Times New Roman" panose="02020603050405020304" pitchFamily="18" charset="0"/>
                <a:cs typeface="Times New Roman" panose="02020603050405020304" pitchFamily="18" charset="0"/>
              </a:rPr>
              <a:t>f(x)</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上为增函数</a:t>
            </a:r>
            <a:r>
              <a:rPr lang="en-US" altLang="zh-CN" sz="2200" dirty="0">
                <a:solidFill>
                  <a:srgbClr val="000000"/>
                </a:solidFill>
                <a:latin typeface="Times New Roman" panose="02020603050405020304" pitchFamily="18" charset="0"/>
                <a:cs typeface="Times New Roman" panose="02020603050405020304" pitchFamily="18" charset="0"/>
              </a:rPr>
              <a:t>,f(3)=0,</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g(x)=f(x+1)</a:t>
            </a:r>
            <a:r>
              <a:rPr lang="zh-CN" altLang="zh-CN" sz="2200" dirty="0">
                <a:solidFill>
                  <a:srgbClr val="000000"/>
                </a:solidFill>
                <a:latin typeface="Times New Roman" panose="02020603050405020304" pitchFamily="18" charset="0"/>
                <a:cs typeface="Times New Roman" panose="02020603050405020304" pitchFamily="18" charset="0"/>
              </a:rPr>
              <a:t>为偶函数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则不等式</a:t>
            </a:r>
            <a:r>
              <a:rPr lang="en-US" altLang="zh-CN" sz="2200" dirty="0">
                <a:solidFill>
                  <a:srgbClr val="000000"/>
                </a:solidFill>
                <a:latin typeface="Times New Roman" panose="02020603050405020304" pitchFamily="18" charset="0"/>
                <a:cs typeface="Times New Roman" panose="02020603050405020304" pitchFamily="18" charset="0"/>
              </a:rPr>
              <a:t>g(2-2x)&lt;0</a:t>
            </a:r>
            <a:r>
              <a:rPr lang="zh-CN" altLang="zh-CN" sz="2200" dirty="0">
                <a:solidFill>
                  <a:srgbClr val="000000"/>
                </a:solidFill>
                <a:latin typeface="Times New Roman" panose="02020603050405020304" pitchFamily="18" charset="0"/>
                <a:cs typeface="Times New Roman" panose="02020603050405020304" pitchFamily="18" charset="0"/>
              </a:rPr>
              <a:t>的解集为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9" name="五边形 2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1775520" y="1916832"/>
            <a:ext cx="8640960" cy="4752528"/>
            <a:chOff x="251520" y="-286441"/>
            <a:chExt cx="8640960" cy="4752528"/>
          </a:xfrm>
        </p:grpSpPr>
        <p:grpSp>
          <p:nvGrpSpPr>
            <p:cNvPr id="31" name="组合 30"/>
            <p:cNvGrpSpPr/>
            <p:nvPr/>
          </p:nvGrpSpPr>
          <p:grpSpPr>
            <a:xfrm>
              <a:off x="251520" y="-286441"/>
              <a:ext cx="8640960" cy="4752528"/>
              <a:chOff x="251520" y="-2331640"/>
              <a:chExt cx="8640960" cy="4752528"/>
            </a:xfrm>
          </p:grpSpPr>
          <p:sp>
            <p:nvSpPr>
              <p:cNvPr id="33" name="五边形 3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2331640"/>
                <a:ext cx="8640960" cy="4435521"/>
                <a:chOff x="251520" y="-2331640"/>
                <a:chExt cx="8640960" cy="4435521"/>
              </a:xfrm>
            </p:grpSpPr>
            <p:sp>
              <p:nvSpPr>
                <p:cNvPr id="36" name="矩形 35"/>
                <p:cNvSpPr/>
                <p:nvPr/>
              </p:nvSpPr>
              <p:spPr>
                <a:xfrm>
                  <a:off x="251520" y="-2331640"/>
                  <a:ext cx="8640960" cy="443552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8"/>
                <p:cNvSpPr txBox="1"/>
                <p:nvPr/>
              </p:nvSpPr>
              <p:spPr>
                <a:xfrm>
                  <a:off x="8371094" y="-2249241"/>
                  <a:ext cx="492443" cy="276999"/>
                </a:xfrm>
                <a:prstGeom prst="rect">
                  <a:avLst/>
                </a:prstGeom>
                <a:noFill/>
              </p:spPr>
              <p:txBody>
                <a:bodyPr wrap="none" rtlCol="0">
                  <a:spAutoFit/>
                </a:bodyPr>
                <a:lstStyle/>
                <a:p>
                  <a:r>
                    <a:rPr lang="zh-CN" altLang="en-US" sz="1200" dirty="0"/>
                    <a:t>关闭</a:t>
                  </a:r>
                </a:p>
              </p:txBody>
            </p:sp>
          </p:grpSp>
        </p:grpSp>
        <p:sp>
          <p:nvSpPr>
            <p:cNvPr id="32" name="矩形 31"/>
            <p:cNvSpPr>
              <a:spLocks noChangeAspect="1"/>
            </p:cNvSpPr>
            <p:nvPr/>
          </p:nvSpPr>
          <p:spPr>
            <a:xfrm>
              <a:off x="508000" y="22852"/>
              <a:ext cx="8128000" cy="3785652"/>
            </a:xfrm>
            <a:prstGeom prst="rect">
              <a:avLst/>
            </a:prstGeom>
          </p:spPr>
          <p:txBody>
            <a:bodyPr>
              <a:spAutoFit/>
            </a:bodyPr>
            <a:lstStyle/>
            <a:p>
              <a:pPr>
                <a:lnSpc>
                  <a:spcPct val="150000"/>
                </a:lnSpc>
              </a:pPr>
              <a:r>
                <a:rPr lang="zh-CN" altLang="zh-CN" sz="2000" i="1" dirty="0"/>
                <a:t>∵</a:t>
              </a:r>
              <a:r>
                <a:rPr lang="en-US" altLang="zh-CN" sz="2000" i="1" dirty="0"/>
                <a:t>f</a:t>
              </a:r>
              <a:r>
                <a:rPr lang="en-US" altLang="zh-CN" sz="2000" dirty="0"/>
                <a:t>(</a:t>
              </a:r>
              <a:r>
                <a:rPr lang="en-US" altLang="zh-CN" sz="2000" i="1" dirty="0"/>
                <a:t>x</a:t>
              </a:r>
              <a:r>
                <a:rPr lang="en-US" altLang="zh-CN" sz="2000" dirty="0"/>
                <a:t>)</a:t>
              </a:r>
              <a:r>
                <a:rPr lang="zh-CN" altLang="zh-CN" sz="2000" dirty="0"/>
                <a:t>在</a:t>
              </a:r>
              <a:r>
                <a:rPr lang="en-US" altLang="zh-CN" sz="2000" dirty="0"/>
                <a:t>[1,</a:t>
              </a:r>
              <a:r>
                <a:rPr lang="en-US" altLang="zh-CN" sz="2000" i="1" dirty="0"/>
                <a:t>+∞</a:t>
              </a:r>
              <a:r>
                <a:rPr lang="en-US" altLang="zh-CN" sz="2000" dirty="0"/>
                <a:t>)</a:t>
              </a:r>
              <a:r>
                <a:rPr lang="zh-CN" altLang="zh-CN" sz="2000" dirty="0"/>
                <a:t>上为增函数</a:t>
              </a:r>
              <a:r>
                <a:rPr lang="en-US" altLang="zh-CN" sz="2000" dirty="0"/>
                <a:t>,</a:t>
              </a:r>
              <a:endParaRPr lang="zh-CN" altLang="zh-CN" sz="2000" dirty="0"/>
            </a:p>
            <a:p>
              <a:pPr>
                <a:lnSpc>
                  <a:spcPct val="150000"/>
                </a:lnSpc>
              </a:pPr>
              <a:r>
                <a:rPr lang="zh-CN" altLang="zh-CN" sz="2000" i="1" dirty="0"/>
                <a:t>∴</a:t>
              </a:r>
              <a:r>
                <a:rPr lang="en-US" altLang="zh-CN" sz="2000" i="1" dirty="0"/>
                <a:t>f</a:t>
              </a:r>
              <a:r>
                <a:rPr lang="en-US" altLang="zh-CN" sz="2000" dirty="0"/>
                <a:t>(</a:t>
              </a:r>
              <a:r>
                <a:rPr lang="en-US" altLang="zh-CN" sz="2000" i="1" dirty="0"/>
                <a:t>x</a:t>
              </a:r>
              <a:r>
                <a:rPr lang="en-US" altLang="zh-CN" sz="2000" dirty="0"/>
                <a:t>)</a:t>
              </a:r>
              <a:r>
                <a:rPr lang="zh-CN" altLang="zh-CN" sz="2000" dirty="0"/>
                <a:t>向左平移</a:t>
              </a:r>
              <a:r>
                <a:rPr lang="en-US" altLang="zh-CN" sz="2000" dirty="0"/>
                <a:t>1</a:t>
              </a:r>
              <a:r>
                <a:rPr lang="zh-CN" altLang="zh-CN" sz="2000" dirty="0"/>
                <a:t>个单位得到</a:t>
              </a:r>
              <a:r>
                <a:rPr lang="en-US" altLang="zh-CN" sz="2000" i="1" dirty="0"/>
                <a:t>f</a:t>
              </a:r>
              <a:r>
                <a:rPr lang="en-US" altLang="zh-CN" sz="2000" dirty="0"/>
                <a:t>(</a:t>
              </a:r>
              <a:r>
                <a:rPr lang="en-US" altLang="zh-CN" sz="2000" i="1" dirty="0"/>
                <a:t>x+</a:t>
              </a:r>
              <a:r>
                <a:rPr lang="en-US" altLang="zh-CN" sz="2000" dirty="0"/>
                <a:t>1),</a:t>
              </a:r>
              <a:r>
                <a:rPr lang="zh-CN" altLang="zh-CN" sz="2000" dirty="0"/>
                <a:t>则</a:t>
              </a:r>
              <a:r>
                <a:rPr lang="en-US" altLang="zh-CN" sz="2000" i="1" dirty="0"/>
                <a:t>f</a:t>
              </a:r>
              <a:r>
                <a:rPr lang="en-US" altLang="zh-CN" sz="2000" dirty="0"/>
                <a:t>(</a:t>
              </a:r>
              <a:r>
                <a:rPr lang="en-US" altLang="zh-CN" sz="2000" i="1" dirty="0"/>
                <a:t>x+</a:t>
              </a:r>
              <a:r>
                <a:rPr lang="en-US" altLang="zh-CN" sz="2000" dirty="0"/>
                <a:t>1)</a:t>
              </a:r>
              <a:r>
                <a:rPr lang="zh-CN" altLang="zh-CN" sz="2000" dirty="0"/>
                <a:t>在</a:t>
              </a:r>
              <a:r>
                <a:rPr lang="en-US" altLang="zh-CN" sz="2000" dirty="0"/>
                <a:t>[0,</a:t>
              </a:r>
              <a:r>
                <a:rPr lang="en-US" altLang="zh-CN" sz="2000" i="1" dirty="0"/>
                <a:t>+∞</a:t>
              </a:r>
              <a:r>
                <a:rPr lang="en-US" altLang="zh-CN" sz="2000" dirty="0"/>
                <a:t>)</a:t>
              </a:r>
              <a:r>
                <a:rPr lang="zh-CN" altLang="zh-CN" sz="2000" dirty="0"/>
                <a:t>上为增函数</a:t>
              </a:r>
              <a:r>
                <a:rPr lang="en-US" altLang="zh-CN" sz="2000" dirty="0"/>
                <a:t>,</a:t>
              </a:r>
              <a:endParaRPr lang="zh-CN" altLang="zh-CN" sz="2000" dirty="0"/>
            </a:p>
            <a:p>
              <a:pPr>
                <a:lnSpc>
                  <a:spcPct val="150000"/>
                </a:lnSpc>
              </a:pPr>
              <a:r>
                <a:rPr lang="zh-CN" altLang="zh-CN" sz="2000" dirty="0"/>
                <a:t>即</a:t>
              </a:r>
              <a:r>
                <a:rPr lang="en-US" altLang="zh-CN" sz="2000" i="1" dirty="0"/>
                <a:t>g</a:t>
              </a:r>
              <a:r>
                <a:rPr lang="en-US" altLang="zh-CN" sz="2000" dirty="0"/>
                <a:t>(</a:t>
              </a:r>
              <a:r>
                <a:rPr lang="en-US" altLang="zh-CN" sz="2000" i="1" dirty="0"/>
                <a:t>x</a:t>
              </a:r>
              <a:r>
                <a:rPr lang="en-US" altLang="zh-CN" sz="2000" dirty="0"/>
                <a:t>)</a:t>
              </a:r>
              <a:r>
                <a:rPr lang="zh-CN" altLang="zh-CN" sz="2000" dirty="0"/>
                <a:t>在</a:t>
              </a:r>
              <a:r>
                <a:rPr lang="en-US" altLang="zh-CN" sz="2000" dirty="0"/>
                <a:t>[0,</a:t>
              </a:r>
              <a:r>
                <a:rPr lang="en-US" altLang="zh-CN" sz="2000" i="1" dirty="0"/>
                <a:t>+∞</a:t>
              </a:r>
              <a:r>
                <a:rPr lang="en-US" altLang="zh-CN" sz="2000" dirty="0"/>
                <a:t>)</a:t>
              </a:r>
              <a:r>
                <a:rPr lang="zh-CN" altLang="zh-CN" sz="2000" dirty="0"/>
                <a:t>上为增函数</a:t>
              </a:r>
              <a:r>
                <a:rPr lang="en-US" altLang="zh-CN" sz="2000" dirty="0"/>
                <a:t>,</a:t>
              </a:r>
              <a:r>
                <a:rPr lang="zh-CN" altLang="zh-CN" sz="2000" dirty="0"/>
                <a:t>且</a:t>
              </a:r>
              <a:r>
                <a:rPr lang="en-US" altLang="zh-CN" sz="2000" i="1" dirty="0"/>
                <a:t>g</a:t>
              </a:r>
              <a:r>
                <a:rPr lang="en-US" altLang="zh-CN" sz="2000" dirty="0"/>
                <a:t>(2)</a:t>
              </a:r>
              <a:r>
                <a:rPr lang="en-US" altLang="zh-CN" sz="2000" i="1" dirty="0"/>
                <a:t>=f</a:t>
              </a:r>
              <a:r>
                <a:rPr lang="en-US" altLang="zh-CN" sz="2000" dirty="0"/>
                <a:t>(2</a:t>
              </a:r>
              <a:r>
                <a:rPr lang="en-US" altLang="zh-CN" sz="2000" i="1" dirty="0"/>
                <a:t>+</a:t>
              </a:r>
              <a:r>
                <a:rPr lang="en-US" altLang="zh-CN" sz="2000" dirty="0"/>
                <a:t>1)</a:t>
              </a:r>
              <a:r>
                <a:rPr lang="en-US" altLang="zh-CN" sz="2000" i="1" dirty="0"/>
                <a:t>=</a:t>
              </a:r>
              <a:r>
                <a:rPr lang="en-US" altLang="zh-CN" sz="2000" dirty="0"/>
                <a:t>0,</a:t>
              </a:r>
              <a:endParaRPr lang="zh-CN" altLang="zh-CN" sz="2000" dirty="0"/>
            </a:p>
            <a:p>
              <a:pPr>
                <a:lnSpc>
                  <a:spcPct val="150000"/>
                </a:lnSpc>
              </a:pPr>
              <a:r>
                <a:rPr lang="zh-CN" altLang="zh-CN" sz="2000" i="1" dirty="0"/>
                <a:t>∵</a:t>
              </a:r>
              <a:r>
                <a:rPr lang="en-US" altLang="zh-CN" sz="2000" i="1" dirty="0"/>
                <a:t>g</a:t>
              </a:r>
              <a:r>
                <a:rPr lang="en-US" altLang="zh-CN" sz="2000" dirty="0"/>
                <a:t>(</a:t>
              </a:r>
              <a:r>
                <a:rPr lang="en-US" altLang="zh-CN" sz="2000" i="1" dirty="0"/>
                <a:t>x</a:t>
              </a:r>
              <a:r>
                <a:rPr lang="en-US" altLang="zh-CN" sz="2000" dirty="0"/>
                <a:t>)</a:t>
              </a:r>
              <a:r>
                <a:rPr lang="en-US" altLang="zh-CN" sz="2000" i="1" dirty="0"/>
                <a:t>=f</a:t>
              </a:r>
              <a:r>
                <a:rPr lang="en-US" altLang="zh-CN" sz="2000" dirty="0"/>
                <a:t>(</a:t>
              </a:r>
              <a:r>
                <a:rPr lang="en-US" altLang="zh-CN" sz="2000" i="1" dirty="0"/>
                <a:t>x+</a:t>
              </a:r>
              <a:r>
                <a:rPr lang="en-US" altLang="zh-CN" sz="2000" dirty="0"/>
                <a:t>1)</a:t>
              </a:r>
              <a:r>
                <a:rPr lang="zh-CN" altLang="zh-CN" sz="2000" dirty="0"/>
                <a:t>为偶函数</a:t>
              </a:r>
              <a:r>
                <a:rPr lang="en-US" altLang="zh-CN" sz="2000" dirty="0"/>
                <a:t>,</a:t>
              </a:r>
              <a:endParaRPr lang="zh-CN" altLang="zh-CN" sz="2000" dirty="0"/>
            </a:p>
            <a:p>
              <a:pPr>
                <a:lnSpc>
                  <a:spcPct val="150000"/>
                </a:lnSpc>
              </a:pPr>
              <a:r>
                <a:rPr lang="zh-CN" altLang="zh-CN" sz="2000" i="1" dirty="0"/>
                <a:t>∴</a:t>
              </a:r>
              <a:r>
                <a:rPr lang="zh-CN" altLang="zh-CN" sz="2000" dirty="0"/>
                <a:t>不等式</a:t>
              </a:r>
              <a:r>
                <a:rPr lang="en-US" altLang="zh-CN" sz="2000" i="1" dirty="0"/>
                <a:t>g</a:t>
              </a:r>
              <a:r>
                <a:rPr lang="en-US" altLang="zh-CN" sz="2000" dirty="0"/>
                <a:t>(2</a:t>
              </a:r>
              <a:r>
                <a:rPr lang="en-US" altLang="zh-CN" sz="2000" i="1" dirty="0"/>
                <a:t>-</a:t>
              </a:r>
              <a:r>
                <a:rPr lang="en-US" altLang="zh-CN" sz="2000" dirty="0"/>
                <a:t>2</a:t>
              </a:r>
              <a:r>
                <a:rPr lang="en-US" altLang="zh-CN" sz="2000" i="1" dirty="0"/>
                <a:t>x</a:t>
              </a:r>
              <a:r>
                <a:rPr lang="en-US" altLang="zh-CN" sz="2000" dirty="0"/>
                <a:t>)</a:t>
              </a:r>
              <a:r>
                <a:rPr lang="en-US" altLang="zh-CN" sz="2000" i="1" dirty="0"/>
                <a:t>&lt;</a:t>
              </a:r>
              <a:r>
                <a:rPr lang="en-US" altLang="zh-CN" sz="2000" dirty="0"/>
                <a:t>0</a:t>
              </a:r>
              <a:r>
                <a:rPr lang="zh-CN" altLang="zh-CN" sz="2000" dirty="0"/>
                <a:t>等价为</a:t>
              </a:r>
              <a:r>
                <a:rPr lang="en-US" altLang="zh-CN" sz="2000" i="1" dirty="0"/>
                <a:t>g</a:t>
              </a:r>
              <a:r>
                <a:rPr lang="en-US" altLang="zh-CN" sz="2000" dirty="0"/>
                <a:t>(2</a:t>
              </a:r>
              <a:r>
                <a:rPr lang="en-US" altLang="zh-CN" sz="2000" i="1" dirty="0"/>
                <a:t>-</a:t>
              </a:r>
              <a:r>
                <a:rPr lang="en-US" altLang="zh-CN" sz="2000" dirty="0"/>
                <a:t>2</a:t>
              </a:r>
              <a:r>
                <a:rPr lang="en-US" altLang="zh-CN" sz="2000" i="1" dirty="0"/>
                <a:t>x</a:t>
              </a:r>
              <a:r>
                <a:rPr lang="en-US" altLang="zh-CN" sz="2000" dirty="0"/>
                <a:t>)</a:t>
              </a:r>
              <a:r>
                <a:rPr lang="en-US" altLang="zh-CN" sz="2000" i="1" dirty="0"/>
                <a:t>&lt;g</a:t>
              </a:r>
              <a:r>
                <a:rPr lang="en-US" altLang="zh-CN" sz="2000" dirty="0"/>
                <a:t>(2),</a:t>
              </a:r>
              <a:endParaRPr lang="zh-CN" altLang="zh-CN" sz="2000" dirty="0"/>
            </a:p>
            <a:p>
              <a:pPr>
                <a:lnSpc>
                  <a:spcPct val="150000"/>
                </a:lnSpc>
              </a:pPr>
              <a:r>
                <a:rPr lang="zh-CN" altLang="zh-CN" sz="2000" dirty="0"/>
                <a:t>即</a:t>
              </a:r>
              <a:r>
                <a:rPr lang="en-US" altLang="zh-CN" sz="2000" i="1" dirty="0"/>
                <a:t>g</a:t>
              </a:r>
              <a:r>
                <a:rPr lang="en-US" altLang="zh-CN" sz="2000" dirty="0"/>
                <a:t>(</a:t>
              </a:r>
              <a:r>
                <a:rPr lang="en-US" altLang="zh-CN" sz="2000" i="1" dirty="0"/>
                <a:t>|</a:t>
              </a:r>
              <a:r>
                <a:rPr lang="en-US" altLang="zh-CN" sz="2000" dirty="0"/>
                <a:t>2</a:t>
              </a:r>
              <a:r>
                <a:rPr lang="en-US" altLang="zh-CN" sz="2000" i="1" dirty="0"/>
                <a:t>-</a:t>
              </a:r>
              <a:r>
                <a:rPr lang="en-US" altLang="zh-CN" sz="2000" dirty="0"/>
                <a:t>2</a:t>
              </a:r>
              <a:r>
                <a:rPr lang="en-US" altLang="zh-CN" sz="2000" i="1" dirty="0"/>
                <a:t>x|</a:t>
              </a:r>
              <a:r>
                <a:rPr lang="en-US" altLang="zh-CN" sz="2000" dirty="0"/>
                <a:t>)</a:t>
              </a:r>
              <a:r>
                <a:rPr lang="en-US" altLang="zh-CN" sz="2000" i="1" dirty="0"/>
                <a:t>&lt;g</a:t>
              </a:r>
              <a:r>
                <a:rPr lang="en-US" altLang="zh-CN" sz="2000" dirty="0"/>
                <a:t>(2),</a:t>
              </a:r>
              <a:endParaRPr lang="zh-CN" altLang="zh-CN" sz="2000" dirty="0"/>
            </a:p>
            <a:p>
              <a:pPr>
                <a:lnSpc>
                  <a:spcPct val="150000"/>
                </a:lnSpc>
              </a:pPr>
              <a:r>
                <a:rPr lang="zh-CN" altLang="zh-CN" sz="2000" dirty="0"/>
                <a:t>则</a:t>
              </a:r>
              <a:r>
                <a:rPr lang="en-US" altLang="zh-CN" sz="2000" i="1" dirty="0"/>
                <a:t>|</a:t>
              </a:r>
              <a:r>
                <a:rPr lang="en-US" altLang="zh-CN" sz="2000" dirty="0"/>
                <a:t>2</a:t>
              </a:r>
              <a:r>
                <a:rPr lang="en-US" altLang="zh-CN" sz="2000" i="1" dirty="0"/>
                <a:t>-</a:t>
              </a:r>
              <a:r>
                <a:rPr lang="en-US" altLang="zh-CN" sz="2000" dirty="0"/>
                <a:t>2</a:t>
              </a:r>
              <a:r>
                <a:rPr lang="en-US" altLang="zh-CN" sz="2000" i="1" dirty="0"/>
                <a:t>x|&lt;</a:t>
              </a:r>
              <a:r>
                <a:rPr lang="en-US" altLang="zh-CN" sz="2000" dirty="0"/>
                <a:t>2,</a:t>
              </a:r>
              <a:r>
                <a:rPr lang="zh-CN" altLang="zh-CN" sz="2000" dirty="0"/>
                <a:t>则</a:t>
              </a:r>
              <a:r>
                <a:rPr lang="en-US" altLang="zh-CN" sz="2000" i="1" dirty="0"/>
                <a:t>-</a:t>
              </a:r>
              <a:r>
                <a:rPr lang="en-US" altLang="zh-CN" sz="2000" dirty="0"/>
                <a:t>2</a:t>
              </a:r>
              <a:r>
                <a:rPr lang="en-US" altLang="zh-CN" sz="2000" i="1" dirty="0"/>
                <a:t>&lt;</a:t>
              </a:r>
              <a:r>
                <a:rPr lang="en-US" altLang="zh-CN" sz="2000" dirty="0"/>
                <a:t>2</a:t>
              </a:r>
              <a:r>
                <a:rPr lang="en-US" altLang="zh-CN" sz="2000" i="1" dirty="0"/>
                <a:t>x-</a:t>
              </a:r>
              <a:r>
                <a:rPr lang="en-US" altLang="zh-CN" sz="2000" dirty="0"/>
                <a:t>2</a:t>
              </a:r>
              <a:r>
                <a:rPr lang="en-US" altLang="zh-CN" sz="2000" i="1" dirty="0"/>
                <a:t>&lt;</a:t>
              </a:r>
              <a:r>
                <a:rPr lang="en-US" altLang="zh-CN" sz="2000" dirty="0"/>
                <a:t>2,</a:t>
              </a:r>
              <a:r>
                <a:rPr lang="zh-CN" altLang="zh-CN" sz="2000" dirty="0"/>
                <a:t>即</a:t>
              </a:r>
              <a:r>
                <a:rPr lang="en-US" altLang="zh-CN" sz="2000" dirty="0"/>
                <a:t>0</a:t>
              </a:r>
              <a:r>
                <a:rPr lang="en-US" altLang="zh-CN" sz="2000" i="1" dirty="0"/>
                <a:t>&lt;</a:t>
              </a:r>
              <a:r>
                <a:rPr lang="en-US" altLang="zh-CN" sz="2000" dirty="0"/>
                <a:t>2</a:t>
              </a:r>
              <a:r>
                <a:rPr lang="en-US" altLang="zh-CN" sz="2000" i="1" dirty="0"/>
                <a:t>x&lt;</a:t>
              </a:r>
              <a:r>
                <a:rPr lang="en-US" altLang="zh-CN" sz="2000" dirty="0"/>
                <a:t>4,</a:t>
              </a:r>
              <a:r>
                <a:rPr lang="zh-CN" altLang="zh-CN" sz="2000" dirty="0"/>
                <a:t>则</a:t>
              </a:r>
              <a:r>
                <a:rPr lang="en-US" altLang="zh-CN" sz="2000" dirty="0"/>
                <a:t>0</a:t>
              </a:r>
              <a:r>
                <a:rPr lang="en-US" altLang="zh-CN" sz="2000" i="1" dirty="0"/>
                <a:t>&lt;x&lt;</a:t>
              </a:r>
              <a:r>
                <a:rPr lang="en-US" altLang="zh-CN" sz="2000" dirty="0"/>
                <a:t>2,</a:t>
              </a:r>
              <a:endParaRPr lang="zh-CN" altLang="zh-CN" sz="2000" dirty="0"/>
            </a:p>
            <a:p>
              <a:pPr>
                <a:lnSpc>
                  <a:spcPct val="150000"/>
                </a:lnSpc>
              </a:pPr>
              <a:r>
                <a:rPr lang="zh-CN" altLang="zh-CN" sz="2000" dirty="0"/>
                <a:t>即不等式的解集为</a:t>
              </a:r>
              <a:r>
                <a:rPr lang="en-US" altLang="zh-CN" sz="2000" dirty="0"/>
                <a:t>(0,2)</a:t>
              </a:r>
              <a:r>
                <a:rPr lang="en-US" altLang="zh-CN" sz="2000" i="1" dirty="0"/>
                <a:t>.</a:t>
              </a:r>
              <a:endParaRPr lang="zh-CN" altLang="zh-CN" sz="2000" dirty="0"/>
            </a:p>
          </p:txBody>
        </p:sp>
      </p:grpSp>
      <p:grpSp>
        <p:nvGrpSpPr>
          <p:cNvPr id="38" name="组合 37"/>
          <p:cNvGrpSpPr/>
          <p:nvPr/>
        </p:nvGrpSpPr>
        <p:grpSpPr>
          <a:xfrm>
            <a:off x="1775520" y="5517232"/>
            <a:ext cx="8640960" cy="1152128"/>
            <a:chOff x="251520" y="4752548"/>
            <a:chExt cx="8640960" cy="1152128"/>
          </a:xfrm>
        </p:grpSpPr>
        <p:grpSp>
          <p:nvGrpSpPr>
            <p:cNvPr id="39" name="组合 38"/>
            <p:cNvGrpSpPr/>
            <p:nvPr/>
          </p:nvGrpSpPr>
          <p:grpSpPr>
            <a:xfrm>
              <a:off x="251520" y="4752548"/>
              <a:ext cx="8640960" cy="1152128"/>
              <a:chOff x="251520" y="3755469"/>
              <a:chExt cx="8640960" cy="1152128"/>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40" name="矩形 39"/>
            <p:cNvSpPr>
              <a:spLocks noChangeAspect="1"/>
            </p:cNvSpPr>
            <p:nvPr/>
          </p:nvSpPr>
          <p:spPr>
            <a:xfrm>
              <a:off x="539552" y="4968572"/>
              <a:ext cx="8064896" cy="507127"/>
            </a:xfrm>
            <a:prstGeom prst="rect">
              <a:avLst/>
            </a:prstGeom>
          </p:spPr>
          <p:txBody>
            <a:bodyPr wrap="square">
              <a:spAutoFit/>
            </a:bodyPr>
            <a:lstStyle/>
            <a:p>
              <a:pPr>
                <a:lnSpc>
                  <a:spcPct val="150000"/>
                </a:lnSpc>
              </a:pPr>
              <a:r>
                <a:rPr lang="en-US" altLang="zh-CN" sz="2000" dirty="0"/>
                <a:t>(0,2)</a:t>
              </a:r>
              <a:endParaRPr lang="zh-CN" altLang="en-US" sz="2000" dirty="0"/>
            </a:p>
          </p:txBody>
        </p:sp>
      </p:grpSp>
    </p:spTree>
    <p:extLst>
      <p:ext uri="{BB962C8B-B14F-4D97-AF65-F5344CB8AC3E}">
        <p14:creationId xmlns:p14="http://schemas.microsoft.com/office/powerpoint/2010/main" xmlns="" val="383644234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25</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48284"/>
            <a:ext cx="8128000" cy="1717393"/>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函数的周期性及其应用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若函数</a:t>
            </a:r>
            <a:r>
              <a:rPr lang="en-US" altLang="zh-CN" sz="2200" i="1" dirty="0">
                <a:solidFill>
                  <a:srgbClr val="000000"/>
                </a:solidFill>
                <a:latin typeface="Times New Roman" panose="02020603050405020304" pitchFamily="18" charset="0"/>
                <a:cs typeface="Times New Roman" panose="02020603050405020304" pitchFamily="18" charset="0"/>
              </a:rPr>
              <a:t>y=f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上的周期为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(2 017)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2 017	B.0	C.1	D.2 017</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1775520" y="4623572"/>
            <a:ext cx="8640960" cy="2045789"/>
            <a:chOff x="251520" y="2420298"/>
            <a:chExt cx="8640960" cy="2045789"/>
          </a:xfrm>
        </p:grpSpPr>
        <p:grpSp>
          <p:nvGrpSpPr>
            <p:cNvPr id="13" name="组合 12"/>
            <p:cNvGrpSpPr/>
            <p:nvPr/>
          </p:nvGrpSpPr>
          <p:grpSpPr>
            <a:xfrm>
              <a:off x="251520" y="2420298"/>
              <a:ext cx="8640960" cy="2045789"/>
              <a:chOff x="251520" y="375099"/>
              <a:chExt cx="8640960" cy="2045789"/>
            </a:xfrm>
          </p:grpSpPr>
          <p:sp>
            <p:nvSpPr>
              <p:cNvPr id="15" name="五边形 1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251520" y="375099"/>
                <a:ext cx="8640960" cy="1728781"/>
                <a:chOff x="251520" y="375099"/>
                <a:chExt cx="8640960" cy="1728781"/>
              </a:xfrm>
            </p:grpSpPr>
            <p:sp>
              <p:nvSpPr>
                <p:cNvPr id="18" name="矩形 17"/>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14" name="矩形 13"/>
            <p:cNvSpPr>
              <a:spLocks noChangeAspect="1"/>
            </p:cNvSpPr>
            <p:nvPr/>
          </p:nvSpPr>
          <p:spPr>
            <a:xfrm>
              <a:off x="508000" y="2716749"/>
              <a:ext cx="8128000" cy="968598"/>
            </a:xfrm>
            <a:prstGeom prst="rect">
              <a:avLst/>
            </a:prstGeom>
          </p:spPr>
          <p:txBody>
            <a:bodyPr>
              <a:spAutoFit/>
            </a:bodyPr>
            <a:lstStyle/>
            <a:p>
              <a:pPr>
                <a:lnSpc>
                  <a:spcPct val="150000"/>
                </a:lnSpc>
                <a:tabLst>
                  <a:tab pos="1029335" algn="l"/>
                  <a:tab pos="1850390" algn="l"/>
                  <a:tab pos="2538095" algn="l"/>
                  <a:tab pos="3221990" algn="l"/>
                </a:tabLst>
              </a:pPr>
              <a:r>
                <a:rPr lang="zh-CN" altLang="zh-CN" sz="2000" dirty="0"/>
                <a:t>因为周期为</a:t>
              </a:r>
              <a:r>
                <a:rPr lang="en-US" altLang="zh-CN" sz="2000" dirty="0"/>
                <a:t>2,</a:t>
              </a:r>
              <a:r>
                <a:rPr lang="zh-CN" altLang="zh-CN" sz="2000" dirty="0"/>
                <a:t>所以</a:t>
              </a:r>
              <a:r>
                <a:rPr lang="en-US" altLang="zh-CN" sz="2000" i="1" dirty="0"/>
                <a:t>f</a:t>
              </a:r>
              <a:r>
                <a:rPr lang="en-US" altLang="zh-CN" sz="2000" dirty="0"/>
                <a:t>(</a:t>
              </a:r>
              <a:r>
                <a:rPr lang="en-US" altLang="zh-CN" sz="2000" i="1" dirty="0"/>
                <a:t>-</a:t>
              </a:r>
              <a:r>
                <a:rPr lang="en-US" altLang="zh-CN" sz="2000" dirty="0"/>
                <a:t>1)</a:t>
              </a:r>
              <a:r>
                <a:rPr lang="en-US" altLang="zh-CN" sz="2000" i="1" dirty="0"/>
                <a:t>=f</a:t>
              </a:r>
              <a:r>
                <a:rPr lang="en-US" altLang="zh-CN" sz="2000" dirty="0"/>
                <a:t>(1)</a:t>
              </a:r>
              <a:r>
                <a:rPr lang="en-US" altLang="zh-CN" sz="2000" i="1" dirty="0"/>
                <a:t>=-f</a:t>
              </a:r>
              <a:r>
                <a:rPr lang="en-US" altLang="zh-CN" sz="2000" dirty="0"/>
                <a:t>(1),</a:t>
              </a:r>
              <a:r>
                <a:rPr lang="zh-CN" altLang="zh-CN" sz="2000" dirty="0"/>
                <a:t>所以</a:t>
              </a:r>
              <a:r>
                <a:rPr lang="en-US" altLang="zh-CN" sz="2000" i="1" dirty="0"/>
                <a:t>f</a:t>
              </a:r>
              <a:r>
                <a:rPr lang="en-US" altLang="zh-CN" sz="2000" dirty="0"/>
                <a:t>(1)</a:t>
              </a:r>
              <a:r>
                <a:rPr lang="en-US" altLang="zh-CN" sz="2000" i="1" dirty="0"/>
                <a:t>=</a:t>
              </a:r>
              <a:r>
                <a:rPr lang="en-US" altLang="zh-CN" sz="2000" dirty="0"/>
                <a:t>0,</a:t>
              </a:r>
              <a:r>
                <a:rPr lang="zh-CN" altLang="zh-CN" sz="2000" dirty="0"/>
                <a:t>而</a:t>
              </a:r>
              <a:r>
                <a:rPr lang="en-US" altLang="zh-CN" sz="2000" i="1" dirty="0"/>
                <a:t>f</a:t>
              </a:r>
              <a:r>
                <a:rPr lang="en-US" altLang="zh-CN" sz="2000" dirty="0"/>
                <a:t>(2 017)</a:t>
              </a:r>
              <a:r>
                <a:rPr lang="en-US" altLang="zh-CN" sz="2000" i="1" dirty="0"/>
                <a:t>=f</a:t>
              </a:r>
              <a:r>
                <a:rPr lang="en-US" altLang="zh-CN" sz="2000" dirty="0"/>
                <a:t>(1</a:t>
              </a:r>
              <a:r>
                <a:rPr lang="en-US" altLang="zh-CN" sz="2000" i="1" dirty="0"/>
                <a:t>+</a:t>
              </a:r>
              <a:r>
                <a:rPr lang="en-US" altLang="zh-CN" sz="2000" dirty="0"/>
                <a:t>2</a:t>
              </a:r>
              <a:r>
                <a:rPr lang="en-US" altLang="zh-CN" sz="2000" i="1" dirty="0"/>
                <a:t>×</a:t>
              </a:r>
              <a:r>
                <a:rPr lang="en-US" altLang="zh-CN" sz="2000" dirty="0"/>
                <a:t>1 008)</a:t>
              </a:r>
              <a:r>
                <a:rPr lang="en-US" altLang="zh-CN" sz="2000" i="1" dirty="0"/>
                <a:t>=f</a:t>
              </a:r>
              <a:r>
                <a:rPr lang="en-US" altLang="zh-CN" sz="2000" dirty="0"/>
                <a:t>(1)</a:t>
              </a:r>
              <a:r>
                <a:rPr lang="en-US" altLang="zh-CN" sz="2000" i="1" dirty="0"/>
                <a:t>=</a:t>
              </a:r>
              <a:r>
                <a:rPr lang="en-US" altLang="zh-CN" sz="2000" dirty="0"/>
                <a:t>0,</a:t>
              </a:r>
              <a:r>
                <a:rPr lang="zh-CN" altLang="zh-CN" sz="2000" dirty="0"/>
                <a:t>故选</a:t>
              </a:r>
              <a:r>
                <a:rPr lang="en-US" altLang="zh-CN" sz="2000" dirty="0"/>
                <a:t>B</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20" name="组合 19"/>
          <p:cNvGrpSpPr/>
          <p:nvPr/>
        </p:nvGrpSpPr>
        <p:grpSpPr>
          <a:xfrm>
            <a:off x="1775520" y="5517232"/>
            <a:ext cx="8640960" cy="1152128"/>
            <a:chOff x="251520" y="4752548"/>
            <a:chExt cx="8640960" cy="1152128"/>
          </a:xfrm>
        </p:grpSpPr>
        <p:grpSp>
          <p:nvGrpSpPr>
            <p:cNvPr id="21" name="组合 20"/>
            <p:cNvGrpSpPr/>
            <p:nvPr/>
          </p:nvGrpSpPr>
          <p:grpSpPr>
            <a:xfrm>
              <a:off x="251520" y="4752548"/>
              <a:ext cx="8640960" cy="1152128"/>
              <a:chOff x="251520" y="3755469"/>
              <a:chExt cx="8640960" cy="1152128"/>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2" name="矩形 21"/>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B</a:t>
              </a:r>
              <a:endParaRPr lang="zh-CN" altLang="en-US" sz="2000" dirty="0"/>
            </a:p>
          </p:txBody>
        </p:sp>
      </p:grpSp>
    </p:spTree>
    <p:extLst>
      <p:ext uri="{BB962C8B-B14F-4D97-AF65-F5344CB8AC3E}">
        <p14:creationId xmlns:p14="http://schemas.microsoft.com/office/powerpoint/2010/main" xmlns="" val="149731688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26</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7"/>
            <a:ext cx="8128000" cy="212365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上的偶函数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[0,1)</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log</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给出下列命题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(2 014)</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2 015)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在定义域上是周期为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y=x</a:t>
            </a:r>
            <a:r>
              <a:rPr lang="zh-CN" altLang="zh-CN" sz="2200" dirty="0">
                <a:solidFill>
                  <a:srgbClr val="000000"/>
                </a:solidFill>
                <a:latin typeface="Times New Roman" panose="02020603050405020304" pitchFamily="18" charset="0"/>
                <a:cs typeface="Times New Roman" panose="02020603050405020304" pitchFamily="18" charset="0"/>
              </a:rPr>
              <a:t>与函数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的图象有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个交点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的值域为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i="1"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i="1"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i="1"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i="1" dirty="0">
                <a:solidFill>
                  <a:srgbClr val="000000"/>
                </a:solidFill>
                <a:latin typeface="NEU-BZ-S92"/>
                <a:cs typeface="宋体" panose="02010600030101010101" pitchFamily="2" charset="-122"/>
              </a:rPr>
              <a:t>①②③④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1775520" y="2780928"/>
            <a:ext cx="8640960" cy="3888432"/>
            <a:chOff x="251520" y="577655"/>
            <a:chExt cx="8640960" cy="3888432"/>
          </a:xfrm>
        </p:grpSpPr>
        <p:grpSp>
          <p:nvGrpSpPr>
            <p:cNvPr id="13" name="组合 12"/>
            <p:cNvGrpSpPr/>
            <p:nvPr/>
          </p:nvGrpSpPr>
          <p:grpSpPr>
            <a:xfrm>
              <a:off x="251520" y="577655"/>
              <a:ext cx="8640960" cy="3888432"/>
              <a:chOff x="251520" y="-1467544"/>
              <a:chExt cx="8640960" cy="3888432"/>
            </a:xfrm>
          </p:grpSpPr>
          <p:sp>
            <p:nvSpPr>
              <p:cNvPr id="15" name="五边形 1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251520" y="-1467544"/>
                <a:ext cx="8640960" cy="3571425"/>
                <a:chOff x="251520" y="-1467544"/>
                <a:chExt cx="8640960" cy="3571425"/>
              </a:xfrm>
            </p:grpSpPr>
            <p:sp>
              <p:nvSpPr>
                <p:cNvPr id="18" name="矩形 17"/>
                <p:cNvSpPr/>
                <p:nvPr/>
              </p:nvSpPr>
              <p:spPr>
                <a:xfrm>
                  <a:off x="251520" y="-1467544"/>
                  <a:ext cx="8640960" cy="35714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8"/>
                <p:cNvSpPr txBox="1"/>
                <p:nvPr/>
              </p:nvSpPr>
              <p:spPr>
                <a:xfrm>
                  <a:off x="8371094" y="-1356899"/>
                  <a:ext cx="492443" cy="276999"/>
                </a:xfrm>
                <a:prstGeom prst="rect">
                  <a:avLst/>
                </a:prstGeom>
                <a:noFill/>
              </p:spPr>
              <p:txBody>
                <a:bodyPr wrap="none" rtlCol="0">
                  <a:spAutoFit/>
                </a:bodyPr>
                <a:lstStyle/>
                <a:p>
                  <a:r>
                    <a:rPr lang="zh-CN" altLang="en-US" sz="1200" dirty="0"/>
                    <a:t>关闭</a:t>
                  </a:r>
                </a:p>
              </p:txBody>
            </p:sp>
          </p:grpSp>
        </p:grpSp>
        <p:sp>
          <p:nvSpPr>
            <p:cNvPr id="14" name="矩形 13"/>
            <p:cNvSpPr>
              <a:spLocks noChangeAspect="1"/>
            </p:cNvSpPr>
            <p:nvPr/>
          </p:nvSpPr>
          <p:spPr>
            <a:xfrm>
              <a:off x="508000" y="915194"/>
              <a:ext cx="8128000" cy="2803909"/>
            </a:xfrm>
            <a:prstGeom prst="rect">
              <a:avLst/>
            </a:prstGeom>
          </p:spPr>
          <p:txBody>
            <a:bodyPr>
              <a:spAutoFit/>
            </a:bodyPr>
            <a:lstStyle/>
            <a:p>
              <a:pPr>
                <a:lnSpc>
                  <a:spcPct val="150000"/>
                </a:lnSpc>
                <a:tabLst>
                  <a:tab pos="1029335" algn="l"/>
                  <a:tab pos="1850390" algn="l"/>
                  <a:tab pos="2538095" algn="l"/>
                  <a:tab pos="3221990" algn="l"/>
                </a:tabLst>
              </a:pPr>
              <a:r>
                <a:rPr lang="zh-CN" altLang="zh-CN" sz="2000" dirty="0"/>
                <a:t>由当</a:t>
              </a:r>
              <a:r>
                <a:rPr lang="en-US" altLang="zh-CN" sz="2000" i="1" dirty="0"/>
                <a:t>x</a:t>
              </a:r>
              <a:r>
                <a:rPr lang="en-US" altLang="zh-CN" sz="2000" dirty="0"/>
                <a:t>≥0</a:t>
              </a:r>
              <a:r>
                <a:rPr lang="zh-CN" altLang="zh-CN" sz="2000" dirty="0"/>
                <a:t>时</a:t>
              </a:r>
              <a:r>
                <a:rPr lang="en-US" altLang="zh-CN" sz="2000" dirty="0"/>
                <a:t>,</a:t>
              </a:r>
              <a:r>
                <a:rPr lang="zh-CN" altLang="zh-CN" sz="2000" dirty="0"/>
                <a:t>有</a:t>
              </a:r>
              <a:r>
                <a:rPr lang="en-US" altLang="zh-CN" sz="2000" i="1" dirty="0"/>
                <a:t>f</a:t>
              </a:r>
              <a:r>
                <a:rPr lang="en-US" altLang="zh-CN" sz="2000" dirty="0"/>
                <a:t>(</a:t>
              </a:r>
              <a:r>
                <a:rPr lang="en-US" altLang="zh-CN" sz="2000" i="1" dirty="0"/>
                <a:t>x+</a:t>
              </a:r>
              <a:r>
                <a:rPr lang="en-US" altLang="zh-CN" sz="2000" dirty="0"/>
                <a:t>1)</a:t>
              </a:r>
              <a:r>
                <a:rPr lang="en-US" altLang="zh-CN" sz="2000" i="1" dirty="0"/>
                <a:t>=-f</a:t>
              </a:r>
              <a:r>
                <a:rPr lang="en-US" altLang="zh-CN" sz="2000" dirty="0"/>
                <a:t>(</a:t>
              </a:r>
              <a:r>
                <a:rPr lang="en-US" altLang="zh-CN" sz="2000" i="1" dirty="0"/>
                <a:t>x</a:t>
              </a:r>
              <a:r>
                <a:rPr lang="en-US" altLang="zh-CN" sz="2000" dirty="0"/>
                <a:t>)</a:t>
              </a:r>
              <a:r>
                <a:rPr lang="zh-CN" altLang="zh-CN" sz="2000" dirty="0"/>
                <a:t>知</a:t>
              </a:r>
              <a:r>
                <a:rPr lang="en-US" altLang="zh-CN" sz="2000" dirty="0"/>
                <a:t>,</a:t>
              </a:r>
              <a:r>
                <a:rPr lang="zh-CN" altLang="zh-CN" sz="2000" dirty="0"/>
                <a:t>当</a:t>
              </a:r>
              <a:r>
                <a:rPr lang="en-US" altLang="zh-CN" sz="2000" i="1" dirty="0"/>
                <a:t>x</a:t>
              </a:r>
              <a:r>
                <a:rPr lang="en-US" altLang="zh-CN" sz="2000" dirty="0"/>
                <a:t>≥0</a:t>
              </a:r>
              <a:r>
                <a:rPr lang="zh-CN" altLang="zh-CN" sz="2000" dirty="0"/>
                <a:t>时</a:t>
              </a:r>
              <a:r>
                <a:rPr lang="en-US" altLang="zh-CN" sz="2000" dirty="0"/>
                <a:t>,</a:t>
              </a:r>
              <a:r>
                <a:rPr lang="zh-CN" altLang="zh-CN" sz="2000" dirty="0"/>
                <a:t>有正周期</a:t>
              </a:r>
              <a:r>
                <a:rPr lang="en-US" altLang="zh-CN" sz="2000" dirty="0"/>
                <a:t>2,</a:t>
              </a:r>
              <a:r>
                <a:rPr lang="zh-CN" altLang="zh-CN" sz="2000" dirty="0"/>
                <a:t>又</a:t>
              </a:r>
              <a:r>
                <a:rPr lang="en-US" altLang="zh-CN" sz="2000" i="1" dirty="0"/>
                <a:t>f</a:t>
              </a:r>
              <a:r>
                <a:rPr lang="en-US" altLang="zh-CN" sz="2000" dirty="0"/>
                <a:t>(</a:t>
              </a:r>
              <a:r>
                <a:rPr lang="en-US" altLang="zh-CN" sz="2000" i="1" dirty="0"/>
                <a:t>x</a:t>
              </a:r>
              <a:r>
                <a:rPr lang="en-US" altLang="zh-CN" sz="2000" dirty="0"/>
                <a:t>)</a:t>
              </a:r>
              <a:r>
                <a:rPr lang="zh-CN" altLang="zh-CN" sz="2000" dirty="0"/>
                <a:t>为定义在</a:t>
              </a:r>
              <a:r>
                <a:rPr lang="en-US" altLang="zh-CN" sz="2000" b="1" dirty="0"/>
                <a:t>R</a:t>
              </a:r>
              <a:r>
                <a:rPr lang="zh-CN" altLang="zh-CN" sz="2000" dirty="0"/>
                <a:t>上的偶函数</a:t>
              </a:r>
              <a:r>
                <a:rPr lang="en-US" altLang="zh-CN" sz="2000" dirty="0"/>
                <a:t>,</a:t>
              </a:r>
              <a:r>
                <a:rPr lang="zh-CN" altLang="zh-CN" sz="2000" dirty="0"/>
                <a:t>且当</a:t>
              </a:r>
              <a:r>
                <a:rPr lang="en-US" altLang="zh-CN" sz="2000" i="1" dirty="0"/>
                <a:t>x</a:t>
              </a:r>
              <a:r>
                <a:rPr lang="zh-CN" altLang="zh-CN" sz="2000" dirty="0"/>
                <a:t>∈</a:t>
              </a:r>
              <a:r>
                <a:rPr lang="en-US" altLang="zh-CN" sz="2000" dirty="0"/>
                <a:t>[0,1)</a:t>
              </a:r>
              <a:r>
                <a:rPr lang="zh-CN" altLang="zh-CN" sz="2000" dirty="0"/>
                <a:t>时</a:t>
              </a:r>
              <a:r>
                <a:rPr lang="en-US" altLang="zh-CN" sz="2000" dirty="0"/>
                <a:t>,</a:t>
              </a:r>
              <a:r>
                <a:rPr lang="en-US" altLang="zh-CN" sz="2000" i="1" dirty="0"/>
                <a:t>f</a:t>
              </a:r>
              <a:r>
                <a:rPr lang="en-US" altLang="zh-CN" sz="2000" dirty="0"/>
                <a:t>(</a:t>
              </a:r>
              <a:r>
                <a:rPr lang="en-US" altLang="zh-CN" sz="2000" i="1" dirty="0"/>
                <a:t>x</a:t>
              </a:r>
              <a:r>
                <a:rPr lang="en-US" altLang="zh-CN" sz="2000" dirty="0"/>
                <a:t>)</a:t>
              </a:r>
              <a:r>
                <a:rPr lang="en-US" altLang="zh-CN" sz="2000" i="1" dirty="0"/>
                <a:t>=</a:t>
              </a:r>
              <a:r>
                <a:rPr lang="en-US" altLang="zh-CN" sz="2000" dirty="0"/>
                <a:t>log</a:t>
              </a:r>
              <a:r>
                <a:rPr lang="en-US" altLang="zh-CN" sz="2000" baseline="-25000" dirty="0"/>
                <a:t>2</a:t>
              </a:r>
              <a:r>
                <a:rPr lang="en-US" altLang="zh-CN" sz="2000" dirty="0"/>
                <a:t>(</a:t>
              </a:r>
              <a:r>
                <a:rPr lang="en-US" altLang="zh-CN" sz="2000" i="1" dirty="0"/>
                <a:t>x+</a:t>
              </a:r>
              <a:r>
                <a:rPr lang="en-US" altLang="zh-CN" sz="2000" dirty="0"/>
                <a:t>1),</a:t>
              </a:r>
              <a:r>
                <a:rPr lang="zh-CN" altLang="zh-CN" sz="2000" dirty="0"/>
                <a:t>所以</a:t>
              </a:r>
              <a:r>
                <a:rPr lang="en-US" altLang="zh-CN" sz="2000" i="1" dirty="0"/>
                <a:t>f</a:t>
              </a:r>
              <a:r>
                <a:rPr lang="en-US" altLang="zh-CN" sz="2000" dirty="0"/>
                <a:t>(2 014)</a:t>
              </a:r>
              <a:r>
                <a:rPr lang="en-US" altLang="zh-CN" sz="2000" i="1" dirty="0"/>
                <a:t>+f</a:t>
              </a:r>
              <a:r>
                <a:rPr lang="en-US" altLang="zh-CN" sz="2000" dirty="0"/>
                <a:t>(</a:t>
              </a:r>
              <a:r>
                <a:rPr lang="en-US" altLang="zh-CN" sz="2000" i="1" dirty="0"/>
                <a:t>-</a:t>
              </a:r>
              <a:r>
                <a:rPr lang="en-US" altLang="zh-CN" sz="2000" dirty="0"/>
                <a:t>2 015)</a:t>
              </a:r>
              <a:r>
                <a:rPr lang="en-US" altLang="zh-CN" sz="2000" i="1" dirty="0"/>
                <a:t>=f</a:t>
              </a:r>
              <a:r>
                <a:rPr lang="en-US" altLang="zh-CN" sz="2000" dirty="0"/>
                <a:t>(0)</a:t>
              </a:r>
              <a:r>
                <a:rPr lang="en-US" altLang="zh-CN" sz="2000" i="1" dirty="0"/>
                <a:t>+f</a:t>
              </a:r>
              <a:r>
                <a:rPr lang="en-US" altLang="zh-CN" sz="2000" dirty="0"/>
                <a:t>(2 015)</a:t>
              </a:r>
              <a:r>
                <a:rPr lang="en-US" altLang="zh-CN" sz="2000" i="1" dirty="0"/>
                <a:t>=f</a:t>
              </a:r>
              <a:r>
                <a:rPr lang="en-US" altLang="zh-CN" sz="2000" dirty="0"/>
                <a:t>(0)</a:t>
              </a:r>
              <a:r>
                <a:rPr lang="en-US" altLang="zh-CN" sz="2000" i="1" dirty="0"/>
                <a:t>+f</a:t>
              </a:r>
              <a:r>
                <a:rPr lang="en-US" altLang="zh-CN" sz="2000" dirty="0"/>
                <a:t>(1)</a:t>
              </a:r>
              <a:r>
                <a:rPr lang="en-US" altLang="zh-CN" sz="2000" i="1" dirty="0"/>
                <a:t>=</a:t>
              </a:r>
              <a:r>
                <a:rPr lang="en-US" altLang="zh-CN" sz="2000" dirty="0"/>
                <a:t>0,</a:t>
              </a:r>
              <a:r>
                <a:rPr lang="zh-CN" altLang="zh-CN" sz="2000" i="1" dirty="0"/>
                <a:t>①</a:t>
              </a:r>
              <a:r>
                <a:rPr lang="zh-CN" altLang="zh-CN" sz="2000" dirty="0"/>
                <a:t>正确</a:t>
              </a:r>
              <a:r>
                <a:rPr lang="en-US" altLang="zh-CN" sz="2000" dirty="0"/>
                <a:t>,</a:t>
              </a:r>
              <a:r>
                <a:rPr lang="zh-CN" altLang="zh-CN" sz="2000" dirty="0"/>
                <a:t>排除</a:t>
              </a:r>
              <a:r>
                <a:rPr lang="en-US" altLang="zh-CN" sz="2000" dirty="0"/>
                <a:t>B;</a:t>
              </a:r>
              <a:r>
                <a:rPr lang="zh-CN" altLang="zh-CN" sz="2000" dirty="0"/>
                <a:t>若函数</a:t>
              </a:r>
              <a:r>
                <a:rPr lang="en-US" altLang="zh-CN" sz="2000" i="1" dirty="0"/>
                <a:t>f</a:t>
              </a:r>
              <a:r>
                <a:rPr lang="en-US" altLang="zh-CN" sz="2000" dirty="0"/>
                <a:t>(</a:t>
              </a:r>
              <a:r>
                <a:rPr lang="en-US" altLang="zh-CN" sz="2000" i="1" dirty="0"/>
                <a:t>x</a:t>
              </a:r>
              <a:r>
                <a:rPr lang="en-US" altLang="zh-CN" sz="2000" dirty="0"/>
                <a:t>)</a:t>
              </a:r>
              <a:r>
                <a:rPr lang="zh-CN" altLang="zh-CN" sz="2000" dirty="0"/>
                <a:t>在定义域</a:t>
              </a:r>
              <a:r>
                <a:rPr lang="en-US" altLang="zh-CN" sz="2000" b="1" dirty="0"/>
                <a:t>R</a:t>
              </a:r>
              <a:r>
                <a:rPr lang="zh-CN" altLang="zh-CN" sz="2000" dirty="0"/>
                <a:t>上是周期为</a:t>
              </a:r>
              <a:r>
                <a:rPr lang="en-US" altLang="zh-CN" sz="2000" dirty="0"/>
                <a:t>2</a:t>
              </a:r>
              <a:r>
                <a:rPr lang="zh-CN" altLang="zh-CN" sz="2000" dirty="0"/>
                <a:t>的函数</a:t>
              </a:r>
              <a:r>
                <a:rPr lang="en-US" altLang="zh-CN" sz="2000" dirty="0"/>
                <a:t>,</a:t>
              </a:r>
              <a:r>
                <a:rPr lang="zh-CN" altLang="zh-CN" sz="2000" dirty="0"/>
                <a:t>则</a:t>
              </a:r>
              <a:r>
                <a:rPr lang="en-US" altLang="zh-CN" sz="2000" i="1" dirty="0"/>
                <a:t>f</a:t>
              </a:r>
              <a:r>
                <a:rPr lang="en-US" altLang="zh-CN" sz="2000" dirty="0"/>
                <a:t>(1</a:t>
              </a:r>
              <a:r>
                <a:rPr lang="en-US" altLang="zh-CN" sz="2000" i="1" dirty="0"/>
                <a:t>.</a:t>
              </a:r>
              <a:r>
                <a:rPr lang="en-US" altLang="zh-CN" sz="2000" dirty="0"/>
                <a:t>5)</a:t>
              </a:r>
              <a:r>
                <a:rPr lang="en-US" altLang="zh-CN" sz="2000" i="1" dirty="0"/>
                <a:t>=f</a:t>
              </a:r>
              <a:r>
                <a:rPr lang="en-US" altLang="zh-CN" sz="2000" dirty="0"/>
                <a:t>(1</a:t>
              </a:r>
              <a:r>
                <a:rPr lang="en-US" altLang="zh-CN" sz="2000" i="1" dirty="0"/>
                <a:t>.</a:t>
              </a:r>
              <a:r>
                <a:rPr lang="en-US" altLang="zh-CN" sz="2000" dirty="0"/>
                <a:t>5</a:t>
              </a:r>
              <a:r>
                <a:rPr lang="en-US" altLang="zh-CN" sz="2000" i="1" dirty="0"/>
                <a:t>-</a:t>
              </a:r>
              <a:r>
                <a:rPr lang="en-US" altLang="zh-CN" sz="2000" dirty="0"/>
                <a:t>2)</a:t>
              </a:r>
              <a:r>
                <a:rPr lang="en-US" altLang="zh-CN" sz="2000" i="1" dirty="0"/>
                <a:t>=f</a:t>
              </a:r>
              <a:r>
                <a:rPr lang="en-US" altLang="zh-CN" sz="2000" dirty="0"/>
                <a:t>(</a:t>
              </a:r>
              <a:r>
                <a:rPr lang="en-US" altLang="zh-CN" sz="2000" i="1" dirty="0"/>
                <a:t>-</a:t>
              </a:r>
              <a:r>
                <a:rPr lang="en-US" altLang="zh-CN" sz="2000" dirty="0"/>
                <a:t>0</a:t>
              </a:r>
              <a:r>
                <a:rPr lang="en-US" altLang="zh-CN" sz="2000" i="1" dirty="0"/>
                <a:t>.</a:t>
              </a:r>
              <a:r>
                <a:rPr lang="en-US" altLang="zh-CN" sz="2000" dirty="0"/>
                <a:t>5)</a:t>
              </a:r>
              <a:r>
                <a:rPr lang="en-US" altLang="zh-CN" sz="2000" i="1" dirty="0"/>
                <a:t>=f</a:t>
              </a:r>
              <a:r>
                <a:rPr lang="en-US" altLang="zh-CN" sz="2000" dirty="0"/>
                <a:t>(0</a:t>
              </a:r>
              <a:r>
                <a:rPr lang="en-US" altLang="zh-CN" sz="2000" i="1" dirty="0"/>
                <a:t>.</a:t>
              </a:r>
              <a:r>
                <a:rPr lang="en-US" altLang="zh-CN" sz="2000" dirty="0"/>
                <a:t>5)</a:t>
              </a:r>
              <a:r>
                <a:rPr lang="en-US" altLang="zh-CN" sz="2000" i="1" dirty="0"/>
                <a:t>=</a:t>
              </a:r>
              <a:r>
                <a:rPr lang="en-US" altLang="zh-CN" sz="2000" dirty="0"/>
                <a:t>log</a:t>
              </a:r>
              <a:r>
                <a:rPr lang="en-US" altLang="zh-CN" sz="2000" baseline="-25000" dirty="0"/>
                <a:t>2</a:t>
              </a:r>
              <a:r>
                <a:rPr lang="en-US" altLang="zh-CN" sz="2000" dirty="0"/>
                <a:t>(1</a:t>
              </a:r>
              <a:r>
                <a:rPr lang="en-US" altLang="zh-CN" sz="2000" i="1" dirty="0"/>
                <a:t>+</a:t>
              </a:r>
              <a:r>
                <a:rPr lang="en-US" altLang="zh-CN" sz="2000" dirty="0"/>
                <a:t>0</a:t>
              </a:r>
              <a:r>
                <a:rPr lang="en-US" altLang="zh-CN" sz="2000" i="1" dirty="0"/>
                <a:t>.</a:t>
              </a:r>
              <a:r>
                <a:rPr lang="en-US" altLang="zh-CN" sz="2000" dirty="0"/>
                <a:t>5)</a:t>
              </a:r>
              <a:r>
                <a:rPr lang="en-US" altLang="zh-CN" sz="2000" i="1" dirty="0"/>
                <a:t>=</a:t>
              </a:r>
              <a:r>
                <a:rPr lang="en-US" altLang="zh-CN" sz="2000" dirty="0"/>
                <a:t>log</a:t>
              </a:r>
              <a:r>
                <a:rPr lang="en-US" altLang="zh-CN" sz="2000" baseline="-25000" dirty="0"/>
                <a:t>2</a:t>
              </a:r>
              <a:r>
                <a:rPr lang="en-US" altLang="zh-CN" sz="2000" dirty="0"/>
                <a:t>1</a:t>
              </a:r>
              <a:r>
                <a:rPr lang="en-US" altLang="zh-CN" sz="2000" i="1" dirty="0"/>
                <a:t>.</a:t>
              </a:r>
              <a:r>
                <a:rPr lang="en-US" altLang="zh-CN" sz="2000" dirty="0"/>
                <a:t>5,</a:t>
              </a:r>
              <a:r>
                <a:rPr lang="zh-CN" altLang="zh-CN" sz="2000" dirty="0"/>
                <a:t>同时因为当</a:t>
              </a:r>
              <a:r>
                <a:rPr lang="en-US" altLang="zh-CN" sz="2000" i="1" dirty="0"/>
                <a:t>x</a:t>
              </a:r>
              <a:r>
                <a:rPr lang="en-US" altLang="zh-CN" sz="2000" dirty="0"/>
                <a:t>≥0</a:t>
              </a:r>
              <a:r>
                <a:rPr lang="zh-CN" altLang="zh-CN" sz="2000" dirty="0"/>
                <a:t>时</a:t>
              </a:r>
              <a:r>
                <a:rPr lang="en-US" altLang="zh-CN" sz="2000" dirty="0"/>
                <a:t>,</a:t>
              </a:r>
              <a:r>
                <a:rPr lang="zh-CN" altLang="zh-CN" sz="2000" dirty="0"/>
                <a:t>有</a:t>
              </a:r>
              <a:r>
                <a:rPr lang="en-US" altLang="zh-CN" sz="2000" i="1" dirty="0"/>
                <a:t>f</a:t>
              </a:r>
              <a:r>
                <a:rPr lang="en-US" altLang="zh-CN" sz="2000" dirty="0"/>
                <a:t>(</a:t>
              </a:r>
              <a:r>
                <a:rPr lang="en-US" altLang="zh-CN" sz="2000" i="1" dirty="0"/>
                <a:t>x+</a:t>
              </a:r>
              <a:r>
                <a:rPr lang="en-US" altLang="zh-CN" sz="2000" dirty="0"/>
                <a:t>1)</a:t>
              </a:r>
              <a:r>
                <a:rPr lang="en-US" altLang="zh-CN" sz="2000" i="1" dirty="0"/>
                <a:t>=-f</a:t>
              </a:r>
              <a:r>
                <a:rPr lang="en-US" altLang="zh-CN" sz="2000" dirty="0"/>
                <a:t>(</a:t>
              </a:r>
              <a:r>
                <a:rPr lang="en-US" altLang="zh-CN" sz="2000" i="1" dirty="0"/>
                <a:t>x</a:t>
              </a:r>
              <a:r>
                <a:rPr lang="en-US" altLang="zh-CN" sz="2000" dirty="0"/>
                <a:t>),</a:t>
              </a:r>
              <a:r>
                <a:rPr lang="zh-CN" altLang="zh-CN" sz="2000" dirty="0"/>
                <a:t>所以</a:t>
              </a:r>
              <a:r>
                <a:rPr lang="en-US" altLang="zh-CN" sz="2000" i="1" dirty="0"/>
                <a:t>f</a:t>
              </a:r>
              <a:r>
                <a:rPr lang="en-US" altLang="zh-CN" sz="2000" dirty="0"/>
                <a:t>(1</a:t>
              </a:r>
              <a:r>
                <a:rPr lang="en-US" altLang="zh-CN" sz="2000" i="1" dirty="0"/>
                <a:t>.</a:t>
              </a:r>
              <a:r>
                <a:rPr lang="en-US" altLang="zh-CN" sz="2000" dirty="0"/>
                <a:t>5)</a:t>
              </a:r>
              <a:r>
                <a:rPr lang="en-US" altLang="zh-CN" sz="2000" i="1" dirty="0"/>
                <a:t>=f</a:t>
              </a:r>
              <a:r>
                <a:rPr lang="en-US" altLang="zh-CN" sz="2000" dirty="0"/>
                <a:t>(1</a:t>
              </a:r>
              <a:r>
                <a:rPr lang="en-US" altLang="zh-CN" sz="2000" i="1" dirty="0"/>
                <a:t>+</a:t>
              </a:r>
              <a:r>
                <a:rPr lang="en-US" altLang="zh-CN" sz="2000" dirty="0"/>
                <a:t>0</a:t>
              </a:r>
              <a:r>
                <a:rPr lang="en-US" altLang="zh-CN" sz="2000" i="1" dirty="0"/>
                <a:t>.</a:t>
              </a:r>
              <a:r>
                <a:rPr lang="en-US" altLang="zh-CN" sz="2000" dirty="0"/>
                <a:t>5)</a:t>
              </a:r>
              <a:r>
                <a:rPr lang="en-US" altLang="zh-CN" sz="2000" i="1" dirty="0"/>
                <a:t>=-f</a:t>
              </a:r>
              <a:r>
                <a:rPr lang="en-US" altLang="zh-CN" sz="2000" dirty="0"/>
                <a:t>(0</a:t>
              </a:r>
              <a:r>
                <a:rPr lang="en-US" altLang="zh-CN" sz="2000" i="1" dirty="0"/>
                <a:t>.</a:t>
              </a:r>
              <a:r>
                <a:rPr lang="en-US" altLang="zh-CN" sz="2000" dirty="0"/>
                <a:t>5)</a:t>
              </a:r>
              <a:r>
                <a:rPr lang="en-US" altLang="zh-CN" sz="2000" i="1" dirty="0"/>
                <a:t>=-</a:t>
              </a:r>
              <a:r>
                <a:rPr lang="en-US" altLang="zh-CN" sz="2000" dirty="0"/>
                <a:t>log</a:t>
              </a:r>
              <a:r>
                <a:rPr lang="en-US" altLang="zh-CN" sz="2000" baseline="-25000" dirty="0"/>
                <a:t>2</a:t>
              </a:r>
              <a:r>
                <a:rPr lang="en-US" altLang="zh-CN" sz="2000" dirty="0"/>
                <a:t>1</a:t>
              </a:r>
              <a:r>
                <a:rPr lang="en-US" altLang="zh-CN" sz="2000" i="1" dirty="0"/>
                <a:t>.</a:t>
              </a:r>
              <a:r>
                <a:rPr lang="en-US" altLang="zh-CN" sz="2000" dirty="0"/>
                <a:t>5,</a:t>
              </a:r>
              <a:r>
                <a:rPr lang="zh-CN" altLang="zh-CN" sz="2000" dirty="0"/>
                <a:t>显然矛盾</a:t>
              </a:r>
              <a:r>
                <a:rPr lang="en-US" altLang="zh-CN" sz="2000" dirty="0"/>
                <a:t>,</a:t>
              </a:r>
              <a:r>
                <a:rPr lang="zh-CN" altLang="zh-CN" sz="2000" i="1" dirty="0"/>
                <a:t>②</a:t>
              </a:r>
              <a:r>
                <a:rPr lang="zh-CN" altLang="zh-CN" sz="2000" dirty="0"/>
                <a:t>错误</a:t>
              </a:r>
              <a:r>
                <a:rPr lang="en-US" altLang="zh-CN" sz="2000" dirty="0"/>
                <a:t>,</a:t>
              </a:r>
              <a:r>
                <a:rPr lang="zh-CN" altLang="zh-CN" sz="2000" dirty="0"/>
                <a:t>这样就排除</a:t>
              </a:r>
              <a:r>
                <a:rPr lang="en-US" altLang="zh-CN" sz="2000" dirty="0"/>
                <a:t>A,D</a:t>
              </a:r>
              <a:r>
                <a:rPr lang="en-US" altLang="zh-CN" sz="2000" i="1" dirty="0"/>
                <a:t>.</a:t>
              </a:r>
              <a:r>
                <a:rPr lang="zh-CN" altLang="zh-CN" sz="2000" dirty="0"/>
                <a:t>故选</a:t>
              </a:r>
              <a:r>
                <a:rPr lang="en-US" altLang="zh-CN" sz="2000" dirty="0"/>
                <a:t>C</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20" name="组合 19"/>
          <p:cNvGrpSpPr/>
          <p:nvPr/>
        </p:nvGrpSpPr>
        <p:grpSpPr>
          <a:xfrm>
            <a:off x="1775520" y="5517232"/>
            <a:ext cx="8640960" cy="1152128"/>
            <a:chOff x="251520" y="4752548"/>
            <a:chExt cx="8640960" cy="1152128"/>
          </a:xfrm>
        </p:grpSpPr>
        <p:grpSp>
          <p:nvGrpSpPr>
            <p:cNvPr id="21" name="组合 20"/>
            <p:cNvGrpSpPr/>
            <p:nvPr/>
          </p:nvGrpSpPr>
          <p:grpSpPr>
            <a:xfrm>
              <a:off x="251520" y="4752548"/>
              <a:ext cx="8640960" cy="1152128"/>
              <a:chOff x="251520" y="3755469"/>
              <a:chExt cx="8640960" cy="1152128"/>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2" name="矩形 21"/>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xmlns="" val="121324916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27</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8"/>
            <a:ext cx="8128000" cy="249106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抽象函数的周期需要根据给出的函数式子求出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常见的有以下几种情形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若函数满足</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由函数周期性的定义可知</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是函数的一个周期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若函数满足</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是函数的一个周期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82021604"/>
              </p:ext>
            </p:extLst>
          </p:nvPr>
        </p:nvGraphicFramePr>
        <p:xfrm>
          <a:off x="1834649" y="3826724"/>
          <a:ext cx="8128000" cy="517664"/>
        </p:xfrm>
        <a:graphic>
          <a:graphicData uri="http://schemas.openxmlformats.org/presentationml/2006/ole">
            <p:oleObj spid="_x0000_s16388" name="文档" r:id="rId6" imgW="3838246" imgH="245169" progId="Word.Document.12">
              <p:embed/>
            </p:oleObj>
          </a:graphicData>
        </a:graphic>
      </p:graphicFrame>
      <p:sp>
        <p:nvSpPr>
          <p:cNvPr id="5" name="矩形 4"/>
          <p:cNvSpPr>
            <a:spLocks noChangeAspect="1"/>
          </p:cNvSpPr>
          <p:nvPr/>
        </p:nvSpPr>
        <p:spPr>
          <a:xfrm>
            <a:off x="2032000" y="4318630"/>
            <a:ext cx="8128000" cy="2123658"/>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是函数的一个周期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若函数满足</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同理可得</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是函数的一个周期</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函数周期性的重要应用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利用函数的周期性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可将其他区间上的求值、求零点个数、求解析</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式等问题转化为已知区间上的相应问题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935562208"/>
              </p:ext>
            </p:extLst>
          </p:nvPr>
        </p:nvGraphicFramePr>
        <p:xfrm>
          <a:off x="2541850" y="4735464"/>
          <a:ext cx="5624616" cy="481513"/>
        </p:xfrm>
        <a:graphic>
          <a:graphicData uri="http://schemas.openxmlformats.org/presentationml/2006/ole">
            <p:oleObj spid="_x0000_s16389" name="文档" r:id="rId7" imgW="3838246" imgH="328692" progId="Word.Document.12">
              <p:embed/>
            </p:oleObj>
          </a:graphicData>
        </a:graphic>
      </p:graphicFrame>
    </p:spTree>
    <p:extLst>
      <p:ext uri="{BB962C8B-B14F-4D97-AF65-F5344CB8AC3E}">
        <p14:creationId xmlns:p14="http://schemas.microsoft.com/office/powerpoint/2010/main" xmlns="" val="207097677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28</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7" name="矩形 6"/>
          <p:cNvSpPr>
            <a:spLocks noChangeAspect="1"/>
          </p:cNvSpPr>
          <p:nvPr/>
        </p:nvSpPr>
        <p:spPr>
          <a:xfrm>
            <a:off x="2032000" y="1353647"/>
            <a:ext cx="8128000" cy="866006"/>
          </a:xfrm>
          <a:prstGeom prst="rect">
            <a:avLst/>
          </a:prstGeom>
        </p:spPr>
        <p:txBody>
          <a:bodyPr>
            <a:spAutoFit/>
          </a:bodyPr>
          <a:lstStyle/>
          <a:p>
            <a:pPr indent="267970">
              <a:lnSpc>
                <a:spcPct val="120000"/>
              </a:lnSpc>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dirty="0">
                <a:solidFill>
                  <a:srgbClr val="000000"/>
                </a:solidFill>
                <a:latin typeface="Times New Roman" panose="02020603050405020304" pitchFamily="18" charset="0"/>
                <a:cs typeface="Times New Roman" panose="02020603050405020304" pitchFamily="18" charset="0"/>
              </a:rPr>
              <a:t>(1)(2017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上的偶函数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(919)</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2" name="五边形 11"/>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1775520" y="4623572"/>
            <a:ext cx="8640960" cy="2045789"/>
            <a:chOff x="251520" y="2420298"/>
            <a:chExt cx="8640960" cy="2045789"/>
          </a:xfrm>
        </p:grpSpPr>
        <p:grpSp>
          <p:nvGrpSpPr>
            <p:cNvPr id="14" name="组合 13"/>
            <p:cNvGrpSpPr/>
            <p:nvPr/>
          </p:nvGrpSpPr>
          <p:grpSpPr>
            <a:xfrm>
              <a:off x="251520" y="2420298"/>
              <a:ext cx="8640960" cy="2045789"/>
              <a:chOff x="251520" y="375099"/>
              <a:chExt cx="8640960" cy="2045789"/>
            </a:xfrm>
          </p:grpSpPr>
          <p:sp>
            <p:nvSpPr>
              <p:cNvPr id="16" name="五边形 1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375099"/>
                <a:ext cx="8640960" cy="1728781"/>
                <a:chOff x="251520" y="375099"/>
                <a:chExt cx="8640960" cy="1728781"/>
              </a:xfrm>
            </p:grpSpPr>
            <p:sp>
              <p:nvSpPr>
                <p:cNvPr id="19" name="矩形 18"/>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15" name="矩形 14"/>
            <p:cNvSpPr>
              <a:spLocks noChangeAspect="1"/>
            </p:cNvSpPr>
            <p:nvPr/>
          </p:nvSpPr>
          <p:spPr>
            <a:xfrm>
              <a:off x="508000" y="2716749"/>
              <a:ext cx="8128000" cy="968791"/>
            </a:xfrm>
            <a:prstGeom prst="rect">
              <a:avLst/>
            </a:prstGeom>
          </p:spPr>
          <p:txBody>
            <a:bodyPr>
              <a:spAutoFit/>
            </a:bodyPr>
            <a:lstStyle/>
            <a:p>
              <a:pPr>
                <a:lnSpc>
                  <a:spcPct val="150000"/>
                </a:lnSpc>
              </a:pPr>
              <a:r>
                <a:rPr lang="zh-CN" altLang="zh-CN" sz="2000" dirty="0"/>
                <a:t>由</a:t>
              </a:r>
              <a:r>
                <a:rPr lang="en-US" altLang="zh-CN" sz="2000" i="1" dirty="0"/>
                <a:t>f</a:t>
              </a:r>
              <a:r>
                <a:rPr lang="en-US" altLang="zh-CN" sz="2000" dirty="0"/>
                <a:t>(</a:t>
              </a:r>
              <a:r>
                <a:rPr lang="en-US" altLang="zh-CN" sz="2000" i="1" dirty="0"/>
                <a:t>x+</a:t>
              </a:r>
              <a:r>
                <a:rPr lang="en-US" altLang="zh-CN" sz="2000" dirty="0"/>
                <a:t>4)</a:t>
              </a:r>
              <a:r>
                <a:rPr lang="en-US" altLang="zh-CN" sz="2000" i="1" dirty="0"/>
                <a:t>=f</a:t>
              </a:r>
              <a:r>
                <a:rPr lang="en-US" altLang="zh-CN" sz="2000" dirty="0"/>
                <a:t>(</a:t>
              </a:r>
              <a:r>
                <a:rPr lang="en-US" altLang="zh-CN" sz="2000" i="1" dirty="0"/>
                <a:t>x-</a:t>
              </a:r>
              <a:r>
                <a:rPr lang="en-US" altLang="zh-CN" sz="2000" dirty="0"/>
                <a:t>2)</a:t>
              </a:r>
              <a:r>
                <a:rPr lang="zh-CN" altLang="zh-CN" sz="2000" dirty="0"/>
                <a:t>知</a:t>
              </a:r>
              <a:r>
                <a:rPr lang="en-US" altLang="zh-CN" sz="2000" dirty="0"/>
                <a:t>,</a:t>
              </a:r>
              <a:r>
                <a:rPr lang="en-US" altLang="zh-CN" sz="2000" i="1" dirty="0"/>
                <a:t>f</a:t>
              </a:r>
              <a:r>
                <a:rPr lang="en-US" altLang="zh-CN" sz="2000" dirty="0"/>
                <a:t>(</a:t>
              </a:r>
              <a:r>
                <a:rPr lang="en-US" altLang="zh-CN" sz="2000" i="1" dirty="0"/>
                <a:t>x</a:t>
              </a:r>
              <a:r>
                <a:rPr lang="en-US" altLang="zh-CN" sz="2000" dirty="0"/>
                <a:t>)</a:t>
              </a:r>
              <a:r>
                <a:rPr lang="zh-CN" altLang="zh-CN" sz="2000" dirty="0"/>
                <a:t>为周期函数</a:t>
              </a:r>
              <a:r>
                <a:rPr lang="en-US" altLang="zh-CN" sz="2000" dirty="0"/>
                <a:t>,</a:t>
              </a:r>
              <a:r>
                <a:rPr lang="zh-CN" altLang="zh-CN" sz="2000" dirty="0"/>
                <a:t>其周期</a:t>
              </a:r>
              <a:r>
                <a:rPr lang="en-US" altLang="zh-CN" sz="2000" i="1" dirty="0"/>
                <a:t>T=</a:t>
              </a:r>
              <a:r>
                <a:rPr lang="en-US" altLang="zh-CN" sz="2000" dirty="0"/>
                <a:t>6</a:t>
              </a:r>
              <a:r>
                <a:rPr lang="en-US" altLang="zh-CN" sz="2000" i="1" dirty="0"/>
                <a:t>.</a:t>
              </a:r>
              <a:endParaRPr lang="zh-CN" altLang="zh-CN" sz="2000" dirty="0"/>
            </a:p>
            <a:p>
              <a:pPr>
                <a:lnSpc>
                  <a:spcPct val="150000"/>
                </a:lnSpc>
              </a:pPr>
              <a:r>
                <a:rPr lang="zh-CN" altLang="zh-CN" sz="2000" dirty="0"/>
                <a:t>又</a:t>
              </a:r>
              <a:r>
                <a:rPr lang="en-US" altLang="zh-CN" sz="2000" i="1" dirty="0"/>
                <a:t>f</a:t>
              </a:r>
              <a:r>
                <a:rPr lang="en-US" altLang="zh-CN" sz="2000" dirty="0"/>
                <a:t>(</a:t>
              </a:r>
              <a:r>
                <a:rPr lang="en-US" altLang="zh-CN" sz="2000" i="1" dirty="0"/>
                <a:t>x</a:t>
              </a:r>
              <a:r>
                <a:rPr lang="en-US" altLang="zh-CN" sz="2000" dirty="0"/>
                <a:t>)</a:t>
              </a:r>
              <a:r>
                <a:rPr lang="zh-CN" altLang="zh-CN" sz="2000" dirty="0"/>
                <a:t>为偶函数</a:t>
              </a:r>
              <a:r>
                <a:rPr lang="en-US" altLang="zh-CN" sz="2000" dirty="0"/>
                <a:t>,</a:t>
              </a:r>
              <a:r>
                <a:rPr lang="zh-CN" altLang="zh-CN" sz="2000" dirty="0"/>
                <a:t>所以</a:t>
              </a:r>
              <a:r>
                <a:rPr lang="en-US" altLang="zh-CN" sz="2000" i="1" dirty="0"/>
                <a:t>f</a:t>
              </a:r>
              <a:r>
                <a:rPr lang="en-US" altLang="zh-CN" sz="2000" dirty="0"/>
                <a:t>(919)</a:t>
              </a:r>
              <a:r>
                <a:rPr lang="en-US" altLang="zh-CN" sz="2000" i="1" dirty="0"/>
                <a:t>=f</a:t>
              </a:r>
              <a:r>
                <a:rPr lang="en-US" altLang="zh-CN" sz="2000" dirty="0"/>
                <a:t>(153</a:t>
              </a:r>
              <a:r>
                <a:rPr lang="en-US" altLang="zh-CN" sz="2000" i="1" dirty="0"/>
                <a:t>×</a:t>
              </a:r>
              <a:r>
                <a:rPr lang="en-US" altLang="zh-CN" sz="2000" dirty="0"/>
                <a:t>6</a:t>
              </a:r>
              <a:r>
                <a:rPr lang="en-US" altLang="zh-CN" sz="2000" i="1" dirty="0"/>
                <a:t>+</a:t>
              </a:r>
              <a:r>
                <a:rPr lang="en-US" altLang="zh-CN" sz="2000" dirty="0"/>
                <a:t>1)</a:t>
              </a:r>
              <a:r>
                <a:rPr lang="en-US" altLang="zh-CN" sz="2000" i="1" dirty="0"/>
                <a:t>=f</a:t>
              </a:r>
              <a:r>
                <a:rPr lang="en-US" altLang="zh-CN" sz="2000" dirty="0"/>
                <a:t>(1)</a:t>
              </a:r>
              <a:r>
                <a:rPr lang="en-US" altLang="zh-CN" sz="2000" i="1" dirty="0"/>
                <a:t>=f</a:t>
              </a:r>
              <a:r>
                <a:rPr lang="en-US" altLang="zh-CN" sz="2000" dirty="0"/>
                <a:t>(</a:t>
              </a:r>
              <a:r>
                <a:rPr lang="en-US" altLang="zh-CN" sz="2000" i="1" dirty="0"/>
                <a:t>-</a:t>
              </a:r>
              <a:r>
                <a:rPr lang="en-US" altLang="zh-CN" sz="2000" dirty="0"/>
                <a:t>1)</a:t>
              </a:r>
              <a:r>
                <a:rPr lang="en-US" altLang="zh-CN" sz="2000" i="1" dirty="0"/>
                <a:t>=</a:t>
              </a:r>
              <a:r>
                <a:rPr lang="en-US" altLang="zh-CN" sz="2000" dirty="0"/>
                <a:t>6</a:t>
              </a:r>
              <a:r>
                <a:rPr lang="en-US" altLang="zh-CN" sz="2000" baseline="30000" dirty="0"/>
                <a:t>1</a:t>
              </a:r>
              <a:r>
                <a:rPr lang="en-US" altLang="zh-CN" sz="2000" i="1" dirty="0"/>
                <a:t>=</a:t>
              </a:r>
              <a:r>
                <a:rPr lang="en-US" altLang="zh-CN" sz="2000" dirty="0"/>
                <a:t>6</a:t>
              </a:r>
              <a:r>
                <a:rPr lang="en-US" altLang="zh-CN" sz="2000" i="1" dirty="0"/>
                <a:t>.</a:t>
              </a:r>
              <a:endParaRPr lang="zh-CN" altLang="zh-CN" sz="2000" dirty="0"/>
            </a:p>
          </p:txBody>
        </p:sp>
      </p:grpSp>
      <p:grpSp>
        <p:nvGrpSpPr>
          <p:cNvPr id="21" name="组合 20"/>
          <p:cNvGrpSpPr/>
          <p:nvPr/>
        </p:nvGrpSpPr>
        <p:grpSpPr>
          <a:xfrm>
            <a:off x="1775520" y="5517232"/>
            <a:ext cx="8640960" cy="1152128"/>
            <a:chOff x="251520" y="4752548"/>
            <a:chExt cx="8640960" cy="1152128"/>
          </a:xfrm>
        </p:grpSpPr>
        <p:grpSp>
          <p:nvGrpSpPr>
            <p:cNvPr id="22" name="组合 21"/>
            <p:cNvGrpSpPr/>
            <p:nvPr/>
          </p:nvGrpSpPr>
          <p:grpSpPr>
            <a:xfrm>
              <a:off x="251520" y="4752548"/>
              <a:ext cx="8640960" cy="1152128"/>
              <a:chOff x="251520" y="3755469"/>
              <a:chExt cx="8640960" cy="1152128"/>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3" name="矩形 22"/>
            <p:cNvSpPr>
              <a:spLocks noChangeAspect="1"/>
            </p:cNvSpPr>
            <p:nvPr/>
          </p:nvSpPr>
          <p:spPr>
            <a:xfrm>
              <a:off x="539552" y="4968572"/>
              <a:ext cx="8064896" cy="507127"/>
            </a:xfrm>
            <a:prstGeom prst="rect">
              <a:avLst/>
            </a:prstGeom>
          </p:spPr>
          <p:txBody>
            <a:bodyPr wrap="square">
              <a:spAutoFit/>
            </a:bodyPr>
            <a:lstStyle/>
            <a:p>
              <a:pPr>
                <a:lnSpc>
                  <a:spcPct val="150000"/>
                </a:lnSpc>
              </a:pPr>
              <a:r>
                <a:rPr lang="en-US" altLang="zh-CN" sz="2000" dirty="0"/>
                <a:t>6</a:t>
              </a:r>
              <a:endParaRPr lang="zh-CN" altLang="en-US" sz="2000" dirty="0"/>
            </a:p>
          </p:txBody>
        </p:sp>
      </p:grpSp>
    </p:spTree>
    <p:extLst>
      <p:ext uri="{BB962C8B-B14F-4D97-AF65-F5344CB8AC3E}">
        <p14:creationId xmlns:p14="http://schemas.microsoft.com/office/powerpoint/2010/main" xmlns="" val="401428948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29</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4" name="矩形 3"/>
          <p:cNvSpPr>
            <a:spLocks noChangeAspect="1"/>
          </p:cNvSpPr>
          <p:nvPr/>
        </p:nvSpPr>
        <p:spPr>
          <a:xfrm>
            <a:off x="2032000" y="1351830"/>
            <a:ext cx="8128000" cy="1717393"/>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江西新余第四中学高三适应性考试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已知偶函数</a:t>
            </a:r>
            <a:r>
              <a:rPr lang="en-US" altLang="zh-CN" sz="2200" dirty="0">
                <a:solidFill>
                  <a:srgbClr val="000000"/>
                </a:solidFill>
                <a:latin typeface="Times New Roman" panose="02020603050405020304" pitchFamily="18" charset="0"/>
                <a:cs typeface="Times New Roman" panose="02020603050405020304" pitchFamily="18" charset="0"/>
              </a:rPr>
              <a:t>f(x)</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dirty="0">
                <a:solidFill>
                  <a:srgbClr val="000000"/>
                </a:solidFill>
                <a:latin typeface="Times New Roman" panose="02020603050405020304" pitchFamily="18" charset="0"/>
                <a:cs typeface="Times New Roman" panose="02020603050405020304" pitchFamily="18" charset="0"/>
              </a:rPr>
              <a:t>f(4+x)=f(4-x),</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f(0)=0,</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(0,4]</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,f(x)=         ,</a:t>
            </a:r>
            <a:r>
              <a:rPr lang="zh-CN" altLang="zh-CN" sz="2200" dirty="0">
                <a:solidFill>
                  <a:srgbClr val="000000"/>
                </a:solidFill>
                <a:latin typeface="Times New Roman" panose="02020603050405020304" pitchFamily="18" charset="0"/>
                <a:cs typeface="Times New Roman" panose="02020603050405020304" pitchFamily="18" charset="0"/>
              </a:rPr>
              <a:t>若关于</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的不等式</a:t>
            </a:r>
            <a:r>
              <a:rPr lang="en-US" altLang="zh-CN" sz="2200" dirty="0">
                <a:solidFill>
                  <a:srgbClr val="000000"/>
                </a:solidFill>
                <a:latin typeface="Times New Roman" panose="02020603050405020304" pitchFamily="18" charset="0"/>
                <a:cs typeface="Times New Roman" panose="02020603050405020304" pitchFamily="18" charset="0"/>
              </a:rPr>
              <a:t>f</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af</a:t>
            </a:r>
            <a:r>
              <a:rPr lang="en-US" altLang="zh-CN" sz="2200" dirty="0">
                <a:solidFill>
                  <a:srgbClr val="000000"/>
                </a:solidFill>
                <a:latin typeface="Times New Roman" panose="02020603050405020304" pitchFamily="18" charset="0"/>
                <a:cs typeface="Times New Roman" panose="02020603050405020304" pitchFamily="18" charset="0"/>
              </a:rPr>
              <a:t>(x)&gt;0</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[-200,200]</a:t>
            </a:r>
            <a:r>
              <a:rPr lang="zh-CN" altLang="zh-CN" sz="2200" dirty="0">
                <a:solidFill>
                  <a:srgbClr val="000000"/>
                </a:solidFill>
                <a:latin typeface="Times New Roman" panose="02020603050405020304" pitchFamily="18" charset="0"/>
                <a:cs typeface="Times New Roman" panose="02020603050405020304" pitchFamily="18" charset="0"/>
              </a:rPr>
              <a:t>上有且只有</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个整数解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的取值范围为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649963797"/>
              </p:ext>
            </p:extLst>
          </p:nvPr>
        </p:nvGraphicFramePr>
        <p:xfrm>
          <a:off x="4422330" y="1758425"/>
          <a:ext cx="5737671" cy="452101"/>
        </p:xfrm>
        <a:graphic>
          <a:graphicData uri="http://schemas.openxmlformats.org/presentationml/2006/ole">
            <p:oleObj spid="_x0000_s17413" name="文档" r:id="rId6" imgW="3847376" imgH="303717" progId="Word.Document.12">
              <p:embed/>
            </p:oleObj>
          </a:graphicData>
        </a:graphic>
      </p:graphicFrame>
      <p:graphicFrame>
        <p:nvGraphicFramePr>
          <p:cNvPr id="28" name="对象 27"/>
          <p:cNvGraphicFramePr>
            <a:graphicFrameLocks noChangeAspect="1"/>
          </p:cNvGraphicFramePr>
          <p:nvPr>
            <p:extLst>
              <p:ext uri="{D42A27DB-BD31-4B8C-83A1-F6EECF244321}">
                <p14:modId xmlns:p14="http://schemas.microsoft.com/office/powerpoint/2010/main" xmlns="" val="3992822445"/>
              </p:ext>
            </p:extLst>
          </p:nvPr>
        </p:nvGraphicFramePr>
        <p:xfrm>
          <a:off x="1837137" y="3042879"/>
          <a:ext cx="8128000" cy="1116593"/>
        </p:xfrm>
        <a:graphic>
          <a:graphicData uri="http://schemas.openxmlformats.org/presentationml/2006/ole">
            <p:oleObj spid="_x0000_s17414" name="文档" r:id="rId7" imgW="3847376" imgH="529345" progId="Word.Document.12">
              <p:embed/>
            </p:oleObj>
          </a:graphicData>
        </a:graphic>
      </p:graphicFrame>
      <p:sp>
        <p:nvSpPr>
          <p:cNvPr id="29" name="矩形 28"/>
          <p:cNvSpPr>
            <a:spLocks noChangeAspect="1"/>
          </p:cNvSpPr>
          <p:nvPr/>
        </p:nvSpPr>
        <p:spPr>
          <a:xfrm>
            <a:off x="3328523" y="2547830"/>
            <a:ext cx="458780" cy="470450"/>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D </a:t>
            </a:r>
            <a:endParaRPr lang="zh-CN" altLang="en-US" sz="2200" dirty="0"/>
          </a:p>
        </p:txBody>
      </p:sp>
      <p:graphicFrame>
        <p:nvGraphicFramePr>
          <p:cNvPr id="31" name="对象 30"/>
          <p:cNvGraphicFramePr>
            <a:graphicFrameLocks noChangeAspect="1"/>
          </p:cNvGraphicFramePr>
          <p:nvPr>
            <p:extLst>
              <p:ext uri="{D42A27DB-BD31-4B8C-83A1-F6EECF244321}">
                <p14:modId xmlns:p14="http://schemas.microsoft.com/office/powerpoint/2010/main" xmlns="" val="4253323916"/>
              </p:ext>
            </p:extLst>
          </p:nvPr>
        </p:nvGraphicFramePr>
        <p:xfrm>
          <a:off x="1816355" y="4218960"/>
          <a:ext cx="8439150" cy="1133475"/>
        </p:xfrm>
        <a:graphic>
          <a:graphicData uri="http://schemas.openxmlformats.org/presentationml/2006/ole">
            <p:oleObj spid="_x0000_s17415" name="文档" r:id="rId8" imgW="3998225" imgH="535822" progId="Word.Document.12">
              <p:embed/>
            </p:oleObj>
          </a:graphicData>
        </a:graphic>
      </p:graphicFrame>
      <p:sp>
        <p:nvSpPr>
          <p:cNvPr id="32" name="矩形 31"/>
          <p:cNvSpPr>
            <a:spLocks noChangeAspect="1"/>
          </p:cNvSpPr>
          <p:nvPr/>
        </p:nvSpPr>
        <p:spPr>
          <a:xfrm>
            <a:off x="2032000" y="5295188"/>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的周期为</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又不等式</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200,200]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上有且只有</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个整数解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不等式在</a:t>
            </a:r>
            <a:r>
              <a:rPr lang="en-US" altLang="zh-CN" sz="2200" dirty="0">
                <a:solidFill>
                  <a:srgbClr val="000000"/>
                </a:solidFill>
                <a:latin typeface="Times New Roman" panose="02020603050405020304" pitchFamily="18" charset="0"/>
                <a:cs typeface="Times New Roman" panose="02020603050405020304" pitchFamily="18" charset="0"/>
              </a:rPr>
              <a:t>(0,200)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内有</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个整数解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618998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par>
                                <p:cTn id="13" presetID="22" presetClass="entr" presetSubtype="4"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3</a:t>
            </a:fld>
            <a:r>
              <a:rPr lang="en-US" altLang="zh-CN" dirty="0"/>
              <a:t>-</a:t>
            </a:r>
            <a:endParaRPr lang="zh-CN" altLang="en-US" dirty="0"/>
          </a:p>
        </p:txBody>
      </p:sp>
      <p:sp>
        <p:nvSpPr>
          <p:cNvPr id="3" name="圆角矩形 2">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834433"/>
            <a:ext cx="2438168" cy="466090"/>
          </a:xfrm>
          <a:prstGeom prst="rect">
            <a:avLst/>
          </a:prstGeom>
        </p:spPr>
        <p:txBody>
          <a:bodyPr wrap="none">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函数的奇偶性</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334433072"/>
              </p:ext>
            </p:extLst>
          </p:nvPr>
        </p:nvGraphicFramePr>
        <p:xfrm>
          <a:off x="2032000" y="2436853"/>
          <a:ext cx="8128000" cy="3141997"/>
        </p:xfrm>
        <a:graphic>
          <a:graphicData uri="http://schemas.openxmlformats.org/presentationml/2006/ole">
            <p:oleObj spid="_x0000_s2051" name="文档" r:id="rId5" imgW="3946425" imgH="1525266" progId="Word.Document.12">
              <p:embed/>
            </p:oleObj>
          </a:graphicData>
        </a:graphic>
      </p:graphicFrame>
      <p:sp>
        <p:nvSpPr>
          <p:cNvPr id="7" name="矩形 6"/>
          <p:cNvSpPr>
            <a:spLocks noChangeAspect="1"/>
          </p:cNvSpPr>
          <p:nvPr/>
        </p:nvSpPr>
        <p:spPr>
          <a:xfrm>
            <a:off x="4943872" y="3130577"/>
            <a:ext cx="1326004" cy="470450"/>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f</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-x</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=f</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x</a:t>
            </a:r>
            <a:r>
              <a:rPr lang="en-US" altLang="zh-CN" sz="2200" dirty="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8861454" y="2943887"/>
            <a:ext cx="662361" cy="470450"/>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y</a:t>
            </a:r>
            <a:r>
              <a:rPr lang="zh-CN" altLang="zh-CN" sz="2200" dirty="0">
                <a:solidFill>
                  <a:srgbClr val="FF0000"/>
                </a:solidFill>
                <a:latin typeface="Times New Roman" panose="02020603050405020304" pitchFamily="18" charset="0"/>
                <a:cs typeface="Times New Roman" panose="02020603050405020304" pitchFamily="18" charset="0"/>
              </a:rPr>
              <a:t>轴</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4911214" y="4221583"/>
            <a:ext cx="1420582" cy="470450"/>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f</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-x</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=-f</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x</a:t>
            </a:r>
            <a:r>
              <a:rPr lang="en-US" altLang="zh-CN" sz="2200" dirty="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8782906" y="4066681"/>
            <a:ext cx="819455" cy="47045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原点</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17771851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30</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1159"/>
            <a:ext cx="8128000" cy="370986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(0,200)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内有</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个周期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在一个周期</a:t>
            </a:r>
            <a:r>
              <a:rPr lang="en-US" altLang="zh-CN" sz="2200" dirty="0">
                <a:solidFill>
                  <a:srgbClr val="000000"/>
                </a:solidFill>
                <a:latin typeface="Times New Roman" panose="02020603050405020304" pitchFamily="18" charset="0"/>
                <a:cs typeface="Times New Roman" panose="02020603050405020304" pitchFamily="18" charset="0"/>
              </a:rPr>
              <a:t>(0,8)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个整数解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在一个周期</a:t>
            </a:r>
            <a:r>
              <a:rPr lang="en-US" altLang="zh-CN" sz="2200" dirty="0">
                <a:solidFill>
                  <a:srgbClr val="000000"/>
                </a:solidFill>
                <a:latin typeface="Times New Roman" panose="02020603050405020304" pitchFamily="18" charset="0"/>
                <a:cs typeface="Times New Roman" panose="02020603050405020304" pitchFamily="18" charset="0"/>
              </a:rPr>
              <a:t>(0,8)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内有</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个整数解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上无解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个整数解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上关于直线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个整数解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230726748"/>
              </p:ext>
            </p:extLst>
          </p:nvPr>
        </p:nvGraphicFramePr>
        <p:xfrm>
          <a:off x="1837137" y="5030014"/>
          <a:ext cx="8128000" cy="1351315"/>
        </p:xfrm>
        <a:graphic>
          <a:graphicData uri="http://schemas.openxmlformats.org/presentationml/2006/ole">
            <p:oleObj spid="_x0000_s18435" name="文档" r:id="rId6" imgW="3847376" imgH="639100" progId="Word.Document.12">
              <p:embed/>
            </p:oleObj>
          </a:graphicData>
        </a:graphic>
      </p:graphicFrame>
    </p:spTree>
    <p:extLst>
      <p:ext uri="{BB962C8B-B14F-4D97-AF65-F5344CB8AC3E}">
        <p14:creationId xmlns:p14="http://schemas.microsoft.com/office/powerpoint/2010/main" xmlns="" val="261562564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31</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7"/>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已知定义在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上的函数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对任意的</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对任意的</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[0,2]</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的图象关于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轴对称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则下列结论正确的是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&lt;f</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&lt;f</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B</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&lt;f</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&lt;f</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&lt;f</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&lt;f</a:t>
            </a:r>
            <a:r>
              <a:rPr lang="en-US" altLang="zh-CN" sz="2200" dirty="0">
                <a:solidFill>
                  <a:srgbClr val="000000"/>
                </a:solidFill>
                <a:latin typeface="Times New Roman" panose="02020603050405020304" pitchFamily="18" charset="0"/>
                <a:cs typeface="Times New Roman" panose="02020603050405020304" pitchFamily="18" charset="0"/>
              </a:rPr>
              <a:t>(7)</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D</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&lt;f</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&lt;f</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1775520" y="3717032"/>
            <a:ext cx="8640960" cy="2952329"/>
            <a:chOff x="251520" y="1513758"/>
            <a:chExt cx="8640960" cy="2952329"/>
          </a:xfrm>
        </p:grpSpPr>
        <p:grpSp>
          <p:nvGrpSpPr>
            <p:cNvPr id="13" name="组合 12"/>
            <p:cNvGrpSpPr/>
            <p:nvPr/>
          </p:nvGrpSpPr>
          <p:grpSpPr>
            <a:xfrm>
              <a:off x="251520" y="1513758"/>
              <a:ext cx="8640960" cy="2952329"/>
              <a:chOff x="251520" y="-531441"/>
              <a:chExt cx="8640960" cy="2952329"/>
            </a:xfrm>
          </p:grpSpPr>
          <p:sp>
            <p:nvSpPr>
              <p:cNvPr id="15" name="五边形 1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251520" y="-531441"/>
                <a:ext cx="8640960" cy="2635321"/>
                <a:chOff x="251520" y="-531441"/>
                <a:chExt cx="8640960" cy="2635321"/>
              </a:xfrm>
            </p:grpSpPr>
            <p:sp>
              <p:nvSpPr>
                <p:cNvPr id="18" name="矩形 17"/>
                <p:cNvSpPr/>
                <p:nvPr/>
              </p:nvSpPr>
              <p:spPr>
                <a:xfrm>
                  <a:off x="251520" y="-531441"/>
                  <a:ext cx="8640960" cy="263532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8"/>
                <p:cNvSpPr txBox="1"/>
                <p:nvPr/>
              </p:nvSpPr>
              <p:spPr>
                <a:xfrm>
                  <a:off x="8371094" y="-417056"/>
                  <a:ext cx="492443" cy="276999"/>
                </a:xfrm>
                <a:prstGeom prst="rect">
                  <a:avLst/>
                </a:prstGeom>
                <a:noFill/>
              </p:spPr>
              <p:txBody>
                <a:bodyPr wrap="none" rtlCol="0">
                  <a:spAutoFit/>
                </a:bodyPr>
                <a:lstStyle/>
                <a:p>
                  <a:r>
                    <a:rPr lang="zh-CN" altLang="en-US" sz="1200" dirty="0"/>
                    <a:t>关闭</a:t>
                  </a:r>
                </a:p>
              </p:txBody>
            </p:sp>
          </p:grpSp>
        </p:grpSp>
        <p:sp>
          <p:nvSpPr>
            <p:cNvPr id="14" name="矩形 13"/>
            <p:cNvSpPr>
              <a:spLocks noChangeAspect="1"/>
            </p:cNvSpPr>
            <p:nvPr/>
          </p:nvSpPr>
          <p:spPr>
            <a:xfrm>
              <a:off x="508000" y="1855037"/>
              <a:ext cx="8128000" cy="1938992"/>
            </a:xfrm>
            <a:prstGeom prst="rect">
              <a:avLst/>
            </a:prstGeom>
          </p:spPr>
          <p:txBody>
            <a:bodyPr>
              <a:spAutoFit/>
            </a:bodyPr>
            <a:lstStyle/>
            <a:p>
              <a:pPr>
                <a:lnSpc>
                  <a:spcPct val="150000"/>
                </a:lnSpc>
              </a:pPr>
              <a:r>
                <a:rPr lang="zh-CN" altLang="zh-CN" sz="2000" dirty="0"/>
                <a:t>函数</a:t>
              </a:r>
              <a:r>
                <a:rPr lang="en-US" altLang="zh-CN" sz="2000" i="1" dirty="0"/>
                <a:t>f</a:t>
              </a:r>
              <a:r>
                <a:rPr lang="en-US" altLang="zh-CN" sz="2000" dirty="0"/>
                <a:t>(</a:t>
              </a:r>
              <a:r>
                <a:rPr lang="en-US" altLang="zh-CN" sz="2000" i="1" dirty="0"/>
                <a:t>x+</a:t>
              </a:r>
              <a:r>
                <a:rPr lang="en-US" altLang="zh-CN" sz="2000" dirty="0"/>
                <a:t>2)</a:t>
              </a:r>
              <a:r>
                <a:rPr lang="zh-CN" altLang="zh-CN" sz="2000" dirty="0"/>
                <a:t>的图象关于</a:t>
              </a:r>
              <a:r>
                <a:rPr lang="en-US" altLang="zh-CN" sz="2000" i="1" dirty="0"/>
                <a:t>y</a:t>
              </a:r>
              <a:r>
                <a:rPr lang="zh-CN" altLang="zh-CN" sz="2000" dirty="0"/>
                <a:t>轴对称</a:t>
              </a:r>
              <a:r>
                <a:rPr lang="en-US" altLang="zh-CN" sz="2000" dirty="0"/>
                <a:t>,</a:t>
              </a:r>
              <a:r>
                <a:rPr lang="zh-CN" altLang="zh-CN" sz="2000" dirty="0"/>
                <a:t>得</a:t>
              </a:r>
              <a:r>
                <a:rPr lang="en-US" altLang="zh-CN" sz="2000" i="1" dirty="0"/>
                <a:t>f</a:t>
              </a:r>
              <a:r>
                <a:rPr lang="en-US" altLang="zh-CN" sz="2000" dirty="0"/>
                <a:t>(2</a:t>
              </a:r>
              <a:r>
                <a:rPr lang="en-US" altLang="zh-CN" sz="2000" i="1" dirty="0"/>
                <a:t>+x</a:t>
              </a:r>
              <a:r>
                <a:rPr lang="en-US" altLang="zh-CN" sz="2000" dirty="0"/>
                <a:t>)</a:t>
              </a:r>
              <a:r>
                <a:rPr lang="en-US" altLang="zh-CN" sz="2000" i="1" dirty="0"/>
                <a:t>=f</a:t>
              </a:r>
              <a:r>
                <a:rPr lang="en-US" altLang="zh-CN" sz="2000" dirty="0"/>
                <a:t>(2</a:t>
              </a:r>
              <a:r>
                <a:rPr lang="en-US" altLang="zh-CN" sz="2000" i="1" dirty="0"/>
                <a:t>-x</a:t>
              </a:r>
              <a:r>
                <a:rPr lang="en-US" altLang="zh-CN" sz="2000" dirty="0"/>
                <a:t>),</a:t>
              </a:r>
              <a:r>
                <a:rPr lang="zh-CN" altLang="zh-CN" sz="2000" dirty="0"/>
                <a:t>又</a:t>
              </a:r>
              <a:r>
                <a:rPr lang="en-US" altLang="zh-CN" sz="2000" i="1" dirty="0"/>
                <a:t>f</a:t>
              </a:r>
              <a:r>
                <a:rPr lang="en-US" altLang="zh-CN" sz="2000" dirty="0"/>
                <a:t>(</a:t>
              </a:r>
              <a:r>
                <a:rPr lang="en-US" altLang="zh-CN" sz="2000" i="1" dirty="0"/>
                <a:t>x+</a:t>
              </a:r>
              <a:r>
                <a:rPr lang="en-US" altLang="zh-CN" sz="2000" dirty="0"/>
                <a:t>4)</a:t>
              </a:r>
              <a:r>
                <a:rPr lang="en-US" altLang="zh-CN" sz="2000" i="1" dirty="0"/>
                <a:t>=f</a:t>
              </a:r>
              <a:r>
                <a:rPr lang="en-US" altLang="zh-CN" sz="2000" dirty="0"/>
                <a:t>(</a:t>
              </a:r>
              <a:r>
                <a:rPr lang="en-US" altLang="zh-CN" sz="2000" i="1" dirty="0"/>
                <a:t>x</a:t>
              </a:r>
              <a:r>
                <a:rPr lang="en-US" altLang="zh-CN" sz="2000" dirty="0"/>
                <a:t>),</a:t>
              </a:r>
              <a:r>
                <a:rPr lang="zh-CN" altLang="zh-CN" sz="2000" dirty="0"/>
                <a:t>所以</a:t>
              </a:r>
              <a:r>
                <a:rPr lang="en-US" altLang="zh-CN" sz="2000" i="1" dirty="0"/>
                <a:t>f</a:t>
              </a:r>
              <a:r>
                <a:rPr lang="en-US" altLang="zh-CN" sz="2000" dirty="0"/>
                <a:t>(4</a:t>
              </a:r>
              <a:r>
                <a:rPr lang="en-US" altLang="zh-CN" sz="2000" i="1" dirty="0"/>
                <a:t>.</a:t>
              </a:r>
              <a:r>
                <a:rPr lang="en-US" altLang="zh-CN" sz="2000" dirty="0"/>
                <a:t>5)</a:t>
              </a:r>
              <a:r>
                <a:rPr lang="en-US" altLang="zh-CN" sz="2000" i="1" dirty="0"/>
                <a:t>=f</a:t>
              </a:r>
              <a:r>
                <a:rPr lang="en-US" altLang="zh-CN" sz="2000" dirty="0"/>
                <a:t>(0</a:t>
              </a:r>
              <a:r>
                <a:rPr lang="en-US" altLang="zh-CN" sz="2000" i="1" dirty="0"/>
                <a:t>.</a:t>
              </a:r>
              <a:r>
                <a:rPr lang="en-US" altLang="zh-CN" sz="2000" dirty="0"/>
                <a:t>5),</a:t>
              </a:r>
              <a:r>
                <a:rPr lang="en-US" altLang="zh-CN" sz="2000" i="1" dirty="0"/>
                <a:t>f</a:t>
              </a:r>
              <a:r>
                <a:rPr lang="en-US" altLang="zh-CN" sz="2000" dirty="0"/>
                <a:t>(7)</a:t>
              </a:r>
              <a:r>
                <a:rPr lang="en-US" altLang="zh-CN" sz="2000" i="1" dirty="0"/>
                <a:t>=f</a:t>
              </a:r>
              <a:r>
                <a:rPr lang="en-US" altLang="zh-CN" sz="2000" dirty="0"/>
                <a:t>(3)</a:t>
              </a:r>
              <a:r>
                <a:rPr lang="en-US" altLang="zh-CN" sz="2000" i="1" dirty="0"/>
                <a:t>=f</a:t>
              </a:r>
              <a:r>
                <a:rPr lang="en-US" altLang="zh-CN" sz="2000" dirty="0"/>
                <a:t>(2</a:t>
              </a:r>
              <a:r>
                <a:rPr lang="en-US" altLang="zh-CN" sz="2000" i="1" dirty="0"/>
                <a:t>+</a:t>
              </a:r>
              <a:r>
                <a:rPr lang="en-US" altLang="zh-CN" sz="2000" dirty="0"/>
                <a:t>1)</a:t>
              </a:r>
              <a:r>
                <a:rPr lang="en-US" altLang="zh-CN" sz="2000" i="1" dirty="0"/>
                <a:t>=f</a:t>
              </a:r>
              <a:r>
                <a:rPr lang="en-US" altLang="zh-CN" sz="2000" dirty="0"/>
                <a:t>(2</a:t>
              </a:r>
              <a:r>
                <a:rPr lang="en-US" altLang="zh-CN" sz="2000" i="1" dirty="0"/>
                <a:t>-</a:t>
              </a:r>
              <a:r>
                <a:rPr lang="en-US" altLang="zh-CN" sz="2000" dirty="0"/>
                <a:t>1)</a:t>
              </a:r>
              <a:r>
                <a:rPr lang="en-US" altLang="zh-CN" sz="2000" i="1" dirty="0"/>
                <a:t>=f</a:t>
              </a:r>
              <a:r>
                <a:rPr lang="en-US" altLang="zh-CN" sz="2000" dirty="0"/>
                <a:t>(1),</a:t>
              </a:r>
              <a:endParaRPr lang="zh-CN" altLang="zh-CN" sz="2000" dirty="0"/>
            </a:p>
            <a:p>
              <a:pPr>
                <a:lnSpc>
                  <a:spcPct val="150000"/>
                </a:lnSpc>
              </a:pPr>
              <a:r>
                <a:rPr lang="en-US" altLang="zh-CN" sz="2000" i="1" dirty="0"/>
                <a:t>f</a:t>
              </a:r>
              <a:r>
                <a:rPr lang="en-US" altLang="zh-CN" sz="2000" dirty="0"/>
                <a:t>(6</a:t>
              </a:r>
              <a:r>
                <a:rPr lang="en-US" altLang="zh-CN" sz="2000" i="1" dirty="0"/>
                <a:t>.</a:t>
              </a:r>
              <a:r>
                <a:rPr lang="en-US" altLang="zh-CN" sz="2000" dirty="0"/>
                <a:t>5)</a:t>
              </a:r>
              <a:r>
                <a:rPr lang="en-US" altLang="zh-CN" sz="2000" i="1" dirty="0"/>
                <a:t>=f</a:t>
              </a:r>
              <a:r>
                <a:rPr lang="en-US" altLang="zh-CN" sz="2000" dirty="0"/>
                <a:t>(2</a:t>
              </a:r>
              <a:r>
                <a:rPr lang="en-US" altLang="zh-CN" sz="2000" i="1" dirty="0"/>
                <a:t>.</a:t>
              </a:r>
              <a:r>
                <a:rPr lang="en-US" altLang="zh-CN" sz="2000" dirty="0"/>
                <a:t>5)</a:t>
              </a:r>
              <a:r>
                <a:rPr lang="en-US" altLang="zh-CN" sz="2000" i="1" dirty="0"/>
                <a:t>=f</a:t>
              </a:r>
              <a:r>
                <a:rPr lang="en-US" altLang="zh-CN" sz="2000" dirty="0"/>
                <a:t>(2</a:t>
              </a:r>
              <a:r>
                <a:rPr lang="en-US" altLang="zh-CN" sz="2000" i="1" dirty="0"/>
                <a:t>+</a:t>
              </a:r>
              <a:r>
                <a:rPr lang="en-US" altLang="zh-CN" sz="2000" dirty="0"/>
                <a:t>0</a:t>
              </a:r>
              <a:r>
                <a:rPr lang="en-US" altLang="zh-CN" sz="2000" i="1" dirty="0"/>
                <a:t>.</a:t>
              </a:r>
              <a:r>
                <a:rPr lang="en-US" altLang="zh-CN" sz="2000" dirty="0"/>
                <a:t>5)</a:t>
              </a:r>
              <a:r>
                <a:rPr lang="en-US" altLang="zh-CN" sz="2000" i="1" dirty="0"/>
                <a:t>=f</a:t>
              </a:r>
              <a:r>
                <a:rPr lang="en-US" altLang="zh-CN" sz="2000" dirty="0"/>
                <a:t>(2</a:t>
              </a:r>
              <a:r>
                <a:rPr lang="en-US" altLang="zh-CN" sz="2000" i="1" dirty="0"/>
                <a:t>-</a:t>
              </a:r>
              <a:r>
                <a:rPr lang="en-US" altLang="zh-CN" sz="2000" dirty="0"/>
                <a:t>0</a:t>
              </a:r>
              <a:r>
                <a:rPr lang="en-US" altLang="zh-CN" sz="2000" i="1" dirty="0"/>
                <a:t>.</a:t>
              </a:r>
              <a:r>
                <a:rPr lang="en-US" altLang="zh-CN" sz="2000" dirty="0"/>
                <a:t>5)</a:t>
              </a:r>
              <a:r>
                <a:rPr lang="en-US" altLang="zh-CN" sz="2000" i="1" dirty="0"/>
                <a:t>=f</a:t>
              </a:r>
              <a:r>
                <a:rPr lang="en-US" altLang="zh-CN" sz="2000" dirty="0"/>
                <a:t>(1</a:t>
              </a:r>
              <a:r>
                <a:rPr lang="en-US" altLang="zh-CN" sz="2000" i="1" dirty="0"/>
                <a:t>.</a:t>
              </a:r>
              <a:r>
                <a:rPr lang="en-US" altLang="zh-CN" sz="2000" dirty="0"/>
                <a:t>5),</a:t>
              </a:r>
              <a:r>
                <a:rPr lang="zh-CN" altLang="zh-CN" sz="2000" dirty="0"/>
                <a:t>由题意</a:t>
              </a:r>
              <a:r>
                <a:rPr lang="en-US" altLang="zh-CN" sz="2000" dirty="0"/>
                <a:t>,</a:t>
              </a:r>
              <a:r>
                <a:rPr lang="en-US" altLang="zh-CN" sz="2000" i="1" dirty="0"/>
                <a:t>f</a:t>
              </a:r>
              <a:r>
                <a:rPr lang="en-US" altLang="zh-CN" sz="2000" dirty="0"/>
                <a:t>(</a:t>
              </a:r>
              <a:r>
                <a:rPr lang="en-US" altLang="zh-CN" sz="2000" i="1" dirty="0"/>
                <a:t>x</a:t>
              </a:r>
              <a:r>
                <a:rPr lang="en-US" altLang="zh-CN" sz="2000" dirty="0"/>
                <a:t>)</a:t>
              </a:r>
              <a:r>
                <a:rPr lang="zh-CN" altLang="zh-CN" sz="2000" dirty="0"/>
                <a:t>在</a:t>
              </a:r>
              <a:r>
                <a:rPr lang="en-US" altLang="zh-CN" sz="2000" dirty="0"/>
                <a:t>[0,2]</a:t>
              </a:r>
              <a:r>
                <a:rPr lang="zh-CN" altLang="zh-CN" sz="2000" dirty="0"/>
                <a:t>上是增函数</a:t>
              </a:r>
              <a:r>
                <a:rPr lang="en-US" altLang="zh-CN" sz="2000" dirty="0"/>
                <a:t>,</a:t>
              </a:r>
              <a:r>
                <a:rPr lang="zh-CN" altLang="zh-CN" sz="2000" dirty="0"/>
                <a:t>所以</a:t>
              </a:r>
              <a:r>
                <a:rPr lang="en-US" altLang="zh-CN" sz="2000" i="1" dirty="0"/>
                <a:t>f</a:t>
              </a:r>
              <a:r>
                <a:rPr lang="en-US" altLang="zh-CN" sz="2000" dirty="0"/>
                <a:t>(4</a:t>
              </a:r>
              <a:r>
                <a:rPr lang="en-US" altLang="zh-CN" sz="2000" i="1" dirty="0"/>
                <a:t>.</a:t>
              </a:r>
              <a:r>
                <a:rPr lang="en-US" altLang="zh-CN" sz="2000" dirty="0"/>
                <a:t>5)</a:t>
              </a:r>
              <a:r>
                <a:rPr lang="en-US" altLang="zh-CN" sz="2000" i="1" dirty="0"/>
                <a:t>&lt;f</a:t>
              </a:r>
              <a:r>
                <a:rPr lang="en-US" altLang="zh-CN" sz="2000" dirty="0"/>
                <a:t>(7)</a:t>
              </a:r>
              <a:r>
                <a:rPr lang="en-US" altLang="zh-CN" sz="2000" i="1" dirty="0"/>
                <a:t>&lt;f</a:t>
              </a:r>
              <a:r>
                <a:rPr lang="en-US" altLang="zh-CN" sz="2000" dirty="0"/>
                <a:t>(6</a:t>
              </a:r>
              <a:r>
                <a:rPr lang="en-US" altLang="zh-CN" sz="2000" i="1" dirty="0"/>
                <a:t>.</a:t>
              </a:r>
              <a:r>
                <a:rPr lang="en-US" altLang="zh-CN" sz="2000" dirty="0"/>
                <a:t>5)</a:t>
              </a:r>
              <a:r>
                <a:rPr lang="en-US" altLang="zh-CN" sz="2000" i="1" dirty="0"/>
                <a:t>.</a:t>
              </a:r>
              <a:r>
                <a:rPr lang="zh-CN" altLang="zh-CN" sz="2000" dirty="0"/>
                <a:t>故选</a:t>
              </a:r>
              <a:r>
                <a:rPr lang="en-US" altLang="zh-CN" sz="2000" dirty="0"/>
                <a:t>D</a:t>
              </a:r>
              <a:r>
                <a:rPr lang="en-US" altLang="zh-CN" sz="2000" i="1" dirty="0"/>
                <a:t>.</a:t>
              </a:r>
              <a:endParaRPr lang="zh-CN" altLang="zh-CN" sz="2000" dirty="0"/>
            </a:p>
          </p:txBody>
        </p:sp>
      </p:grpSp>
      <p:grpSp>
        <p:nvGrpSpPr>
          <p:cNvPr id="20" name="组合 19"/>
          <p:cNvGrpSpPr/>
          <p:nvPr/>
        </p:nvGrpSpPr>
        <p:grpSpPr>
          <a:xfrm>
            <a:off x="1775520" y="5517232"/>
            <a:ext cx="8640960" cy="1152128"/>
            <a:chOff x="251520" y="4752548"/>
            <a:chExt cx="8640960" cy="1152128"/>
          </a:xfrm>
        </p:grpSpPr>
        <p:grpSp>
          <p:nvGrpSpPr>
            <p:cNvPr id="21" name="组合 20"/>
            <p:cNvGrpSpPr/>
            <p:nvPr/>
          </p:nvGrpSpPr>
          <p:grpSpPr>
            <a:xfrm>
              <a:off x="251520" y="4752548"/>
              <a:ext cx="8640960" cy="1152128"/>
              <a:chOff x="251520" y="3755469"/>
              <a:chExt cx="8640960" cy="1152128"/>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2" name="矩形 21"/>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D</a:t>
              </a:r>
              <a:endParaRPr lang="zh-CN" altLang="en-US" sz="2000" dirty="0"/>
            </a:p>
          </p:txBody>
        </p:sp>
      </p:grpSp>
    </p:spTree>
    <p:extLst>
      <p:ext uri="{BB962C8B-B14F-4D97-AF65-F5344CB8AC3E}">
        <p14:creationId xmlns:p14="http://schemas.microsoft.com/office/powerpoint/2010/main" xmlns="" val="13215535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32</a:t>
            </a:fld>
            <a:r>
              <a:rPr lang="en-US" altLang="zh-CN"/>
              <a:t>-</a:t>
            </a:r>
            <a:endParaRPr lang="zh-CN" altLang="en-US" dirty="0"/>
          </a:p>
        </p:txBody>
      </p:sp>
      <p:sp>
        <p:nvSpPr>
          <p:cNvPr id="3" name="矩形 2"/>
          <p:cNvSpPr>
            <a:spLocks noChangeAspect="1"/>
          </p:cNvSpPr>
          <p:nvPr/>
        </p:nvSpPr>
        <p:spPr>
          <a:xfrm>
            <a:off x="2032000" y="2513600"/>
            <a:ext cx="8128000" cy="2084801"/>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思想方法</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方程思想在函数奇偶性中的应用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方程思想是一种重要的数学思想</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已知函数的奇偶性求参数值问题就可以利用函数的奇偶性的定义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构造方程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使问题得以解决</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特别是一些选择题、填空题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可以直接利用特殊值建立方程快速求解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851817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33</a:t>
            </a:fld>
            <a:r>
              <a:rPr lang="en-US" altLang="zh-CN"/>
              <a:t>-</a:t>
            </a:r>
            <a:endParaRPr lang="zh-CN" altLang="en-US" dirty="0"/>
          </a:p>
        </p:txBody>
      </p:sp>
      <p:sp>
        <p:nvSpPr>
          <p:cNvPr id="3" name="矩形 2"/>
          <p:cNvSpPr>
            <a:spLocks noChangeAspect="1"/>
          </p:cNvSpPr>
          <p:nvPr/>
        </p:nvSpPr>
        <p:spPr>
          <a:xfrm>
            <a:off x="2032000" y="1147055"/>
            <a:ext cx="8128000" cy="904863"/>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10897028"/>
              </p:ext>
            </p:extLst>
          </p:nvPr>
        </p:nvGraphicFramePr>
        <p:xfrm>
          <a:off x="2585754" y="1137624"/>
          <a:ext cx="6465351" cy="508029"/>
        </p:xfrm>
        <a:graphic>
          <a:graphicData uri="http://schemas.openxmlformats.org/presentationml/2006/ole">
            <p:oleObj spid="_x0000_s19462" name="文档" r:id="rId3" imgW="3838246" imgH="301691"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084579817"/>
              </p:ext>
            </p:extLst>
          </p:nvPr>
        </p:nvGraphicFramePr>
        <p:xfrm>
          <a:off x="1834649" y="2024030"/>
          <a:ext cx="8128000" cy="477327"/>
        </p:xfrm>
        <a:graphic>
          <a:graphicData uri="http://schemas.openxmlformats.org/presentationml/2006/ole">
            <p:oleObj spid="_x0000_s19463" name="文档" r:id="rId4" imgW="3838246" imgH="225728" progId="Word.Document.12">
              <p:embed/>
            </p:oleObj>
          </a:graphicData>
        </a:graphic>
      </p:graphicFrame>
      <p:sp>
        <p:nvSpPr>
          <p:cNvPr id="6" name="矩形 5"/>
          <p:cNvSpPr>
            <a:spLocks noChangeAspect="1"/>
          </p:cNvSpPr>
          <p:nvPr/>
        </p:nvSpPr>
        <p:spPr>
          <a:xfrm>
            <a:off x="2032001" y="2522627"/>
            <a:ext cx="1355307"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32000" y="2939833"/>
            <a:ext cx="8128000" cy="466090"/>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620303112"/>
              </p:ext>
            </p:extLst>
          </p:nvPr>
        </p:nvGraphicFramePr>
        <p:xfrm>
          <a:off x="1834649" y="3438431"/>
          <a:ext cx="8128000" cy="1462234"/>
        </p:xfrm>
        <a:graphic>
          <a:graphicData uri="http://schemas.openxmlformats.org/presentationml/2006/ole">
            <p:oleObj spid="_x0000_s19464" name="文档" r:id="rId5" imgW="3838246" imgH="689785" progId="Word.Document.12">
              <p:embed/>
            </p:oleObj>
          </a:graphicData>
        </a:graphic>
      </p:graphicFrame>
      <p:sp>
        <p:nvSpPr>
          <p:cNvPr id="9" name="矩形 8"/>
          <p:cNvSpPr>
            <a:spLocks noChangeAspect="1"/>
          </p:cNvSpPr>
          <p:nvPr/>
        </p:nvSpPr>
        <p:spPr>
          <a:xfrm>
            <a:off x="2032000" y="4914310"/>
            <a:ext cx="4623382"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根据奇函数取特殊值求解</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2430445123"/>
              </p:ext>
            </p:extLst>
          </p:nvPr>
        </p:nvGraphicFramePr>
        <p:xfrm>
          <a:off x="1834649" y="5382890"/>
          <a:ext cx="8128000" cy="994991"/>
        </p:xfrm>
        <a:graphic>
          <a:graphicData uri="http://schemas.openxmlformats.org/presentationml/2006/ole">
            <p:oleObj spid="_x0000_s19465" name="文档" r:id="rId6" imgW="3838246" imgH="469817" progId="Word.Document.12">
              <p:embed/>
            </p:oleObj>
          </a:graphicData>
        </a:graphic>
      </p:graphicFrame>
    </p:spTree>
    <p:extLst>
      <p:ext uri="{BB962C8B-B14F-4D97-AF65-F5344CB8AC3E}">
        <p14:creationId xmlns:p14="http://schemas.microsoft.com/office/powerpoint/2010/main" xmlns="" val="54551640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34</a:t>
            </a:fld>
            <a:r>
              <a:rPr lang="en-US" altLang="zh-CN"/>
              <a:t>-</a:t>
            </a:r>
            <a:endParaRPr lang="zh-CN" altLang="en-US" dirty="0"/>
          </a:p>
        </p:txBody>
      </p:sp>
      <p:sp>
        <p:nvSpPr>
          <p:cNvPr id="3" name="矩形 2"/>
          <p:cNvSpPr>
            <a:spLocks noChangeAspect="1"/>
          </p:cNvSpPr>
          <p:nvPr/>
        </p:nvSpPr>
        <p:spPr>
          <a:xfrm>
            <a:off x="2032000" y="1552097"/>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形式特点分析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的分子是奇函数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所以要使</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则它的分母必为偶函数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85332453"/>
              </p:ext>
            </p:extLst>
          </p:nvPr>
        </p:nvGraphicFramePr>
        <p:xfrm>
          <a:off x="1834649" y="2814684"/>
          <a:ext cx="8128000" cy="477327"/>
        </p:xfrm>
        <a:graphic>
          <a:graphicData uri="http://schemas.openxmlformats.org/presentationml/2006/ole">
            <p:oleObj spid="_x0000_s20484" name="文档" r:id="rId3" imgW="3838246" imgH="224648" progId="Word.Document.12">
              <p:embed/>
            </p:oleObj>
          </a:graphicData>
        </a:graphic>
      </p:graphicFrame>
      <p:sp>
        <p:nvSpPr>
          <p:cNvPr id="5" name="矩形 4"/>
          <p:cNvSpPr>
            <a:spLocks noChangeAspect="1"/>
          </p:cNvSpPr>
          <p:nvPr/>
        </p:nvSpPr>
        <p:spPr>
          <a:xfrm>
            <a:off x="2032001" y="3311025"/>
            <a:ext cx="5469767"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根据奇函数的特点及定义域求解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253936422"/>
              </p:ext>
            </p:extLst>
          </p:nvPr>
        </p:nvGraphicFramePr>
        <p:xfrm>
          <a:off x="1834649" y="3748478"/>
          <a:ext cx="8128000" cy="951293"/>
        </p:xfrm>
        <a:graphic>
          <a:graphicData uri="http://schemas.openxmlformats.org/presentationml/2006/ole">
            <p:oleObj spid="_x0000_s20485" name="文档" r:id="rId4" imgW="3838246" imgH="449296" progId="Word.Document.12">
              <p:embed/>
            </p:oleObj>
          </a:graphicData>
        </a:graphic>
      </p:graphicFrame>
      <p:sp>
        <p:nvSpPr>
          <p:cNvPr id="7" name="矩形 6"/>
          <p:cNvSpPr>
            <a:spLocks noChangeAspect="1"/>
          </p:cNvSpPr>
          <p:nvPr/>
        </p:nvSpPr>
        <p:spPr>
          <a:xfrm>
            <a:off x="2032000" y="4723234"/>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答题指导</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本题一题多解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无论哪一种方法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关键是利用函数的奇偶性得到参数的方程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从而求出方程的解即参数的值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0250017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35</a:t>
            </a:fld>
            <a:r>
              <a:rPr lang="en-US" altLang="zh-CN"/>
              <a:t>-</a:t>
            </a:r>
            <a:endParaRPr lang="zh-CN" altLang="en-US" dirty="0"/>
          </a:p>
        </p:txBody>
      </p:sp>
      <p:graphicFrame>
        <p:nvGraphicFramePr>
          <p:cNvPr id="23" name="对象 22"/>
          <p:cNvGraphicFramePr>
            <a:graphicFrameLocks noChangeAspect="1"/>
          </p:cNvGraphicFramePr>
          <p:nvPr>
            <p:extLst>
              <p:ext uri="{D42A27DB-BD31-4B8C-83A1-F6EECF244321}">
                <p14:modId xmlns:p14="http://schemas.microsoft.com/office/powerpoint/2010/main" xmlns="" val="4214373525"/>
              </p:ext>
            </p:extLst>
          </p:nvPr>
        </p:nvGraphicFramePr>
        <p:xfrm>
          <a:off x="1837137" y="1383002"/>
          <a:ext cx="8128000" cy="395670"/>
        </p:xfrm>
        <a:graphic>
          <a:graphicData uri="http://schemas.openxmlformats.org/presentationml/2006/ole">
            <p:oleObj spid="_x0000_s21509" name="文档" r:id="rId3" imgW="3847376" imgH="187844" progId="Word.Document.12">
              <p:embed/>
            </p:oleObj>
          </a:graphicData>
        </a:graphic>
      </p:graphicFrame>
      <p:sp>
        <p:nvSpPr>
          <p:cNvPr id="24" name="五边形 23"/>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6" name="组合 25"/>
          <p:cNvGrpSpPr/>
          <p:nvPr/>
        </p:nvGrpSpPr>
        <p:grpSpPr>
          <a:xfrm>
            <a:off x="1775520" y="3284984"/>
            <a:ext cx="8640960" cy="3384376"/>
            <a:chOff x="251520" y="2132856"/>
            <a:chExt cx="8640960" cy="3384376"/>
          </a:xfrm>
        </p:grpSpPr>
        <p:grpSp>
          <p:nvGrpSpPr>
            <p:cNvPr id="27" name="组合 26"/>
            <p:cNvGrpSpPr/>
            <p:nvPr/>
          </p:nvGrpSpPr>
          <p:grpSpPr>
            <a:xfrm>
              <a:off x="251520" y="2132856"/>
              <a:ext cx="8640960" cy="3384376"/>
              <a:chOff x="251520" y="-426211"/>
              <a:chExt cx="8640960" cy="3384376"/>
            </a:xfrm>
          </p:grpSpPr>
          <p:sp>
            <p:nvSpPr>
              <p:cNvPr id="29" name="五边形 28"/>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1" name="组合 30"/>
              <p:cNvGrpSpPr/>
              <p:nvPr/>
            </p:nvGrpSpPr>
            <p:grpSpPr>
              <a:xfrm>
                <a:off x="251520" y="-426211"/>
                <a:ext cx="8640960" cy="3070089"/>
                <a:chOff x="251520" y="-426211"/>
                <a:chExt cx="8640960" cy="3070089"/>
              </a:xfrm>
            </p:grpSpPr>
            <p:sp>
              <p:nvSpPr>
                <p:cNvPr id="32" name="矩形 31"/>
                <p:cNvSpPr/>
                <p:nvPr/>
              </p:nvSpPr>
              <p:spPr>
                <a:xfrm>
                  <a:off x="251520" y="-426211"/>
                  <a:ext cx="8640960" cy="30700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22"/>
                <p:cNvSpPr txBox="1"/>
                <p:nvPr/>
              </p:nvSpPr>
              <p:spPr>
                <a:xfrm>
                  <a:off x="8360077" y="-354203"/>
                  <a:ext cx="492443" cy="276999"/>
                </a:xfrm>
                <a:prstGeom prst="rect">
                  <a:avLst/>
                </a:prstGeom>
                <a:noFill/>
              </p:spPr>
              <p:txBody>
                <a:bodyPr wrap="none" rtlCol="0">
                  <a:spAutoFit/>
                </a:bodyPr>
                <a:lstStyle/>
                <a:p>
                  <a:r>
                    <a:rPr lang="zh-CN" altLang="en-US" sz="1200" dirty="0"/>
                    <a:t>关闭</a:t>
                  </a:r>
                </a:p>
              </p:txBody>
            </p:sp>
          </p:grpSp>
        </p:grpSp>
        <p:graphicFrame>
          <p:nvGraphicFramePr>
            <p:cNvPr id="28" name="对象 27"/>
            <p:cNvGraphicFramePr>
              <a:graphicFrameLocks noChangeAspect="1"/>
            </p:cNvGraphicFramePr>
            <p:nvPr>
              <p:extLst>
                <p:ext uri="{D42A27DB-BD31-4B8C-83A1-F6EECF244321}">
                  <p14:modId xmlns:p14="http://schemas.microsoft.com/office/powerpoint/2010/main" xmlns="" val="1195294133"/>
                </p:ext>
              </p:extLst>
            </p:nvPr>
          </p:nvGraphicFramePr>
          <p:xfrm>
            <a:off x="517525" y="2503335"/>
            <a:ext cx="8031163" cy="2511425"/>
          </p:xfrm>
          <a:graphic>
            <a:graphicData uri="http://schemas.openxmlformats.org/presentationml/2006/ole">
              <p:oleObj spid="_x0000_s21510" name="文档" r:id="rId4" imgW="3847376" imgH="1200113" progId="Word.Document.12">
                <p:embed/>
              </p:oleObj>
            </a:graphicData>
          </a:graphic>
        </p:graphicFrame>
      </p:grpSp>
      <p:grpSp>
        <p:nvGrpSpPr>
          <p:cNvPr id="34" name="组合 33"/>
          <p:cNvGrpSpPr/>
          <p:nvPr/>
        </p:nvGrpSpPr>
        <p:grpSpPr>
          <a:xfrm>
            <a:off x="1775520" y="5373218"/>
            <a:ext cx="8640960" cy="1296143"/>
            <a:chOff x="251520" y="5229201"/>
            <a:chExt cx="8640960" cy="1296143"/>
          </a:xfrm>
        </p:grpSpPr>
        <p:grpSp>
          <p:nvGrpSpPr>
            <p:cNvPr id="35" name="组合 34"/>
            <p:cNvGrpSpPr/>
            <p:nvPr/>
          </p:nvGrpSpPr>
          <p:grpSpPr>
            <a:xfrm>
              <a:off x="251520" y="5229201"/>
              <a:ext cx="8640960" cy="1296143"/>
              <a:chOff x="251520" y="3611454"/>
              <a:chExt cx="8640960" cy="1296143"/>
            </a:xfrm>
          </p:grpSpPr>
          <p:sp>
            <p:nvSpPr>
              <p:cNvPr id="37" name="五边形 3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8" name="五边形 3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9" name="燕尾形 3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矩形 39"/>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30"/>
              <p:cNvSpPr txBox="1"/>
              <p:nvPr/>
            </p:nvSpPr>
            <p:spPr>
              <a:xfrm>
                <a:off x="8388424" y="3755469"/>
                <a:ext cx="492443" cy="276999"/>
              </a:xfrm>
              <a:prstGeom prst="rect">
                <a:avLst/>
              </a:prstGeom>
              <a:noFill/>
            </p:spPr>
            <p:txBody>
              <a:bodyPr wrap="none" rtlCol="0">
                <a:spAutoFit/>
              </a:bodyPr>
              <a:lstStyle/>
              <a:p>
                <a:r>
                  <a:rPr lang="zh-CN" altLang="en-US" sz="1200" dirty="0"/>
                  <a:t>关闭</a:t>
                </a:r>
              </a:p>
            </p:txBody>
          </p:sp>
        </p:grpSp>
        <p:graphicFrame>
          <p:nvGraphicFramePr>
            <p:cNvPr id="36" name="对象 35"/>
            <p:cNvGraphicFramePr>
              <a:graphicFrameLocks noChangeAspect="1"/>
            </p:cNvGraphicFramePr>
            <p:nvPr>
              <p:extLst>
                <p:ext uri="{D42A27DB-BD31-4B8C-83A1-F6EECF244321}">
                  <p14:modId xmlns:p14="http://schemas.microsoft.com/office/powerpoint/2010/main" xmlns="" val="1466231621"/>
                </p:ext>
              </p:extLst>
            </p:nvPr>
          </p:nvGraphicFramePr>
          <p:xfrm>
            <a:off x="550863" y="5596384"/>
            <a:ext cx="7943850" cy="484188"/>
          </p:xfrm>
          <a:graphic>
            <a:graphicData uri="http://schemas.openxmlformats.org/presentationml/2006/ole">
              <p:oleObj spid="_x0000_s21511" name="文档" r:id="rId5" imgW="3872277" imgH="239663" progId="Word.Document.12">
                <p:embed/>
              </p:oleObj>
            </a:graphicData>
          </a:graphic>
        </p:graphicFrame>
      </p:grpSp>
    </p:spTree>
    <p:extLst>
      <p:ext uri="{BB962C8B-B14F-4D97-AF65-F5344CB8AC3E}">
        <p14:creationId xmlns:p14="http://schemas.microsoft.com/office/powerpoint/2010/main" xmlns="" val="247510858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nextCondLst>
                <p:cond evt="onClick" delay="0">
                  <p:tgtEl>
                    <p:spTgt spid="25"/>
                  </p:tgtEl>
                </p:cond>
              </p:nextCondLst>
            </p:seq>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4" restart="whenNotActive" fill="hold" evtFilter="cancelBubble" nodeType="interactiveSeq">
                <p:stCondLst>
                  <p:cond evt="onClick" delay="0">
                    <p:tgtEl>
                      <p:spTgt spid="2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childTnLst>
                    </p:cTn>
                  </p:par>
                </p:childTnLst>
              </p:cTn>
              <p:nextCondLst>
                <p:cond evt="onClick" delay="0">
                  <p:tgtEl>
                    <p:spTgt spid="24"/>
                  </p:tgtEl>
                </p:cond>
              </p:nextCondLst>
            </p:seq>
            <p:seq concurrent="1" nextAc="seek">
              <p:cTn id="20" restart="whenNotActive" fill="hold" evtFilter="cancelBubble" nodeType="interactiveSeq">
                <p:stCondLst>
                  <p:cond evt="onClick" delay="0">
                    <p:tgtEl>
                      <p:spTgt spid="34"/>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4"/>
                                        </p:tgtEl>
                                      </p:cBhvr>
                                    </p:animEffect>
                                    <p:set>
                                      <p:cBhvr>
                                        <p:cTn id="25"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36</a:t>
            </a:fld>
            <a:r>
              <a:rPr lang="en-US" altLang="zh-CN"/>
              <a:t>-</a:t>
            </a:r>
            <a:endParaRPr lang="zh-CN" altLang="en-US" dirty="0"/>
          </a:p>
        </p:txBody>
      </p:sp>
      <p:sp>
        <p:nvSpPr>
          <p:cNvPr id="3" name="矩形 2"/>
          <p:cNvSpPr>
            <a:spLocks noChangeAspect="1"/>
          </p:cNvSpPr>
          <p:nvPr/>
        </p:nvSpPr>
        <p:spPr>
          <a:xfrm>
            <a:off x="2032000" y="1484784"/>
            <a:ext cx="8128000" cy="415498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高分策略</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正确理解奇函数和偶函数的定义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必须把握好两个问题</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定义域关于原点对称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为奇函数或偶函数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的必要不充分条件</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是定义域上的恒等式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奇、偶函数的定义是判断函数奇偶性的主要依据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为了便于判断函数的奇偶性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有时需要先将函数进行化简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或应用定义的等价</a:t>
            </a: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797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Cambria Math" panose="02040503050406030204" pitchFamily="18" charset="0"/>
                <a:ea typeface="NEU-BZ-S9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根据函数的周期性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可以由函数局部的性质得到函数的整体性质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在解决具体问题时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是函数的周期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kT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也是函数的周期</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17636305"/>
              </p:ext>
            </p:extLst>
          </p:nvPr>
        </p:nvGraphicFramePr>
        <p:xfrm>
          <a:off x="3177044" y="3734914"/>
          <a:ext cx="6727871" cy="581524"/>
        </p:xfrm>
        <a:graphic>
          <a:graphicData uri="http://schemas.openxmlformats.org/presentationml/2006/ole">
            <p:oleObj spid="_x0000_s22531" name="文档" r:id="rId3" imgW="3838246" imgH="332292" progId="Word.Document.12">
              <p:embed/>
            </p:oleObj>
          </a:graphicData>
        </a:graphic>
      </p:graphicFrame>
    </p:spTree>
    <p:extLst>
      <p:ext uri="{BB962C8B-B14F-4D97-AF65-F5344CB8AC3E}">
        <p14:creationId xmlns:p14="http://schemas.microsoft.com/office/powerpoint/2010/main" xmlns="" val="339395174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4</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474394"/>
            <a:ext cx="8128000" cy="456124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函数的周期性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周期函数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为函数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的一个周期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则需满足的条件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≠0;</a:t>
            </a: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对定义域内的任意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都成立</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最小正周期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如果在周期函数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的所有周期中存在一个</a:t>
            </a:r>
            <a:r>
              <a:rPr lang="zh-CN"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那么这个</a:t>
            </a:r>
            <a:r>
              <a:rPr lang="zh-CN"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就叫做它的最小正周期</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是函数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的周期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zh-CN"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也是它的周期</a:t>
            </a:r>
            <a:r>
              <a:rPr lang="en-US" altLang="zh-CN" sz="2200" i="1" dirty="0">
                <a:solidFill>
                  <a:srgbClr val="000000"/>
                </a:solidFill>
                <a:latin typeface="Times New Roman" panose="02020603050405020304" pitchFamily="18" charset="0"/>
                <a:cs typeface="Times New Roman" panose="02020603050405020304" pitchFamily="18" charset="0"/>
              </a:rPr>
              <a:t>.</a:t>
            </a: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函数奇偶性与单调性之间的关系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上为增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上为</a:t>
            </a:r>
            <a:r>
              <a:rPr lang="zh-CN"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上为增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上为</a:t>
            </a:r>
            <a:r>
              <a:rPr lang="zh-CN"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907306" y="2239986"/>
            <a:ext cx="1579278" cy="470450"/>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f</a:t>
            </a:r>
            <a:r>
              <a:rPr lang="en-US" altLang="zh-CN" sz="2200" dirty="0">
                <a:solidFill>
                  <a:srgbClr val="FF0000"/>
                </a:solidFill>
                <a:latin typeface="Times New Roman" panose="02020603050405020304" pitchFamily="18" charset="0"/>
              </a:rPr>
              <a:t>(</a:t>
            </a:r>
            <a:r>
              <a:rPr lang="en-US" altLang="zh-CN" sz="2200" i="1" dirty="0" err="1">
                <a:solidFill>
                  <a:srgbClr val="FF0000"/>
                </a:solidFill>
                <a:latin typeface="Times New Roman" panose="02020603050405020304" pitchFamily="18" charset="0"/>
              </a:rPr>
              <a:t>x+T</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=f</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x</a:t>
            </a:r>
            <a:r>
              <a:rPr lang="en-US" altLang="zh-CN" sz="2200" dirty="0">
                <a:solidFill>
                  <a:srgbClr val="FF0000"/>
                </a:solidFill>
                <a:latin typeface="Times New Roman" panose="02020603050405020304" pitchFamily="18" charset="0"/>
              </a:rPr>
              <a:t>) </a:t>
            </a:r>
            <a:endParaRPr lang="zh-CN" altLang="en-US" sz="2200" dirty="0"/>
          </a:p>
        </p:txBody>
      </p:sp>
      <p:sp>
        <p:nvSpPr>
          <p:cNvPr id="7" name="矩形 6"/>
          <p:cNvSpPr>
            <a:spLocks noChangeAspect="1"/>
          </p:cNvSpPr>
          <p:nvPr/>
        </p:nvSpPr>
        <p:spPr>
          <a:xfrm>
            <a:off x="6302026" y="3496990"/>
            <a:ext cx="1861407" cy="470450"/>
          </a:xfrm>
          <a:prstGeom prst="rect">
            <a:avLst/>
          </a:prstGeom>
        </p:spPr>
        <p:txBody>
          <a:bodyPr wrap="none">
            <a:spAutoFit/>
          </a:bodyPr>
          <a:lstStyle/>
          <a:p>
            <a:pPr>
              <a:lnSpc>
                <a:spcPct val="120000"/>
              </a:lnSpc>
            </a:pPr>
            <a:r>
              <a:rPr lang="en-US" altLang="zh-CN" sz="2200" i="1" dirty="0" err="1">
                <a:solidFill>
                  <a:srgbClr val="FF0000"/>
                </a:solidFill>
                <a:latin typeface="Times New Roman" panose="02020603050405020304" pitchFamily="18" charset="0"/>
              </a:rPr>
              <a:t>nT</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n</a:t>
            </a:r>
            <a:r>
              <a:rPr lang="zh-CN" altLang="zh-CN" sz="2200" dirty="0">
                <a:solidFill>
                  <a:srgbClr val="FF0000"/>
                </a:solidFill>
                <a:cs typeface="宋体" panose="02010600030101010101" pitchFamily="2" charset="-122"/>
              </a:rPr>
              <a:t>∈</a:t>
            </a:r>
            <a:r>
              <a:rPr lang="en-US" altLang="zh-CN" sz="2200" b="1" dirty="0">
                <a:solidFill>
                  <a:srgbClr val="FF0000"/>
                </a:solidFill>
                <a:latin typeface="Times New Roman" panose="02020603050405020304" pitchFamily="18" charset="0"/>
              </a:rPr>
              <a:t>Z</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n</a:t>
            </a:r>
            <a:r>
              <a:rPr lang="en-US" altLang="zh-CN" sz="2200" dirty="0">
                <a:solidFill>
                  <a:srgbClr val="FF0000"/>
                </a:solidFill>
                <a:latin typeface="Times New Roman" panose="02020603050405020304" pitchFamily="18" charset="0"/>
              </a:rPr>
              <a:t>≠0) </a:t>
            </a:r>
            <a:endParaRPr lang="zh-CN" altLang="en-US" sz="2200" dirty="0"/>
          </a:p>
        </p:txBody>
      </p:sp>
      <p:sp>
        <p:nvSpPr>
          <p:cNvPr id="8" name="矩形 7"/>
          <p:cNvSpPr>
            <a:spLocks noChangeAspect="1"/>
          </p:cNvSpPr>
          <p:nvPr/>
        </p:nvSpPr>
        <p:spPr>
          <a:xfrm>
            <a:off x="4007768" y="4681431"/>
            <a:ext cx="1572866" cy="47045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增</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减</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函数</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880104" y="5478846"/>
            <a:ext cx="1572866" cy="47045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减</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增</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函数</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2639617" y="3075210"/>
            <a:ext cx="1665841" cy="47045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最小的正数</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6152448" y="3070523"/>
            <a:ext cx="1383712" cy="47045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最小正数</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82474265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5</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2004980"/>
            <a:ext cx="8128000" cy="2936188"/>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函数的对称性与周期性的关系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如果函数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在定义域内有两条对称轴</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a&lt;b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是周期函数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且周期</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不一定是最小正周期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在定义域内有两个对称中心</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a&lt;b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是周期函数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且周期</a:t>
            </a:r>
            <a:r>
              <a:rPr lang="zh-CN"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如果函数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在定义域内有一条对称轴</a:t>
            </a:r>
            <a:r>
              <a:rPr lang="en-US" altLang="zh-CN" sz="2200" i="1" dirty="0">
                <a:solidFill>
                  <a:srgbClr val="000000"/>
                </a:solidFill>
                <a:latin typeface="Times New Roman" panose="02020603050405020304" pitchFamily="18" charset="0"/>
                <a:cs typeface="Times New Roman" panose="02020603050405020304" pitchFamily="18" charset="0"/>
              </a:rPr>
              <a:t>x=a</a:t>
            </a:r>
            <a:r>
              <a:rPr lang="zh-CN" altLang="zh-CN" sz="2200" dirty="0">
                <a:solidFill>
                  <a:srgbClr val="000000"/>
                </a:solidFill>
                <a:latin typeface="Times New Roman" panose="02020603050405020304" pitchFamily="18" charset="0"/>
                <a:cs typeface="Times New Roman" panose="02020603050405020304" pitchFamily="18" charset="0"/>
              </a:rPr>
              <a:t>和一个对称中心</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是周期函数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且周期</a:t>
            </a:r>
            <a:r>
              <a:rPr lang="zh-CN"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8328248" y="3600046"/>
            <a:ext cx="1309974" cy="470450"/>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T=</a:t>
            </a:r>
            <a:r>
              <a:rPr lang="en-US" altLang="zh-CN" sz="22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b-a</a:t>
            </a:r>
            <a:r>
              <a:rPr lang="en-US" altLang="zh-CN" sz="2200" dirty="0">
                <a:solidFill>
                  <a:srgbClr val="FF0000"/>
                </a:solidFill>
                <a:latin typeface="Times New Roman" panose="02020603050405020304" pitchFamily="18" charset="0"/>
              </a:rPr>
              <a:t>) </a:t>
            </a:r>
            <a:endParaRPr lang="zh-CN" altLang="en-US" sz="2200" dirty="0"/>
          </a:p>
        </p:txBody>
      </p:sp>
      <p:sp>
        <p:nvSpPr>
          <p:cNvPr id="7" name="矩形 6"/>
          <p:cNvSpPr>
            <a:spLocks noChangeAspect="1"/>
          </p:cNvSpPr>
          <p:nvPr/>
        </p:nvSpPr>
        <p:spPr>
          <a:xfrm>
            <a:off x="8112224" y="4423552"/>
            <a:ext cx="1274708" cy="470450"/>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T=</a:t>
            </a:r>
            <a:r>
              <a:rPr lang="en-US" altLang="zh-CN" sz="2200" dirty="0">
                <a:solidFill>
                  <a:srgbClr val="FF0000"/>
                </a:solidFill>
                <a:latin typeface="Times New Roman" panose="02020603050405020304" pitchFamily="18" charset="0"/>
              </a:rPr>
              <a:t>4</a:t>
            </a:r>
            <a:r>
              <a:rPr lang="en-US" altLang="zh-CN" sz="2200" i="1" dirty="0">
                <a:solidFill>
                  <a:srgbClr val="FF0000"/>
                </a:solidFill>
                <a:latin typeface="Times New Roman" panose="02020603050405020304" pitchFamily="18" charset="0"/>
              </a:rPr>
              <a:t>|b-a| </a:t>
            </a:r>
            <a:endParaRPr lang="zh-CN" altLang="en-US" sz="2200" dirty="0"/>
          </a:p>
        </p:txBody>
      </p:sp>
    </p:spTree>
    <p:extLst>
      <p:ext uri="{BB962C8B-B14F-4D97-AF65-F5344CB8AC3E}">
        <p14:creationId xmlns:p14="http://schemas.microsoft.com/office/powerpoint/2010/main" xmlns="" val="215808470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6</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4" name="矩形 3"/>
          <p:cNvSpPr>
            <a:spLocks noChangeAspect="1"/>
          </p:cNvSpPr>
          <p:nvPr/>
        </p:nvSpPr>
        <p:spPr>
          <a:xfrm>
            <a:off x="2032001" y="1351159"/>
            <a:ext cx="5594801" cy="470450"/>
          </a:xfrm>
          <a:prstGeom prst="rect">
            <a:avLst/>
          </a:prstGeom>
        </p:spPr>
        <p:txBody>
          <a:bodyPr wrap="none">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下列函数中周期为</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zh-CN" altLang="zh-CN" sz="2200" dirty="0">
                <a:solidFill>
                  <a:srgbClr val="000000"/>
                </a:solidFill>
                <a:latin typeface="Times New Roman" panose="02020603050405020304" pitchFamily="18" charset="0"/>
                <a:cs typeface="Times New Roman" panose="02020603050405020304" pitchFamily="18" charset="0"/>
              </a:rPr>
              <a:t>且为偶函数的是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869555383"/>
              </p:ext>
            </p:extLst>
          </p:nvPr>
        </p:nvGraphicFramePr>
        <p:xfrm>
          <a:off x="2123682" y="1824043"/>
          <a:ext cx="8128000" cy="1116593"/>
        </p:xfrm>
        <a:graphic>
          <a:graphicData uri="http://schemas.openxmlformats.org/presentationml/2006/ole">
            <p:oleObj spid="_x0000_s3077" name="文档" r:id="rId5" imgW="3847376" imgH="529345" progId="Word.Document.12">
              <p:embed/>
            </p:oleObj>
          </a:graphicData>
        </a:graphic>
      </p:graphicFrame>
      <p:sp>
        <p:nvSpPr>
          <p:cNvPr id="44" name="五边形 43"/>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5" name="五边形 44"/>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6" name="组合 45"/>
          <p:cNvGrpSpPr/>
          <p:nvPr/>
        </p:nvGrpSpPr>
        <p:grpSpPr>
          <a:xfrm>
            <a:off x="1775520" y="2132858"/>
            <a:ext cx="8640960" cy="4536503"/>
            <a:chOff x="251520" y="980729"/>
            <a:chExt cx="8640960" cy="4536503"/>
          </a:xfrm>
        </p:grpSpPr>
        <p:grpSp>
          <p:nvGrpSpPr>
            <p:cNvPr id="47" name="组合 46"/>
            <p:cNvGrpSpPr/>
            <p:nvPr/>
          </p:nvGrpSpPr>
          <p:grpSpPr>
            <a:xfrm>
              <a:off x="251520" y="980729"/>
              <a:ext cx="8640960" cy="4536503"/>
              <a:chOff x="251520" y="-1578338"/>
              <a:chExt cx="8640960" cy="4536503"/>
            </a:xfrm>
          </p:grpSpPr>
          <p:sp>
            <p:nvSpPr>
              <p:cNvPr id="49" name="五边形 48"/>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1" name="组合 50"/>
              <p:cNvGrpSpPr/>
              <p:nvPr/>
            </p:nvGrpSpPr>
            <p:grpSpPr>
              <a:xfrm>
                <a:off x="251520" y="-1578338"/>
                <a:ext cx="8640960" cy="4222216"/>
                <a:chOff x="251520" y="-1578338"/>
                <a:chExt cx="8640960" cy="4222216"/>
              </a:xfrm>
            </p:grpSpPr>
            <p:sp>
              <p:nvSpPr>
                <p:cNvPr id="52" name="矩形 51"/>
                <p:cNvSpPr/>
                <p:nvPr/>
              </p:nvSpPr>
              <p:spPr>
                <a:xfrm>
                  <a:off x="251520" y="-1578338"/>
                  <a:ext cx="8640960" cy="422221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22"/>
                <p:cNvSpPr txBox="1"/>
                <p:nvPr/>
              </p:nvSpPr>
              <p:spPr>
                <a:xfrm>
                  <a:off x="8360077" y="-1444714"/>
                  <a:ext cx="492443" cy="276999"/>
                </a:xfrm>
                <a:prstGeom prst="rect">
                  <a:avLst/>
                </a:prstGeom>
                <a:noFill/>
              </p:spPr>
              <p:txBody>
                <a:bodyPr wrap="none" rtlCol="0">
                  <a:spAutoFit/>
                </a:bodyPr>
                <a:lstStyle/>
                <a:p>
                  <a:r>
                    <a:rPr lang="zh-CN" altLang="en-US" sz="1200" dirty="0"/>
                    <a:t>关闭</a:t>
                  </a:r>
                </a:p>
              </p:txBody>
            </p:sp>
          </p:grpSp>
        </p:grpSp>
        <p:graphicFrame>
          <p:nvGraphicFramePr>
            <p:cNvPr id="48" name="对象 47"/>
            <p:cNvGraphicFramePr>
              <a:graphicFrameLocks noChangeAspect="1"/>
            </p:cNvGraphicFramePr>
            <p:nvPr>
              <p:extLst>
                <p:ext uri="{D42A27DB-BD31-4B8C-83A1-F6EECF244321}">
                  <p14:modId xmlns:p14="http://schemas.microsoft.com/office/powerpoint/2010/main" xmlns="" val="3472600526"/>
                </p:ext>
              </p:extLst>
            </p:nvPr>
          </p:nvGraphicFramePr>
          <p:xfrm>
            <a:off x="517525" y="1400115"/>
            <a:ext cx="8031163" cy="3657600"/>
          </p:xfrm>
          <a:graphic>
            <a:graphicData uri="http://schemas.openxmlformats.org/presentationml/2006/ole">
              <p:oleObj spid="_x0000_s3078" name="文档" r:id="rId6" imgW="3847376" imgH="1750329" progId="Word.Document.12">
                <p:embed/>
              </p:oleObj>
            </a:graphicData>
          </a:graphic>
        </p:graphicFrame>
      </p:grpSp>
      <p:grpSp>
        <p:nvGrpSpPr>
          <p:cNvPr id="54" name="组合 53"/>
          <p:cNvGrpSpPr/>
          <p:nvPr/>
        </p:nvGrpSpPr>
        <p:grpSpPr>
          <a:xfrm>
            <a:off x="1775520" y="5523886"/>
            <a:ext cx="8640960" cy="1145475"/>
            <a:chOff x="251520" y="5379869"/>
            <a:chExt cx="8640960" cy="1145475"/>
          </a:xfrm>
        </p:grpSpPr>
        <p:grpSp>
          <p:nvGrpSpPr>
            <p:cNvPr id="55" name="组合 54"/>
            <p:cNvGrpSpPr/>
            <p:nvPr/>
          </p:nvGrpSpPr>
          <p:grpSpPr>
            <a:xfrm>
              <a:off x="251520" y="5379869"/>
              <a:ext cx="8640960" cy="1145475"/>
              <a:chOff x="251520" y="3762122"/>
              <a:chExt cx="8640960" cy="1145475"/>
            </a:xfrm>
          </p:grpSpPr>
          <p:sp>
            <p:nvSpPr>
              <p:cNvPr id="57" name="五边形 5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58" name="五边形 5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9" name="燕尾形 5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矩形 59"/>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56" name="对象 55"/>
            <p:cNvGraphicFramePr>
              <a:graphicFrameLocks noChangeAspect="1"/>
            </p:cNvGraphicFramePr>
            <p:nvPr>
              <p:extLst>
                <p:ext uri="{D42A27DB-BD31-4B8C-83A1-F6EECF244321}">
                  <p14:modId xmlns:p14="http://schemas.microsoft.com/office/powerpoint/2010/main" xmlns="" val="1973587387"/>
                </p:ext>
              </p:extLst>
            </p:nvPr>
          </p:nvGraphicFramePr>
          <p:xfrm>
            <a:off x="560388" y="5720209"/>
            <a:ext cx="7997825" cy="439738"/>
          </p:xfrm>
          <a:graphic>
            <a:graphicData uri="http://schemas.openxmlformats.org/presentationml/2006/ole">
              <p:oleObj spid="_x0000_s3079" name="文档" r:id="rId7" imgW="3872277" imgH="215912" progId="Word.Document.12">
                <p:embed/>
              </p:oleObj>
            </a:graphicData>
          </a:graphic>
        </p:graphicFrame>
      </p:grpSp>
    </p:spTree>
    <p:extLst>
      <p:ext uri="{BB962C8B-B14F-4D97-AF65-F5344CB8AC3E}">
        <p14:creationId xmlns:p14="http://schemas.microsoft.com/office/powerpoint/2010/main" xmlns="" val="344735490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childTnLst>
              </p:cTn>
              <p:nextCondLst>
                <p:cond evt="onClick" delay="0">
                  <p:tgtEl>
                    <p:spTgt spid="45"/>
                  </p:tgtEl>
                </p:cond>
              </p:nextCondLst>
            </p:seq>
            <p:seq concurrent="1" nextAc="seek">
              <p:cTn id="8" restart="whenNotActive" fill="hold" evtFilter="cancelBubble" nodeType="interactiveSeq">
                <p:stCondLst>
                  <p:cond evt="onClick" delay="0">
                    <p:tgtEl>
                      <p:spTgt spid="46"/>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46"/>
                                        </p:tgtEl>
                                      </p:cBhvr>
                                    </p:animEffect>
                                    <p:set>
                                      <p:cBhvr>
                                        <p:cTn id="13"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14" restart="whenNotActive" fill="hold" evtFilter="cancelBubble" nodeType="interactiveSeq">
                <p:stCondLst>
                  <p:cond evt="onClick" delay="0">
                    <p:tgtEl>
                      <p:spTgt spid="4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down)">
                                      <p:cBhvr>
                                        <p:cTn id="19" dur="500"/>
                                        <p:tgtEl>
                                          <p:spTgt spid="54"/>
                                        </p:tgtEl>
                                      </p:cBhvr>
                                    </p:animEffect>
                                  </p:childTnLst>
                                </p:cTn>
                              </p:par>
                            </p:childTnLst>
                          </p:cTn>
                        </p:par>
                      </p:childTnLst>
                    </p:cTn>
                  </p:par>
                </p:childTnLst>
              </p:cTn>
              <p:nextCondLst>
                <p:cond evt="onClick" delay="0">
                  <p:tgtEl>
                    <p:spTgt spid="44"/>
                  </p:tgtEl>
                </p:cond>
              </p:nextCondLst>
            </p:seq>
            <p:seq concurrent="1" nextAc="seek">
              <p:cTn id="20" restart="whenNotActive" fill="hold" evtFilter="cancelBubble" nodeType="interactiveSeq">
                <p:stCondLst>
                  <p:cond evt="onClick" delay="0">
                    <p:tgtEl>
                      <p:spTgt spid="54"/>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54"/>
                                        </p:tgtEl>
                                      </p:cBhvr>
                                    </p:animEffect>
                                    <p:set>
                                      <p:cBhvr>
                                        <p:cTn id="25" dur="1" fill="hold">
                                          <p:stCondLst>
                                            <p:cond delay="499"/>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7</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876715"/>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a:t>
            </a:r>
            <a:r>
              <a:rPr lang="zh-CN" altLang="zh-CN" sz="2200" dirty="0">
                <a:solidFill>
                  <a:srgbClr val="000000"/>
                </a:solidFill>
                <a:latin typeface="Times New Roman" panose="02020603050405020304" pitchFamily="18" charset="0"/>
                <a:cs typeface="Times New Roman" panose="02020603050405020304" pitchFamily="18" charset="0"/>
              </a:rPr>
              <a:t>是定义在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上的偶函数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68876554"/>
              </p:ext>
            </p:extLst>
          </p:nvPr>
        </p:nvGraphicFramePr>
        <p:xfrm>
          <a:off x="2118706" y="2262444"/>
          <a:ext cx="8128000" cy="477327"/>
        </p:xfrm>
        <a:graphic>
          <a:graphicData uri="http://schemas.openxmlformats.org/presentationml/2006/ole">
            <p:oleObj spid="_x0000_s4101" name="文档" r:id="rId5" imgW="3838246" imgH="225368"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509120"/>
            <a:ext cx="8640960" cy="2160241"/>
            <a:chOff x="251520" y="3356991"/>
            <a:chExt cx="8640960" cy="2160241"/>
          </a:xfrm>
        </p:grpSpPr>
        <p:grpSp>
          <p:nvGrpSpPr>
            <p:cNvPr id="10" name="组合 9"/>
            <p:cNvGrpSpPr/>
            <p:nvPr/>
          </p:nvGrpSpPr>
          <p:grpSpPr>
            <a:xfrm>
              <a:off x="251520" y="3356991"/>
              <a:ext cx="8640960" cy="2160241"/>
              <a:chOff x="251520" y="797924"/>
              <a:chExt cx="8640960" cy="2160241"/>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797924"/>
                <a:ext cx="8640960" cy="1845953"/>
                <a:chOff x="251520" y="797924"/>
                <a:chExt cx="8640960" cy="1845953"/>
              </a:xfrm>
            </p:grpSpPr>
            <p:sp>
              <p:nvSpPr>
                <p:cNvPr id="15" name="矩形 14"/>
                <p:cNvSpPr/>
                <p:nvPr/>
              </p:nvSpPr>
              <p:spPr>
                <a:xfrm>
                  <a:off x="251520" y="797924"/>
                  <a:ext cx="8640960" cy="184595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938581"/>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3286197739"/>
                </p:ext>
              </p:extLst>
            </p:nvPr>
          </p:nvGraphicFramePr>
          <p:xfrm>
            <a:off x="520700" y="3788842"/>
            <a:ext cx="8047038" cy="576262"/>
          </p:xfrm>
          <a:graphic>
            <a:graphicData uri="http://schemas.openxmlformats.org/presentationml/2006/ole">
              <p:oleObj spid="_x0000_s4102" name="文档" r:id="rId6" imgW="3838246" imgH="274690" progId="Word.Document.12">
                <p:embed/>
              </p:oleObj>
            </a:graphicData>
          </a:graphic>
        </p:graphicFrame>
      </p:grpSp>
      <p:grpSp>
        <p:nvGrpSpPr>
          <p:cNvPr id="17" name="组合 16"/>
          <p:cNvGrpSpPr/>
          <p:nvPr/>
        </p:nvGrpSpPr>
        <p:grpSpPr>
          <a:xfrm>
            <a:off x="1775520" y="5523886"/>
            <a:ext cx="8640960" cy="1145475"/>
            <a:chOff x="251520" y="5379869"/>
            <a:chExt cx="8640960" cy="1145475"/>
          </a:xfrm>
        </p:grpSpPr>
        <p:grpSp>
          <p:nvGrpSpPr>
            <p:cNvPr id="18" name="组合 17"/>
            <p:cNvGrpSpPr/>
            <p:nvPr/>
          </p:nvGrpSpPr>
          <p:grpSpPr>
            <a:xfrm>
              <a:off x="251520" y="5379869"/>
              <a:ext cx="8640960" cy="1145475"/>
              <a:chOff x="251520" y="3762122"/>
              <a:chExt cx="8640960" cy="1145475"/>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4172890851"/>
                </p:ext>
              </p:extLst>
            </p:nvPr>
          </p:nvGraphicFramePr>
          <p:xfrm>
            <a:off x="560388" y="5720209"/>
            <a:ext cx="7997825" cy="439738"/>
          </p:xfrm>
          <a:graphic>
            <a:graphicData uri="http://schemas.openxmlformats.org/presentationml/2006/ole">
              <p:oleObj spid="_x0000_s4103" name="文档" r:id="rId7" imgW="3855752" imgH="216039" progId="Word.Document.12">
                <p:embed/>
              </p:oleObj>
            </a:graphicData>
          </a:graphic>
        </p:graphicFrame>
      </p:grpSp>
    </p:spTree>
    <p:extLst>
      <p:ext uri="{BB962C8B-B14F-4D97-AF65-F5344CB8AC3E}">
        <p14:creationId xmlns:p14="http://schemas.microsoft.com/office/powerpoint/2010/main" xmlns="" val="15313152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8</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876009"/>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上的奇函数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	B.0	C.1	D.2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3717032"/>
            <a:ext cx="8640960" cy="2952329"/>
            <a:chOff x="251520" y="1513758"/>
            <a:chExt cx="8640960" cy="2952329"/>
          </a:xfrm>
        </p:grpSpPr>
        <p:grpSp>
          <p:nvGrpSpPr>
            <p:cNvPr id="10" name="组合 9"/>
            <p:cNvGrpSpPr/>
            <p:nvPr/>
          </p:nvGrpSpPr>
          <p:grpSpPr>
            <a:xfrm>
              <a:off x="251520" y="1513758"/>
              <a:ext cx="8640960" cy="2952329"/>
              <a:chOff x="251520" y="-531441"/>
              <a:chExt cx="8640960" cy="2952329"/>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531441"/>
                <a:ext cx="8640960" cy="2635321"/>
                <a:chOff x="251520" y="-531441"/>
                <a:chExt cx="8640960" cy="2635321"/>
              </a:xfrm>
            </p:grpSpPr>
            <p:sp>
              <p:nvSpPr>
                <p:cNvPr id="15" name="矩形 14"/>
                <p:cNvSpPr/>
                <p:nvPr/>
              </p:nvSpPr>
              <p:spPr>
                <a:xfrm>
                  <a:off x="251520" y="-531441"/>
                  <a:ext cx="8640960" cy="263532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417056"/>
                  <a:ext cx="492443" cy="276999"/>
                </a:xfrm>
                <a:prstGeom prst="rect">
                  <a:avLst/>
                </a:prstGeom>
                <a:noFill/>
              </p:spPr>
              <p:txBody>
                <a:bodyPr wrap="none" rtlCol="0">
                  <a:spAutoFit/>
                </a:bodyPr>
                <a:lstStyle/>
                <a:p>
                  <a:r>
                    <a:rPr lang="zh-CN" altLang="en-US" sz="1200" dirty="0"/>
                    <a:t>关闭</a:t>
                  </a:r>
                </a:p>
              </p:txBody>
            </p:sp>
          </p:grpSp>
        </p:grpSp>
        <p:sp>
          <p:nvSpPr>
            <p:cNvPr id="11" name="矩形 10"/>
            <p:cNvSpPr>
              <a:spLocks noChangeAspect="1"/>
            </p:cNvSpPr>
            <p:nvPr/>
          </p:nvSpPr>
          <p:spPr>
            <a:xfrm>
              <a:off x="508000" y="1855037"/>
              <a:ext cx="8128000" cy="1938992"/>
            </a:xfrm>
            <a:prstGeom prst="rect">
              <a:avLst/>
            </a:prstGeom>
          </p:spPr>
          <p:txBody>
            <a:bodyPr>
              <a:spAutoFit/>
            </a:bodyPr>
            <a:lstStyle/>
            <a:p>
              <a:pPr>
                <a:lnSpc>
                  <a:spcPct val="150000"/>
                </a:lnSpc>
              </a:pPr>
              <a:r>
                <a:rPr lang="zh-CN" altLang="zh-CN" sz="2000" i="1" dirty="0"/>
                <a:t>∵</a:t>
              </a:r>
              <a:r>
                <a:rPr lang="en-US" altLang="zh-CN" sz="2000" i="1" dirty="0"/>
                <a:t>f</a:t>
              </a:r>
              <a:r>
                <a:rPr lang="en-US" altLang="zh-CN" sz="2000" dirty="0"/>
                <a:t>(</a:t>
              </a:r>
              <a:r>
                <a:rPr lang="en-US" altLang="zh-CN" sz="2000" i="1" dirty="0"/>
                <a:t>x+</a:t>
              </a:r>
              <a:r>
                <a:rPr lang="en-US" altLang="zh-CN" sz="2000" dirty="0"/>
                <a:t>4)</a:t>
              </a:r>
              <a:r>
                <a:rPr lang="en-US" altLang="zh-CN" sz="2000" i="1" dirty="0"/>
                <a:t>=f</a:t>
              </a:r>
              <a:r>
                <a:rPr lang="en-US" altLang="zh-CN" sz="2000" dirty="0"/>
                <a:t>(</a:t>
              </a:r>
              <a:r>
                <a:rPr lang="en-US" altLang="zh-CN" sz="2000" i="1" dirty="0"/>
                <a:t>x</a:t>
              </a:r>
              <a:r>
                <a:rPr lang="en-US" altLang="zh-CN" sz="2000" dirty="0"/>
                <a:t>),</a:t>
              </a:r>
              <a:r>
                <a:rPr lang="zh-CN" altLang="zh-CN" sz="2000" i="1" dirty="0"/>
                <a:t>∴</a:t>
              </a:r>
              <a:r>
                <a:rPr lang="en-US" altLang="zh-CN" sz="2000" i="1" dirty="0"/>
                <a:t>f</a:t>
              </a:r>
              <a:r>
                <a:rPr lang="en-US" altLang="zh-CN" sz="2000" dirty="0"/>
                <a:t>(</a:t>
              </a:r>
              <a:r>
                <a:rPr lang="en-US" altLang="zh-CN" sz="2000" i="1" dirty="0"/>
                <a:t>x</a:t>
              </a:r>
              <a:r>
                <a:rPr lang="en-US" altLang="zh-CN" sz="2000" dirty="0"/>
                <a:t>)</a:t>
              </a:r>
              <a:r>
                <a:rPr lang="zh-CN" altLang="zh-CN" sz="2000" dirty="0"/>
                <a:t>是以</a:t>
              </a:r>
              <a:r>
                <a:rPr lang="en-US" altLang="zh-CN" sz="2000" dirty="0"/>
                <a:t>4</a:t>
              </a:r>
              <a:r>
                <a:rPr lang="zh-CN" altLang="zh-CN" sz="2000" dirty="0"/>
                <a:t>为周期的周期函数</a:t>
              </a:r>
              <a:r>
                <a:rPr lang="en-US" altLang="zh-CN" sz="2000" i="1" dirty="0"/>
                <a:t>.</a:t>
              </a:r>
              <a:endParaRPr lang="zh-CN" altLang="zh-CN" sz="2000" dirty="0"/>
            </a:p>
            <a:p>
              <a:pPr>
                <a:lnSpc>
                  <a:spcPct val="150000"/>
                </a:lnSpc>
              </a:pPr>
              <a:r>
                <a:rPr lang="zh-CN" altLang="zh-CN" sz="2000" i="1" dirty="0"/>
                <a:t>∴</a:t>
              </a:r>
              <a:r>
                <a:rPr lang="en-US" altLang="zh-CN" sz="2000" i="1" dirty="0"/>
                <a:t>f</a:t>
              </a:r>
              <a:r>
                <a:rPr lang="en-US" altLang="zh-CN" sz="2000" dirty="0"/>
                <a:t>(8)</a:t>
              </a:r>
              <a:r>
                <a:rPr lang="en-US" altLang="zh-CN" sz="2000" i="1" dirty="0"/>
                <a:t>=f</a:t>
              </a:r>
              <a:r>
                <a:rPr lang="en-US" altLang="zh-CN" sz="2000" dirty="0"/>
                <a:t>(0)</a:t>
              </a:r>
              <a:r>
                <a:rPr lang="en-US" altLang="zh-CN" sz="2000" i="1" dirty="0"/>
                <a:t>.</a:t>
              </a:r>
              <a:endParaRPr lang="zh-CN" altLang="zh-CN" sz="2000" dirty="0"/>
            </a:p>
            <a:p>
              <a:pPr>
                <a:lnSpc>
                  <a:spcPct val="150000"/>
                </a:lnSpc>
              </a:pPr>
              <a:r>
                <a:rPr lang="zh-CN" altLang="zh-CN" sz="2000" dirty="0"/>
                <a:t>又函数</a:t>
              </a:r>
              <a:r>
                <a:rPr lang="en-US" altLang="zh-CN" sz="2000" i="1" dirty="0"/>
                <a:t>f</a:t>
              </a:r>
              <a:r>
                <a:rPr lang="en-US" altLang="zh-CN" sz="2000" dirty="0"/>
                <a:t>(</a:t>
              </a:r>
              <a:r>
                <a:rPr lang="en-US" altLang="zh-CN" sz="2000" i="1" dirty="0"/>
                <a:t>x</a:t>
              </a:r>
              <a:r>
                <a:rPr lang="en-US" altLang="zh-CN" sz="2000" dirty="0"/>
                <a:t>)</a:t>
              </a:r>
              <a:r>
                <a:rPr lang="zh-CN" altLang="zh-CN" sz="2000" dirty="0"/>
                <a:t>是定义在</a:t>
              </a:r>
              <a:r>
                <a:rPr lang="en-US" altLang="zh-CN" sz="2000" b="1" dirty="0"/>
                <a:t>R</a:t>
              </a:r>
              <a:r>
                <a:rPr lang="zh-CN" altLang="zh-CN" sz="2000" dirty="0"/>
                <a:t>上的奇函数</a:t>
              </a:r>
              <a:r>
                <a:rPr lang="en-US" altLang="zh-CN" sz="2000" dirty="0"/>
                <a:t>,</a:t>
              </a:r>
              <a:endParaRPr lang="zh-CN" altLang="zh-CN" sz="2000" dirty="0"/>
            </a:p>
            <a:p>
              <a:pPr>
                <a:lnSpc>
                  <a:spcPct val="150000"/>
                </a:lnSpc>
              </a:pPr>
              <a:r>
                <a:rPr lang="zh-CN" altLang="zh-CN" sz="2000" i="1" dirty="0"/>
                <a:t>∴</a:t>
              </a:r>
              <a:r>
                <a:rPr lang="en-US" altLang="zh-CN" sz="2000" i="1" dirty="0"/>
                <a:t>f</a:t>
              </a:r>
              <a:r>
                <a:rPr lang="en-US" altLang="zh-CN" sz="2000" dirty="0"/>
                <a:t>(8)</a:t>
              </a:r>
              <a:r>
                <a:rPr lang="en-US" altLang="zh-CN" sz="2000" i="1" dirty="0"/>
                <a:t>=f</a:t>
              </a:r>
              <a:r>
                <a:rPr lang="en-US" altLang="zh-CN" sz="2000" dirty="0"/>
                <a:t>(0)</a:t>
              </a:r>
              <a:r>
                <a:rPr lang="en-US" altLang="zh-CN" sz="2000" i="1" dirty="0"/>
                <a:t>=</a:t>
              </a:r>
              <a:r>
                <a:rPr lang="en-US" altLang="zh-CN" sz="2000" dirty="0"/>
                <a:t>0</a:t>
              </a:r>
              <a:r>
                <a:rPr lang="en-US" altLang="zh-CN" sz="2000" i="1" dirty="0"/>
                <a:t>.</a:t>
              </a:r>
              <a:r>
                <a:rPr lang="zh-CN" altLang="zh-CN" sz="2000" dirty="0"/>
                <a:t>故选</a:t>
              </a:r>
              <a:r>
                <a:rPr lang="en-US" altLang="zh-CN" sz="2000" dirty="0"/>
                <a:t>B</a:t>
              </a:r>
              <a:r>
                <a:rPr lang="en-US" altLang="zh-CN" sz="2000" i="1" dirty="0"/>
                <a:t>.</a:t>
              </a:r>
              <a:endParaRPr lang="zh-CN" altLang="zh-CN" sz="2000" dirty="0"/>
            </a:p>
          </p:txBody>
        </p:sp>
      </p:grpSp>
      <p:grpSp>
        <p:nvGrpSpPr>
          <p:cNvPr id="17" name="组合 16"/>
          <p:cNvGrpSpPr/>
          <p:nvPr/>
        </p:nvGrpSpPr>
        <p:grpSpPr>
          <a:xfrm>
            <a:off x="1775520" y="5517232"/>
            <a:ext cx="8640960" cy="1152128"/>
            <a:chOff x="251520" y="4752548"/>
            <a:chExt cx="8640960" cy="1152128"/>
          </a:xfrm>
        </p:grpSpPr>
        <p:grpSp>
          <p:nvGrpSpPr>
            <p:cNvPr id="18" name="组合 17"/>
            <p:cNvGrpSpPr/>
            <p:nvPr/>
          </p:nvGrpSpPr>
          <p:grpSpPr>
            <a:xfrm>
              <a:off x="251520" y="4752548"/>
              <a:ext cx="8640960" cy="1152128"/>
              <a:chOff x="251520" y="3755469"/>
              <a:chExt cx="8640960" cy="115212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19" name="矩形 18"/>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B</a:t>
              </a:r>
              <a:endParaRPr lang="zh-CN" altLang="en-US" sz="2000" dirty="0"/>
            </a:p>
          </p:txBody>
        </p:sp>
      </p:grpSp>
    </p:spTree>
    <p:extLst>
      <p:ext uri="{BB962C8B-B14F-4D97-AF65-F5344CB8AC3E}">
        <p14:creationId xmlns:p14="http://schemas.microsoft.com/office/powerpoint/2010/main" xmlns="" val="313741557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9</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623209341"/>
              </p:ext>
            </p:extLst>
          </p:nvPr>
        </p:nvGraphicFramePr>
        <p:xfrm>
          <a:off x="2123682" y="1383756"/>
          <a:ext cx="8128000" cy="1901229"/>
        </p:xfrm>
        <a:graphic>
          <a:graphicData uri="http://schemas.openxmlformats.org/presentationml/2006/ole">
            <p:oleObj spid="_x0000_s5125" name="文档" r:id="rId5" imgW="3847376" imgH="899635" progId="Word.Document.12">
              <p:embed/>
            </p:oleObj>
          </a:graphicData>
        </a:graphic>
      </p:graphicFrame>
      <p:sp>
        <p:nvSpPr>
          <p:cNvPr id="26" name="五边形 25"/>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7" name="五边形 26"/>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8" name="组合 27"/>
          <p:cNvGrpSpPr/>
          <p:nvPr/>
        </p:nvGrpSpPr>
        <p:grpSpPr>
          <a:xfrm>
            <a:off x="1775520" y="4212586"/>
            <a:ext cx="8640960" cy="2456775"/>
            <a:chOff x="251520" y="3060457"/>
            <a:chExt cx="8640960" cy="2456775"/>
          </a:xfrm>
        </p:grpSpPr>
        <p:grpSp>
          <p:nvGrpSpPr>
            <p:cNvPr id="29" name="组合 28"/>
            <p:cNvGrpSpPr/>
            <p:nvPr/>
          </p:nvGrpSpPr>
          <p:grpSpPr>
            <a:xfrm>
              <a:off x="251520" y="3060457"/>
              <a:ext cx="8640960" cy="2456775"/>
              <a:chOff x="251520" y="501390"/>
              <a:chExt cx="8640960" cy="2456775"/>
            </a:xfrm>
          </p:grpSpPr>
          <p:sp>
            <p:nvSpPr>
              <p:cNvPr id="31" name="五边形 3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251520" y="501390"/>
                <a:ext cx="8640960" cy="2142487"/>
                <a:chOff x="251520" y="501390"/>
                <a:chExt cx="8640960" cy="2142487"/>
              </a:xfrm>
            </p:grpSpPr>
            <p:sp>
              <p:nvSpPr>
                <p:cNvPr id="34" name="矩形 33"/>
                <p:cNvSpPr/>
                <p:nvPr/>
              </p:nvSpPr>
              <p:spPr>
                <a:xfrm>
                  <a:off x="251520" y="501390"/>
                  <a:ext cx="8640960" cy="214248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2"/>
                <p:cNvSpPr txBox="1"/>
                <p:nvPr/>
              </p:nvSpPr>
              <p:spPr>
                <a:xfrm>
                  <a:off x="8360077" y="598657"/>
                  <a:ext cx="492443" cy="276999"/>
                </a:xfrm>
                <a:prstGeom prst="rect">
                  <a:avLst/>
                </a:prstGeom>
                <a:noFill/>
              </p:spPr>
              <p:txBody>
                <a:bodyPr wrap="none" rtlCol="0">
                  <a:spAutoFit/>
                </a:bodyPr>
                <a:lstStyle/>
                <a:p>
                  <a:r>
                    <a:rPr lang="zh-CN" altLang="en-US" sz="1200" dirty="0"/>
                    <a:t>关闭</a:t>
                  </a:r>
                </a:p>
              </p:txBody>
            </p:sp>
          </p:grpSp>
        </p:grpSp>
        <p:graphicFrame>
          <p:nvGraphicFramePr>
            <p:cNvPr id="30" name="对象 29"/>
            <p:cNvGraphicFramePr>
              <a:graphicFrameLocks noChangeAspect="1"/>
            </p:cNvGraphicFramePr>
            <p:nvPr>
              <p:extLst>
                <p:ext uri="{D42A27DB-BD31-4B8C-83A1-F6EECF244321}">
                  <p14:modId xmlns:p14="http://schemas.microsoft.com/office/powerpoint/2010/main" xmlns="" val="3536784472"/>
                </p:ext>
              </p:extLst>
            </p:nvPr>
          </p:nvGraphicFramePr>
          <p:xfrm>
            <a:off x="528638" y="3444155"/>
            <a:ext cx="8031162" cy="1497013"/>
          </p:xfrm>
          <a:graphic>
            <a:graphicData uri="http://schemas.openxmlformats.org/presentationml/2006/ole">
              <p:oleObj spid="_x0000_s5126" name="文档" r:id="rId6" imgW="3847376" imgH="715030" progId="Word.Document.12">
                <p:embed/>
              </p:oleObj>
            </a:graphicData>
          </a:graphic>
        </p:graphicFrame>
      </p:grpSp>
      <p:grpSp>
        <p:nvGrpSpPr>
          <p:cNvPr id="36" name="组合 35"/>
          <p:cNvGrpSpPr/>
          <p:nvPr/>
        </p:nvGrpSpPr>
        <p:grpSpPr>
          <a:xfrm>
            <a:off x="1775520" y="5523886"/>
            <a:ext cx="8640960" cy="1145475"/>
            <a:chOff x="251520" y="5379869"/>
            <a:chExt cx="8640960" cy="1145475"/>
          </a:xfrm>
        </p:grpSpPr>
        <p:grpSp>
          <p:nvGrpSpPr>
            <p:cNvPr id="37" name="组合 36"/>
            <p:cNvGrpSpPr/>
            <p:nvPr/>
          </p:nvGrpSpPr>
          <p:grpSpPr>
            <a:xfrm>
              <a:off x="251520" y="5379869"/>
              <a:ext cx="8640960" cy="1145475"/>
              <a:chOff x="251520" y="3762122"/>
              <a:chExt cx="8640960" cy="1145475"/>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0" name="五边形 3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38" name="对象 37"/>
            <p:cNvGraphicFramePr>
              <a:graphicFrameLocks noChangeAspect="1"/>
            </p:cNvGraphicFramePr>
            <p:nvPr>
              <p:extLst>
                <p:ext uri="{D42A27DB-BD31-4B8C-83A1-F6EECF244321}">
                  <p14:modId xmlns:p14="http://schemas.microsoft.com/office/powerpoint/2010/main" xmlns="" val="1664063709"/>
                </p:ext>
              </p:extLst>
            </p:nvPr>
          </p:nvGraphicFramePr>
          <p:xfrm>
            <a:off x="560388" y="5720209"/>
            <a:ext cx="7997825" cy="439738"/>
          </p:xfrm>
          <a:graphic>
            <a:graphicData uri="http://schemas.openxmlformats.org/presentationml/2006/ole">
              <p:oleObj spid="_x0000_s5127" name="文档" r:id="rId7" imgW="3872277" imgH="215912" progId="Word.Document.12">
                <p:embed/>
              </p:oleObj>
            </a:graphicData>
          </a:graphic>
        </p:graphicFrame>
      </p:grpSp>
    </p:spTree>
    <p:extLst>
      <p:ext uri="{BB962C8B-B14F-4D97-AF65-F5344CB8AC3E}">
        <p14:creationId xmlns:p14="http://schemas.microsoft.com/office/powerpoint/2010/main" xmlns="" val="213926031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3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3260</Words>
  <Application>Microsoft Office PowerPoint</Application>
  <PresentationFormat>自定义</PresentationFormat>
  <Paragraphs>410</Paragraphs>
  <Slides>36</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38" baseType="lpstr">
      <vt:lpstr>Office 主题​​</vt:lpstr>
      <vt:lpstr>文档</vt:lpstr>
      <vt:lpstr>2.3　函数的奇偶性与周期性</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4</cp:revision>
  <dcterms:created xsi:type="dcterms:W3CDTF">2018-12-18T11:00:13Z</dcterms:created>
  <dcterms:modified xsi:type="dcterms:W3CDTF">2019-12-10T14:27:39Z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