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85" r:id="rId36"/>
    <p:sldId id="486" r:id="rId37"/>
    <p:sldId id="487" r:id="rId38"/>
    <p:sldId id="488" r:id="rId39"/>
    <p:sldId id="489" r:id="rId40"/>
    <p:sldId id="490"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084964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269724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057178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987778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759593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799920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318057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146245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53394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4176411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020433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518969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497387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701739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823805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4189956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855865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747034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409666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464223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180825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917872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003393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7264741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3260256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39283979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8419910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096650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2203566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1098215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007203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141313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190402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9421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7345400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03848" y="538157"/>
            <a:ext cx="119467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考情分析</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373160" y="864432"/>
            <a:ext cx="86258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8"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9.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3.docx"/></Relationships>
</file>

<file path=ppt/slides/_rels/slide11.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0.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4.docx"/></Relationships>
</file>

<file path=ppt/slides/_rels/slide12.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1.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19.xml"/><Relationship Id="rId11" Type="http://schemas.openxmlformats.org/officeDocument/2006/relationships/image" Target="../media/image11.jpeg"/><Relationship Id="rId5" Type="http://schemas.openxmlformats.org/officeDocument/2006/relationships/slide" Target="slide12.xml"/><Relationship Id="rId10" Type="http://schemas.openxmlformats.org/officeDocument/2006/relationships/package" Target="../embeddings/Microsoft_Office_Word___6.docx"/><Relationship Id="rId4" Type="http://schemas.openxmlformats.org/officeDocument/2006/relationships/slide" Target="slide5.xml"/><Relationship Id="rId9" Type="http://schemas.openxmlformats.org/officeDocument/2006/relationships/package" Target="../embeddings/Microsoft_Office_Word___5.docx"/></Relationships>
</file>

<file path=ppt/slides/_rels/slide13.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2.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7.docx"/></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5.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8.docx"/></Relationships>
</file>

<file path=ppt/slides/_rels/slide1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7.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9.docx"/></Relationships>
</file>

<file path=ppt/slides/_rels/slide19.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8.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9.xml"/><Relationship Id="rId5" Type="http://schemas.openxmlformats.org/officeDocument/2006/relationships/slide" Target="slide12.xml"/><Relationship Id="rId10" Type="http://schemas.openxmlformats.org/officeDocument/2006/relationships/package" Target="../embeddings/Microsoft_Office_Word___10.docx"/><Relationship Id="rId4" Type="http://schemas.openxmlformats.org/officeDocument/2006/relationships/slide" Target="slide5.xml"/><Relationship Id="rId9"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19.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slide" Target="slide12.xml"/><Relationship Id="rId10" Type="http://schemas.openxmlformats.org/officeDocument/2006/relationships/image" Target="../media/image20.jpeg"/><Relationship Id="rId4" Type="http://schemas.openxmlformats.org/officeDocument/2006/relationships/slide" Target="slide5.xml"/><Relationship Id="rId9" Type="http://schemas.openxmlformats.org/officeDocument/2006/relationships/package" Target="../embeddings/Microsoft_Office_Word___11.docx"/></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4.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23.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9.xml"/><Relationship Id="rId5" Type="http://schemas.openxmlformats.org/officeDocument/2006/relationships/slide" Target="slide12.xml"/><Relationship Id="rId10" Type="http://schemas.openxmlformats.org/officeDocument/2006/relationships/image" Target="../media/image24.jpeg"/><Relationship Id="rId4" Type="http://schemas.openxmlformats.org/officeDocument/2006/relationships/slide" Target="slide5.xml"/><Relationship Id="rId9" Type="http://schemas.openxmlformats.org/officeDocument/2006/relationships/package" Target="../embeddings/Microsoft_Office_Word___12.docx"/></Relationships>
</file>

<file path=ppt/slides/_rels/slide2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6.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25.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13.docx"/></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29.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14.docx"/></Relationships>
</file>

<file path=ppt/slides/_rels/slide3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32.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31.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19.xml"/><Relationship Id="rId5" Type="http://schemas.openxmlformats.org/officeDocument/2006/relationships/slide" Target="slide12.xml"/><Relationship Id="rId10" Type="http://schemas.openxmlformats.org/officeDocument/2006/relationships/package" Target="../embeddings/Microsoft_Office_Word___16.docx"/><Relationship Id="rId4" Type="http://schemas.openxmlformats.org/officeDocument/2006/relationships/slide" Target="slide5.xml"/><Relationship Id="rId9" Type="http://schemas.openxmlformats.org/officeDocument/2006/relationships/package" Target="../embeddings/Microsoft_Office_Word___15.docx"/></Relationships>
</file>

<file path=ppt/slides/_rels/slide33.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32.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17.docx"/></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3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36.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35.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18.docx"/></Relationships>
</file>

<file path=ppt/slides/_rels/slide37.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36.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19.xml"/><Relationship Id="rId5" Type="http://schemas.openxmlformats.org/officeDocument/2006/relationships/slide" Target="slide12.xml"/><Relationship Id="rId10" Type="http://schemas.openxmlformats.org/officeDocument/2006/relationships/image" Target="../media/image36.jpeg"/><Relationship Id="rId4" Type="http://schemas.openxmlformats.org/officeDocument/2006/relationships/slide" Target="slide5.xml"/><Relationship Id="rId9" Type="http://schemas.openxmlformats.org/officeDocument/2006/relationships/package" Target="../embeddings/Microsoft_Office_Word___19.docx"/></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6.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1.docx"/></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notesSlide" Target="../notesSlides/notesSlide8.xml"/><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5.xml"/><Relationship Id="rId9" Type="http://schemas.openxmlformats.org/officeDocument/2006/relationships/package" Target="../embeddings/Microsoft_Office_Word___2.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082164" y="3006003"/>
            <a:ext cx="7128792" cy="669254"/>
          </a:xfrm>
        </p:spPr>
        <p:txBody>
          <a:bodyPr/>
          <a:lstStyle/>
          <a:p>
            <a:r>
              <a:rPr lang="zh-CN" altLang="zh-CN" sz="3400" dirty="0"/>
              <a:t>高考大题</a:t>
            </a:r>
            <a:r>
              <a:rPr lang="zh-CN" altLang="zh-CN" sz="3400" dirty="0" smtClean="0"/>
              <a:t>专项四</a:t>
            </a:r>
            <a:r>
              <a:rPr lang="zh-CN" altLang="zh-CN" sz="3400" i="1" dirty="0"/>
              <a:t>　</a:t>
            </a:r>
            <a:r>
              <a:rPr lang="zh-CN" altLang="zh-CN" sz="3400" dirty="0" smtClean="0"/>
              <a:t>高考</a:t>
            </a:r>
            <a:r>
              <a:rPr lang="zh-CN" altLang="zh-CN" sz="3400" dirty="0"/>
              <a:t>中的立体几何</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27669320"/>
              </p:ext>
            </p:extLst>
          </p:nvPr>
        </p:nvGraphicFramePr>
        <p:xfrm>
          <a:off x="508000" y="1495698"/>
          <a:ext cx="8128000" cy="4741614"/>
        </p:xfrm>
        <a:graphic>
          <a:graphicData uri="http://schemas.openxmlformats.org/presentationml/2006/ole">
            <p:oleObj spid="_x0000_s28674" name="文档" r:id="rId9" imgW="3837724" imgH="2239166" progId="Word.Document.12">
              <p:embed/>
            </p:oleObj>
          </a:graphicData>
        </a:graphic>
      </p:graphicFrame>
    </p:spTree>
    <p:extLst>
      <p:ext uri="{BB962C8B-B14F-4D97-AF65-F5344CB8AC3E}">
        <p14:creationId xmlns:p14="http://schemas.microsoft.com/office/powerpoint/2010/main" xmlns="" val="4000986029"/>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56369020"/>
              </p:ext>
            </p:extLst>
          </p:nvPr>
        </p:nvGraphicFramePr>
        <p:xfrm>
          <a:off x="508000" y="1875855"/>
          <a:ext cx="8128000" cy="3497361"/>
        </p:xfrm>
        <a:graphic>
          <a:graphicData uri="http://schemas.openxmlformats.org/presentationml/2006/ole">
            <p:oleObj spid="_x0000_s29698" name="文档" r:id="rId9" imgW="3837724" imgH="1651430" progId="Word.Document.12">
              <p:embed/>
            </p:oleObj>
          </a:graphicData>
        </a:graphic>
      </p:graphicFrame>
    </p:spTree>
    <p:extLst>
      <p:ext uri="{BB962C8B-B14F-4D97-AF65-F5344CB8AC3E}">
        <p14:creationId xmlns:p14="http://schemas.microsoft.com/office/powerpoint/2010/main" xmlns="" val="167053572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等积法求高或距离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河南南阳期末</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a:t>
            </a:r>
            <a:r>
              <a:rPr lang="en-US" altLang="zh-CN" sz="2200" i="1" dirty="0">
                <a:solidFill>
                  <a:srgbClr val="000000"/>
                </a:solidFill>
                <a:latin typeface="Times New Roman" panose="02020603050405020304" pitchFamily="18" charset="0"/>
                <a:cs typeface="Times New Roman" panose="02020603050405020304" pitchFamily="18" charset="0"/>
              </a:rPr>
              <a:t>ABB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OC=    </a:t>
            </a:r>
            <a:r>
              <a:rPr lang="en-US" altLang="zh-CN" sz="2200" i="1" dirty="0" smtClean="0">
                <a:solidFill>
                  <a:srgbClr val="000000"/>
                </a:solidFill>
                <a:latin typeface="Times New Roman" panose="02020603050405020304" pitchFamily="18" charset="0"/>
                <a:cs typeface="Times New Roman" panose="02020603050405020304" pitchFamily="18" charset="0"/>
              </a:rPr>
              <a:t>    OA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的高</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97194073"/>
              </p:ext>
            </p:extLst>
          </p:nvPr>
        </p:nvGraphicFramePr>
        <p:xfrm>
          <a:off x="-108520" y="2328919"/>
          <a:ext cx="8128000" cy="380001"/>
        </p:xfrm>
        <a:graphic>
          <a:graphicData uri="http://schemas.openxmlformats.org/presentationml/2006/ole">
            <p:oleObj spid="_x0000_s30722" name="文档" r:id="rId9" imgW="3837724" imgH="179205" progId="Word.Document.12">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976498592"/>
              </p:ext>
            </p:extLst>
          </p:nvPr>
        </p:nvGraphicFramePr>
        <p:xfrm>
          <a:off x="-1745024" y="3542664"/>
          <a:ext cx="8128000" cy="380001"/>
        </p:xfrm>
        <a:graphic>
          <a:graphicData uri="http://schemas.openxmlformats.org/presentationml/2006/ole">
            <p:oleObj spid="_x0000_s30723" name="文档" r:id="rId10" imgW="3837724" imgH="179205" progId="Word.Document.12">
              <p:embed/>
            </p:oleObj>
          </a:graphicData>
        </a:graphic>
      </p:graphicFrame>
      <p:pic>
        <p:nvPicPr>
          <p:cNvPr id="16" name="a286.eps" descr="id:2147518213;FounderCES"/>
          <p:cNvPicPr/>
          <p:nvPr/>
        </p:nvPicPr>
        <p:blipFill>
          <a:blip r:embed="rId11"/>
          <a:stretch>
            <a:fillRect/>
          </a:stretch>
        </p:blipFill>
        <p:spPr>
          <a:xfrm>
            <a:off x="2633529" y="3996253"/>
            <a:ext cx="3162607" cy="2177557"/>
          </a:xfrm>
          <a:prstGeom prst="rect">
            <a:avLst/>
          </a:prstGeom>
        </p:spPr>
      </p:pic>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361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在矩形</a:t>
            </a:r>
            <a:r>
              <a:rPr lang="en-US" altLang="zh-CN" sz="2200" i="1" dirty="0">
                <a:solidFill>
                  <a:srgbClr val="000000"/>
                </a:solidFill>
                <a:latin typeface="Times New Roman" panose="02020603050405020304" pitchFamily="18" charset="0"/>
                <a:cs typeface="Times New Roman" panose="02020603050405020304" pitchFamily="18" charset="0"/>
              </a:rPr>
              <a:t>ABB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由平面几何知识可知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CO</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83344430"/>
              </p:ext>
            </p:extLst>
          </p:nvPr>
        </p:nvGraphicFramePr>
        <p:xfrm>
          <a:off x="589291" y="3133991"/>
          <a:ext cx="8128000" cy="2959305"/>
        </p:xfrm>
        <a:graphic>
          <a:graphicData uri="http://schemas.openxmlformats.org/presentationml/2006/ole">
            <p:oleObj spid="_x0000_s31746" name="文档" r:id="rId9" imgW="3837724" imgH="1397585" progId="Word.Document.12">
              <p:embed/>
            </p:oleObj>
          </a:graphicData>
        </a:graphic>
      </p:graphicFrame>
    </p:spTree>
    <p:extLst>
      <p:ext uri="{BB962C8B-B14F-4D97-AF65-F5344CB8AC3E}">
        <p14:creationId xmlns:p14="http://schemas.microsoft.com/office/powerpoint/2010/main" xmlns="" val="202298252"/>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求棱锥的高或点到平面的距离常常利用同一个三棱锥变换顶点及底面的位置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其体积相等的方法求解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8984189"/>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8272"/>
            <a:ext cx="8128000" cy="415498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山东烟台适应性考试</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在五面体</a:t>
            </a:r>
            <a:r>
              <a:rPr lang="en-US" altLang="zh-CN" sz="2200" i="1" dirty="0">
                <a:solidFill>
                  <a:srgbClr val="000000"/>
                </a:solidFill>
                <a:latin typeface="Times New Roman" panose="02020603050405020304" pitchFamily="18" charset="0"/>
                <a:cs typeface="Times New Roman" panose="02020603050405020304" pitchFamily="18" charset="0"/>
              </a:rPr>
              <a:t>ABCDEF</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为菱形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BAD=</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EA=ED=AB=</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EF=</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FM</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BDE</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2" name="a287.eps" descr="id:2147518234;FounderCES"/>
          <p:cNvPicPr/>
          <p:nvPr/>
        </p:nvPicPr>
        <p:blipFill>
          <a:blip r:embed="rId8"/>
          <a:stretch>
            <a:fillRect/>
          </a:stretch>
        </p:blipFill>
        <p:spPr>
          <a:xfrm>
            <a:off x="2679705" y="2832154"/>
            <a:ext cx="3476471" cy="1974376"/>
          </a:xfrm>
          <a:prstGeom prst="rect">
            <a:avLst/>
          </a:prstGeom>
        </p:spPr>
      </p:pic>
    </p:spTree>
    <p:extLst>
      <p:ext uri="{BB962C8B-B14F-4D97-AF65-F5344CB8AC3E}">
        <p14:creationId xmlns:p14="http://schemas.microsoft.com/office/powerpoint/2010/main" xmlns="" val="100184454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07945232"/>
              </p:ext>
            </p:extLst>
          </p:nvPr>
        </p:nvGraphicFramePr>
        <p:xfrm>
          <a:off x="508000" y="1530499"/>
          <a:ext cx="8128000" cy="4418781"/>
        </p:xfrm>
        <a:graphic>
          <a:graphicData uri="http://schemas.openxmlformats.org/presentationml/2006/ole">
            <p:oleObj spid="_x0000_s32770" name="文档" r:id="rId9" imgW="3837724" imgH="2086643" progId="Word.Document.12">
              <p:embed/>
            </p:oleObj>
          </a:graphicData>
        </a:graphic>
      </p:graphicFrame>
    </p:spTree>
    <p:extLst>
      <p:ext uri="{BB962C8B-B14F-4D97-AF65-F5344CB8AC3E}">
        <p14:creationId xmlns:p14="http://schemas.microsoft.com/office/powerpoint/2010/main" xmlns="" val="3831539437"/>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7640"/>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FM</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BDE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的距离等于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BDE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EH</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EA=ED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EH</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ABCD=AD</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EH</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EH</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a288.eps" descr="id:2147513873;FounderCES"/>
          <p:cNvPicPr/>
          <p:nvPr/>
        </p:nvPicPr>
        <p:blipFill>
          <a:blip r:embed="rId8"/>
          <a:stretch>
            <a:fillRect/>
          </a:stretch>
        </p:blipFill>
        <p:spPr>
          <a:xfrm>
            <a:off x="2658929" y="4342709"/>
            <a:ext cx="3209215" cy="1822595"/>
          </a:xfrm>
          <a:prstGeom prst="rect">
            <a:avLst/>
          </a:prstGeom>
        </p:spPr>
      </p:pic>
    </p:spTree>
    <p:extLst>
      <p:ext uri="{BB962C8B-B14F-4D97-AF65-F5344CB8AC3E}">
        <p14:creationId xmlns:p14="http://schemas.microsoft.com/office/powerpoint/2010/main" xmlns="" val="2534106979"/>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41809789"/>
              </p:ext>
            </p:extLst>
          </p:nvPr>
        </p:nvGraphicFramePr>
        <p:xfrm>
          <a:off x="508000" y="1648588"/>
          <a:ext cx="8128000" cy="3961434"/>
        </p:xfrm>
        <a:graphic>
          <a:graphicData uri="http://schemas.openxmlformats.org/presentationml/2006/ole">
            <p:oleObj spid="_x0000_s33794" name="文档" r:id="rId9" imgW="3837724" imgH="1870659" progId="Word.Document.12">
              <p:embed/>
            </p:oleObj>
          </a:graphicData>
        </a:graphic>
      </p:graphicFrame>
    </p:spTree>
    <p:extLst>
      <p:ext uri="{BB962C8B-B14F-4D97-AF65-F5344CB8AC3E}">
        <p14:creationId xmlns:p14="http://schemas.microsoft.com/office/powerpoint/2010/main" xmlns="" val="2794264038"/>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定义法求高或距离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(2017</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smtClean="0">
                <a:solidFill>
                  <a:srgbClr val="000000"/>
                </a:solidFill>
                <a:latin typeface="NEU-BZ-S92"/>
                <a:cs typeface="宋体" panose="02010600030101010101" pitchFamily="2" charset="-122"/>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BAP=</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CDP=</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PA=PD=AB=DC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APD=</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的体积为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求该四棱锥的高及四棱锥的侧面积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87.eps" descr="id:2147519635;FounderCES"/>
          <p:cNvPicPr/>
          <p:nvPr/>
        </p:nvPicPr>
        <p:blipFill>
          <a:blip r:embed="rId9"/>
          <a:stretch>
            <a:fillRect/>
          </a:stretch>
        </p:blipFill>
        <p:spPr>
          <a:xfrm>
            <a:off x="3204735" y="4069070"/>
            <a:ext cx="2807425" cy="1952218"/>
          </a:xfrm>
          <a:prstGeom prst="rect">
            <a:avLst/>
          </a:prstGeom>
        </p:spPr>
      </p:pic>
      <p:graphicFrame>
        <p:nvGraphicFramePr>
          <p:cNvPr id="12" name="对象 11"/>
          <p:cNvGraphicFramePr>
            <a:graphicFrameLocks noChangeAspect="1"/>
          </p:cNvGraphicFramePr>
          <p:nvPr>
            <p:extLst>
              <p:ext uri="{D42A27DB-BD31-4B8C-83A1-F6EECF244321}">
                <p14:modId xmlns:p14="http://schemas.microsoft.com/office/powerpoint/2010/main" xmlns="" val="1570910984"/>
              </p:ext>
            </p:extLst>
          </p:nvPr>
        </p:nvGraphicFramePr>
        <p:xfrm>
          <a:off x="-2043302" y="3473600"/>
          <a:ext cx="6106686" cy="500259"/>
        </p:xfrm>
        <a:graphic>
          <a:graphicData uri="http://schemas.openxmlformats.org/presentationml/2006/ole">
            <p:oleObj spid="_x0000_s34818" name="文档" r:id="rId10" imgW="3837724" imgH="314060" progId="Word.Document.12">
              <p:embed/>
            </p:oleObj>
          </a:graphicData>
        </a:graphic>
      </p:graphicFrame>
    </p:spTree>
    <p:extLst>
      <p:ext uri="{BB962C8B-B14F-4D97-AF65-F5344CB8AC3E}">
        <p14:creationId xmlns:p14="http://schemas.microsoft.com/office/powerpoint/2010/main" xmlns="" val="397298171"/>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立体几何解答题是高考的重点内容之一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每年必考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一般处在试卷第</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题或者第</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主要考查空间线线、线面、面面的平行与垂直及空间几何体的体积或侧面积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试题以中档难度为主</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着重考查推理论证能力和空间想象能力以及转化与化归思想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几何体以四棱柱、四棱锥、三棱柱、三棱锥等为主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5925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BAP=</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CDP=</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所以平面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内作</a:t>
            </a:r>
            <a:r>
              <a:rPr lang="en-US" altLang="zh-CN" sz="2200" i="1" dirty="0">
                <a:solidFill>
                  <a:srgbClr val="000000"/>
                </a:solidFill>
                <a:latin typeface="Times New Roman" panose="02020603050405020304" pitchFamily="18" charset="0"/>
                <a:cs typeface="Times New Roman" panose="02020603050405020304" pitchFamily="18" charset="0"/>
              </a:rPr>
              <a:t>PE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垂足为</a:t>
            </a:r>
            <a:r>
              <a:rPr lang="en-US" altLang="zh-CN" sz="2200" i="1"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97987358"/>
              </p:ext>
            </p:extLst>
          </p:nvPr>
        </p:nvGraphicFramePr>
        <p:xfrm>
          <a:off x="508000" y="3063480"/>
          <a:ext cx="8128000" cy="3574707"/>
        </p:xfrm>
        <a:graphic>
          <a:graphicData uri="http://schemas.openxmlformats.org/presentationml/2006/ole">
            <p:oleObj spid="_x0000_s35842" name="文档" r:id="rId9" imgW="3837724" imgH="1687127" progId="Word.Document.12">
              <p:embed/>
            </p:oleObj>
          </a:graphicData>
        </a:graphic>
      </p:graphicFrame>
      <p:pic>
        <p:nvPicPr>
          <p:cNvPr id="13" name="N88.eps" descr="id:2147515808;FounderCES"/>
          <p:cNvPicPr/>
          <p:nvPr/>
        </p:nvPicPr>
        <p:blipFill>
          <a:blip r:embed="rId10"/>
          <a:stretch>
            <a:fillRect/>
          </a:stretch>
        </p:blipFill>
        <p:spPr>
          <a:xfrm>
            <a:off x="6444208" y="4025846"/>
            <a:ext cx="1872208" cy="1315168"/>
          </a:xfrm>
          <a:prstGeom prst="rect">
            <a:avLst/>
          </a:prstGeom>
        </p:spPr>
      </p:pic>
    </p:spTree>
    <p:extLst>
      <p:ext uri="{BB962C8B-B14F-4D97-AF65-F5344CB8AC3E}">
        <p14:creationId xmlns:p14="http://schemas.microsoft.com/office/powerpoint/2010/main" xmlns="" val="1039975784"/>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求几何体的高或点到面的距离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经常根据高或距离的定义在几何体中作出高或要求的距离</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其步骤为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一作、二证、三求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如何作出点到面的距离是关键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一般的方法是利用辅助面法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所作的辅助面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一是要经过该点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二是要与所求点到面的距离的面垂直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这样在辅助面内过该点作交线的垂线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点到垂足的距离即为点到面的距离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5052703"/>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16382"/>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山西汾阳联考</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在直三棱柱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上的一点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AB=BC=AA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A291.eps" descr="id:2147518262;FounderCES"/>
          <p:cNvPicPr/>
          <p:nvPr/>
        </p:nvPicPr>
        <p:blipFill>
          <a:blip r:embed="rId8"/>
          <a:stretch>
            <a:fillRect/>
          </a:stretch>
        </p:blipFill>
        <p:spPr>
          <a:xfrm>
            <a:off x="2915816" y="3640040"/>
            <a:ext cx="2448272" cy="2391848"/>
          </a:xfrm>
          <a:prstGeom prst="rect">
            <a:avLst/>
          </a:prstGeom>
        </p:spPr>
      </p:pic>
    </p:spTree>
    <p:extLst>
      <p:ext uri="{BB962C8B-B14F-4D97-AF65-F5344CB8AC3E}">
        <p14:creationId xmlns:p14="http://schemas.microsoft.com/office/powerpoint/2010/main" xmlns="" val="4245593774"/>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再连接</a:t>
            </a:r>
            <a:r>
              <a:rPr lang="en-US" altLang="zh-CN" sz="2200" i="1" dirty="0">
                <a:solidFill>
                  <a:srgbClr val="000000"/>
                </a:solidFill>
                <a:latin typeface="Times New Roman" panose="02020603050405020304" pitchFamily="18" charset="0"/>
                <a:cs typeface="Times New Roman" panose="02020603050405020304" pitchFamily="18" charset="0"/>
              </a:rPr>
              <a:t>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据直棱柱性质知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DE</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292.eps" descr="id:2147513887;FounderCES"/>
          <p:cNvPicPr/>
          <p:nvPr/>
        </p:nvPicPr>
        <p:blipFill>
          <a:blip r:embed="rId8"/>
          <a:stretch>
            <a:fillRect/>
          </a:stretch>
        </p:blipFill>
        <p:spPr>
          <a:xfrm>
            <a:off x="2932731" y="1957667"/>
            <a:ext cx="2719389" cy="2656716"/>
          </a:xfrm>
          <a:prstGeom prst="rect">
            <a:avLst/>
          </a:prstGeom>
        </p:spPr>
      </p:pic>
    </p:spTree>
    <p:extLst>
      <p:ext uri="{BB962C8B-B14F-4D97-AF65-F5344CB8AC3E}">
        <p14:creationId xmlns:p14="http://schemas.microsoft.com/office/powerpoint/2010/main" xmlns="" val="3867142647"/>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272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在平面</a:t>
            </a:r>
            <a:r>
              <a:rPr lang="en-US" altLang="zh-CN" sz="2200" i="1" dirty="0">
                <a:solidFill>
                  <a:srgbClr val="000000"/>
                </a:solidFill>
                <a:latin typeface="Times New Roman" panose="02020603050405020304" pitchFamily="18" charset="0"/>
                <a:cs typeface="Times New Roman" panose="02020603050405020304" pitchFamily="18" charset="0"/>
              </a:rPr>
              <a:t>BCC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垂足为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距离相等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的距离等于点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97988949"/>
              </p:ext>
            </p:extLst>
          </p:nvPr>
        </p:nvGraphicFramePr>
        <p:xfrm>
          <a:off x="260424" y="5501649"/>
          <a:ext cx="8128000" cy="951687"/>
        </p:xfrm>
        <a:graphic>
          <a:graphicData uri="http://schemas.openxmlformats.org/presentationml/2006/ole">
            <p:oleObj spid="_x0000_s36866" name="文档" r:id="rId9" imgW="3837724" imgH="449997" progId="Word.Document.12">
              <p:embed/>
            </p:oleObj>
          </a:graphicData>
        </a:graphic>
      </p:graphicFrame>
      <p:pic>
        <p:nvPicPr>
          <p:cNvPr id="13" name="A293.eps" descr="id:2147513894;FounderCES"/>
          <p:cNvPicPr/>
          <p:nvPr/>
        </p:nvPicPr>
        <p:blipFill>
          <a:blip r:embed="rId10"/>
          <a:stretch>
            <a:fillRect/>
          </a:stretch>
        </p:blipFill>
        <p:spPr>
          <a:xfrm>
            <a:off x="3663208" y="1893321"/>
            <a:ext cx="2348952" cy="2294817"/>
          </a:xfrm>
          <a:prstGeom prst="rect">
            <a:avLst/>
          </a:prstGeom>
        </p:spPr>
      </p:pic>
    </p:spTree>
    <p:extLst>
      <p:ext uri="{BB962C8B-B14F-4D97-AF65-F5344CB8AC3E}">
        <p14:creationId xmlns:p14="http://schemas.microsoft.com/office/powerpoint/2010/main" xmlns="" val="307085920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88840"/>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题型四</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垂直关系的证明及求体积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 (2018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辽宁大连二模</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均是边长为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latin typeface="Times New Roman" panose="02020603050405020304" pitchFamily="18" charset="0"/>
                <a:cs typeface="Times New Roman" panose="02020603050405020304" pitchFamily="18" charset="0"/>
              </a:rPr>
              <a:t>(1)</a:t>
            </a:r>
            <a:r>
              <a:rPr lang="zh-CN" altLang="zh-CN" sz="2200" dirty="0">
                <a:latin typeface="Times New Roman" panose="02020603050405020304" pitchFamily="18" charset="0"/>
                <a:cs typeface="Times New Roman" panose="02020603050405020304" pitchFamily="18" charset="0"/>
              </a:rPr>
              <a:t>证明</a:t>
            </a:r>
            <a:r>
              <a:rPr lang="en-US" altLang="zh-CN" sz="2200" dirty="0">
                <a:latin typeface="Times New Roman" panose="02020603050405020304" pitchFamily="18" charset="0"/>
                <a:cs typeface="Times New Roman" panose="02020603050405020304" pitchFamily="18" charset="0"/>
              </a:rPr>
              <a:t>:</a:t>
            </a:r>
            <a:r>
              <a:rPr lang="en-US" altLang="zh-CN" sz="2200" i="1" dirty="0">
                <a:latin typeface="Times New Roman" panose="02020603050405020304" pitchFamily="18" charset="0"/>
                <a:cs typeface="Times New Roman" panose="02020603050405020304" pitchFamily="18" charset="0"/>
              </a:rPr>
              <a:t>A</a:t>
            </a:r>
            <a:r>
              <a:rPr lang="en-US" altLang="zh-CN" sz="2200" baseline="-25000" dirty="0">
                <a:latin typeface="Times New Roman" panose="02020603050405020304" pitchFamily="18" charset="0"/>
                <a:cs typeface="Times New Roman" panose="02020603050405020304" pitchFamily="18" charset="0"/>
              </a:rPr>
              <a:t>1</a:t>
            </a:r>
            <a:r>
              <a:rPr lang="en-US" altLang="zh-CN" sz="2200" i="1" dirty="0">
                <a:latin typeface="Times New Roman" panose="02020603050405020304" pitchFamily="18" charset="0"/>
                <a:cs typeface="Times New Roman" panose="02020603050405020304" pitchFamily="18" charset="0"/>
              </a:rPr>
              <a:t>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求三棱锥</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1673094"/>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41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且交线为</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846435641"/>
              </p:ext>
            </p:extLst>
          </p:nvPr>
        </p:nvGraphicFramePr>
        <p:xfrm>
          <a:off x="579629" y="3443908"/>
          <a:ext cx="8128000" cy="3184617"/>
        </p:xfrm>
        <a:graphic>
          <a:graphicData uri="http://schemas.openxmlformats.org/presentationml/2006/ole">
            <p:oleObj spid="_x0000_s37890" name="文档" r:id="rId9" imgW="3837724" imgH="1503955" progId="Word.Document.12">
              <p:embed/>
            </p:oleObj>
          </a:graphicData>
        </a:graphic>
      </p:graphicFrame>
    </p:spTree>
    <p:extLst>
      <p:ext uri="{BB962C8B-B14F-4D97-AF65-F5344CB8AC3E}">
        <p14:creationId xmlns:p14="http://schemas.microsoft.com/office/powerpoint/2010/main" xmlns="" val="1215688715"/>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从解题方法上讲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由于线线垂直、线面垂直、面面垂直之间可以相互转化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因此整个解题过程始终沿着线线垂直、线面垂直、面面垂直的转化途径进行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186157"/>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131112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湖北荆州联考</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i="1" dirty="0">
                <a:solidFill>
                  <a:srgbClr val="000000"/>
                </a:solidFill>
                <a:latin typeface="Times New Roman" panose="02020603050405020304" pitchFamily="18" charset="0"/>
                <a:cs typeface="Times New Roman" panose="02020603050405020304" pitchFamily="18" charset="0"/>
              </a:rPr>
              <a:t>AD=CD=</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zh-CN" altLang="zh-CN" sz="2200" dirty="0">
                <a:solidFill>
                  <a:srgbClr val="000000"/>
                </a:solidFill>
                <a:latin typeface="Times New Roman" panose="02020603050405020304" pitchFamily="18" charset="0"/>
                <a:cs typeface="Times New Roman" panose="02020603050405020304" pitchFamily="18" charset="0"/>
              </a:rPr>
              <a:t>是以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为斜边的等腰直角三角形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J209.eps" descr="id:2147518290;FounderCES"/>
          <p:cNvPicPr/>
          <p:nvPr/>
        </p:nvPicPr>
        <p:blipFill>
          <a:blip r:embed="rId8"/>
          <a:stretch>
            <a:fillRect/>
          </a:stretch>
        </p:blipFill>
        <p:spPr>
          <a:xfrm>
            <a:off x="2671197" y="2786375"/>
            <a:ext cx="2692891" cy="2312167"/>
          </a:xfrm>
          <a:prstGeom prst="rect">
            <a:avLst/>
          </a:prstGeom>
        </p:spPr>
      </p:pic>
      <p:sp>
        <p:nvSpPr>
          <p:cNvPr id="4" name="矩形 3"/>
          <p:cNvSpPr>
            <a:spLocks noChangeAspect="1"/>
          </p:cNvSpPr>
          <p:nvPr/>
        </p:nvSpPr>
        <p:spPr>
          <a:xfrm>
            <a:off x="508000" y="5167583"/>
            <a:ext cx="8128000" cy="90486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latin typeface="Times New Roman" panose="02020603050405020304" pitchFamily="18" charset="0"/>
                <a:cs typeface="Times New Roman" panose="02020603050405020304" pitchFamily="18" charset="0"/>
              </a:rPr>
              <a:t>(1)</a:t>
            </a:r>
            <a:r>
              <a:rPr lang="zh-CN" altLang="zh-CN" sz="2200" dirty="0">
                <a:latin typeface="Times New Roman" panose="02020603050405020304" pitchFamily="18" charset="0"/>
                <a:cs typeface="Times New Roman" panose="02020603050405020304" pitchFamily="18" charset="0"/>
              </a:rPr>
              <a:t>证明</a:t>
            </a:r>
            <a:r>
              <a:rPr lang="en-US" altLang="zh-CN" sz="2200" dirty="0">
                <a:latin typeface="Times New Roman" panose="02020603050405020304" pitchFamily="18" charset="0"/>
                <a:cs typeface="Times New Roman" panose="02020603050405020304" pitchFamily="18" charset="0"/>
              </a:rPr>
              <a:t>:</a:t>
            </a:r>
            <a:r>
              <a:rPr lang="en-US" altLang="zh-CN" sz="2200" i="1" dirty="0">
                <a:latin typeface="Times New Roman" panose="02020603050405020304" pitchFamily="18" charset="0"/>
                <a:cs typeface="Times New Roman" panose="02020603050405020304" pitchFamily="18" charset="0"/>
              </a:rPr>
              <a:t>PC</a:t>
            </a:r>
            <a:r>
              <a:rPr lang="zh-CN" altLang="zh-CN" sz="2200" dirty="0">
                <a:latin typeface="NEU-BZ-S92"/>
                <a:cs typeface="宋体" panose="02010600030101010101" pitchFamily="2" charset="-122"/>
              </a:rPr>
              <a:t>⊥</a:t>
            </a:r>
            <a:r>
              <a:rPr lang="en-US" altLang="zh-CN" sz="2200" i="1" dirty="0">
                <a:latin typeface="Times New Roman" panose="02020603050405020304" pitchFamily="18" charset="0"/>
                <a:cs typeface="Times New Roman" panose="02020603050405020304" pitchFamily="18" charset="0"/>
              </a:rPr>
              <a:t>PB</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latin typeface="Times New Roman" panose="02020603050405020304" pitchFamily="18" charset="0"/>
                <a:cs typeface="Times New Roman" panose="02020603050405020304" pitchFamily="18" charset="0"/>
              </a:rPr>
              <a:t>(2)</a:t>
            </a:r>
            <a:r>
              <a:rPr lang="zh-CN" altLang="zh-CN" sz="2200" dirty="0">
                <a:latin typeface="Times New Roman" panose="02020603050405020304" pitchFamily="18" charset="0"/>
                <a:cs typeface="Times New Roman" panose="02020603050405020304" pitchFamily="18" charset="0"/>
              </a:rPr>
              <a:t>若点</a:t>
            </a:r>
            <a:r>
              <a:rPr lang="en-US" altLang="zh-CN" sz="2200" i="1" dirty="0">
                <a:latin typeface="Times New Roman" panose="02020603050405020304" pitchFamily="18" charset="0"/>
                <a:cs typeface="Times New Roman" panose="02020603050405020304" pitchFamily="18" charset="0"/>
              </a:rPr>
              <a:t>E</a:t>
            </a:r>
            <a:r>
              <a:rPr lang="zh-CN" altLang="zh-CN" sz="2200" dirty="0">
                <a:latin typeface="Times New Roman" panose="02020603050405020304" pitchFamily="18" charset="0"/>
                <a:cs typeface="Times New Roman" panose="02020603050405020304" pitchFamily="18" charset="0"/>
              </a:rPr>
              <a:t>在线段</a:t>
            </a:r>
            <a:r>
              <a:rPr lang="en-US" altLang="zh-CN" sz="2200" i="1" dirty="0">
                <a:latin typeface="Times New Roman" panose="02020603050405020304" pitchFamily="18" charset="0"/>
                <a:cs typeface="Times New Roman" panose="02020603050405020304" pitchFamily="18" charset="0"/>
              </a:rPr>
              <a:t>PC</a:t>
            </a:r>
            <a:r>
              <a:rPr lang="zh-CN" altLang="zh-CN" sz="2200" dirty="0">
                <a:latin typeface="Times New Roman" panose="02020603050405020304" pitchFamily="18" charset="0"/>
                <a:cs typeface="Times New Roman" panose="02020603050405020304" pitchFamily="18" charset="0"/>
              </a:rPr>
              <a:t>上</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且</a:t>
            </a:r>
            <a:r>
              <a:rPr lang="en-US" altLang="zh-CN" sz="2200" i="1" dirty="0">
                <a:latin typeface="Times New Roman" panose="02020603050405020304" pitchFamily="18" charset="0"/>
                <a:cs typeface="Times New Roman" panose="02020603050405020304" pitchFamily="18" charset="0"/>
              </a:rPr>
              <a:t>PC=</a:t>
            </a:r>
            <a:r>
              <a:rPr lang="en-US" altLang="zh-CN" sz="2200" dirty="0">
                <a:latin typeface="Times New Roman" panose="02020603050405020304" pitchFamily="18" charset="0"/>
                <a:cs typeface="Times New Roman" panose="02020603050405020304" pitchFamily="18" charset="0"/>
              </a:rPr>
              <a:t>3</a:t>
            </a:r>
            <a:r>
              <a:rPr lang="en-US" altLang="zh-CN" sz="2200" i="1" dirty="0">
                <a:latin typeface="Times New Roman" panose="02020603050405020304" pitchFamily="18" charset="0"/>
                <a:cs typeface="Times New Roman" panose="02020603050405020304" pitchFamily="18" charset="0"/>
              </a:rPr>
              <a:t>PE</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求三棱锥</a:t>
            </a:r>
            <a:r>
              <a:rPr lang="en-US" altLang="zh-CN" sz="2200" i="1" dirty="0">
                <a:latin typeface="Times New Roman" panose="02020603050405020304" pitchFamily="18" charset="0"/>
                <a:cs typeface="Times New Roman" panose="02020603050405020304" pitchFamily="18" charset="0"/>
              </a:rPr>
              <a:t>A-EBC</a:t>
            </a:r>
            <a:r>
              <a:rPr lang="zh-CN" altLang="zh-CN" sz="2200" dirty="0">
                <a:latin typeface="Times New Roman" panose="02020603050405020304" pitchFamily="18" charset="0"/>
                <a:cs typeface="Times New Roman" panose="02020603050405020304" pitchFamily="18" charset="0"/>
              </a:rPr>
              <a:t>的体积</a:t>
            </a:r>
            <a:r>
              <a:rPr lang="en-US" altLang="zh-CN" sz="2200" i="1" dirty="0">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485489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mc:AlternateContent xmlns:mc="http://schemas.openxmlformats.org/markup-compatibility/2006">
        <mc:Choice xmlns:a14="http://schemas.microsoft.com/office/drawing/2010/main" xmlns="" Requires="a14">
          <p:sp>
            <p:nvSpPr>
              <p:cNvPr id="3" name="矩形 2"/>
              <p:cNvSpPr>
                <a:spLocks noChangeAspect="1"/>
              </p:cNvSpPr>
              <p:nvPr/>
            </p:nvSpPr>
            <p:spPr>
              <a:xfrm>
                <a:off x="508000" y="1325920"/>
                <a:ext cx="8128000" cy="537461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的中点分别为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为斜边的等腰直角三角形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PN</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i="1" dirty="0">
                    <a:solidFill>
                      <a:srgbClr val="000000"/>
                    </a:solidFill>
                    <a:latin typeface="Times New Roman" panose="02020603050405020304" pitchFamily="18" charset="0"/>
                    <a:cs typeface="Times New Roman" panose="02020603050405020304" pitchFamily="18" charset="0"/>
                  </a:rPr>
                  <a:t>AD=CD=</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AMCD</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AC=AB=</a:t>
                </a:r>
                <a14:m>
                  <m:oMath xmlns:m="http://schemas.openxmlformats.org/officeDocument/2006/math">
                    <m:rad>
                      <m:radPr>
                        <m:degHide m:val="on"/>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radPr>
                      <m:deg/>
                      <m:e>
                        <m:r>
                          <a:rPr lang="en-US" altLang="zh-CN" sz="2200">
                            <a:solidFill>
                              <a:srgbClr val="000000"/>
                            </a:solidFill>
                            <a:latin typeface="Cambria Math" panose="02040503050406030204" pitchFamily="18" charset="0"/>
                            <a:cs typeface="Times New Roman" panose="02020603050405020304" pitchFamily="18" charset="0"/>
                          </a:rPr>
                          <m:t>2</m:t>
                        </m:r>
                      </m:e>
                    </m:rad>
                  </m:oMath>
                </a14:m>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BAC=</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i="1" dirty="0">
                    <a:solidFill>
                      <a:srgbClr val="000000"/>
                    </a:solidFill>
                    <a:latin typeface="NEU-BZ-S92"/>
                    <a:cs typeface="宋体" panose="02010600030101010101" pitchFamily="2" charset="-122"/>
                  </a:rPr>
                  <a:t>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a:t>
                </a:r>
                <a:r>
                  <a:rPr lang="zh-CN" altLang="zh-CN" sz="2200" i="1" dirty="0">
                    <a:solidFill>
                      <a:srgbClr val="000000"/>
                    </a:solidFill>
                    <a:latin typeface="NEU-BZ-S92"/>
                    <a:cs typeface="宋体" panose="02010600030101010101" pitchFamily="2" charset="-122"/>
                  </a:rPr>
                  <a:t>①②</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及</a:t>
                </a:r>
                <a:r>
                  <a:rPr lang="en-US" altLang="zh-CN" sz="2200" i="1" dirty="0">
                    <a:solidFill>
                      <a:srgbClr val="000000"/>
                    </a:solidFill>
                    <a:latin typeface="Times New Roman" panose="02020603050405020304" pitchFamily="18" charset="0"/>
                    <a:cs typeface="Times New Roman" panose="02020603050405020304" pitchFamily="18" charset="0"/>
                  </a:rPr>
                  <a:t>PN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AC=N</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en-US" altLang="zh-CN" sz="2200" dirty="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i="1" dirty="0">
                    <a:solidFill>
                      <a:srgbClr val="000000"/>
                    </a:solidFill>
                    <a:latin typeface="Times New Roman" panose="02020603050405020304" pitchFamily="18" charset="0"/>
                    <a:cs typeface="Times New Roman" panose="02020603050405020304" pitchFamily="18" charset="0"/>
                  </a:rPr>
                  <a:t>PAC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PB</a:t>
                </a:r>
                <a:r>
                  <a:rPr lang="en-US" altLang="zh-CN" sz="2200" dirty="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508000" y="1325920"/>
                <a:ext cx="8128000" cy="5374613"/>
              </a:xfrm>
              <a:prstGeom prst="rect">
                <a:avLst/>
              </a:prstGeom>
              <a:blipFill rotWithShape="0">
                <a:blip r:embed="rId8"/>
                <a:stretch>
                  <a:fillRect l="-975" t="-568" b="-14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355819349"/>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979399"/>
            <a:ext cx="8128000" cy="574118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证明线线平行和线线垂直的常用方法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证明线线平行常用的方法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利用平行公理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即证两直线同时和第三条直线平行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利用平行四边形进行平行转换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利用三角形的中位线定理证线线平行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利用线面平行、面面平行的性质定理进行平行转换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证明线线垂直常用的方法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利用等腰三角形底边上的中线即高线的性质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勾股定理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线面垂直的性质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即要证两线垂直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只需证明一线垂直于另一线所在的平面即可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垂直、平行关系证明中应用转化与化归思想的常见类型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证明线面、面面平行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需转化为证明线线平行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证明线面垂直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需转化为证明线线垂直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证明线线垂直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需转化为证明线面垂直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证明面面垂直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需转化为证明线面垂直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进而转化为证明线线垂直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1904201"/>
            <a:ext cx="8128000" cy="4446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638034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29194359"/>
              </p:ext>
            </p:extLst>
          </p:nvPr>
        </p:nvGraphicFramePr>
        <p:xfrm>
          <a:off x="508000" y="1747482"/>
          <a:ext cx="8128000" cy="3769750"/>
        </p:xfrm>
        <a:graphic>
          <a:graphicData uri="http://schemas.openxmlformats.org/presentationml/2006/ole">
            <p:oleObj spid="_x0000_s38914" name="文档" r:id="rId9" imgW="3837724" imgH="1779434" progId="Word.Document.12">
              <p:embed/>
            </p:oleObj>
          </a:graphicData>
        </a:graphic>
      </p:graphicFrame>
    </p:spTree>
    <p:extLst>
      <p:ext uri="{BB962C8B-B14F-4D97-AF65-F5344CB8AC3E}">
        <p14:creationId xmlns:p14="http://schemas.microsoft.com/office/powerpoint/2010/main" xmlns="" val="304010537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2" name="矩形 1"/>
          <p:cNvSpPr>
            <a:spLocks noChangeAspect="1"/>
          </p:cNvSpPr>
          <p:nvPr/>
        </p:nvSpPr>
        <p:spPr>
          <a:xfrm>
            <a:off x="508000" y="1391994"/>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题型五</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图形折叠后的垂直关系及求体积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广东东莞冲刺</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是边长为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在边</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在边</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AD=BE=</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AE.</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Times New Roman" panose="02020603050405020304" pitchFamily="18" charset="0"/>
                <a:cs typeface="Times New Roman" panose="02020603050405020304" pitchFamily="18" charset="0"/>
              </a:rPr>
              <a:t>沿直线</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cs typeface="Times New Roman" panose="02020603050405020304" pitchFamily="18" charset="0"/>
              </a:rPr>
              <a:t>折起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得四棱锥</a:t>
            </a:r>
            <a:r>
              <a:rPr lang="en-US" altLang="zh-CN" sz="2200" i="1" dirty="0">
                <a:solidFill>
                  <a:srgbClr val="000000"/>
                </a:solidFill>
                <a:latin typeface="Times New Roman" panose="02020603050405020304" pitchFamily="18" charset="0"/>
                <a:cs typeface="Times New Roman" panose="02020603050405020304" pitchFamily="18" charset="0"/>
              </a:rPr>
              <a:t>A'-BCDE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2" name="A297.eps" descr="id:2147518297;FounderCES"/>
          <p:cNvPicPr/>
          <p:nvPr/>
        </p:nvPicPr>
        <p:blipFill>
          <a:blip r:embed="rId8"/>
          <a:stretch>
            <a:fillRect/>
          </a:stretch>
        </p:blipFill>
        <p:spPr>
          <a:xfrm>
            <a:off x="1799692" y="3040925"/>
            <a:ext cx="4716524" cy="2193636"/>
          </a:xfrm>
          <a:prstGeom prst="rect">
            <a:avLst/>
          </a:prstGeom>
        </p:spPr>
      </p:pic>
      <p:sp>
        <p:nvSpPr>
          <p:cNvPr id="11" name="矩形 10"/>
          <p:cNvSpPr>
            <a:spLocks noChangeAspect="1"/>
          </p:cNvSpPr>
          <p:nvPr/>
        </p:nvSpPr>
        <p:spPr>
          <a:xfrm>
            <a:off x="508000" y="5299298"/>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BCDE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求三棱锥</a:t>
            </a:r>
            <a:r>
              <a:rPr lang="en-US" altLang="zh-CN" sz="2200" i="1" dirty="0">
                <a:solidFill>
                  <a:srgbClr val="000000"/>
                </a:solidFill>
                <a:latin typeface="Times New Roman" panose="02020603050405020304" pitchFamily="18" charset="0"/>
                <a:cs typeface="Times New Roman" panose="02020603050405020304" pitchFamily="18" charset="0"/>
              </a:rPr>
              <a:t>D-A'CE</a:t>
            </a:r>
            <a:r>
              <a:rPr lang="zh-CN" altLang="zh-CN" sz="2200" dirty="0">
                <a:solidFill>
                  <a:srgbClr val="000000"/>
                </a:solidFill>
                <a:latin typeface="Times New Roman" panose="02020603050405020304" pitchFamily="18" charset="0"/>
                <a:cs typeface="Times New Roman" panose="02020603050405020304" pitchFamily="18" charset="0"/>
              </a:rPr>
              <a:t>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9703649"/>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4" name="矩形 3"/>
          <p:cNvSpPr>
            <a:spLocks noChangeAspect="1"/>
          </p:cNvSpPr>
          <p:nvPr/>
        </p:nvSpPr>
        <p:spPr>
          <a:xfrm>
            <a:off x="508000" y="1330377"/>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AD=BE=</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由余弦定理知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DE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×AE×AD×</a:t>
            </a:r>
            <a:r>
              <a:rPr lang="en-US" altLang="zh-CN" sz="2200" dirty="0">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+DE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沿直线</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折起的过程中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的垂直关系不变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故在图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中有</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BE=E</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A'EB</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1082750174"/>
              </p:ext>
            </p:extLst>
          </p:nvPr>
        </p:nvGraphicFramePr>
        <p:xfrm>
          <a:off x="3246193" y="1395866"/>
          <a:ext cx="8128000" cy="2105142"/>
        </p:xfrm>
        <a:graphic>
          <a:graphicData uri="http://schemas.openxmlformats.org/presentationml/2006/ole">
            <p:oleObj spid="_x0000_s39938" name="文档" r:id="rId9" imgW="3837724" imgH="994464"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3105254317"/>
              </p:ext>
            </p:extLst>
          </p:nvPr>
        </p:nvGraphicFramePr>
        <p:xfrm>
          <a:off x="2483768" y="4541019"/>
          <a:ext cx="8128000" cy="2162312"/>
        </p:xfrm>
        <a:graphic>
          <a:graphicData uri="http://schemas.openxmlformats.org/presentationml/2006/ole">
            <p:oleObj spid="_x0000_s39939" name="文档" r:id="rId10" imgW="3837724" imgH="1020425" progId="Word.Document.12">
              <p:embed/>
            </p:oleObj>
          </a:graphicData>
        </a:graphic>
      </p:graphicFrame>
    </p:spTree>
    <p:extLst>
      <p:ext uri="{BB962C8B-B14F-4D97-AF65-F5344CB8AC3E}">
        <p14:creationId xmlns:p14="http://schemas.microsoft.com/office/powerpoint/2010/main" xmlns="" val="3174054341"/>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2" name="矩形 1"/>
          <p:cNvSpPr>
            <a:spLocks noChangeAspect="1"/>
          </p:cNvSpPr>
          <p:nvPr/>
        </p:nvSpPr>
        <p:spPr>
          <a:xfrm>
            <a:off x="508000" y="162424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BCDE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且平面</a:t>
            </a:r>
            <a:r>
              <a:rPr lang="en-US" altLang="zh-CN" sz="2200" i="1" dirty="0">
                <a:solidFill>
                  <a:srgbClr val="000000"/>
                </a:solidFill>
                <a:latin typeface="Times New Roman" panose="02020603050405020304" pitchFamily="18" charset="0"/>
                <a:cs typeface="Times New Roman" panose="02020603050405020304" pitchFamily="18" charset="0"/>
              </a:rPr>
              <a:t>A'DE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BCDE=DE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BCDE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为三棱锥</a:t>
            </a:r>
            <a:r>
              <a:rPr lang="en-US" altLang="zh-CN" sz="2200" i="1" dirty="0">
                <a:solidFill>
                  <a:srgbClr val="000000"/>
                </a:solidFill>
                <a:latin typeface="Times New Roman" panose="02020603050405020304" pitchFamily="18" charset="0"/>
                <a:cs typeface="Times New Roman" panose="02020603050405020304" pitchFamily="18" charset="0"/>
              </a:rPr>
              <a:t>A'-EDC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A'E=AE=</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5400207"/>
              </p:ext>
            </p:extLst>
          </p:nvPr>
        </p:nvGraphicFramePr>
        <p:xfrm>
          <a:off x="312405" y="3318217"/>
          <a:ext cx="8128000" cy="2004257"/>
        </p:xfrm>
        <a:graphic>
          <a:graphicData uri="http://schemas.openxmlformats.org/presentationml/2006/ole">
            <p:oleObj spid="_x0000_s40962" name="文档" r:id="rId9" imgW="3837724" imgH="945786" progId="Word.Document.12">
              <p:embed/>
            </p:oleObj>
          </a:graphicData>
        </a:graphic>
      </p:graphicFrame>
    </p:spTree>
    <p:extLst>
      <p:ext uri="{BB962C8B-B14F-4D97-AF65-F5344CB8AC3E}">
        <p14:creationId xmlns:p14="http://schemas.microsoft.com/office/powerpoint/2010/main" xmlns="" val="3173399115"/>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平面图形经过翻折成为空间图形后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原有的性质有的发生变化、有的没变</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在翻折后还在一个平面上的性质一般不发生变化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不在同一个平面上的性质可能发生变化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解决这类问题就是要根据这些变与不变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去研究翻折以后的空间图形中的线面关系和各类几何量的度量值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这是化解翻折问题的主要方法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575517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2" name="矩形 1"/>
          <p:cNvSpPr>
            <a:spLocks noChangeAspect="1"/>
          </p:cNvSpPr>
          <p:nvPr/>
        </p:nvSpPr>
        <p:spPr>
          <a:xfrm>
            <a:off x="508000" y="1391994"/>
            <a:ext cx="8128000" cy="496751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北京西城</a:t>
            </a:r>
            <a:r>
              <a:rPr lang="en-US" altLang="zh-CN" sz="2200" dirty="0">
                <a:solidFill>
                  <a:srgbClr val="000000"/>
                </a:solidFill>
                <a:latin typeface="Times New Roman" panose="02020603050405020304" pitchFamily="18" charset="0"/>
                <a:cs typeface="Times New Roman" panose="02020603050405020304" pitchFamily="18" charset="0"/>
              </a:rPr>
              <a:t>161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中期中</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等腰梯形</a:t>
            </a:r>
            <a:r>
              <a:rPr lang="en-US" altLang="zh-CN" sz="2200" i="1" dirty="0">
                <a:solidFill>
                  <a:srgbClr val="000000"/>
                </a:solidFill>
                <a:latin typeface="Times New Roman" panose="02020603050405020304" pitchFamily="18" charset="0"/>
                <a:cs typeface="Times New Roman" panose="02020603050405020304" pitchFamily="18" charset="0"/>
              </a:rPr>
              <a:t>BCDP</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Times New Roman" panose="02020603050405020304" pitchFamily="18" charset="0"/>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AB=BC=</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Times New Roman" panose="02020603050405020304" pitchFamily="18" charset="0"/>
                <a:cs typeface="Times New Roman" panose="02020603050405020304" pitchFamily="18" charset="0"/>
              </a:rPr>
              <a:t>折起到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Times New Roman" panose="02020603050405020304" pitchFamily="18" charset="0"/>
                <a:cs typeface="Times New Roman" panose="02020603050405020304" pitchFamily="18" charset="0"/>
              </a:rPr>
              <a:t>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求三棱柱</a:t>
            </a:r>
            <a:r>
              <a:rPr lang="en-US" altLang="zh-CN" sz="2200" i="1" dirty="0">
                <a:solidFill>
                  <a:srgbClr val="000000"/>
                </a:solidFill>
                <a:latin typeface="Times New Roman" panose="02020603050405020304" pitchFamily="18" charset="0"/>
                <a:cs typeface="Times New Roman" panose="02020603050405020304" pitchFamily="18" charset="0"/>
              </a:rPr>
              <a:t>A-P'BC</a:t>
            </a:r>
            <a:r>
              <a:rPr lang="zh-CN" altLang="zh-CN" sz="2200" dirty="0">
                <a:solidFill>
                  <a:srgbClr val="000000"/>
                </a:solidFill>
                <a:latin typeface="Times New Roman" panose="02020603050405020304" pitchFamily="18" charset="0"/>
                <a:cs typeface="Times New Roman" panose="02020603050405020304" pitchFamily="18" charset="0"/>
              </a:rPr>
              <a:t>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线段</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cs typeface="Times New Roman" panose="02020603050405020304" pitchFamily="18" charset="0"/>
              </a:rPr>
              <a:t>上是否存在点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BM</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P'CD.</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的位置并证明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A300.eps" descr="id:2147518318;FounderCES"/>
          <p:cNvPicPr/>
          <p:nvPr/>
        </p:nvPicPr>
        <p:blipFill>
          <a:blip r:embed="rId8"/>
          <a:stretch>
            <a:fillRect/>
          </a:stretch>
        </p:blipFill>
        <p:spPr>
          <a:xfrm>
            <a:off x="1142077" y="2675196"/>
            <a:ext cx="6814299" cy="1939153"/>
          </a:xfrm>
          <a:prstGeom prst="rect">
            <a:avLst/>
          </a:prstGeom>
        </p:spPr>
      </p:pic>
    </p:spTree>
    <p:extLst>
      <p:ext uri="{BB962C8B-B14F-4D97-AF65-F5344CB8AC3E}">
        <p14:creationId xmlns:p14="http://schemas.microsoft.com/office/powerpoint/2010/main" xmlns="" val="71386082"/>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3" name="矩形 2"/>
          <p:cNvSpPr>
            <a:spLocks noChangeAspect="1"/>
          </p:cNvSpPr>
          <p:nvPr/>
        </p:nvSpPr>
        <p:spPr>
          <a:xfrm>
            <a:off x="508000" y="1448814"/>
            <a:ext cx="8128000" cy="456208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在原等腰梯形中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在四棱锥中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在等腰梯形</a:t>
            </a:r>
            <a:r>
              <a:rPr lang="en-US" altLang="zh-CN" sz="2200" i="1" dirty="0">
                <a:solidFill>
                  <a:srgbClr val="000000"/>
                </a:solidFill>
                <a:latin typeface="Times New Roman" panose="02020603050405020304" pitchFamily="18" charset="0"/>
                <a:cs typeface="Times New Roman" panose="02020603050405020304" pitchFamily="18" charset="0"/>
              </a:rPr>
              <a:t>BCDP</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AB=BC=</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8361006"/>
              </p:ext>
            </p:extLst>
          </p:nvPr>
        </p:nvGraphicFramePr>
        <p:xfrm>
          <a:off x="312408" y="3857476"/>
          <a:ext cx="8128000" cy="393452"/>
        </p:xfrm>
        <a:graphic>
          <a:graphicData uri="http://schemas.openxmlformats.org/presentationml/2006/ole">
            <p:oleObj spid="_x0000_s41986" name="文档" r:id="rId9" imgW="3837724" imgH="184975" progId="Word.Document.12">
              <p:embed/>
            </p:oleObj>
          </a:graphicData>
        </a:graphic>
      </p:graphicFrame>
    </p:spTree>
    <p:extLst>
      <p:ext uri="{BB962C8B-B14F-4D97-AF65-F5344CB8AC3E}">
        <p14:creationId xmlns:p14="http://schemas.microsoft.com/office/powerpoint/2010/main" xmlns="" val="4154009822"/>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41300765"/>
              </p:ext>
            </p:extLst>
          </p:nvPr>
        </p:nvGraphicFramePr>
        <p:xfrm>
          <a:off x="508000" y="1402385"/>
          <a:ext cx="8128000" cy="4916482"/>
        </p:xfrm>
        <a:graphic>
          <a:graphicData uri="http://schemas.openxmlformats.org/presentationml/2006/ole">
            <p:oleObj spid="_x0000_s43010" name="文档" r:id="rId9" imgW="3837724" imgH="2321016" progId="Word.Document.12">
              <p:embed/>
            </p:oleObj>
          </a:graphicData>
        </a:graphic>
      </p:graphicFrame>
      <p:pic>
        <p:nvPicPr>
          <p:cNvPr id="13" name="A301.eps" descr="id:2147513922;FounderCES"/>
          <p:cNvPicPr/>
          <p:nvPr/>
        </p:nvPicPr>
        <p:blipFill>
          <a:blip r:embed="rId10"/>
          <a:stretch>
            <a:fillRect/>
          </a:stretch>
        </p:blipFill>
        <p:spPr>
          <a:xfrm>
            <a:off x="4761700" y="3573016"/>
            <a:ext cx="2762628" cy="1786290"/>
          </a:xfrm>
          <a:prstGeom prst="rect">
            <a:avLst/>
          </a:prstGeom>
        </p:spPr>
      </p:pic>
    </p:spTree>
    <p:extLst>
      <p:ext uri="{BB962C8B-B14F-4D97-AF65-F5344CB8AC3E}">
        <p14:creationId xmlns:p14="http://schemas.microsoft.com/office/powerpoint/2010/main" xmlns="" val="4164222555"/>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pic>
        <p:nvPicPr>
          <p:cNvPr id="3" name="图片 2"/>
          <p:cNvPicPr>
            <a:picLocks noChangeAspect="1"/>
          </p:cNvPicPr>
          <p:nvPr/>
        </p:nvPicPr>
        <p:blipFill>
          <a:blip r:embed="rId3"/>
          <a:stretch>
            <a:fillRect/>
          </a:stretch>
        </p:blipFill>
        <p:spPr>
          <a:xfrm>
            <a:off x="827584" y="1484784"/>
            <a:ext cx="7479888" cy="4107599"/>
          </a:xfrm>
          <a:prstGeom prst="rect">
            <a:avLst/>
          </a:prstGeom>
        </p:spPr>
      </p:pic>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pic>
        <p:nvPicPr>
          <p:cNvPr id="4" name="图片 3"/>
          <p:cNvPicPr>
            <a:picLocks noChangeAspect="1"/>
          </p:cNvPicPr>
          <p:nvPr/>
        </p:nvPicPr>
        <p:blipFill>
          <a:blip r:embed="rId3"/>
          <a:stretch>
            <a:fillRect/>
          </a:stretch>
        </p:blipFill>
        <p:spPr>
          <a:xfrm>
            <a:off x="889105" y="1309716"/>
            <a:ext cx="7365788" cy="4855588"/>
          </a:xfrm>
          <a:prstGeom prst="rect">
            <a:avLst/>
          </a:prstGeom>
        </p:spPr>
      </p:pic>
    </p:spTree>
    <p:extLst>
      <p:ext uri="{BB962C8B-B14F-4D97-AF65-F5344CB8AC3E}">
        <p14:creationId xmlns:p14="http://schemas.microsoft.com/office/powerpoint/2010/main" xmlns="" val="281753001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求几何体的表面积或体积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对于规则几何体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可直接利用公式计算</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对于某些三棱锥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有时可采用等体积转换法求解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对于不规则几何体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可采用割补法求解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求解旋转体的表面积和体积时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注意圆柱的轴截面是矩形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圆锥的轴截面是等腰三角形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圆台的轴截面是等腰梯形的应用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解决平面图形的翻折问题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关键是抓住平面图形翻折前后的不变性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即两条直线的平行与垂直关系以及相关线段的长度、角度等的不变性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3191823"/>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pic>
        <p:nvPicPr>
          <p:cNvPr id="2" name="图片 1"/>
          <p:cNvPicPr>
            <a:picLocks noChangeAspect="1"/>
          </p:cNvPicPr>
          <p:nvPr/>
        </p:nvPicPr>
        <p:blipFill>
          <a:blip r:embed="rId3"/>
          <a:stretch>
            <a:fillRect/>
          </a:stretch>
        </p:blipFill>
        <p:spPr>
          <a:xfrm>
            <a:off x="463247" y="1844824"/>
            <a:ext cx="8217504" cy="3469101"/>
          </a:xfrm>
          <a:prstGeom prst="rect">
            <a:avLst/>
          </a:prstGeom>
        </p:spPr>
      </p:pic>
    </p:spTree>
    <p:extLst>
      <p:ext uri="{BB962C8B-B14F-4D97-AF65-F5344CB8AC3E}">
        <p14:creationId xmlns:p14="http://schemas.microsoft.com/office/powerpoint/2010/main" xmlns="" val="1289191934"/>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36010"/>
            <a:ext cx="8128000" cy="415498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NEU-BZ-S92"/>
                <a:ea typeface="方正正中黑简体"/>
                <a:cs typeface="Times New Roman" panose="02020603050405020304" pitchFamily="18" charset="0"/>
              </a:rPr>
              <a:t>题型</a:t>
            </a:r>
            <a:r>
              <a:rPr lang="zh-CN" altLang="zh-CN" sz="2200" dirty="0">
                <a:solidFill>
                  <a:srgbClr val="000000"/>
                </a:solidFill>
                <a:latin typeface="NEU-BZ-S92"/>
                <a:ea typeface="方正正中黑简体"/>
                <a:cs typeface="Times New Roman" panose="02020603050405020304" pitchFamily="18" charset="0"/>
              </a:rPr>
              <a:t>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平行关系的证明及求体积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江西重点中学盟校联考</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已知边长为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的正方形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与菱形</a:t>
            </a:r>
            <a:r>
              <a:rPr lang="en-US" altLang="zh-CN" sz="2200" i="1" dirty="0">
                <a:solidFill>
                  <a:srgbClr val="000000"/>
                </a:solidFill>
                <a:latin typeface="Times New Roman" panose="02020603050405020304" pitchFamily="18" charset="0"/>
                <a:cs typeface="Times New Roman" panose="02020603050405020304" pitchFamily="18" charset="0"/>
              </a:rPr>
              <a:t>ABEF</a:t>
            </a:r>
            <a:r>
              <a:rPr lang="zh-CN" altLang="zh-CN" sz="2200" dirty="0">
                <a:solidFill>
                  <a:srgbClr val="000000"/>
                </a:solidFill>
                <a:latin typeface="Times New Roman" panose="02020603050405020304" pitchFamily="18" charset="0"/>
                <a:cs typeface="Times New Roman" panose="02020603050405020304" pitchFamily="18" charset="0"/>
              </a:rPr>
              <a:t>所在平面互相垂直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EM</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求四面体</a:t>
            </a:r>
            <a:r>
              <a:rPr lang="en-US" altLang="zh-CN" sz="2200" i="1" dirty="0">
                <a:solidFill>
                  <a:srgbClr val="000000"/>
                </a:solidFill>
                <a:latin typeface="Times New Roman" panose="02020603050405020304" pitchFamily="18" charset="0"/>
                <a:cs typeface="Times New Roman" panose="02020603050405020304" pitchFamily="18" charset="0"/>
              </a:rPr>
              <a:t>M-ACE</a:t>
            </a:r>
            <a:r>
              <a:rPr lang="zh-CN" altLang="zh-CN" sz="2200" dirty="0">
                <a:solidFill>
                  <a:srgbClr val="000000"/>
                </a:solidFill>
                <a:latin typeface="Times New Roman" panose="02020603050405020304" pitchFamily="18" charset="0"/>
                <a:cs typeface="Times New Roman" panose="02020603050405020304" pitchFamily="18" charset="0"/>
              </a:rPr>
              <a:t>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A282.eps" descr="id:2147518185;FounderCES"/>
          <p:cNvPicPr/>
          <p:nvPr/>
        </p:nvPicPr>
        <p:blipFill>
          <a:blip r:embed="rId8"/>
          <a:stretch>
            <a:fillRect/>
          </a:stretch>
        </p:blipFill>
        <p:spPr>
          <a:xfrm>
            <a:off x="2529764" y="2787568"/>
            <a:ext cx="2699988" cy="1927185"/>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3919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是正方形</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ABEF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是菱形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BCE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EM</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BCE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EM</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ADF.</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283.eps" descr="id:2147513859;FounderCES"/>
          <p:cNvPicPr/>
          <p:nvPr/>
        </p:nvPicPr>
        <p:blipFill>
          <a:blip r:embed="rId8"/>
          <a:stretch>
            <a:fillRect/>
          </a:stretch>
        </p:blipFill>
        <p:spPr>
          <a:xfrm>
            <a:off x="5436096" y="2142986"/>
            <a:ext cx="3024336" cy="2159799"/>
          </a:xfrm>
          <a:prstGeom prst="rect">
            <a:avLst/>
          </a:prstGeom>
        </p:spPr>
      </p:pic>
    </p:spTree>
    <p:extLst>
      <p:ext uri="{BB962C8B-B14F-4D97-AF65-F5344CB8AC3E}">
        <p14:creationId xmlns:p14="http://schemas.microsoft.com/office/powerpoint/2010/main" xmlns="" val="328793793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784452"/>
              </p:ext>
            </p:extLst>
          </p:nvPr>
        </p:nvGraphicFramePr>
        <p:xfrm>
          <a:off x="508000" y="1700808"/>
          <a:ext cx="8128000" cy="3766389"/>
        </p:xfrm>
        <a:graphic>
          <a:graphicData uri="http://schemas.openxmlformats.org/presentationml/2006/ole">
            <p:oleObj spid="_x0000_s26626" name="文档" r:id="rId9" imgW="3837724" imgH="1777270" progId="Word.Document.12">
              <p:embed/>
            </p:oleObj>
          </a:graphicData>
        </a:graphic>
      </p:graphicFrame>
    </p:spTree>
    <p:extLst>
      <p:ext uri="{BB962C8B-B14F-4D97-AF65-F5344CB8AC3E}">
        <p14:creationId xmlns:p14="http://schemas.microsoft.com/office/powerpoint/2010/main" xmlns="" val="2685467789"/>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证明平行关系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首先考虑的方法是转化法</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证明线面平行、面面平行可以转化为证明线线平行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证明线线平行可以转化为证明线面平行或面面平行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若题目中已出现了中点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可考虑在图形中再取中点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构成中位线进行证明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求几何体的体积也常用转化法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如本例中求几何体的高和求几何体底面三角形的高</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到底面的距离转化为点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到底面距离的一半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的距离转化为点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302240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06893114"/>
              </p:ext>
            </p:extLst>
          </p:nvPr>
        </p:nvGraphicFramePr>
        <p:xfrm>
          <a:off x="508000" y="1699814"/>
          <a:ext cx="8128000" cy="3961434"/>
        </p:xfrm>
        <a:graphic>
          <a:graphicData uri="http://schemas.openxmlformats.org/presentationml/2006/ole">
            <p:oleObj spid="_x0000_s27650" name="文档" r:id="rId9" imgW="3837724" imgH="1873183" progId="Word.Document.12">
              <p:embed/>
            </p:oleObj>
          </a:graphicData>
        </a:graphic>
      </p:graphicFrame>
    </p:spTree>
    <p:extLst>
      <p:ext uri="{BB962C8B-B14F-4D97-AF65-F5344CB8AC3E}">
        <p14:creationId xmlns:p14="http://schemas.microsoft.com/office/powerpoint/2010/main" xmlns="" val="3549003211"/>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529</TotalTime>
  <Words>2229</Words>
  <Application>Microsoft Office PowerPoint</Application>
  <PresentationFormat>全屏显示(4:3)</PresentationFormat>
  <Paragraphs>392</Paragraphs>
  <Slides>40</Slides>
  <Notes>39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2014高优二轮模板</vt:lpstr>
      <vt:lpstr>文档</vt:lpstr>
      <vt:lpstr>高考大题专项四　高考中的立体几何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2019-12-12T00:31:28Z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