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84" r:id="rId35"/>
    <p:sldId id="485" r:id="rId36"/>
    <p:sldId id="486" r:id="rId37"/>
    <p:sldId id="487" r:id="rId38"/>
    <p:sldId id="488" r:id="rId39"/>
    <p:sldId id="489" r:id="rId40"/>
    <p:sldId id="490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5732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1810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52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0737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9000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2129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9133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8843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6596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5298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5897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7685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329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37634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93020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79599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5915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54209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0108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37694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89934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40659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1397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1506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46185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13766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28073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64505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9555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7363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5045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11813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745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3495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35.xml"/><Relationship Id="rId5" Type="http://schemas.openxmlformats.org/officeDocument/2006/relationships/slide" Target="slide29.xml"/><Relationship Id="rId4" Type="http://schemas.openxmlformats.org/officeDocument/2006/relationships/slide" Target="slide15.xml"/><Relationship Id="rId9" Type="http://schemas.openxmlformats.org/officeDocument/2006/relationships/package" Target="../embeddings/Microsoft_Office_Word___14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slide" Target="slide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jpeg"/><Relationship Id="rId5" Type="http://schemas.openxmlformats.org/officeDocument/2006/relationships/slide" Target="slide35.xml"/><Relationship Id="rId4" Type="http://schemas.openxmlformats.org/officeDocument/2006/relationships/slide" Target="slide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10</a:t>
            </a:r>
            <a:r>
              <a:rPr lang="en-US" altLang="zh-CN" i="1" dirty="0"/>
              <a:t>.</a:t>
            </a:r>
            <a:r>
              <a:rPr lang="en-US" altLang="zh-CN" dirty="0"/>
              <a:t>1</a:t>
            </a:r>
            <a:r>
              <a:rPr lang="zh-CN" altLang="zh-CN" i="1" dirty="0"/>
              <a:t>　</a:t>
            </a:r>
            <a:r>
              <a:rPr lang="zh-CN" altLang="zh-CN" dirty="0"/>
              <a:t>算法初步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146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设计了下面的程序框图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则在空白框中应填入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65859"/>
              </p:ext>
            </p:extLst>
          </p:nvPr>
        </p:nvGraphicFramePr>
        <p:xfrm>
          <a:off x="3872702" y="1341077"/>
          <a:ext cx="8128000" cy="504427"/>
        </p:xfrm>
        <a:graphic>
          <a:graphicData uri="http://schemas.openxmlformats.org/presentationml/2006/ole">
            <p:oleObj spid="_x0000_s26626" name="文档" r:id="rId6" imgW="3837724" imgH="238700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76056" y="179507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2424438"/>
              </p:ext>
            </p:extLst>
          </p:nvPr>
        </p:nvGraphicFramePr>
        <p:xfrm>
          <a:off x="332432" y="4683580"/>
          <a:ext cx="8128000" cy="1994167"/>
        </p:xfrm>
        <a:graphic>
          <a:graphicData uri="http://schemas.openxmlformats.org/presentationml/2006/ole">
            <p:oleObj spid="_x0000_s26627" name="文档" r:id="rId7" imgW="3837724" imgH="941099" progId="Word.Document.12">
              <p:embed/>
            </p:oleObj>
          </a:graphicData>
        </a:graphic>
      </p:graphicFrame>
      <p:pic>
        <p:nvPicPr>
          <p:cNvPr id="15" name="JB04.eps" descr="id:214751966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6139628" y="2019284"/>
            <a:ext cx="2808312" cy="381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0201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98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四川成都考前模拟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我国古代数学著作《孙子算经》中有这样一道算术题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今有物不知其数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三三数之剩一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五五数之剩三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七七数之剩六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问物几何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人们把此类题目称为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中国剩余定理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若正整数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除以正整数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后的余数为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则记为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≡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2(mod4)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现将该问题以程序框图给出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执行该程序框图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A.13	B.11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D.8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JB05.eps" descr="id:214751967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355976" y="3356992"/>
            <a:ext cx="1440160" cy="2427246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1950950" y="3325819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579296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该程序框图的作用是求被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除后余数是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除后余数是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所有选项中只有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49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执行下面的程序框图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为使输出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则输入的正整数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B.4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JB06.eps" descr="id:214751967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746693" y="2303387"/>
            <a:ext cx="2481491" cy="3905213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4355976" y="1813668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91411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436978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程序运行过程如下表所示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6825377"/>
              </p:ext>
            </p:extLst>
          </p:nvPr>
        </p:nvGraphicFramePr>
        <p:xfrm>
          <a:off x="508000" y="2285396"/>
          <a:ext cx="8128000" cy="2253176"/>
        </p:xfrm>
        <a:graphic>
          <a:graphicData uri="http://schemas.openxmlformats.org/presentationml/2006/ole">
            <p:oleObj spid="_x0000_s27650" name="文档" r:id="rId6" imgW="3894589" imgH="1080280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07516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首次满足条件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程序需在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时跳出循环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为满足条件的最小值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1126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运行如图所示的框图对应的程序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输出的结果为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164288" y="1328177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3470953"/>
              </p:ext>
            </p:extLst>
          </p:nvPr>
        </p:nvGraphicFramePr>
        <p:xfrm>
          <a:off x="344304" y="1801772"/>
          <a:ext cx="8128000" cy="4815597"/>
        </p:xfrm>
        <a:graphic>
          <a:graphicData uri="http://schemas.openxmlformats.org/presentationml/2006/ole">
            <p:oleObj spid="_x0000_s28674" name="文档" r:id="rId6" imgW="3837724" imgH="2272699" progId="Word.Document.12">
              <p:embed/>
            </p:oleObj>
          </a:graphicData>
        </a:graphic>
      </p:graphicFrame>
      <p:pic>
        <p:nvPicPr>
          <p:cNvPr id="14" name="JB07.eps" descr="id:214751968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796136" y="1834433"/>
            <a:ext cx="2376264" cy="432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4046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425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算法的基本结构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顺序结构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选择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山西大同二测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对任意非零实数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a*b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的运算原理如图所示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7006125"/>
              </p:ext>
            </p:extLst>
          </p:nvPr>
        </p:nvGraphicFramePr>
        <p:xfrm>
          <a:off x="2411760" y="2464523"/>
          <a:ext cx="8128000" cy="696110"/>
        </p:xfrm>
        <a:graphic>
          <a:graphicData uri="http://schemas.openxmlformats.org/presentationml/2006/ole">
            <p:oleObj spid="_x0000_s29698" name="文档" r:id="rId7" imgW="3837724" imgH="328844" progId="Word.Document.12">
              <p:embed/>
            </p:oleObj>
          </a:graphicData>
        </a:graphic>
      </p:graphicFrame>
      <p:pic>
        <p:nvPicPr>
          <p:cNvPr id="13" name="JB08.eps" descr="id:2147519708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995936" y="3219926"/>
            <a:ext cx="2592288" cy="3108690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4880671" y="261999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福建泉州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月质检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执行如图所示的程序框图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若输入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1,cos 1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1,sin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1,cos 1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1,sin 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JB09.eps" descr="id:214751971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148064" y="1918196"/>
            <a:ext cx="1440160" cy="4278156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3862311" y="182791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5720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1978034"/>
              </p:ext>
            </p:extLst>
          </p:nvPr>
        </p:nvGraphicFramePr>
        <p:xfrm>
          <a:off x="508000" y="2132856"/>
          <a:ext cx="8128000" cy="2807978"/>
        </p:xfrm>
        <a:graphic>
          <a:graphicData uri="http://schemas.openxmlformats.org/presentationml/2006/ole">
            <p:oleObj spid="_x0000_s30722" name="文档" r:id="rId7" imgW="3837724" imgH="13251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6661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应用顺序结构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选择结构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应注意什么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应用顺序结构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选择结构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顺序结构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顺序结构是最简单的算法结构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语句与语句之间、框与框之间是按从上到下的顺序进行的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选择结构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选择结构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算法问题时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重点是判断框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是否满足判断框内的条件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对应的下一图框中的内容是不一样的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故要重点分析判断框内的条件是否满足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067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16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福建漳州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月质检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执行如图所示的程序框图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若输入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则输出的结果为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25948" y="1857883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pic>
        <p:nvPicPr>
          <p:cNvPr id="11" name="JB10.eps" descr="id:214751973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032250" y="2420887"/>
            <a:ext cx="2195934" cy="333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7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84482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算法的含义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在解决某些问题时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需要设计出一系列可操作或可计算的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通过实施这些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通常把这些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称为解决这些问题的算法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算法框图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在算法设计中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算法框图可以准确、清晰、直观地表达解决问题的思想和步骤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算法框图的三种基本结构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617118" y="222564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555776" y="26369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832284" y="26369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272732" y="4647115"/>
            <a:ext cx="575670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顺序结构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选择结构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运行如图所示的程序框图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如果输出的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2,2],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那么输入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691680" y="187913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70526382"/>
              </p:ext>
            </p:extLst>
          </p:nvPr>
        </p:nvGraphicFramePr>
        <p:xfrm>
          <a:off x="508000" y="5573159"/>
          <a:ext cx="8128000" cy="746552"/>
        </p:xfrm>
        <a:graphic>
          <a:graphicData uri="http://schemas.openxmlformats.org/presentationml/2006/ole">
            <p:oleObj spid="_x0000_s31746" name="文档" r:id="rId7" imgW="3837724" imgH="351920" progId="Word.Document.12">
              <p:embed/>
            </p:oleObj>
          </a:graphicData>
        </a:graphic>
      </p:graphicFrame>
      <p:pic>
        <p:nvPicPr>
          <p:cNvPr id="13" name="JB11.eps" descr="id:2147519743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255080" y="2348880"/>
            <a:ext cx="2016224" cy="314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7805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2350353"/>
              </p:ext>
            </p:extLst>
          </p:nvPr>
        </p:nvGraphicFramePr>
        <p:xfrm>
          <a:off x="508000" y="2471482"/>
          <a:ext cx="8128000" cy="2169035"/>
        </p:xfrm>
        <a:graphic>
          <a:graphicData uri="http://schemas.openxmlformats.org/presentationml/2006/ole">
            <p:oleObj spid="_x0000_s32770" name="文档" r:id="rId7" imgW="3837724" imgH="10233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605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循环结构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5875746"/>
              </p:ext>
            </p:extLst>
          </p:nvPr>
        </p:nvGraphicFramePr>
        <p:xfrm>
          <a:off x="508000" y="1844824"/>
          <a:ext cx="8128000" cy="1136642"/>
        </p:xfrm>
        <a:graphic>
          <a:graphicData uri="http://schemas.openxmlformats.org/presentationml/2006/ole">
            <p:oleObj spid="_x0000_s33794" name="文档" r:id="rId7" imgW="3837724" imgH="536534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84680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B12.eps" descr="id:2147519764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558696" y="2708919"/>
            <a:ext cx="2029528" cy="379794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564004" y="2543787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258064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执行下面的程序框图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如果输入的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763688" y="174203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pic>
        <p:nvPicPr>
          <p:cNvPr id="10" name="JB14.eps" descr="id:214751977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923928" y="1844824"/>
            <a:ext cx="1800200" cy="476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0326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6062978"/>
              </p:ext>
            </p:extLst>
          </p:nvPr>
        </p:nvGraphicFramePr>
        <p:xfrm>
          <a:off x="508000" y="1433558"/>
          <a:ext cx="8128000" cy="1136642"/>
        </p:xfrm>
        <a:graphic>
          <a:graphicData uri="http://schemas.openxmlformats.org/presentationml/2006/ole">
            <p:oleObj spid="_x0000_s34818" name="文档" r:id="rId7" imgW="3837724" imgH="53653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257940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程序框图运行如下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进入循环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此时退出循环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输出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8050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循环结构的思维分析过程是怎样的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循环结构的一般思维分析过程是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分析进入或退出循环体的条件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确定循环次数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结合初始条件和输出结果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分析控制循环的变量应满足的条件或累加、累乘的变量的表达式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辨析循环结构的功能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572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194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广东湛江二模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执行如图的程序框图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5987809"/>
              </p:ext>
            </p:extLst>
          </p:nvPr>
        </p:nvGraphicFramePr>
        <p:xfrm>
          <a:off x="508000" y="5472293"/>
          <a:ext cx="8128000" cy="1012216"/>
        </p:xfrm>
        <a:graphic>
          <a:graphicData uri="http://schemas.openxmlformats.org/presentationml/2006/ole">
            <p:oleObj spid="_x0000_s35842" name="文档" r:id="rId7" imgW="3837724" imgH="477400" progId="Word.Document.12">
              <p:embed/>
            </p:oleObj>
          </a:graphicData>
        </a:graphic>
      </p:graphicFrame>
      <p:pic>
        <p:nvPicPr>
          <p:cNvPr id="11" name="JB13.eps" descr="id:2147519792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147068" y="2280745"/>
            <a:ext cx="2073004" cy="3120481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3327082" y="180712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829758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155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《九章算术》里有一段叙述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今有良马与驽马发长安至齐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齐去长安一千一百二十五里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良马初日行一百零三里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日增十三里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驽马初日行九十七里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日减半里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良马先至齐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复还迎驽马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二马相逢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根据该问题设计程序框图如下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若输入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	B.9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D.16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JB15.eps" descr="id:214751979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499992" y="3017734"/>
            <a:ext cx="1800200" cy="3524154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2787028" y="294936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4478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5089268"/>
              </p:ext>
            </p:extLst>
          </p:nvPr>
        </p:nvGraphicFramePr>
        <p:xfrm>
          <a:off x="508000" y="1600015"/>
          <a:ext cx="8128000" cy="4122850"/>
        </p:xfrm>
        <a:graphic>
          <a:graphicData uri="http://schemas.openxmlformats.org/presentationml/2006/ole">
            <p:oleObj spid="_x0000_s36866" name="文档" r:id="rId7" imgW="3837724" imgH="19467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35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98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算法框图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的应用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程序框图在函数中的应用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执行右面的程序框图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当输入的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则空白判断框中的条件可能为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56176" y="2519715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41787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因为输入的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输出的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所以程序运行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不满足判断框中的条件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所以空白判断框中应填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JB16.eps" descr="id:214751981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788024" y="2979068"/>
            <a:ext cx="1584176" cy="246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三种基本逻辑结构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按照步骤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的一个算法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的算法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或者称为算法的顺序结构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其结构形式为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18W29.eps" descr="id:214750070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987824" y="3358142"/>
            <a:ext cx="1872208" cy="2231098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3728686" y="2011184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0311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1473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求解本例题的关键是什么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与函数有关的程序框图问题大多是选择结构的程序框图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实质是与分段函数有关的问题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处理办法是仔细阅读框图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把选择结构所实现的程序功能弄清楚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可能是分段函数求函数值、分段函数求值域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也可能是解决一个多分支问题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总而言之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把选择结构所要表达的各分支的功能及条件弄清楚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然后根据条件选择某一分支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是解决这类问题的关键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求解中可能需要利用分类讨论思想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679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一程序框图如图所示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如果输出的函数值在区间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那么输入实数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	B.[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1,0]	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C.[1,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D.[0,1]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623226" y="1741643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8241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[0,1]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H23.eps" descr="id:214752137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283968" y="2211387"/>
            <a:ext cx="2448272" cy="358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2931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程序框图在数列中的应用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执行如图所示的程序框图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则输出的结果是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JB18.eps" descr="id:214751984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129992" y="2173399"/>
            <a:ext cx="2306103" cy="2951407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1107296"/>
              </p:ext>
            </p:extLst>
          </p:nvPr>
        </p:nvGraphicFramePr>
        <p:xfrm>
          <a:off x="6577591" y="1612128"/>
          <a:ext cx="8128000" cy="497701"/>
        </p:xfrm>
        <a:graphic>
          <a:graphicData uri="http://schemas.openxmlformats.org/presentationml/2006/ole">
            <p:oleObj spid="_x0000_s37890" name="文档" r:id="rId8" imgW="3837724" imgH="234373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8480390"/>
              </p:ext>
            </p:extLst>
          </p:nvPr>
        </p:nvGraphicFramePr>
        <p:xfrm>
          <a:off x="508000" y="5157192"/>
          <a:ext cx="8128000" cy="1513281"/>
        </p:xfrm>
        <a:graphic>
          <a:graphicData uri="http://schemas.openxmlformats.org/presentationml/2006/ole">
            <p:oleObj spid="_x0000_s37891" name="文档" r:id="rId9" imgW="3837724" imgH="7142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84532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0962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本例中的程序框图的作用是什么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与数列有关的程序框图多是循环结构的程序框图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解决此类问题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在清楚循环体、变量的初始值和循环的终止条件分别是什么的基础上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模拟电脑的运行步骤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当循环次数较少时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列出每一步的运行结果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直至程序结束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自然就得出答案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当循环次数较多时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逐一列出前面的若干步骤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观察、归纳规律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从而得出答案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这是最常用、最有效、最适合学生认知水平的方法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8564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1603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陕西榆林四模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右图的程序框图的算法思路源于我国古代数学名著《数书九章》中的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中国剩余定理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已知正整数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执行该程序框图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B.53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C.59	D.62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JB19.eps" descr="id:214751985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724128" y="2636912"/>
            <a:ext cx="2664296" cy="3457742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2030938" y="258324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542444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模拟程序运行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值依次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229,1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061,893,725,557,389,221,53,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此时不符合循环条件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输出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82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3859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基本算法语句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如果下面的程序执行后输出的结果是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11 880,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后面的条件应为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573675"/>
            <a:ext cx="8128000" cy="33424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s=s</a:t>
            </a:r>
            <a:r>
              <a:rPr lang="en-US" altLang="zh-CN" sz="2200" baseline="-25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594737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167528" y="213162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964229"/>
            <a:ext cx="133350" cy="13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因为输出的结果是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所以程序循环了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90416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解决算法语句问题的一般思路是什么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解决算法语句问题的一般思路是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首先通读全部语句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把它翻译成数学问题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然后领悟该语句的功能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最后根据语句的功能运行程序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解决问题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986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074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按照如图程序运行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883698" y="1330377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79309"/>
            <a:ext cx="8128000" cy="330705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X=2</a:t>
            </a:r>
            <a:r>
              <a:rPr lang="en-US" altLang="zh-CN" sz="2200" baseline="-25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X+1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K=K+1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X&gt;16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4483" y="5536695"/>
            <a:ext cx="133350" cy="13335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509557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第一次循环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第二次循环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第三次循环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终止循环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输出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72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392310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179429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在设计一个算法的过程中要牢记它的五个特征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概括性、逻辑性、有穷性、不唯一性、普遍性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在画程序框图时要进行结构的选择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若所要解决的问题不需要分情况讨论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则只用顺序结构就能解决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若所要解决的问题需要分若干种情况讨论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则必须引入选择结构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若所要解决的问题要进行多次重复的步骤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且这些步骤之间又有相同的规律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则必须引入变量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应用循环结构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利用循环结构表示算法的特点是先执行循环体再判断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当判断框内的条件不满足时继续执行循环体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当条件满足时输出结果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结束算法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22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需要输入信息时用输入语句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需要输出信息时用输出语句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当变量需要的数据较少或给变量赋予算式时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用赋值语句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当变量需要输入多组数据且程序重复使用时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使用循环语句较好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完善程序框图中的条件是程序框图问题中难度较大的一类问题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解决此类问题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应结合初始条件和输出的结果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分析控制循环的变量应满足的条件或累加、累乘的变量的表达式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明确进入循环体时变量的情况、累加或累乘变量的变化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具体解题方法有以下两种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一是先假定空白处填写的条件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再正面执行程序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来检验填写的条件是否正确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二是根据结果进行回溯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直至确定填写的条件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44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54362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判断的结果决定后面的步骤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像这样的结构通常称作选择结构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其结构形式为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18W30.eps" descr="id:21475007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83768" y="2699718"/>
            <a:ext cx="3672408" cy="3527203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327082" y="1433580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292200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428373"/>
            <a:ext cx="2034391" cy="32997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7585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注意起止框与处理框、判断框与输入、输出框的不同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赋值语句不能与等号相混淆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赋值号左边只能是变量名字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赋值号左右不能对换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在一个赋值语句中只能给一个变量赋值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不能出现多个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855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8873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指从某处开始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按照一定条件反复执行某些步骤的情况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反复执行的处理步骤称为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其基本模式为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W31.eps" descr="id:214750071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95736" y="2596077"/>
            <a:ext cx="3960440" cy="396044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4551218" y="1727213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7447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基本算法语句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任何一种程序设计语言中都包含五种基本的算法语句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、输出语句、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、条件语句和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赋值语句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将表达式所代表的值赋给变量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87624" y="277527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输入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11812" y="2770888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赋值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07836" y="316742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3631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条件语句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(1)If—Then—Else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语句的一般格式为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条件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(2)If—Then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语句的一般格式是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条件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82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循环语句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(1)For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语句的一般格式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循环变量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初始值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(2)Do Loop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语句的一般格式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Loop While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条件为真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4321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算法框图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包含顺序结构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但不一定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和循环结构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的出口有两个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但在执行时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只有一个出口是有效的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输入框只能紧接开始框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输出框只能紧接结束框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输入语句可以同时给多个变量赋值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在算法语句中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是错误的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92280" y="393305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99692" y="2739816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12356" y="3545608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723044" y="4331702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65665" y="4735109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531</TotalTime>
  <Words>2367</Words>
  <Application>Microsoft Office PowerPoint</Application>
  <PresentationFormat>全屏显示(4:3)</PresentationFormat>
  <Paragraphs>437</Paragraphs>
  <Slides>40</Slides>
  <Notes>39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2014高优二轮模板</vt:lpstr>
      <vt:lpstr>文档</vt:lpstr>
      <vt:lpstr>10.1　算法初步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2019-12-12T00:33:40Z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