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  <p:sldId id="490" r:id="rId41"/>
    <p:sldId id="491" r:id="rId42"/>
    <p:sldId id="492" r:id="rId43"/>
    <p:sldId id="493" r:id="rId44"/>
    <p:sldId id="494" r:id="rId45"/>
    <p:sldId id="495" r:id="rId46"/>
    <p:sldId id="496" r:id="rId47"/>
    <p:sldId id="497" r:id="rId48"/>
    <p:sldId id="498" r:id="rId49"/>
    <p:sldId id="499" r:id="rId50"/>
    <p:sldId id="500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1041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1542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9675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5123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187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6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825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1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869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3794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0437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626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2105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0490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5453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21819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644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47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5795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34970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448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99592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716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90112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96587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3072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03734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9827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808874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9596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1985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1412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570775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41386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6002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1115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41368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106335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9716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0220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5218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1661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2732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0.docx"/><Relationship Id="rId11" Type="http://schemas.openxmlformats.org/officeDocument/2006/relationships/package" Target="../embeddings/Microsoft_Office_Word___15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3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2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3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24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25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notesSlide" Target="../notesSlides/notesSlide26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notesSlide" Target="../notesSlides/notesSlide27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29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notesSlide" Target="../notesSlides/notesSlide30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notesSlide" Target="../notesSlides/notesSlide31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notesSlide" Target="../notesSlides/notesSlide32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3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notesSlide" Target="../notesSlides/notesSlide34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2.docx"/><Relationship Id="rId3" Type="http://schemas.openxmlformats.org/officeDocument/2006/relationships/notesSlide" Target="../notesSlides/notesSlide36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3.docx"/><Relationship Id="rId3" Type="http://schemas.openxmlformats.org/officeDocument/2006/relationships/notesSlide" Target="../notesSlides/notesSlide37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10" Type="http://schemas.openxmlformats.org/officeDocument/2006/relationships/image" Target="../media/image53.jpeg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4.doc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notesSlide" Target="../notesSlides/notesSlide3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notesSlide" Target="../notesSlides/notesSlide39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6.docx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6.vml"/><Relationship Id="rId6" Type="http://schemas.openxmlformats.org/officeDocument/2006/relationships/package" Target="../embeddings/Microsoft_Office_Word___49.docx"/><Relationship Id="rId5" Type="http://schemas.openxmlformats.org/officeDocument/2006/relationships/package" Target="../embeddings/Microsoft_Office_Word___48.docx"/><Relationship Id="rId4" Type="http://schemas.openxmlformats.org/officeDocument/2006/relationships/package" Target="../embeddings/Microsoft_Office_Word___47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Relationship Id="rId5" Type="http://schemas.openxmlformats.org/officeDocument/2006/relationships/package" Target="../embeddings/Microsoft_Office_Word___51.docx"/><Relationship Id="rId4" Type="http://schemas.openxmlformats.org/officeDocument/2006/relationships/package" Target="../embeddings/Microsoft_Office_Word___50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5" Type="http://schemas.openxmlformats.org/officeDocument/2006/relationships/package" Target="../embeddings/Microsoft_Office_Word___53.docx"/><Relationship Id="rId4" Type="http://schemas.openxmlformats.org/officeDocument/2006/relationships/package" Target="../embeddings/Microsoft_Office_Word___52.docx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5" Type="http://schemas.openxmlformats.org/officeDocument/2006/relationships/package" Target="../embeddings/Microsoft_Office_Word___55.docx"/><Relationship Id="rId4" Type="http://schemas.openxmlformats.org/officeDocument/2006/relationships/package" Target="../embeddings/Microsoft_Office_Word___54.doc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5" Type="http://schemas.openxmlformats.org/officeDocument/2006/relationships/package" Target="../embeddings/Microsoft_Office_Word___57.docx"/><Relationship Id="rId4" Type="http://schemas.openxmlformats.org/officeDocument/2006/relationships/package" Target="../embeddings/Microsoft_Office_Word___56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5" Type="http://schemas.openxmlformats.org/officeDocument/2006/relationships/package" Target="../embeddings/Microsoft_Office_Word___59.docx"/><Relationship Id="rId4" Type="http://schemas.openxmlformats.org/officeDocument/2006/relationships/package" Target="../embeddings/Microsoft_Office_Word___58.docx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4" Type="http://schemas.openxmlformats.org/officeDocument/2006/relationships/package" Target="../embeddings/Microsoft_Office_Word___60.docx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7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6" Type="http://schemas.openxmlformats.org/officeDocument/2006/relationships/package" Target="../embeddings/Microsoft_Office_Word___63.docx"/><Relationship Id="rId5" Type="http://schemas.openxmlformats.org/officeDocument/2006/relationships/package" Target="../embeddings/Microsoft_Office_Word___62.docx"/><Relationship Id="rId4" Type="http://schemas.openxmlformats.org/officeDocument/2006/relationships/package" Target="../embeddings/Microsoft_Office_Word___6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4" Type="http://schemas.openxmlformats.org/officeDocument/2006/relationships/package" Target="../embeddings/Microsoft_Office_Word___6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jpeg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9</a:t>
            </a:r>
            <a:r>
              <a:rPr lang="en-US" altLang="zh-CN" i="1" dirty="0"/>
              <a:t>.</a:t>
            </a:r>
            <a:r>
              <a:rPr lang="en-US" altLang="zh-CN" dirty="0"/>
              <a:t>6</a:t>
            </a:r>
            <a:r>
              <a:rPr lang="zh-CN" altLang="zh-CN" i="1" dirty="0"/>
              <a:t>　</a:t>
            </a:r>
            <a:r>
              <a:rPr lang="zh-CN" altLang="zh-CN" dirty="0"/>
              <a:t>双曲线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006011"/>
              </p:ext>
            </p:extLst>
          </p:nvPr>
        </p:nvGraphicFramePr>
        <p:xfrm>
          <a:off x="508000" y="1772816"/>
          <a:ext cx="8128000" cy="1752042"/>
        </p:xfrm>
        <a:graphic>
          <a:graphicData uri="http://schemas.openxmlformats.org/presentationml/2006/ole">
            <p:oleObj spid="_x0000_s33794" name="文档" r:id="rId6" imgW="3837724" imgH="82643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04350" y="260800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8790072"/>
              </p:ext>
            </p:extLst>
          </p:nvPr>
        </p:nvGraphicFramePr>
        <p:xfrm>
          <a:off x="508000" y="3604189"/>
          <a:ext cx="8128000" cy="1772221"/>
        </p:xfrm>
        <a:graphic>
          <a:graphicData uri="http://schemas.openxmlformats.org/presentationml/2006/ole">
            <p:oleObj spid="_x0000_s33795" name="文档" r:id="rId7" imgW="3837724" imgH="8365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153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1622598"/>
              </p:ext>
            </p:extLst>
          </p:nvPr>
        </p:nvGraphicFramePr>
        <p:xfrm>
          <a:off x="508000" y="1340768"/>
          <a:ext cx="8128000" cy="965138"/>
        </p:xfrm>
        <a:graphic>
          <a:graphicData uri="http://schemas.openxmlformats.org/presentationml/2006/ole">
            <p:oleObj spid="_x0000_s34818" name="文档" r:id="rId6" imgW="3837724" imgH="455766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8088757"/>
              </p:ext>
            </p:extLst>
          </p:nvPr>
        </p:nvGraphicFramePr>
        <p:xfrm>
          <a:off x="508000" y="4149080"/>
          <a:ext cx="8128000" cy="918056"/>
        </p:xfrm>
        <a:graphic>
          <a:graphicData uri="http://schemas.openxmlformats.org/presentationml/2006/ole">
            <p:oleObj spid="_x0000_s34819" name="文档" r:id="rId7" imgW="3837724" imgH="434131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237169"/>
              </p:ext>
            </p:extLst>
          </p:nvPr>
        </p:nvGraphicFramePr>
        <p:xfrm>
          <a:off x="7236296" y="1753867"/>
          <a:ext cx="8128000" cy="548145"/>
        </p:xfrm>
        <a:graphic>
          <a:graphicData uri="http://schemas.openxmlformats.org/presentationml/2006/ole">
            <p:oleObj spid="_x0000_s34820" name="文档" r:id="rId8" imgW="3837724" imgH="258171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7946726"/>
              </p:ext>
            </p:extLst>
          </p:nvPr>
        </p:nvGraphicFramePr>
        <p:xfrm>
          <a:off x="508000" y="2348880"/>
          <a:ext cx="8128000" cy="1731867"/>
        </p:xfrm>
        <a:graphic>
          <a:graphicData uri="http://schemas.openxmlformats.org/presentationml/2006/ole">
            <p:oleObj spid="_x0000_s34821" name="文档" r:id="rId9" imgW="3837724" imgH="817782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3378445"/>
              </p:ext>
            </p:extLst>
          </p:nvPr>
        </p:nvGraphicFramePr>
        <p:xfrm>
          <a:off x="6804248" y="4518991"/>
          <a:ext cx="8128000" cy="548145"/>
        </p:xfrm>
        <a:graphic>
          <a:graphicData uri="http://schemas.openxmlformats.org/presentationml/2006/ole">
            <p:oleObj spid="_x0000_s34822" name="文档" r:id="rId10" imgW="3837724" imgH="258532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9142202"/>
              </p:ext>
            </p:extLst>
          </p:nvPr>
        </p:nvGraphicFramePr>
        <p:xfrm>
          <a:off x="508000" y="5139144"/>
          <a:ext cx="8128000" cy="1499830"/>
        </p:xfrm>
        <a:graphic>
          <a:graphicData uri="http://schemas.openxmlformats.org/presentationml/2006/ole">
            <p:oleObj spid="_x0000_s34823" name="文档" r:id="rId11" imgW="3837724" imgH="7078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72740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472" y="1919064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4144905"/>
              </p:ext>
            </p:extLst>
          </p:nvPr>
        </p:nvGraphicFramePr>
        <p:xfrm>
          <a:off x="508000" y="2420888"/>
          <a:ext cx="8128000" cy="2021070"/>
        </p:xfrm>
        <a:graphic>
          <a:graphicData uri="http://schemas.openxmlformats.org/presentationml/2006/ole">
            <p:oleObj spid="_x0000_s35842" name="文档" r:id="rId7" imgW="3837724" imgH="954079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0107528"/>
              </p:ext>
            </p:extLst>
          </p:nvPr>
        </p:nvGraphicFramePr>
        <p:xfrm>
          <a:off x="508000" y="4480156"/>
          <a:ext cx="8128000" cy="450621"/>
        </p:xfrm>
        <a:graphic>
          <a:graphicData uri="http://schemas.openxmlformats.org/presentationml/2006/ole">
            <p:oleObj spid="_x0000_s35843" name="文档" r:id="rId8" imgW="3837724" imgH="213460" progId="Word.Document.12">
              <p:embed/>
            </p:oleObj>
          </a:graphicData>
        </a:graphic>
      </p:graphicFrame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30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2711648"/>
              </p:ext>
            </p:extLst>
          </p:nvPr>
        </p:nvGraphicFramePr>
        <p:xfrm>
          <a:off x="313666" y="3205585"/>
          <a:ext cx="8128000" cy="2404437"/>
        </p:xfrm>
        <a:graphic>
          <a:graphicData uri="http://schemas.openxmlformats.org/presentationml/2006/ole">
            <p:oleObj spid="_x0000_s36866" name="文档" r:id="rId7" imgW="3837724" imgH="1134366" progId="Word.Document.12">
              <p:embed/>
            </p:oleObj>
          </a:graphicData>
        </a:graphic>
      </p:graphicFrame>
      <p:sp>
        <p:nvSpPr>
          <p:cNvPr id="12" name="圆角矩形 11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009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如何灵活运用双曲线的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定义或者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解焦点三角形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双曲线定义的应用主要有两个方面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一是判定平面内动点与两定点的轨迹是否为双曲线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进而根据要求可求出曲线方程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焦点三角形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常利用正弦定理、余弦定理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经常结合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运用平方的方法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的联系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76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安徽合肥冲刺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地的正东方向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地的北偏东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河流的沿岸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上任意一点到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的距离比到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现要在曲线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上任一处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建一座码头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两地转运货物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经测算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修建公路的费用均为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那么修建这两条公路的总费用最低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M46.eps" descr="id:214751917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769295" y="4119341"/>
            <a:ext cx="2882825" cy="1757931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3816728"/>
              </p:ext>
            </p:extLst>
          </p:nvPr>
        </p:nvGraphicFramePr>
        <p:xfrm>
          <a:off x="662786" y="3593587"/>
          <a:ext cx="8128000" cy="369913"/>
        </p:xfrm>
        <a:graphic>
          <a:graphicData uri="http://schemas.openxmlformats.org/presentationml/2006/ole">
            <p:oleObj spid="_x0000_s37890" name="文档" r:id="rId8" imgW="3837724" imgH="175239" progId="Word.Document.12">
              <p:embed/>
            </p:oleObj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55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1526810"/>
              </p:ext>
            </p:extLst>
          </p:nvPr>
        </p:nvGraphicFramePr>
        <p:xfrm>
          <a:off x="508000" y="2331924"/>
          <a:ext cx="8128000" cy="2448153"/>
        </p:xfrm>
        <a:graphic>
          <a:graphicData uri="http://schemas.openxmlformats.org/presentationml/2006/ole">
            <p:oleObj spid="_x0000_s38914" name="文档" r:id="rId7" imgW="3837724" imgH="1155280" progId="Word.Document.12">
              <p:embed/>
            </p:oleObj>
          </a:graphicData>
        </a:graphic>
      </p:graphicFrame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51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48478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双曲线的标准方程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相外切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则动圆圆心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0100084"/>
              </p:ext>
            </p:extLst>
          </p:nvPr>
        </p:nvGraphicFramePr>
        <p:xfrm>
          <a:off x="508000" y="2767529"/>
          <a:ext cx="8128000" cy="2976118"/>
        </p:xfrm>
        <a:graphic>
          <a:graphicData uri="http://schemas.openxmlformats.org/presentationml/2006/ole">
            <p:oleObj spid="_x0000_s39938" name="文档" r:id="rId7" imgW="3837724" imgH="1405158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396477"/>
              </p:ext>
            </p:extLst>
          </p:nvPr>
        </p:nvGraphicFramePr>
        <p:xfrm>
          <a:off x="6300192" y="2155583"/>
          <a:ext cx="8128000" cy="541417"/>
        </p:xfrm>
        <a:graphic>
          <a:graphicData uri="http://schemas.openxmlformats.org/presentationml/2006/ole">
            <p:oleObj spid="_x0000_s39939" name="文档" r:id="rId8" imgW="3837724" imgH="256368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4716016" y="419982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7" name="圆角矩形 16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分别外切于点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根据两圆外切的条件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|=|MA|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|=|MB|.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|MA|=|MB|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到两定点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的距离的差是常数且小于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根据双曲线的定义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的轨迹为双曲线的左支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M47.eps" descr="id:214751425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940152" y="1988839"/>
            <a:ext cx="2376264" cy="2312125"/>
          </a:xfrm>
          <a:prstGeom prst="rect">
            <a:avLst/>
          </a:prstGeom>
        </p:spPr>
      </p:pic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4446961"/>
              </p:ext>
            </p:extLst>
          </p:nvPr>
        </p:nvGraphicFramePr>
        <p:xfrm>
          <a:off x="3356768" y="5486595"/>
          <a:ext cx="8128000" cy="541417"/>
        </p:xfrm>
        <a:graphic>
          <a:graphicData uri="http://schemas.openxmlformats.org/presentationml/2006/ole">
            <p:oleObj spid="_x0000_s40962" name="文档" r:id="rId8" imgW="3837724" imgH="256368" progId="Word.Document.12">
              <p:embed/>
            </p:oleObj>
          </a:graphicData>
        </a:graphic>
      </p:graphicFrame>
      <p:sp>
        <p:nvSpPr>
          <p:cNvPr id="18" name="圆角矩形 17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36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3040769"/>
              </p:ext>
            </p:extLst>
          </p:nvPr>
        </p:nvGraphicFramePr>
        <p:xfrm>
          <a:off x="508000" y="1605351"/>
          <a:ext cx="8128000" cy="4045506"/>
        </p:xfrm>
        <a:graphic>
          <a:graphicData uri="http://schemas.openxmlformats.org/presentationml/2006/ole">
            <p:oleObj spid="_x0000_s41986" name="文档" r:id="rId7" imgW="3837724" imgH="1909240" progId="Word.Document.12">
              <p:embed/>
            </p:oleObj>
          </a:graphicData>
        </a:graphic>
      </p:graphicFrame>
      <p:pic>
        <p:nvPicPr>
          <p:cNvPr id="10" name="M48.eps" descr="id:214751426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940152" y="2637008"/>
            <a:ext cx="2623840" cy="2265896"/>
          </a:xfrm>
          <a:prstGeom prst="rect">
            <a:avLst/>
          </a:prstGeom>
        </p:spPr>
      </p:pic>
      <p:sp>
        <p:nvSpPr>
          <p:cNvPr id="11" name="圆角矩形 10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7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双曲线的定义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平面内与两个定点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的点的轨迹叫做双曲线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这两个定点叫做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两焦点间的距离叫做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M|||MF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的轨迹是双曲线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的轨迹是两条射线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19170" y="2089892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距离的差的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绝对值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13017" y="2487712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96638" y="2897341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40980" y="4082530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a&lt;|F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40980" y="4466600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40980" y="4878633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a&gt;|F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5967" y="1916832"/>
            <a:ext cx="572785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双曲线的标准方程的求解方法是什么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884792"/>
              </p:ext>
            </p:extLst>
          </p:nvPr>
        </p:nvGraphicFramePr>
        <p:xfrm>
          <a:off x="508000" y="2500326"/>
          <a:ext cx="8128000" cy="2296826"/>
        </p:xfrm>
        <a:graphic>
          <a:graphicData uri="http://schemas.openxmlformats.org/presentationml/2006/ole">
            <p:oleObj spid="_x0000_s43010" name="文档" r:id="rId7" imgW="3837724" imgH="1084968" progId="Word.Document.12">
              <p:embed/>
            </p:oleObj>
          </a:graphicData>
        </a:graphic>
      </p:graphicFrame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78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6355346"/>
              </p:ext>
            </p:extLst>
          </p:nvPr>
        </p:nvGraphicFramePr>
        <p:xfrm>
          <a:off x="508000" y="1474393"/>
          <a:ext cx="8128000" cy="4183382"/>
        </p:xfrm>
        <a:graphic>
          <a:graphicData uri="http://schemas.openxmlformats.org/presentationml/2006/ole">
            <p:oleObj spid="_x0000_s44034" name="文档" r:id="rId7" imgW="3837724" imgH="1974144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333637"/>
              </p:ext>
            </p:extLst>
          </p:nvPr>
        </p:nvGraphicFramePr>
        <p:xfrm>
          <a:off x="508000" y="5736920"/>
          <a:ext cx="8128000" cy="548145"/>
        </p:xfrm>
        <a:graphic>
          <a:graphicData uri="http://schemas.openxmlformats.org/presentationml/2006/ole">
            <p:oleObj spid="_x0000_s44035" name="文档" r:id="rId8" imgW="3837724" imgH="259253" progId="Word.Document.12">
              <p:embed/>
            </p:oleObj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34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3355941"/>
              </p:ext>
            </p:extLst>
          </p:nvPr>
        </p:nvGraphicFramePr>
        <p:xfrm>
          <a:off x="508000" y="2276872"/>
          <a:ext cx="8128000" cy="2525499"/>
        </p:xfrm>
        <a:graphic>
          <a:graphicData uri="http://schemas.openxmlformats.org/presentationml/2006/ole">
            <p:oleObj spid="_x0000_s45058" name="文档" r:id="rId7" imgW="3837724" imgH="1192779" progId="Word.Document.12">
              <p:embed/>
            </p:oleObj>
          </a:graphicData>
        </a:graphic>
      </p:graphicFrame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57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92382" y="1351159"/>
            <a:ext cx="3993401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双曲线的几何性质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求双曲线的渐近线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7558748"/>
              </p:ext>
            </p:extLst>
          </p:nvPr>
        </p:nvGraphicFramePr>
        <p:xfrm>
          <a:off x="508000" y="2210870"/>
          <a:ext cx="8128000" cy="1896646"/>
        </p:xfrm>
        <a:graphic>
          <a:graphicData uri="http://schemas.openxmlformats.org/presentationml/2006/ole">
            <p:oleObj spid="_x0000_s46082" name="文档" r:id="rId8" imgW="3837724" imgH="894585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8016206" y="287298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8838123"/>
              </p:ext>
            </p:extLst>
          </p:nvPr>
        </p:nvGraphicFramePr>
        <p:xfrm>
          <a:off x="508000" y="4141264"/>
          <a:ext cx="8128000" cy="2414524"/>
        </p:xfrm>
        <a:graphic>
          <a:graphicData uri="http://schemas.openxmlformats.org/presentationml/2006/ole">
            <p:oleObj spid="_x0000_s46083" name="文档" r:id="rId9" imgW="3837724" imgH="11394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32613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双曲线的离心率与渐近线的方程有怎样的关系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0227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2516" y="1371212"/>
            <a:ext cx="38154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求双曲线的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离心率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2315028"/>
              </p:ext>
            </p:extLst>
          </p:nvPr>
        </p:nvGraphicFramePr>
        <p:xfrm>
          <a:off x="508000" y="1833175"/>
          <a:ext cx="8128000" cy="4280903"/>
        </p:xfrm>
        <a:graphic>
          <a:graphicData uri="http://schemas.openxmlformats.org/presentationml/2006/ole">
            <p:oleObj spid="_x0000_s47106" name="文档" r:id="rId8" imgW="3837724" imgH="202029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6632024" y="380982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55690" y="5650857"/>
            <a:ext cx="10470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6124469"/>
            <a:ext cx="488146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求双曲线的离心率有几种方法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80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761919"/>
              </p:ext>
            </p:extLst>
          </p:nvPr>
        </p:nvGraphicFramePr>
        <p:xfrm>
          <a:off x="508000" y="1756964"/>
          <a:ext cx="8128000" cy="3739486"/>
        </p:xfrm>
        <a:graphic>
          <a:graphicData uri="http://schemas.openxmlformats.org/presentationml/2006/ole">
            <p:oleObj spid="_x0000_s48130" name="文档" r:id="rId8" imgW="3837724" imgH="17657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949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7937" y="1893109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由离心率或渐近线求双曲线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3975236"/>
              </p:ext>
            </p:extLst>
          </p:nvPr>
        </p:nvGraphicFramePr>
        <p:xfrm>
          <a:off x="508000" y="2407556"/>
          <a:ext cx="8128000" cy="2461604"/>
        </p:xfrm>
        <a:graphic>
          <a:graphicData uri="http://schemas.openxmlformats.org/presentationml/2006/ole">
            <p:oleObj spid="_x0000_s49154" name="文档" r:id="rId8" imgW="3837724" imgH="116213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8026597" y="332674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1463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0229435"/>
              </p:ext>
            </p:extLst>
          </p:nvPr>
        </p:nvGraphicFramePr>
        <p:xfrm>
          <a:off x="508000" y="1471659"/>
          <a:ext cx="8128000" cy="4560020"/>
        </p:xfrm>
        <a:graphic>
          <a:graphicData uri="http://schemas.openxmlformats.org/presentationml/2006/ole">
            <p:oleObj spid="_x0000_s50178" name="文档" r:id="rId8" imgW="3837724" imgH="21522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00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求双曲线方程的一般思路是怎样的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只需要根据一个条件得到关于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的齐次式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的齐次式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然后转化为关于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涉及过原点的直线与双曲线的交点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求离心率的取值范围问题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要充分利用渐近线这个媒介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并且要对双曲线与直线的交点情况进行分析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最后利用解三角形或不等式等知识解决问题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0945311"/>
              </p:ext>
            </p:extLst>
          </p:nvPr>
        </p:nvGraphicFramePr>
        <p:xfrm>
          <a:off x="4292872" y="2309299"/>
          <a:ext cx="8128000" cy="460709"/>
        </p:xfrm>
        <a:graphic>
          <a:graphicData uri="http://schemas.openxmlformats.org/presentationml/2006/ole">
            <p:oleObj spid="_x0000_s51202" name="文档" r:id="rId8" imgW="3837724" imgH="21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59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765440"/>
              </p:ext>
            </p:extLst>
          </p:nvPr>
        </p:nvGraphicFramePr>
        <p:xfrm>
          <a:off x="508000" y="2220950"/>
          <a:ext cx="8128000" cy="2670100"/>
        </p:xfrm>
        <a:graphic>
          <a:graphicData uri="http://schemas.openxmlformats.org/presentationml/2006/ole">
            <p:oleObj spid="_x0000_s26626" name="文档" r:id="rId6" imgW="3837724" imgH="12602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662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6085046"/>
              </p:ext>
            </p:extLst>
          </p:nvPr>
        </p:nvGraphicFramePr>
        <p:xfrm>
          <a:off x="508000" y="1449791"/>
          <a:ext cx="8128000" cy="4499489"/>
        </p:xfrm>
        <a:graphic>
          <a:graphicData uri="http://schemas.openxmlformats.org/presentationml/2006/ole">
            <p:oleObj spid="_x0000_s52226" name="文档" r:id="rId8" imgW="3837724" imgH="212414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294122" y="235927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4403" y="4780238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40992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898147"/>
              </p:ext>
            </p:extLst>
          </p:nvPr>
        </p:nvGraphicFramePr>
        <p:xfrm>
          <a:off x="508000" y="2328561"/>
          <a:ext cx="8128000" cy="2454878"/>
        </p:xfrm>
        <a:graphic>
          <a:graphicData uri="http://schemas.openxmlformats.org/presentationml/2006/ole">
            <p:oleObj spid="_x0000_s53250" name="文档" r:id="rId8" imgW="3837724" imgH="115888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4239933" y="340821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0004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1605785"/>
              </p:ext>
            </p:extLst>
          </p:nvPr>
        </p:nvGraphicFramePr>
        <p:xfrm>
          <a:off x="508000" y="1367235"/>
          <a:ext cx="8128000" cy="5363742"/>
        </p:xfrm>
        <a:graphic>
          <a:graphicData uri="http://schemas.openxmlformats.org/presentationml/2006/ole">
            <p:oleObj spid="_x0000_s54274" name="文档" r:id="rId8" imgW="3837724" imgH="25319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940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5778222"/>
              </p:ext>
            </p:extLst>
          </p:nvPr>
        </p:nvGraphicFramePr>
        <p:xfrm>
          <a:off x="508000" y="3068387"/>
          <a:ext cx="8128000" cy="975226"/>
        </p:xfrm>
        <a:graphic>
          <a:graphicData uri="http://schemas.openxmlformats.org/presentationml/2006/ole">
            <p:oleObj spid="_x0000_s55298" name="文档" r:id="rId8" imgW="3837724" imgH="4597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507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5431" y="1875915"/>
            <a:ext cx="30925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双曲线与圆的综合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2749688"/>
              </p:ext>
            </p:extLst>
          </p:nvPr>
        </p:nvGraphicFramePr>
        <p:xfrm>
          <a:off x="508000" y="2374513"/>
          <a:ext cx="8128000" cy="2350631"/>
        </p:xfrm>
        <a:graphic>
          <a:graphicData uri="http://schemas.openxmlformats.org/presentationml/2006/ole">
            <p:oleObj spid="_x0000_s56322" name="文档" r:id="rId8" imgW="3837724" imgH="1109126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7596336" y="329417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896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的垂直平分线恰好过点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为半径的圆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|OA|=a.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中位线定理可得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8911630"/>
              </p:ext>
            </p:extLst>
          </p:nvPr>
        </p:nvGraphicFramePr>
        <p:xfrm>
          <a:off x="323528" y="3919243"/>
          <a:ext cx="8128000" cy="2421250"/>
        </p:xfrm>
        <a:graphic>
          <a:graphicData uri="http://schemas.openxmlformats.org/presentationml/2006/ole">
            <p:oleObj spid="_x0000_s57346" name="文档" r:id="rId8" imgW="3837724" imgH="1143741" progId="Word.Document.12">
              <p:embed/>
            </p:oleObj>
          </a:graphicData>
        </a:graphic>
      </p:graphicFrame>
      <p:pic>
        <p:nvPicPr>
          <p:cNvPr id="13" name="M52.eps" descr="id:214751426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300192" y="1767341"/>
            <a:ext cx="2448272" cy="20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059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如何解答双曲线与圆的综合问题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解答双曲线与圆的综合问题一般要画出几何图形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多借助圆的几何性质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挖掘出隐含条件、如垂直关系、线段或角的等量关系等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37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9371277"/>
              </p:ext>
            </p:extLst>
          </p:nvPr>
        </p:nvGraphicFramePr>
        <p:xfrm>
          <a:off x="508000" y="2287666"/>
          <a:ext cx="8128000" cy="2293462"/>
        </p:xfrm>
        <a:graphic>
          <a:graphicData uri="http://schemas.openxmlformats.org/presentationml/2006/ole">
            <p:oleObj spid="_x0000_s58370" name="文档" r:id="rId8" imgW="3837724" imgH="108316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135886" y="341361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7614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921358"/>
              </p:ext>
            </p:extLst>
          </p:nvPr>
        </p:nvGraphicFramePr>
        <p:xfrm>
          <a:off x="385145" y="1505566"/>
          <a:ext cx="8128000" cy="494340"/>
        </p:xfrm>
        <a:graphic>
          <a:graphicData uri="http://schemas.openxmlformats.org/presentationml/2006/ole">
            <p:oleObj spid="_x0000_s59394" name="文档" r:id="rId8" imgW="3837724" imgH="23365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198410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令右焦点为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OE=a.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PF-PF'=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PF=PF'+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+PF'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=FF'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0548407"/>
              </p:ext>
            </p:extLst>
          </p:nvPr>
        </p:nvGraphicFramePr>
        <p:xfrm>
          <a:off x="323528" y="4845965"/>
          <a:ext cx="8128000" cy="1092924"/>
        </p:xfrm>
        <a:graphic>
          <a:graphicData uri="http://schemas.openxmlformats.org/presentationml/2006/ole">
            <p:oleObj spid="_x0000_s59395" name="文档" r:id="rId9" imgW="3837724" imgH="515260" progId="Word.Document.12">
              <p:embed/>
            </p:oleObj>
          </a:graphicData>
        </a:graphic>
      </p:graphicFrame>
      <p:pic>
        <p:nvPicPr>
          <p:cNvPr id="13" name="J05原书.eps" descr="id:2147514275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5292080" y="2755868"/>
            <a:ext cx="2952328" cy="216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02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2" name="要点归纳小结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60328" y="1464731"/>
            <a:ext cx="7396048" cy="417655"/>
          </a:xfrm>
          <a:prstGeom prst="rect">
            <a:avLst/>
          </a:prstGeom>
        </p:spPr>
      </p:pic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4535989"/>
              </p:ext>
            </p:extLst>
          </p:nvPr>
        </p:nvGraphicFramePr>
        <p:xfrm>
          <a:off x="508000" y="1962350"/>
          <a:ext cx="8128000" cy="4223736"/>
        </p:xfrm>
        <a:graphic>
          <a:graphicData uri="http://schemas.openxmlformats.org/presentationml/2006/ole">
            <p:oleObj spid="_x0000_s60418" name="文档" r:id="rId9" imgW="3837724" imgH="19936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595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994"/>
            <a:ext cx="2089033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双曲线的性质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7067866"/>
              </p:ext>
            </p:extLst>
          </p:nvPr>
        </p:nvGraphicFramePr>
        <p:xfrm>
          <a:off x="508000" y="1880471"/>
          <a:ext cx="8128000" cy="4860897"/>
        </p:xfrm>
        <a:graphic>
          <a:graphicData uri="http://schemas.openxmlformats.org/presentationml/2006/ole">
            <p:oleObj spid="_x0000_s27650" name="文档" r:id="rId6" imgW="3894589" imgH="2328227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851920" y="4869160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560857" y="486915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112475" y="5229200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85828" y="5229200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74890" y="5229200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704227" y="5229200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977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易错易混警示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611560" y="1478003"/>
            <a:ext cx="2034391" cy="329979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08000" y="179359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双曲线的标准方程的两种形式的区分要结合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前系数的正负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关于双曲线离心率的取值范围问题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不要忘记双曲线离心率的取值范围是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4045742"/>
              </p:ext>
            </p:extLst>
          </p:nvPr>
        </p:nvGraphicFramePr>
        <p:xfrm>
          <a:off x="548456" y="3061011"/>
          <a:ext cx="8128000" cy="975226"/>
        </p:xfrm>
        <a:graphic>
          <a:graphicData uri="http://schemas.openxmlformats.org/presentationml/2006/ole">
            <p:oleObj spid="_x0000_s61442" name="文档" r:id="rId9" imgW="3837724" imgH="460453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0805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若利用弦长公式计算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在设直线斜率时要注意说明斜率不存在的情况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当直线与双曲线交于一点时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不一定相切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当直线与双曲线的渐近线平行时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直线与双曲线相交于一点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当直线与双曲线相切时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直线与双曲线仅有一个交点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0933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求圆锥曲线的离心率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圆锥曲线的离心率是高考中常考的问题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通常有两类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一是求离心率的值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二是求离心率的取值范围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由于它涉及圆锥曲线较多的基本量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以及方程与曲线问题、方程组与不等式的求解问题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因此解题过程比较复杂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通过本专题让学生领悟其解题方法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10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73502"/>
            <a:ext cx="8128000" cy="8778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的左、右顶点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为等腰三角形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且顶角为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的离心率为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9584421"/>
              </p:ext>
            </p:extLst>
          </p:nvPr>
        </p:nvGraphicFramePr>
        <p:xfrm>
          <a:off x="508000" y="2220198"/>
          <a:ext cx="8128000" cy="376639"/>
        </p:xfrm>
        <a:graphic>
          <a:graphicData uri="http://schemas.openxmlformats.org/presentationml/2006/ole">
            <p:oleObj spid="_x0000_s62466" name="文档" r:id="rId4" imgW="3837724" imgH="17704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2611040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7693693"/>
              </p:ext>
            </p:extLst>
          </p:nvPr>
        </p:nvGraphicFramePr>
        <p:xfrm>
          <a:off x="822747" y="2963958"/>
          <a:ext cx="8128000" cy="598587"/>
        </p:xfrm>
        <a:graphic>
          <a:graphicData uri="http://schemas.openxmlformats.org/presentationml/2006/ole">
            <p:oleObj spid="_x0000_s62467" name="文档" r:id="rId5" imgW="3837724" imgH="28269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0002289"/>
              </p:ext>
            </p:extLst>
          </p:nvPr>
        </p:nvGraphicFramePr>
        <p:xfrm>
          <a:off x="323528" y="3589079"/>
          <a:ext cx="8128000" cy="2730632"/>
        </p:xfrm>
        <a:graphic>
          <a:graphicData uri="http://schemas.openxmlformats.org/presentationml/2006/ole">
            <p:oleObj spid="_x0000_s62468" name="文档" r:id="rId6" imgW="3837724" imgH="1288331" progId="Word.Document.12">
              <p:embed/>
            </p:oleObj>
          </a:graphicData>
        </a:graphic>
      </p:graphicFrame>
      <p:pic>
        <p:nvPicPr>
          <p:cNvPr id="14" name="J06.eps" descr="id:214752065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922111" y="3422022"/>
            <a:ext cx="2146434" cy="19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757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4377" y="3462656"/>
            <a:ext cx="135530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0463766"/>
              </p:ext>
            </p:extLst>
          </p:nvPr>
        </p:nvGraphicFramePr>
        <p:xfrm>
          <a:off x="508000" y="3975808"/>
          <a:ext cx="8128000" cy="2343903"/>
        </p:xfrm>
        <a:graphic>
          <a:graphicData uri="http://schemas.openxmlformats.org/presentationml/2006/ole">
            <p:oleObj spid="_x0000_s63490" name="文档" r:id="rId4" imgW="3837724" imgH="110624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1958917"/>
              </p:ext>
            </p:extLst>
          </p:nvPr>
        </p:nvGraphicFramePr>
        <p:xfrm>
          <a:off x="508000" y="1092124"/>
          <a:ext cx="8128000" cy="2347267"/>
        </p:xfrm>
        <a:graphic>
          <a:graphicData uri="http://schemas.openxmlformats.org/presentationml/2006/ole">
            <p:oleObj spid="_x0000_s63491" name="文档" r:id="rId5" imgW="3837724" imgH="11076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134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99849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不妨设直线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|FM|=k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|OE|=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4264936"/>
              </p:ext>
            </p:extLst>
          </p:nvPr>
        </p:nvGraphicFramePr>
        <p:xfrm>
          <a:off x="301259" y="5244402"/>
          <a:ext cx="8128000" cy="1291333"/>
        </p:xfrm>
        <a:graphic>
          <a:graphicData uri="http://schemas.openxmlformats.org/presentationml/2006/ole">
            <p:oleObj spid="_x0000_s64514" name="文档" r:id="rId4" imgW="3837724" imgH="609010" progId="Word.Document.12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1911999"/>
              </p:ext>
            </p:extLst>
          </p:nvPr>
        </p:nvGraphicFramePr>
        <p:xfrm>
          <a:off x="508000" y="1083909"/>
          <a:ext cx="8128000" cy="2895410"/>
        </p:xfrm>
        <a:graphic>
          <a:graphicData uri="http://schemas.openxmlformats.org/presentationml/2006/ole">
            <p:oleObj spid="_x0000_s64515" name="文档" r:id="rId5" imgW="3837724" imgH="13672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488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9636297"/>
              </p:ext>
            </p:extLst>
          </p:nvPr>
        </p:nvGraphicFramePr>
        <p:xfrm>
          <a:off x="508000" y="1361550"/>
          <a:ext cx="8128000" cy="1516645"/>
        </p:xfrm>
        <a:graphic>
          <a:graphicData uri="http://schemas.openxmlformats.org/presentationml/2006/ole">
            <p:oleObj spid="_x0000_s65538" name="文档" r:id="rId4" imgW="3837724" imgH="71610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86022" y="2842545"/>
            <a:ext cx="135530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0055065"/>
              </p:ext>
            </p:extLst>
          </p:nvPr>
        </p:nvGraphicFramePr>
        <p:xfrm>
          <a:off x="508000" y="3341860"/>
          <a:ext cx="8128000" cy="1836114"/>
        </p:xfrm>
        <a:graphic>
          <a:graphicData uri="http://schemas.openxmlformats.org/presentationml/2006/ole">
            <p:oleObj spid="_x0000_s65539" name="文档" r:id="rId5" imgW="3837724" imgH="866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5525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227714"/>
              </p:ext>
            </p:extLst>
          </p:nvPr>
        </p:nvGraphicFramePr>
        <p:xfrm>
          <a:off x="508000" y="1268760"/>
          <a:ext cx="8128000" cy="2444791"/>
        </p:xfrm>
        <a:graphic>
          <a:graphicData uri="http://schemas.openxmlformats.org/presentationml/2006/ole">
            <p:oleObj spid="_x0000_s66562" name="文档" r:id="rId4" imgW="3837724" imgH="115347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92472" y="37151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轴相交于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3534378"/>
              </p:ext>
            </p:extLst>
          </p:nvPr>
        </p:nvGraphicFramePr>
        <p:xfrm>
          <a:off x="508000" y="4589888"/>
          <a:ext cx="8128000" cy="1143368"/>
        </p:xfrm>
        <a:graphic>
          <a:graphicData uri="http://schemas.openxmlformats.org/presentationml/2006/ole">
            <p:oleObj spid="_x0000_s66563" name="文档" r:id="rId5" imgW="3837724" imgH="5401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4708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7830842"/>
              </p:ext>
            </p:extLst>
          </p:nvPr>
        </p:nvGraphicFramePr>
        <p:xfrm>
          <a:off x="508000" y="1988840"/>
          <a:ext cx="8128000" cy="1735229"/>
        </p:xfrm>
        <a:graphic>
          <a:graphicData uri="http://schemas.openxmlformats.org/presentationml/2006/ole">
            <p:oleObj spid="_x0000_s67586" name="文档" r:id="rId4" imgW="3837724" imgH="818864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746572"/>
              </p:ext>
            </p:extLst>
          </p:nvPr>
        </p:nvGraphicFramePr>
        <p:xfrm>
          <a:off x="508000" y="3768258"/>
          <a:ext cx="8128000" cy="561596"/>
        </p:xfrm>
        <a:graphic>
          <a:graphicData uri="http://schemas.openxmlformats.org/presentationml/2006/ole">
            <p:oleObj spid="_x0000_s67587" name="文档" r:id="rId5" imgW="3837724" imgH="2653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380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5021015"/>
              </p:ext>
            </p:extLst>
          </p:nvPr>
        </p:nvGraphicFramePr>
        <p:xfrm>
          <a:off x="508000" y="1055682"/>
          <a:ext cx="8128000" cy="5552061"/>
        </p:xfrm>
        <a:graphic>
          <a:graphicData uri="http://schemas.openxmlformats.org/presentationml/2006/ole">
            <p:oleObj spid="_x0000_s68610" name="文档" r:id="rId4" imgW="3837724" imgH="26213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833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7655928"/>
              </p:ext>
            </p:extLst>
          </p:nvPr>
        </p:nvGraphicFramePr>
        <p:xfrm>
          <a:off x="508000" y="1031954"/>
          <a:ext cx="8128000" cy="1331687"/>
        </p:xfrm>
        <a:graphic>
          <a:graphicData uri="http://schemas.openxmlformats.org/presentationml/2006/ole">
            <p:oleObj spid="_x0000_s69634" name="文档" r:id="rId4" imgW="3837724" imgH="62920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5913890"/>
              </p:ext>
            </p:extLst>
          </p:nvPr>
        </p:nvGraphicFramePr>
        <p:xfrm>
          <a:off x="508000" y="3048178"/>
          <a:ext cx="8128000" cy="3541077"/>
        </p:xfrm>
        <a:graphic>
          <a:graphicData uri="http://schemas.openxmlformats.org/presentationml/2006/ole">
            <p:oleObj spid="_x0000_s69635" name="文档" r:id="rId5" imgW="3837724" imgH="167126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4861660"/>
              </p:ext>
            </p:extLst>
          </p:nvPr>
        </p:nvGraphicFramePr>
        <p:xfrm>
          <a:off x="508000" y="2400106"/>
          <a:ext cx="8128000" cy="551507"/>
        </p:xfrm>
        <a:graphic>
          <a:graphicData uri="http://schemas.openxmlformats.org/presentationml/2006/ole">
            <p:oleObj spid="_x0000_s69636" name="文档" r:id="rId6" imgW="3837724" imgH="260335" progId="Word.Document.12">
              <p:embed/>
            </p:oleObj>
          </a:graphicData>
        </a:graphic>
      </p:graphicFrame>
      <p:pic>
        <p:nvPicPr>
          <p:cNvPr id="9" name="M54.eps" descr="id:214751927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794934" y="4169536"/>
            <a:ext cx="2025538" cy="147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305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6169332"/>
              </p:ext>
            </p:extLst>
          </p:nvPr>
        </p:nvGraphicFramePr>
        <p:xfrm>
          <a:off x="508000" y="1916832"/>
          <a:ext cx="8128000" cy="3452661"/>
        </p:xfrm>
        <a:graphic>
          <a:graphicData uri="http://schemas.openxmlformats.org/presentationml/2006/ole">
            <p:oleObj spid="_x0000_s28674" name="文档" r:id="rId6" imgW="3894589" imgH="16543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059832" y="2924944"/>
            <a:ext cx="89319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+b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61488" y="3325836"/>
            <a:ext cx="5373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93345" y="3685876"/>
            <a:ext cx="5373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4319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488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离心率是圆锥曲线的重要几何性质之一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是高考中常考的问题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此类问题要么直接求出参数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进而通过公式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求离心率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要么先列出参数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再转化为只含有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进而得出离心率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求解离心率的取值范围除了借助椭圆本身的属性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有时还要借助不等式知识及椭圆的范围等几何特点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7653967"/>
              </p:ext>
            </p:extLst>
          </p:nvPr>
        </p:nvGraphicFramePr>
        <p:xfrm>
          <a:off x="7164288" y="2760225"/>
          <a:ext cx="8128000" cy="460709"/>
        </p:xfrm>
        <a:graphic>
          <a:graphicData uri="http://schemas.openxmlformats.org/presentationml/2006/ole">
            <p:oleObj spid="_x0000_s70658" name="文档" r:id="rId4" imgW="3837724" imgH="21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157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28800"/>
            <a:ext cx="7396048" cy="417655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801863"/>
              </p:ext>
            </p:extLst>
          </p:nvPr>
        </p:nvGraphicFramePr>
        <p:xfrm>
          <a:off x="508000" y="2155187"/>
          <a:ext cx="8128000" cy="3578069"/>
        </p:xfrm>
        <a:graphic>
          <a:graphicData uri="http://schemas.openxmlformats.org/presentationml/2006/ole">
            <p:oleObj spid="_x0000_s29698" name="文档" r:id="rId7" imgW="3837724" imgH="16889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158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889278"/>
              </p:ext>
            </p:extLst>
          </p:nvPr>
        </p:nvGraphicFramePr>
        <p:xfrm>
          <a:off x="508000" y="2017497"/>
          <a:ext cx="8128000" cy="3077006"/>
        </p:xfrm>
        <a:graphic>
          <a:graphicData uri="http://schemas.openxmlformats.org/presentationml/2006/ole">
            <p:oleObj spid="_x0000_s30722" name="文档" r:id="rId6" imgW="3837724" imgH="14531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0212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9325764"/>
              </p:ext>
            </p:extLst>
          </p:nvPr>
        </p:nvGraphicFramePr>
        <p:xfrm>
          <a:off x="508000" y="1415791"/>
          <a:ext cx="8128000" cy="5037545"/>
        </p:xfrm>
        <a:graphic>
          <a:graphicData uri="http://schemas.openxmlformats.org/presentationml/2006/ole">
            <p:oleObj spid="_x0000_s31746" name="文档" r:id="rId6" imgW="3837724" imgH="237798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992306" y="335699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17993" y="242088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044403" y="436603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19923" y="485124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38856" y="588480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5582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的左、右焦点分别为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A.11	B.9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D.3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1255311"/>
              </p:ext>
            </p:extLst>
          </p:nvPr>
        </p:nvGraphicFramePr>
        <p:xfrm>
          <a:off x="2504550" y="2132856"/>
          <a:ext cx="8128000" cy="551507"/>
        </p:xfrm>
        <a:graphic>
          <a:graphicData uri="http://schemas.openxmlformats.org/presentationml/2006/ole">
            <p:oleObj spid="_x0000_s32770" name="文档" r:id="rId6" imgW="3837724" imgH="260695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995936" y="256919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7871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根据双曲线的定义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33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532</TotalTime>
  <Words>1693</Words>
  <Application>Microsoft Office PowerPoint</Application>
  <PresentationFormat>全屏显示(4:3)</PresentationFormat>
  <Paragraphs>342</Paragraphs>
  <Slides>50</Slides>
  <Notes>49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2014高优二轮模板</vt:lpstr>
      <vt:lpstr>文档</vt:lpstr>
      <vt:lpstr>9.6　双曲线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2019-12-12T00:34:02Z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