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451" r:id="rId2"/>
    <p:sldId id="452" r:id="rId3"/>
    <p:sldId id="453" r:id="rId4"/>
    <p:sldId id="454" r:id="rId5"/>
    <p:sldId id="455" r:id="rId6"/>
    <p:sldId id="456" r:id="rId7"/>
    <p:sldId id="457" r:id="rId8"/>
    <p:sldId id="458" r:id="rId9"/>
    <p:sldId id="459" r:id="rId10"/>
    <p:sldId id="460" r:id="rId11"/>
    <p:sldId id="461" r:id="rId12"/>
    <p:sldId id="462" r:id="rId13"/>
    <p:sldId id="463" r:id="rId14"/>
    <p:sldId id="464" r:id="rId15"/>
    <p:sldId id="465" r:id="rId16"/>
    <p:sldId id="466" r:id="rId17"/>
    <p:sldId id="467" r:id="rId18"/>
    <p:sldId id="468" r:id="rId19"/>
    <p:sldId id="469" r:id="rId20"/>
    <p:sldId id="470" r:id="rId21"/>
    <p:sldId id="471" r:id="rId22"/>
    <p:sldId id="472" r:id="rId23"/>
    <p:sldId id="473" r:id="rId24"/>
    <p:sldId id="474" r:id="rId25"/>
    <p:sldId id="475" r:id="rId26"/>
    <p:sldId id="476" r:id="rId27"/>
    <p:sldId id="477" r:id="rId28"/>
    <p:sldId id="478" r:id="rId29"/>
    <p:sldId id="479" r:id="rId30"/>
    <p:sldId id="480" r:id="rId31"/>
    <p:sldId id="481" r:id="rId32"/>
    <p:sldId id="482" r:id="rId33"/>
    <p:sldId id="483" r:id="rId34"/>
    <p:sldId id="484" r:id="rId35"/>
    <p:sldId id="485" r:id="rId36"/>
    <p:sldId id="486" r:id="rId37"/>
    <p:sldId id="487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20000"/>
    <a:srgbClr val="FFE389"/>
    <a:srgbClr val="E75E22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Relationship Id="rId4" Type="http://schemas.openxmlformats.org/officeDocument/2006/relationships/image" Target="../media/image3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28332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52470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35332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90770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65395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2230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4367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38269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73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86855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93665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35412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58153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49258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45625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62764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42240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87077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5902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847679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155413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629096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662534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6842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857001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65289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8577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21601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037968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43162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87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067944" y="538157"/>
            <a:ext cx="1433729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281436" y="874706"/>
            <a:ext cx="99918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5539016" y="538157"/>
            <a:ext cx="1497645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773141" y="874706"/>
            <a:ext cx="104372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9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52388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同侧圆角矩形 29">
            <a:hlinkClick r:id="rId17" action="ppaction://hlinksldjump" tooltip="点击进入"/>
          </p:cNvPr>
          <p:cNvSpPr/>
          <p:nvPr/>
        </p:nvSpPr>
        <p:spPr>
          <a:xfrm>
            <a:off x="4067944" y="607236"/>
            <a:ext cx="1419143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/>
        </p:nvSpPr>
        <p:spPr>
          <a:xfrm>
            <a:off x="5535570" y="607236"/>
            <a:ext cx="1482733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5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7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notesSlide" Target="../notesSlides/notesSlide10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2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2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2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2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1.docx"/><Relationship Id="rId3" Type="http://schemas.openxmlformats.org/officeDocument/2006/relationships/notesSlide" Target="../notesSlides/notesSlide14.xml"/><Relationship Id="rId7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2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2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7.xml"/><Relationship Id="rId4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4.docx"/><Relationship Id="rId3" Type="http://schemas.openxmlformats.org/officeDocument/2006/relationships/notesSlide" Target="../notesSlides/notesSlide17.xml"/><Relationship Id="rId7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27.xml"/><Relationship Id="rId5" Type="http://schemas.openxmlformats.org/officeDocument/2006/relationships/slide" Target="slide13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25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7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.docx"/><Relationship Id="rId3" Type="http://schemas.openxmlformats.org/officeDocument/2006/relationships/notesSlide" Target="../notesSlides/notesSlide1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7.xml"/><Relationship Id="rId4" Type="http://schemas.openxmlformats.org/officeDocument/2006/relationships/slide" Target="slide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7.docx"/><Relationship Id="rId3" Type="http://schemas.openxmlformats.org/officeDocument/2006/relationships/notesSlide" Target="../notesSlides/notesSlide20.xml"/><Relationship Id="rId7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2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9.docx"/><Relationship Id="rId3" Type="http://schemas.openxmlformats.org/officeDocument/2006/relationships/notesSlide" Target="../notesSlides/notesSlide21.xml"/><Relationship Id="rId7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27.xml"/><Relationship Id="rId5" Type="http://schemas.openxmlformats.org/officeDocument/2006/relationships/slide" Target="slide13.xml"/><Relationship Id="rId10" Type="http://schemas.openxmlformats.org/officeDocument/2006/relationships/package" Target="../embeddings/Microsoft_Office_Word___31.docx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3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2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2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2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slide" Target="slide2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7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6" Type="http://schemas.openxmlformats.org/officeDocument/2006/relationships/slide" Target="slide2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3.vml"/><Relationship Id="rId6" Type="http://schemas.openxmlformats.org/officeDocument/2006/relationships/slide" Target="slide2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7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4.vml"/><Relationship Id="rId6" Type="http://schemas.openxmlformats.org/officeDocument/2006/relationships/slide" Target="slide2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7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5.vml"/><Relationship Id="rId6" Type="http://schemas.openxmlformats.org/officeDocument/2006/relationships/slide" Target="slide2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7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6.vml"/><Relationship Id="rId6" Type="http://schemas.openxmlformats.org/officeDocument/2006/relationships/slide" Target="slide2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5.jpeg"/><Relationship Id="rId5" Type="http://schemas.openxmlformats.org/officeDocument/2006/relationships/slide" Target="slide27.xml"/><Relationship Id="rId4" Type="http://schemas.openxmlformats.org/officeDocument/2006/relationships/slide" Target="slide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7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7.vml"/><Relationship Id="rId6" Type="http://schemas.openxmlformats.org/officeDocument/2006/relationships/slide" Target="slide2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8.vml"/><Relationship Id="rId4" Type="http://schemas.openxmlformats.org/officeDocument/2006/relationships/package" Target="../embeddings/Microsoft_Office_Word___42.docx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9.vml"/><Relationship Id="rId4" Type="http://schemas.openxmlformats.org/officeDocument/2006/relationships/package" Target="../embeddings/Microsoft_Office_Word___43.docx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0.vml"/><Relationship Id="rId4" Type="http://schemas.openxmlformats.org/officeDocument/2006/relationships/package" Target="../embeddings/Microsoft_Office_Word___44.docx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1.vml"/><Relationship Id="rId4" Type="http://schemas.openxmlformats.org/officeDocument/2006/relationships/package" Target="../embeddings/Microsoft_Office_Word___45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package" Target="../embeddings/Microsoft_Office_Word___6.docx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9.docx"/><Relationship Id="rId3" Type="http://schemas.openxmlformats.org/officeDocument/2006/relationships/notesSlide" Target="../notesSlides/notesSlide5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2.docx"/><Relationship Id="rId3" Type="http://schemas.openxmlformats.org/officeDocument/2006/relationships/notesSlide" Target="../notesSlides/notesSlide6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10.docx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2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2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64501"/>
            <a:ext cx="6948264" cy="669254"/>
          </a:xfrm>
        </p:spPr>
        <p:txBody>
          <a:bodyPr/>
          <a:lstStyle/>
          <a:p>
            <a:r>
              <a:rPr lang="en-US" altLang="zh-CN" sz="3200" dirty="0"/>
              <a:t>7</a:t>
            </a:r>
            <a:r>
              <a:rPr lang="en-US" altLang="zh-CN" sz="3200" i="1" dirty="0"/>
              <a:t>.</a:t>
            </a:r>
            <a:r>
              <a:rPr lang="en-US" altLang="zh-CN" sz="3200" dirty="0"/>
              <a:t>2</a:t>
            </a:r>
            <a:r>
              <a:rPr lang="zh-CN" altLang="zh-CN" sz="3200" i="1" dirty="0"/>
              <a:t>　</a:t>
            </a:r>
            <a:r>
              <a:rPr lang="zh-CN" altLang="zh-CN" sz="3200" dirty="0"/>
              <a:t>基本不等式及其应用</a:t>
            </a:r>
          </a:p>
        </p:txBody>
      </p:sp>
      <p:pic>
        <p:nvPicPr>
          <p:cNvPr id="4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100534"/>
            <a:ext cx="7621588" cy="2400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利用基本不等式证明不等式的方法技巧有哪些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利用基本不等式证明不等式时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首先要观察题中要证明的不等式的形式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若不能直接使用基本不等式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则考虑利用拆项、配凑等方法对不等式进行变形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使之达到能使用基本不等式的条件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若题目中还有已知条件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则首先观察已知条件和所证不等式之间的联系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当已知条件中含有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的代换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解题中要时刻注意等号能否取到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9774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61810666"/>
              </p:ext>
            </p:extLst>
          </p:nvPr>
        </p:nvGraphicFramePr>
        <p:xfrm>
          <a:off x="508000" y="1600332"/>
          <a:ext cx="8128000" cy="514302"/>
        </p:xfrm>
        <a:graphic>
          <a:graphicData uri="http://schemas.openxmlformats.org/presentationml/2006/ole">
            <p:oleObj spid="_x0000_s34818" name="文档" r:id="rId7" imgW="3838590" imgH="242348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57275333"/>
              </p:ext>
            </p:extLst>
          </p:nvPr>
        </p:nvGraphicFramePr>
        <p:xfrm>
          <a:off x="508000" y="2176396"/>
          <a:ext cx="8128000" cy="3865674"/>
        </p:xfrm>
        <a:graphic>
          <a:graphicData uri="http://schemas.openxmlformats.org/presentationml/2006/ole">
            <p:oleObj spid="_x0000_s34819" name="文档" r:id="rId8" imgW="3838590" imgH="182637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87692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28634517"/>
              </p:ext>
            </p:extLst>
          </p:nvPr>
        </p:nvGraphicFramePr>
        <p:xfrm>
          <a:off x="508000" y="2060848"/>
          <a:ext cx="8128000" cy="2944635"/>
        </p:xfrm>
        <a:graphic>
          <a:graphicData uri="http://schemas.openxmlformats.org/presentationml/2006/ole">
            <p:oleObj spid="_x0000_s35842" name="文档" r:id="rId7" imgW="3838590" imgH="13910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69717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80008" y="1505634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利用基本不等式求最值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求不含等式条件的最值问题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62151105"/>
              </p:ext>
            </p:extLst>
          </p:nvPr>
        </p:nvGraphicFramePr>
        <p:xfrm>
          <a:off x="395536" y="2433593"/>
          <a:ext cx="8128000" cy="2347267"/>
        </p:xfrm>
        <a:graphic>
          <a:graphicData uri="http://schemas.openxmlformats.org/presentationml/2006/ole">
            <p:oleObj spid="_x0000_s36866" name="文档" r:id="rId7" imgW="3837724" imgH="1108044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484646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依据题目特征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如何求不含等式条件的函数最值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注意事项是什么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936086" y="2529800"/>
            <a:ext cx="32573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652120" y="3073222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986291" y="3799431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39300276"/>
              </p:ext>
            </p:extLst>
          </p:nvPr>
        </p:nvGraphicFramePr>
        <p:xfrm>
          <a:off x="508000" y="1381274"/>
          <a:ext cx="8128000" cy="5205687"/>
        </p:xfrm>
        <a:graphic>
          <a:graphicData uri="http://schemas.openxmlformats.org/presentationml/2006/ole">
            <p:oleObj spid="_x0000_s37890" name="文档" r:id="rId7" imgW="3837724" imgH="245803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92859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708138" y="2112074"/>
            <a:ext cx="494398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求含有等式条件的最值问题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40764782"/>
              </p:ext>
            </p:extLst>
          </p:nvPr>
        </p:nvGraphicFramePr>
        <p:xfrm>
          <a:off x="508000" y="2600281"/>
          <a:ext cx="8128000" cy="2293462"/>
        </p:xfrm>
        <a:graphic>
          <a:graphicData uri="http://schemas.openxmlformats.org/presentationml/2006/ole">
            <p:oleObj spid="_x0000_s38914" name="文档" r:id="rId7" imgW="3837724" imgH="1083165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22814136"/>
              </p:ext>
            </p:extLst>
          </p:nvPr>
        </p:nvGraphicFramePr>
        <p:xfrm>
          <a:off x="1844600" y="2970712"/>
          <a:ext cx="8128000" cy="494340"/>
        </p:xfrm>
        <a:graphic>
          <a:graphicData uri="http://schemas.openxmlformats.org/presentationml/2006/ole">
            <p:oleObj spid="_x0000_s38915" name="文档" r:id="rId8" imgW="3837724" imgH="233652" progId="Word.Document.12">
              <p:embed/>
            </p:oleObj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5220072" y="3896425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191953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27918128"/>
              </p:ext>
            </p:extLst>
          </p:nvPr>
        </p:nvGraphicFramePr>
        <p:xfrm>
          <a:off x="508000" y="1550978"/>
          <a:ext cx="8128000" cy="4408693"/>
        </p:xfrm>
        <a:graphic>
          <a:graphicData uri="http://schemas.openxmlformats.org/presentationml/2006/ole">
            <p:oleObj spid="_x0000_s39938" name="文档" r:id="rId7" imgW="3837724" imgH="20815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34112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利用已知等式如何配凑基本不等式使用的条件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由题意首先求得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然后结合基本不等式的结论整理计算即可求得最终结果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注意等号成立的条件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利用等比数列性质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然后结合基本不等式求得最小值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1719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51159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基本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均值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不等式与函数的综合问题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若对于任意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已知不等式恒成立求参数取值范围的一般方法是什么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34938382"/>
              </p:ext>
            </p:extLst>
          </p:nvPr>
        </p:nvGraphicFramePr>
        <p:xfrm>
          <a:off x="2483768" y="1682605"/>
          <a:ext cx="8128000" cy="558233"/>
        </p:xfrm>
        <a:graphic>
          <a:graphicData uri="http://schemas.openxmlformats.org/presentationml/2006/ole">
            <p:oleObj spid="_x0000_s40962" name="文档" r:id="rId7" imgW="3837724" imgH="262859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35486169"/>
              </p:ext>
            </p:extLst>
          </p:nvPr>
        </p:nvGraphicFramePr>
        <p:xfrm>
          <a:off x="323528" y="3021811"/>
          <a:ext cx="8128000" cy="561596"/>
        </p:xfrm>
        <a:graphic>
          <a:graphicData uri="http://schemas.openxmlformats.org/presentationml/2006/ole">
            <p:oleObj spid="_x0000_s40963" name="文档" r:id="rId8" imgW="3837724" imgH="265383" progId="Word.Document.12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95053472"/>
              </p:ext>
            </p:extLst>
          </p:nvPr>
        </p:nvGraphicFramePr>
        <p:xfrm>
          <a:off x="323528" y="3592762"/>
          <a:ext cx="8128000" cy="2902138"/>
        </p:xfrm>
        <a:graphic>
          <a:graphicData uri="http://schemas.openxmlformats.org/presentationml/2006/ole">
            <p:oleObj spid="_x0000_s40964" name="文档" r:id="rId9" imgW="3837724" imgH="136982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10513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若条件中不含等式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在利用基本不等式求最值时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则先根据式子的特征灵活变形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配凑出积或和为常数的等式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再利用基本不等式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条件最值的求解通常有两种方法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一是消元法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即根据条件建立两个量之间的函数关系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然后代入代数式转化为函数的最值求解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二是将条件灵活变形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利用常数代换的方法构造积或和为常数的式子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然后利用基本不等式求解最值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已知不等式恒成立求参数取值范围的一般方法是分离参数法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求最值时要注意其中变量的条件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有些不能用基本不等式的问题可考虑利用函数的单调性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9043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39173" y="146400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基本不等式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基本不等式成立的条件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等号成立的条件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当且仅当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时取等号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70359250"/>
              </p:ext>
            </p:extLst>
          </p:nvPr>
        </p:nvGraphicFramePr>
        <p:xfrm>
          <a:off x="2082893" y="1432829"/>
          <a:ext cx="8128000" cy="507791"/>
        </p:xfrm>
        <a:graphic>
          <a:graphicData uri="http://schemas.openxmlformats.org/presentationml/2006/ole">
            <p:oleObj spid="_x0000_s26626" name="文档" r:id="rId6" imgW="3837724" imgH="240503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95663818"/>
              </p:ext>
            </p:extLst>
          </p:nvPr>
        </p:nvGraphicFramePr>
        <p:xfrm>
          <a:off x="508000" y="2736149"/>
          <a:ext cx="8128000" cy="877702"/>
        </p:xfrm>
        <a:graphic>
          <a:graphicData uri="http://schemas.openxmlformats.org/presentationml/2006/ole">
            <p:oleObj spid="_x0000_s26627" name="文档" r:id="rId7" imgW="3837724" imgH="413579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361194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利用基本不等式求最值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02761257"/>
              </p:ext>
            </p:extLst>
          </p:nvPr>
        </p:nvGraphicFramePr>
        <p:xfrm>
          <a:off x="508000" y="4500873"/>
          <a:ext cx="8128000" cy="1694875"/>
        </p:xfrm>
        <a:graphic>
          <a:graphicData uri="http://schemas.openxmlformats.org/presentationml/2006/ole">
            <p:oleObj spid="_x0000_s26628" name="文档" r:id="rId8" imgW="3837724" imgH="800475" progId="Word.Document.12">
              <p:embed/>
            </p:oleObj>
          </a:graphicData>
        </a:graphic>
      </p:graphicFrame>
      <p:sp>
        <p:nvSpPr>
          <p:cNvPr id="18" name="矩形 17"/>
          <p:cNvSpPr>
            <a:spLocks noChangeAspect="1"/>
          </p:cNvSpPr>
          <p:nvPr/>
        </p:nvSpPr>
        <p:spPr>
          <a:xfrm>
            <a:off x="4499992" y="1843149"/>
            <a:ext cx="1271502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a&gt;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0,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b&gt;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 </a:t>
            </a:r>
            <a:endParaRPr lang="zh-CN" altLang="en-US" sz="22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563996" y="2259347"/>
            <a:ext cx="728084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a=b </a:t>
            </a:r>
            <a:endParaRPr lang="zh-CN" altLang="en-US" sz="22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5413091" y="4421265"/>
            <a:ext cx="69602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x=y </a:t>
            </a:r>
            <a:endParaRPr lang="zh-CN" altLang="en-US" sz="22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7545110" y="4437632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5497713" y="5176724"/>
            <a:ext cx="69602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x=y </a:t>
            </a:r>
            <a:endParaRPr lang="zh-CN" altLang="en-US" sz="22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7534718" y="5202756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  <p:bldP spid="23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应用基本不等式应注意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在应用基本不等式求最值时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判断是否具备了应用基本不等式的条件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各项均为正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积或和为定值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等号能否取得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若不直接满足基本不等式的条件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需要通过配凑进行恒等变形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构造成满足条件的形式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常用的方法有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:“1”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的代换作用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对不等式进行分拆、组合、添加系数等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多次使用基本不等式求最值时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要注意只有同时满足等号成立的条件才能取得等号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6168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73811755"/>
              </p:ext>
            </p:extLst>
          </p:nvPr>
        </p:nvGraphicFramePr>
        <p:xfrm>
          <a:off x="508000" y="2348880"/>
          <a:ext cx="8128000" cy="504427"/>
        </p:xfrm>
        <a:graphic>
          <a:graphicData uri="http://schemas.openxmlformats.org/presentationml/2006/ole">
            <p:oleObj spid="_x0000_s41986" name="文档" r:id="rId7" imgW="3837724" imgH="238700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7740352" y="2369491"/>
            <a:ext cx="396262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 </a:t>
            </a:r>
            <a:endParaRPr lang="zh-CN" altLang="en-US" sz="2200" dirty="0"/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82635708"/>
              </p:ext>
            </p:extLst>
          </p:nvPr>
        </p:nvGraphicFramePr>
        <p:xfrm>
          <a:off x="508000" y="2956117"/>
          <a:ext cx="8128000" cy="1553635"/>
        </p:xfrm>
        <a:graphic>
          <a:graphicData uri="http://schemas.openxmlformats.org/presentationml/2006/ole">
            <p:oleObj spid="_x0000_s41987" name="文档" r:id="rId8" imgW="3837724" imgH="73376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67429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69911697"/>
              </p:ext>
            </p:extLst>
          </p:nvPr>
        </p:nvGraphicFramePr>
        <p:xfrm>
          <a:off x="508000" y="1361550"/>
          <a:ext cx="8128000" cy="928146"/>
        </p:xfrm>
        <a:graphic>
          <a:graphicData uri="http://schemas.openxmlformats.org/presentationml/2006/ole">
            <p:oleObj spid="_x0000_s43010" name="文档" r:id="rId7" imgW="3837724" imgH="438458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1339071" y="1847274"/>
            <a:ext cx="396262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 </a:t>
            </a:r>
            <a:endParaRPr lang="zh-CN" altLang="en-US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60261581"/>
              </p:ext>
            </p:extLst>
          </p:nvPr>
        </p:nvGraphicFramePr>
        <p:xfrm>
          <a:off x="508000" y="2297654"/>
          <a:ext cx="8128000" cy="1617528"/>
        </p:xfrm>
        <a:graphic>
          <a:graphicData uri="http://schemas.openxmlformats.org/presentationml/2006/ole">
            <p:oleObj spid="_x0000_s43011" name="文档" r:id="rId8" imgW="3837724" imgH="764057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65211919"/>
              </p:ext>
            </p:extLst>
          </p:nvPr>
        </p:nvGraphicFramePr>
        <p:xfrm>
          <a:off x="508000" y="3964376"/>
          <a:ext cx="8128000" cy="874340"/>
        </p:xfrm>
        <a:graphic>
          <a:graphicData uri="http://schemas.openxmlformats.org/presentationml/2006/ole">
            <p:oleObj spid="_x0000_s43012" name="文档" r:id="rId9" imgW="3837724" imgH="412136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3183066" y="4417076"/>
            <a:ext cx="396262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82636465"/>
              </p:ext>
            </p:extLst>
          </p:nvPr>
        </p:nvGraphicFramePr>
        <p:xfrm>
          <a:off x="508000" y="4889942"/>
          <a:ext cx="8128000" cy="1681423"/>
        </p:xfrm>
        <a:graphic>
          <a:graphicData uri="http://schemas.openxmlformats.org/presentationml/2006/ole">
            <p:oleObj spid="_x0000_s43013" name="文档" r:id="rId10" imgW="3837724" imgH="79434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06177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40066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变式发散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训练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44326977"/>
              </p:ext>
            </p:extLst>
          </p:nvPr>
        </p:nvGraphicFramePr>
        <p:xfrm>
          <a:off x="344310" y="2526146"/>
          <a:ext cx="8128000" cy="2209389"/>
        </p:xfrm>
        <a:graphic>
          <a:graphicData uri="http://schemas.openxmlformats.org/presentationml/2006/ole">
            <p:oleObj spid="_x0000_s44034" name="文档" r:id="rId7" imgW="3837724" imgH="10424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61459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91637843"/>
              </p:ext>
            </p:extLst>
          </p:nvPr>
        </p:nvGraphicFramePr>
        <p:xfrm>
          <a:off x="508000" y="2194047"/>
          <a:ext cx="8128000" cy="2723906"/>
        </p:xfrm>
        <a:graphic>
          <a:graphicData uri="http://schemas.openxmlformats.org/presentationml/2006/ole">
            <p:oleObj spid="_x0000_s45058" name="文档" r:id="rId7" imgW="3837724" imgH="1285807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1067527" y="2719311"/>
            <a:ext cx="32573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380312" y="3085319"/>
            <a:ext cx="32573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068971" y="3953838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9610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09685383"/>
              </p:ext>
            </p:extLst>
          </p:nvPr>
        </p:nvGraphicFramePr>
        <p:xfrm>
          <a:off x="323528" y="1360519"/>
          <a:ext cx="8128000" cy="3631875"/>
        </p:xfrm>
        <a:graphic>
          <a:graphicData uri="http://schemas.openxmlformats.org/presentationml/2006/ole">
            <p:oleObj spid="_x0000_s46082" name="文档" r:id="rId7" imgW="3837724" imgH="1715251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4995825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当且仅当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时等号成立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y=t&gt;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3802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10713574"/>
              </p:ext>
            </p:extLst>
          </p:nvPr>
        </p:nvGraphicFramePr>
        <p:xfrm>
          <a:off x="508000" y="2880700"/>
          <a:ext cx="8128000" cy="1412396"/>
        </p:xfrm>
        <a:graphic>
          <a:graphicData uri="http://schemas.openxmlformats.org/presentationml/2006/ole">
            <p:oleObj spid="_x0000_s47106" name="文档" r:id="rId7" imgW="3837724" imgH="66598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08809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772816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基本不等式的实际应用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某项研究表明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在考虑行车安全的情况下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某路段车流量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单位时间内经过测量点的车辆数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与车流速度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假设车辆以相同速度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、平均车长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其公式为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如果不限定车型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则最大车流量为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如果限定车型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则最大车流量比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中的最大车流量增加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19714960"/>
              </p:ext>
            </p:extLst>
          </p:nvPr>
        </p:nvGraphicFramePr>
        <p:xfrm>
          <a:off x="1208406" y="3359232"/>
          <a:ext cx="8128000" cy="511153"/>
        </p:xfrm>
        <a:graphic>
          <a:graphicData uri="http://schemas.openxmlformats.org/presentationml/2006/ole">
            <p:oleObj spid="_x0000_s48130" name="文档" r:id="rId7" imgW="3837724" imgH="240864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6228184" y="3778593"/>
            <a:ext cx="889987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900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941212" y="4581128"/>
            <a:ext cx="678391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100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33475316"/>
              </p:ext>
            </p:extLst>
          </p:nvPr>
        </p:nvGraphicFramePr>
        <p:xfrm>
          <a:off x="508000" y="1536923"/>
          <a:ext cx="8128000" cy="4401966"/>
        </p:xfrm>
        <a:graphic>
          <a:graphicData uri="http://schemas.openxmlformats.org/presentationml/2006/ole">
            <p:oleObj spid="_x0000_s49154" name="文档" r:id="rId7" imgW="3837724" imgH="207834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23243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474393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应用基本不等式解决实际应用问题的基本思路是什么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需注意什么事项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思路分析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构造利用基本不等式的条件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利用基本不等式求解最值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利用基本不等式解决实际问题时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应先仔细阅读题目信息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理解题意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明确其中的数量关系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并引入变量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依题意列出相应的函数关系式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然后用基本不等式求解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在用基本不等式求所列函数的最值时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若等号取不到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则可利用函数单调性求解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在求函数的最值时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一定要在定义域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使实际问题有意义的自变量的取值范围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60172816"/>
              </p:ext>
            </p:extLst>
          </p:nvPr>
        </p:nvGraphicFramePr>
        <p:xfrm>
          <a:off x="2309308" y="2240437"/>
          <a:ext cx="8128000" cy="511153"/>
        </p:xfrm>
        <a:graphic>
          <a:graphicData uri="http://schemas.openxmlformats.org/presentationml/2006/ole">
            <p:oleObj spid="_x0000_s50178" name="文档" r:id="rId7" imgW="3837724" imgH="24086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3551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26186811"/>
              </p:ext>
            </p:extLst>
          </p:nvPr>
        </p:nvGraphicFramePr>
        <p:xfrm>
          <a:off x="508000" y="2706831"/>
          <a:ext cx="8128000" cy="1997531"/>
        </p:xfrm>
        <a:graphic>
          <a:graphicData uri="http://schemas.openxmlformats.org/presentationml/2006/ole">
            <p:oleObj spid="_x0000_s27650" name="文档" r:id="rId6" imgW="3837724" imgH="942901" progId="Word.Document.12">
              <p:embed/>
            </p:oleObj>
          </a:graphicData>
        </a:graphic>
      </p:graphicFrame>
      <p:pic>
        <p:nvPicPr>
          <p:cNvPr id="7" name="常用结论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531501" y="2181993"/>
            <a:ext cx="7918540" cy="447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9299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39500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某厂家拟在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年举行某产品的促销活动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经调查测算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该产品的年销售量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即该厂的年产量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万件与年促销费用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如果不搞促销活动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则该产品的年销售量只能是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已知生产该产品的固定投入为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每生产一万件该产品需要再投入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厂家将每件产品的销售价格定为每件产品年平均成本的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产品成本包括固定投入和再投入两部分资金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年该产品的利润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万元表示为年促销费用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万元的函数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该厂家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年的促销费用投入多少万元时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厂家的利润最大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应用基本不等式解决实际应用问题的基本思路是什么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87000827"/>
              </p:ext>
            </p:extLst>
          </p:nvPr>
        </p:nvGraphicFramePr>
        <p:xfrm>
          <a:off x="2000494" y="2297654"/>
          <a:ext cx="8128000" cy="514515"/>
        </p:xfrm>
        <a:graphic>
          <a:graphicData uri="http://schemas.openxmlformats.org/presentationml/2006/ole">
            <p:oleObj spid="_x0000_s51202" name="文档" r:id="rId7" imgW="3837724" imgH="2433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60463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42831920"/>
              </p:ext>
            </p:extLst>
          </p:nvPr>
        </p:nvGraphicFramePr>
        <p:xfrm>
          <a:off x="508000" y="1436536"/>
          <a:ext cx="8128000" cy="4707986"/>
        </p:xfrm>
        <a:graphic>
          <a:graphicData uri="http://schemas.openxmlformats.org/presentationml/2006/ole">
            <p:oleObj spid="_x0000_s52226" name="文档" r:id="rId7" imgW="3837724" imgH="22218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43802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8" name="要点归纳小结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28" y="1484784"/>
            <a:ext cx="7396048" cy="41765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95711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应用基本不等式求最值的常用方法有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若直接满足基本不等式的条件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则直接应用基本不等式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有些题目虽然不具备直接用基本不等式求最值的条件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但可以通过添项、构造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的代换、分离常数、平方等手段使之能运用基本不等式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常用的方法还有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拆项法、变系数法、凑因子法、分离常数法、换元法、整体代换法等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基本不等式具有将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转化为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转化为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的放缩功能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常常用于比较数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的大小或证明不等式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解决问题的关键是分析不等式两边的结构特点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选择好利用基本不等式的切入点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0038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37513224"/>
              </p:ext>
            </p:extLst>
          </p:nvPr>
        </p:nvGraphicFramePr>
        <p:xfrm>
          <a:off x="508000" y="2557235"/>
          <a:ext cx="8128000" cy="1997531"/>
        </p:xfrm>
        <a:graphic>
          <a:graphicData uri="http://schemas.openxmlformats.org/presentationml/2006/ole">
            <p:oleObj spid="_x0000_s53250" name="文档" r:id="rId7" imgW="3837724" imgH="94290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67796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667057" y="1103962"/>
            <a:ext cx="3005951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易错警示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忽视条件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65270528"/>
              </p:ext>
            </p:extLst>
          </p:nvPr>
        </p:nvGraphicFramePr>
        <p:xfrm>
          <a:off x="508000" y="1608018"/>
          <a:ext cx="8128000" cy="4691173"/>
        </p:xfrm>
        <a:graphic>
          <a:graphicData uri="http://schemas.openxmlformats.org/presentationml/2006/ole">
            <p:oleObj spid="_x0000_s54274" name="文档" r:id="rId4" imgW="3837724" imgH="22150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819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49993121"/>
              </p:ext>
            </p:extLst>
          </p:nvPr>
        </p:nvGraphicFramePr>
        <p:xfrm>
          <a:off x="508000" y="1038567"/>
          <a:ext cx="8128000" cy="5558785"/>
        </p:xfrm>
        <a:graphic>
          <a:graphicData uri="http://schemas.openxmlformats.org/presentationml/2006/ole">
            <p:oleObj spid="_x0000_s55298" name="文档" r:id="rId4" imgW="3837724" imgH="26238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12064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13991819"/>
              </p:ext>
            </p:extLst>
          </p:nvPr>
        </p:nvGraphicFramePr>
        <p:xfrm>
          <a:off x="508000" y="1556792"/>
          <a:ext cx="8128000" cy="3773114"/>
        </p:xfrm>
        <a:graphic>
          <a:graphicData uri="http://schemas.openxmlformats.org/presentationml/2006/ole">
            <p:oleObj spid="_x0000_s56322" name="文档" r:id="rId4" imgW="3837724" imgH="178159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87474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46504935"/>
              </p:ext>
            </p:extLst>
          </p:nvPr>
        </p:nvGraphicFramePr>
        <p:xfrm>
          <a:off x="508000" y="1165534"/>
          <a:ext cx="8128000" cy="5050996"/>
        </p:xfrm>
        <a:graphic>
          <a:graphicData uri="http://schemas.openxmlformats.org/presentationml/2006/ole">
            <p:oleObj spid="_x0000_s57346" name="文档" r:id="rId4" imgW="3837724" imgH="23851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6282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51561335"/>
              </p:ext>
            </p:extLst>
          </p:nvPr>
        </p:nvGraphicFramePr>
        <p:xfrm>
          <a:off x="323528" y="1844824"/>
          <a:ext cx="8128000" cy="3554528"/>
        </p:xfrm>
        <a:graphic>
          <a:graphicData uri="http://schemas.openxmlformats.org/presentationml/2006/ole">
            <p:oleObj spid="_x0000_s28674" name="文档" r:id="rId6" imgW="3837724" imgH="1677752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7791814" y="320507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854303" y="2265697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786526" y="367116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765744" y="4089592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854303" y="4578202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07751704"/>
              </p:ext>
            </p:extLst>
          </p:nvPr>
        </p:nvGraphicFramePr>
        <p:xfrm>
          <a:off x="508000" y="2348880"/>
          <a:ext cx="8128000" cy="2384257"/>
        </p:xfrm>
        <a:graphic>
          <a:graphicData uri="http://schemas.openxmlformats.org/presentationml/2006/ole">
            <p:oleObj spid="_x0000_s29698" name="文档" r:id="rId4" imgW="3837724" imgH="1125352" progId="Word.Document.12">
              <p:embed/>
            </p:oleObj>
          </a:graphicData>
        </a:graphic>
      </p:graphicFrame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9467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7439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x+y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A.80	B.77	C.81	D.82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724128" y="1474393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6500990"/>
              </p:ext>
            </p:extLst>
          </p:nvPr>
        </p:nvGraphicFramePr>
        <p:xfrm>
          <a:off x="323528" y="2338489"/>
          <a:ext cx="8128000" cy="844076"/>
        </p:xfrm>
        <a:graphic>
          <a:graphicData uri="http://schemas.openxmlformats.org/presentationml/2006/ole">
            <p:oleObj spid="_x0000_s30722" name="文档" r:id="rId6" imgW="3837724" imgH="399156" progId="Word.Document.12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97518663"/>
              </p:ext>
            </p:extLst>
          </p:nvPr>
        </p:nvGraphicFramePr>
        <p:xfrm>
          <a:off x="508000" y="3274593"/>
          <a:ext cx="8128000" cy="1240889"/>
        </p:xfrm>
        <a:graphic>
          <a:graphicData uri="http://schemas.openxmlformats.org/presentationml/2006/ole">
            <p:oleObj spid="_x0000_s30723" name="文档" r:id="rId7" imgW="3837724" imgH="585933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6432030" y="3425293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47012109"/>
              </p:ext>
            </p:extLst>
          </p:nvPr>
        </p:nvGraphicFramePr>
        <p:xfrm>
          <a:off x="323528" y="4605832"/>
          <a:ext cx="8128000" cy="1425847"/>
        </p:xfrm>
        <a:graphic>
          <a:graphicData uri="http://schemas.openxmlformats.org/presentationml/2006/ole">
            <p:oleObj spid="_x0000_s30724" name="文档" r:id="rId8" imgW="3837724" imgH="67247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34034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01411704"/>
              </p:ext>
            </p:extLst>
          </p:nvPr>
        </p:nvGraphicFramePr>
        <p:xfrm>
          <a:off x="323528" y="1417407"/>
          <a:ext cx="8128000" cy="1267792"/>
        </p:xfrm>
        <a:graphic>
          <a:graphicData uri="http://schemas.openxmlformats.org/presentationml/2006/ole">
            <p:oleObj spid="_x0000_s31746" name="文档" r:id="rId6" imgW="3837724" imgH="597832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7905529" y="1361081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73801516"/>
              </p:ext>
            </p:extLst>
          </p:nvPr>
        </p:nvGraphicFramePr>
        <p:xfrm>
          <a:off x="323528" y="2703160"/>
          <a:ext cx="8128000" cy="1261069"/>
        </p:xfrm>
        <a:graphic>
          <a:graphicData uri="http://schemas.openxmlformats.org/presentationml/2006/ole">
            <p:oleObj spid="_x0000_s31747" name="文档" r:id="rId7" imgW="3837724" imgH="596029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508000" y="397462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某公司一年购买某种货物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每次购买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一年的总存储费用为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要使一年的总运费与总存储费用之和最小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579865" y="4760542"/>
            <a:ext cx="466794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2200" dirty="0"/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12458616"/>
              </p:ext>
            </p:extLst>
          </p:nvPr>
        </p:nvGraphicFramePr>
        <p:xfrm>
          <a:off x="508000" y="5229452"/>
          <a:ext cx="8128000" cy="1015160"/>
        </p:xfrm>
        <a:graphic>
          <a:graphicData uri="http://schemas.openxmlformats.org/presentationml/2006/ole">
            <p:oleObj spid="_x0000_s31748" name="文档" r:id="rId8" imgW="3838590" imgH="47876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81692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75703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利用基本不等式证明不等式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贵州凯里二模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均为正实数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ab+bc+ca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a+b+c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12614259"/>
              </p:ext>
            </p:extLst>
          </p:nvPr>
        </p:nvGraphicFramePr>
        <p:xfrm>
          <a:off x="3008606" y="3740132"/>
          <a:ext cx="8128000" cy="551507"/>
        </p:xfrm>
        <a:graphic>
          <a:graphicData uri="http://schemas.openxmlformats.org/presentationml/2006/ole">
            <p:oleObj spid="_x0000_s32770" name="文档" r:id="rId7" imgW="3837724" imgH="2606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312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+c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三式相加可得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+c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ab+bc+ca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a+b+c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+c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ab+bc+ca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ab+bc+ca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ab+bc+ca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均为正整数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a+b+c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成立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ab+b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8274756"/>
              </p:ext>
            </p:extLst>
          </p:nvPr>
        </p:nvGraphicFramePr>
        <p:xfrm>
          <a:off x="251520" y="4350452"/>
          <a:ext cx="8128000" cy="1876469"/>
        </p:xfrm>
        <a:graphic>
          <a:graphicData uri="http://schemas.openxmlformats.org/presentationml/2006/ole">
            <p:oleObj spid="_x0000_s33794" name="文档" r:id="rId7" imgW="3837724" imgH="8859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25686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534</TotalTime>
  <Words>1740</Words>
  <Application>Microsoft Office PowerPoint</Application>
  <PresentationFormat>全屏显示(4:3)</PresentationFormat>
  <Paragraphs>251</Paragraphs>
  <Slides>37</Slides>
  <Notes>36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2014高优二轮模板</vt:lpstr>
      <vt:lpstr>文档</vt:lpstr>
      <vt:lpstr>7.2　基本不等式及其应用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108</cp:revision>
  <dcterms:created xsi:type="dcterms:W3CDTF">2014-12-26T02:01:49Z</dcterms:created>
  <dcterms:modified xsi:type="dcterms:W3CDTF">2019-12-12T00:36:28Z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