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310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0135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6806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7669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0911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691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875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8598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0428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620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289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3666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2088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5665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6006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22317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15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4947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2299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8271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187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60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4" Type="http://schemas.openxmlformats.org/officeDocument/2006/relationships/package" Target="../embeddings/Microsoft_Office_Word___18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package" Target="../embeddings/Microsoft_Office_Word___19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Microsoft_Office_Word___2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11</a:t>
            </a:r>
            <a:r>
              <a:rPr lang="en-US" altLang="zh-CN" i="1" dirty="0"/>
              <a:t>.</a:t>
            </a:r>
            <a:r>
              <a:rPr lang="en-US" altLang="zh-CN" dirty="0"/>
              <a:t>1</a:t>
            </a:r>
            <a:r>
              <a:rPr lang="zh-CN" altLang="zh-CN" i="1" dirty="0"/>
              <a:t>　</a:t>
            </a:r>
            <a:r>
              <a:rPr lang="zh-CN" altLang="zh-CN" dirty="0"/>
              <a:t>随机事件的概率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如何判断随机事件之间的关系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判断随机事件之间的关系有两种方法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紧扣事件的分类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结合互斥事件、对立事件的定义进行分析判断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类比集合进行判断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把所有试验结果写出来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看所求事件包含哪些试验结果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从而断定所给事件的关系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由各个事件所含的结果组成的集合彼此的交集为空集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706017"/>
              </p:ext>
            </p:extLst>
          </p:nvPr>
        </p:nvGraphicFramePr>
        <p:xfrm>
          <a:off x="1742906" y="4040977"/>
          <a:ext cx="8128000" cy="380001"/>
        </p:xfrm>
        <a:graphic>
          <a:graphicData uri="http://schemas.openxmlformats.org/presentationml/2006/ole">
            <p:oleObj spid="_x0000_s31746" name="文档" r:id="rId7" imgW="383772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308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7757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河北石家庄模拟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是中国人民解放军海军第一艘可以搭载固定翼飞机的航空母舰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的飞行甲板后部有四条拦阻索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降落的飞行员须捕捉钩挂上其中一条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成功着陆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舰载机白天挂住第一条拦阻索的概率为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挂住第二条、第三条拦阻索的概率为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捕捉钩未挂住拦阻索需拉起复飞的概率约为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现有一架歼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战机白天着舰演练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则其被第四条拦阻索挂住的次数约为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51920" y="396646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8160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由题意可知舰载机被第四条拦阻索挂住的概率为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18%-62%-5%=15%,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故其被第四条拦阻索挂住的次数约为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31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随机事件的频率与概率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某险种的基本保费为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继续购买该险种的投保人称为续保人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续保人本年度的保费与其上年度出险次数的关联如下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845343"/>
              </p:ext>
            </p:extLst>
          </p:nvPr>
        </p:nvGraphicFramePr>
        <p:xfrm>
          <a:off x="508000" y="2852936"/>
          <a:ext cx="8128000" cy="1354666"/>
        </p:xfrm>
        <a:graphic>
          <a:graphicData uri="http://schemas.openxmlformats.org/presentationml/2006/ole">
            <p:oleObj spid="_x0000_s32770" name="文档" r:id="rId7" imgW="3895309" imgH="64903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151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随机调查了该险种的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名续保人在一年内的出险情况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得到如下统计表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9516166"/>
              </p:ext>
            </p:extLst>
          </p:nvPr>
        </p:nvGraphicFramePr>
        <p:xfrm>
          <a:off x="508000" y="4594062"/>
          <a:ext cx="8128000" cy="1355218"/>
        </p:xfrm>
        <a:graphic>
          <a:graphicData uri="http://schemas.openxmlformats.org/presentationml/2006/ole">
            <p:oleObj spid="_x0000_s32771" name="文档" r:id="rId8" imgW="3894589" imgH="6490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一续保人本年度的保费不高于基本保费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一续保人本年度的保费高于基本保费但不高于基本保费的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160%”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求续保人本年度平均保费的估计值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43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9908085"/>
              </p:ext>
            </p:extLst>
          </p:nvPr>
        </p:nvGraphicFramePr>
        <p:xfrm>
          <a:off x="508000" y="2140241"/>
          <a:ext cx="8128000" cy="2831517"/>
        </p:xfrm>
        <a:graphic>
          <a:graphicData uri="http://schemas.openxmlformats.org/presentationml/2006/ole">
            <p:oleObj spid="_x0000_s33794" name="文档" r:id="rId7" imgW="3837724" imgH="1337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602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254749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由所给数据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3578168"/>
              </p:ext>
            </p:extLst>
          </p:nvPr>
        </p:nvGraphicFramePr>
        <p:xfrm>
          <a:off x="508000" y="2297654"/>
          <a:ext cx="8128000" cy="1355218"/>
        </p:xfrm>
        <a:graphic>
          <a:graphicData uri="http://schemas.openxmlformats.org/presentationml/2006/ole">
            <p:oleObj spid="_x0000_s34818" name="文档" r:id="rId7" imgW="3894589" imgH="64903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2129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名续保人的平均保费为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续保人本年度平均保费的估计值为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3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随机事件的频率与概率有怎样的关系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如何求随机事件的概率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它从数量上反映了随机事件发生的可能性的大小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它是频率的科学抽象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当试验次数越来越多时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频率越趋近于概率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求解随机事件的概率的常用方法有两种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可用频率来估计概率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包含的基本事件数除以基本事件总数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计算的方法有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树状图法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67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065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假设甲、乙两种品牌的同类产品在某地区市场上销售量相等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为了解它们的使用寿命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现从这两种品牌的产品中分别随机抽取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个进行测试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结果统计如图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3199914"/>
              </p:ext>
            </p:extLst>
          </p:nvPr>
        </p:nvGraphicFramePr>
        <p:xfrm>
          <a:off x="-1620688" y="2830288"/>
          <a:ext cx="8128000" cy="3087093"/>
        </p:xfrm>
        <a:graphic>
          <a:graphicData uri="http://schemas.openxmlformats.org/presentationml/2006/ole">
            <p:oleObj spid="_x0000_s35842" name="文档" r:id="rId7" imgW="3837724" imgH="145672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6961423"/>
              </p:ext>
            </p:extLst>
          </p:nvPr>
        </p:nvGraphicFramePr>
        <p:xfrm>
          <a:off x="2852712" y="2840754"/>
          <a:ext cx="8128000" cy="3060191"/>
        </p:xfrm>
        <a:graphic>
          <a:graphicData uri="http://schemas.openxmlformats.org/presentationml/2006/ole">
            <p:oleObj spid="_x0000_s35843" name="文档" r:id="rId8" imgW="3837724" imgH="14441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7518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估计甲品牌产品寿命小于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这两种品牌产品中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某个产品已使用了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试估计该产品是甲品牌的概率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049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063434"/>
              </p:ext>
            </p:extLst>
          </p:nvPr>
        </p:nvGraphicFramePr>
        <p:xfrm>
          <a:off x="508000" y="2189003"/>
          <a:ext cx="8128000" cy="2733994"/>
        </p:xfrm>
        <a:graphic>
          <a:graphicData uri="http://schemas.openxmlformats.org/presentationml/2006/ole">
            <p:oleObj spid="_x0000_s36866" name="文档" r:id="rId7" imgW="3837724" imgH="12908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345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68058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9303372"/>
              </p:ext>
            </p:extLst>
          </p:nvPr>
        </p:nvGraphicFramePr>
        <p:xfrm>
          <a:off x="508000" y="2485131"/>
          <a:ext cx="8128000" cy="2816077"/>
        </p:xfrm>
        <a:graphic>
          <a:graphicData uri="http://schemas.openxmlformats.org/presentationml/2006/ole">
            <p:oleObj spid="_x0000_s26626" name="文档" r:id="rId6" imgW="3908986" imgH="135467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203848" y="3953109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可能发生也可能不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2722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互斥事件、对立事件的概率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在某储蓄所一个营业窗口等候的人数相应的概率如下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2410111"/>
              </p:ext>
            </p:extLst>
          </p:nvPr>
        </p:nvGraphicFramePr>
        <p:xfrm>
          <a:off x="508000" y="3202585"/>
          <a:ext cx="8128000" cy="1354666"/>
        </p:xfrm>
        <a:graphic>
          <a:graphicData uri="http://schemas.openxmlformats.org/presentationml/2006/ole">
            <p:oleObj spid="_x0000_s37890" name="文档" r:id="rId7" imgW="3895309" imgH="64903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0751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人以上排队等候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则其对立事件为事件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61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求互斥事件的概率的一般方法有哪些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求互斥事件的概率一般有两种方法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将所求事件的概率分解为一些彼此互斥的事件的概率的和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运用互斥事件的求和公式计算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先求此事件的对立事件的概率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求出所求概率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用间接求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法较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2181120"/>
              </p:ext>
            </p:extLst>
          </p:nvPr>
        </p:nvGraphicFramePr>
        <p:xfrm>
          <a:off x="7935110" y="3974470"/>
          <a:ext cx="8128000" cy="380001"/>
        </p:xfrm>
        <a:graphic>
          <a:graphicData uri="http://schemas.openxmlformats.org/presentationml/2006/ole">
            <p:oleObj spid="_x0000_s38914" name="文档" r:id="rId7" imgW="383772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998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一盒中共装有除颜色外其余均相同的小球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个绿球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从中随机取出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球是红球或黑球的概率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球是红球或黑球或白球的概率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14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人以上排队等候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则其对立事件为事件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27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556792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47440"/>
            <a:ext cx="8128000" cy="3757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因此可以用频率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利用集合方法判断互斥事件与对立事件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若由各个事件所含的结果组成的集合彼此的交集为空集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对立事件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若某一事件包含的基本事件较多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而它的对立事件包含的基本事件较少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4126115"/>
              </p:ext>
            </p:extLst>
          </p:nvPr>
        </p:nvGraphicFramePr>
        <p:xfrm>
          <a:off x="-879826" y="4128298"/>
          <a:ext cx="8128000" cy="326195"/>
        </p:xfrm>
        <a:graphic>
          <a:graphicData uri="http://schemas.openxmlformats.org/presentationml/2006/ole">
            <p:oleObj spid="_x0000_s39938" name="文档" r:id="rId8" imgW="3837724" imgH="1536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7540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思想在概率中的应用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的思想是一种常见的数学思想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如反证法、补集的思想都是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思想的体现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如果从问题的正面入手比较复杂或不易解决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那么尝试采用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思想往往会起到事半功倍的效果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大大降低题目的难度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在求对立事件的概率时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先求容易的一个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再求另一个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某超市为了解顾客的购物量及结算时间等信息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安排一名员工随机收集了在该超市购物的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位顾客的相关数据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0669828"/>
              </p:ext>
            </p:extLst>
          </p:nvPr>
        </p:nvGraphicFramePr>
        <p:xfrm>
          <a:off x="508000" y="2127409"/>
          <a:ext cx="8128000" cy="2465240"/>
        </p:xfrm>
        <a:graphic>
          <a:graphicData uri="http://schemas.openxmlformats.org/presentationml/2006/ole">
            <p:oleObj spid="_x0000_s40962" name="文档" r:id="rId4" imgW="3894589" imgH="118160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4908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位顾客中一次购物量超过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件的顾客占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并估计顾客一次购物的结算时间的平均值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求一位顾客一次购物的结算时间不超过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将频率视为概率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44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该超市所有顾客一次购物的结算时间组成一个总体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所收集的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位顾客一次购物的结算时间可视为总体的一个容量为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的简单随机样本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顾客一次购物的结算时间的平均值可用样本平均数估计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1638760"/>
              </p:ext>
            </p:extLst>
          </p:nvPr>
        </p:nvGraphicFramePr>
        <p:xfrm>
          <a:off x="508000" y="4080366"/>
          <a:ext cx="8128000" cy="511153"/>
        </p:xfrm>
        <a:graphic>
          <a:graphicData uri="http://schemas.openxmlformats.org/presentationml/2006/ole">
            <p:oleObj spid="_x0000_s41986" name="文档" r:id="rId4" imgW="3837724" imgH="2412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843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2474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将频率视为概率得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2461624"/>
              </p:ext>
            </p:extLst>
          </p:nvPr>
        </p:nvGraphicFramePr>
        <p:xfrm>
          <a:off x="508000" y="2783082"/>
          <a:ext cx="8128000" cy="3598246"/>
        </p:xfrm>
        <a:graphic>
          <a:graphicData uri="http://schemas.openxmlformats.org/presentationml/2006/ole">
            <p:oleObj spid="_x0000_s43010" name="文档" r:id="rId4" imgW="3837724" imgH="16983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8705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4767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频率与概率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观察某一事件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次试验中事件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出现的次数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随机事件概率的定义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大量重复进行同一试验时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会在某个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附近摆动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发生的频率具有稳定性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这时这个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概率与频率的关系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934429"/>
              </p:ext>
            </p:extLst>
          </p:nvPr>
        </p:nvGraphicFramePr>
        <p:xfrm>
          <a:off x="3091005" y="2687326"/>
          <a:ext cx="8128000" cy="457347"/>
        </p:xfrm>
        <a:graphic>
          <a:graphicData uri="http://schemas.openxmlformats.org/presentationml/2006/ole">
            <p:oleObj spid="_x0000_s27650" name="文档" r:id="rId6" imgW="3837724" imgH="21634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503546" y="222758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56176" y="2630001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94984" y="304226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09508" y="34491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46098" y="34473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335550" y="384064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34866" y="5070589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151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159"/>
            <a:ext cx="300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事件的关系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与运算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6461063"/>
              </p:ext>
            </p:extLst>
          </p:nvPr>
        </p:nvGraphicFramePr>
        <p:xfrm>
          <a:off x="508000" y="1812887"/>
          <a:ext cx="8128000" cy="5175678"/>
        </p:xfrm>
        <a:graphic>
          <a:graphicData uri="http://schemas.openxmlformats.org/presentationml/2006/ole">
            <p:oleObj spid="_x0000_s28674" name="文档" r:id="rId6" imgW="3894589" imgH="248363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00697" y="233006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2080" y="2319673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03187" y="2245699"/>
            <a:ext cx="1282723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19872" y="3419365"/>
            <a:ext cx="8114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62594" y="3578474"/>
            <a:ext cx="7922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A=B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11807" y="4163472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发生或事件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52203" y="4519953"/>
            <a:ext cx="8835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361718" y="5269324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发生且事件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1475" y="5633821"/>
            <a:ext cx="8050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0229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258658"/>
              </p:ext>
            </p:extLst>
          </p:nvPr>
        </p:nvGraphicFramePr>
        <p:xfrm>
          <a:off x="508000" y="2060848"/>
          <a:ext cx="8128000" cy="3240087"/>
        </p:xfrm>
        <a:graphic>
          <a:graphicData uri="http://schemas.openxmlformats.org/presentationml/2006/ole">
            <p:oleObj spid="_x0000_s29698" name="文档" r:id="rId6" imgW="3894589" imgH="1555517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324836" y="2567905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34732" y="2757565"/>
            <a:ext cx="1138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</a:t>
            </a: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19203" y="3630723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94572" y="3623759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74679" y="3215977"/>
            <a:ext cx="1560042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B=Ω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776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互斥事件与对立事件的关系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对立事件是互斥事件的特殊情况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而互斥事件未必是对立事件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概率的几个基本性质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为必然事件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.P(A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,P(A)=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1880" y="2963016"/>
            <a:ext cx="16369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75738" y="3388165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54171" y="3775106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79989" y="4169862"/>
            <a:ext cx="15167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43808" y="4961950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87149" y="4972341"/>
            <a:ext cx="102624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2197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4" grpId="0"/>
      <p:bldP spid="5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事件发生的频率与概率是相同的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随机事件和随机试验是一回事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在大量重复试验中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两个事件的和事件是指两个事件至少有一个发生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71393" y="174601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71116" y="258848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69492" y="214317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51979" y="295296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436445" y="335535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79943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若某群体中的成员只用现金支付的概率为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既用现金支付也用非现金支付的概率为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.0.3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.0.4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.0.6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.0.7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56942" y="4611572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540675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某群体中的成员只用现金支付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既用现金支付也用非现金支付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不用现金支付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所以不用现金支付的概率为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155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甘肃兰州模拟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袋中有红球和白球若干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从中任意取出两个小球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设恰有一个红球的概率为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则至多有一个红球的概率为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.1-p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04048" y="213285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0073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至多有一个红球包括恰有一个红球和没有红球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由互斥事件的概率公式知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83055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陕西榆林模拟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一箱产品中有一、二等品和次品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现从中随机地抽取一件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抽到一等品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抽到二等品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C={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P(A)=0.65,P(B)=0.3,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抽到的产品不是次品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0.95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.0.65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.0.05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059832" y="5023567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583452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抽到的产品不是次品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16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906441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250552"/>
              </p:ext>
            </p:extLst>
          </p:nvPr>
        </p:nvGraphicFramePr>
        <p:xfrm>
          <a:off x="508000" y="2465164"/>
          <a:ext cx="8128000" cy="1385493"/>
        </p:xfrm>
        <a:graphic>
          <a:graphicData uri="http://schemas.openxmlformats.org/presentationml/2006/ole">
            <p:oleObj spid="_x0000_s30722" name="文档" r:id="rId7" imgW="3837724" imgH="65336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012160" y="281971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1712566"/>
              </p:ext>
            </p:extLst>
          </p:nvPr>
        </p:nvGraphicFramePr>
        <p:xfrm>
          <a:off x="508000" y="3939040"/>
          <a:ext cx="8128000" cy="1002128"/>
        </p:xfrm>
        <a:graphic>
          <a:graphicData uri="http://schemas.openxmlformats.org/presentationml/2006/ole">
            <p:oleObj spid="_x0000_s30723" name="文档" r:id="rId8" imgW="3837724" imgH="4737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531</TotalTime>
  <Words>2509</Words>
  <Application>Microsoft Office PowerPoint</Application>
  <PresentationFormat>全屏显示(4:3)</PresentationFormat>
  <Paragraphs>250</Paragraphs>
  <Slides>29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2014高优二轮模板</vt:lpstr>
      <vt:lpstr>文档</vt:lpstr>
      <vt:lpstr>11.1　随机事件的概率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2019-12-12T00:33:07Z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