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451" r:id="rId2"/>
    <p:sldId id="452" r:id="rId3"/>
    <p:sldId id="453" r:id="rId4"/>
    <p:sldId id="454" r:id="rId5"/>
    <p:sldId id="455" r:id="rId6"/>
    <p:sldId id="456" r:id="rId7"/>
    <p:sldId id="457" r:id="rId8"/>
    <p:sldId id="458" r:id="rId9"/>
    <p:sldId id="459" r:id="rId10"/>
    <p:sldId id="460" r:id="rId11"/>
    <p:sldId id="461" r:id="rId12"/>
    <p:sldId id="462" r:id="rId13"/>
    <p:sldId id="463" r:id="rId14"/>
    <p:sldId id="464" r:id="rId15"/>
    <p:sldId id="465" r:id="rId16"/>
    <p:sldId id="466" r:id="rId17"/>
    <p:sldId id="467" r:id="rId18"/>
    <p:sldId id="468" r:id="rId19"/>
    <p:sldId id="469" r:id="rId20"/>
    <p:sldId id="470" r:id="rId21"/>
    <p:sldId id="471" r:id="rId22"/>
    <p:sldId id="472" r:id="rId23"/>
    <p:sldId id="473" r:id="rId24"/>
    <p:sldId id="474" r:id="rId25"/>
    <p:sldId id="475" r:id="rId26"/>
    <p:sldId id="476" r:id="rId27"/>
    <p:sldId id="477" r:id="rId28"/>
    <p:sldId id="478" r:id="rId29"/>
    <p:sldId id="479" r:id="rId30"/>
    <p:sldId id="480" r:id="rId31"/>
    <p:sldId id="481" r:id="rId32"/>
    <p:sldId id="482" r:id="rId33"/>
    <p:sldId id="483" r:id="rId34"/>
    <p:sldId id="484" r:id="rId35"/>
    <p:sldId id="485" r:id="rId36"/>
    <p:sldId id="486" r:id="rId37"/>
    <p:sldId id="487" r:id="rId38"/>
    <p:sldId id="488" r:id="rId39"/>
    <p:sldId id="489" r:id="rId40"/>
    <p:sldId id="490" r:id="rId41"/>
    <p:sldId id="491" r:id="rId42"/>
    <p:sldId id="492" r:id="rId43"/>
    <p:sldId id="493" r:id="rId44"/>
    <p:sldId id="494" r:id="rId45"/>
    <p:sldId id="495" r:id="rId46"/>
    <p:sldId id="496" r:id="rId47"/>
    <p:sldId id="497" r:id="rId48"/>
    <p:sldId id="498" r:id="rId49"/>
    <p:sldId id="499" r:id="rId50"/>
    <p:sldId id="500" r:id="rId51"/>
    <p:sldId id="501" r:id="rId52"/>
    <p:sldId id="502" r:id="rId53"/>
    <p:sldId id="503" r:id="rId54"/>
    <p:sldId id="504" r:id="rId55"/>
    <p:sldId id="505" r:id="rId56"/>
    <p:sldId id="506" r:id="rId57"/>
    <p:sldId id="507" r:id="rId58"/>
    <p:sldId id="508" r:id="rId5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FFE389"/>
    <a:srgbClr val="E75E22"/>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438549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2130449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322315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2062574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9826800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543436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970683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309469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1098918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7475523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1426532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5318233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14848509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3873323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2788877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38076246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3230104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33823450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18229287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3563183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26694310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8927344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27564328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9352625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980027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35432686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7486848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30060873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36485288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29423819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21982580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3794176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11844322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26096069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15330521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p14="http://schemas.microsoft.com/office/powerpoint/2010/main" xmlns="" val="37630157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p14="http://schemas.microsoft.com/office/powerpoint/2010/main" xmlns="" val="23176368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p14="http://schemas.microsoft.com/office/powerpoint/2010/main" xmlns="" val="26218545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p14="http://schemas.microsoft.com/office/powerpoint/2010/main" xmlns="" val="29244516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54</a:t>
            </a:fld>
            <a:endParaRPr lang="zh-CN" altLang="en-US"/>
          </a:p>
        </p:txBody>
      </p:sp>
    </p:spTree>
    <p:extLst>
      <p:ext uri="{BB962C8B-B14F-4D97-AF65-F5344CB8AC3E}">
        <p14:creationId xmlns:p14="http://schemas.microsoft.com/office/powerpoint/2010/main" xmlns="" val="32808248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55</a:t>
            </a:fld>
            <a:endParaRPr lang="zh-CN" altLang="en-US"/>
          </a:p>
        </p:txBody>
      </p:sp>
    </p:spTree>
    <p:extLst>
      <p:ext uri="{BB962C8B-B14F-4D97-AF65-F5344CB8AC3E}">
        <p14:creationId xmlns:p14="http://schemas.microsoft.com/office/powerpoint/2010/main" xmlns="" val="16559669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56</a:t>
            </a:fld>
            <a:endParaRPr lang="zh-CN" altLang="en-US"/>
          </a:p>
        </p:txBody>
      </p:sp>
    </p:spTree>
    <p:extLst>
      <p:ext uri="{BB962C8B-B14F-4D97-AF65-F5344CB8AC3E}">
        <p14:creationId xmlns:p14="http://schemas.microsoft.com/office/powerpoint/2010/main" xmlns="" val="3862116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8655561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57</a:t>
            </a:fld>
            <a:endParaRPr lang="zh-CN" altLang="en-US"/>
          </a:p>
        </p:txBody>
      </p:sp>
    </p:spTree>
    <p:extLst>
      <p:ext uri="{BB962C8B-B14F-4D97-AF65-F5344CB8AC3E}">
        <p14:creationId xmlns:p14="http://schemas.microsoft.com/office/powerpoint/2010/main" xmlns="" val="39060159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58</a:t>
            </a:fld>
            <a:endParaRPr lang="zh-CN" altLang="en-US"/>
          </a:p>
        </p:txBody>
      </p:sp>
    </p:spTree>
    <p:extLst>
      <p:ext uri="{BB962C8B-B14F-4D97-AF65-F5344CB8AC3E}">
        <p14:creationId xmlns:p14="http://schemas.microsoft.com/office/powerpoint/2010/main" xmlns="" val="510814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2733050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1682878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1136526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058899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165383"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突破</a:t>
            </a:r>
            <a:r>
              <a:rPr lang="en-US" altLang="zh-CN" sz="1100" dirty="0" smtClean="0">
                <a:solidFill>
                  <a:srgbClr val="C00000"/>
                </a:solidFill>
                <a:latin typeface="微软雅黑" panose="020B0503020204020204" pitchFamily="34" charset="-122"/>
                <a:ea typeface="微软雅黑" panose="020B0503020204020204" pitchFamily="34" charset="-122"/>
              </a:rPr>
              <a:t>1</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369564"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4067944"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p>
        </p:txBody>
      </p:sp>
      <p:cxnSp>
        <p:nvCxnSpPr>
          <p:cNvPr id="8" name="直接连接符 7"/>
          <p:cNvCxnSpPr/>
          <p:nvPr userDrawn="1"/>
        </p:nvCxnSpPr>
        <p:spPr>
          <a:xfrm>
            <a:off x="4281436"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9016" y="538157"/>
            <a:ext cx="1497645"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p>
        </p:txBody>
      </p:sp>
      <p:cxnSp>
        <p:nvCxnSpPr>
          <p:cNvPr id="4" name="直接连接符 3"/>
          <p:cNvCxnSpPr/>
          <p:nvPr userDrawn="1"/>
        </p:nvCxnSpPr>
        <p:spPr>
          <a:xfrm>
            <a:off x="5773141" y="874706"/>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3152388"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同侧圆角矩形 29">
            <a:hlinkClick r:id="rId18" action="ppaction://hlinksldjump" tooltip="点击进入"/>
          </p:cNvPr>
          <p:cNvSpPr/>
          <p:nvPr/>
        </p:nvSpPr>
        <p:spPr>
          <a:xfrm>
            <a:off x="4067944" y="607236"/>
            <a:ext cx="141914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9" action="ppaction://hlinksldjump" tooltip="点击进入"/>
          </p:cNvPr>
          <p:cNvSpPr/>
          <p:nvPr/>
        </p:nvSpPr>
        <p:spPr>
          <a:xfrm>
            <a:off x="5535570" y="607236"/>
            <a:ext cx="148273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52"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mzwhzx.cn/"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package" Target="../embeddings/Microsoft_Office_Word___7.docx"/><Relationship Id="rId2" Type="http://schemas.openxmlformats.org/officeDocument/2006/relationships/slideLayout" Target="../slideLayouts/slideLayout15.xml"/><Relationship Id="rId1" Type="http://schemas.openxmlformats.org/officeDocument/2006/relationships/vmlDrawing" Target="../drawings/vmlDrawing7.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package" Target="../embeddings/Microsoft_Office_Word___8.docx"/><Relationship Id="rId2" Type="http://schemas.openxmlformats.org/officeDocument/2006/relationships/slideLayout" Target="../slideLayouts/slideLayout15.xml"/><Relationship Id="rId1" Type="http://schemas.openxmlformats.org/officeDocument/2006/relationships/vmlDrawing" Target="../drawings/vmlDrawing8.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slide" Target="slide31.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package" Target="../embeddings/Microsoft_Office_Word___9.docx"/><Relationship Id="rId2" Type="http://schemas.openxmlformats.org/officeDocument/2006/relationships/slideLayout" Target="../slideLayouts/slideLayout15.xml"/><Relationship Id="rId1" Type="http://schemas.openxmlformats.org/officeDocument/2006/relationships/vmlDrawing" Target="../drawings/vmlDrawing9.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package" Target="../embeddings/Microsoft_Office_Word___10.docx"/><Relationship Id="rId2" Type="http://schemas.openxmlformats.org/officeDocument/2006/relationships/slideLayout" Target="../slideLayouts/slideLayout15.xml"/><Relationship Id="rId1" Type="http://schemas.openxmlformats.org/officeDocument/2006/relationships/vmlDrawing" Target="../drawings/vmlDrawing10.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package" Target="../embeddings/Microsoft_Office_Word___11.docx"/><Relationship Id="rId2" Type="http://schemas.openxmlformats.org/officeDocument/2006/relationships/slideLayout" Target="../slideLayouts/slideLayout15.xml"/><Relationship Id="rId1" Type="http://schemas.openxmlformats.org/officeDocument/2006/relationships/vmlDrawing" Target="../drawings/vmlDrawing11.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package" Target="../embeddings/Microsoft_Office_Word___12.docx"/><Relationship Id="rId2" Type="http://schemas.openxmlformats.org/officeDocument/2006/relationships/slideLayout" Target="../slideLayouts/slideLayout15.xml"/><Relationship Id="rId1" Type="http://schemas.openxmlformats.org/officeDocument/2006/relationships/vmlDrawing" Target="../drawings/vmlDrawing12.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package" Target="../embeddings/Microsoft_Office_Word___13.docx"/><Relationship Id="rId2" Type="http://schemas.openxmlformats.org/officeDocument/2006/relationships/slideLayout" Target="../slideLayouts/slideLayout15.xml"/><Relationship Id="rId1" Type="http://schemas.openxmlformats.org/officeDocument/2006/relationships/vmlDrawing" Target="../drawings/vmlDrawing13.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package" Target="../embeddings/Microsoft_Office_Word___14.docx"/><Relationship Id="rId2" Type="http://schemas.openxmlformats.org/officeDocument/2006/relationships/slideLayout" Target="../slideLayouts/slideLayout15.xml"/><Relationship Id="rId1" Type="http://schemas.openxmlformats.org/officeDocument/2006/relationships/vmlDrawing" Target="../drawings/vmlDrawing14.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package" Target="../embeddings/Microsoft_Office_Word___15.docx"/><Relationship Id="rId2" Type="http://schemas.openxmlformats.org/officeDocument/2006/relationships/slideLayout" Target="../slideLayouts/slideLayout15.xml"/><Relationship Id="rId1" Type="http://schemas.openxmlformats.org/officeDocument/2006/relationships/vmlDrawing" Target="../drawings/vmlDrawing15.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package" Target="../embeddings/Microsoft_Office_Word___16.docx"/><Relationship Id="rId2" Type="http://schemas.openxmlformats.org/officeDocument/2006/relationships/slideLayout" Target="../slideLayouts/slideLayout15.xml"/><Relationship Id="rId1" Type="http://schemas.openxmlformats.org/officeDocument/2006/relationships/vmlDrawing" Target="../drawings/vmlDrawing16.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package" Target="../embeddings/Microsoft_Office_Word___17.docx"/><Relationship Id="rId2" Type="http://schemas.openxmlformats.org/officeDocument/2006/relationships/slideLayout" Target="../slideLayouts/slideLayout15.xml"/><Relationship Id="rId1" Type="http://schemas.openxmlformats.org/officeDocument/2006/relationships/vmlDrawing" Target="../drawings/vmlDrawing17.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package" Target="../embeddings/Microsoft_Office_Word___18.docx"/><Relationship Id="rId2" Type="http://schemas.openxmlformats.org/officeDocument/2006/relationships/slideLayout" Target="../slideLayouts/slideLayout15.xml"/><Relationship Id="rId1" Type="http://schemas.openxmlformats.org/officeDocument/2006/relationships/vmlDrawing" Target="../drawings/vmlDrawing18.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package" Target="../embeddings/Microsoft_Office_Word___19.docx"/><Relationship Id="rId2" Type="http://schemas.openxmlformats.org/officeDocument/2006/relationships/slideLayout" Target="../slideLayouts/slideLayout15.xml"/><Relationship Id="rId1" Type="http://schemas.openxmlformats.org/officeDocument/2006/relationships/vmlDrawing" Target="../drawings/vmlDrawing19.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package" Target="../embeddings/Microsoft_Office_Word___20.docx"/><Relationship Id="rId2" Type="http://schemas.openxmlformats.org/officeDocument/2006/relationships/slideLayout" Target="../slideLayouts/slideLayout15.xml"/><Relationship Id="rId1" Type="http://schemas.openxmlformats.org/officeDocument/2006/relationships/vmlDrawing" Target="../drawings/vmlDrawing20.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package" Target="../embeddings/Microsoft_Office_Word___21.docx"/><Relationship Id="rId2" Type="http://schemas.openxmlformats.org/officeDocument/2006/relationships/slideLayout" Target="../slideLayouts/slideLayout15.xml"/><Relationship Id="rId1" Type="http://schemas.openxmlformats.org/officeDocument/2006/relationships/vmlDrawing" Target="../drawings/vmlDrawing21.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package" Target="../embeddings/Microsoft_Office_Word___22.docx"/><Relationship Id="rId2" Type="http://schemas.openxmlformats.org/officeDocument/2006/relationships/slideLayout" Target="../slideLayouts/slideLayout15.xml"/><Relationship Id="rId1" Type="http://schemas.openxmlformats.org/officeDocument/2006/relationships/vmlDrawing" Target="../drawings/vmlDrawing22.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package" Target="../embeddings/Microsoft_Office_Word___23.docx"/><Relationship Id="rId2" Type="http://schemas.openxmlformats.org/officeDocument/2006/relationships/slideLayout" Target="../slideLayouts/slideLayout15.xml"/><Relationship Id="rId1" Type="http://schemas.openxmlformats.org/officeDocument/2006/relationships/vmlDrawing" Target="../drawings/vmlDrawing23.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package" Target="../embeddings/Microsoft_Office_Word___24.docx"/><Relationship Id="rId2" Type="http://schemas.openxmlformats.org/officeDocument/2006/relationships/slideLayout" Target="../slideLayouts/slideLayout15.xml"/><Relationship Id="rId1" Type="http://schemas.openxmlformats.org/officeDocument/2006/relationships/vmlDrawing" Target="../drawings/vmlDrawing24.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package" Target="../embeddings/Microsoft_Office_Word___25.docx"/><Relationship Id="rId2" Type="http://schemas.openxmlformats.org/officeDocument/2006/relationships/slideLayout" Target="../slideLayouts/slideLayout15.xml"/><Relationship Id="rId1" Type="http://schemas.openxmlformats.org/officeDocument/2006/relationships/vmlDrawing" Target="../drawings/vmlDrawing25.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package" Target="../embeddings/Microsoft_Office_Word___26.docx"/><Relationship Id="rId2" Type="http://schemas.openxmlformats.org/officeDocument/2006/relationships/slideLayout" Target="../slideLayouts/slideLayout15.xml"/><Relationship Id="rId1" Type="http://schemas.openxmlformats.org/officeDocument/2006/relationships/vmlDrawing" Target="../drawings/vmlDrawing26.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package" Target="../embeddings/Microsoft_Office_Word___27.docx"/><Relationship Id="rId2" Type="http://schemas.openxmlformats.org/officeDocument/2006/relationships/slideLayout" Target="../slideLayouts/slideLayout15.xml"/><Relationship Id="rId1" Type="http://schemas.openxmlformats.org/officeDocument/2006/relationships/vmlDrawing" Target="../drawings/vmlDrawing27.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package" Target="../embeddings/Microsoft_Office_Word___28.docx"/><Relationship Id="rId2" Type="http://schemas.openxmlformats.org/officeDocument/2006/relationships/slideLayout" Target="../slideLayouts/slideLayout15.xml"/><Relationship Id="rId1" Type="http://schemas.openxmlformats.org/officeDocument/2006/relationships/vmlDrawing" Target="../drawings/vmlDrawing28.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3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6.xml"/><Relationship Id="rId1" Type="http://schemas.openxmlformats.org/officeDocument/2006/relationships/slideLayout" Target="../slideLayouts/slideLayout15.xml"/><Relationship Id="rId5" Type="http://schemas.openxmlformats.org/officeDocument/2006/relationships/slide" Target="slide31.xml"/><Relationship Id="rId4" Type="http://schemas.openxmlformats.org/officeDocument/2006/relationships/slide" Target="slide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package" Target="../embeddings/Microsoft_Office_Word___29.docx"/><Relationship Id="rId2" Type="http://schemas.openxmlformats.org/officeDocument/2006/relationships/slideLayout" Target="../slideLayouts/slideLayout15.xml"/><Relationship Id="rId1" Type="http://schemas.openxmlformats.org/officeDocument/2006/relationships/vmlDrawing" Target="../drawings/vmlDrawing29.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package" Target="../embeddings/Microsoft_Office_Word___30.docx"/><Relationship Id="rId2" Type="http://schemas.openxmlformats.org/officeDocument/2006/relationships/slideLayout" Target="../slideLayouts/slideLayout15.xml"/><Relationship Id="rId1" Type="http://schemas.openxmlformats.org/officeDocument/2006/relationships/vmlDrawing" Target="../drawings/vmlDrawing30.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36.xml.rels><?xml version="1.0" encoding="UTF-8" standalone="yes"?>
<Relationships xmlns="http://schemas.openxmlformats.org/package/2006/relationships"><Relationship Id="rId8" Type="http://schemas.openxmlformats.org/officeDocument/2006/relationships/package" Target="../embeddings/Microsoft_Office_Word___32.docx"/><Relationship Id="rId3" Type="http://schemas.openxmlformats.org/officeDocument/2006/relationships/notesSlide" Target="../notesSlides/notesSlide29.xml"/><Relationship Id="rId7" Type="http://schemas.openxmlformats.org/officeDocument/2006/relationships/package" Target="../embeddings/Microsoft_Office_Word___31.docx"/><Relationship Id="rId2" Type="http://schemas.openxmlformats.org/officeDocument/2006/relationships/slideLayout" Target="../slideLayouts/slideLayout4.xml"/><Relationship Id="rId1" Type="http://schemas.openxmlformats.org/officeDocument/2006/relationships/vmlDrawing" Target="../drawings/vmlDrawing31.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package" Target="../embeddings/Microsoft_Office_Word___33.docx"/><Relationship Id="rId2" Type="http://schemas.openxmlformats.org/officeDocument/2006/relationships/slideLayout" Target="../slideLayouts/slideLayout4.xml"/><Relationship Id="rId1" Type="http://schemas.openxmlformats.org/officeDocument/2006/relationships/vmlDrawing" Target="../drawings/vmlDrawing32.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package" Target="../embeddings/Microsoft_Office_Word___34.docx"/><Relationship Id="rId2" Type="http://schemas.openxmlformats.org/officeDocument/2006/relationships/slideLayout" Target="../slideLayouts/slideLayout4.xml"/><Relationship Id="rId1" Type="http://schemas.openxmlformats.org/officeDocument/2006/relationships/vmlDrawing" Target="../drawings/vmlDrawing33.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3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slide" Target="slide8.xml"/><Relationship Id="rId4" Type="http://schemas.openxmlformats.org/officeDocument/2006/relationships/slide" Target="slide47.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package" Target="../embeddings/Microsoft_Office_Word___35.docx"/><Relationship Id="rId2" Type="http://schemas.openxmlformats.org/officeDocument/2006/relationships/slideLayout" Target="../slideLayouts/slideLayout4.xml"/><Relationship Id="rId1" Type="http://schemas.openxmlformats.org/officeDocument/2006/relationships/vmlDrawing" Target="../drawings/vmlDrawing34.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package" Target="../embeddings/Microsoft_Office_Word___36.docx"/><Relationship Id="rId2" Type="http://schemas.openxmlformats.org/officeDocument/2006/relationships/slideLayout" Target="../slideLayouts/slideLayout4.xml"/><Relationship Id="rId1" Type="http://schemas.openxmlformats.org/officeDocument/2006/relationships/vmlDrawing" Target="../drawings/vmlDrawing35.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package" Target="../embeddings/Microsoft_Office_Word___37.docx"/><Relationship Id="rId2" Type="http://schemas.openxmlformats.org/officeDocument/2006/relationships/slideLayout" Target="../slideLayouts/slideLayout4.xml"/><Relationship Id="rId1" Type="http://schemas.openxmlformats.org/officeDocument/2006/relationships/vmlDrawing" Target="../drawings/vmlDrawing36.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package" Target="../embeddings/Microsoft_Office_Word___38.docx"/><Relationship Id="rId2" Type="http://schemas.openxmlformats.org/officeDocument/2006/relationships/slideLayout" Target="../slideLayouts/slideLayout4.xml"/><Relationship Id="rId1" Type="http://schemas.openxmlformats.org/officeDocument/2006/relationships/vmlDrawing" Target="../drawings/vmlDrawing37.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package" Target="../embeddings/Microsoft_Office_Word___39.docx"/><Relationship Id="rId2" Type="http://schemas.openxmlformats.org/officeDocument/2006/relationships/slideLayout" Target="../slideLayouts/slideLayout4.xml"/><Relationship Id="rId1" Type="http://schemas.openxmlformats.org/officeDocument/2006/relationships/vmlDrawing" Target="../drawings/vmlDrawing38.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4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slide" Target="slide8.xml"/><Relationship Id="rId4" Type="http://schemas.openxmlformats.org/officeDocument/2006/relationships/slide" Target="slide4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package" Target="../embeddings/Microsoft_Office_Word___40.docx"/><Relationship Id="rId2" Type="http://schemas.openxmlformats.org/officeDocument/2006/relationships/slideLayout" Target="../slideLayouts/slideLayout4.xml"/><Relationship Id="rId1" Type="http://schemas.openxmlformats.org/officeDocument/2006/relationships/vmlDrawing" Target="../drawings/vmlDrawing39.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package" Target="../embeddings/Microsoft_Office_Word___41.docx"/><Relationship Id="rId2" Type="http://schemas.openxmlformats.org/officeDocument/2006/relationships/slideLayout" Target="../slideLayouts/slideLayout4.xml"/><Relationship Id="rId1" Type="http://schemas.openxmlformats.org/officeDocument/2006/relationships/vmlDrawing" Target="../drawings/vmlDrawing40.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vmlDrawing" Target="../drawings/vmlDrawing41.vml"/><Relationship Id="rId6" Type="http://schemas.openxmlformats.org/officeDocument/2006/relationships/slide" Target="slide47.xml"/><Relationship Id="rId5" Type="http://schemas.openxmlformats.org/officeDocument/2006/relationships/slide" Target="slide36.xml"/><Relationship Id="rId4" Type="http://schemas.openxmlformats.org/officeDocument/2006/relationships/package" Target="../embeddings/Microsoft_Office_Word___42.docx"/></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package" Target="../embeddings/Microsoft_Office_Word___43.docx"/><Relationship Id="rId2" Type="http://schemas.openxmlformats.org/officeDocument/2006/relationships/slideLayout" Target="../slideLayouts/slideLayout4.xml"/><Relationship Id="rId1" Type="http://schemas.openxmlformats.org/officeDocument/2006/relationships/vmlDrawing" Target="../drawings/vmlDrawing42.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package" Target="../embeddings/Microsoft_Office_Word___44.docx"/><Relationship Id="rId2" Type="http://schemas.openxmlformats.org/officeDocument/2006/relationships/slideLayout" Target="../slideLayouts/slideLayout4.xml"/><Relationship Id="rId1" Type="http://schemas.openxmlformats.org/officeDocument/2006/relationships/vmlDrawing" Target="../drawings/vmlDrawing43.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package" Target="../embeddings/Microsoft_Office_Word___45.docx"/><Relationship Id="rId2" Type="http://schemas.openxmlformats.org/officeDocument/2006/relationships/slideLayout" Target="../slideLayouts/slideLayout4.xml"/><Relationship Id="rId1" Type="http://schemas.openxmlformats.org/officeDocument/2006/relationships/vmlDrawing" Target="../drawings/vmlDrawing44.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package" Target="../embeddings/Microsoft_Office_Word___46.docx"/><Relationship Id="rId2" Type="http://schemas.openxmlformats.org/officeDocument/2006/relationships/slideLayout" Target="../slideLayouts/slideLayout4.xml"/><Relationship Id="rId1" Type="http://schemas.openxmlformats.org/officeDocument/2006/relationships/vmlDrawing" Target="../drawings/vmlDrawing45.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package" Target="../embeddings/Microsoft_Office_Word___47.docx"/><Relationship Id="rId2" Type="http://schemas.openxmlformats.org/officeDocument/2006/relationships/slideLayout" Target="../slideLayouts/slideLayout4.xml"/><Relationship Id="rId1" Type="http://schemas.openxmlformats.org/officeDocument/2006/relationships/vmlDrawing" Target="../drawings/vmlDrawing46.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package" Target="../embeddings/Microsoft_Office_Word___48.docx"/><Relationship Id="rId2" Type="http://schemas.openxmlformats.org/officeDocument/2006/relationships/slideLayout" Target="../slideLayouts/slideLayout4.xml"/><Relationship Id="rId1" Type="http://schemas.openxmlformats.org/officeDocument/2006/relationships/vmlDrawing" Target="../drawings/vmlDrawing47.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package" Target="../embeddings/Microsoft_Office_Word___49.docx"/><Relationship Id="rId2" Type="http://schemas.openxmlformats.org/officeDocument/2006/relationships/slideLayout" Target="../slideLayouts/slideLayout4.xml"/><Relationship Id="rId1" Type="http://schemas.openxmlformats.org/officeDocument/2006/relationships/vmlDrawing" Target="../drawings/vmlDrawing48.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56.xml.rels><?xml version="1.0" encoding="UTF-8" standalone="yes"?>
<Relationships xmlns="http://schemas.openxmlformats.org/package/2006/relationships"><Relationship Id="rId8" Type="http://schemas.openxmlformats.org/officeDocument/2006/relationships/package" Target="../embeddings/Microsoft_Office_Word___51.docx"/><Relationship Id="rId3" Type="http://schemas.openxmlformats.org/officeDocument/2006/relationships/notesSlide" Target="../notesSlides/notesSlide49.xml"/><Relationship Id="rId7" Type="http://schemas.openxmlformats.org/officeDocument/2006/relationships/package" Target="../embeddings/Microsoft_Office_Word___50.docx"/><Relationship Id="rId2" Type="http://schemas.openxmlformats.org/officeDocument/2006/relationships/slideLayout" Target="../slideLayouts/slideLayout4.xml"/><Relationship Id="rId1" Type="http://schemas.openxmlformats.org/officeDocument/2006/relationships/vmlDrawing" Target="../drawings/vmlDrawing49.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0.xml"/><Relationship Id="rId7" Type="http://schemas.openxmlformats.org/officeDocument/2006/relationships/package" Target="../embeddings/Microsoft_Office_Word___52.docx"/><Relationship Id="rId2" Type="http://schemas.openxmlformats.org/officeDocument/2006/relationships/slideLayout" Target="../slideLayouts/slideLayout4.xml"/><Relationship Id="rId1" Type="http://schemas.openxmlformats.org/officeDocument/2006/relationships/vmlDrawing" Target="../drawings/vmlDrawing50.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1.xml"/><Relationship Id="rId7" Type="http://schemas.openxmlformats.org/officeDocument/2006/relationships/package" Target="../embeddings/Microsoft_Office_Word___53.docx"/><Relationship Id="rId2" Type="http://schemas.openxmlformats.org/officeDocument/2006/relationships/slideLayout" Target="../slideLayouts/slideLayout4.xml"/><Relationship Id="rId1" Type="http://schemas.openxmlformats.org/officeDocument/2006/relationships/vmlDrawing" Target="../drawings/vmlDrawing51.vml"/><Relationship Id="rId6" Type="http://schemas.openxmlformats.org/officeDocument/2006/relationships/slide" Target="slide8.xml"/><Relationship Id="rId5" Type="http://schemas.openxmlformats.org/officeDocument/2006/relationships/slide" Target="slide47.xml"/><Relationship Id="rId4" Type="http://schemas.openxmlformats.org/officeDocument/2006/relationships/slide" Target="slide36.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package" Target="../embeddings/Microsoft_Office_Word___5.docx"/><Relationship Id="rId2" Type="http://schemas.openxmlformats.org/officeDocument/2006/relationships/slideLayout" Target="../slideLayouts/slideLayout15.xml"/><Relationship Id="rId1" Type="http://schemas.openxmlformats.org/officeDocument/2006/relationships/vmlDrawing" Target="../drawings/vmlDrawing5.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package" Target="../embeddings/Microsoft_Office_Word___6.docx"/><Relationship Id="rId2" Type="http://schemas.openxmlformats.org/officeDocument/2006/relationships/slideLayout" Target="../slideLayouts/slideLayout15.xml"/><Relationship Id="rId1" Type="http://schemas.openxmlformats.org/officeDocument/2006/relationships/vmlDrawing" Target="../drawings/vmlDrawing6.vml"/><Relationship Id="rId6" Type="http://schemas.openxmlformats.org/officeDocument/2006/relationships/slide" Target="slide31.xml"/><Relationship Id="rId5" Type="http://schemas.openxmlformats.org/officeDocument/2006/relationships/slide" Target="slide16.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699792" y="2747818"/>
            <a:ext cx="5742367" cy="1185625"/>
          </a:xfrm>
        </p:spPr>
        <p:txBody>
          <a:bodyPr/>
          <a:lstStyle/>
          <a:p>
            <a:pPr algn="ctr"/>
            <a:r>
              <a:rPr lang="zh-CN" altLang="zh-CN" dirty="0"/>
              <a:t>高考大题</a:t>
            </a:r>
            <a:r>
              <a:rPr lang="zh-CN" altLang="zh-CN" dirty="0" smtClean="0"/>
              <a:t>专项五</a:t>
            </a:r>
            <a:r>
              <a:rPr lang="zh-CN" altLang="zh-CN" i="1" dirty="0"/>
              <a:t>　</a:t>
            </a:r>
            <a:r>
              <a:rPr lang="en-US" altLang="zh-CN" i="1" dirty="0" smtClean="0"/>
              <a:t/>
            </a:r>
            <a:br>
              <a:rPr lang="en-US" altLang="zh-CN" i="1" dirty="0" smtClean="0"/>
            </a:br>
            <a:r>
              <a:rPr lang="zh-CN" altLang="zh-CN" dirty="0" smtClean="0"/>
              <a:t>直线</a:t>
            </a:r>
            <a:r>
              <a:rPr lang="zh-CN" altLang="zh-CN" dirty="0"/>
              <a:t>与圆锥曲线压轴大题</a:t>
            </a:r>
          </a:p>
        </p:txBody>
      </p:sp>
      <p:pic>
        <p:nvPicPr>
          <p:cNvPr id="4" name="Picture 1">
            <a:hlinkClick r:id="rId2"/>
          </p:cNvPr>
          <p:cNvPicPr>
            <a:picLocks noChangeAspect="1" noChangeArrowheads="1"/>
          </p:cNvPicPr>
          <p:nvPr/>
        </p:nvPicPr>
        <p:blipFill>
          <a:blip r:embed="rId3"/>
          <a:srcRect/>
          <a:stretch>
            <a:fillRect/>
          </a:stretch>
        </p:blipFill>
        <p:spPr bwMode="auto">
          <a:xfrm>
            <a:off x="762000" y="4100534"/>
            <a:ext cx="7621588" cy="2400300"/>
          </a:xfrm>
          <a:prstGeom prst="rect">
            <a:avLst/>
          </a:prstGeom>
          <a:noFill/>
        </p:spPr>
      </p:pic>
    </p:spTree>
    <p:extLst>
      <p:ext uri="{BB962C8B-B14F-4D97-AF65-F5344CB8AC3E}">
        <p14:creationId xmlns:p14="http://schemas.microsoft.com/office/powerpoint/2010/main" xmlns="" val="251115321"/>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092079666"/>
              </p:ext>
            </p:extLst>
          </p:nvPr>
        </p:nvGraphicFramePr>
        <p:xfrm>
          <a:off x="508000" y="1409974"/>
          <a:ext cx="8128000" cy="5074535"/>
        </p:xfrm>
        <a:graphic>
          <a:graphicData uri="http://schemas.openxmlformats.org/presentationml/2006/ole">
            <p:oleObj spid="_x0000_s32770" name="文档" r:id="rId7" imgW="3837724" imgH="2394934" progId="Word.Document.12">
              <p:embed/>
            </p:oleObj>
          </a:graphicData>
        </a:graphic>
      </p:graphicFrame>
    </p:spTree>
    <p:extLst>
      <p:ext uri="{BB962C8B-B14F-4D97-AF65-F5344CB8AC3E}">
        <p14:creationId xmlns:p14="http://schemas.microsoft.com/office/powerpoint/2010/main" xmlns="" val="3286946869"/>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2487098"/>
              </p:ext>
            </p:extLst>
          </p:nvPr>
        </p:nvGraphicFramePr>
        <p:xfrm>
          <a:off x="508000" y="1561937"/>
          <a:ext cx="8128000" cy="4099311"/>
        </p:xfrm>
        <a:graphic>
          <a:graphicData uri="http://schemas.openxmlformats.org/presentationml/2006/ole">
            <p:oleObj spid="_x0000_s33794" name="文档" r:id="rId7" imgW="3837724" imgH="1934480" progId="Word.Document.12">
              <p:embed/>
            </p:oleObj>
          </a:graphicData>
        </a:graphic>
      </p:graphicFrame>
    </p:spTree>
    <p:extLst>
      <p:ext uri="{BB962C8B-B14F-4D97-AF65-F5344CB8AC3E}">
        <p14:creationId xmlns:p14="http://schemas.microsoft.com/office/powerpoint/2010/main" xmlns="" val="3155311957"/>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圆锥曲线中的有关平面几何图形面积的最值问题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通过某一变量表示出图形的面积的函数表达式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转化为函数的最值问题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然后求导确定函数单调性求最值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或利用基本不等式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或利用式子的几何意义求最值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4663386"/>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532037355"/>
              </p:ext>
            </p:extLst>
          </p:nvPr>
        </p:nvGraphicFramePr>
        <p:xfrm>
          <a:off x="508000" y="2264667"/>
          <a:ext cx="8128000" cy="2582666"/>
        </p:xfrm>
        <a:graphic>
          <a:graphicData uri="http://schemas.openxmlformats.org/presentationml/2006/ole">
            <p:oleObj spid="_x0000_s34818" name="文档" r:id="rId7" imgW="3837724" imgH="1219462" progId="Word.Document.12">
              <p:embed/>
            </p:oleObj>
          </a:graphicData>
        </a:graphic>
      </p:graphicFrame>
    </p:spTree>
    <p:extLst>
      <p:ext uri="{BB962C8B-B14F-4D97-AF65-F5344CB8AC3E}">
        <p14:creationId xmlns:p14="http://schemas.microsoft.com/office/powerpoint/2010/main" xmlns="" val="595047674"/>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780787156"/>
              </p:ext>
            </p:extLst>
          </p:nvPr>
        </p:nvGraphicFramePr>
        <p:xfrm>
          <a:off x="508000" y="1647983"/>
          <a:ext cx="8128000" cy="3941257"/>
        </p:xfrm>
        <a:graphic>
          <a:graphicData uri="http://schemas.openxmlformats.org/presentationml/2006/ole">
            <p:oleObj spid="_x0000_s35842" name="文档" r:id="rId7" imgW="3837724" imgH="1860923" progId="Word.Document.12">
              <p:embed/>
            </p:oleObj>
          </a:graphicData>
        </a:graphic>
      </p:graphicFrame>
    </p:spTree>
    <p:extLst>
      <p:ext uri="{BB962C8B-B14F-4D97-AF65-F5344CB8AC3E}">
        <p14:creationId xmlns:p14="http://schemas.microsoft.com/office/powerpoint/2010/main" xmlns="" val="3876920822"/>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671997655"/>
              </p:ext>
            </p:extLst>
          </p:nvPr>
        </p:nvGraphicFramePr>
        <p:xfrm>
          <a:off x="508000" y="1412776"/>
          <a:ext cx="8128000" cy="5104802"/>
        </p:xfrm>
        <a:graphic>
          <a:graphicData uri="http://schemas.openxmlformats.org/presentationml/2006/ole">
            <p:oleObj spid="_x0000_s36866" name="文档" r:id="rId7" imgW="3837724" imgH="2410438" progId="Word.Document.12">
              <p:embed/>
            </p:oleObj>
          </a:graphicData>
        </a:graphic>
      </p:graphicFrame>
    </p:spTree>
    <p:extLst>
      <p:ext uri="{BB962C8B-B14F-4D97-AF65-F5344CB8AC3E}">
        <p14:creationId xmlns:p14="http://schemas.microsoft.com/office/powerpoint/2010/main" xmlns="" val="1199029532"/>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88840"/>
            <a:ext cx="8128000" cy="2936188"/>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圆锥曲线中的范围问题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正中黑简体"/>
                <a:cs typeface="Times New Roman" panose="02020603050405020304" pitchFamily="18" charset="0"/>
              </a:rPr>
              <a:t>多维探究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条件转化法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山西榆社中学三模</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已知曲线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由抛物线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及抛物线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k&gt;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与曲线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个公共点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的最小值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自上而下记这</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个交点分别为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的取值范围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5422945"/>
              </p:ext>
            </p:extLst>
          </p:nvPr>
        </p:nvGraphicFramePr>
        <p:xfrm>
          <a:off x="4016718" y="3961078"/>
          <a:ext cx="6106686" cy="555842"/>
        </p:xfrm>
        <a:graphic>
          <a:graphicData uri="http://schemas.openxmlformats.org/presentationml/2006/ole">
            <p:oleObj spid="_x0000_s37890" name="文档" r:id="rId7" imgW="3837724" imgH="349036" progId="Word.Document.12">
              <p:embed/>
            </p:oleObj>
          </a:graphicData>
        </a:graphic>
      </p:graphicFrame>
    </p:spTree>
    <p:extLst>
      <p:ext uri="{BB962C8B-B14F-4D97-AF65-F5344CB8AC3E}">
        <p14:creationId xmlns:p14="http://schemas.microsoft.com/office/powerpoint/2010/main" xmlns="" val="2541977192"/>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882309175"/>
              </p:ext>
            </p:extLst>
          </p:nvPr>
        </p:nvGraphicFramePr>
        <p:xfrm>
          <a:off x="508000" y="1364335"/>
          <a:ext cx="8128000" cy="5242679"/>
        </p:xfrm>
        <a:graphic>
          <a:graphicData uri="http://schemas.openxmlformats.org/presentationml/2006/ole">
            <p:oleObj spid="_x0000_s38914" name="文档" r:id="rId7" imgW="3837724" imgH="2475702" progId="Word.Document.12">
              <p:embed/>
            </p:oleObj>
          </a:graphicData>
        </a:graphic>
      </p:graphicFrame>
    </p:spTree>
    <p:extLst>
      <p:ext uri="{BB962C8B-B14F-4D97-AF65-F5344CB8AC3E}">
        <p14:creationId xmlns:p14="http://schemas.microsoft.com/office/powerpoint/2010/main" xmlns="" val="3443658867"/>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67183"/>
            <a:ext cx="8128000" cy="29361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难点突破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根据题意知曲线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由抛物线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及抛物线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故联立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得出交点个数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k&gt;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与曲线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所以再联立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得出交点个数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综合两个结论即得出结论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根据弦长公式求出</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然后求</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的表达式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建立关于</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的不等式组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根据函数思维求出最值即可得出范围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397034861"/>
              </p:ext>
            </p:extLst>
          </p:nvPr>
        </p:nvGraphicFramePr>
        <p:xfrm>
          <a:off x="-1071465" y="3568094"/>
          <a:ext cx="6106686" cy="555842"/>
        </p:xfrm>
        <a:graphic>
          <a:graphicData uri="http://schemas.openxmlformats.org/presentationml/2006/ole">
            <p:oleObj spid="_x0000_s39938" name="文档" r:id="rId7" imgW="3837724" imgH="349036" progId="Word.Document.12">
              <p:embed/>
            </p:oleObj>
          </a:graphicData>
        </a:graphic>
      </p:graphicFrame>
      <p:sp>
        <p:nvSpPr>
          <p:cNvPr id="11" name="矩形 10"/>
          <p:cNvSpPr>
            <a:spLocks noChangeAspect="1"/>
          </p:cNvSpPr>
          <p:nvPr/>
        </p:nvSpPr>
        <p:spPr>
          <a:xfrm>
            <a:off x="508000" y="4416330"/>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求某一量的取值范围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要看清与这个量有关的条件有几个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有几个条件就可转化为几个关于这个量的不等式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解不等式取交集得结论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20900063"/>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20350580"/>
              </p:ext>
            </p:extLst>
          </p:nvPr>
        </p:nvGraphicFramePr>
        <p:xfrm>
          <a:off x="508000" y="1526975"/>
          <a:ext cx="8128000" cy="4556659"/>
        </p:xfrm>
        <a:graphic>
          <a:graphicData uri="http://schemas.openxmlformats.org/presentationml/2006/ole">
            <p:oleObj spid="_x0000_s40962" name="文档" r:id="rId7" imgW="3837724" imgH="2150825" progId="Word.Document.12">
              <p:embed/>
            </p:oleObj>
          </a:graphicData>
        </a:graphic>
      </p:graphicFrame>
    </p:spTree>
    <p:extLst>
      <p:ext uri="{BB962C8B-B14F-4D97-AF65-F5344CB8AC3E}">
        <p14:creationId xmlns:p14="http://schemas.microsoft.com/office/powerpoint/2010/main" xmlns="" val="1286581287"/>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hlinkClick r:id="rId2"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考情分析</a:t>
            </a:r>
            <a:endParaRPr lang="zh-CN" altLang="en-US" sz="1200" dirty="0">
              <a:solidFill>
                <a:srgbClr val="E75E22"/>
              </a:solidFill>
              <a:latin typeface="+mj-ea"/>
              <a:ea typeface="+mj-ea"/>
            </a:endParaRPr>
          </a:p>
        </p:txBody>
      </p:sp>
      <p:sp>
        <p:nvSpPr>
          <p:cNvPr id="5" name="圆角矩形 4">
            <a:hlinkClick r:id="rId3"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必备知识</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从近五年的高考试题来看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圆锥曲线问题在高考中属于必考内容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并且常常在同一份试卷上多题型考查</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对圆锥曲线的考查在解答题部分主要体现以下考法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第一问一般是先求圆锥曲线的方程或离心率等较基础的知识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第二问往往涉及定点、定值、最值、取值范围等探究性问题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解决此类问题的关键是通过联立方程来解决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80599445"/>
      </p:ext>
    </p:extLst>
  </p:cSld>
  <p:clrMapOvr>
    <a:masterClrMapping/>
  </p:clrMapOvr>
  <p:transition spd="slow">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868554946"/>
              </p:ext>
            </p:extLst>
          </p:nvPr>
        </p:nvGraphicFramePr>
        <p:xfrm>
          <a:off x="508000" y="2125108"/>
          <a:ext cx="8128000" cy="2861784"/>
        </p:xfrm>
        <a:graphic>
          <a:graphicData uri="http://schemas.openxmlformats.org/presentationml/2006/ole">
            <p:oleObj spid="_x0000_s41986" name="文档" r:id="rId7" imgW="3837724" imgH="1351071" progId="Word.Document.12">
              <p:embed/>
            </p:oleObj>
          </a:graphicData>
        </a:graphic>
      </p:graphicFrame>
    </p:spTree>
    <p:extLst>
      <p:ext uri="{BB962C8B-B14F-4D97-AF65-F5344CB8AC3E}">
        <p14:creationId xmlns:p14="http://schemas.microsoft.com/office/powerpoint/2010/main" xmlns="" val="2005231813"/>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22837483"/>
              </p:ext>
            </p:extLst>
          </p:nvPr>
        </p:nvGraphicFramePr>
        <p:xfrm>
          <a:off x="508000" y="1381603"/>
          <a:ext cx="8128000" cy="5172059"/>
        </p:xfrm>
        <a:graphic>
          <a:graphicData uri="http://schemas.openxmlformats.org/presentationml/2006/ole">
            <p:oleObj spid="_x0000_s43010" name="文档" r:id="rId7" imgW="3837724" imgH="2441448" progId="Word.Document.12">
              <p:embed/>
            </p:oleObj>
          </a:graphicData>
        </a:graphic>
      </p:graphicFrame>
    </p:spTree>
    <p:extLst>
      <p:ext uri="{BB962C8B-B14F-4D97-AF65-F5344CB8AC3E}">
        <p14:creationId xmlns:p14="http://schemas.microsoft.com/office/powerpoint/2010/main" xmlns="" val="2796441141"/>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25761840"/>
              </p:ext>
            </p:extLst>
          </p:nvPr>
        </p:nvGraphicFramePr>
        <p:xfrm>
          <a:off x="508000" y="1988840"/>
          <a:ext cx="8128000" cy="2992934"/>
        </p:xfrm>
        <a:graphic>
          <a:graphicData uri="http://schemas.openxmlformats.org/presentationml/2006/ole">
            <p:oleObj spid="_x0000_s44034" name="文档" r:id="rId7" imgW="3837724" imgH="1412369" progId="Word.Document.12">
              <p:embed/>
            </p:oleObj>
          </a:graphicData>
        </a:graphic>
      </p:graphicFrame>
    </p:spTree>
    <p:extLst>
      <p:ext uri="{BB962C8B-B14F-4D97-AF65-F5344CB8AC3E}">
        <p14:creationId xmlns:p14="http://schemas.microsoft.com/office/powerpoint/2010/main" xmlns="" val="317519876"/>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2857428" y="1772816"/>
            <a:ext cx="3429144" cy="498598"/>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构造函数</a:t>
            </a:r>
            <a:r>
              <a:rPr lang="zh-CN" altLang="zh-CN" sz="2200" dirty="0" smtClean="0">
                <a:solidFill>
                  <a:srgbClr val="000000"/>
                </a:solidFill>
                <a:latin typeface="NEU-BZ-S92"/>
                <a:ea typeface="方正正黑简体"/>
                <a:cs typeface="Times New Roman" panose="02020603050405020304" pitchFamily="18" charset="0"/>
              </a:rPr>
              <a:t>法</a:t>
            </a:r>
            <a:r>
              <a:rPr lang="en-US" altLang="zh-CN" sz="2200" dirty="0" smtClean="0">
                <a:solidFill>
                  <a:srgbClr val="000000"/>
                </a:solidFill>
                <a:latin typeface="NEU-BZ-S92"/>
                <a:ea typeface="方正正黑简体"/>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00801165"/>
              </p:ext>
            </p:extLst>
          </p:nvPr>
        </p:nvGraphicFramePr>
        <p:xfrm>
          <a:off x="508000" y="2283934"/>
          <a:ext cx="8128000" cy="2801250"/>
        </p:xfrm>
        <a:graphic>
          <a:graphicData uri="http://schemas.openxmlformats.org/presentationml/2006/ole">
            <p:oleObj spid="_x0000_s45058" name="文档" r:id="rId7" imgW="3837724" imgH="1322225" progId="Word.Document.12">
              <p:embed/>
            </p:oleObj>
          </a:graphicData>
        </a:graphic>
      </p:graphicFrame>
    </p:spTree>
    <p:extLst>
      <p:ext uri="{BB962C8B-B14F-4D97-AF65-F5344CB8AC3E}">
        <p14:creationId xmlns:p14="http://schemas.microsoft.com/office/powerpoint/2010/main" xmlns="" val="3513100576"/>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673840286"/>
              </p:ext>
            </p:extLst>
          </p:nvPr>
        </p:nvGraphicFramePr>
        <p:xfrm>
          <a:off x="508000" y="1556792"/>
          <a:ext cx="8128000" cy="4442320"/>
        </p:xfrm>
        <a:graphic>
          <a:graphicData uri="http://schemas.openxmlformats.org/presentationml/2006/ole">
            <p:oleObj spid="_x0000_s46082" name="文档" r:id="rId7" imgW="3837724" imgH="2097099" progId="Word.Document.12">
              <p:embed/>
            </p:oleObj>
          </a:graphicData>
        </a:graphic>
      </p:graphicFrame>
    </p:spTree>
    <p:extLst>
      <p:ext uri="{BB962C8B-B14F-4D97-AF65-F5344CB8AC3E}">
        <p14:creationId xmlns:p14="http://schemas.microsoft.com/office/powerpoint/2010/main" xmlns="" val="1459730556"/>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01471048"/>
              </p:ext>
            </p:extLst>
          </p:nvPr>
        </p:nvGraphicFramePr>
        <p:xfrm>
          <a:off x="508000" y="1782097"/>
          <a:ext cx="8128000" cy="3547805"/>
        </p:xfrm>
        <a:graphic>
          <a:graphicData uri="http://schemas.openxmlformats.org/presentationml/2006/ole">
            <p:oleObj spid="_x0000_s47106" name="文档" r:id="rId7" imgW="3837724" imgH="1674146" progId="Word.Document.12">
              <p:embed/>
            </p:oleObj>
          </a:graphicData>
        </a:graphic>
      </p:graphicFrame>
    </p:spTree>
    <p:extLst>
      <p:ext uri="{BB962C8B-B14F-4D97-AF65-F5344CB8AC3E}">
        <p14:creationId xmlns:p14="http://schemas.microsoft.com/office/powerpoint/2010/main" xmlns="" val="452415321"/>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602024517"/>
              </p:ext>
            </p:extLst>
          </p:nvPr>
        </p:nvGraphicFramePr>
        <p:xfrm>
          <a:off x="508000" y="1690417"/>
          <a:ext cx="8128000" cy="2293462"/>
        </p:xfrm>
        <a:graphic>
          <a:graphicData uri="http://schemas.openxmlformats.org/presentationml/2006/ole">
            <p:oleObj spid="_x0000_s48130" name="文档" r:id="rId7" imgW="3837724" imgH="1083165" progId="Word.Document.12">
              <p:embed/>
            </p:oleObj>
          </a:graphicData>
        </a:graphic>
      </p:graphicFrame>
      <p:sp>
        <p:nvSpPr>
          <p:cNvPr id="10" name="矩形 9"/>
          <p:cNvSpPr>
            <a:spLocks noChangeAspect="1"/>
          </p:cNvSpPr>
          <p:nvPr/>
        </p:nvSpPr>
        <p:spPr>
          <a:xfrm>
            <a:off x="508000" y="4027074"/>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在求直线与圆锥曲线的综合问题中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求与直线或与圆锥曲线有关的某个量</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的取值范围问题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依据已知条件建立关于</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的函数表达式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转化为求函数值的取值范围问题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然后利用函数的方法或解不等式的方法求出</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的取值范围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9330012"/>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70778697"/>
              </p:ext>
            </p:extLst>
          </p:nvPr>
        </p:nvGraphicFramePr>
        <p:xfrm>
          <a:off x="508000" y="1992276"/>
          <a:ext cx="8128000" cy="3127448"/>
        </p:xfrm>
        <a:graphic>
          <a:graphicData uri="http://schemas.openxmlformats.org/presentationml/2006/ole">
            <p:oleObj spid="_x0000_s49154" name="文档" r:id="rId7" imgW="3837724" imgH="1476191" progId="Word.Document.12">
              <p:embed/>
            </p:oleObj>
          </a:graphicData>
        </a:graphic>
      </p:graphicFrame>
    </p:spTree>
    <p:extLst>
      <p:ext uri="{BB962C8B-B14F-4D97-AF65-F5344CB8AC3E}">
        <p14:creationId xmlns:p14="http://schemas.microsoft.com/office/powerpoint/2010/main" xmlns="" val="1438573621"/>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92498322"/>
              </p:ext>
            </p:extLst>
          </p:nvPr>
        </p:nvGraphicFramePr>
        <p:xfrm>
          <a:off x="508000" y="1740754"/>
          <a:ext cx="8128000" cy="3776478"/>
        </p:xfrm>
        <a:graphic>
          <a:graphicData uri="http://schemas.openxmlformats.org/presentationml/2006/ole">
            <p:oleObj spid="_x0000_s50178" name="文档" r:id="rId7" imgW="3837724" imgH="1783039" progId="Word.Document.12">
              <p:embed/>
            </p:oleObj>
          </a:graphicData>
        </a:graphic>
      </p:graphicFrame>
    </p:spTree>
    <p:extLst>
      <p:ext uri="{BB962C8B-B14F-4D97-AF65-F5344CB8AC3E}">
        <p14:creationId xmlns:p14="http://schemas.microsoft.com/office/powerpoint/2010/main" xmlns="" val="1474506748"/>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774078205"/>
              </p:ext>
            </p:extLst>
          </p:nvPr>
        </p:nvGraphicFramePr>
        <p:xfrm>
          <a:off x="508000" y="1424188"/>
          <a:ext cx="8128000" cy="4946749"/>
        </p:xfrm>
        <a:graphic>
          <a:graphicData uri="http://schemas.openxmlformats.org/presentationml/2006/ole">
            <p:oleObj spid="_x0000_s51202" name="文档" r:id="rId7" imgW="3837724" imgH="2335078" progId="Word.Document.12">
              <p:embed/>
            </p:oleObj>
          </a:graphicData>
        </a:graphic>
      </p:graphicFrame>
    </p:spTree>
    <p:extLst>
      <p:ext uri="{BB962C8B-B14F-4D97-AF65-F5344CB8AC3E}">
        <p14:creationId xmlns:p14="http://schemas.microsoft.com/office/powerpoint/2010/main" xmlns="" val="906841111"/>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考情分析</a:t>
            </a:r>
          </a:p>
        </p:txBody>
      </p:sp>
      <p:sp>
        <p:nvSpPr>
          <p:cNvPr id="7" name="圆角矩形 6">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必备知识</a:t>
            </a:r>
          </a:p>
        </p:txBody>
      </p:sp>
      <p:sp>
        <p:nvSpPr>
          <p:cNvPr id="2" name="矩形 1"/>
          <p:cNvSpPr>
            <a:spLocks noChangeAspect="1"/>
          </p:cNvSpPr>
          <p:nvPr/>
        </p:nvSpPr>
        <p:spPr>
          <a:xfrm>
            <a:off x="508000" y="1310324"/>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直线与圆锥曲线的位置关系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从几何角度看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可分为三类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仅有一个公共点及有两个相异的公共点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从代数角度看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可通过将表示直线的方程代入二次曲线的方程消元后所得一元二次方程解的情况来判断</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的方程为</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圆锥曲线方程为</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81742278"/>
              </p:ext>
            </p:extLst>
          </p:nvPr>
        </p:nvGraphicFramePr>
        <p:xfrm>
          <a:off x="323528" y="3733190"/>
          <a:ext cx="8128000" cy="642305"/>
        </p:xfrm>
        <a:graphic>
          <a:graphicData uri="http://schemas.openxmlformats.org/presentationml/2006/ole">
            <p:oleObj spid="_x0000_s26626" name="文档" r:id="rId5" imgW="3837724" imgH="303603" progId="Word.Document.12">
              <p:embed/>
            </p:oleObj>
          </a:graphicData>
        </a:graphic>
      </p:graphicFrame>
      <p:sp>
        <p:nvSpPr>
          <p:cNvPr id="4" name="矩形 3"/>
          <p:cNvSpPr>
            <a:spLocks noChangeAspect="1"/>
          </p:cNvSpPr>
          <p:nvPr/>
        </p:nvSpPr>
        <p:spPr>
          <a:xfrm>
            <a:off x="508000" y="4311918"/>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当圆锥曲线是双曲线时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与双曲线的渐近线平行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当圆锥曲线是抛物线时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与抛物线的对称轴平行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Δ=b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Δ&gt;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直线和圆锥曲线相交于不同两点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Δ=</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直线和圆锥曲线相切于一点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Δ&lt;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直线和圆锥曲线没有公共点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0687076"/>
      </p:ext>
    </p:extLst>
  </p:cSld>
  <p:clrMapOvr>
    <a:masterClrMapping/>
  </p:clrMapOvr>
  <p:transition spd="slow">
    <p:zoom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3294877"/>
              </p:ext>
            </p:extLst>
          </p:nvPr>
        </p:nvGraphicFramePr>
        <p:xfrm>
          <a:off x="508000" y="2542101"/>
          <a:ext cx="8128000" cy="2027798"/>
        </p:xfrm>
        <a:graphic>
          <a:graphicData uri="http://schemas.openxmlformats.org/presentationml/2006/ole">
            <p:oleObj spid="_x0000_s52226" name="文档" r:id="rId7" imgW="3837724" imgH="957324" progId="Word.Document.12">
              <p:embed/>
            </p:oleObj>
          </a:graphicData>
        </a:graphic>
      </p:graphicFrame>
    </p:spTree>
    <p:extLst>
      <p:ext uri="{BB962C8B-B14F-4D97-AF65-F5344CB8AC3E}">
        <p14:creationId xmlns:p14="http://schemas.microsoft.com/office/powerpoint/2010/main" xmlns="" val="417226524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2" name="矩形 1"/>
          <p:cNvSpPr>
            <a:spLocks noChangeAspect="1"/>
          </p:cNvSpPr>
          <p:nvPr/>
        </p:nvSpPr>
        <p:spPr>
          <a:xfrm>
            <a:off x="508000" y="1628800"/>
            <a:ext cx="8128000" cy="249106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圆锥曲线中的证明问题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转化法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设抛物线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交于</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轴垂直时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求直线</a:t>
            </a:r>
            <a:r>
              <a:rPr lang="en-US" altLang="zh-CN" sz="2200" i="1" dirty="0">
                <a:solidFill>
                  <a:srgbClr val="000000"/>
                </a:solidFill>
                <a:latin typeface="Times New Roman" panose="02020603050405020304" pitchFamily="18" charset="0"/>
                <a:cs typeface="Times New Roman" panose="02020603050405020304" pitchFamily="18" charset="0"/>
              </a:rPr>
              <a:t>BM</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ABN.</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07516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轴垂直时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4190573599"/>
              </p:ext>
            </p:extLst>
          </p:nvPr>
        </p:nvGraphicFramePr>
        <p:xfrm>
          <a:off x="313131" y="4930049"/>
          <a:ext cx="8128000" cy="494340"/>
        </p:xfrm>
        <a:graphic>
          <a:graphicData uri="http://schemas.openxmlformats.org/presentationml/2006/ole">
            <p:oleObj spid="_x0000_s53250" name="文档" r:id="rId7" imgW="3837724" imgH="233652" progId="Word.Document.12">
              <p:embed/>
            </p:oleObj>
          </a:graphicData>
        </a:graphic>
      </p:graphicFrame>
    </p:spTree>
    <p:extLst>
      <p:ext uri="{BB962C8B-B14F-4D97-AF65-F5344CB8AC3E}">
        <p14:creationId xmlns:p14="http://schemas.microsoft.com/office/powerpoint/2010/main" xmlns="" val="2185927384"/>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683670131"/>
              </p:ext>
            </p:extLst>
          </p:nvPr>
        </p:nvGraphicFramePr>
        <p:xfrm>
          <a:off x="508000" y="1355153"/>
          <a:ext cx="8128000" cy="5283034"/>
        </p:xfrm>
        <a:graphic>
          <a:graphicData uri="http://schemas.openxmlformats.org/presentationml/2006/ole">
            <p:oleObj spid="_x0000_s54274" name="文档" r:id="rId7" imgW="3837724" imgH="2494452" progId="Word.Document.12">
              <p:embed/>
            </p:oleObj>
          </a:graphicData>
        </a:graphic>
      </p:graphicFrame>
    </p:spTree>
    <p:extLst>
      <p:ext uri="{BB962C8B-B14F-4D97-AF65-F5344CB8AC3E}">
        <p14:creationId xmlns:p14="http://schemas.microsoft.com/office/powerpoint/2010/main" xmlns="" val="2202376515"/>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难点突破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首先根据</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求得直线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代入抛物线方程求得点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利用两点式求得直线</a:t>
            </a:r>
            <a:r>
              <a:rPr lang="en-US" altLang="zh-CN" sz="2200" i="1" dirty="0">
                <a:solidFill>
                  <a:srgbClr val="000000"/>
                </a:solidFill>
                <a:latin typeface="Times New Roman" panose="02020603050405020304" pitchFamily="18" charset="0"/>
                <a:cs typeface="Times New Roman" panose="02020603050405020304" pitchFamily="18" charset="0"/>
              </a:rPr>
              <a:t>BM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轴垂直、</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轴不垂直两种情况证明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特殊情况比较简单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也比较直观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对于一般情况将角相等通过直线的斜率的关系来体现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从而证得结果</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圆锥曲线中的证明问题涉及证明的范围比较广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但无论证明什么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其常用方法有直接法和转化法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对于转化法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先是对已知条件进行化简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根据化简后的情况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将证明的问题转化为另一问题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2013588"/>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6" name="对象 5"/>
          <p:cNvGraphicFramePr>
            <a:graphicFrameLocks noChangeAspect="1"/>
          </p:cNvGraphicFramePr>
          <p:nvPr>
            <p:extLst>
              <p:ext uri="{D42A27DB-BD31-4B8C-83A1-F6EECF244321}">
                <p14:modId xmlns:p14="http://schemas.microsoft.com/office/powerpoint/2010/main" xmlns="" val="793364068"/>
              </p:ext>
            </p:extLst>
          </p:nvPr>
        </p:nvGraphicFramePr>
        <p:xfrm>
          <a:off x="508000" y="2442897"/>
          <a:ext cx="8128000" cy="2226205"/>
        </p:xfrm>
        <a:graphic>
          <a:graphicData uri="http://schemas.openxmlformats.org/presentationml/2006/ole">
            <p:oleObj spid="_x0000_s55298" name="文档" r:id="rId7" imgW="3837724" imgH="1051434" progId="Word.Document.12">
              <p:embed/>
            </p:oleObj>
          </a:graphicData>
        </a:graphic>
      </p:graphicFrame>
    </p:spTree>
    <p:extLst>
      <p:ext uri="{BB962C8B-B14F-4D97-AF65-F5344CB8AC3E}">
        <p14:creationId xmlns:p14="http://schemas.microsoft.com/office/powerpoint/2010/main" xmlns="" val="262421527"/>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060422456"/>
              </p:ext>
            </p:extLst>
          </p:nvPr>
        </p:nvGraphicFramePr>
        <p:xfrm>
          <a:off x="508000" y="1333305"/>
          <a:ext cx="8128000" cy="5387281"/>
        </p:xfrm>
        <a:graphic>
          <a:graphicData uri="http://schemas.openxmlformats.org/presentationml/2006/ole">
            <p:oleObj spid="_x0000_s56322" name="文档" r:id="rId7" imgW="3837724" imgH="2543130" progId="Word.Document.12">
              <p:embed/>
            </p:oleObj>
          </a:graphicData>
        </a:graphic>
      </p:graphicFrame>
    </p:spTree>
    <p:extLst>
      <p:ext uri="{BB962C8B-B14F-4D97-AF65-F5344CB8AC3E}">
        <p14:creationId xmlns:p14="http://schemas.microsoft.com/office/powerpoint/2010/main" xmlns="" val="2971808568"/>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2" name="矩形 1"/>
          <p:cNvSpPr>
            <a:spLocks noChangeAspect="1"/>
          </p:cNvSpPr>
          <p:nvPr/>
        </p:nvSpPr>
        <p:spPr>
          <a:xfrm>
            <a:off x="508000" y="1319986"/>
            <a:ext cx="8128000" cy="125720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圆锥曲线中的定点、定值与存在性问题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圆锥曲线中的定点问题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正中黑简体"/>
                <a:cs typeface="Times New Roman" panose="02020603050405020304" pitchFamily="18" charset="0"/>
              </a:rPr>
              <a:t>多维探究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直接法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569474172"/>
              </p:ext>
            </p:extLst>
          </p:nvPr>
        </p:nvGraphicFramePr>
        <p:xfrm>
          <a:off x="508000" y="2564175"/>
          <a:ext cx="8128000" cy="1331687"/>
        </p:xfrm>
        <a:graphic>
          <a:graphicData uri="http://schemas.openxmlformats.org/presentationml/2006/ole">
            <p:oleObj spid="_x0000_s57346" name="文档" r:id="rId7" imgW="3837724" imgH="629202" progId="Word.Document.12">
              <p:embed/>
            </p:oleObj>
          </a:graphicData>
        </a:graphic>
      </p:graphicFrame>
      <p:sp>
        <p:nvSpPr>
          <p:cNvPr id="8" name="矩形 7"/>
          <p:cNvSpPr>
            <a:spLocks noChangeAspect="1"/>
          </p:cNvSpPr>
          <p:nvPr/>
        </p:nvSpPr>
        <p:spPr>
          <a:xfrm>
            <a:off x="508000" y="3932327"/>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求椭圆方程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是否存在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轴上的定点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使得过点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的直线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交椭圆于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设点</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为点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轴的对称点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三点共线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点坐标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057369706"/>
              </p:ext>
            </p:extLst>
          </p:nvPr>
        </p:nvGraphicFramePr>
        <p:xfrm>
          <a:off x="323528" y="5555528"/>
          <a:ext cx="8128000" cy="1113103"/>
        </p:xfrm>
        <a:graphic>
          <a:graphicData uri="http://schemas.openxmlformats.org/presentationml/2006/ole">
            <p:oleObj spid="_x0000_s57347" name="文档" r:id="rId8" imgW="3837724" imgH="526078" progId="Word.Document.12">
              <p:embed/>
            </p:oleObj>
          </a:graphicData>
        </a:graphic>
      </p:graphicFrame>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498803866"/>
              </p:ext>
            </p:extLst>
          </p:nvPr>
        </p:nvGraphicFramePr>
        <p:xfrm>
          <a:off x="508000" y="1484784"/>
          <a:ext cx="8128000" cy="4785332"/>
        </p:xfrm>
        <a:graphic>
          <a:graphicData uri="http://schemas.openxmlformats.org/presentationml/2006/ole">
            <p:oleObj spid="_x0000_s58370" name="文档" r:id="rId7" imgW="3837724" imgH="2258276" progId="Word.Document.12">
              <p:embed/>
            </p:oleObj>
          </a:graphicData>
        </a:graphic>
      </p:graphicFrame>
    </p:spTree>
    <p:extLst>
      <p:ext uri="{BB962C8B-B14F-4D97-AF65-F5344CB8AC3E}">
        <p14:creationId xmlns:p14="http://schemas.microsoft.com/office/powerpoint/2010/main" xmlns="" val="1750519086"/>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4" name="矩形 3"/>
          <p:cNvSpPr>
            <a:spLocks noChangeAspect="1"/>
          </p:cNvSpPr>
          <p:nvPr/>
        </p:nvSpPr>
        <p:spPr>
          <a:xfrm>
            <a:off x="508000" y="2513599"/>
            <a:ext cx="8128000" cy="212365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难点突破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根据题意得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再由椭圆过</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可得椭圆方程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i="1" dirty="0" err="1">
                <a:solidFill>
                  <a:srgbClr val="000000"/>
                </a:solidFill>
                <a:latin typeface="Times New Roman" panose="02020603050405020304" pitchFamily="18" charset="0"/>
                <a:cs typeface="Times New Roman" panose="02020603050405020304" pitchFamily="18" charset="0"/>
              </a:rPr>
              <a:t>my+t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与椭圆方程联立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消去</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mt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三点共线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结合韦达定理即可得解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595121302"/>
              </p:ext>
            </p:extLst>
          </p:nvPr>
        </p:nvGraphicFramePr>
        <p:xfrm>
          <a:off x="5972051" y="2502966"/>
          <a:ext cx="8128000" cy="504427"/>
        </p:xfrm>
        <a:graphic>
          <a:graphicData uri="http://schemas.openxmlformats.org/presentationml/2006/ole">
            <p:oleObj spid="_x0000_s59394" name="文档" r:id="rId7" imgW="3837724" imgH="237979" progId="Word.Document.12">
              <p:embed/>
            </p:oleObj>
          </a:graphicData>
        </a:graphic>
      </p:graphicFrame>
    </p:spTree>
    <p:extLst>
      <p:ext uri="{BB962C8B-B14F-4D97-AF65-F5344CB8AC3E}">
        <p14:creationId xmlns:p14="http://schemas.microsoft.com/office/powerpoint/2010/main" xmlns="" val="1328517755"/>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云南曲靖质检七</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已知抛物线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为直线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上的动点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作抛物线的两条切线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切点分别为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求线段</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恒过定点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3065136"/>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考情分析</a:t>
            </a:r>
          </a:p>
        </p:txBody>
      </p:sp>
      <p:sp>
        <p:nvSpPr>
          <p:cNvPr id="7" name="圆角矩形 6">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必备知识</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321263574"/>
              </p:ext>
            </p:extLst>
          </p:nvPr>
        </p:nvGraphicFramePr>
        <p:xfrm>
          <a:off x="508000" y="1474393"/>
          <a:ext cx="8128000" cy="4778604"/>
        </p:xfrm>
        <a:graphic>
          <a:graphicData uri="http://schemas.openxmlformats.org/presentationml/2006/ole">
            <p:oleObj spid="_x0000_s27650" name="文档" r:id="rId5" imgW="3837724" imgH="2255752" progId="Word.Document.12">
              <p:embed/>
            </p:oleObj>
          </a:graphicData>
        </a:graphic>
      </p:graphicFrame>
    </p:spTree>
    <p:extLst>
      <p:ext uri="{BB962C8B-B14F-4D97-AF65-F5344CB8AC3E}">
        <p14:creationId xmlns:p14="http://schemas.microsoft.com/office/powerpoint/2010/main" xmlns="" val="1004146960"/>
      </p:ext>
    </p:extLst>
  </p:cSld>
  <p:clrMapOvr>
    <a:masterClrMapping/>
  </p:clrMapOvr>
  <p:transition spd="slow">
    <p:strips dir="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404558269"/>
              </p:ext>
            </p:extLst>
          </p:nvPr>
        </p:nvGraphicFramePr>
        <p:xfrm>
          <a:off x="508000" y="1735018"/>
          <a:ext cx="8128000" cy="3641964"/>
        </p:xfrm>
        <a:graphic>
          <a:graphicData uri="http://schemas.openxmlformats.org/presentationml/2006/ole">
            <p:oleObj spid="_x0000_s60418" name="文档" r:id="rId7" imgW="3837724" imgH="1719218" progId="Word.Document.12">
              <p:embed/>
            </p:oleObj>
          </a:graphicData>
        </a:graphic>
      </p:graphicFrame>
    </p:spTree>
    <p:extLst>
      <p:ext uri="{BB962C8B-B14F-4D97-AF65-F5344CB8AC3E}">
        <p14:creationId xmlns:p14="http://schemas.microsoft.com/office/powerpoint/2010/main" xmlns="" val="2263426813"/>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829815485"/>
              </p:ext>
            </p:extLst>
          </p:nvPr>
        </p:nvGraphicFramePr>
        <p:xfrm>
          <a:off x="508000" y="1535554"/>
          <a:ext cx="8128000" cy="4496125"/>
        </p:xfrm>
        <a:graphic>
          <a:graphicData uri="http://schemas.openxmlformats.org/presentationml/2006/ole">
            <p:oleObj spid="_x0000_s61442" name="文档" r:id="rId7" imgW="3837724" imgH="2121979" progId="Word.Document.12">
              <p:embed/>
            </p:oleObj>
          </a:graphicData>
        </a:graphic>
      </p:graphicFrame>
    </p:spTree>
    <p:extLst>
      <p:ext uri="{BB962C8B-B14F-4D97-AF65-F5344CB8AC3E}">
        <p14:creationId xmlns:p14="http://schemas.microsoft.com/office/powerpoint/2010/main" xmlns="" val="3062769586"/>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3" name="矩形 2"/>
          <p:cNvSpPr>
            <a:spLocks noChangeAspect="1"/>
          </p:cNvSpPr>
          <p:nvPr/>
        </p:nvSpPr>
        <p:spPr>
          <a:xfrm>
            <a:off x="3139556" y="2052815"/>
            <a:ext cx="2864887" cy="498598"/>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逆推</a:t>
            </a:r>
            <a:r>
              <a:rPr lang="zh-CN" altLang="zh-CN" sz="2200" dirty="0" smtClean="0">
                <a:solidFill>
                  <a:srgbClr val="000000"/>
                </a:solidFill>
                <a:latin typeface="NEU-BZ-S92"/>
                <a:ea typeface="方正正黑简体"/>
                <a:cs typeface="Times New Roman" panose="02020603050405020304" pitchFamily="18" charset="0"/>
              </a:rPr>
              <a:t>法</a:t>
            </a:r>
            <a:r>
              <a:rPr lang="en-US" altLang="zh-CN" sz="2200" dirty="0" smtClean="0">
                <a:solidFill>
                  <a:srgbClr val="000000"/>
                </a:solidFill>
                <a:latin typeface="NEU-BZ-S92"/>
                <a:ea typeface="方正正黑简体"/>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02571775"/>
              </p:ext>
            </p:extLst>
          </p:nvPr>
        </p:nvGraphicFramePr>
        <p:xfrm>
          <a:off x="508000" y="2598435"/>
          <a:ext cx="8128000" cy="2054701"/>
        </p:xfrm>
        <a:graphic>
          <a:graphicData uri="http://schemas.openxmlformats.org/presentationml/2006/ole">
            <p:oleObj spid="_x0000_s62466" name="文档" r:id="rId7" imgW="3837724" imgH="969223" progId="Word.Document.12">
              <p:embed/>
            </p:oleObj>
          </a:graphicData>
        </a:graphic>
      </p:graphicFrame>
    </p:spTree>
    <p:extLst>
      <p:ext uri="{BB962C8B-B14F-4D97-AF65-F5344CB8AC3E}">
        <p14:creationId xmlns:p14="http://schemas.microsoft.com/office/powerpoint/2010/main" xmlns="" val="2989051324"/>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209535632"/>
              </p:ext>
            </p:extLst>
          </p:nvPr>
        </p:nvGraphicFramePr>
        <p:xfrm>
          <a:off x="508000" y="1361881"/>
          <a:ext cx="8128000" cy="5276306"/>
        </p:xfrm>
        <a:graphic>
          <a:graphicData uri="http://schemas.openxmlformats.org/presentationml/2006/ole">
            <p:oleObj spid="_x0000_s63490" name="文档" r:id="rId7" imgW="3837724" imgH="2491207" progId="Word.Document.12">
              <p:embed/>
            </p:oleObj>
          </a:graphicData>
        </a:graphic>
      </p:graphicFrame>
    </p:spTree>
    <p:extLst>
      <p:ext uri="{BB962C8B-B14F-4D97-AF65-F5344CB8AC3E}">
        <p14:creationId xmlns:p14="http://schemas.microsoft.com/office/powerpoint/2010/main" xmlns="" val="1703262169"/>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487193202"/>
              </p:ext>
            </p:extLst>
          </p:nvPr>
        </p:nvGraphicFramePr>
        <p:xfrm>
          <a:off x="508000" y="1916832"/>
          <a:ext cx="8128000" cy="1937000"/>
        </p:xfrm>
        <a:graphic>
          <a:graphicData uri="http://schemas.openxmlformats.org/presentationml/2006/ole">
            <p:oleObj spid="_x0000_s64514" name="文档" r:id="rId7" imgW="3837724" imgH="915858" progId="Word.Document.12">
              <p:embed/>
            </p:oleObj>
          </a:graphicData>
        </a:graphic>
      </p:graphicFrame>
      <p:sp>
        <p:nvSpPr>
          <p:cNvPr id="4" name="矩形 3"/>
          <p:cNvSpPr>
            <a:spLocks noChangeAspect="1"/>
          </p:cNvSpPr>
          <p:nvPr/>
        </p:nvSpPr>
        <p:spPr>
          <a:xfrm>
            <a:off x="508000" y="3864139"/>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证明直线或曲线过某一定点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定点坐标已知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可把要证明的结论当条件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逆推上去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若得到使已知条件成立的结论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则证明了直线或曲线过定点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905270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湖北重点高中联考协作体期中</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与抛物线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相交于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异于坐标原点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是否恒过定点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若恒过定点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求出定点坐标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3391209"/>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51348445"/>
              </p:ext>
            </p:extLst>
          </p:nvPr>
        </p:nvGraphicFramePr>
        <p:xfrm>
          <a:off x="508000" y="1507155"/>
          <a:ext cx="8128000" cy="4637367"/>
        </p:xfrm>
        <a:graphic>
          <a:graphicData uri="http://schemas.openxmlformats.org/presentationml/2006/ole">
            <p:oleObj spid="_x0000_s65538" name="文档" r:id="rId7" imgW="3837724" imgH="2189406" progId="Word.Document.12">
              <p:embed/>
            </p:oleObj>
          </a:graphicData>
        </a:graphic>
      </p:graphicFrame>
    </p:spTree>
    <p:extLst>
      <p:ext uri="{BB962C8B-B14F-4D97-AF65-F5344CB8AC3E}">
        <p14:creationId xmlns:p14="http://schemas.microsoft.com/office/powerpoint/2010/main" xmlns="" val="162024753"/>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9" name="矩形 8"/>
          <p:cNvSpPr>
            <a:spLocks noChangeAspect="1"/>
          </p:cNvSpPr>
          <p:nvPr/>
        </p:nvSpPr>
        <p:spPr>
          <a:xfrm>
            <a:off x="508000" y="1844824"/>
            <a:ext cx="8128000" cy="3342453"/>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圆锥曲线中的定值问题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直接法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四川南充三诊</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已知椭圆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a&gt;b&gt;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的左焦点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左顶点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是椭圆上的两点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是椭圆上位于直线</a:t>
            </a:r>
            <a:r>
              <a:rPr lang="en-US" altLang="zh-CN" sz="2200" i="1" dirty="0">
                <a:solidFill>
                  <a:srgbClr val="000000"/>
                </a:solidFill>
                <a:latin typeface="Times New Roman" panose="02020603050405020304" pitchFamily="18" charset="0"/>
                <a:cs typeface="Times New Roman" panose="02020603050405020304" pitchFamily="18" charset="0"/>
              </a:rPr>
              <a:t>PQ</a:t>
            </a:r>
            <a:r>
              <a:rPr lang="zh-CN" altLang="zh-CN" sz="2200" dirty="0">
                <a:solidFill>
                  <a:srgbClr val="000000"/>
                </a:solidFill>
                <a:latin typeface="Times New Roman" panose="02020603050405020304" pitchFamily="18" charset="0"/>
                <a:cs typeface="Times New Roman" panose="02020603050405020304" pitchFamily="18" charset="0"/>
              </a:rPr>
              <a:t>两侧的动点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APQ=</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BPQ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试问直线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的斜率是否为定值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051891219"/>
              </p:ext>
            </p:extLst>
          </p:nvPr>
        </p:nvGraphicFramePr>
        <p:xfrm>
          <a:off x="5497471" y="2588168"/>
          <a:ext cx="8128000" cy="598587"/>
        </p:xfrm>
        <a:graphic>
          <a:graphicData uri="http://schemas.openxmlformats.org/presentationml/2006/ole">
            <p:oleObj spid="_x0000_s66562" name="文档" r:id="rId7" imgW="3837724" imgH="282690" progId="Word.Document.12">
              <p:embed/>
            </p:oleObj>
          </a:graphicData>
        </a:graphic>
      </p:graphicFrame>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076919812"/>
              </p:ext>
            </p:extLst>
          </p:nvPr>
        </p:nvGraphicFramePr>
        <p:xfrm>
          <a:off x="508000" y="1333429"/>
          <a:ext cx="8128000" cy="5367104"/>
        </p:xfrm>
        <a:graphic>
          <a:graphicData uri="http://schemas.openxmlformats.org/presentationml/2006/ole">
            <p:oleObj spid="_x0000_s67586" name="文档" r:id="rId4" imgW="3837724" imgH="2533394" progId="Word.Document.12">
              <p:embed/>
            </p:oleObj>
          </a:graphicData>
        </a:graphic>
      </p:graphicFrame>
      <p:sp>
        <p:nvSpPr>
          <p:cNvPr id="10" name="圆角矩形 9">
            <a:hlinkClick r:id="rId5"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13" name="圆角矩形 12">
            <a:hlinkClick r:id="rId7"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Tree>
    <p:extLst>
      <p:ext uri="{BB962C8B-B14F-4D97-AF65-F5344CB8AC3E}">
        <p14:creationId xmlns:p14="http://schemas.microsoft.com/office/powerpoint/2010/main" xmlns="" val="111327611"/>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3" name="矩形 2"/>
          <p:cNvSpPr>
            <a:spLocks noChangeAspect="1"/>
          </p:cNvSpPr>
          <p:nvPr/>
        </p:nvSpPr>
        <p:spPr>
          <a:xfrm>
            <a:off x="508000" y="2204864"/>
            <a:ext cx="8128000" cy="252992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难点突破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根据已知条件依次求得</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从而可得方程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APQ=</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BPQ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的斜率之和为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的斜率为</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的斜率为</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k</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的直线方程为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由此利用韦达定理结合已知条件能求出</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的斜率为定</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证明某一量为定值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一般方法是用一个参数表示出这个量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通过化简消去参数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得出定值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从而得证</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4267819414"/>
              </p:ext>
            </p:extLst>
          </p:nvPr>
        </p:nvGraphicFramePr>
        <p:xfrm>
          <a:off x="2230512" y="3370556"/>
          <a:ext cx="6106686" cy="497732"/>
        </p:xfrm>
        <a:graphic>
          <a:graphicData uri="http://schemas.openxmlformats.org/presentationml/2006/ole">
            <p:oleObj spid="_x0000_s68610" name="文档" r:id="rId7" imgW="3837724" imgH="312978" progId="Word.Document.12">
              <p:embed/>
            </p:oleObj>
          </a:graphicData>
        </a:graphic>
      </p:graphicFrame>
    </p:spTree>
    <p:extLst>
      <p:ext uri="{BB962C8B-B14F-4D97-AF65-F5344CB8AC3E}">
        <p14:creationId xmlns:p14="http://schemas.microsoft.com/office/powerpoint/2010/main" xmlns="" val="3572464250"/>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考情分析</a:t>
            </a:r>
          </a:p>
        </p:txBody>
      </p:sp>
      <p:sp>
        <p:nvSpPr>
          <p:cNvPr id="7" name="圆角矩形 6">
            <a:hlinkClick r:id="rId3"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必备知识</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求解圆锥曲线标准方程的方法是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先定型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后计算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就是指定类型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也就是确定圆锥曲线的焦点位置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从而设出标准方程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就是利用待定系数法求出方程中的</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当焦点位置无法确定时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椭圆常设为</a:t>
            </a:r>
            <a:r>
              <a:rPr lang="en-US" altLang="zh-CN" sz="2200" i="1" dirty="0">
                <a:solidFill>
                  <a:srgbClr val="000000"/>
                </a:solidFill>
                <a:latin typeface="Times New Roman" panose="02020603050405020304" pitchFamily="18" charset="0"/>
                <a:cs typeface="Times New Roman" panose="02020603050405020304" pitchFamily="18" charset="0"/>
              </a:rPr>
              <a:t>mx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n&gt;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双曲线常设为</a:t>
            </a:r>
            <a:r>
              <a:rPr lang="en-US" altLang="zh-CN" sz="2200" i="1" dirty="0">
                <a:solidFill>
                  <a:srgbClr val="000000"/>
                </a:solidFill>
                <a:latin typeface="Times New Roman" panose="02020603050405020304" pitchFamily="18" charset="0"/>
                <a:cs typeface="Times New Roman" panose="02020603050405020304" pitchFamily="18" charset="0"/>
              </a:rPr>
              <a:t>mx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mn</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抛物线常设为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ax</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椭圆与双曲线的方程形式上可统一为</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是不相等的常数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A&gt;B&gt;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表示焦点在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轴上的椭圆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B&gt;A&gt;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表示焦点在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轴上的椭圆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AB&lt;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表示双曲线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842732"/>
      </p:ext>
    </p:extLst>
  </p:cSld>
  <p:clrMapOvr>
    <a:masterClrMapping/>
  </p:clrMapOvr>
  <p:transition spd="slow">
    <p:cover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728474423"/>
              </p:ext>
            </p:extLst>
          </p:nvPr>
        </p:nvGraphicFramePr>
        <p:xfrm>
          <a:off x="508000" y="2204864"/>
          <a:ext cx="8128000" cy="2616295"/>
        </p:xfrm>
        <a:graphic>
          <a:graphicData uri="http://schemas.openxmlformats.org/presentationml/2006/ole">
            <p:oleObj spid="_x0000_s69634" name="文档" r:id="rId7" imgW="3837724" imgH="1235327" progId="Word.Document.12">
              <p:embed/>
            </p:oleObj>
          </a:graphicData>
        </a:graphic>
      </p:graphicFrame>
    </p:spTree>
    <p:extLst>
      <p:ext uri="{BB962C8B-B14F-4D97-AF65-F5344CB8AC3E}">
        <p14:creationId xmlns:p14="http://schemas.microsoft.com/office/powerpoint/2010/main" xmlns="" val="998319196"/>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4" name="对象 3"/>
          <p:cNvGraphicFramePr>
            <a:graphicFrameLocks noChangeAspect="1"/>
          </p:cNvGraphicFramePr>
          <p:nvPr>
            <p:extLst>
              <p:ext uri="{D42A27DB-BD31-4B8C-83A1-F6EECF244321}">
                <p14:modId xmlns:p14="http://schemas.microsoft.com/office/powerpoint/2010/main" xmlns="" val="1908755634"/>
              </p:ext>
            </p:extLst>
          </p:nvPr>
        </p:nvGraphicFramePr>
        <p:xfrm>
          <a:off x="508000" y="1397589"/>
          <a:ext cx="8128000" cy="4983739"/>
        </p:xfrm>
        <a:graphic>
          <a:graphicData uri="http://schemas.openxmlformats.org/presentationml/2006/ole">
            <p:oleObj spid="_x0000_s70658" name="文档" r:id="rId7" imgW="3837724" imgH="2353107" progId="Word.Document.12">
              <p:embed/>
            </p:oleObj>
          </a:graphicData>
        </a:graphic>
      </p:graphicFrame>
    </p:spTree>
    <p:extLst>
      <p:ext uri="{BB962C8B-B14F-4D97-AF65-F5344CB8AC3E}">
        <p14:creationId xmlns:p14="http://schemas.microsoft.com/office/powerpoint/2010/main" xmlns="" val="1476814202"/>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4" name="矩形 3"/>
          <p:cNvSpPr>
            <a:spLocks noChangeAspect="1"/>
          </p:cNvSpPr>
          <p:nvPr/>
        </p:nvSpPr>
        <p:spPr>
          <a:xfrm>
            <a:off x="508000" y="1700808"/>
            <a:ext cx="8128000" cy="85093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圆锥曲线中的存在性问题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肯定顺推法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121652414"/>
              </p:ext>
            </p:extLst>
          </p:nvPr>
        </p:nvGraphicFramePr>
        <p:xfrm>
          <a:off x="508000" y="2564904"/>
          <a:ext cx="8128000" cy="988677"/>
        </p:xfrm>
        <a:graphic>
          <a:graphicData uri="http://schemas.openxmlformats.org/presentationml/2006/ole">
            <p:oleObj spid="_x0000_s71682" name="文档" r:id="rId7" imgW="3837724" imgH="467304" progId="Word.Document.12">
              <p:embed/>
            </p:oleObj>
          </a:graphicData>
        </a:graphic>
      </p:graphicFrame>
      <p:sp>
        <p:nvSpPr>
          <p:cNvPr id="10" name="矩形 9"/>
          <p:cNvSpPr>
            <a:spLocks noChangeAspect="1"/>
          </p:cNvSpPr>
          <p:nvPr/>
        </p:nvSpPr>
        <p:spPr>
          <a:xfrm>
            <a:off x="508000" y="3573016"/>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kx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交于</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AE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AF</a:t>
            </a:r>
            <a:r>
              <a:rPr lang="zh-CN" altLang="zh-CN" sz="2200" dirty="0">
                <a:solidFill>
                  <a:srgbClr val="000000"/>
                </a:solidFill>
                <a:latin typeface="Times New Roman" panose="02020603050405020304" pitchFamily="18" charset="0"/>
                <a:cs typeface="Times New Roman" panose="02020603050405020304" pitchFamily="18" charset="0"/>
              </a:rPr>
              <a:t>分别与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轴交于点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是否存在点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使得无论非零实数</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怎样变化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总有</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MPN</a:t>
            </a:r>
            <a:r>
              <a:rPr lang="zh-CN" altLang="zh-CN" sz="2200" dirty="0">
                <a:solidFill>
                  <a:srgbClr val="000000"/>
                </a:solidFill>
                <a:latin typeface="Times New Roman" panose="02020603050405020304" pitchFamily="18" charset="0"/>
                <a:cs typeface="Times New Roman" panose="02020603050405020304" pitchFamily="18" charset="0"/>
              </a:rPr>
              <a:t>为直角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099044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80285570"/>
              </p:ext>
            </p:extLst>
          </p:nvPr>
        </p:nvGraphicFramePr>
        <p:xfrm>
          <a:off x="508000" y="1416576"/>
          <a:ext cx="8128000" cy="5087986"/>
        </p:xfrm>
        <a:graphic>
          <a:graphicData uri="http://schemas.openxmlformats.org/presentationml/2006/ole">
            <p:oleObj spid="_x0000_s72706" name="文档" r:id="rId7" imgW="3837724" imgH="2402506" progId="Word.Document.12">
              <p:embed/>
            </p:oleObj>
          </a:graphicData>
        </a:graphic>
      </p:graphicFrame>
    </p:spTree>
    <p:extLst>
      <p:ext uri="{BB962C8B-B14F-4D97-AF65-F5344CB8AC3E}">
        <p14:creationId xmlns:p14="http://schemas.microsoft.com/office/powerpoint/2010/main" xmlns="" val="1412871928"/>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053811777"/>
              </p:ext>
            </p:extLst>
          </p:nvPr>
        </p:nvGraphicFramePr>
        <p:xfrm>
          <a:off x="395536" y="2092021"/>
          <a:ext cx="8128000" cy="1213987"/>
        </p:xfrm>
        <a:graphic>
          <a:graphicData uri="http://schemas.openxmlformats.org/presentationml/2006/ole">
            <p:oleObj spid="_x0000_s73730" name="文档" r:id="rId7" imgW="3837724" imgH="572952" progId="Word.Document.12">
              <p:embed/>
            </p:oleObj>
          </a:graphicData>
        </a:graphic>
      </p:graphicFrame>
      <p:sp>
        <p:nvSpPr>
          <p:cNvPr id="4" name="矩形 3"/>
          <p:cNvSpPr>
            <a:spLocks noChangeAspect="1"/>
          </p:cNvSpPr>
          <p:nvPr/>
        </p:nvSpPr>
        <p:spPr>
          <a:xfrm>
            <a:off x="508000" y="3380865"/>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所以存在点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使得无论非零实数</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怎么变化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总有</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MPN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为直角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此时点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26288066"/>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050657746"/>
              </p:ext>
            </p:extLst>
          </p:nvPr>
        </p:nvGraphicFramePr>
        <p:xfrm>
          <a:off x="508000" y="1618409"/>
          <a:ext cx="8128000" cy="1883194"/>
        </p:xfrm>
        <a:graphic>
          <a:graphicData uri="http://schemas.openxmlformats.org/presentationml/2006/ole">
            <p:oleObj spid="_x0000_s74754" name="文档" r:id="rId7" imgW="3837724" imgH="889176" progId="Word.Document.12">
              <p:embed/>
            </p:oleObj>
          </a:graphicData>
        </a:graphic>
      </p:graphicFrame>
      <p:sp>
        <p:nvSpPr>
          <p:cNvPr id="3" name="矩形 2"/>
          <p:cNvSpPr>
            <a:spLocks noChangeAspect="1"/>
          </p:cNvSpPr>
          <p:nvPr/>
        </p:nvSpPr>
        <p:spPr>
          <a:xfrm>
            <a:off x="508000" y="3514830"/>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存在性问题通常用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肯定顺推法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将不确定性问题明朗化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其步骤为假设满足条件的元素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点、直线、曲线或参数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用待定系数法设出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列出关于待定系数的方程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有实数解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点、直线、曲线或参数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点、直线、曲线或参数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不存在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3783510"/>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矩形 7"/>
          <p:cNvSpPr>
            <a:spLocks noChangeAspect="1"/>
          </p:cNvSpPr>
          <p:nvPr/>
        </p:nvSpPr>
        <p:spPr>
          <a:xfrm>
            <a:off x="508000" y="2107334"/>
            <a:ext cx="8128000" cy="293618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辽宁朝阳一模</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已知椭圆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a&gt;b&gt;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的左右焦点分别为</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关于直线</a:t>
            </a:r>
            <a:r>
              <a:rPr lang="en-US" altLang="zh-CN" sz="2200" i="1" dirty="0" err="1">
                <a:solidFill>
                  <a:srgbClr val="000000"/>
                </a:solidFill>
                <a:latin typeface="Times New Roman" panose="02020603050405020304" pitchFamily="18" charset="0"/>
                <a:cs typeface="Times New Roman" panose="02020603050405020304" pitchFamily="18" charset="0"/>
              </a:rPr>
              <a:t>x-y+a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的对称点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在直线</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求椭圆的离心率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的长轴长为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且斜率为</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交椭圆于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问是否存在定点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cs typeface="Times New Roman" panose="02020603050405020304" pitchFamily="18" charset="0"/>
              </a:rPr>
              <a:t>的斜率之和为定值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求出所有满足条件的</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点坐标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060658104"/>
              </p:ext>
            </p:extLst>
          </p:nvPr>
        </p:nvGraphicFramePr>
        <p:xfrm>
          <a:off x="6342724" y="2050215"/>
          <a:ext cx="8128000" cy="598587"/>
        </p:xfrm>
        <a:graphic>
          <a:graphicData uri="http://schemas.openxmlformats.org/presentationml/2006/ole">
            <p:oleObj spid="_x0000_s75778" name="文档" r:id="rId7" imgW="3837724" imgH="282690"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2760138564"/>
              </p:ext>
            </p:extLst>
          </p:nvPr>
        </p:nvGraphicFramePr>
        <p:xfrm>
          <a:off x="1365958" y="3685133"/>
          <a:ext cx="6106686" cy="497732"/>
        </p:xfrm>
        <a:graphic>
          <a:graphicData uri="http://schemas.openxmlformats.org/presentationml/2006/ole">
            <p:oleObj spid="_x0000_s75779" name="文档" r:id="rId8" imgW="3837724" imgH="312978" progId="Word.Document.12">
              <p:embed/>
            </p:oleObj>
          </a:graphicData>
        </a:graphic>
      </p:graphicFrame>
    </p:spTree>
    <p:extLst>
      <p:ext uri="{BB962C8B-B14F-4D97-AF65-F5344CB8AC3E}">
        <p14:creationId xmlns:p14="http://schemas.microsoft.com/office/powerpoint/2010/main" xmlns="" val="2249767326"/>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67457979"/>
              </p:ext>
            </p:extLst>
          </p:nvPr>
        </p:nvGraphicFramePr>
        <p:xfrm>
          <a:off x="508000" y="1452587"/>
          <a:ext cx="8128000" cy="4805507"/>
        </p:xfrm>
        <a:graphic>
          <a:graphicData uri="http://schemas.openxmlformats.org/presentationml/2006/ole">
            <p:oleObj spid="_x0000_s76802" name="文档" r:id="rId7" imgW="3837724" imgH="2268372" progId="Word.Document.12">
              <p:embed/>
            </p:oleObj>
          </a:graphicData>
        </a:graphic>
      </p:graphicFrame>
    </p:spTree>
    <p:extLst>
      <p:ext uri="{BB962C8B-B14F-4D97-AF65-F5344CB8AC3E}">
        <p14:creationId xmlns:p14="http://schemas.microsoft.com/office/powerpoint/2010/main" xmlns="" val="1679387352"/>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174088365"/>
              </p:ext>
            </p:extLst>
          </p:nvPr>
        </p:nvGraphicFramePr>
        <p:xfrm>
          <a:off x="508000" y="1603092"/>
          <a:ext cx="8128000" cy="4274180"/>
        </p:xfrm>
        <a:graphic>
          <a:graphicData uri="http://schemas.openxmlformats.org/presentationml/2006/ole">
            <p:oleObj spid="_x0000_s77826" name="文档" r:id="rId7" imgW="3837724" imgH="2018494" progId="Word.Document.12">
              <p:embed/>
            </p:oleObj>
          </a:graphicData>
        </a:graphic>
      </p:graphicFrame>
    </p:spTree>
    <p:extLst>
      <p:ext uri="{BB962C8B-B14F-4D97-AF65-F5344CB8AC3E}">
        <p14:creationId xmlns:p14="http://schemas.microsoft.com/office/powerpoint/2010/main" xmlns="" val="4192963651"/>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考情分析</a:t>
            </a:r>
          </a:p>
        </p:txBody>
      </p:sp>
      <p:sp>
        <p:nvSpPr>
          <p:cNvPr id="7" name="圆角矩形 6">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必备知识</a:t>
            </a:r>
          </a:p>
        </p:txBody>
      </p:sp>
      <p:sp>
        <p:nvSpPr>
          <p:cNvPr id="4" name="矩形 3"/>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过椭圆、双曲线、抛物线的焦点垂直于焦点所在坐标轴的弦称为通径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椭圆与双曲线的通径长为</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过椭圆焦点的弦中通径最短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抛物线通径长是</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过抛物线焦点的弦中通径最短</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椭圆上点到焦点的最长距离为</a:t>
            </a:r>
            <a:r>
              <a:rPr lang="en-US" altLang="zh-CN" sz="2200" i="1" dirty="0" err="1">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最短距离为</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定值、定点问题必然是在变化中所表现出来的不变的量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那么就可以用变化的量表示问题中的直线方程、数量积、比例关系等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这些直线方程、数量积、比例关系不受变化的量所影响的一个点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就是要求的定点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解决这类问题的关键就是引进参数表示直线方程、数量积、比例关系等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根据等式的恒成立、数式变换等寻找不受参数影响的量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2718604"/>
              </p:ext>
            </p:extLst>
          </p:nvPr>
        </p:nvGraphicFramePr>
        <p:xfrm>
          <a:off x="2563594" y="1964017"/>
          <a:ext cx="6106686" cy="573529"/>
        </p:xfrm>
        <a:graphic>
          <a:graphicData uri="http://schemas.openxmlformats.org/presentationml/2006/ole">
            <p:oleObj spid="_x0000_s28674" name="文档" r:id="rId5" imgW="3837724" imgH="360574" progId="Word.Document.12">
              <p:embed/>
            </p:oleObj>
          </a:graphicData>
        </a:graphic>
      </p:graphicFrame>
    </p:spTree>
    <p:extLst>
      <p:ext uri="{BB962C8B-B14F-4D97-AF65-F5344CB8AC3E}">
        <p14:creationId xmlns:p14="http://schemas.microsoft.com/office/powerpoint/2010/main" xmlns="" val="1347919560"/>
      </p:ext>
    </p:extLst>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考情分析</a:t>
            </a:r>
          </a:p>
        </p:txBody>
      </p:sp>
      <p:sp>
        <p:nvSpPr>
          <p:cNvPr id="7" name="圆角矩形 6">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必备知识</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295015486"/>
              </p:ext>
            </p:extLst>
          </p:nvPr>
        </p:nvGraphicFramePr>
        <p:xfrm>
          <a:off x="508000" y="2392455"/>
          <a:ext cx="8128000" cy="2327090"/>
        </p:xfrm>
        <a:graphic>
          <a:graphicData uri="http://schemas.openxmlformats.org/presentationml/2006/ole">
            <p:oleObj spid="_x0000_s29698" name="文档" r:id="rId5" imgW="3837724" imgH="1097948" progId="Word.Document.12">
              <p:embed/>
            </p:oleObj>
          </a:graphicData>
        </a:graphic>
      </p:graphicFrame>
    </p:spTree>
    <p:extLst>
      <p:ext uri="{BB962C8B-B14F-4D97-AF65-F5344CB8AC3E}">
        <p14:creationId xmlns:p14="http://schemas.microsoft.com/office/powerpoint/2010/main" xmlns="" val="3868908160"/>
      </p:ext>
    </p:extLst>
  </p:cSld>
  <p:clrMapOvr>
    <a:masterClrMapping/>
  </p:clrMapOvr>
  <p:transition spd="slow">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423167"/>
            <a:ext cx="8128000" cy="125720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圆锥曲线中的最值、范围、证明问题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圆锥曲线中的最值问题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函数最值法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714617291"/>
              </p:ext>
            </p:extLst>
          </p:nvPr>
        </p:nvGraphicFramePr>
        <p:xfrm>
          <a:off x="508000" y="2708920"/>
          <a:ext cx="8128000" cy="1540184"/>
        </p:xfrm>
        <a:graphic>
          <a:graphicData uri="http://schemas.openxmlformats.org/presentationml/2006/ole">
            <p:oleObj spid="_x0000_s30722" name="文档" r:id="rId7" imgW="3837724" imgH="726918" progId="Word.Document.12">
              <p:embed/>
            </p:oleObj>
          </a:graphicData>
        </a:graphic>
      </p:graphicFrame>
      <p:sp>
        <p:nvSpPr>
          <p:cNvPr id="10" name="矩形 9"/>
          <p:cNvSpPr>
            <a:spLocks noChangeAspect="1"/>
          </p:cNvSpPr>
          <p:nvPr/>
        </p:nvSpPr>
        <p:spPr>
          <a:xfrm>
            <a:off x="508000" y="4296527"/>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分别是椭圆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的右焦点、上顶点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不同于右焦点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轴正半轴上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且满足</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OF</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MOB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为坐标原点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关于点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的对称点是点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为椭圆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上一动点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且满足</a:t>
            </a:r>
            <a:r>
              <a:rPr lang="en-US" altLang="zh-CN" sz="2200" i="1" dirty="0">
                <a:solidFill>
                  <a:srgbClr val="000000"/>
                </a:solidFill>
                <a:latin typeface="Times New Roman" panose="02020603050405020304" pitchFamily="18" charset="0"/>
                <a:cs typeface="Times New Roman" panose="02020603050405020304" pitchFamily="18" charset="0"/>
              </a:rPr>
              <a:t>|AB|=|PB|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AOB</a:t>
            </a:r>
            <a:r>
              <a:rPr lang="zh-CN" altLang="zh-CN" sz="2200" dirty="0">
                <a:solidFill>
                  <a:srgbClr val="000000"/>
                </a:solidFill>
                <a:latin typeface="Times New Roman" panose="02020603050405020304" pitchFamily="18" charset="0"/>
                <a:cs typeface="Times New Roman" panose="02020603050405020304" pitchFamily="18" charset="0"/>
              </a:rPr>
              <a:t>的周长的最小值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8963749"/>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164577984"/>
              </p:ext>
            </p:extLst>
          </p:nvPr>
        </p:nvGraphicFramePr>
        <p:xfrm>
          <a:off x="508000" y="1896434"/>
          <a:ext cx="8128000" cy="3319131"/>
        </p:xfrm>
        <a:graphic>
          <a:graphicData uri="http://schemas.openxmlformats.org/presentationml/2006/ole">
            <p:oleObj spid="_x0000_s31746" name="文档" r:id="rId7" imgW="3837724" imgH="1566695" progId="Word.Document.12">
              <p:embed/>
            </p:oleObj>
          </a:graphicData>
        </a:graphic>
      </p:graphicFrame>
    </p:spTree>
    <p:extLst>
      <p:ext uri="{BB962C8B-B14F-4D97-AF65-F5344CB8AC3E}">
        <p14:creationId xmlns:p14="http://schemas.microsoft.com/office/powerpoint/2010/main" xmlns="" val="3151872503"/>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529</TotalTime>
  <Words>2511</Words>
  <Application>Microsoft Office PowerPoint</Application>
  <PresentationFormat>全屏显示(4:3)</PresentationFormat>
  <Paragraphs>341</Paragraphs>
  <Slides>58</Slides>
  <Notes>51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58</vt:i4>
      </vt:variant>
    </vt:vector>
  </HeadingPairs>
  <TitlesOfParts>
    <vt:vector size="60" baseType="lpstr">
      <vt:lpstr>2014高优二轮模板</vt:lpstr>
      <vt:lpstr>文档</vt:lpstr>
      <vt:lpstr>高考大题专项五　 直线与圆锥曲线压轴大题</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108</cp:revision>
  <dcterms:created xsi:type="dcterms:W3CDTF">2014-12-26T02:01:49Z</dcterms:created>
  <dcterms:modified xsi:type="dcterms:W3CDTF">2019-12-12T00:31:16Z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