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85" r:id="rId36"/>
    <p:sldId id="486" r:id="rId37"/>
    <p:sldId id="487" r:id="rId38"/>
    <p:sldId id="488" r:id="rId39"/>
    <p:sldId id="489" r:id="rId40"/>
    <p:sldId id="490" r:id="rId41"/>
    <p:sldId id="491" r:id="rId42"/>
    <p:sldId id="492" r:id="rId43"/>
    <p:sldId id="493" r:id="rId44"/>
    <p:sldId id="494" r:id="rId45"/>
    <p:sldId id="495" r:id="rId46"/>
    <p:sldId id="496" r:id="rId47"/>
    <p:sldId id="497" r:id="rId48"/>
    <p:sldId id="498" r:id="rId49"/>
    <p:sldId id="499" r:id="rId50"/>
    <p:sldId id="500" r:id="rId51"/>
    <p:sldId id="501" r:id="rId52"/>
    <p:sldId id="502" r:id="rId53"/>
    <p:sldId id="503" r:id="rId54"/>
    <p:sldId id="504" r:id="rId55"/>
    <p:sldId id="505" r:id="rId56"/>
    <p:sldId id="506" r:id="rId57"/>
    <p:sldId id="507"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779853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516646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913067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476554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713115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2887494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38316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875140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542647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917923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73529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931797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716879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358202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195852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630830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670696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304965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4115542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9954959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7389044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2063739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485303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65088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6113070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3619436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1477178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403926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8140413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622440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348781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2519114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29799262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12198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9827772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13093228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8986005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26441886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9841583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70651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218850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34963558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28686915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19310096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25088096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2520106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674930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952609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005301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3892848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7"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6.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12.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17.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19.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 Id="rId9"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22.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22.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35.jpeg"/><Relationship Id="rId5" Type="http://schemas.openxmlformats.org/officeDocument/2006/relationships/slide" Target="slide42.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29.xml"/><Relationship Id="rId7" Type="http://schemas.openxmlformats.org/officeDocument/2006/relationships/package" Target="../embeddings/Microsoft_Office_Word___24.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3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slide" Target="slide42.xml"/><Relationship Id="rId4" Type="http://schemas.openxmlformats.org/officeDocument/2006/relationships/slide" Target="slide20.xml"/></Relationships>
</file>

<file path=ppt/slides/_rels/slide37.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notesSlide" Target="../notesSlides/notesSlide36.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 Id="rId9" Type="http://schemas.openxmlformats.org/officeDocument/2006/relationships/package" Target="../embeddings/Microsoft_Office_Word___29.docx"/></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notesSlide" Target="../notesSlides/notesSlide37.xml"/><Relationship Id="rId7" Type="http://schemas.openxmlformats.org/officeDocument/2006/relationships/image" Target="../media/image47.jpeg"/><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3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notesSlide" Target="../notesSlides/notesSlide38.xml"/><Relationship Id="rId7" Type="http://schemas.openxmlformats.org/officeDocument/2006/relationships/package" Target="../embeddings/Microsoft_Office_Word___31.docx"/><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6.jpeg"/><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package" Target="../embeddings/Microsoft_Office_Word___32.docx"/><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package" Target="../embeddings/Microsoft_Office_Word___33.docx"/><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1.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4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42.xml"/><Relationship Id="rId7" Type="http://schemas.openxmlformats.org/officeDocument/2006/relationships/package" Target="../embeddings/Microsoft_Office_Word___34.docx"/><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package" Target="../embeddings/Microsoft_Office_Word___35.docx"/><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4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package" Target="../embeddings/Microsoft_Office_Word___36.docx"/><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8.xml.rels><?xml version="1.0" encoding="UTF-8" standalone="yes"?>
<Relationships xmlns="http://schemas.openxmlformats.org/package/2006/relationships"><Relationship Id="rId8" Type="http://schemas.openxmlformats.org/officeDocument/2006/relationships/package" Target="../embeddings/Microsoft_Office_Word___37.docx"/><Relationship Id="rId3" Type="http://schemas.openxmlformats.org/officeDocument/2006/relationships/notesSlide" Target="../notesSlides/notesSlide47.xml"/><Relationship Id="rId7" Type="http://schemas.openxmlformats.org/officeDocument/2006/relationships/image" Target="../media/image57.jpeg"/><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4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slide" Target="slide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8" Type="http://schemas.openxmlformats.org/officeDocument/2006/relationships/package" Target="../embeddings/Microsoft_Office_Word___38.docx"/><Relationship Id="rId3" Type="http://schemas.openxmlformats.org/officeDocument/2006/relationships/notesSlide" Target="../notesSlides/notesSlide49.xml"/><Relationship Id="rId7" Type="http://schemas.openxmlformats.org/officeDocument/2006/relationships/image" Target="../media/image59.jpeg"/><Relationship Id="rId2" Type="http://schemas.openxmlformats.org/officeDocument/2006/relationships/slideLayout" Target="../slideLayouts/slideLayout5.xml"/><Relationship Id="rId1" Type="http://schemas.openxmlformats.org/officeDocument/2006/relationships/vmlDrawing" Target="../drawings/vmlDrawing35.vml"/><Relationship Id="rId6" Type="http://schemas.openxmlformats.org/officeDocument/2006/relationships/slide" Target="slide42.xml"/><Relationship Id="rId5" Type="http://schemas.openxmlformats.org/officeDocument/2006/relationships/slide" Target="slide20.xml"/><Relationship Id="rId4" Type="http://schemas.openxmlformats.org/officeDocument/2006/relationships/slide" Target="slide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vmlDrawing" Target="../drawings/vmlDrawing36.vml"/><Relationship Id="rId5" Type="http://schemas.openxmlformats.org/officeDocument/2006/relationships/package" Target="../embeddings/Microsoft_Office_Word___40.docx"/><Relationship Id="rId4" Type="http://schemas.openxmlformats.org/officeDocument/2006/relationships/package" Target="../embeddings/Microsoft_Office_Word___39.docx"/></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vmlDrawing" Target="../drawings/vmlDrawing37.vml"/><Relationship Id="rId5" Type="http://schemas.openxmlformats.org/officeDocument/2006/relationships/image" Target="../media/image63.jpeg"/><Relationship Id="rId4" Type="http://schemas.openxmlformats.org/officeDocument/2006/relationships/package" Target="../embeddings/Microsoft_Office_Word___41.docx"/></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vmlDrawing" Target="../drawings/vmlDrawing38.vml"/><Relationship Id="rId5" Type="http://schemas.openxmlformats.org/officeDocument/2006/relationships/image" Target="../media/image65.jpeg"/><Relationship Id="rId4" Type="http://schemas.openxmlformats.org/officeDocument/2006/relationships/package" Target="../embeddings/Microsoft_Office_Word___42.docx"/></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vmlDrawing" Target="../drawings/vmlDrawing39.vml"/><Relationship Id="rId5" Type="http://schemas.openxmlformats.org/officeDocument/2006/relationships/package" Target="../embeddings/Microsoft_Office_Word___43.docx"/><Relationship Id="rId4" Type="http://schemas.openxmlformats.org/officeDocument/2006/relationships/image" Target="../media/image67.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6.xml"/><Relationship Id="rId1" Type="http://schemas.openxmlformats.org/officeDocument/2006/relationships/vmlDrawing" Target="../drawings/vmlDrawing40.vml"/><Relationship Id="rId4" Type="http://schemas.openxmlformats.org/officeDocument/2006/relationships/package" Target="../embeddings/Microsoft_Office_Word___44.docx"/></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6.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notesSlide" Target="../notesSlides/notesSlide8.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6.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780928"/>
            <a:ext cx="6948264" cy="1185625"/>
          </a:xfrm>
        </p:spPr>
        <p:txBody>
          <a:bodyPr/>
          <a:lstStyle/>
          <a:p>
            <a:r>
              <a:rPr lang="en-US" altLang="zh-CN" dirty="0"/>
              <a:t>7</a:t>
            </a:r>
            <a:r>
              <a:rPr lang="en-US" altLang="zh-CN" i="1" dirty="0"/>
              <a:t>.</a:t>
            </a:r>
            <a:r>
              <a:rPr lang="en-US" altLang="zh-CN" dirty="0"/>
              <a:t>1</a:t>
            </a:r>
            <a:r>
              <a:rPr lang="zh-CN" altLang="zh-CN" i="1" dirty="0"/>
              <a:t>　</a:t>
            </a:r>
            <a:r>
              <a:rPr lang="zh-CN" altLang="zh-CN" dirty="0"/>
              <a:t>二元一次不等式</a:t>
            </a:r>
            <a:r>
              <a:rPr lang="en-US" altLang="zh-CN" dirty="0"/>
              <a:t>(</a:t>
            </a:r>
            <a:r>
              <a:rPr lang="zh-CN" altLang="zh-CN" dirty="0"/>
              <a:t>组</a:t>
            </a:r>
            <a:r>
              <a:rPr lang="en-US" altLang="zh-CN" dirty="0" smtClean="0"/>
              <a:t>)</a:t>
            </a:r>
            <a:br>
              <a:rPr lang="en-US" altLang="zh-CN" dirty="0" smtClean="0"/>
            </a:br>
            <a:r>
              <a:rPr lang="en-US" altLang="zh-CN" dirty="0"/>
              <a:t> </a:t>
            </a:r>
            <a:r>
              <a:rPr lang="en-US" altLang="zh-CN" dirty="0" smtClean="0"/>
              <a:t>    </a:t>
            </a:r>
            <a:r>
              <a:rPr lang="zh-CN" altLang="zh-CN" dirty="0" smtClean="0"/>
              <a:t>与</a:t>
            </a:r>
            <a:r>
              <a:rPr lang="zh-CN" altLang="zh-CN" dirty="0"/>
              <a:t>简单的线性规划问题</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39439022"/>
              </p:ext>
            </p:extLst>
          </p:nvPr>
        </p:nvGraphicFramePr>
        <p:xfrm>
          <a:off x="508000" y="1371941"/>
          <a:ext cx="8128000" cy="1476291"/>
        </p:xfrm>
        <a:graphic>
          <a:graphicData uri="http://schemas.openxmlformats.org/presentationml/2006/ole">
            <p:oleObj spid="_x0000_s32770" name="文档" r:id="rId6" imgW="3837724" imgH="697350" progId="Word.Document.12">
              <p:embed/>
            </p:oleObj>
          </a:graphicData>
        </a:graphic>
      </p:graphicFrame>
      <p:sp>
        <p:nvSpPr>
          <p:cNvPr id="10" name="矩形 9"/>
          <p:cNvSpPr>
            <a:spLocks noChangeAspect="1"/>
          </p:cNvSpPr>
          <p:nvPr/>
        </p:nvSpPr>
        <p:spPr>
          <a:xfrm>
            <a:off x="5364088" y="2055094"/>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sp>
        <p:nvSpPr>
          <p:cNvPr id="9" name="矩形 8"/>
          <p:cNvSpPr>
            <a:spLocks noChangeAspect="1"/>
          </p:cNvSpPr>
          <p:nvPr/>
        </p:nvSpPr>
        <p:spPr>
          <a:xfrm>
            <a:off x="508000" y="289450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作可行域如图阴影部分所示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i="1" dirty="0">
                <a:solidFill>
                  <a:srgbClr val="000000"/>
                </a:solidFill>
                <a:latin typeface="Times New Roman" panose="02020603050405020304" pitchFamily="18" charset="0"/>
                <a:cs typeface="Times New Roman" panose="02020603050405020304" pitchFamily="18" charset="0"/>
              </a:rPr>
              <a:t>z=x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表示可行域内点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到坐标原点距离的平方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由图可得</a:t>
            </a:r>
            <a:r>
              <a:rPr lang="en-US" altLang="zh-CN" sz="2200" i="1" dirty="0">
                <a:solidFill>
                  <a:srgbClr val="000000"/>
                </a:solidFill>
                <a:latin typeface="Times New Roman" panose="02020603050405020304" pitchFamily="18" charset="0"/>
                <a:cs typeface="Times New Roman" panose="02020603050405020304" pitchFamily="18" charset="0"/>
              </a:rPr>
              <a:t>z=x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最小值为</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43.eps" descr="id:2147513049;FounderCES"/>
          <p:cNvPicPr/>
          <p:nvPr/>
        </p:nvPicPr>
        <p:blipFill>
          <a:blip r:embed="rId7"/>
          <a:stretch>
            <a:fillRect/>
          </a:stretch>
        </p:blipFill>
        <p:spPr>
          <a:xfrm>
            <a:off x="2915816" y="3765415"/>
            <a:ext cx="2774002" cy="2801493"/>
          </a:xfrm>
          <a:prstGeom prst="rect">
            <a:avLst/>
          </a:prstGeom>
        </p:spPr>
      </p:pic>
    </p:spTree>
    <p:extLst>
      <p:ext uri="{BB962C8B-B14F-4D97-AF65-F5344CB8AC3E}">
        <p14:creationId xmlns:p14="http://schemas.microsoft.com/office/powerpoint/2010/main" xmlns="" val="969159714"/>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879786" y="1479851"/>
            <a:ext cx="4700326"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二元一次不等式</a:t>
            </a:r>
            <a:r>
              <a:rPr lang="en-US" altLang="zh-CN" sz="2200" dirty="0">
                <a:solidFill>
                  <a:srgbClr val="000000"/>
                </a:solidFill>
                <a:latin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表示的平面</a:t>
            </a:r>
            <a:r>
              <a:rPr lang="zh-CN" altLang="zh-CN" sz="2200" b="1" dirty="0" smtClean="0">
                <a:solidFill>
                  <a:srgbClr val="000000"/>
                </a:solidFill>
                <a:latin typeface="Times New Roman" panose="02020603050405020304" pitchFamily="18" charset="0"/>
                <a:cs typeface="Times New Roman" panose="02020603050405020304" pitchFamily="18" charset="0"/>
              </a:rPr>
              <a:t>区域</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4185172065"/>
              </p:ext>
            </p:extLst>
          </p:nvPr>
        </p:nvGraphicFramePr>
        <p:xfrm>
          <a:off x="508000" y="1993967"/>
          <a:ext cx="8128000" cy="3934531"/>
        </p:xfrm>
        <a:graphic>
          <a:graphicData uri="http://schemas.openxmlformats.org/presentationml/2006/ole">
            <p:oleObj spid="_x0000_s33794" name="文档" r:id="rId7" imgW="3837724" imgH="1858039" progId="Word.Document.12">
              <p:embed/>
            </p:oleObj>
          </a:graphicData>
        </a:graphic>
      </p:graphicFrame>
      <p:sp>
        <p:nvSpPr>
          <p:cNvPr id="13" name="矩形 12"/>
          <p:cNvSpPr>
            <a:spLocks noChangeAspect="1"/>
          </p:cNvSpPr>
          <p:nvPr/>
        </p:nvSpPr>
        <p:spPr>
          <a:xfrm>
            <a:off x="6598615" y="265769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7" name="矩形 6"/>
          <p:cNvSpPr>
            <a:spLocks noChangeAspect="1"/>
          </p:cNvSpPr>
          <p:nvPr/>
        </p:nvSpPr>
        <p:spPr>
          <a:xfrm>
            <a:off x="5724128" y="5491203"/>
            <a:ext cx="790601"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m&gt;</a:t>
            </a:r>
            <a:r>
              <a:rPr lang="en-US" altLang="zh-CN" sz="2200" dirty="0" smtClean="0">
                <a:solidFill>
                  <a:srgbClr val="FF0000"/>
                </a:solidFill>
                <a:latin typeface="Times New Roman" panose="02020603050405020304" pitchFamily="18" charset="0"/>
              </a:rPr>
              <a:t>2 </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49582705"/>
              </p:ext>
            </p:extLst>
          </p:nvPr>
        </p:nvGraphicFramePr>
        <p:xfrm>
          <a:off x="508000" y="1740168"/>
          <a:ext cx="8128000" cy="3921080"/>
        </p:xfrm>
        <a:graphic>
          <a:graphicData uri="http://schemas.openxmlformats.org/presentationml/2006/ole">
            <p:oleObj spid="_x0000_s34818" name="文档" r:id="rId7" imgW="3837724" imgH="1850827" progId="Word.Document.12">
              <p:embed/>
            </p:oleObj>
          </a:graphicData>
        </a:graphic>
      </p:graphicFrame>
    </p:spTree>
    <p:extLst>
      <p:ext uri="{BB962C8B-B14F-4D97-AF65-F5344CB8AC3E}">
        <p14:creationId xmlns:p14="http://schemas.microsoft.com/office/powerpoint/2010/main" xmlns="" val="1507222456"/>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1472830"/>
              </p:ext>
            </p:extLst>
          </p:nvPr>
        </p:nvGraphicFramePr>
        <p:xfrm>
          <a:off x="508000" y="1412776"/>
          <a:ext cx="8128000" cy="696110"/>
        </p:xfrm>
        <a:graphic>
          <a:graphicData uri="http://schemas.openxmlformats.org/presentationml/2006/ole">
            <p:oleObj spid="_x0000_s35842" name="文档" r:id="rId7" imgW="3837724" imgH="328122" progId="Word.Document.12">
              <p:embed/>
            </p:oleObj>
          </a:graphicData>
        </a:graphic>
      </p:graphicFrame>
      <p:pic>
        <p:nvPicPr>
          <p:cNvPr id="9" name="L45.eps" descr="id:2147513071;FounderCES"/>
          <p:cNvPicPr/>
          <p:nvPr/>
        </p:nvPicPr>
        <p:blipFill>
          <a:blip r:embed="rId8"/>
          <a:stretch>
            <a:fillRect/>
          </a:stretch>
        </p:blipFill>
        <p:spPr>
          <a:xfrm>
            <a:off x="2318976" y="2164586"/>
            <a:ext cx="3981216" cy="2905672"/>
          </a:xfrm>
          <a:prstGeom prst="rect">
            <a:avLst/>
          </a:prstGeom>
        </p:spPr>
      </p:pic>
      <p:sp>
        <p:nvSpPr>
          <p:cNvPr id="4" name="矩形 3"/>
          <p:cNvSpPr>
            <a:spLocks noChangeAspect="1"/>
          </p:cNvSpPr>
          <p:nvPr/>
        </p:nvSpPr>
        <p:spPr>
          <a:xfrm>
            <a:off x="508000" y="501160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易知直线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的交点坐标为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不等式组所表示的平面区域形状为三角形</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位于直线</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据此有</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的取值范围为</a:t>
            </a:r>
            <a:r>
              <a:rPr lang="en-US" altLang="zh-CN" sz="2200" i="1" dirty="0">
                <a:solidFill>
                  <a:srgbClr val="000000"/>
                </a:solidFill>
                <a:latin typeface="Times New Roman" panose="02020603050405020304" pitchFamily="18" charset="0"/>
                <a:cs typeface="Times New Roman" panose="02020603050405020304" pitchFamily="18" charset="0"/>
              </a:rPr>
              <a:t>m&gt;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750464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2204864"/>
            <a:ext cx="8128000" cy="21236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确定二元一次不等式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表示的平面区域的方法是什么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求平面区域的面积的技巧是什么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思路分析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先作可行域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再根据三角形面积公式求结果</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首先确定</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然后结合点与直线的位置关系整理计算即可求得最终结果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732174727"/>
              </p:ext>
            </p:extLst>
          </p:nvPr>
        </p:nvGraphicFramePr>
        <p:xfrm>
          <a:off x="-2052736" y="3325898"/>
          <a:ext cx="8128000" cy="625490"/>
        </p:xfrm>
        <a:graphic>
          <a:graphicData uri="http://schemas.openxmlformats.org/presentationml/2006/ole">
            <p:oleObj spid="_x0000_s36866" name="文档" r:id="rId7" imgW="3837724" imgH="294589" progId="Word.Document.12">
              <p:embed/>
            </p:oleObj>
          </a:graphicData>
        </a:graphic>
      </p:graphicFrame>
    </p:spTree>
    <p:extLst>
      <p:ext uri="{BB962C8B-B14F-4D97-AF65-F5344CB8AC3E}">
        <p14:creationId xmlns:p14="http://schemas.microsoft.com/office/powerpoint/2010/main" xmlns="" val="327685896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06738"/>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确定二元一次不等式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表示的平面区域的方法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直线定界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特殊点定域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即先作直线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再取特殊点并代入不等式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若满足不等式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表示的平面区域为直线与特殊点同侧的那部分区域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否则就表示直线与特殊点异侧的那部分区域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当不等式中带等号时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边界画为实线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不带等号时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边界应画为虚线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特殊点常取原点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也常利用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异号下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判断二元一次不等式表示的平面区域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区域为直线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的上方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区域为直线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的下方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9603296"/>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求平面区域的面积的方法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首先画出不等式组表示的平面区域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若不能直接画出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应利用题目的已知条件转化为不等式组问题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从而再作出平面区域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对平面区域进行分析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若为三角形应确定底与高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若为规则的四边形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如平行四边形或梯形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可利用面积公式直接求解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若为不规则四边形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则可分割成几个三角形分别求解再求和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利用几何意义求解的平面区域问题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也应作出平面图形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利用数形结合的方法去求解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703356"/>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5487046"/>
              </p:ext>
            </p:extLst>
          </p:nvPr>
        </p:nvGraphicFramePr>
        <p:xfrm>
          <a:off x="508000" y="1445256"/>
          <a:ext cx="8128000" cy="4792056"/>
        </p:xfrm>
        <a:graphic>
          <a:graphicData uri="http://schemas.openxmlformats.org/presentationml/2006/ole">
            <p:oleObj spid="_x0000_s37890" name="文档" r:id="rId7" imgW="3837724" imgH="2261521" progId="Word.Document.12">
              <p:embed/>
            </p:oleObj>
          </a:graphicData>
        </a:graphic>
      </p:graphicFrame>
      <p:sp>
        <p:nvSpPr>
          <p:cNvPr id="9" name="矩形 8"/>
          <p:cNvSpPr>
            <a:spLocks noChangeAspect="1"/>
          </p:cNvSpPr>
          <p:nvPr/>
        </p:nvSpPr>
        <p:spPr>
          <a:xfrm>
            <a:off x="6516216" y="233196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0" name="矩形 9"/>
          <p:cNvSpPr>
            <a:spLocks noChangeAspect="1"/>
          </p:cNvSpPr>
          <p:nvPr/>
        </p:nvSpPr>
        <p:spPr>
          <a:xfrm>
            <a:off x="3017210" y="5129887"/>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318318743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45550275"/>
              </p:ext>
            </p:extLst>
          </p:nvPr>
        </p:nvGraphicFramePr>
        <p:xfrm>
          <a:off x="394049" y="1347045"/>
          <a:ext cx="8128000" cy="2750809"/>
        </p:xfrm>
        <a:graphic>
          <a:graphicData uri="http://schemas.openxmlformats.org/presentationml/2006/ole">
            <p:oleObj spid="_x0000_s38914" name="文档" r:id="rId7" imgW="3837724" imgH="1298428" progId="Word.Document.12">
              <p:embed/>
            </p:oleObj>
          </a:graphicData>
        </a:graphic>
      </p:graphicFrame>
      <p:sp>
        <p:nvSpPr>
          <p:cNvPr id="7" name="矩形 6"/>
          <p:cNvSpPr>
            <a:spLocks noChangeAspect="1"/>
          </p:cNvSpPr>
          <p:nvPr/>
        </p:nvSpPr>
        <p:spPr>
          <a:xfrm>
            <a:off x="508000" y="414717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表示的可行域有交点</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出可行域</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smtClean="0">
                <a:solidFill>
                  <a:srgbClr val="000000"/>
                </a:solidFill>
                <a:latin typeface="Times New Roman" panose="02020603050405020304" pitchFamily="18" charset="0"/>
                <a:cs typeface="Times New Roman" panose="02020603050405020304" pitchFamily="18" charset="0"/>
              </a:rPr>
              <a:t>,</a:t>
            </a:r>
          </a:p>
        </p:txBody>
      </p:sp>
      <p:pic>
        <p:nvPicPr>
          <p:cNvPr id="14" name="L46.eps" descr="id:2147513078;FounderCES"/>
          <p:cNvPicPr/>
          <p:nvPr/>
        </p:nvPicPr>
        <p:blipFill>
          <a:blip r:embed="rId8"/>
          <a:stretch>
            <a:fillRect/>
          </a:stretch>
        </p:blipFill>
        <p:spPr>
          <a:xfrm>
            <a:off x="4499992" y="4276488"/>
            <a:ext cx="2664296" cy="2326569"/>
          </a:xfrm>
          <a:prstGeom prst="rect">
            <a:avLst/>
          </a:prstGeom>
        </p:spPr>
      </p:pic>
    </p:spTree>
    <p:extLst>
      <p:ext uri="{BB962C8B-B14F-4D97-AF65-F5344CB8AC3E}">
        <p14:creationId xmlns:p14="http://schemas.microsoft.com/office/powerpoint/2010/main" xmlns="" val="105993145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(2,10),</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(3,8),</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(1,9),</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欲满足条件必有</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且图像在过</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两点的图像之间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当图像过</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9,</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当图像过</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不可能垂直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所以只可能</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垂直或</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检验知三角形区域面积为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即符合要求</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检验不符合要求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436410"/>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22438"/>
            <a:ext cx="8128000" cy="496751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二元一次不等式表示的平面区域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二元一次不等式</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在平面直角坐标系中表示直线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某一侧所有点组成的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我们把直线画成虚线以表示区域</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边界直线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当我们在平面直角坐标系中画不等式</a:t>
            </a:r>
            <a:r>
              <a:rPr lang="en-US" altLang="zh-CN" sz="2200" i="1" dirty="0">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所表示的平面区域时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此区域应</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边界直线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则把边界直线画成</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因为把直线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同一侧的所有点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所得的符号</a:t>
            </a:r>
            <a:r>
              <a:rPr lang="zh-CN" altLang="zh-CN" sz="2200" dirty="0" smtClean="0">
                <a:solidFill>
                  <a:srgbClr val="000000"/>
                </a:solidFill>
                <a:latin typeface="Times New Roman" panose="02020603050405020304" pitchFamily="18" charset="0"/>
                <a:cs typeface="Times New Roman" panose="02020603050405020304" pitchFamily="18" charset="0"/>
              </a:rPr>
              <a:t>都</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所以只需在此直线的同一侧取一个特殊点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作为测试点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即</a:t>
            </a:r>
            <a:r>
              <a:rPr lang="zh-CN" altLang="zh-CN" sz="2200" dirty="0">
                <a:solidFill>
                  <a:srgbClr val="000000"/>
                </a:solidFill>
                <a:latin typeface="Times New Roman" panose="02020603050405020304" pitchFamily="18" charset="0"/>
                <a:cs typeface="Times New Roman" panose="02020603050405020304" pitchFamily="18" charset="0"/>
              </a:rPr>
              <a:t>可判断</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表示的是直线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哪一侧的平面区域</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由几个不等式组成的不等式组所表示的平面区域是各个不等式所表示的平面区域的公共部分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64088" y="2204135"/>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平面</a:t>
            </a:r>
            <a:r>
              <a:rPr lang="zh-CN" altLang="zh-CN" sz="2200" dirty="0" smtClean="0">
                <a:solidFill>
                  <a:srgbClr val="FF0000"/>
                </a:solidFill>
                <a:latin typeface="Times New Roman" panose="02020603050405020304" pitchFamily="18" charset="0"/>
                <a:cs typeface="Times New Roman" panose="02020603050405020304" pitchFamily="18" charset="0"/>
              </a:rPr>
              <a:t>区域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3131840" y="2624303"/>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包括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338184" y="3017005"/>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包括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151881" y="341788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实线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699792" y="4217618"/>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相同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636723" y="462196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符号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620464" y="1484784"/>
            <a:ext cx="8128000" cy="866006"/>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求目标函数的最值问题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求线性目标函数的最值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4314111"/>
              </p:ext>
            </p:extLst>
          </p:nvPr>
        </p:nvGraphicFramePr>
        <p:xfrm>
          <a:off x="508000" y="2348880"/>
          <a:ext cx="8128000" cy="1489742"/>
        </p:xfrm>
        <a:graphic>
          <a:graphicData uri="http://schemas.openxmlformats.org/presentationml/2006/ole">
            <p:oleObj spid="_x0000_s39938" name="文档" r:id="rId7" imgW="3837724" imgH="703480" progId="Word.Document.12">
              <p:embed/>
            </p:oleObj>
          </a:graphicData>
        </a:graphic>
      </p:graphicFrame>
      <p:sp>
        <p:nvSpPr>
          <p:cNvPr id="12" name="矩形 11"/>
          <p:cNvSpPr>
            <a:spLocks noChangeAspect="1"/>
          </p:cNvSpPr>
          <p:nvPr/>
        </p:nvSpPr>
        <p:spPr>
          <a:xfrm>
            <a:off x="3541343" y="3397844"/>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6</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170823388"/>
              </p:ext>
            </p:extLst>
          </p:nvPr>
        </p:nvGraphicFramePr>
        <p:xfrm>
          <a:off x="508000" y="3861048"/>
          <a:ext cx="8128000" cy="2091691"/>
        </p:xfrm>
        <a:graphic>
          <a:graphicData uri="http://schemas.openxmlformats.org/presentationml/2006/ole">
            <p:oleObj spid="_x0000_s39939" name="文档" r:id="rId8" imgW="3837724" imgH="986891" progId="Word.Document.12">
              <p:embed/>
            </p:oleObj>
          </a:graphicData>
        </a:graphic>
      </p:graphicFrame>
      <p:pic>
        <p:nvPicPr>
          <p:cNvPr id="15" name="L47.eps" descr="id:2147513085;FounderCES"/>
          <p:cNvPicPr/>
          <p:nvPr/>
        </p:nvPicPr>
        <p:blipFill>
          <a:blip r:embed="rId9"/>
          <a:stretch>
            <a:fillRect/>
          </a:stretch>
        </p:blipFill>
        <p:spPr>
          <a:xfrm>
            <a:off x="5076056" y="4282705"/>
            <a:ext cx="3384376" cy="2343625"/>
          </a:xfrm>
          <a:prstGeom prst="rect">
            <a:avLst/>
          </a:prstGeom>
        </p:spPr>
      </p:pic>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692472" y="2158437"/>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求线性目标函数的最值的注意事项是什么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89585229"/>
              </p:ext>
            </p:extLst>
          </p:nvPr>
        </p:nvGraphicFramePr>
        <p:xfrm>
          <a:off x="508000" y="2688646"/>
          <a:ext cx="8128000" cy="2108506"/>
        </p:xfrm>
        <a:graphic>
          <a:graphicData uri="http://schemas.openxmlformats.org/presentationml/2006/ole">
            <p:oleObj spid="_x0000_s40962" name="文档" r:id="rId7" imgW="3837724" imgH="995545" progId="Word.Document.12">
              <p:embed/>
            </p:oleObj>
          </a:graphicData>
        </a:graphic>
      </p:graphicFrame>
    </p:spTree>
    <p:extLst>
      <p:ext uri="{BB962C8B-B14F-4D97-AF65-F5344CB8AC3E}">
        <p14:creationId xmlns:p14="http://schemas.microsoft.com/office/powerpoint/2010/main" xmlns="" val="677502211"/>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692472" y="1342321"/>
            <a:ext cx="8128000" cy="4597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求非线性目标函数的最值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40982209"/>
              </p:ext>
            </p:extLst>
          </p:nvPr>
        </p:nvGraphicFramePr>
        <p:xfrm>
          <a:off x="508000" y="1821504"/>
          <a:ext cx="8128000" cy="4755066"/>
        </p:xfrm>
        <a:graphic>
          <a:graphicData uri="http://schemas.openxmlformats.org/presentationml/2006/ole">
            <p:oleObj spid="_x0000_s41986" name="文档" r:id="rId7" imgW="3837724" imgH="2245295" progId="Word.Document.12">
              <p:embed/>
            </p:oleObj>
          </a:graphicData>
        </a:graphic>
      </p:graphicFrame>
      <p:sp>
        <p:nvSpPr>
          <p:cNvPr id="14" name="矩形 13"/>
          <p:cNvSpPr>
            <a:spLocks noChangeAspect="1"/>
          </p:cNvSpPr>
          <p:nvPr/>
        </p:nvSpPr>
        <p:spPr>
          <a:xfrm>
            <a:off x="5281378" y="2455200"/>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5" name="矩形 14"/>
          <p:cNvSpPr>
            <a:spLocks noChangeAspect="1"/>
          </p:cNvSpPr>
          <p:nvPr/>
        </p:nvSpPr>
        <p:spPr>
          <a:xfrm>
            <a:off x="5188781" y="5424442"/>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514486380"/>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画出不等式表示的可行域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如图阴影三角形所示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5036177"/>
              </p:ext>
            </p:extLst>
          </p:nvPr>
        </p:nvGraphicFramePr>
        <p:xfrm>
          <a:off x="508000" y="4379564"/>
          <a:ext cx="8128000" cy="2300187"/>
        </p:xfrm>
        <a:graphic>
          <a:graphicData uri="http://schemas.openxmlformats.org/presentationml/2006/ole">
            <p:oleObj spid="_x0000_s43010" name="文档" r:id="rId7" imgW="3837724" imgH="1085328" progId="Word.Document.12">
              <p:embed/>
            </p:oleObj>
          </a:graphicData>
        </a:graphic>
      </p:graphicFrame>
      <p:pic>
        <p:nvPicPr>
          <p:cNvPr id="11" name="L48.eps" descr="id:2147513092;FounderCES"/>
          <p:cNvPicPr/>
          <p:nvPr/>
        </p:nvPicPr>
        <p:blipFill>
          <a:blip r:embed="rId8"/>
          <a:stretch>
            <a:fillRect/>
          </a:stretch>
        </p:blipFill>
        <p:spPr>
          <a:xfrm>
            <a:off x="3491880" y="1742598"/>
            <a:ext cx="2448272" cy="2695550"/>
          </a:xfrm>
          <a:prstGeom prst="rect">
            <a:avLst/>
          </a:prstGeom>
        </p:spPr>
      </p:pic>
    </p:spTree>
    <p:extLst>
      <p:ext uri="{BB962C8B-B14F-4D97-AF65-F5344CB8AC3E}">
        <p14:creationId xmlns:p14="http://schemas.microsoft.com/office/powerpoint/2010/main" xmlns="" val="86067967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90500473"/>
              </p:ext>
            </p:extLst>
          </p:nvPr>
        </p:nvGraphicFramePr>
        <p:xfrm>
          <a:off x="508000" y="1737091"/>
          <a:ext cx="8128000" cy="3769750"/>
        </p:xfrm>
        <a:graphic>
          <a:graphicData uri="http://schemas.openxmlformats.org/presentationml/2006/ole">
            <p:oleObj spid="_x0000_s44034" name="文档" r:id="rId7" imgW="3837724" imgH="1779434" progId="Word.Document.12">
              <p:embed/>
            </p:oleObj>
          </a:graphicData>
        </a:graphic>
      </p:graphicFrame>
    </p:spTree>
    <p:extLst>
      <p:ext uri="{BB962C8B-B14F-4D97-AF65-F5344CB8AC3E}">
        <p14:creationId xmlns:p14="http://schemas.microsoft.com/office/powerpoint/2010/main" xmlns="" val="305899827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692472" y="2328098"/>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如何利用可行域求非线性目标函数最值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21237586"/>
              </p:ext>
            </p:extLst>
          </p:nvPr>
        </p:nvGraphicFramePr>
        <p:xfrm>
          <a:off x="508000" y="2828479"/>
          <a:ext cx="8128000" cy="1731867"/>
        </p:xfrm>
        <a:graphic>
          <a:graphicData uri="http://schemas.openxmlformats.org/presentationml/2006/ole">
            <p:oleObj spid="_x0000_s45058" name="文档" r:id="rId7" imgW="3837724" imgH="817422" progId="Word.Document.12">
              <p:embed/>
            </p:oleObj>
          </a:graphicData>
        </a:graphic>
      </p:graphicFrame>
    </p:spTree>
    <p:extLst>
      <p:ext uri="{BB962C8B-B14F-4D97-AF65-F5344CB8AC3E}">
        <p14:creationId xmlns:p14="http://schemas.microsoft.com/office/powerpoint/2010/main" xmlns="" val="2022389427"/>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690427" y="1495175"/>
            <a:ext cx="4097597" cy="498598"/>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求参数值或取值</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范围</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23842172"/>
              </p:ext>
            </p:extLst>
          </p:nvPr>
        </p:nvGraphicFramePr>
        <p:xfrm>
          <a:off x="508000" y="2039979"/>
          <a:ext cx="8128000" cy="3991700"/>
        </p:xfrm>
        <a:graphic>
          <a:graphicData uri="http://schemas.openxmlformats.org/presentationml/2006/ole">
            <p:oleObj spid="_x0000_s46082" name="文档" r:id="rId7" imgW="3837724" imgH="1884361" progId="Word.Document.12">
              <p:embed/>
            </p:oleObj>
          </a:graphicData>
        </a:graphic>
      </p:graphicFrame>
      <p:sp>
        <p:nvSpPr>
          <p:cNvPr id="13" name="矩形 12"/>
          <p:cNvSpPr>
            <a:spLocks noChangeAspect="1"/>
          </p:cNvSpPr>
          <p:nvPr/>
        </p:nvSpPr>
        <p:spPr>
          <a:xfrm>
            <a:off x="6084168" y="315135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4" name="矩形 13"/>
          <p:cNvSpPr>
            <a:spLocks noChangeAspect="1"/>
          </p:cNvSpPr>
          <p:nvPr/>
        </p:nvSpPr>
        <p:spPr>
          <a:xfrm>
            <a:off x="7699517" y="489960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71572135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30377"/>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i="1" dirty="0" err="1">
                <a:solidFill>
                  <a:srgbClr val="000000"/>
                </a:solidFill>
                <a:latin typeface="Times New Roman" panose="02020603050405020304" pitchFamily="18" charset="0"/>
                <a:cs typeface="Times New Roman" panose="02020603050405020304" pitchFamily="18" charset="0"/>
              </a:rPr>
              <a:t>ax+y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ax+z</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作出不等式组对应的平面区域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阴影部分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由题意和图可知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i="1" dirty="0" err="1">
                <a:solidFill>
                  <a:srgbClr val="000000"/>
                </a:solidFill>
                <a:latin typeface="Times New Roman" panose="02020603050405020304" pitchFamily="18" charset="0"/>
                <a:cs typeface="Times New Roman" panose="02020603050405020304" pitchFamily="18" charset="0"/>
              </a:rPr>
              <a:t>ax+y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最大值为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取得最小值为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y=z</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此时满足条件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k=-a&lt;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则目标函数的斜率满足</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BC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k=-a&gt;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则目标函数的斜率满足</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AC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50.eps" descr="id:2147513106;FounderCES"/>
          <p:cNvPicPr/>
          <p:nvPr/>
        </p:nvPicPr>
        <p:blipFill>
          <a:blip r:embed="rId6"/>
          <a:stretch>
            <a:fillRect/>
          </a:stretch>
        </p:blipFill>
        <p:spPr>
          <a:xfrm>
            <a:off x="5508104" y="1741642"/>
            <a:ext cx="3127896" cy="2848599"/>
          </a:xfrm>
          <a:prstGeom prst="rect">
            <a:avLst/>
          </a:prstGeom>
        </p:spPr>
      </p:pic>
    </p:spTree>
    <p:extLst>
      <p:ext uri="{BB962C8B-B14F-4D97-AF65-F5344CB8AC3E}">
        <p14:creationId xmlns:p14="http://schemas.microsoft.com/office/powerpoint/2010/main" xmlns="" val="3298218684"/>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79154086"/>
              </p:ext>
            </p:extLst>
          </p:nvPr>
        </p:nvGraphicFramePr>
        <p:xfrm>
          <a:off x="508000" y="1414706"/>
          <a:ext cx="8128000" cy="4977013"/>
        </p:xfrm>
        <a:graphic>
          <a:graphicData uri="http://schemas.openxmlformats.org/presentationml/2006/ole">
            <p:oleObj spid="_x0000_s47106" name="文档" r:id="rId7" imgW="3837724" imgH="2350222" progId="Word.Document.12">
              <p:embed/>
            </p:oleObj>
          </a:graphicData>
        </a:graphic>
      </p:graphicFrame>
    </p:spTree>
    <p:extLst>
      <p:ext uri="{BB962C8B-B14F-4D97-AF65-F5344CB8AC3E}">
        <p14:creationId xmlns:p14="http://schemas.microsoft.com/office/powerpoint/2010/main" xmlns="" val="122718813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如何利用可行域及最优解求参数及其取值范围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思路分析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利用目标函数的几何意义求得最值所在位置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转动直线讨论斜率</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适合的情况</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首先绘制出可行域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然后结合目标函数的几何意义得到关于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解方程即可求得实数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234739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1603"/>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线性规划</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相关概念</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64771896"/>
              </p:ext>
            </p:extLst>
          </p:nvPr>
        </p:nvGraphicFramePr>
        <p:xfrm>
          <a:off x="508000" y="1855215"/>
          <a:ext cx="8128000" cy="5073445"/>
        </p:xfrm>
        <a:graphic>
          <a:graphicData uri="http://schemas.openxmlformats.org/presentationml/2006/ole">
            <p:oleObj spid="_x0000_s26626" name="文档" r:id="rId6" imgW="3937779" imgH="2457674" progId="Word.Document.12">
              <p:embed/>
            </p:oleObj>
          </a:graphicData>
        </a:graphic>
      </p:graphicFrame>
      <p:sp>
        <p:nvSpPr>
          <p:cNvPr id="13" name="矩形 12"/>
          <p:cNvSpPr>
            <a:spLocks noChangeAspect="1"/>
          </p:cNvSpPr>
          <p:nvPr/>
        </p:nvSpPr>
        <p:spPr>
          <a:xfrm>
            <a:off x="2771800" y="4097854"/>
            <a:ext cx="1947969"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线性约束</a:t>
            </a:r>
            <a:r>
              <a:rPr lang="zh-CN" altLang="zh-CN" sz="2200" dirty="0" smtClean="0">
                <a:solidFill>
                  <a:srgbClr val="FF0000"/>
                </a:solidFill>
                <a:latin typeface="Times New Roman" panose="02020603050405020304" pitchFamily="18" charset="0"/>
                <a:cs typeface="Times New Roman" panose="02020603050405020304" pitchFamily="18" charset="0"/>
              </a:rPr>
              <a:t>条件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1" name="矩形 20"/>
          <p:cNvSpPr>
            <a:spLocks noChangeAspect="1"/>
          </p:cNvSpPr>
          <p:nvPr/>
        </p:nvSpPr>
        <p:spPr>
          <a:xfrm>
            <a:off x="2805299" y="4498729"/>
            <a:ext cx="1101584"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可行解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2" name="矩形 21"/>
          <p:cNvSpPr>
            <a:spLocks noChangeAspect="1"/>
          </p:cNvSpPr>
          <p:nvPr/>
        </p:nvSpPr>
        <p:spPr>
          <a:xfrm>
            <a:off x="4283968" y="4848378"/>
            <a:ext cx="293541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最大值</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最小值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3" name="矩形 22"/>
          <p:cNvSpPr>
            <a:spLocks noChangeAspect="1"/>
          </p:cNvSpPr>
          <p:nvPr/>
        </p:nvSpPr>
        <p:spPr>
          <a:xfrm>
            <a:off x="6701067" y="5586044"/>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最大</a:t>
            </a:r>
            <a:r>
              <a:rPr lang="zh-CN" altLang="zh-CN" sz="2200" dirty="0" smtClean="0">
                <a:solidFill>
                  <a:srgbClr val="FF0000"/>
                </a:solidFill>
                <a:latin typeface="Times New Roman" panose="02020603050405020304" pitchFamily="18" charset="0"/>
                <a:cs typeface="Times New Roman" panose="02020603050405020304" pitchFamily="18" charset="0"/>
              </a:rPr>
              <a:t>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4" name="矩形 23"/>
          <p:cNvSpPr>
            <a:spLocks noChangeAspect="1"/>
          </p:cNvSpPr>
          <p:nvPr/>
        </p:nvSpPr>
        <p:spPr>
          <a:xfrm>
            <a:off x="2367031" y="5936278"/>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最小值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459324457"/>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692472" y="1348726"/>
            <a:ext cx="8128000" cy="4597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最优解不唯一的条件下求参数的值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908839776"/>
              </p:ext>
            </p:extLst>
          </p:nvPr>
        </p:nvGraphicFramePr>
        <p:xfrm>
          <a:off x="508000" y="1855215"/>
          <a:ext cx="8128000" cy="1563723"/>
        </p:xfrm>
        <a:graphic>
          <a:graphicData uri="http://schemas.openxmlformats.org/presentationml/2006/ole">
            <p:oleObj spid="_x0000_s48130" name="文档" r:id="rId7" imgW="3837724" imgH="738816" progId="Word.Document.12">
              <p:embed/>
            </p:oleObj>
          </a:graphicData>
        </a:graphic>
      </p:graphicFrame>
      <p:sp>
        <p:nvSpPr>
          <p:cNvPr id="13" name="矩形 12"/>
          <p:cNvSpPr>
            <a:spLocks noChangeAspect="1"/>
          </p:cNvSpPr>
          <p:nvPr/>
        </p:nvSpPr>
        <p:spPr>
          <a:xfrm>
            <a:off x="5004048" y="2977479"/>
            <a:ext cx="914033"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1</a:t>
            </a:r>
            <a:r>
              <a:rPr lang="zh-CN" altLang="zh-CN" sz="2200" dirty="0">
                <a:solidFill>
                  <a:srgbClr val="FF0000"/>
                </a:solidFill>
                <a:latin typeface="Times New Roman" panose="02020603050405020304" pitchFamily="18" charset="0"/>
                <a:cs typeface="Times New Roman" panose="02020603050405020304" pitchFamily="18" charset="0"/>
              </a:rPr>
              <a:t>或</a:t>
            </a:r>
            <a:r>
              <a:rPr lang="en-US" altLang="zh-CN" sz="2200" dirty="0" smtClean="0">
                <a:solidFill>
                  <a:srgbClr val="FF0000"/>
                </a:solidFill>
                <a:latin typeface="Times New Roman" panose="02020603050405020304" pitchFamily="18" charset="0"/>
              </a:rPr>
              <a:t>2 </a:t>
            </a:r>
            <a:endParaRPr lang="zh-CN" altLang="en-US" sz="2200" dirty="0"/>
          </a:p>
        </p:txBody>
      </p:sp>
      <p:sp>
        <p:nvSpPr>
          <p:cNvPr id="14" name="矩形 13"/>
          <p:cNvSpPr>
            <a:spLocks noChangeAspect="1"/>
          </p:cNvSpPr>
          <p:nvPr/>
        </p:nvSpPr>
        <p:spPr>
          <a:xfrm>
            <a:off x="508000" y="342709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目标函数</a:t>
            </a:r>
            <a:r>
              <a:rPr lang="en-US" altLang="zh-CN" sz="2200" i="1" dirty="0">
                <a:solidFill>
                  <a:srgbClr val="000000"/>
                </a:solidFill>
                <a:latin typeface="Times New Roman" panose="02020603050405020304" pitchFamily="18" charset="0"/>
                <a:cs typeface="Times New Roman" panose="02020603050405020304" pitchFamily="18" charset="0"/>
              </a:rPr>
              <a:t>z=y-ax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可化为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ax+z</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平移</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52.eps" descr="id:2147513120;FounderCES"/>
          <p:cNvPicPr/>
          <p:nvPr/>
        </p:nvPicPr>
        <p:blipFill>
          <a:blip r:embed="rId8"/>
          <a:stretch>
            <a:fillRect/>
          </a:stretch>
        </p:blipFill>
        <p:spPr>
          <a:xfrm>
            <a:off x="3059832" y="4272314"/>
            <a:ext cx="3024336" cy="2365256"/>
          </a:xfrm>
          <a:prstGeom prst="rect">
            <a:avLst/>
          </a:prstGeom>
        </p:spPr>
      </p:pic>
    </p:spTree>
    <p:extLst>
      <p:ext uri="{BB962C8B-B14F-4D97-AF65-F5344CB8AC3E}">
        <p14:creationId xmlns:p14="http://schemas.microsoft.com/office/powerpoint/2010/main" xmlns="" val="293495821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21498"/>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最优解有无数多个时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目标函数有什么特点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思路分析</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由于线性目标函数</a:t>
            </a:r>
            <a:r>
              <a:rPr lang="en-US" altLang="zh-CN" sz="2200" i="1" dirty="0">
                <a:solidFill>
                  <a:srgbClr val="000000"/>
                </a:solidFill>
                <a:latin typeface="Times New Roman" panose="02020603050405020304" pitchFamily="18" charset="0"/>
                <a:cs typeface="Times New Roman" panose="02020603050405020304" pitchFamily="18" charset="0"/>
              </a:rPr>
              <a:t>z=y-ax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的最优解有无数多个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则取最优解的直线与边界重合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利用可行域求线性目标函数最值的方法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利用约束条件作出可行域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根据目标函数找到最优解时的点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解得点的坐标代入求解即可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利用可行域及最优解求参数及其范围的方法</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若限制条件中含参数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依据参数的不同范围将各种情况下的可行域画出来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寻求最优解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确定参数的值</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若线性目标函数中含有参数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可对线性目标函数的斜率分类讨论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以此来确定线性目标函数经过哪个顶点取得最值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从而求出参数的值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也可以直接求出线性目标函数经过各顶点时对应的参数的值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然后进行检验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找出符合题意的参数值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6366122"/>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利用可行域求非线性目标函数最值的方法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分析目标函数的几何意义是斜率问题还是距离问题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依据几何意义可求得最值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需要注意的是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准确无误地作出可行域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一定要注意是实线还是虚线</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画目标函数所对应的直线时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要注意让其斜率与约束条件中的直线的斜率进行比较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避免出错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目标函数的最大值或最小值会在可行域的端点或边界上取得</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的正负对最优解所在位置的影响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2117743"/>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18008046"/>
              </p:ext>
            </p:extLst>
          </p:nvPr>
        </p:nvGraphicFramePr>
        <p:xfrm>
          <a:off x="508000" y="1700808"/>
          <a:ext cx="8128000" cy="3874000"/>
        </p:xfrm>
        <a:graphic>
          <a:graphicData uri="http://schemas.openxmlformats.org/presentationml/2006/ole">
            <p:oleObj spid="_x0000_s49154" name="文档" r:id="rId7" imgW="3837724" imgH="1828472" progId="Word.Document.12">
              <p:embed/>
            </p:oleObj>
          </a:graphicData>
        </a:graphic>
      </p:graphicFrame>
      <p:sp>
        <p:nvSpPr>
          <p:cNvPr id="14" name="矩形 13"/>
          <p:cNvSpPr>
            <a:spLocks noChangeAspect="1"/>
          </p:cNvSpPr>
          <p:nvPr/>
        </p:nvSpPr>
        <p:spPr>
          <a:xfrm>
            <a:off x="6382591" y="236966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5" name="矩形 14"/>
          <p:cNvSpPr>
            <a:spLocks noChangeAspect="1"/>
          </p:cNvSpPr>
          <p:nvPr/>
        </p:nvSpPr>
        <p:spPr>
          <a:xfrm>
            <a:off x="8090001" y="4221088"/>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73941074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86719970"/>
              </p:ext>
            </p:extLst>
          </p:nvPr>
        </p:nvGraphicFramePr>
        <p:xfrm>
          <a:off x="508000" y="1625832"/>
          <a:ext cx="8128000" cy="4035416"/>
        </p:xfrm>
        <a:graphic>
          <a:graphicData uri="http://schemas.openxmlformats.org/presentationml/2006/ole">
            <p:oleObj spid="_x0000_s50178" name="文档" r:id="rId7" imgW="3837724" imgH="1905634" progId="Word.Document.12">
              <p:embed/>
            </p:oleObj>
          </a:graphicData>
        </a:graphic>
      </p:graphicFrame>
      <p:sp>
        <p:nvSpPr>
          <p:cNvPr id="11" name="矩形 10"/>
          <p:cNvSpPr>
            <a:spLocks noChangeAspect="1"/>
          </p:cNvSpPr>
          <p:nvPr/>
        </p:nvSpPr>
        <p:spPr>
          <a:xfrm>
            <a:off x="5220072" y="2287263"/>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2" name="矩形 11"/>
          <p:cNvSpPr>
            <a:spLocks noChangeAspect="1"/>
          </p:cNvSpPr>
          <p:nvPr/>
        </p:nvSpPr>
        <p:spPr>
          <a:xfrm>
            <a:off x="5263872" y="4693988"/>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61058879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88602771"/>
              </p:ext>
            </p:extLst>
          </p:nvPr>
        </p:nvGraphicFramePr>
        <p:xfrm>
          <a:off x="508000" y="2212542"/>
          <a:ext cx="8128000" cy="2686916"/>
        </p:xfrm>
        <a:graphic>
          <a:graphicData uri="http://schemas.openxmlformats.org/presentationml/2006/ole">
            <p:oleObj spid="_x0000_s51202" name="文档" r:id="rId7" imgW="3837724" imgH="1268500" progId="Word.Document.12">
              <p:embed/>
            </p:oleObj>
          </a:graphicData>
        </a:graphic>
      </p:graphicFrame>
      <p:sp>
        <p:nvSpPr>
          <p:cNvPr id="12" name="矩形 11"/>
          <p:cNvSpPr>
            <a:spLocks noChangeAspect="1"/>
          </p:cNvSpPr>
          <p:nvPr/>
        </p:nvSpPr>
        <p:spPr>
          <a:xfrm>
            <a:off x="959422" y="361771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025723099"/>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29648"/>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不等式组对应的可行域如图所示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x+z</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直线的纵截距</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的最小值为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L53.eps" descr="id:2147513127;FounderCES"/>
          <p:cNvPicPr/>
          <p:nvPr/>
        </p:nvPicPr>
        <p:blipFill>
          <a:blip r:embed="rId6"/>
          <a:stretch>
            <a:fillRect/>
          </a:stretch>
        </p:blipFill>
        <p:spPr>
          <a:xfrm>
            <a:off x="2915816" y="1801299"/>
            <a:ext cx="3384376" cy="3570686"/>
          </a:xfrm>
          <a:prstGeom prst="rect">
            <a:avLst/>
          </a:prstGeom>
        </p:spPr>
      </p:pic>
    </p:spTree>
    <p:extLst>
      <p:ext uri="{BB962C8B-B14F-4D97-AF65-F5344CB8AC3E}">
        <p14:creationId xmlns:p14="http://schemas.microsoft.com/office/powerpoint/2010/main" xmlns="" val="779271236"/>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746881185"/>
              </p:ext>
            </p:extLst>
          </p:nvPr>
        </p:nvGraphicFramePr>
        <p:xfrm>
          <a:off x="508000" y="1340768"/>
          <a:ext cx="8128000" cy="1197174"/>
        </p:xfrm>
        <a:graphic>
          <a:graphicData uri="http://schemas.openxmlformats.org/presentationml/2006/ole">
            <p:oleObj spid="_x0000_s52226" name="文档" r:id="rId7" imgW="3837724" imgH="565380" progId="Word.Document.12">
              <p:embed/>
            </p:oleObj>
          </a:graphicData>
        </a:graphic>
      </p:graphicFrame>
      <p:pic>
        <p:nvPicPr>
          <p:cNvPr id="11" name="L54.eps" descr="id:2147513134;FounderCES"/>
          <p:cNvPicPr/>
          <p:nvPr/>
        </p:nvPicPr>
        <p:blipFill>
          <a:blip r:embed="rId8"/>
          <a:stretch>
            <a:fillRect/>
          </a:stretch>
        </p:blipFill>
        <p:spPr>
          <a:xfrm>
            <a:off x="3269912" y="2564904"/>
            <a:ext cx="2166184" cy="1808567"/>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xmlns="" val="4233691960"/>
              </p:ext>
            </p:extLst>
          </p:nvPr>
        </p:nvGraphicFramePr>
        <p:xfrm>
          <a:off x="508000" y="4365104"/>
          <a:ext cx="8128000" cy="2353993"/>
        </p:xfrm>
        <a:graphic>
          <a:graphicData uri="http://schemas.openxmlformats.org/presentationml/2006/ole">
            <p:oleObj spid="_x0000_s52227" name="文档" r:id="rId9" imgW="3837724" imgH="1112011" progId="Word.Document.12">
              <p:embed/>
            </p:oleObj>
          </a:graphicData>
        </a:graphic>
      </p:graphicFrame>
    </p:spTree>
    <p:extLst>
      <p:ext uri="{BB962C8B-B14F-4D97-AF65-F5344CB8AC3E}">
        <p14:creationId xmlns:p14="http://schemas.microsoft.com/office/powerpoint/2010/main" xmlns="" val="194504012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8563"/>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作出不等式组对应的平面区域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的几何意义是区域内的点到点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的距离的平方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55.eps" descr="id:2147513141;FounderCES"/>
          <p:cNvPicPr/>
          <p:nvPr/>
        </p:nvPicPr>
        <p:blipFill>
          <a:blip r:embed="rId7"/>
          <a:stretch>
            <a:fillRect/>
          </a:stretch>
        </p:blipFill>
        <p:spPr>
          <a:xfrm>
            <a:off x="2195736" y="2322659"/>
            <a:ext cx="4032448" cy="2454356"/>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xmlns="" val="4136886028"/>
              </p:ext>
            </p:extLst>
          </p:nvPr>
        </p:nvGraphicFramePr>
        <p:xfrm>
          <a:off x="508000" y="4832548"/>
          <a:ext cx="8128000" cy="1435937"/>
        </p:xfrm>
        <a:graphic>
          <a:graphicData uri="http://schemas.openxmlformats.org/presentationml/2006/ole">
            <p:oleObj spid="_x0000_s53250" name="文档" r:id="rId8" imgW="3837724" imgH="678240" progId="Word.Document.12">
              <p:embed/>
            </p:oleObj>
          </a:graphicData>
        </a:graphic>
      </p:graphicFrame>
    </p:spTree>
    <p:extLst>
      <p:ext uri="{BB962C8B-B14F-4D97-AF65-F5344CB8AC3E}">
        <p14:creationId xmlns:p14="http://schemas.microsoft.com/office/powerpoint/2010/main" xmlns="" val="3392290518"/>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740595461"/>
              </p:ext>
            </p:extLst>
          </p:nvPr>
        </p:nvGraphicFramePr>
        <p:xfrm>
          <a:off x="508000" y="1351159"/>
          <a:ext cx="8128000" cy="2639834"/>
        </p:xfrm>
        <a:graphic>
          <a:graphicData uri="http://schemas.openxmlformats.org/presentationml/2006/ole">
            <p:oleObj spid="_x0000_s54274" name="文档" r:id="rId7" imgW="3837724" imgH="1246144" progId="Word.Document.12">
              <p:embed/>
            </p:oleObj>
          </a:graphicData>
        </a:graphic>
      </p:graphicFrame>
      <p:pic>
        <p:nvPicPr>
          <p:cNvPr id="11" name="L55A.eps" descr="id:2147513148;FounderCES"/>
          <p:cNvPicPr/>
          <p:nvPr/>
        </p:nvPicPr>
        <p:blipFill>
          <a:blip r:embed="rId8"/>
          <a:stretch>
            <a:fillRect/>
          </a:stretch>
        </p:blipFill>
        <p:spPr>
          <a:xfrm>
            <a:off x="3285524" y="3783514"/>
            <a:ext cx="2798644" cy="2824800"/>
          </a:xfrm>
          <a:prstGeom prst="rect">
            <a:avLst/>
          </a:prstGeom>
        </p:spPr>
      </p:pic>
    </p:spTree>
    <p:extLst>
      <p:ext uri="{BB962C8B-B14F-4D97-AF65-F5344CB8AC3E}">
        <p14:creationId xmlns:p14="http://schemas.microsoft.com/office/powerpoint/2010/main" xmlns="" val="282645862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7" name="常用结论.eps"/>
          <p:cNvPicPr/>
          <p:nvPr/>
        </p:nvPicPr>
        <p:blipFill>
          <a:blip r:embed="rId6"/>
          <a:stretch>
            <a:fillRect/>
          </a:stretch>
        </p:blipFill>
        <p:spPr>
          <a:xfrm>
            <a:off x="560328" y="1556792"/>
            <a:ext cx="7396048" cy="417655"/>
          </a:xfrm>
          <a:prstGeom prst="rect">
            <a:avLst/>
          </a:prstGeom>
        </p:spPr>
      </p:pic>
      <p:sp>
        <p:nvSpPr>
          <p:cNvPr id="2" name="矩形 1"/>
          <p:cNvSpPr>
            <a:spLocks noChangeAspect="1"/>
          </p:cNvSpPr>
          <p:nvPr/>
        </p:nvSpPr>
        <p:spPr>
          <a:xfrm>
            <a:off x="508000" y="2029675"/>
            <a:ext cx="4416594" cy="459741"/>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二元一次不等式表示的平面区域</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4251628030"/>
              </p:ext>
            </p:extLst>
          </p:nvPr>
        </p:nvGraphicFramePr>
        <p:xfrm>
          <a:off x="508000" y="2492896"/>
          <a:ext cx="8128000" cy="2643252"/>
        </p:xfrm>
        <a:graphic>
          <a:graphicData uri="http://schemas.openxmlformats.org/presentationml/2006/ole">
            <p:oleObj spid="_x0000_s27650" name="文档" r:id="rId7" imgW="3905280" imgH="1269970" progId="Word.Document.12">
              <p:embed/>
            </p:oleObj>
          </a:graphicData>
        </a:graphic>
      </p:graphicFrame>
      <p:sp>
        <p:nvSpPr>
          <p:cNvPr id="9" name="矩形 8"/>
          <p:cNvSpPr>
            <a:spLocks noChangeAspect="1"/>
          </p:cNvSpPr>
          <p:nvPr/>
        </p:nvSpPr>
        <p:spPr>
          <a:xfrm>
            <a:off x="508000" y="469779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的两侧的充要条件是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位于直线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同侧的充要条件是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075257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67879025"/>
              </p:ext>
            </p:extLst>
          </p:nvPr>
        </p:nvGraphicFramePr>
        <p:xfrm>
          <a:off x="508000" y="1361702"/>
          <a:ext cx="8128000" cy="5246041"/>
        </p:xfrm>
        <a:graphic>
          <a:graphicData uri="http://schemas.openxmlformats.org/presentationml/2006/ole">
            <p:oleObj spid="_x0000_s55298" name="文档" r:id="rId7" imgW="3837724" imgH="2477145" progId="Word.Document.12">
              <p:embed/>
            </p:oleObj>
          </a:graphicData>
        </a:graphic>
      </p:graphicFrame>
    </p:spTree>
    <p:extLst>
      <p:ext uri="{BB962C8B-B14F-4D97-AF65-F5344CB8AC3E}">
        <p14:creationId xmlns:p14="http://schemas.microsoft.com/office/powerpoint/2010/main" xmlns="" val="1548586828"/>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2336987"/>
              </p:ext>
            </p:extLst>
          </p:nvPr>
        </p:nvGraphicFramePr>
        <p:xfrm>
          <a:off x="508000" y="1796536"/>
          <a:ext cx="8128000" cy="3648688"/>
        </p:xfrm>
        <a:graphic>
          <a:graphicData uri="http://schemas.openxmlformats.org/presentationml/2006/ole">
            <p:oleObj spid="_x0000_s56322" name="文档" r:id="rId7" imgW="3837724" imgH="1722823" progId="Word.Document.12">
              <p:embed/>
            </p:oleObj>
          </a:graphicData>
        </a:graphic>
      </p:graphicFrame>
    </p:spTree>
    <p:extLst>
      <p:ext uri="{BB962C8B-B14F-4D97-AF65-F5344CB8AC3E}">
        <p14:creationId xmlns:p14="http://schemas.microsoft.com/office/powerpoint/2010/main" xmlns="" val="352012133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矩形 8"/>
          <p:cNvSpPr>
            <a:spLocks noChangeAspect="1"/>
          </p:cNvSpPr>
          <p:nvPr/>
        </p:nvSpPr>
        <p:spPr>
          <a:xfrm>
            <a:off x="508000" y="2107334"/>
            <a:ext cx="8128000" cy="2897332"/>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线性规划的实际应用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某高科技企业生产产品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需要甲、乙两种新型材料</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需要甲材料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1 kg,</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需要甲材料</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 kg,</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个工时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的利润为</a:t>
            </a:r>
            <a:r>
              <a:rPr lang="en-US" altLang="zh-CN" sz="2200" dirty="0">
                <a:solidFill>
                  <a:srgbClr val="000000"/>
                </a:solidFill>
                <a:latin typeface="Times New Roman" panose="02020603050405020304" pitchFamily="18" charset="0"/>
                <a:cs typeface="Times New Roman" panose="02020603050405020304" pitchFamily="18" charset="0"/>
              </a:rPr>
              <a:t>2 100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的利润为</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该企业现有甲材料</a:t>
            </a:r>
            <a:r>
              <a:rPr lang="en-US" altLang="zh-CN" sz="2200" dirty="0">
                <a:solidFill>
                  <a:srgbClr val="000000"/>
                </a:solidFill>
                <a:latin typeface="Times New Roman" panose="02020603050405020304" pitchFamily="18" charset="0"/>
                <a:cs typeface="Times New Roman" panose="02020603050405020304" pitchFamily="18" charset="0"/>
              </a:rPr>
              <a:t>150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90 kg,</a:t>
            </a:r>
            <a:r>
              <a:rPr lang="zh-CN" altLang="zh-CN" sz="2200" dirty="0">
                <a:solidFill>
                  <a:srgbClr val="000000"/>
                </a:solidFill>
                <a:latin typeface="Times New Roman" panose="02020603050405020304" pitchFamily="18" charset="0"/>
                <a:cs typeface="Times New Roman" panose="02020603050405020304" pitchFamily="18" charset="0"/>
              </a:rPr>
              <a:t>则在不超过</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个工时的条件下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的利润之和的最大值为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6372200" y="4515922"/>
            <a:ext cx="1172116"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216 </a:t>
            </a:r>
            <a:r>
              <a:rPr lang="en-US" altLang="zh-CN" sz="2200" dirty="0" smtClean="0">
                <a:solidFill>
                  <a:srgbClr val="FF0000"/>
                </a:solidFill>
                <a:latin typeface="Times New Roman" panose="02020603050405020304" pitchFamily="18" charset="0"/>
              </a:rPr>
              <a:t>000 </a:t>
            </a:r>
            <a:endParaRPr lang="zh-CN" altLang="en-US" sz="2200" dirty="0"/>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88500"/>
            <a:ext cx="5198987"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设生产产品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件</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40481808"/>
              </p:ext>
            </p:extLst>
          </p:nvPr>
        </p:nvGraphicFramePr>
        <p:xfrm>
          <a:off x="508000" y="2092556"/>
          <a:ext cx="8128000" cy="2885323"/>
        </p:xfrm>
        <a:graphic>
          <a:graphicData uri="http://schemas.openxmlformats.org/presentationml/2006/ole">
            <p:oleObj spid="_x0000_s57346" name="文档" r:id="rId7" imgW="3837724" imgH="1361889" progId="Word.Document.12">
              <p:embed/>
            </p:oleObj>
          </a:graphicData>
        </a:graphic>
      </p:graphicFrame>
      <p:sp>
        <p:nvSpPr>
          <p:cNvPr id="8" name="矩形 7"/>
          <p:cNvSpPr>
            <a:spLocks noChangeAspect="1"/>
          </p:cNvSpPr>
          <p:nvPr/>
        </p:nvSpPr>
        <p:spPr>
          <a:xfrm>
            <a:off x="508000" y="501126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目标函数</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900</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画出约束条件对应的可行域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如图阴影部分中的整数点所示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L57.eps" descr="id:2147513162;FounderCES"/>
          <p:cNvPicPr/>
          <p:nvPr/>
        </p:nvPicPr>
        <p:blipFill>
          <a:blip r:embed="rId8"/>
          <a:stretch>
            <a:fillRect/>
          </a:stretch>
        </p:blipFill>
        <p:spPr>
          <a:xfrm>
            <a:off x="5719563" y="1605027"/>
            <a:ext cx="3100909" cy="3423533"/>
          </a:xfrm>
          <a:prstGeom prst="rect">
            <a:avLst/>
          </a:prstGeom>
        </p:spPr>
      </p:pic>
    </p:spTree>
    <p:extLst>
      <p:ext uri="{BB962C8B-B14F-4D97-AF65-F5344CB8AC3E}">
        <p14:creationId xmlns:p14="http://schemas.microsoft.com/office/powerpoint/2010/main" xmlns="" val="2085900459"/>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927453804"/>
              </p:ext>
            </p:extLst>
          </p:nvPr>
        </p:nvGraphicFramePr>
        <p:xfrm>
          <a:off x="508000" y="2564904"/>
          <a:ext cx="8128000" cy="1869743"/>
        </p:xfrm>
        <a:graphic>
          <a:graphicData uri="http://schemas.openxmlformats.org/presentationml/2006/ole">
            <p:oleObj spid="_x0000_s58370" name="文档" r:id="rId7" imgW="3837724" imgH="882325" progId="Word.Document.12">
              <p:embed/>
            </p:oleObj>
          </a:graphicData>
        </a:graphic>
      </p:graphicFrame>
    </p:spTree>
    <p:extLst>
      <p:ext uri="{BB962C8B-B14F-4D97-AF65-F5344CB8AC3E}">
        <p14:creationId xmlns:p14="http://schemas.microsoft.com/office/powerpoint/2010/main" xmlns="" val="283306083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487218" y="1340168"/>
            <a:ext cx="8240464" cy="5373779"/>
          </a:xfrm>
          <a:prstGeom prst="rect">
            <a:avLst/>
          </a:prstGeom>
        </p:spPr>
        <p:txBody>
          <a:bodyPr wrap="squar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利用线性规划解决实际应用问题的步骤是什么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其注意事项是什么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利用线性规划求解实际问题的一般步骤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认真分析并掌握实际问题的背景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收集有关数据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将影响该问题的各项主要因素作为决策量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设未知量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根据问题的特点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写出约束条件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根据问题的特点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写出目标函数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并求出最优解或其他要求的解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求解线性规划应用题的三个注意点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明确问题中的所有约束条件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并根据题意判断约束条件是否能够取到等号</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注意结合实际问题的实际意义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判断所设未知数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特别注意分析</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是否是整数、是否是非负数等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正确地写出目标函数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目标函数是等式的形式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3484852"/>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2204864"/>
            <a:ext cx="8128000" cy="249106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某旅行社租用</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两种型号的客车安排</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cs typeface="Times New Roman" panose="02020603050405020304" pitchFamily="18" charset="0"/>
              </a:rPr>
              <a:t>名客人旅行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两种车辆的载客量分别为</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人和</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租金分别为</a:t>
            </a:r>
            <a:r>
              <a:rPr lang="en-US" altLang="zh-CN" sz="2200" dirty="0">
                <a:solidFill>
                  <a:srgbClr val="000000"/>
                </a:solidFill>
                <a:latin typeface="Times New Roman" panose="02020603050405020304" pitchFamily="18" charset="0"/>
                <a:cs typeface="Times New Roman" panose="02020603050405020304" pitchFamily="18" charset="0"/>
              </a:rPr>
              <a:t>1 600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辆和</a:t>
            </a:r>
            <a:r>
              <a:rPr lang="en-US" altLang="zh-CN" sz="2200" dirty="0">
                <a:solidFill>
                  <a:srgbClr val="000000"/>
                </a:solidFill>
                <a:latin typeface="Times New Roman" panose="02020603050405020304" pitchFamily="18" charset="0"/>
                <a:cs typeface="Times New Roman" panose="02020603050405020304" pitchFamily="18" charset="0"/>
              </a:rPr>
              <a:t>2 400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旅行社要求租车总数不超过</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型车不多于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型车</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则租金最少为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A.31 200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	B.36 000</a:t>
            </a:r>
            <a:r>
              <a:rPr lang="zh-CN" altLang="zh-CN" sz="2200" dirty="0">
                <a:solidFill>
                  <a:srgbClr val="000000"/>
                </a:solidFill>
                <a:latin typeface="Times New Roman" panose="02020603050405020304" pitchFamily="18" charset="0"/>
                <a:cs typeface="Times New Roman" panose="02020603050405020304" pitchFamily="18" charset="0"/>
              </a:rPr>
              <a:t>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C.36 800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	D.38 400</a:t>
            </a:r>
            <a:r>
              <a:rPr lang="zh-CN" altLang="zh-CN" sz="2200" dirty="0">
                <a:solidFill>
                  <a:srgbClr val="000000"/>
                </a:solidFill>
                <a:latin typeface="Times New Roman" panose="02020603050405020304" pitchFamily="18" charset="0"/>
                <a:cs typeface="Times New Roman" panose="02020603050405020304" pitchFamily="18" charset="0"/>
              </a:rPr>
              <a:t>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3491880" y="339854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966991480"/>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27429531"/>
              </p:ext>
            </p:extLst>
          </p:nvPr>
        </p:nvGraphicFramePr>
        <p:xfrm>
          <a:off x="508000" y="1447710"/>
          <a:ext cx="8128000" cy="4758429"/>
        </p:xfrm>
        <a:graphic>
          <a:graphicData uri="http://schemas.openxmlformats.org/presentationml/2006/ole">
            <p:oleObj spid="_x0000_s59394" name="文档" r:id="rId7" imgW="3837724" imgH="2246377" progId="Word.Document.12">
              <p:embed/>
            </p:oleObj>
          </a:graphicData>
        </a:graphic>
      </p:graphicFrame>
    </p:spTree>
    <p:extLst>
      <p:ext uri="{BB962C8B-B14F-4D97-AF65-F5344CB8AC3E}">
        <p14:creationId xmlns:p14="http://schemas.microsoft.com/office/powerpoint/2010/main" xmlns="" val="298825256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2" name="要点归纳小结.eps"/>
          <p:cNvPicPr/>
          <p:nvPr/>
        </p:nvPicPr>
        <p:blipFill>
          <a:blip r:embed="rId7"/>
          <a:stretch>
            <a:fillRect/>
          </a:stretch>
        </p:blipFill>
        <p:spPr>
          <a:xfrm>
            <a:off x="560328" y="1522386"/>
            <a:ext cx="7396048" cy="417655"/>
          </a:xfrm>
          <a:prstGeom prst="rect">
            <a:avLst/>
          </a:prstGeom>
        </p:spPr>
      </p:pic>
      <p:sp>
        <p:nvSpPr>
          <p:cNvPr id="7" name="矩形 6"/>
          <p:cNvSpPr>
            <a:spLocks noChangeAspect="1"/>
          </p:cNvSpPr>
          <p:nvPr/>
        </p:nvSpPr>
        <p:spPr>
          <a:xfrm>
            <a:off x="508000" y="1999231"/>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的两侧的充要条件是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同侧的充要条件是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99653190"/>
              </p:ext>
            </p:extLst>
          </p:nvPr>
        </p:nvGraphicFramePr>
        <p:xfrm>
          <a:off x="569238" y="3304088"/>
          <a:ext cx="8128000" cy="2552402"/>
        </p:xfrm>
        <a:graphic>
          <a:graphicData uri="http://schemas.openxmlformats.org/presentationml/2006/ole">
            <p:oleObj spid="_x0000_s60418" name="文档" r:id="rId8" imgW="3837724" imgH="1205399" progId="Word.Document.12">
              <p:embed/>
            </p:oleObj>
          </a:graphicData>
        </a:graphic>
      </p:graphicFrame>
    </p:spTree>
    <p:extLst>
      <p:ext uri="{BB962C8B-B14F-4D97-AF65-F5344CB8AC3E}">
        <p14:creationId xmlns:p14="http://schemas.microsoft.com/office/powerpoint/2010/main" xmlns="" val="1310471834"/>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88505"/>
            <a:ext cx="8128000" cy="45223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线性目标函数最值问题的常见类型及解题策略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求线性目标函数的最值</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线性目标函数的最优解一般在平面区域的顶点或边界处取得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因此对于一般的线性规划问题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我们可以直接解出可行域的顶点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然后将坐标代入目标函数求出相应的数值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从而确定目标函数的最值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由目标函数的最值求参数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求解线性规划中含参问题的基本方法有两种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一是把参数当成常数用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根据线性规划问题的求解方法求出最优解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代入目标函数确定最值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通过构造方程或不等式求解参数的值或取值范围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二是先分离含有参数的式子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通过观察的方法确定含参数的式子所满足的条件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确定最优解的位置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从而求出参数的值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1240802"/>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28644502"/>
              </p:ext>
            </p:extLst>
          </p:nvPr>
        </p:nvGraphicFramePr>
        <p:xfrm>
          <a:off x="508000" y="2348880"/>
          <a:ext cx="8128000" cy="2131163"/>
        </p:xfrm>
        <a:graphic>
          <a:graphicData uri="http://schemas.openxmlformats.org/presentationml/2006/ole">
            <p:oleObj spid="_x0000_s28674" name="文档" r:id="rId6" imgW="3838590" imgH="1006325" progId="Word.Document.12">
              <p:embed/>
            </p:oleObj>
          </a:graphicData>
        </a:graphic>
      </p:graphicFrame>
    </p:spTree>
    <p:extLst>
      <p:ext uri="{BB962C8B-B14F-4D97-AF65-F5344CB8AC3E}">
        <p14:creationId xmlns:p14="http://schemas.microsoft.com/office/powerpoint/2010/main" xmlns="" val="268383060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8" name="易错易混警示.eps"/>
          <p:cNvPicPr/>
          <p:nvPr/>
        </p:nvPicPr>
        <p:blipFill>
          <a:blip r:embed="rId7"/>
          <a:stretch>
            <a:fillRect/>
          </a:stretch>
        </p:blipFill>
        <p:spPr>
          <a:xfrm>
            <a:off x="508000" y="2060848"/>
            <a:ext cx="1962383" cy="318299"/>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xmlns="" val="546008748"/>
              </p:ext>
            </p:extLst>
          </p:nvPr>
        </p:nvGraphicFramePr>
        <p:xfrm>
          <a:off x="508000" y="2458481"/>
          <a:ext cx="8128000" cy="2451514"/>
        </p:xfrm>
        <a:graphic>
          <a:graphicData uri="http://schemas.openxmlformats.org/presentationml/2006/ole">
            <p:oleObj spid="_x0000_s61442" name="文档" r:id="rId8" imgW="3837724" imgH="1156722" progId="Word.Document.12">
              <p:embed/>
            </p:oleObj>
          </a:graphicData>
        </a:graphic>
      </p:graphicFrame>
    </p:spTree>
    <p:extLst>
      <p:ext uri="{BB962C8B-B14F-4D97-AF65-F5344CB8AC3E}">
        <p14:creationId xmlns:p14="http://schemas.microsoft.com/office/powerpoint/2010/main" xmlns="" val="1429017260"/>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10" name="矩形 9"/>
          <p:cNvSpPr>
            <a:spLocks noChangeAspect="1"/>
          </p:cNvSpPr>
          <p:nvPr/>
        </p:nvSpPr>
        <p:spPr>
          <a:xfrm>
            <a:off x="508000" y="1097632"/>
            <a:ext cx="8128000" cy="533492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转化与化归思想在线性规划中的应用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转化与化归思想的实质是揭示联系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实现转化</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除极简单的数学问题外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每个数学问题的解决都是通过转化为已知的问题实现的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从这个意义上讲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解决数学问题就是从未知向已知转化的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化归与转化的思想是解决数学问题的根本思想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解题的过程实际上就是一步步转化的过程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数学中的转化比比皆是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如未知向已知转化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复杂问题向简单问题转化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新知识向旧知识的转化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数与形的转化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空间向平面的转化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高维向低维转化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多元向一元转化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高次向低次转化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超越式向代数式的转化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函数与方程的转化等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都是转化思想的体现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转化有等价转化和非等价转化</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等价转化前后是充要条件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所以尽可能使转化具有等价性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在不得已的情况下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进行不等价转化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应附加限制条件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以保持等价性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或对所得结论进行必要的验证</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965848025"/>
              </p:ext>
            </p:extLst>
          </p:nvPr>
        </p:nvGraphicFramePr>
        <p:xfrm>
          <a:off x="508000" y="1608018"/>
          <a:ext cx="8128000" cy="1563723"/>
        </p:xfrm>
        <a:graphic>
          <a:graphicData uri="http://schemas.openxmlformats.org/presentationml/2006/ole">
            <p:oleObj spid="_x0000_s62466" name="文档" r:id="rId4" imgW="3837724" imgH="738816" progId="Word.Document.12">
              <p:embed/>
            </p:oleObj>
          </a:graphicData>
        </a:graphic>
      </p:graphicFrame>
      <p:sp>
        <p:nvSpPr>
          <p:cNvPr id="3" name="矩形 2"/>
          <p:cNvSpPr>
            <a:spLocks noChangeAspect="1"/>
          </p:cNvSpPr>
          <p:nvPr/>
        </p:nvSpPr>
        <p:spPr>
          <a:xfrm>
            <a:off x="508000" y="3192194"/>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思路分析</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转化为与斜率有关的式子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73127301"/>
              </p:ext>
            </p:extLst>
          </p:nvPr>
        </p:nvGraphicFramePr>
        <p:xfrm>
          <a:off x="323528" y="4124867"/>
          <a:ext cx="8128000" cy="517878"/>
        </p:xfrm>
        <a:graphic>
          <a:graphicData uri="http://schemas.openxmlformats.org/presentationml/2006/ole">
            <p:oleObj spid="_x0000_s62467" name="文档" r:id="rId5" imgW="3837724" imgH="244830" progId="Word.Document.12">
              <p:embed/>
            </p:oleObj>
          </a:graphicData>
        </a:graphic>
      </p:graphicFrame>
    </p:spTree>
    <p:extLst>
      <p:ext uri="{BB962C8B-B14F-4D97-AF65-F5344CB8AC3E}">
        <p14:creationId xmlns:p14="http://schemas.microsoft.com/office/powerpoint/2010/main" xmlns="" val="2007793184"/>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5" name="矩形 4"/>
          <p:cNvSpPr>
            <a:spLocks noChangeAspect="1"/>
          </p:cNvSpPr>
          <p:nvPr/>
        </p:nvSpPr>
        <p:spPr>
          <a:xfrm>
            <a:off x="508000" y="991119"/>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作出不等式组表示的平面区域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如图中阴影部分所示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52491241"/>
              </p:ext>
            </p:extLst>
          </p:nvPr>
        </p:nvGraphicFramePr>
        <p:xfrm>
          <a:off x="508000" y="4477389"/>
          <a:ext cx="8128000" cy="2212753"/>
        </p:xfrm>
        <a:graphic>
          <a:graphicData uri="http://schemas.openxmlformats.org/presentationml/2006/ole">
            <p:oleObj spid="_x0000_s63490" name="文档" r:id="rId4" imgW="3837724" imgH="1044583" progId="Word.Document.12">
              <p:embed/>
            </p:oleObj>
          </a:graphicData>
        </a:graphic>
      </p:graphicFrame>
      <p:pic>
        <p:nvPicPr>
          <p:cNvPr id="8" name="L59.eps" descr="id:2147516151;FounderCES"/>
          <p:cNvPicPr/>
          <p:nvPr/>
        </p:nvPicPr>
        <p:blipFill>
          <a:blip r:embed="rId5"/>
          <a:stretch>
            <a:fillRect/>
          </a:stretch>
        </p:blipFill>
        <p:spPr>
          <a:xfrm>
            <a:off x="2915816" y="1423167"/>
            <a:ext cx="2592288" cy="3043317"/>
          </a:xfrm>
          <a:prstGeom prst="rect">
            <a:avLst/>
          </a:prstGeom>
        </p:spPr>
      </p:pic>
    </p:spTree>
    <p:extLst>
      <p:ext uri="{BB962C8B-B14F-4D97-AF65-F5344CB8AC3E}">
        <p14:creationId xmlns:p14="http://schemas.microsoft.com/office/powerpoint/2010/main" xmlns="" val="1456983395"/>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35444038"/>
              </p:ext>
            </p:extLst>
          </p:nvPr>
        </p:nvGraphicFramePr>
        <p:xfrm>
          <a:off x="508000" y="1207143"/>
          <a:ext cx="8128000" cy="1563723"/>
        </p:xfrm>
        <a:graphic>
          <a:graphicData uri="http://schemas.openxmlformats.org/presentationml/2006/ole">
            <p:oleObj spid="_x0000_s64514" name="文档" r:id="rId4" imgW="3837724" imgH="738816" progId="Word.Document.12">
              <p:embed/>
            </p:oleObj>
          </a:graphicData>
        </a:graphic>
      </p:graphicFrame>
      <p:sp>
        <p:nvSpPr>
          <p:cNvPr id="3" name="矩形 2"/>
          <p:cNvSpPr>
            <a:spLocks noChangeAspect="1"/>
          </p:cNvSpPr>
          <p:nvPr/>
        </p:nvSpPr>
        <p:spPr>
          <a:xfrm>
            <a:off x="678720" y="2863327"/>
            <a:ext cx="1661032" cy="458202"/>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60.eps" descr="id:2147516165;FounderCES"/>
          <p:cNvPicPr/>
          <p:nvPr/>
        </p:nvPicPr>
        <p:blipFill>
          <a:blip r:embed="rId5"/>
          <a:stretch>
            <a:fillRect/>
          </a:stretch>
        </p:blipFill>
        <p:spPr>
          <a:xfrm>
            <a:off x="899592" y="3321528"/>
            <a:ext cx="7344816" cy="2000575"/>
          </a:xfrm>
          <a:prstGeom prst="rect">
            <a:avLst/>
          </a:prstGeom>
        </p:spPr>
      </p:pic>
      <p:sp>
        <p:nvSpPr>
          <p:cNvPr id="4" name="矩形 3"/>
          <p:cNvSpPr>
            <a:spLocks noChangeAspect="1"/>
          </p:cNvSpPr>
          <p:nvPr/>
        </p:nvSpPr>
        <p:spPr>
          <a:xfrm>
            <a:off x="678720" y="5352434"/>
            <a:ext cx="1449436"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21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8543697"/>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5" name="矩形 4"/>
          <p:cNvSpPr>
            <a:spLocks noChangeAspect="1"/>
          </p:cNvSpPr>
          <p:nvPr/>
        </p:nvSpPr>
        <p:spPr>
          <a:xfrm>
            <a:off x="508000" y="1087871"/>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作出不等式组表示的平面区域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如图中阴影部分所示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61.eps" descr="id:2147516172;FounderCES"/>
          <p:cNvPicPr/>
          <p:nvPr/>
        </p:nvPicPr>
        <p:blipFill>
          <a:blip r:embed="rId4"/>
          <a:stretch>
            <a:fillRect/>
          </a:stretch>
        </p:blipFill>
        <p:spPr>
          <a:xfrm>
            <a:off x="4716016" y="1624719"/>
            <a:ext cx="3024336" cy="2805560"/>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3007015611"/>
              </p:ext>
            </p:extLst>
          </p:nvPr>
        </p:nvGraphicFramePr>
        <p:xfrm>
          <a:off x="508000" y="3844957"/>
          <a:ext cx="8128000" cy="2485145"/>
        </p:xfrm>
        <a:graphic>
          <a:graphicData uri="http://schemas.openxmlformats.org/presentationml/2006/ole">
            <p:oleObj spid="_x0000_s65538" name="文档" r:id="rId5" imgW="3837724" imgH="1173308" progId="Word.Document.12">
              <p:embed/>
            </p:oleObj>
          </a:graphicData>
        </a:graphic>
      </p:graphicFrame>
    </p:spTree>
    <p:extLst>
      <p:ext uri="{BB962C8B-B14F-4D97-AF65-F5344CB8AC3E}">
        <p14:creationId xmlns:p14="http://schemas.microsoft.com/office/powerpoint/2010/main" xmlns="" val="1011499491"/>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阴影区域内的点都在直线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的上方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显然此时有</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于是目标函数等价于</a:t>
            </a:r>
            <a:r>
              <a:rPr lang="en-US" altLang="zh-CN" sz="2200" i="1" dirty="0">
                <a:solidFill>
                  <a:srgbClr val="000000"/>
                </a:solidFill>
                <a:latin typeface="Times New Roman" panose="02020603050405020304" pitchFamily="18" charset="0"/>
                <a:cs typeface="Times New Roman" panose="02020603050405020304" pitchFamily="18" charset="0"/>
              </a:rPr>
              <a:t>z=x+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即转化为简单的线性规划问题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显然当直线经过点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目标函数取得最大值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z</a:t>
            </a:r>
            <a:r>
              <a:rPr lang="en-US" altLang="zh-CN" sz="2200" baseline="-25000" dirty="0" err="1">
                <a:solidFill>
                  <a:srgbClr val="000000"/>
                </a:solidFill>
                <a:latin typeface="Times New Roman" panose="02020603050405020304" pitchFamily="18" charset="0"/>
                <a:cs typeface="Times New Roman" panose="02020603050405020304" pitchFamily="18" charset="0"/>
              </a:rPr>
              <a:t>max</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0816432"/>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683543166"/>
              </p:ext>
            </p:extLst>
          </p:nvPr>
        </p:nvGraphicFramePr>
        <p:xfrm>
          <a:off x="508000" y="1484784"/>
          <a:ext cx="8128000" cy="3931167"/>
        </p:xfrm>
        <a:graphic>
          <a:graphicData uri="http://schemas.openxmlformats.org/presentationml/2006/ole">
            <p:oleObj spid="_x0000_s66562" name="文档" r:id="rId4" imgW="3837724" imgH="1855154" progId="Word.Document.12">
              <p:embed/>
            </p:oleObj>
          </a:graphicData>
        </a:graphic>
      </p:graphicFrame>
    </p:spTree>
    <p:extLst>
      <p:ext uri="{BB962C8B-B14F-4D97-AF65-F5344CB8AC3E}">
        <p14:creationId xmlns:p14="http://schemas.microsoft.com/office/powerpoint/2010/main" xmlns="" val="867442746"/>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不等式</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表示的平面区域一定在直线</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的上方</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异侧的充要条件是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任何一个二元一次不等式组都表示平面上的一个区域</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线性目标函数取得最值的点一定在可行域的顶点或边界上</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在目标函数</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的几何意义是直线</a:t>
            </a:r>
            <a:r>
              <a:rPr lang="en-US" altLang="zh-CN" sz="2200" i="1" dirty="0" err="1">
                <a:solidFill>
                  <a:srgbClr val="000000"/>
                </a:solidFill>
                <a:latin typeface="Times New Roman" panose="02020603050405020304" pitchFamily="18" charset="0"/>
                <a:cs typeface="Times New Roman" panose="02020603050405020304" pitchFamily="18" charset="0"/>
              </a:rPr>
              <a:t>ax+by-z</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轴上的截距</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11908" y="2420888"/>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4324261" y="3274593"/>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7822751" y="365441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760401" y="4447503"/>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2401369" y="525508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75514377"/>
              </p:ext>
            </p:extLst>
          </p:nvPr>
        </p:nvGraphicFramePr>
        <p:xfrm>
          <a:off x="508000" y="1361550"/>
          <a:ext cx="8128000" cy="783542"/>
        </p:xfrm>
        <a:graphic>
          <a:graphicData uri="http://schemas.openxmlformats.org/presentationml/2006/ole">
            <p:oleObj spid="_x0000_s29698" name="文档" r:id="rId6" imgW="3837724" imgH="369228" progId="Word.Document.12">
              <p:embed/>
            </p:oleObj>
          </a:graphicData>
        </a:graphic>
      </p:graphicFrame>
      <p:pic>
        <p:nvPicPr>
          <p:cNvPr id="10" name="L40.eps" descr="id:2147516014;FounderCES"/>
          <p:cNvPicPr/>
          <p:nvPr/>
        </p:nvPicPr>
        <p:blipFill>
          <a:blip r:embed="rId7"/>
          <a:stretch>
            <a:fillRect/>
          </a:stretch>
        </p:blipFill>
        <p:spPr>
          <a:xfrm>
            <a:off x="2123728" y="2238724"/>
            <a:ext cx="4824536" cy="3996167"/>
          </a:xfrm>
          <a:prstGeom prst="rect">
            <a:avLst/>
          </a:prstGeom>
        </p:spPr>
      </p:pic>
      <p:sp>
        <p:nvSpPr>
          <p:cNvPr id="11" name="矩形 10"/>
          <p:cNvSpPr>
            <a:spLocks noChangeAspect="1"/>
          </p:cNvSpPr>
          <p:nvPr/>
        </p:nvSpPr>
        <p:spPr>
          <a:xfrm>
            <a:off x="6624893" y="1495498"/>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8" name="矩形 7"/>
          <p:cNvSpPr>
            <a:spLocks noChangeAspect="1"/>
          </p:cNvSpPr>
          <p:nvPr/>
        </p:nvSpPr>
        <p:spPr>
          <a:xfrm>
            <a:off x="692472" y="625045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用特殊点代入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容易判断为</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463235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41950252"/>
              </p:ext>
            </p:extLst>
          </p:nvPr>
        </p:nvGraphicFramePr>
        <p:xfrm>
          <a:off x="508000" y="1340768"/>
          <a:ext cx="8128000" cy="1775583"/>
        </p:xfrm>
        <a:graphic>
          <a:graphicData uri="http://schemas.openxmlformats.org/presentationml/2006/ole">
            <p:oleObj spid="_x0000_s30722" name="文档" r:id="rId6" imgW="3837724" imgH="838335" progId="Word.Document.12">
              <p:embed/>
            </p:oleObj>
          </a:graphicData>
        </a:graphic>
      </p:graphicFrame>
      <p:sp>
        <p:nvSpPr>
          <p:cNvPr id="11" name="矩形 10"/>
          <p:cNvSpPr>
            <a:spLocks noChangeAspect="1"/>
          </p:cNvSpPr>
          <p:nvPr/>
        </p:nvSpPr>
        <p:spPr>
          <a:xfrm>
            <a:off x="3615114" y="2348028"/>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0" name="矩形 9"/>
          <p:cNvSpPr>
            <a:spLocks noChangeAspect="1"/>
          </p:cNvSpPr>
          <p:nvPr/>
        </p:nvSpPr>
        <p:spPr>
          <a:xfrm>
            <a:off x="508000" y="313338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画出可行域如图所示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可知当目标函数</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取到最大值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最大值</a:t>
            </a:r>
            <a:r>
              <a:rPr lang="en-US" altLang="zh-CN" sz="2200" i="1" dirty="0" err="1">
                <a:solidFill>
                  <a:srgbClr val="000000"/>
                </a:solidFill>
                <a:latin typeface="Times New Roman" panose="02020603050405020304" pitchFamily="18" charset="0"/>
                <a:cs typeface="Times New Roman" panose="02020603050405020304" pitchFamily="18" charset="0"/>
              </a:rPr>
              <a:t>z</a:t>
            </a:r>
            <a:r>
              <a:rPr lang="en-US" altLang="zh-CN" sz="2200" baseline="-25000" dirty="0" err="1">
                <a:solidFill>
                  <a:srgbClr val="000000"/>
                </a:solidFill>
                <a:latin typeface="Times New Roman" panose="02020603050405020304" pitchFamily="18" charset="0"/>
                <a:cs typeface="Times New Roman" panose="02020603050405020304" pitchFamily="18" charset="0"/>
              </a:rPr>
              <a:t>max</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L41.eps" descr="id:2147513035;FounderCES"/>
          <p:cNvPicPr/>
          <p:nvPr/>
        </p:nvPicPr>
        <p:blipFill>
          <a:blip r:embed="rId7"/>
          <a:stretch>
            <a:fillRect/>
          </a:stretch>
        </p:blipFill>
        <p:spPr>
          <a:xfrm>
            <a:off x="2771800" y="4005063"/>
            <a:ext cx="3312368" cy="2627235"/>
          </a:xfrm>
          <a:prstGeom prst="rect">
            <a:avLst/>
          </a:prstGeom>
        </p:spPr>
      </p:pic>
    </p:spTree>
    <p:extLst>
      <p:ext uri="{BB962C8B-B14F-4D97-AF65-F5344CB8AC3E}">
        <p14:creationId xmlns:p14="http://schemas.microsoft.com/office/powerpoint/2010/main" xmlns="" val="247913150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47750109"/>
              </p:ext>
            </p:extLst>
          </p:nvPr>
        </p:nvGraphicFramePr>
        <p:xfrm>
          <a:off x="508000" y="1341562"/>
          <a:ext cx="8128000" cy="1953813"/>
        </p:xfrm>
        <a:graphic>
          <a:graphicData uri="http://schemas.openxmlformats.org/presentationml/2006/ole">
            <p:oleObj spid="_x0000_s31746" name="文档" r:id="rId6" imgW="3837724" imgH="922709" progId="Word.Document.12">
              <p:embed/>
            </p:oleObj>
          </a:graphicData>
        </a:graphic>
      </p:graphicFrame>
      <p:sp>
        <p:nvSpPr>
          <p:cNvPr id="11" name="矩形 10"/>
          <p:cNvSpPr>
            <a:spLocks noChangeAspect="1"/>
          </p:cNvSpPr>
          <p:nvPr/>
        </p:nvSpPr>
        <p:spPr>
          <a:xfrm>
            <a:off x="3327082" y="2334772"/>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8" name="矩形 7"/>
          <p:cNvSpPr>
            <a:spLocks noChangeAspect="1"/>
          </p:cNvSpPr>
          <p:nvPr/>
        </p:nvSpPr>
        <p:spPr>
          <a:xfrm>
            <a:off x="508000" y="3339690"/>
            <a:ext cx="4079643"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由题知可行域如图所示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325634545"/>
              </p:ext>
            </p:extLst>
          </p:nvPr>
        </p:nvGraphicFramePr>
        <p:xfrm>
          <a:off x="323528" y="4678253"/>
          <a:ext cx="8128000" cy="1980716"/>
        </p:xfrm>
        <a:graphic>
          <a:graphicData uri="http://schemas.openxmlformats.org/presentationml/2006/ole">
            <p:oleObj spid="_x0000_s31747" name="文档" r:id="rId7" imgW="3837724" imgH="934969" progId="Word.Document.12">
              <p:embed/>
            </p:oleObj>
          </a:graphicData>
        </a:graphic>
      </p:graphicFrame>
      <p:pic>
        <p:nvPicPr>
          <p:cNvPr id="14" name="L42.eps" descr="id:2147513042;FounderCES"/>
          <p:cNvPicPr/>
          <p:nvPr/>
        </p:nvPicPr>
        <p:blipFill>
          <a:blip r:embed="rId8"/>
          <a:stretch>
            <a:fillRect/>
          </a:stretch>
        </p:blipFill>
        <p:spPr>
          <a:xfrm>
            <a:off x="5364088" y="3400028"/>
            <a:ext cx="3447480" cy="2610869"/>
          </a:xfrm>
          <a:prstGeom prst="rect">
            <a:avLst/>
          </a:prstGeom>
        </p:spPr>
      </p:pic>
    </p:spTree>
    <p:extLst>
      <p:ext uri="{BB962C8B-B14F-4D97-AF65-F5344CB8AC3E}">
        <p14:creationId xmlns:p14="http://schemas.microsoft.com/office/powerpoint/2010/main" xmlns="" val="423303473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534</TotalTime>
  <Words>2869</Words>
  <Application>Microsoft Office PowerPoint</Application>
  <PresentationFormat>全屏显示(4:3)</PresentationFormat>
  <Paragraphs>402</Paragraphs>
  <Slides>57</Slides>
  <Notes>56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59" baseType="lpstr">
      <vt:lpstr>2014高优二轮模板</vt:lpstr>
      <vt:lpstr>文档</vt:lpstr>
      <vt:lpstr>7.1　二元一次不等式(组)      与简单的线性规划问题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2019-12-12T00:36:39Z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