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Default Extension="docx" ContentType="application/vnd.openxmlformats-officedocument.wordprocessingml.document"/>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451" r:id="rId2"/>
    <p:sldId id="452" r:id="rId3"/>
    <p:sldId id="453" r:id="rId4"/>
    <p:sldId id="454" r:id="rId5"/>
    <p:sldId id="455" r:id="rId6"/>
    <p:sldId id="456" r:id="rId7"/>
    <p:sldId id="457" r:id="rId8"/>
    <p:sldId id="458" r:id="rId9"/>
    <p:sldId id="459" r:id="rId10"/>
    <p:sldId id="460" r:id="rId11"/>
    <p:sldId id="461" r:id="rId12"/>
    <p:sldId id="462" r:id="rId13"/>
    <p:sldId id="463" r:id="rId14"/>
    <p:sldId id="464" r:id="rId15"/>
    <p:sldId id="465" r:id="rId16"/>
    <p:sldId id="466" r:id="rId17"/>
    <p:sldId id="467" r:id="rId18"/>
    <p:sldId id="468" r:id="rId19"/>
    <p:sldId id="469" r:id="rId20"/>
    <p:sldId id="470" r:id="rId21"/>
    <p:sldId id="471" r:id="rId22"/>
    <p:sldId id="472" r:id="rId23"/>
    <p:sldId id="473" r:id="rId24"/>
    <p:sldId id="474" r:id="rId25"/>
    <p:sldId id="475" r:id="rId26"/>
    <p:sldId id="476" r:id="rId27"/>
    <p:sldId id="477" r:id="rId28"/>
    <p:sldId id="478" r:id="rId29"/>
    <p:sldId id="479" r:id="rId30"/>
    <p:sldId id="480" r:id="rId31"/>
    <p:sldId id="481" r:id="rId32"/>
    <p:sldId id="482"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935">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E20000"/>
    <a:srgbClr val="FFE389"/>
    <a:srgbClr val="E75E22"/>
    <a:srgbClr val="FFEDAB"/>
    <a:srgbClr val="FC922C"/>
    <a:srgbClr val="CD242B"/>
    <a:srgbClr val="DEB203"/>
    <a:srgbClr val="5FBA0F"/>
    <a:srgbClr val="4F81BD"/>
    <a:srgbClr val="FFFFF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5550" autoAdjust="0"/>
  </p:normalViewPr>
  <p:slideViewPr>
    <p:cSldViewPr>
      <p:cViewPr varScale="1">
        <p:scale>
          <a:sx n="89" d="100"/>
          <a:sy n="89" d="100"/>
        </p:scale>
        <p:origin x="-1434" y="-96"/>
      </p:cViewPr>
      <p:guideLst>
        <p:guide orient="horz" pos="935"/>
        <p:guide pos="5759"/>
      </p:guideLst>
    </p:cSldViewPr>
  </p:slideViewPr>
  <p:notesTextViewPr>
    <p:cViewPr>
      <p:scale>
        <a:sx n="3" d="2"/>
        <a:sy n="3" d="2"/>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image" Target="../media/image26.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8.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9.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0.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2.emf"/><Relationship Id="rId1" Type="http://schemas.openxmlformats.org/officeDocument/2006/relationships/image" Target="../media/image3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5.emf"/><Relationship Id="rId1" Type="http://schemas.openxmlformats.org/officeDocument/2006/relationships/image" Target="../media/image34.emf"/><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40.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1.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2.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image" Target="../media/image47.e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image" Target="../media/image1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732F2FF-E950-4B22-9A88-7B1E5055B9C3}" type="datetimeFigureOut">
              <a:rPr lang="zh-CN" altLang="en-US" smtClean="0"/>
              <a:pPr/>
              <a:t>2019/12/12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F46F20-7861-4E56-87FF-6B60CC2B2FDB}" type="slidenum">
              <a:rPr lang="zh-CN" altLang="en-US" smtClean="0"/>
              <a:pPr/>
              <a:t>‹#›</a:t>
            </a:fld>
            <a:endParaRPr lang="zh-CN" altLang="en-US"/>
          </a:p>
        </p:txBody>
      </p:sp>
    </p:spTree>
    <p:extLst>
      <p:ext uri="{BB962C8B-B14F-4D97-AF65-F5344CB8AC3E}">
        <p14:creationId xmlns:p14="http://schemas.microsoft.com/office/powerpoint/2010/main" xmlns="" val="30378331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11</a:t>
            </a:fld>
            <a:endParaRPr lang="zh-CN" altLang="en-US"/>
          </a:p>
        </p:txBody>
      </p:sp>
    </p:spTree>
    <p:extLst>
      <p:ext uri="{BB962C8B-B14F-4D97-AF65-F5344CB8AC3E}">
        <p14:creationId xmlns:p14="http://schemas.microsoft.com/office/powerpoint/2010/main" xmlns="" val="5321590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12</a:t>
            </a:fld>
            <a:endParaRPr lang="zh-CN" altLang="en-US"/>
          </a:p>
        </p:txBody>
      </p:sp>
    </p:spTree>
    <p:extLst>
      <p:ext uri="{BB962C8B-B14F-4D97-AF65-F5344CB8AC3E}">
        <p14:creationId xmlns:p14="http://schemas.microsoft.com/office/powerpoint/2010/main" xmlns="" val="29028991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13</a:t>
            </a:fld>
            <a:endParaRPr lang="zh-CN" altLang="en-US"/>
          </a:p>
        </p:txBody>
      </p:sp>
    </p:spTree>
    <p:extLst>
      <p:ext uri="{BB962C8B-B14F-4D97-AF65-F5344CB8AC3E}">
        <p14:creationId xmlns:p14="http://schemas.microsoft.com/office/powerpoint/2010/main" xmlns="" val="379129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14</a:t>
            </a:fld>
            <a:endParaRPr lang="zh-CN" altLang="en-US"/>
          </a:p>
        </p:txBody>
      </p:sp>
    </p:spTree>
    <p:extLst>
      <p:ext uri="{BB962C8B-B14F-4D97-AF65-F5344CB8AC3E}">
        <p14:creationId xmlns:p14="http://schemas.microsoft.com/office/powerpoint/2010/main" xmlns="" val="3364961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15</a:t>
            </a:fld>
            <a:endParaRPr lang="zh-CN" altLang="en-US"/>
          </a:p>
        </p:txBody>
      </p:sp>
    </p:spTree>
    <p:extLst>
      <p:ext uri="{BB962C8B-B14F-4D97-AF65-F5344CB8AC3E}">
        <p14:creationId xmlns:p14="http://schemas.microsoft.com/office/powerpoint/2010/main" xmlns="" val="41230222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16</a:t>
            </a:fld>
            <a:endParaRPr lang="zh-CN" altLang="en-US"/>
          </a:p>
        </p:txBody>
      </p:sp>
    </p:spTree>
    <p:extLst>
      <p:ext uri="{BB962C8B-B14F-4D97-AF65-F5344CB8AC3E}">
        <p14:creationId xmlns:p14="http://schemas.microsoft.com/office/powerpoint/2010/main" xmlns="" val="41098840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17</a:t>
            </a:fld>
            <a:endParaRPr lang="zh-CN" altLang="en-US"/>
          </a:p>
        </p:txBody>
      </p:sp>
    </p:spTree>
    <p:extLst>
      <p:ext uri="{BB962C8B-B14F-4D97-AF65-F5344CB8AC3E}">
        <p14:creationId xmlns:p14="http://schemas.microsoft.com/office/powerpoint/2010/main" xmlns="" val="34421777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18</a:t>
            </a:fld>
            <a:endParaRPr lang="zh-CN" altLang="en-US"/>
          </a:p>
        </p:txBody>
      </p:sp>
    </p:spTree>
    <p:extLst>
      <p:ext uri="{BB962C8B-B14F-4D97-AF65-F5344CB8AC3E}">
        <p14:creationId xmlns:p14="http://schemas.microsoft.com/office/powerpoint/2010/main" xmlns="" val="22805557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19</a:t>
            </a:fld>
            <a:endParaRPr lang="zh-CN" altLang="en-US"/>
          </a:p>
        </p:txBody>
      </p:sp>
    </p:spTree>
    <p:extLst>
      <p:ext uri="{BB962C8B-B14F-4D97-AF65-F5344CB8AC3E}">
        <p14:creationId xmlns:p14="http://schemas.microsoft.com/office/powerpoint/2010/main" xmlns="" val="24263004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20</a:t>
            </a:fld>
            <a:endParaRPr lang="zh-CN" altLang="en-US"/>
          </a:p>
        </p:txBody>
      </p:sp>
    </p:spTree>
    <p:extLst>
      <p:ext uri="{BB962C8B-B14F-4D97-AF65-F5344CB8AC3E}">
        <p14:creationId xmlns:p14="http://schemas.microsoft.com/office/powerpoint/2010/main" xmlns="" val="263809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a:t>
            </a:fld>
            <a:endParaRPr lang="zh-CN" altLang="en-US"/>
          </a:p>
        </p:txBody>
      </p:sp>
    </p:spTree>
    <p:extLst>
      <p:ext uri="{BB962C8B-B14F-4D97-AF65-F5344CB8AC3E}">
        <p14:creationId xmlns:p14="http://schemas.microsoft.com/office/powerpoint/2010/main" xmlns="" val="159549128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21</a:t>
            </a:fld>
            <a:endParaRPr lang="zh-CN" altLang="en-US"/>
          </a:p>
        </p:txBody>
      </p:sp>
    </p:spTree>
    <p:extLst>
      <p:ext uri="{BB962C8B-B14F-4D97-AF65-F5344CB8AC3E}">
        <p14:creationId xmlns:p14="http://schemas.microsoft.com/office/powerpoint/2010/main" xmlns="" val="25038376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22</a:t>
            </a:fld>
            <a:endParaRPr lang="zh-CN" altLang="en-US"/>
          </a:p>
        </p:txBody>
      </p:sp>
    </p:spTree>
    <p:extLst>
      <p:ext uri="{BB962C8B-B14F-4D97-AF65-F5344CB8AC3E}">
        <p14:creationId xmlns:p14="http://schemas.microsoft.com/office/powerpoint/2010/main" xmlns="" val="3673239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23</a:t>
            </a:fld>
            <a:endParaRPr lang="zh-CN" altLang="en-US"/>
          </a:p>
        </p:txBody>
      </p:sp>
    </p:spTree>
    <p:extLst>
      <p:ext uri="{BB962C8B-B14F-4D97-AF65-F5344CB8AC3E}">
        <p14:creationId xmlns:p14="http://schemas.microsoft.com/office/powerpoint/2010/main" xmlns="" val="40331946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24</a:t>
            </a:fld>
            <a:endParaRPr lang="zh-CN" altLang="en-US"/>
          </a:p>
        </p:txBody>
      </p:sp>
    </p:spTree>
    <p:extLst>
      <p:ext uri="{BB962C8B-B14F-4D97-AF65-F5344CB8AC3E}">
        <p14:creationId xmlns:p14="http://schemas.microsoft.com/office/powerpoint/2010/main" xmlns="" val="290914702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25</a:t>
            </a:fld>
            <a:endParaRPr lang="zh-CN" altLang="en-US"/>
          </a:p>
        </p:txBody>
      </p:sp>
    </p:spTree>
    <p:extLst>
      <p:ext uri="{BB962C8B-B14F-4D97-AF65-F5344CB8AC3E}">
        <p14:creationId xmlns:p14="http://schemas.microsoft.com/office/powerpoint/2010/main" xmlns="" val="14898967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26</a:t>
            </a:fld>
            <a:endParaRPr lang="zh-CN" altLang="en-US"/>
          </a:p>
        </p:txBody>
      </p:sp>
    </p:spTree>
    <p:extLst>
      <p:ext uri="{BB962C8B-B14F-4D97-AF65-F5344CB8AC3E}">
        <p14:creationId xmlns:p14="http://schemas.microsoft.com/office/powerpoint/2010/main" xmlns="" val="710515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27</a:t>
            </a:fld>
            <a:endParaRPr lang="zh-CN" altLang="en-US"/>
          </a:p>
        </p:txBody>
      </p:sp>
    </p:spTree>
    <p:extLst>
      <p:ext uri="{BB962C8B-B14F-4D97-AF65-F5344CB8AC3E}">
        <p14:creationId xmlns:p14="http://schemas.microsoft.com/office/powerpoint/2010/main" xmlns="" val="19123386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28</a:t>
            </a:fld>
            <a:endParaRPr lang="zh-CN" altLang="en-US"/>
          </a:p>
        </p:txBody>
      </p:sp>
    </p:spTree>
    <p:extLst>
      <p:ext uri="{BB962C8B-B14F-4D97-AF65-F5344CB8AC3E}">
        <p14:creationId xmlns:p14="http://schemas.microsoft.com/office/powerpoint/2010/main" xmlns="" val="33466253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29</a:t>
            </a:fld>
            <a:endParaRPr lang="zh-CN" altLang="en-US"/>
          </a:p>
        </p:txBody>
      </p:sp>
    </p:spTree>
    <p:extLst>
      <p:ext uri="{BB962C8B-B14F-4D97-AF65-F5344CB8AC3E}">
        <p14:creationId xmlns:p14="http://schemas.microsoft.com/office/powerpoint/2010/main" xmlns="" val="99006596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30</a:t>
            </a:fld>
            <a:endParaRPr lang="zh-CN" altLang="en-US"/>
          </a:p>
        </p:txBody>
      </p:sp>
    </p:spTree>
    <p:extLst>
      <p:ext uri="{BB962C8B-B14F-4D97-AF65-F5344CB8AC3E}">
        <p14:creationId xmlns:p14="http://schemas.microsoft.com/office/powerpoint/2010/main" xmlns="" val="889023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4</a:t>
            </a:fld>
            <a:endParaRPr lang="zh-CN" altLang="en-US"/>
          </a:p>
        </p:txBody>
      </p:sp>
    </p:spTree>
    <p:extLst>
      <p:ext uri="{BB962C8B-B14F-4D97-AF65-F5344CB8AC3E}">
        <p14:creationId xmlns:p14="http://schemas.microsoft.com/office/powerpoint/2010/main" xmlns="" val="12192013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31</a:t>
            </a:fld>
            <a:endParaRPr lang="zh-CN" altLang="en-US"/>
          </a:p>
        </p:txBody>
      </p:sp>
    </p:spTree>
    <p:extLst>
      <p:ext uri="{BB962C8B-B14F-4D97-AF65-F5344CB8AC3E}">
        <p14:creationId xmlns:p14="http://schemas.microsoft.com/office/powerpoint/2010/main" xmlns="" val="32813421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32</a:t>
            </a:fld>
            <a:endParaRPr lang="zh-CN" altLang="en-US"/>
          </a:p>
        </p:txBody>
      </p:sp>
    </p:spTree>
    <p:extLst>
      <p:ext uri="{BB962C8B-B14F-4D97-AF65-F5344CB8AC3E}">
        <p14:creationId xmlns:p14="http://schemas.microsoft.com/office/powerpoint/2010/main" xmlns="" val="10594309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5</a:t>
            </a:fld>
            <a:endParaRPr lang="zh-CN" altLang="en-US"/>
          </a:p>
        </p:txBody>
      </p:sp>
    </p:spTree>
    <p:extLst>
      <p:ext uri="{BB962C8B-B14F-4D97-AF65-F5344CB8AC3E}">
        <p14:creationId xmlns:p14="http://schemas.microsoft.com/office/powerpoint/2010/main" xmlns="" val="27777416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6</a:t>
            </a:fld>
            <a:endParaRPr lang="zh-CN" altLang="en-US"/>
          </a:p>
        </p:txBody>
      </p:sp>
    </p:spTree>
    <p:extLst>
      <p:ext uri="{BB962C8B-B14F-4D97-AF65-F5344CB8AC3E}">
        <p14:creationId xmlns:p14="http://schemas.microsoft.com/office/powerpoint/2010/main" xmlns="" val="1819896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7</a:t>
            </a:fld>
            <a:endParaRPr lang="zh-CN" altLang="en-US"/>
          </a:p>
        </p:txBody>
      </p:sp>
    </p:spTree>
    <p:extLst>
      <p:ext uri="{BB962C8B-B14F-4D97-AF65-F5344CB8AC3E}">
        <p14:creationId xmlns:p14="http://schemas.microsoft.com/office/powerpoint/2010/main" xmlns="" val="3616808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8</a:t>
            </a:fld>
            <a:endParaRPr lang="zh-CN" altLang="en-US"/>
          </a:p>
        </p:txBody>
      </p:sp>
    </p:spTree>
    <p:extLst>
      <p:ext uri="{BB962C8B-B14F-4D97-AF65-F5344CB8AC3E}">
        <p14:creationId xmlns:p14="http://schemas.microsoft.com/office/powerpoint/2010/main" xmlns="" val="299502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9</a:t>
            </a:fld>
            <a:endParaRPr lang="zh-CN" altLang="en-US"/>
          </a:p>
        </p:txBody>
      </p:sp>
    </p:spTree>
    <p:extLst>
      <p:ext uri="{BB962C8B-B14F-4D97-AF65-F5344CB8AC3E}">
        <p14:creationId xmlns:p14="http://schemas.microsoft.com/office/powerpoint/2010/main" xmlns="" val="9664980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10</a:t>
            </a:fld>
            <a:endParaRPr lang="zh-CN" altLang="en-US"/>
          </a:p>
        </p:txBody>
      </p:sp>
    </p:spTree>
    <p:extLst>
      <p:ext uri="{BB962C8B-B14F-4D97-AF65-F5344CB8AC3E}">
        <p14:creationId xmlns:p14="http://schemas.microsoft.com/office/powerpoint/2010/main" xmlns="" val="27426454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83026"/>
            <a:ext cx="5898760" cy="725633"/>
          </a:xfrm>
          <a:prstGeom prst="rect">
            <a:avLst/>
          </a:prstGeom>
        </p:spPr>
        <p:txBody>
          <a:bodyPr anchor="ct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pic>
        <p:nvPicPr>
          <p:cNvPr id="11" name="图片 10"/>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2477425" y="2994177"/>
            <a:ext cx="737932" cy="725633"/>
          </a:xfrm>
          <a:prstGeom prst="rect">
            <a:avLst/>
          </a:prstGeom>
        </p:spPr>
      </p:pic>
    </p:spTree>
    <p:extLst>
      <p:ext uri="{BB962C8B-B14F-4D97-AF65-F5344CB8AC3E}">
        <p14:creationId xmlns:p14="http://schemas.microsoft.com/office/powerpoint/2010/main" xmlns="" val="3092295814"/>
      </p:ext>
    </p:extLst>
  </p:cSld>
  <p:clrMapOvr>
    <a:masterClrMapping/>
  </p:clrMapOvr>
  <p:transition spd="slow">
    <p:push/>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典题试做">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99975940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3538993896"/>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10"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420571498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63559052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9" name="灯片编号占位符 3"/>
          <p:cNvSpPr txBox="1">
            <a:spLocks/>
          </p:cNvSpPr>
          <p:nvPr userDrawn="1"/>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mtClean="0"/>
              <a:t>-</a:t>
            </a:r>
            <a:fld id="{4BF17FCF-D4DA-449D-A468-DDB7E43619E6}" type="slidenum">
              <a:rPr lang="zh-CN" altLang="en-US" smtClean="0"/>
              <a:pPr algn="ctr"/>
              <a:t>‹#›</a:t>
            </a:fld>
            <a:r>
              <a:rPr lang="en-US" altLang="zh-CN" smtClean="0"/>
              <a:t>-</a:t>
            </a:r>
            <a:endParaRPr lang="zh-CN" altLang="en-US" dirty="0"/>
          </a:p>
        </p:txBody>
      </p:sp>
    </p:spTree>
    <p:extLst>
      <p:ext uri="{BB962C8B-B14F-4D97-AF65-F5344CB8AC3E}">
        <p14:creationId xmlns:p14="http://schemas.microsoft.com/office/powerpoint/2010/main" xmlns="" val="10710333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051720"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userDrawn="1"/>
        </p:nvSpPr>
        <p:spPr>
          <a:xfrm>
            <a:off x="2160240" y="2636912"/>
            <a:ext cx="698376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a:spLocks noGrp="1"/>
          </p:cNvSpPr>
          <p:nvPr>
            <p:ph type="ctrTitle"/>
          </p:nvPr>
        </p:nvSpPr>
        <p:spPr>
          <a:xfrm>
            <a:off x="3281752" y="2910011"/>
            <a:ext cx="5898760"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130062492"/>
      </p:ext>
    </p:extLst>
  </p:cSld>
  <p:clrMapOvr>
    <a:masterClrMapping/>
  </p:clrMapOvr>
  <p:transition spd="slow">
    <p:push/>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4"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7369242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命题调研">
    <p:spTree>
      <p:nvGrpSpPr>
        <p:cNvPr id="1" name=""/>
        <p:cNvGrpSpPr/>
        <p:nvPr/>
      </p:nvGrpSpPr>
      <p:grpSpPr>
        <a:xfrm>
          <a:off x="0" y="0"/>
          <a:ext cx="0" cy="0"/>
          <a:chOff x="0" y="0"/>
          <a:chExt cx="0" cy="0"/>
        </a:xfrm>
      </p:grpSpPr>
      <p:sp>
        <p:nvSpPr>
          <p:cNvPr id="7" name="同侧圆角矩形 6"/>
          <p:cNvSpPr/>
          <p:nvPr userDrawn="1"/>
        </p:nvSpPr>
        <p:spPr>
          <a:xfrm>
            <a:off x="4067944" y="538157"/>
            <a:ext cx="1433729"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p>
        </p:txBody>
      </p:sp>
      <p:cxnSp>
        <p:nvCxnSpPr>
          <p:cNvPr id="8" name="直接连接符 7"/>
          <p:cNvCxnSpPr/>
          <p:nvPr userDrawn="1"/>
        </p:nvCxnSpPr>
        <p:spPr>
          <a:xfrm>
            <a:off x="4281436" y="874706"/>
            <a:ext cx="99918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
        <p:nvSpPr>
          <p:cNvPr id="3" name="同侧圆角矩形 2"/>
          <p:cNvSpPr/>
          <p:nvPr userDrawn="1"/>
        </p:nvSpPr>
        <p:spPr>
          <a:xfrm>
            <a:off x="5539016" y="538157"/>
            <a:ext cx="1497645"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p>
        </p:txBody>
      </p:sp>
      <p:cxnSp>
        <p:nvCxnSpPr>
          <p:cNvPr id="4" name="直接连接符 3"/>
          <p:cNvCxnSpPr/>
          <p:nvPr userDrawn="1"/>
        </p:nvCxnSpPr>
        <p:spPr>
          <a:xfrm>
            <a:off x="5773141" y="874706"/>
            <a:ext cx="104372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2391484586"/>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命题调研">
    <p:spTree>
      <p:nvGrpSpPr>
        <p:cNvPr id="1" name=""/>
        <p:cNvGrpSpPr/>
        <p:nvPr/>
      </p:nvGrpSpPr>
      <p:grpSpPr>
        <a:xfrm>
          <a:off x="0" y="0"/>
          <a:ext cx="0" cy="0"/>
          <a:chOff x="0" y="0"/>
          <a:chExt cx="0" cy="0"/>
        </a:xfrm>
      </p:grpSpPr>
      <p:sp>
        <p:nvSpPr>
          <p:cNvPr id="10"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75765436"/>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热点聚焦">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8172400" y="507713"/>
            <a:ext cx="971599" cy="365125"/>
          </a:xfrm>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a:t>
            </a:fld>
            <a:r>
              <a:rPr lang="en-US" altLang="zh-CN" dirty="0" smtClean="0"/>
              <a:t>-</a:t>
            </a:r>
            <a:endParaRPr lang="zh-CN" altLang="en-US" dirty="0"/>
          </a:p>
        </p:txBody>
      </p:sp>
    </p:spTree>
    <p:extLst>
      <p:ext uri="{BB962C8B-B14F-4D97-AF65-F5344CB8AC3E}">
        <p14:creationId xmlns:p14="http://schemas.microsoft.com/office/powerpoint/2010/main" xmlns="" val="17378201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 Target="../slides/slide9.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 Target="../slides/slide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lum/>
          </a:blip>
          <a:srcRect/>
          <a:stretch>
            <a:fillRect/>
          </a:stretch>
        </a:blipFill>
        <a:effectLst/>
      </p:bgPr>
    </p:bg>
    <p:spTree>
      <p:nvGrpSpPr>
        <p:cNvPr id="1" name=""/>
        <p:cNvGrpSpPr/>
        <p:nvPr/>
      </p:nvGrpSpPr>
      <p:grpSpPr>
        <a:xfrm>
          <a:off x="0" y="0"/>
          <a:ext cx="0" cy="0"/>
          <a:chOff x="0" y="0"/>
          <a:chExt cx="0" cy="0"/>
        </a:xfrm>
      </p:grpSpPr>
      <p:sp>
        <p:nvSpPr>
          <p:cNvPr id="13" name="矩形 12"/>
          <p:cNvSpPr/>
          <p:nvPr/>
        </p:nvSpPr>
        <p:spPr>
          <a:xfrm>
            <a:off x="3152388" y="467380"/>
            <a:ext cx="5000575" cy="44134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 y="6738378"/>
            <a:ext cx="9157036" cy="128253"/>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矩形 22"/>
          <p:cNvSpPr/>
          <p:nvPr/>
        </p:nvSpPr>
        <p:spPr>
          <a:xfrm>
            <a:off x="8172400" y="467380"/>
            <a:ext cx="971600" cy="441340"/>
          </a:xfrm>
          <a:prstGeom prst="rect">
            <a:avLst/>
          </a:prstGeom>
          <a:solidFill>
            <a:srgbClr val="FC92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flipH="1">
            <a:off x="0" y="6727668"/>
            <a:ext cx="9144000" cy="0"/>
          </a:xfrm>
          <a:prstGeom prst="line">
            <a:avLst/>
          </a:prstGeom>
          <a:ln w="12700">
            <a:solidFill>
              <a:srgbClr val="E20000"/>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 y="937527"/>
            <a:ext cx="9144000" cy="36000"/>
          </a:xfrm>
          <a:prstGeom prst="rect">
            <a:avLst/>
          </a:prstGeom>
          <a:solidFill>
            <a:srgbClr val="E2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同侧圆角矩形 29">
            <a:hlinkClick r:id="rId17" action="ppaction://hlinksldjump" tooltip="点击进入"/>
          </p:cNvPr>
          <p:cNvSpPr/>
          <p:nvPr/>
        </p:nvSpPr>
        <p:spPr>
          <a:xfrm>
            <a:off x="4067944" y="607236"/>
            <a:ext cx="141914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必备知识</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预案自诊</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
        <p:nvSpPr>
          <p:cNvPr id="17" name="灯片编号占位符 3"/>
          <p:cNvSpPr>
            <a:spLocks noGrp="1"/>
          </p:cNvSpPr>
          <p:nvPr>
            <p:ph type="sldNum" sz="quarter" idx="4"/>
          </p:nvPr>
        </p:nvSpPr>
        <p:spPr>
          <a:xfrm>
            <a:off x="8374429" y="507713"/>
            <a:ext cx="662067" cy="365125"/>
          </a:xfrm>
          <a:prstGeom prst="rect">
            <a:avLst/>
          </a:prstGeom>
        </p:spPr>
        <p:txBody>
          <a:bodyPr/>
          <a:lstStyle>
            <a:lvl1pPr>
              <a:defRPr>
                <a:solidFill>
                  <a:schemeClr val="bg1"/>
                </a:solidFill>
                <a:latin typeface="+mj-ea"/>
                <a:ea typeface="+mj-ea"/>
              </a:defRPr>
            </a:lvl1pPr>
          </a:lstStyle>
          <a:p>
            <a:fld id="{4BF17FCF-D4DA-449D-A468-DDB7E43619E6}" type="slidenum">
              <a:rPr lang="zh-CN" altLang="en-US" smtClean="0"/>
              <a:pPr/>
              <a:t>‹#›</a:t>
            </a:fld>
            <a:endParaRPr lang="zh-CN" altLang="en-US" dirty="0"/>
          </a:p>
        </p:txBody>
      </p:sp>
      <p:sp>
        <p:nvSpPr>
          <p:cNvPr id="15" name="同侧圆角矩形 14">
            <a:hlinkClick r:id="rId18" action="ppaction://hlinksldjump" tooltip="点击进入"/>
          </p:cNvPr>
          <p:cNvSpPr/>
          <p:nvPr/>
        </p:nvSpPr>
        <p:spPr>
          <a:xfrm>
            <a:off x="5535570" y="607236"/>
            <a:ext cx="1482733" cy="294545"/>
          </a:xfrm>
          <a:prstGeom prst="round2SameRect">
            <a:avLst/>
          </a:prstGeom>
          <a:gradFill flip="none" rotWithShape="1">
            <a:gsLst>
              <a:gs pos="0">
                <a:srgbClr val="FF8534"/>
              </a:gs>
              <a:gs pos="100000">
                <a:srgbClr val="FFC000">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dirty="0" smtClean="0">
                <a:solidFill>
                  <a:srgbClr val="C00000"/>
                </a:solidFill>
                <a:latin typeface="微软雅黑" panose="020B0503020204020204" pitchFamily="34" charset="-122"/>
                <a:ea typeface="微软雅黑" panose="020B0503020204020204" pitchFamily="34" charset="-122"/>
              </a:rPr>
              <a:t>关键能力</a:t>
            </a:r>
            <a:r>
              <a:rPr lang="en-US" altLang="zh-CN" sz="1100" dirty="0" smtClean="0">
                <a:solidFill>
                  <a:srgbClr val="C00000"/>
                </a:solidFill>
                <a:latin typeface="微软雅黑" panose="020B0503020204020204" pitchFamily="34" charset="-122"/>
                <a:ea typeface="微软雅黑" panose="020B0503020204020204" pitchFamily="34" charset="-122"/>
              </a:rPr>
              <a:t>·</a:t>
            </a:r>
            <a:r>
              <a:rPr lang="zh-CN" altLang="en-US" sz="1100" dirty="0" smtClean="0">
                <a:solidFill>
                  <a:srgbClr val="C00000"/>
                </a:solidFill>
                <a:latin typeface="微软雅黑" panose="020B0503020204020204" pitchFamily="34" charset="-122"/>
                <a:ea typeface="微软雅黑" panose="020B0503020204020204" pitchFamily="34" charset="-122"/>
              </a:rPr>
              <a:t>学案突破</a:t>
            </a:r>
            <a:endParaRPr lang="zh-CN" altLang="en-US" sz="1100"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2527726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52" r:id="rId3"/>
    <p:sldLayoutId id="2147483663" r:id="rId4"/>
    <p:sldLayoutId id="2147483664" r:id="rId5"/>
    <p:sldLayoutId id="2147483665" r:id="rId6"/>
    <p:sldLayoutId id="2147483666" r:id="rId7"/>
    <p:sldLayoutId id="2147483667" r:id="rId8"/>
    <p:sldLayoutId id="2147483654" r:id="rId9"/>
    <p:sldLayoutId id="2147483655" r:id="rId10"/>
    <p:sldLayoutId id="2147483656" r:id="rId11"/>
    <p:sldLayoutId id="2147483657" r:id="rId12"/>
    <p:sldLayoutId id="2147483658" r:id="rId13"/>
    <p:sldLayoutId id="2147483659" r:id="rId14"/>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www.mzwhzx.cn/" TargetMode="Externa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package" Target="../embeddings/Microsoft_Office_Word___14.docx"/><Relationship Id="rId3" Type="http://schemas.openxmlformats.org/officeDocument/2006/relationships/notesSlide" Target="../notesSlides/notesSlide9.xml"/><Relationship Id="rId7" Type="http://schemas.openxmlformats.org/officeDocument/2006/relationships/package" Target="../embeddings/Microsoft_Office_Word___13.docx"/><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 Id="rId9" Type="http://schemas.openxmlformats.org/officeDocument/2006/relationships/package" Target="../embeddings/Microsoft_Office_Word___15.docx"/></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7" Type="http://schemas.openxmlformats.org/officeDocument/2006/relationships/package" Target="../embeddings/Microsoft_Office_Word___16.docx"/><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package" Target="../embeddings/Microsoft_Office_Word___17.docx"/><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package" Target="../embeddings/Microsoft_Office_Word___18.docx"/><Relationship Id="rId2" Type="http://schemas.openxmlformats.org/officeDocument/2006/relationships/slideLayout" Target="../slideLayouts/slideLayout5.xml"/><Relationship Id="rId1" Type="http://schemas.openxmlformats.org/officeDocument/2006/relationships/vmlDrawing" Target="../drawings/vmlDrawing1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20.docx"/><Relationship Id="rId3" Type="http://schemas.openxmlformats.org/officeDocument/2006/relationships/notesSlide" Target="../notesSlides/notesSlide13.xml"/><Relationship Id="rId7" Type="http://schemas.openxmlformats.org/officeDocument/2006/relationships/package" Target="../embeddings/Microsoft_Office_Word___19.docx"/><Relationship Id="rId2" Type="http://schemas.openxmlformats.org/officeDocument/2006/relationships/slideLayout" Target="../slideLayouts/slideLayout5.xml"/><Relationship Id="rId1" Type="http://schemas.openxmlformats.org/officeDocument/2006/relationships/vmlDrawing" Target="../drawings/vmlDrawing1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notesSlide" Target="../notesSlides/notesSlide14.xml"/><Relationship Id="rId7" Type="http://schemas.openxmlformats.org/officeDocument/2006/relationships/package" Target="../embeddings/Microsoft_Office_Word___21.docx"/><Relationship Id="rId2" Type="http://schemas.openxmlformats.org/officeDocument/2006/relationships/slideLayout" Target="../slideLayouts/slideLayout5.xml"/><Relationship Id="rId1" Type="http://schemas.openxmlformats.org/officeDocument/2006/relationships/vmlDrawing" Target="../drawings/vmlDrawing1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6.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slide" Target="slide18.xml"/><Relationship Id="rId4" Type="http://schemas.openxmlformats.org/officeDocument/2006/relationships/slide" Target="slide1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24.docx"/><Relationship Id="rId3" Type="http://schemas.openxmlformats.org/officeDocument/2006/relationships/notesSlide" Target="../notesSlides/notesSlide16.xml"/><Relationship Id="rId7" Type="http://schemas.openxmlformats.org/officeDocument/2006/relationships/package" Target="../embeddings/Microsoft_Office_Word___23.docx"/><Relationship Id="rId2" Type="http://schemas.openxmlformats.org/officeDocument/2006/relationships/slideLayout" Target="../slideLayouts/slideLayout5.xml"/><Relationship Id="rId1" Type="http://schemas.openxmlformats.org/officeDocument/2006/relationships/vmlDrawing" Target="../drawings/vmlDrawing1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package" Target="../embeddings/Microsoft_Office_Word___25.docx"/><Relationship Id="rId2" Type="http://schemas.openxmlformats.org/officeDocument/2006/relationships/slideLayout" Target="../slideLayouts/slideLayout5.xml"/><Relationship Id="rId1" Type="http://schemas.openxmlformats.org/officeDocument/2006/relationships/vmlDrawing" Target="../drawings/vmlDrawing15.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package" Target="../embeddings/Microsoft_Office_Word___26.docx"/><Relationship Id="rId2" Type="http://schemas.openxmlformats.org/officeDocument/2006/relationships/slideLayout" Target="../slideLayouts/slideLayout5.xml"/><Relationship Id="rId1" Type="http://schemas.openxmlformats.org/officeDocument/2006/relationships/vmlDrawing" Target="../drawings/vmlDrawing16.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vmlDrawing" Target="../drawings/vmlDrawing1.vml"/><Relationship Id="rId6" Type="http://schemas.openxmlformats.org/officeDocument/2006/relationships/package" Target="../embeddings/Microsoft_Office_Word___1.docx"/><Relationship Id="rId5" Type="http://schemas.openxmlformats.org/officeDocument/2006/relationships/slide" Target="slide5.xml"/><Relationship Id="rId4" Type="http://schemas.openxmlformats.org/officeDocument/2006/relationships/slide" Target="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package" Target="../embeddings/Microsoft_Office_Word___27.docx"/><Relationship Id="rId2" Type="http://schemas.openxmlformats.org/officeDocument/2006/relationships/slideLayout" Target="../slideLayouts/slideLayout5.xml"/><Relationship Id="rId1" Type="http://schemas.openxmlformats.org/officeDocument/2006/relationships/vmlDrawing" Target="../drawings/vmlDrawing1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1.xml.rels><?xml version="1.0" encoding="UTF-8" standalone="yes"?>
<Relationships xmlns="http://schemas.openxmlformats.org/package/2006/relationships"><Relationship Id="rId8" Type="http://schemas.openxmlformats.org/officeDocument/2006/relationships/package" Target="../embeddings/Microsoft_Office_Word___29.docx"/><Relationship Id="rId3" Type="http://schemas.openxmlformats.org/officeDocument/2006/relationships/notesSlide" Target="../notesSlides/notesSlide20.xml"/><Relationship Id="rId7" Type="http://schemas.openxmlformats.org/officeDocument/2006/relationships/package" Target="../embeddings/Microsoft_Office_Word___28.docx"/><Relationship Id="rId2" Type="http://schemas.openxmlformats.org/officeDocument/2006/relationships/slideLayout" Target="../slideLayouts/slideLayout5.xml"/><Relationship Id="rId1" Type="http://schemas.openxmlformats.org/officeDocument/2006/relationships/vmlDrawing" Target="../drawings/vmlDrawing18.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7" Type="http://schemas.openxmlformats.org/officeDocument/2006/relationships/package" Target="../embeddings/Microsoft_Office_Word___30.docx"/><Relationship Id="rId2" Type="http://schemas.openxmlformats.org/officeDocument/2006/relationships/slideLayout" Target="../slideLayouts/slideLayout5.xml"/><Relationship Id="rId1" Type="http://schemas.openxmlformats.org/officeDocument/2006/relationships/vmlDrawing" Target="../drawings/vmlDrawing19.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3.xml.rels><?xml version="1.0" encoding="UTF-8" standalone="yes"?>
<Relationships xmlns="http://schemas.openxmlformats.org/package/2006/relationships"><Relationship Id="rId8" Type="http://schemas.openxmlformats.org/officeDocument/2006/relationships/package" Target="../embeddings/Microsoft_Office_Word___32.docx"/><Relationship Id="rId3" Type="http://schemas.openxmlformats.org/officeDocument/2006/relationships/notesSlide" Target="../notesSlides/notesSlide22.xml"/><Relationship Id="rId7" Type="http://schemas.openxmlformats.org/officeDocument/2006/relationships/package" Target="../embeddings/Microsoft_Office_Word___31.docx"/><Relationship Id="rId12" Type="http://schemas.openxmlformats.org/officeDocument/2006/relationships/package" Target="../embeddings/Microsoft_Office_Word___36.docx"/><Relationship Id="rId2" Type="http://schemas.openxmlformats.org/officeDocument/2006/relationships/slideLayout" Target="../slideLayouts/slideLayout5.xml"/><Relationship Id="rId1" Type="http://schemas.openxmlformats.org/officeDocument/2006/relationships/vmlDrawing" Target="../drawings/vmlDrawing20.vml"/><Relationship Id="rId6" Type="http://schemas.openxmlformats.org/officeDocument/2006/relationships/slide" Target="slide18.xml"/><Relationship Id="rId11" Type="http://schemas.openxmlformats.org/officeDocument/2006/relationships/package" Target="../embeddings/Microsoft_Office_Word___35.docx"/><Relationship Id="rId5" Type="http://schemas.openxmlformats.org/officeDocument/2006/relationships/slide" Target="slide14.xml"/><Relationship Id="rId10" Type="http://schemas.openxmlformats.org/officeDocument/2006/relationships/package" Target="../embeddings/Microsoft_Office_Word___34.docx"/><Relationship Id="rId4" Type="http://schemas.openxmlformats.org/officeDocument/2006/relationships/slide" Target="slide9.xml"/><Relationship Id="rId9" Type="http://schemas.openxmlformats.org/officeDocument/2006/relationships/package" Target="../embeddings/Microsoft_Office_Word___33.docx"/></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7" Type="http://schemas.openxmlformats.org/officeDocument/2006/relationships/package" Target="../embeddings/Microsoft_Office_Word___37.docx"/><Relationship Id="rId2" Type="http://schemas.openxmlformats.org/officeDocument/2006/relationships/slideLayout" Target="../slideLayouts/slideLayout5.xml"/><Relationship Id="rId1" Type="http://schemas.openxmlformats.org/officeDocument/2006/relationships/vmlDrawing" Target="../drawings/vmlDrawing21.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7" Type="http://schemas.openxmlformats.org/officeDocument/2006/relationships/package" Target="../embeddings/Microsoft_Office_Word___38.docx"/><Relationship Id="rId2" Type="http://schemas.openxmlformats.org/officeDocument/2006/relationships/slideLayout" Target="../slideLayouts/slideLayout5.xml"/><Relationship Id="rId1" Type="http://schemas.openxmlformats.org/officeDocument/2006/relationships/vmlDrawing" Target="../drawings/vmlDrawing22.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6.xml.rels><?xml version="1.0" encoding="UTF-8" standalone="yes"?>
<Relationships xmlns="http://schemas.openxmlformats.org/package/2006/relationships"><Relationship Id="rId8" Type="http://schemas.openxmlformats.org/officeDocument/2006/relationships/package" Target="../embeddings/Microsoft_Office_Word___39.docx"/><Relationship Id="rId3" Type="http://schemas.openxmlformats.org/officeDocument/2006/relationships/notesSlide" Target="../notesSlides/notesSlide25.xml"/><Relationship Id="rId7" Type="http://schemas.openxmlformats.org/officeDocument/2006/relationships/image" Target="../media/image43.jpeg"/><Relationship Id="rId2" Type="http://schemas.openxmlformats.org/officeDocument/2006/relationships/slideLayout" Target="../slideLayouts/slideLayout5.xml"/><Relationship Id="rId1" Type="http://schemas.openxmlformats.org/officeDocument/2006/relationships/vmlDrawing" Target="../drawings/vmlDrawing23.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7.xml.rels><?xml version="1.0" encoding="UTF-8" standalone="yes"?>
<Relationships xmlns="http://schemas.openxmlformats.org/package/2006/relationships"><Relationship Id="rId8" Type="http://schemas.openxmlformats.org/officeDocument/2006/relationships/package" Target="../embeddings/Microsoft_Office_Word___40.docx"/><Relationship Id="rId3" Type="http://schemas.openxmlformats.org/officeDocument/2006/relationships/notesSlide" Target="../notesSlides/notesSlide26.xml"/><Relationship Id="rId7" Type="http://schemas.openxmlformats.org/officeDocument/2006/relationships/image" Target="../media/image45.jpeg"/><Relationship Id="rId2" Type="http://schemas.openxmlformats.org/officeDocument/2006/relationships/slideLayout" Target="../slideLayouts/slideLayout5.xml"/><Relationship Id="rId1" Type="http://schemas.openxmlformats.org/officeDocument/2006/relationships/vmlDrawing" Target="../drawings/vmlDrawing24.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vmlDrawing" Target="../drawings/vmlDrawing25.vml"/><Relationship Id="rId4" Type="http://schemas.openxmlformats.org/officeDocument/2006/relationships/package" Target="../embeddings/Microsoft_Office_Word___41.docx"/></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5.xml"/><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6.xml"/><Relationship Id="rId1" Type="http://schemas.openxmlformats.org/officeDocument/2006/relationships/vmlDrawing" Target="../drawings/vmlDrawing26.vml"/><Relationship Id="rId5" Type="http://schemas.openxmlformats.org/officeDocument/2006/relationships/package" Target="../embeddings/Microsoft_Office_Word___43.docx"/><Relationship Id="rId4" Type="http://schemas.openxmlformats.org/officeDocument/2006/relationships/package" Target="../embeddings/Microsoft_Office_Word___42.docx"/></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vmlDrawing" Target="../drawings/vmlDrawing27.vml"/><Relationship Id="rId5" Type="http://schemas.openxmlformats.org/officeDocument/2006/relationships/package" Target="../embeddings/Microsoft_Office_Word___45.docx"/><Relationship Id="rId4" Type="http://schemas.openxmlformats.org/officeDocument/2006/relationships/package" Target="../embeddings/Microsoft_Office_Word___44.docx"/></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xml"/><Relationship Id="rId1" Type="http://schemas.openxmlformats.org/officeDocument/2006/relationships/vmlDrawing" Target="../drawings/vmlDrawing28.vml"/><Relationship Id="rId4" Type="http://schemas.openxmlformats.org/officeDocument/2006/relationships/package" Target="../embeddings/Microsoft_Office_Word___46.docx"/></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package" Target="../embeddings/Microsoft_Office_Word___4.docx"/><Relationship Id="rId2" Type="http://schemas.openxmlformats.org/officeDocument/2006/relationships/slideLayout" Target="../slideLayouts/slideLayout4.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5.xml"/><Relationship Id="rId4" Type="http://schemas.openxmlformats.org/officeDocument/2006/relationships/slide" Target="slide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slide" Target="slide5.xml"/></Relationships>
</file>

<file path=ppt/slides/_rels/slide6.xml.rels><?xml version="1.0" encoding="UTF-8" standalone="yes"?>
<Relationships xmlns="http://schemas.openxmlformats.org/package/2006/relationships"><Relationship Id="rId8" Type="http://schemas.openxmlformats.org/officeDocument/2006/relationships/package" Target="../embeddings/Microsoft_Office_Word___7.docx"/><Relationship Id="rId3" Type="http://schemas.openxmlformats.org/officeDocument/2006/relationships/notesSlide" Target="../notesSlides/notesSlide5.xml"/><Relationship Id="rId7" Type="http://schemas.openxmlformats.org/officeDocument/2006/relationships/package" Target="../embeddings/Microsoft_Office_Word___6.docx"/><Relationship Id="rId2" Type="http://schemas.openxmlformats.org/officeDocument/2006/relationships/slideLayout" Target="../slideLayouts/slideLayout4.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5.xml"/><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package" Target="../embeddings/Microsoft_Office_Word___9.docx"/><Relationship Id="rId2" Type="http://schemas.openxmlformats.org/officeDocument/2006/relationships/slideLayout" Target="../slideLayouts/slideLayout4.xml"/><Relationship Id="rId1" Type="http://schemas.openxmlformats.org/officeDocument/2006/relationships/vmlDrawing" Target="../drawings/vmlDrawing5.vml"/><Relationship Id="rId6" Type="http://schemas.openxmlformats.org/officeDocument/2006/relationships/package" Target="../embeddings/Microsoft_Office_Word___8.docx"/><Relationship Id="rId5" Type="http://schemas.openxmlformats.org/officeDocument/2006/relationships/slide" Target="slide5.xml"/><Relationship Id="rId4" Type="http://schemas.openxmlformats.org/officeDocument/2006/relationships/slide" Target="slide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package" Target="../embeddings/Microsoft_Office_Word___11.docx"/><Relationship Id="rId2" Type="http://schemas.openxmlformats.org/officeDocument/2006/relationships/slideLayout" Target="../slideLayouts/slideLayout4.xml"/><Relationship Id="rId1" Type="http://schemas.openxmlformats.org/officeDocument/2006/relationships/vmlDrawing" Target="../drawings/vmlDrawing6.vml"/><Relationship Id="rId6" Type="http://schemas.openxmlformats.org/officeDocument/2006/relationships/package" Target="../embeddings/Microsoft_Office_Word___10.docx"/><Relationship Id="rId5" Type="http://schemas.openxmlformats.org/officeDocument/2006/relationships/slide" Target="slide5.xml"/><Relationship Id="rId4" Type="http://schemas.openxmlformats.org/officeDocument/2006/relationships/slide" Target="slide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package" Target="../embeddings/Microsoft_Office_Word___12.docx"/><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slide" Target="slide18.xml"/><Relationship Id="rId5" Type="http://schemas.openxmlformats.org/officeDocument/2006/relationships/slide" Target="slide14.xml"/><Relationship Id="rId4" Type="http://schemas.openxmlformats.org/officeDocument/2006/relationships/slide" Target="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195736" y="3031039"/>
            <a:ext cx="6948264" cy="736179"/>
          </a:xfrm>
        </p:spPr>
        <p:txBody>
          <a:bodyPr/>
          <a:lstStyle/>
          <a:p>
            <a:r>
              <a:rPr lang="en-US" altLang="zh-CN" dirty="0"/>
              <a:t>6</a:t>
            </a:r>
            <a:r>
              <a:rPr lang="en-US" altLang="zh-CN" i="1" dirty="0"/>
              <a:t>.</a:t>
            </a:r>
            <a:r>
              <a:rPr lang="en-US" altLang="zh-CN" dirty="0"/>
              <a:t>1</a:t>
            </a:r>
            <a:r>
              <a:rPr lang="zh-CN" altLang="zh-CN" i="1" dirty="0"/>
              <a:t>　</a:t>
            </a:r>
            <a:r>
              <a:rPr lang="zh-CN" altLang="zh-CN" dirty="0"/>
              <a:t>数列的概念与表示</a:t>
            </a:r>
          </a:p>
        </p:txBody>
      </p:sp>
      <p:pic>
        <p:nvPicPr>
          <p:cNvPr id="4" name="Picture 1">
            <a:hlinkClick r:id="rId2"/>
          </p:cNvPr>
          <p:cNvPicPr>
            <a:picLocks noChangeAspect="1" noChangeArrowheads="1"/>
          </p:cNvPicPr>
          <p:nvPr/>
        </p:nvPicPr>
        <p:blipFill>
          <a:blip r:embed="rId3"/>
          <a:srcRect/>
          <a:stretch>
            <a:fillRect/>
          </a:stretch>
        </p:blipFill>
        <p:spPr bwMode="auto">
          <a:xfrm>
            <a:off x="762000" y="4100534"/>
            <a:ext cx="7621588" cy="2400300"/>
          </a:xfrm>
          <a:prstGeom prst="rect">
            <a:avLst/>
          </a:prstGeom>
          <a:noFill/>
        </p:spPr>
      </p:pic>
    </p:spTree>
    <p:extLst>
      <p:ext uri="{BB962C8B-B14F-4D97-AF65-F5344CB8AC3E}">
        <p14:creationId xmlns:p14="http://schemas.microsoft.com/office/powerpoint/2010/main" xmlns="" val="251115321"/>
      </p:ext>
    </p:extLst>
  </p:cSld>
  <p:clrMapOvr>
    <a:masterClrMapping/>
  </p:clrMapOvr>
  <p:transition spd="slow">
    <p:zoom dir="in"/>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10</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9" name="矩形 8"/>
          <p:cNvSpPr>
            <a:spLocks noChangeAspect="1"/>
          </p:cNvSpPr>
          <p:nvPr/>
        </p:nvSpPr>
        <p:spPr>
          <a:xfrm>
            <a:off x="508000" y="1484784"/>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偶数项为正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奇数项为负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故通项公式必含有因式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观察各项的绝对值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后一项的绝对值总比它前一项的绝对值大</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故数列的一个通项公式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这个数列的前</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项的绝对值都等于序号与序号加</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的乘积的倒数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且奇数项为负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偶数项为正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故它的一个通项公式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这是一个分数数列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其分子构成偶数数列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而分母可分解为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7,7</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9,9</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即分母的每一项都是两个相邻奇数的乘积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故所求数列的一个通项公式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29523195"/>
              </p:ext>
            </p:extLst>
          </p:nvPr>
        </p:nvGraphicFramePr>
        <p:xfrm>
          <a:off x="7740352" y="3100361"/>
          <a:ext cx="8128000" cy="541417"/>
        </p:xfrm>
        <a:graphic>
          <a:graphicData uri="http://schemas.openxmlformats.org/presentationml/2006/ole">
            <p:oleObj spid="_x0000_s33794" name="文档" r:id="rId7" imgW="3837724" imgH="255287"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2474328722"/>
              </p:ext>
            </p:extLst>
          </p:nvPr>
        </p:nvGraphicFramePr>
        <p:xfrm>
          <a:off x="5302713" y="4272135"/>
          <a:ext cx="8128000" cy="548145"/>
        </p:xfrm>
        <a:graphic>
          <a:graphicData uri="http://schemas.openxmlformats.org/presentationml/2006/ole">
            <p:oleObj spid="_x0000_s33795" name="文档" r:id="rId8" imgW="3837724" imgH="258171" progId="Word.Document.12">
              <p:embed/>
            </p:oleObj>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xmlns="" val="3372491962"/>
              </p:ext>
            </p:extLst>
          </p:nvPr>
        </p:nvGraphicFramePr>
        <p:xfrm>
          <a:off x="508000" y="4868387"/>
          <a:ext cx="8128000" cy="1409034"/>
        </p:xfrm>
        <a:graphic>
          <a:graphicData uri="http://schemas.openxmlformats.org/presentationml/2006/ole">
            <p:oleObj spid="_x0000_s33796" name="文档" r:id="rId9" imgW="3837724" imgH="664899" progId="Word.Document.12">
              <p:embed/>
            </p:oleObj>
          </a:graphicData>
        </a:graphic>
      </p:graphicFrame>
    </p:spTree>
    <p:extLst>
      <p:ext uri="{BB962C8B-B14F-4D97-AF65-F5344CB8AC3E}">
        <p14:creationId xmlns:p14="http://schemas.microsoft.com/office/powerpoint/2010/main" xmlns="" val="1597586647"/>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11</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3182353517"/>
              </p:ext>
            </p:extLst>
          </p:nvPr>
        </p:nvGraphicFramePr>
        <p:xfrm>
          <a:off x="508000" y="3054936"/>
          <a:ext cx="8128000" cy="1002128"/>
        </p:xfrm>
        <a:graphic>
          <a:graphicData uri="http://schemas.openxmlformats.org/presentationml/2006/ole">
            <p:oleObj spid="_x0000_s34818" name="文档" r:id="rId7" imgW="3837724" imgH="473794" progId="Word.Document.12">
              <p:embed/>
            </p:oleObj>
          </a:graphicData>
        </a:graphic>
      </p:graphicFrame>
    </p:spTree>
    <p:extLst>
      <p:ext uri="{BB962C8B-B14F-4D97-AF65-F5344CB8AC3E}">
        <p14:creationId xmlns:p14="http://schemas.microsoft.com/office/powerpoint/2010/main" xmlns="" val="3938170781"/>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12</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112074"/>
            <a:ext cx="8128000" cy="86600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根据下面各数列前几项的值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680206423"/>
              </p:ext>
            </p:extLst>
          </p:nvPr>
        </p:nvGraphicFramePr>
        <p:xfrm>
          <a:off x="323528" y="2965779"/>
          <a:ext cx="8128000" cy="507791"/>
        </p:xfrm>
        <a:graphic>
          <a:graphicData uri="http://schemas.openxmlformats.org/presentationml/2006/ole">
            <p:oleObj spid="_x0000_s35842" name="文档" r:id="rId7" imgW="3837724" imgH="240503" progId="Word.Document.12">
              <p:embed/>
            </p:oleObj>
          </a:graphicData>
        </a:graphic>
      </p:graphicFrame>
      <p:sp>
        <p:nvSpPr>
          <p:cNvPr id="7" name="矩形 6"/>
          <p:cNvSpPr>
            <a:spLocks noChangeAspect="1"/>
          </p:cNvSpPr>
          <p:nvPr/>
        </p:nvSpPr>
        <p:spPr>
          <a:xfrm>
            <a:off x="508000" y="350409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7,9,</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(3)1,2,1,2,1,2,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(4)9,99,999,9 999,</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8880538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13</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025815896"/>
              </p:ext>
            </p:extLst>
          </p:nvPr>
        </p:nvGraphicFramePr>
        <p:xfrm>
          <a:off x="508000" y="1836890"/>
          <a:ext cx="8128000" cy="3608334"/>
        </p:xfrm>
        <a:graphic>
          <a:graphicData uri="http://schemas.openxmlformats.org/presentationml/2006/ole">
            <p:oleObj spid="_x0000_s36866" name="文档" r:id="rId7" imgW="3837724" imgH="1703713" progId="Word.Document.12">
              <p:embed/>
            </p:oleObj>
          </a:graphicData>
        </a:graphic>
      </p:graphicFrame>
    </p:spTree>
    <p:extLst>
      <p:ext uri="{BB962C8B-B14F-4D97-AF65-F5344CB8AC3E}">
        <p14:creationId xmlns:p14="http://schemas.microsoft.com/office/powerpoint/2010/main" xmlns="" val="4111212163"/>
      </p:ext>
    </p:extLst>
  </p:cSld>
  <p:clrMapOvr>
    <a:masterClrMapping/>
  </p:clrMapOvr>
  <mc:AlternateContent xmlns:mc="http://schemas.openxmlformats.org/markup-compatibility/2006">
    <mc:Choice xmlns:p14="http://schemas.microsoft.com/office/powerpoint/2010/main" xmlns="" Requires="p14">
      <p:transition spd="slow" p14:dur="800">
        <p:cover/>
      </p:transition>
    </mc:Choice>
    <mc:Fallback>
      <p:transition spd="slow">
        <p:cover/>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14</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2040066"/>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b="1" dirty="0">
                <a:solidFill>
                  <a:srgbClr val="000000"/>
                </a:solidFill>
                <a:latin typeface="Times New Roman" panose="02020603050405020304" pitchFamily="18" charset="0"/>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b="1" dirty="0">
                <a:solidFill>
                  <a:srgbClr val="000000"/>
                </a:solidFill>
                <a:latin typeface="Times New Roman" panose="02020603050405020304" pitchFamily="18" charset="0"/>
                <a:cs typeface="Times New Roman" panose="02020603050405020304" pitchFamily="18" charset="0"/>
              </a:rPr>
              <a:t>的关系求通项公式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35478099"/>
              </p:ext>
            </p:extLst>
          </p:nvPr>
        </p:nvGraphicFramePr>
        <p:xfrm>
          <a:off x="506413" y="2904809"/>
          <a:ext cx="8120062" cy="781050"/>
        </p:xfrm>
        <a:graphic>
          <a:graphicData uri="http://schemas.openxmlformats.org/presentationml/2006/ole">
            <p:oleObj spid="_x0000_s37890" name="文档" r:id="rId7" imgW="3837724" imgH="369949" progId="Word.Document.12">
              <p:embed/>
            </p:oleObj>
          </a:graphicData>
        </a:graphic>
      </p:graphicFrame>
      <p:sp>
        <p:nvSpPr>
          <p:cNvPr id="4" name="矩形 3"/>
          <p:cNvSpPr>
            <a:spLocks noChangeAspect="1"/>
          </p:cNvSpPr>
          <p:nvPr/>
        </p:nvSpPr>
        <p:spPr>
          <a:xfrm>
            <a:off x="508000" y="3699857"/>
            <a:ext cx="8128000" cy="45974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1" name="矩形 10"/>
          <p:cNvSpPr>
            <a:spLocks noChangeAspect="1"/>
          </p:cNvSpPr>
          <p:nvPr/>
        </p:nvSpPr>
        <p:spPr>
          <a:xfrm>
            <a:off x="7678735" y="2450535"/>
            <a:ext cx="442750"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B </a:t>
            </a:r>
            <a:endParaRPr lang="zh-CN" altLang="en-US" sz="2200" dirty="0"/>
          </a:p>
        </p:txBody>
      </p:sp>
      <p:graphicFrame>
        <p:nvGraphicFramePr>
          <p:cNvPr id="14" name="对象 13"/>
          <p:cNvGraphicFramePr>
            <a:graphicFrameLocks noChangeAspect="1"/>
          </p:cNvGraphicFramePr>
          <p:nvPr>
            <p:extLst>
              <p:ext uri="{D42A27DB-BD31-4B8C-83A1-F6EECF244321}">
                <p14:modId xmlns:p14="http://schemas.microsoft.com/office/powerpoint/2010/main" xmlns="" val="2712435983"/>
              </p:ext>
            </p:extLst>
          </p:nvPr>
        </p:nvGraphicFramePr>
        <p:xfrm>
          <a:off x="6228184" y="4159598"/>
          <a:ext cx="8128000" cy="709562"/>
        </p:xfrm>
        <a:graphic>
          <a:graphicData uri="http://schemas.openxmlformats.org/presentationml/2006/ole">
            <p:oleObj spid="_x0000_s37891" name="文档" r:id="rId8" imgW="3837724" imgH="334613" progId="Word.Document.12">
              <p:embed/>
            </p:oleObj>
          </a:graphicData>
        </a:graphic>
      </p:graphicFrame>
    </p:spTree>
    <p:extLst>
      <p:ext uri="{BB962C8B-B14F-4D97-AF65-F5344CB8AC3E}">
        <p14:creationId xmlns:p14="http://schemas.microsoft.com/office/powerpoint/2010/main" xmlns="" val="25055178"/>
      </p:ext>
    </p:extLst>
  </p:cSld>
  <p:clrMapOvr>
    <a:masterClrMapping/>
  </p:clrMapOvr>
  <mc:AlternateContent xmlns:mc="http://schemas.openxmlformats.org/markup-compatibility/2006">
    <mc:Choice xmlns:p14="http://schemas.microsoft.com/office/powerpoint/2010/main" xmlns="" Requires="p14">
      <p:transition spd="slow" p14:dur="8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15</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1494446"/>
            <a:ext cx="5426165" cy="498598"/>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由已知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2875404047"/>
              </p:ext>
            </p:extLst>
          </p:nvPr>
        </p:nvGraphicFramePr>
        <p:xfrm>
          <a:off x="323528" y="2008893"/>
          <a:ext cx="8128000" cy="1170271"/>
        </p:xfrm>
        <a:graphic>
          <a:graphicData uri="http://schemas.openxmlformats.org/presentationml/2006/ole">
            <p:oleObj spid="_x0000_s38914" name="文档" r:id="rId7" imgW="3837724" imgH="552760" progId="Word.Document.12">
              <p:embed/>
            </p:oleObj>
          </a:graphicData>
        </a:graphic>
      </p:graphicFrame>
      <p:sp>
        <p:nvSpPr>
          <p:cNvPr id="12" name="矩形 11"/>
          <p:cNvSpPr>
            <a:spLocks noChangeAspect="1"/>
          </p:cNvSpPr>
          <p:nvPr/>
        </p:nvSpPr>
        <p:spPr>
          <a:xfrm>
            <a:off x="508000" y="322606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为公比为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且首项</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所以</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从而当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不符合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2530008468"/>
              </p:ext>
            </p:extLst>
          </p:nvPr>
        </p:nvGraphicFramePr>
        <p:xfrm>
          <a:off x="323528" y="5331779"/>
          <a:ext cx="8128000" cy="709562"/>
        </p:xfrm>
        <a:graphic>
          <a:graphicData uri="http://schemas.openxmlformats.org/presentationml/2006/ole">
            <p:oleObj spid="_x0000_s38915" name="文档" r:id="rId8" imgW="3837724" imgH="334613" progId="Word.Document.12">
              <p:embed/>
            </p:oleObj>
          </a:graphicData>
        </a:graphic>
      </p:graphicFrame>
    </p:spTree>
    <p:extLst>
      <p:ext uri="{BB962C8B-B14F-4D97-AF65-F5344CB8AC3E}">
        <p14:creationId xmlns:p14="http://schemas.microsoft.com/office/powerpoint/2010/main" xmlns="" val="1198413627"/>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16</a:t>
            </a:fld>
            <a:r>
              <a:rPr lang="en-US" altLang="zh-CN" dirty="0" smtClean="0"/>
              <a:t>-</a:t>
            </a:r>
            <a:endParaRPr lang="zh-CN" altLang="en-US" dirty="0"/>
          </a:p>
        </p:txBody>
      </p:sp>
      <p:sp>
        <p:nvSpPr>
          <p:cNvPr id="7" name="圆角矩形 6">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5"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5" name="矩形 4"/>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已知数列的前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求数列通项的一般方法是什么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给出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的常用思路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一是利用</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再求其通项公式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二是转化为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的递推关系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先求出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之间的关系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209866938"/>
      </p:ext>
    </p:extLst>
  </p:cSld>
  <p:clrMapOvr>
    <a:masterClrMapping/>
  </p:clrMapOvr>
  <mc:AlternateContent xmlns:mc="http://schemas.openxmlformats.org/markup-compatibility/2006">
    <mc:Choice xmlns:p14="http://schemas.microsoft.com/office/powerpoint/2010/main" xmlns="" Requires="p14">
      <p:transition spd="slow" p14:dur="800">
        <p:strips dir="ru"/>
      </p:transition>
    </mc:Choice>
    <mc:Fallback>
      <p:transition spd="slow">
        <p:strips dir="ru"/>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17</a:t>
            </a:fld>
            <a:r>
              <a:rPr lang="en-US" altLang="zh-CN" dirty="0" smtClean="0"/>
              <a:t>-</a:t>
            </a:r>
            <a:endParaRPr lang="zh-CN" altLang="en-US" dirty="0"/>
          </a:p>
        </p:txBody>
      </p:sp>
      <p:sp>
        <p:nvSpPr>
          <p:cNvPr id="7" name="圆角矩形 6">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8" name="圆角矩形 7">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2</a:t>
            </a:r>
            <a:endParaRPr lang="zh-CN" altLang="en-US" sz="1200" dirty="0">
              <a:solidFill>
                <a:srgbClr val="E75E22"/>
              </a:solidFill>
              <a:latin typeface="+mj-ea"/>
              <a:ea typeface="+mj-ea"/>
            </a:endParaRPr>
          </a:p>
        </p:txBody>
      </p:sp>
      <p:sp>
        <p:nvSpPr>
          <p:cNvPr id="9" name="圆角矩形 8">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3" name="矩形 2"/>
          <p:cNvSpPr>
            <a:spLocks noChangeAspect="1"/>
          </p:cNvSpPr>
          <p:nvPr/>
        </p:nvSpPr>
        <p:spPr>
          <a:xfrm>
            <a:off x="508000" y="1330135"/>
            <a:ext cx="8128000" cy="1717393"/>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则其通项公式为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的通项公式为</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u="sng" dirty="0"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21634298"/>
              </p:ext>
            </p:extLst>
          </p:nvPr>
        </p:nvGraphicFramePr>
        <p:xfrm>
          <a:off x="-900608" y="1667057"/>
          <a:ext cx="6717355" cy="508596"/>
        </p:xfrm>
        <a:graphic>
          <a:graphicData uri="http://schemas.openxmlformats.org/presentationml/2006/ole">
            <p:oleObj spid="_x0000_s39938" name="文档" r:id="rId7" imgW="3837724" imgH="289902" progId="Word.Document.12">
              <p:embed/>
            </p:oleObj>
          </a:graphicData>
        </a:graphic>
      </p:graphicFrame>
      <p:sp>
        <p:nvSpPr>
          <p:cNvPr id="5" name="矩形 4"/>
          <p:cNvSpPr>
            <a:spLocks noChangeAspect="1"/>
          </p:cNvSpPr>
          <p:nvPr/>
        </p:nvSpPr>
        <p:spPr>
          <a:xfrm>
            <a:off x="4716016" y="2506924"/>
            <a:ext cx="1616148" cy="498598"/>
          </a:xfrm>
          <a:prstGeom prst="rect">
            <a:avLst/>
          </a:prstGeom>
        </p:spPr>
        <p:txBody>
          <a:bodyPr wrap="none">
            <a:spAutoFit/>
          </a:bodyPr>
          <a:lstStyle/>
          <a:p>
            <a:pPr>
              <a:lnSpc>
                <a:spcPct val="120000"/>
              </a:lnSpc>
            </a:pPr>
            <a:r>
              <a:rPr lang="en-US" altLang="zh-CN" sz="2200" i="1" dirty="0" err="1">
                <a:solidFill>
                  <a:srgbClr val="FF0000"/>
                </a:solidFill>
                <a:latin typeface="Times New Roman" panose="02020603050405020304" pitchFamily="18" charset="0"/>
              </a:rPr>
              <a:t>b</a:t>
            </a:r>
            <a:r>
              <a:rPr lang="en-US" altLang="zh-CN" sz="2200" i="1" baseline="-25000" dirty="0" err="1">
                <a:solidFill>
                  <a:srgbClr val="FF0000"/>
                </a:solidFill>
                <a:latin typeface="Times New Roman" panose="02020603050405020304" pitchFamily="18" charset="0"/>
              </a:rPr>
              <a:t>n</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a-</a:t>
            </a:r>
            <a:r>
              <a:rPr lang="en-US" altLang="zh-CN" sz="2200" dirty="0" smtClean="0">
                <a:solidFill>
                  <a:srgbClr val="FF0000"/>
                </a:solidFill>
                <a:latin typeface="Times New Roman" panose="02020603050405020304" pitchFamily="18" charset="0"/>
              </a:rPr>
              <a:t>3)2</a:t>
            </a:r>
            <a:r>
              <a:rPr lang="en-US" altLang="zh-CN" sz="2200" i="1" baseline="30000" dirty="0" smtClean="0">
                <a:solidFill>
                  <a:srgbClr val="FF0000"/>
                </a:solidFill>
                <a:latin typeface="Times New Roman" panose="02020603050405020304" pitchFamily="18" charset="0"/>
              </a:rPr>
              <a:t>n-</a:t>
            </a:r>
            <a:r>
              <a:rPr lang="en-US" altLang="zh-CN" sz="2200" baseline="30000" dirty="0" smtClean="0">
                <a:solidFill>
                  <a:srgbClr val="FF0000"/>
                </a:solidFill>
                <a:latin typeface="Times New Roman" panose="02020603050405020304" pitchFamily="18" charset="0"/>
              </a:rPr>
              <a:t>1 </a:t>
            </a:r>
            <a:endParaRPr lang="zh-CN" altLang="en-US" sz="2200" dirty="0"/>
          </a:p>
        </p:txBody>
      </p:sp>
      <p:sp>
        <p:nvSpPr>
          <p:cNvPr id="15" name="矩形 14"/>
          <p:cNvSpPr>
            <a:spLocks noChangeAspect="1"/>
          </p:cNvSpPr>
          <p:nvPr/>
        </p:nvSpPr>
        <p:spPr>
          <a:xfrm>
            <a:off x="508000" y="298631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5,</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显然当</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不满足上式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故数列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的通项公式为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依题意</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由此得</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为公比为</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的等比数列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首项为</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xmlns="" val="355381983"/>
              </p:ext>
            </p:extLst>
          </p:nvPr>
        </p:nvGraphicFramePr>
        <p:xfrm>
          <a:off x="3902662" y="4098338"/>
          <a:ext cx="8128000" cy="696110"/>
        </p:xfrm>
        <a:graphic>
          <a:graphicData uri="http://schemas.openxmlformats.org/presentationml/2006/ole">
            <p:oleObj spid="_x0000_s39939" name="文档" r:id="rId8" imgW="3837724" imgH="328122" progId="Word.Document.12">
              <p:embed/>
            </p:oleObj>
          </a:graphicData>
        </a:graphic>
      </p:graphicFrame>
    </p:spTree>
    <p:extLst>
      <p:ext uri="{BB962C8B-B14F-4D97-AF65-F5344CB8AC3E}">
        <p14:creationId xmlns:p14="http://schemas.microsoft.com/office/powerpoint/2010/main" xmlns="" val="400873805"/>
      </p:ext>
    </p:extLst>
  </p:cSld>
  <p:clrMapOvr>
    <a:masterClrMapping/>
  </p:clrMapOvr>
  <mc:AlternateContent xmlns:mc="http://schemas.openxmlformats.org/markup-compatibility/2006">
    <mc:Choice xmlns:p14="http://schemas.microsoft.com/office/powerpoint/2010/main" xmlns="" Requires="p14">
      <p:transition spd="slow" p14:dur="800">
        <p:pull dir="rd"/>
      </p:transition>
    </mc:Choice>
    <mc:Fallback>
      <p:transition spd="slow">
        <p:pull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18</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412776"/>
            <a:ext cx="8128000" cy="167853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由递推关系式求数列的通项公式</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zh-CN" altLang="zh-CN" sz="2200" b="1" u="sng" dirty="0">
                <a:solidFill>
                  <a:srgbClr val="000000"/>
                </a:solidFill>
                <a:uFill>
                  <a:solidFill>
                    <a:srgbClr val="00FFFF"/>
                  </a:solidFill>
                </a:uFill>
                <a:latin typeface="Times New Roman" panose="02020603050405020304" pitchFamily="18" charset="0"/>
                <a:cs typeface="Times New Roman" panose="02020603050405020304" pitchFamily="18" charset="0"/>
              </a:rPr>
              <a:t>多考向</a:t>
            </a:r>
            <a:r>
              <a:rPr lang="en-US" altLang="zh-CN" sz="2200" u="sng" dirty="0">
                <a:solidFill>
                  <a:srgbClr val="000000"/>
                </a:solidFill>
                <a:uFill>
                  <a:solidFill>
                    <a:srgbClr val="00FFFF"/>
                  </a:solidFill>
                </a:uFill>
                <a:latin typeface="Times New Roman" panose="02020603050405020304" pitchFamily="18" charset="0"/>
                <a:cs typeface="Times New Roman" panose="02020603050405020304" pitchFamily="18" charset="0"/>
              </a:rPr>
              <a:t>)</a:t>
            </a:r>
            <a:r>
              <a:rPr lang="en-US" altLang="zh-CN" sz="2200" i="1" u="sng" dirty="0">
                <a:solidFill>
                  <a:srgbClr val="000000"/>
                </a:solidFill>
                <a:uFill>
                  <a:solidFill>
                    <a:srgbClr val="00FFFF"/>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na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6722270"/>
              </p:ext>
            </p:extLst>
          </p:nvPr>
        </p:nvGraphicFramePr>
        <p:xfrm>
          <a:off x="323528" y="3091312"/>
          <a:ext cx="8128000" cy="2697003"/>
        </p:xfrm>
        <a:graphic>
          <a:graphicData uri="http://schemas.openxmlformats.org/presentationml/2006/ole">
            <p:oleObj spid="_x0000_s40962" name="文档" r:id="rId7" imgW="3837724" imgH="1272827" progId="Word.Document.12">
              <p:embed/>
            </p:oleObj>
          </a:graphicData>
        </a:graphic>
      </p:graphicFrame>
      <p:sp>
        <p:nvSpPr>
          <p:cNvPr id="8" name="矩形 7"/>
          <p:cNvSpPr>
            <a:spLocks noChangeAspect="1"/>
          </p:cNvSpPr>
          <p:nvPr/>
        </p:nvSpPr>
        <p:spPr>
          <a:xfrm>
            <a:off x="495531" y="583918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778236442"/>
      </p:ext>
    </p:extLst>
  </p:cSld>
  <p:clrMapOvr>
    <a:masterClrMapping/>
  </p:clrMapOvr>
  <mc:AlternateContent xmlns:mc="http://schemas.openxmlformats.org/markup-compatibility/2006">
    <mc:Choice xmlns:p14="http://schemas.microsoft.com/office/powerpoint/2010/main" xmlns="" Requires="p14">
      <p:transition spd="slow" p14:dur="800">
        <p:pull dir="d"/>
      </p:transition>
    </mc:Choice>
    <mc:Fallback>
      <p:transition spd="slow">
        <p:pull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19</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9" name="矩形 8"/>
          <p:cNvSpPr>
            <a:spLocks noChangeAspect="1"/>
          </p:cNvSpPr>
          <p:nvPr/>
        </p:nvSpPr>
        <p:spPr>
          <a:xfrm>
            <a:off x="508000" y="1453611"/>
            <a:ext cx="8128000" cy="1272271"/>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已知</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64497979"/>
              </p:ext>
            </p:extLst>
          </p:nvPr>
        </p:nvGraphicFramePr>
        <p:xfrm>
          <a:off x="508000" y="2778049"/>
          <a:ext cx="8128000" cy="2828153"/>
        </p:xfrm>
        <a:graphic>
          <a:graphicData uri="http://schemas.openxmlformats.org/presentationml/2006/ole">
            <p:oleObj spid="_x0000_s41986" name="文档" r:id="rId7" imgW="3837724" imgH="1335206" progId="Word.Document.12">
              <p:embed/>
            </p:oleObj>
          </a:graphicData>
        </a:graphic>
      </p:graphicFrame>
      <p:sp>
        <p:nvSpPr>
          <p:cNvPr id="11" name="矩形 10"/>
          <p:cNvSpPr>
            <a:spLocks noChangeAspect="1"/>
          </p:cNvSpPr>
          <p:nvPr/>
        </p:nvSpPr>
        <p:spPr>
          <a:xfrm>
            <a:off x="683568" y="5643217"/>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07495901"/>
      </p:ext>
    </p:extLst>
  </p:cSld>
  <p:clrMapOvr>
    <a:masterClrMapping/>
  </p:clrMapOvr>
  <mc:AlternateContent xmlns:mc="http://schemas.openxmlformats.org/markup-compatibility/2006">
    <mc:Choice xmlns:p14="http://schemas.microsoft.com/office/powerpoint/2010/main" xmlns="" Requires="p14">
      <p:transition spd="slow" p14:dur="800">
        <p:wipe dir="u"/>
      </p:transition>
    </mc:Choice>
    <mc:Fallback>
      <p:transition spd="slow">
        <p:wipe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628800"/>
            <a:ext cx="2449710" cy="498598"/>
          </a:xfrm>
          <a:prstGeom prst="rect">
            <a:avLst/>
          </a:prstGeom>
        </p:spPr>
        <p:txBody>
          <a:bodyPr wrap="none">
            <a:spAutoFit/>
          </a:bodyPr>
          <a:lstStyle/>
          <a:p>
            <a:pPr>
              <a:lnSpc>
                <a:spcPct val="120000"/>
              </a:lnSpc>
            </a:pPr>
            <a:r>
              <a:rPr lang="en-US" altLang="zh-CN" sz="2200" b="1" dirty="0">
                <a:solidFill>
                  <a:srgbClr val="000000"/>
                </a:solidFill>
                <a:latin typeface="Times New Roman" panose="02020603050405020304" pitchFamily="18" charset="0"/>
              </a:rPr>
              <a:t>1</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数列的有关</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en-US" sz="2200"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1111984760"/>
              </p:ext>
            </p:extLst>
          </p:nvPr>
        </p:nvGraphicFramePr>
        <p:xfrm>
          <a:off x="508000" y="2149874"/>
          <a:ext cx="8128000" cy="3583382"/>
        </p:xfrm>
        <a:graphic>
          <a:graphicData uri="http://schemas.openxmlformats.org/presentationml/2006/ole">
            <p:oleObj spid="_x0000_s26626" name="文档" r:id="rId6" imgW="3947136" imgH="1739410" progId="Word.Document.12">
              <p:embed/>
            </p:oleObj>
          </a:graphicData>
        </a:graphic>
      </p:graphicFrame>
      <p:sp>
        <p:nvSpPr>
          <p:cNvPr id="4" name="矩形 3"/>
          <p:cNvSpPr>
            <a:spLocks noChangeAspect="1"/>
          </p:cNvSpPr>
          <p:nvPr/>
        </p:nvSpPr>
        <p:spPr>
          <a:xfrm>
            <a:off x="2985923" y="2524069"/>
            <a:ext cx="1383712" cy="459741"/>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一定</a:t>
            </a:r>
            <a:r>
              <a:rPr lang="zh-CN" altLang="zh-CN" sz="2200" dirty="0" smtClean="0">
                <a:solidFill>
                  <a:srgbClr val="FF0000"/>
                </a:solidFill>
                <a:latin typeface="Times New Roman" panose="02020603050405020304" pitchFamily="18" charset="0"/>
                <a:cs typeface="Times New Roman" panose="02020603050405020304" pitchFamily="18" charset="0"/>
              </a:rPr>
              <a:t>顺序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5" name="矩形 4"/>
          <p:cNvSpPr>
            <a:spLocks noChangeAspect="1"/>
          </p:cNvSpPr>
          <p:nvPr/>
        </p:nvSpPr>
        <p:spPr>
          <a:xfrm>
            <a:off x="3481489" y="2900971"/>
            <a:ext cx="13837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每一</a:t>
            </a:r>
            <a:r>
              <a:rPr lang="zh-CN" altLang="zh-CN" sz="2200" dirty="0" smtClean="0">
                <a:solidFill>
                  <a:srgbClr val="FF0000"/>
                </a:solidFill>
                <a:latin typeface="Times New Roman" panose="02020603050405020304" pitchFamily="18" charset="0"/>
                <a:cs typeface="Times New Roman" panose="02020603050405020304" pitchFamily="18" charset="0"/>
              </a:rPr>
              <a:t>个数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412528" y="4025846"/>
            <a:ext cx="1090363" cy="463204"/>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a:t>
            </a:r>
            <a:r>
              <a:rPr lang="en-US" altLang="zh-CN" sz="2200" i="1" baseline="-25000" dirty="0">
                <a:solidFill>
                  <a:srgbClr val="FF0000"/>
                </a:solidFill>
                <a:latin typeface="Times New Roman" panose="02020603050405020304" pitchFamily="18" charset="0"/>
              </a:rPr>
              <a:t>n</a:t>
            </a:r>
            <a:r>
              <a:rPr lang="en-US" altLang="zh-CN" sz="2200" i="1" dirty="0">
                <a:solidFill>
                  <a:srgbClr val="FF0000"/>
                </a:solidFill>
                <a:latin typeface="Times New Roman" panose="02020603050405020304" pitchFamily="18" charset="0"/>
              </a:rPr>
              <a:t>=f</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n</a:t>
            </a:r>
            <a:r>
              <a:rPr lang="en-US" altLang="zh-CN" sz="2200"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4363698" y="4391344"/>
            <a:ext cx="1792478" cy="498598"/>
          </a:xfrm>
          <a:prstGeom prst="rect">
            <a:avLst/>
          </a:prstGeom>
        </p:spPr>
        <p:txBody>
          <a:bodyPr wrap="none">
            <a:spAutoFit/>
          </a:bodyPr>
          <a:lstStyle/>
          <a:p>
            <a:pPr>
              <a:lnSpc>
                <a:spcPct val="120000"/>
              </a:lnSpc>
            </a:pPr>
            <a:r>
              <a:rPr lang="en-US" altLang="zh-CN" sz="2200" i="1" dirty="0">
                <a:solidFill>
                  <a:srgbClr val="FF0000"/>
                </a:solidFill>
                <a:latin typeface="Times New Roman" panose="02020603050405020304" pitchFamily="18" charset="0"/>
              </a:rPr>
              <a:t>a</a:t>
            </a:r>
            <a:r>
              <a:rPr lang="en-US" altLang="zh-CN" sz="2200" baseline="-25000" dirty="0">
                <a:solidFill>
                  <a:srgbClr val="FF0000"/>
                </a:solidFill>
                <a:latin typeface="Times New Roman" panose="02020603050405020304" pitchFamily="18" charset="0"/>
              </a:rPr>
              <a:t>1</a:t>
            </a:r>
            <a:r>
              <a:rPr lang="en-US" altLang="zh-CN" sz="2200" i="1" dirty="0">
                <a:solidFill>
                  <a:srgbClr val="FF0000"/>
                </a:solidFill>
                <a:latin typeface="Times New Roman" panose="02020603050405020304" pitchFamily="18" charset="0"/>
              </a:rPr>
              <a:t>+a</a:t>
            </a:r>
            <a:r>
              <a:rPr lang="en-US" altLang="zh-CN" sz="2200" baseline="-25000" dirty="0">
                <a:solidFill>
                  <a:srgbClr val="FF0000"/>
                </a:solidFill>
                <a:latin typeface="Times New Roman" panose="02020603050405020304" pitchFamily="18" charset="0"/>
              </a:rPr>
              <a:t>2</a:t>
            </a:r>
            <a:r>
              <a:rPr lang="en-US" altLang="zh-CN" sz="2200" i="1" dirty="0">
                <a:solidFill>
                  <a:srgbClr val="FF0000"/>
                </a:solidFill>
                <a:latin typeface="Times New Roman" panose="02020603050405020304" pitchFamily="18" charset="0"/>
              </a:rPr>
              <a:t>+</a:t>
            </a:r>
            <a:r>
              <a:rPr lang="en-US" altLang="zh-CN" sz="2200" dirty="0">
                <a:solidFill>
                  <a:srgbClr val="FF0000"/>
                </a:solidFill>
                <a:latin typeface="Times New Roman" panose="02020603050405020304" pitchFamily="18" charset="0"/>
              </a:rPr>
              <a:t>…</a:t>
            </a:r>
            <a:r>
              <a:rPr lang="en-US" altLang="zh-CN" sz="2200" i="1" dirty="0">
                <a:solidFill>
                  <a:srgbClr val="FF0000"/>
                </a:solidFill>
                <a:latin typeface="Times New Roman" panose="02020603050405020304" pitchFamily="18" charset="0"/>
              </a:rPr>
              <a:t>+</a:t>
            </a: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Tree>
    <p:extLst>
      <p:ext uri="{BB962C8B-B14F-4D97-AF65-F5344CB8AC3E}">
        <p14:creationId xmlns:p14="http://schemas.microsoft.com/office/powerpoint/2010/main" xmlns="" val="3527561553"/>
      </p:ext>
    </p:extLst>
  </p:cSld>
  <p:clrMapOvr>
    <a:masterClrMapping/>
  </p:clrMapOvr>
  <mc:AlternateContent xmlns:mc="http://schemas.openxmlformats.org/markup-compatibility/2006">
    <mc:Choice xmlns:p14="http://schemas.microsoft.com/office/powerpoint/2010/main" xmlns="" Requires="p14">
      <p:transition spd="slow" p14:dur="800">
        <p:wipe dir="d"/>
      </p:transition>
    </mc:Choice>
    <mc:Fallback>
      <p:transition spd="slow">
        <p:wipe di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20</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2" name="矩形 1"/>
          <p:cNvSpPr>
            <a:spLocks noChangeAspect="1"/>
          </p:cNvSpPr>
          <p:nvPr/>
        </p:nvSpPr>
        <p:spPr>
          <a:xfrm>
            <a:off x="508000" y="1546401"/>
            <a:ext cx="8128000" cy="866006"/>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3</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形如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已知数列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08000" y="244094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442001991"/>
              </p:ext>
            </p:extLst>
          </p:nvPr>
        </p:nvGraphicFramePr>
        <p:xfrm>
          <a:off x="323528" y="3363827"/>
          <a:ext cx="8128000" cy="538056"/>
        </p:xfrm>
        <a:graphic>
          <a:graphicData uri="http://schemas.openxmlformats.org/presentationml/2006/ole">
            <p:oleObj spid="_x0000_s43010" name="文档" r:id="rId7" imgW="3837724" imgH="253844" progId="Word.Document.12">
              <p:embed/>
            </p:oleObj>
          </a:graphicData>
        </a:graphic>
      </p:graphicFrame>
      <p:sp>
        <p:nvSpPr>
          <p:cNvPr id="11" name="矩形 10"/>
          <p:cNvSpPr>
            <a:spLocks noChangeAspect="1"/>
          </p:cNvSpPr>
          <p:nvPr/>
        </p:nvSpPr>
        <p:spPr>
          <a:xfrm>
            <a:off x="508000" y="3956929"/>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且公比</a:t>
            </a:r>
            <a:r>
              <a:rPr lang="en-US" altLang="zh-CN" sz="2200" i="1" dirty="0">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又</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baseline="30000" dirty="0">
                <a:solidFill>
                  <a:srgbClr val="000000"/>
                </a:solidFill>
                <a:latin typeface="Times New Roman" panose="02020603050405020304" pitchFamily="18" charset="0"/>
                <a:cs typeface="Times New Roman" panose="02020603050405020304" pitchFamily="18" charset="0"/>
              </a:rPr>
              <a:t>n-</a:t>
            </a:r>
            <a:r>
              <a:rPr lang="en-US" altLang="zh-CN" sz="2200" baseline="30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2" name="矩形 11"/>
          <p:cNvSpPr>
            <a:spLocks noChangeAspect="1"/>
          </p:cNvSpPr>
          <p:nvPr/>
        </p:nvSpPr>
        <p:spPr>
          <a:xfrm>
            <a:off x="508000" y="5237681"/>
            <a:ext cx="8128000" cy="86600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已知在数列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均为常数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利用什么方法求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646954294"/>
      </p:ext>
    </p:extLst>
  </p:cSld>
  <p:clrMapOvr>
    <a:masterClrMapping/>
  </p:clrMapOvr>
  <mc:AlternateContent xmlns:mc="http://schemas.openxmlformats.org/markup-compatibility/2006">
    <mc:Choice xmlns:p14="http://schemas.microsoft.com/office/powerpoint/2010/main" xmlns="" Requires="p14">
      <p:transition spd="slow" p14:dur="800">
        <p:zoom dir="in"/>
      </p:transition>
    </mc:Choice>
    <mc:Fallback>
      <p:transition spd="slow">
        <p:zoom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down)">
                                      <p:cBhvr>
                                        <p:cTn id="1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21</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13" name="矩形 12"/>
          <p:cNvSpPr>
            <a:spLocks noChangeAspect="1"/>
          </p:cNvSpPr>
          <p:nvPr/>
        </p:nvSpPr>
        <p:spPr>
          <a:xfrm>
            <a:off x="508000" y="1484784"/>
            <a:ext cx="8128000" cy="2123658"/>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考向</a:t>
            </a:r>
            <a:r>
              <a:rPr lang="en-US" altLang="zh-CN" sz="2200" b="1" dirty="0">
                <a:solidFill>
                  <a:srgbClr val="000000"/>
                </a:solidFill>
                <a:latin typeface="Times New Roman" panose="02020603050405020304" pitchFamily="18" charset="0"/>
                <a:cs typeface="Times New Roman" panose="02020603050405020304" pitchFamily="18" charset="0"/>
              </a:rPr>
              <a:t>4</a:t>
            </a:r>
            <a:r>
              <a:rPr lang="zh-CN" altLang="zh-CN" sz="2200" i="1"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由含</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的二次三项式求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已知各项都为正数的数列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满足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   </a:t>
            </a:r>
            <a:r>
              <a:rPr lang="en-US" altLang="zh-CN" sz="2200" dirty="0" smtClean="0">
                <a:solidFill>
                  <a:srgbClr val="000000"/>
                </a:solid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5" name="对象 14"/>
          <p:cNvGraphicFramePr>
            <a:graphicFrameLocks noChangeAspect="1"/>
          </p:cNvGraphicFramePr>
          <p:nvPr>
            <p:extLst>
              <p:ext uri="{D42A27DB-BD31-4B8C-83A1-F6EECF244321}">
                <p14:modId xmlns:p14="http://schemas.microsoft.com/office/powerpoint/2010/main" xmlns="" val="2996225003"/>
              </p:ext>
            </p:extLst>
          </p:nvPr>
        </p:nvGraphicFramePr>
        <p:xfrm>
          <a:off x="2253371" y="1971110"/>
          <a:ext cx="8128000" cy="336285"/>
        </p:xfrm>
        <a:graphic>
          <a:graphicData uri="http://schemas.openxmlformats.org/presentationml/2006/ole">
            <p:oleObj spid="_x0000_s44034" name="文档" r:id="rId7" imgW="3837724" imgH="158653"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030888703"/>
              </p:ext>
            </p:extLst>
          </p:nvPr>
        </p:nvGraphicFramePr>
        <p:xfrm>
          <a:off x="323528" y="3567973"/>
          <a:ext cx="8128000" cy="1963903"/>
        </p:xfrm>
        <a:graphic>
          <a:graphicData uri="http://schemas.openxmlformats.org/presentationml/2006/ole">
            <p:oleObj spid="_x0000_s44035" name="文档" r:id="rId8" imgW="3837724" imgH="926315" progId="Word.Document.12">
              <p:embed/>
            </p:oleObj>
          </a:graphicData>
        </a:graphic>
      </p:graphicFrame>
      <p:sp>
        <p:nvSpPr>
          <p:cNvPr id="16" name="矩形 15"/>
          <p:cNvSpPr>
            <a:spLocks noChangeAspect="1"/>
          </p:cNvSpPr>
          <p:nvPr/>
        </p:nvSpPr>
        <p:spPr>
          <a:xfrm>
            <a:off x="508000" y="5531876"/>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已知含有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的二次三项式的递推公式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03701694"/>
      </p:ext>
    </p:extLst>
  </p:cSld>
  <p:clrMapOvr>
    <a:masterClrMapping/>
  </p:clrMapOvr>
  <mc:AlternateContent xmlns:mc="http://schemas.openxmlformats.org/markup-compatibility/2006">
    <mc:Choice xmlns:p14="http://schemas.microsoft.com/office/powerpoint/2010/main" xmlns="" Requires="p14">
      <p:transition spd="slow" p14:dur="800">
        <p:pull/>
      </p:transition>
    </mc:Choice>
    <mc:Fallback>
      <p:transition spd="slow">
        <p:pull/>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22</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sp>
        <p:nvSpPr>
          <p:cNvPr id="7" name="矩形 6"/>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解题心得</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根据给出的初始值和递推关系求数列通项的常用方法有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若递推关系为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则可以分别通过累加、累乘法求得通项公式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或用迭代法求得通项公式</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当递推公式为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pa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i="1" dirty="0" err="1">
                <a:solidFill>
                  <a:srgbClr val="000000"/>
                </a:solidFill>
                <a:latin typeface="Times New Roman" panose="02020603050405020304" pitchFamily="18" charset="0"/>
                <a:cs typeface="Times New Roman" panose="02020603050405020304" pitchFamily="18" charset="0"/>
              </a:rPr>
              <a:t>p</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q</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均为常数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通常解法是先把原递推公式转化为</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再利用换元法转化为等比数列求解</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当递推公式含有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的二次三项式时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通常先对递推公式进行化简、变形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转化为等差或等比数列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再用公式法求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7" name="对象 16"/>
          <p:cNvGraphicFramePr>
            <a:graphicFrameLocks noChangeAspect="1"/>
          </p:cNvGraphicFramePr>
          <p:nvPr>
            <p:extLst>
              <p:ext uri="{D42A27DB-BD31-4B8C-83A1-F6EECF244321}">
                <p14:modId xmlns:p14="http://schemas.microsoft.com/office/powerpoint/2010/main" xmlns="" val="2487072329"/>
              </p:ext>
            </p:extLst>
          </p:nvPr>
        </p:nvGraphicFramePr>
        <p:xfrm>
          <a:off x="5302713" y="3706399"/>
          <a:ext cx="8128000" cy="524604"/>
        </p:xfrm>
        <a:graphic>
          <a:graphicData uri="http://schemas.openxmlformats.org/presentationml/2006/ole">
            <p:oleObj spid="_x0000_s45058" name="文档" r:id="rId7" imgW="3837724" imgH="248436" progId="Word.Document.12">
              <p:embed/>
            </p:oleObj>
          </a:graphicData>
        </a:graphic>
      </p:graphicFrame>
    </p:spTree>
    <p:extLst>
      <p:ext uri="{BB962C8B-B14F-4D97-AF65-F5344CB8AC3E}">
        <p14:creationId xmlns:p14="http://schemas.microsoft.com/office/powerpoint/2010/main" xmlns="" val="1093725671"/>
      </p:ext>
    </p:extLst>
  </p:cSld>
  <p:clrMapOvr>
    <a:masterClrMapping/>
  </p:clrMapOvr>
  <mc:AlternateContent xmlns:mc="http://schemas.openxmlformats.org/markup-compatibility/2006">
    <mc:Choice xmlns:p14="http://schemas.microsoft.com/office/powerpoint/2010/main" xmlns="" Requires="p14">
      <p:transition spd="slow" p14:dur="800">
        <p:pull dir="ru"/>
      </p:transition>
    </mc:Choice>
    <mc:Fallback>
      <p:transition spd="slow">
        <p:pull dir="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23</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4124857978"/>
              </p:ext>
            </p:extLst>
          </p:nvPr>
        </p:nvGraphicFramePr>
        <p:xfrm>
          <a:off x="508000" y="1754205"/>
          <a:ext cx="8128000" cy="3763027"/>
        </p:xfrm>
        <a:graphic>
          <a:graphicData uri="http://schemas.openxmlformats.org/presentationml/2006/ole">
            <p:oleObj spid="_x0000_s46082" name="文档" r:id="rId7" imgW="3837724" imgH="1779073" progId="Word.Document.12">
              <p:embed/>
            </p:oleObj>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xmlns="" val="4038940265"/>
              </p:ext>
            </p:extLst>
          </p:nvPr>
        </p:nvGraphicFramePr>
        <p:xfrm>
          <a:off x="3975160" y="1950819"/>
          <a:ext cx="8128000" cy="501063"/>
        </p:xfrm>
        <a:graphic>
          <a:graphicData uri="http://schemas.openxmlformats.org/presentationml/2006/ole">
            <p:oleObj spid="_x0000_s46083" name="文档" r:id="rId8" imgW="3837724" imgH="236176" progId="Word.Document.12">
              <p:embed/>
            </p:oleObj>
          </a:graphicData>
        </a:graphic>
      </p:graphicFrame>
      <p:graphicFrame>
        <p:nvGraphicFramePr>
          <p:cNvPr id="14" name="对象 13"/>
          <p:cNvGraphicFramePr>
            <a:graphicFrameLocks noChangeAspect="1"/>
          </p:cNvGraphicFramePr>
          <p:nvPr>
            <p:extLst>
              <p:ext uri="{D42A27DB-BD31-4B8C-83A1-F6EECF244321}">
                <p14:modId xmlns:p14="http://schemas.microsoft.com/office/powerpoint/2010/main" xmlns="" val="3966735249"/>
              </p:ext>
            </p:extLst>
          </p:nvPr>
        </p:nvGraphicFramePr>
        <p:xfrm>
          <a:off x="7308304" y="2399645"/>
          <a:ext cx="8128000" cy="497701"/>
        </p:xfrm>
        <a:graphic>
          <a:graphicData uri="http://schemas.openxmlformats.org/presentationml/2006/ole">
            <p:oleObj spid="_x0000_s46084" name="文档" r:id="rId9" imgW="3837724" imgH="234373" progId="Word.Document.12">
              <p:embed/>
            </p:oleObj>
          </a:graphicData>
        </a:graphic>
      </p:graphicFrame>
      <p:graphicFrame>
        <p:nvGraphicFramePr>
          <p:cNvPr id="15" name="对象 14"/>
          <p:cNvGraphicFramePr>
            <a:graphicFrameLocks noChangeAspect="1"/>
          </p:cNvGraphicFramePr>
          <p:nvPr>
            <p:extLst>
              <p:ext uri="{D42A27DB-BD31-4B8C-83A1-F6EECF244321}">
                <p14:modId xmlns:p14="http://schemas.microsoft.com/office/powerpoint/2010/main" xmlns="" val="1887541209"/>
              </p:ext>
            </p:extLst>
          </p:nvPr>
        </p:nvGraphicFramePr>
        <p:xfrm>
          <a:off x="2492672" y="3397500"/>
          <a:ext cx="8128000" cy="497701"/>
        </p:xfrm>
        <a:graphic>
          <a:graphicData uri="http://schemas.openxmlformats.org/presentationml/2006/ole">
            <p:oleObj spid="_x0000_s46085" name="文档" r:id="rId10" imgW="3837724" imgH="234373" progId="Word.Document.12">
              <p:embed/>
            </p:oleObj>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xmlns="" val="2595233797"/>
              </p:ext>
            </p:extLst>
          </p:nvPr>
        </p:nvGraphicFramePr>
        <p:xfrm>
          <a:off x="5292080" y="4146504"/>
          <a:ext cx="8128000" cy="497701"/>
        </p:xfrm>
        <a:graphic>
          <a:graphicData uri="http://schemas.openxmlformats.org/presentationml/2006/ole">
            <p:oleObj spid="_x0000_s46086" name="文档" r:id="rId11" imgW="3837724" imgH="234373" progId="Word.Document.12">
              <p:embed/>
            </p:oleObj>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xmlns="" val="2851581408"/>
              </p:ext>
            </p:extLst>
          </p:nvPr>
        </p:nvGraphicFramePr>
        <p:xfrm>
          <a:off x="1799692" y="4962434"/>
          <a:ext cx="8128000" cy="497701"/>
        </p:xfrm>
        <a:graphic>
          <a:graphicData uri="http://schemas.openxmlformats.org/presentationml/2006/ole">
            <p:oleObj spid="_x0000_s46087" name="文档" r:id="rId12" imgW="3837724" imgH="234373" progId="Word.Document.12">
              <p:embed/>
            </p:oleObj>
          </a:graphicData>
        </a:graphic>
      </p:graphicFrame>
    </p:spTree>
    <p:extLst>
      <p:ext uri="{BB962C8B-B14F-4D97-AF65-F5344CB8AC3E}">
        <p14:creationId xmlns:p14="http://schemas.microsoft.com/office/powerpoint/2010/main" xmlns="" val="1471004573"/>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down)">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24</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1659379250"/>
              </p:ext>
            </p:extLst>
          </p:nvPr>
        </p:nvGraphicFramePr>
        <p:xfrm>
          <a:off x="508000" y="1330670"/>
          <a:ext cx="8128000" cy="5390645"/>
        </p:xfrm>
        <a:graphic>
          <a:graphicData uri="http://schemas.openxmlformats.org/presentationml/2006/ole">
            <p:oleObj spid="_x0000_s47106" name="文档" r:id="rId7" imgW="3837724" imgH="2544572" progId="Word.Document.12">
              <p:embed/>
            </p:oleObj>
          </a:graphicData>
        </a:graphic>
      </p:graphicFrame>
    </p:spTree>
    <p:extLst>
      <p:ext uri="{BB962C8B-B14F-4D97-AF65-F5344CB8AC3E}">
        <p14:creationId xmlns:p14="http://schemas.microsoft.com/office/powerpoint/2010/main" xmlns="" val="3644805127"/>
      </p:ext>
    </p:extLst>
  </p:cSld>
  <p:clrMapOvr>
    <a:masterClrMapping/>
  </p:clrMapOvr>
  <mc:AlternateContent xmlns:mc="http://schemas.openxmlformats.org/markup-compatibility/2006">
    <mc:Choice xmlns:p14="http://schemas.microsoft.com/office/powerpoint/2010/main" xmlns="" Requires="p14">
      <p:transition spd="slow" p14:dur="800">
        <p:cut thruBlk="1"/>
      </p:transition>
    </mc:Choice>
    <mc:Fallback>
      <p:transition spd="slow">
        <p:cut thruBlk="1"/>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25</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3</a:t>
            </a:r>
            <a:endParaRPr lang="zh-CN" altLang="en-US" sz="1200" dirty="0">
              <a:solidFill>
                <a:srgbClr val="E75E22"/>
              </a:solidFill>
              <a:latin typeface="+mj-ea"/>
              <a:ea typeface="+mj-ea"/>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3664115773"/>
              </p:ext>
            </p:extLst>
          </p:nvPr>
        </p:nvGraphicFramePr>
        <p:xfrm>
          <a:off x="508000" y="1814045"/>
          <a:ext cx="8128000" cy="3483909"/>
        </p:xfrm>
        <a:graphic>
          <a:graphicData uri="http://schemas.openxmlformats.org/presentationml/2006/ole">
            <p:oleObj spid="_x0000_s48130" name="文档" r:id="rId7" imgW="3837724" imgH="1645300" progId="Word.Document.12">
              <p:embed/>
            </p:oleObj>
          </a:graphicData>
        </a:graphic>
      </p:graphicFrame>
    </p:spTree>
    <p:extLst>
      <p:ext uri="{BB962C8B-B14F-4D97-AF65-F5344CB8AC3E}">
        <p14:creationId xmlns:p14="http://schemas.microsoft.com/office/powerpoint/2010/main" xmlns="" val="162718268"/>
      </p:ext>
    </p:extLst>
  </p:cSld>
  <p:clrMapOvr>
    <a:masterClrMapping/>
  </p:clrMapOvr>
  <mc:AlternateContent xmlns:mc="http://schemas.openxmlformats.org/markup-compatibility/2006">
    <mc:Choice xmlns:p14="http://schemas.microsoft.com/office/powerpoint/2010/main" xmlns="" Requires="p14">
      <p:transition spd="slow" p14:dur="800">
        <p:pull dir="r"/>
      </p:transition>
    </mc:Choice>
    <mc:Fallback>
      <p:transition spd="slow">
        <p:pull dir="r"/>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26</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8" name="要点归纳小结.eps"/>
          <p:cNvPicPr/>
          <p:nvPr/>
        </p:nvPicPr>
        <p:blipFill>
          <a:blip r:embed="rId7"/>
          <a:stretch>
            <a:fillRect/>
          </a:stretch>
        </p:blipFill>
        <p:spPr>
          <a:xfrm>
            <a:off x="560328" y="1371941"/>
            <a:ext cx="7396048" cy="417655"/>
          </a:xfrm>
          <a:prstGeom prst="rect">
            <a:avLst/>
          </a:prstGeom>
        </p:spPr>
      </p:pic>
      <p:graphicFrame>
        <p:nvGraphicFramePr>
          <p:cNvPr id="11" name="对象 10"/>
          <p:cNvGraphicFramePr>
            <a:graphicFrameLocks noChangeAspect="1"/>
          </p:cNvGraphicFramePr>
          <p:nvPr>
            <p:extLst>
              <p:ext uri="{D42A27DB-BD31-4B8C-83A1-F6EECF244321}">
                <p14:modId xmlns:p14="http://schemas.microsoft.com/office/powerpoint/2010/main" xmlns="" val="2161486519"/>
              </p:ext>
            </p:extLst>
          </p:nvPr>
        </p:nvGraphicFramePr>
        <p:xfrm>
          <a:off x="508000" y="1860720"/>
          <a:ext cx="8128000" cy="4603736"/>
        </p:xfrm>
        <a:graphic>
          <a:graphicData uri="http://schemas.openxmlformats.org/presentationml/2006/ole">
            <p:oleObj spid="_x0000_s49154" name="文档" r:id="rId8" imgW="3837724" imgH="2173902" progId="Word.Document.12">
              <p:embed/>
            </p:oleObj>
          </a:graphicData>
        </a:graphic>
      </p:graphicFrame>
    </p:spTree>
    <p:extLst>
      <p:ext uri="{BB962C8B-B14F-4D97-AF65-F5344CB8AC3E}">
        <p14:creationId xmlns:p14="http://schemas.microsoft.com/office/powerpoint/2010/main" xmlns="" val="1710213628"/>
      </p:ext>
    </p:extLst>
  </p:cSld>
  <p:clrMapOvr>
    <a:masterClrMapping/>
  </p:clrMapOvr>
  <mc:AlternateContent xmlns:mc="http://schemas.openxmlformats.org/markup-compatibility/2006">
    <mc:Choice xmlns:p14="http://schemas.microsoft.com/office/powerpoint/2010/main" xmlns="" Requires="p14">
      <p:transition spd="slow" p14:dur="800">
        <p:split dir="in"/>
      </p:transition>
    </mc:Choice>
    <mc:Fallback>
      <p:transition spd="slow">
        <p:split dir="in"/>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27</a:t>
            </a:fld>
            <a:r>
              <a:rPr lang="en-US" altLang="zh-CN" dirty="0" smtClean="0"/>
              <a:t>-</a:t>
            </a:r>
            <a:endParaRPr lang="zh-CN" altLang="en-US" dirty="0"/>
          </a:p>
        </p:txBody>
      </p:sp>
      <p:sp>
        <p:nvSpPr>
          <p:cNvPr id="3" name="圆角矩形 2">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1</a:t>
            </a:r>
            <a:endParaRPr lang="zh-CN" altLang="en-US" sz="1200" dirty="0">
              <a:solidFill>
                <a:schemeClr val="bg1">
                  <a:lumMod val="85000"/>
                </a:schemeClr>
              </a:solidFill>
              <a:latin typeface="+mj-ea"/>
              <a:ea typeface="+mj-ea"/>
            </a:endParaRPr>
          </a:p>
        </p:txBody>
      </p:sp>
      <p:sp>
        <p:nvSpPr>
          <p:cNvPr id="4" name="圆角矩形 3">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5" name="圆角矩形 4">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pic>
        <p:nvPicPr>
          <p:cNvPr id="9" name="易错易混警示.eps"/>
          <p:cNvPicPr/>
          <p:nvPr/>
        </p:nvPicPr>
        <p:blipFill>
          <a:blip r:embed="rId7"/>
          <a:stretch>
            <a:fillRect/>
          </a:stretch>
        </p:blipFill>
        <p:spPr>
          <a:xfrm>
            <a:off x="665401" y="1947641"/>
            <a:ext cx="2034391" cy="329979"/>
          </a:xfrm>
          <a:prstGeom prst="rect">
            <a:avLst/>
          </a:prstGeom>
        </p:spPr>
      </p:pic>
      <p:sp>
        <p:nvSpPr>
          <p:cNvPr id="7" name="矩形 6"/>
          <p:cNvSpPr>
            <a:spLocks noChangeAspect="1"/>
          </p:cNvSpPr>
          <p:nvPr/>
        </p:nvSpPr>
        <p:spPr>
          <a:xfrm>
            <a:off x="508000" y="2339237"/>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在利用函数观点研究数列时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一定要注意自变量的取值是正整数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数列的通项公式不一定唯一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中需</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endParaRPr lang="en-US" altLang="zh-CN" sz="2200" b="1" dirty="0" smtClean="0">
              <a:solidFill>
                <a:srgbClr val="000000"/>
              </a:solidFill>
              <a:latin typeface="Times New Roman" panose="02020603050405020304" pitchFamily="18" charset="0"/>
            </a:endParaRPr>
          </a:p>
          <a:p>
            <a:pPr>
              <a:lnSpc>
                <a:spcPct val="120000"/>
              </a:lnSpc>
            </a:pPr>
            <a:r>
              <a:rPr lang="en-US" altLang="zh-CN" sz="2200" b="1" dirty="0" smtClean="0">
                <a:solidFill>
                  <a:srgbClr val="000000"/>
                </a:solidFill>
                <a:latin typeface="Times New Roman" panose="02020603050405020304" pitchFamily="18" charset="0"/>
              </a:rPr>
              <a:t>4</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a:t>
            </a:r>
            <a:r>
              <a:rPr lang="en-US" altLang="zh-CN" sz="2200" i="1" dirty="0" err="1">
                <a:solidFill>
                  <a:srgbClr val="000000"/>
                </a:solidFill>
                <a:latin typeface="Times New Roman" panose="02020603050405020304" pitchFamily="18" charset="0"/>
              </a:rPr>
              <a:t>S</a:t>
            </a:r>
            <a:r>
              <a:rPr lang="en-US" altLang="zh-CN" sz="2200" i="1" baseline="-25000" dirty="0" err="1">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利用</a:t>
            </a:r>
            <a:r>
              <a:rPr lang="en-US" altLang="zh-CN" sz="2200" dirty="0">
                <a:solidFill>
                  <a:srgbClr val="000000"/>
                </a:solidFill>
                <a:latin typeface="Times New Roman" panose="02020603050405020304" pitchFamily="18" charset="0"/>
                <a:ea typeface="楷体" panose="02010609060101010101" pitchFamily="49" charset="-122"/>
              </a:rPr>
              <a:t> </a:t>
            </a:r>
            <a:r>
              <a:rPr lang="en-US" altLang="zh-CN" sz="2200" dirty="0" smtClean="0">
                <a:solidFill>
                  <a:srgbClr val="000000"/>
                </a:solidFill>
                <a:latin typeface="Times New Roman" panose="02020603050405020304" pitchFamily="18" charset="0"/>
                <a:ea typeface="楷体" panose="02010609060101010101" pitchFamily="49" charset="-122"/>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求出</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要注意验证</a:t>
            </a:r>
            <a:r>
              <a:rPr lang="en-US" altLang="zh-CN" sz="2200" i="1" dirty="0">
                <a:solidFill>
                  <a:srgbClr val="000000"/>
                </a:solidFill>
                <a:latin typeface="Times New Roman" panose="02020603050405020304" pitchFamily="18" charset="0"/>
              </a:rPr>
              <a:t>a</a:t>
            </a:r>
            <a:r>
              <a:rPr lang="en-US" altLang="zh-CN" sz="2200" baseline="-25000" dirty="0">
                <a:solidFill>
                  <a:srgbClr val="000000"/>
                </a:solidFill>
                <a:latin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是否适合求出的</a:t>
            </a:r>
            <a:r>
              <a:rPr lang="en-US" altLang="zh-CN" sz="2200" i="1" dirty="0">
                <a:solidFill>
                  <a:srgbClr val="000000"/>
                </a:solidFill>
                <a:latin typeface="Times New Roman" panose="02020603050405020304" pitchFamily="18" charset="0"/>
              </a:rPr>
              <a:t>a</a:t>
            </a:r>
            <a:r>
              <a:rPr lang="en-US" altLang="zh-CN" sz="2200" i="1" baseline="-25000" dirty="0">
                <a:solidFill>
                  <a:srgbClr val="000000"/>
                </a:solidFill>
                <a:latin typeface="Times New Roman" panose="02020603050405020304" pitchFamily="18" charset="0"/>
              </a:rPr>
              <a:t>n</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的关系式</a:t>
            </a:r>
            <a:r>
              <a:rPr lang="en-US" altLang="zh-CN" sz="2200" i="1" dirty="0">
                <a:solidFill>
                  <a:srgbClr val="000000"/>
                </a:solidFill>
                <a:latin typeface="Times New Roman" panose="02020603050405020304" pitchFamily="18" charset="0"/>
              </a:rPr>
              <a:t>.</a:t>
            </a:r>
            <a:endParaRPr lang="zh-CN" altLang="en-US" sz="2200" dirty="0"/>
          </a:p>
        </p:txBody>
      </p:sp>
      <p:graphicFrame>
        <p:nvGraphicFramePr>
          <p:cNvPr id="12" name="对象 11"/>
          <p:cNvGraphicFramePr>
            <a:graphicFrameLocks noChangeAspect="1"/>
          </p:cNvGraphicFramePr>
          <p:nvPr>
            <p:extLst>
              <p:ext uri="{D42A27DB-BD31-4B8C-83A1-F6EECF244321}">
                <p14:modId xmlns:p14="http://schemas.microsoft.com/office/powerpoint/2010/main" xmlns="" val="639713418"/>
              </p:ext>
            </p:extLst>
          </p:nvPr>
        </p:nvGraphicFramePr>
        <p:xfrm>
          <a:off x="2776637" y="3697830"/>
          <a:ext cx="8128000" cy="770091"/>
        </p:xfrm>
        <a:graphic>
          <a:graphicData uri="http://schemas.openxmlformats.org/presentationml/2006/ole">
            <p:oleObj spid="_x0000_s50178" name="文档" r:id="rId8" imgW="3837724" imgH="364180" progId="Word.Document.12">
              <p:embed/>
            </p:oleObj>
          </a:graphicData>
        </a:graphic>
      </p:graphicFrame>
    </p:spTree>
    <p:extLst>
      <p:ext uri="{BB962C8B-B14F-4D97-AF65-F5344CB8AC3E}">
        <p14:creationId xmlns:p14="http://schemas.microsoft.com/office/powerpoint/2010/main" xmlns="" val="1944941740"/>
      </p:ext>
    </p:extLst>
  </p:cSld>
  <p:clrMapOvr>
    <a:masterClrMapping/>
  </p:clrMapOvr>
  <mc:AlternateContent xmlns:mc="http://schemas.openxmlformats.org/markup-compatibility/2006">
    <mc:Choice xmlns:p14="http://schemas.microsoft.com/office/powerpoint/2010/main" xmlns="" Requires="p14">
      <p:transition spd="slow" p14:dur="800">
        <p:checker dir="vert"/>
      </p:transition>
    </mc:Choice>
    <mc:Fallback>
      <p:transition spd="slow">
        <p:checker dir="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28</a:t>
            </a:fld>
            <a:r>
              <a:rPr lang="en-US" altLang="zh-CN" dirty="0" smtClean="0"/>
              <a:t>-</a:t>
            </a:r>
            <a:endParaRPr lang="zh-CN" altLang="en-US" dirty="0"/>
          </a:p>
        </p:txBody>
      </p:sp>
      <p:sp>
        <p:nvSpPr>
          <p:cNvPr id="7" name="矩形 6"/>
          <p:cNvSpPr>
            <a:spLocks noChangeAspect="1"/>
          </p:cNvSpPr>
          <p:nvPr/>
        </p:nvSpPr>
        <p:spPr>
          <a:xfrm>
            <a:off x="508000" y="1988840"/>
            <a:ext cx="8128000" cy="2897332"/>
          </a:xfrm>
          <a:prstGeom prst="rect">
            <a:avLst/>
          </a:prstGeom>
        </p:spPr>
        <p:txBody>
          <a:bodyPr>
            <a:spAutoFit/>
          </a:bodyPr>
          <a:lstStyle/>
          <a:p>
            <a:pPr algn="ctr">
              <a:lnSpc>
                <a:spcPct val="120000"/>
              </a:lnSpc>
              <a:spcAft>
                <a:spcPts val="0"/>
              </a:spcAft>
              <a:tabLst>
                <a:tab pos="1188085" algn="l"/>
                <a:tab pos="2163445" algn="l"/>
                <a:tab pos="3142615" algn="l"/>
                <a:tab pos="4190365"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思想方法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用函数的思想求数列中项的最值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数列是一种特殊的函数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通过函数的思想观点去直观地认识数列的本质是高考能力立意的指导思想</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数列的通项公式及前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项和的作用在于刻画</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及</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与</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的函数关系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数列的性质可以通过函数的性质反映出来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这为数列问题的解决提供了一个新的方向</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在数列中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的最值问题都可以通过求相应函数的最值的方法解决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通常利用函数的单调性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要注意自变量不连续</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8193547"/>
      </p:ext>
    </p:extLst>
  </p:cSld>
  <p:clrMapOvr>
    <a:masterClrMapping/>
  </p:clrMapOvr>
  <mc:AlternateContent xmlns:mc="http://schemas.openxmlformats.org/markup-compatibility/2006">
    <mc:Choice xmlns:p14="http://schemas.microsoft.com/office/powerpoint/2010/main" xmlns="" Requires="p14">
      <p:transition spd="slow" p14:dur="800">
        <p:checker/>
      </p:transition>
    </mc:Choice>
    <mc:Fallback>
      <p:transition spd="slow">
        <p:checker/>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29</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288459101"/>
              </p:ext>
            </p:extLst>
          </p:nvPr>
        </p:nvGraphicFramePr>
        <p:xfrm>
          <a:off x="508000" y="1772816"/>
          <a:ext cx="8128000" cy="1916823"/>
        </p:xfrm>
        <a:graphic>
          <a:graphicData uri="http://schemas.openxmlformats.org/presentationml/2006/ole">
            <p:oleObj spid="_x0000_s51202" name="文档" r:id="rId4" imgW="3837724" imgH="905402" progId="Word.Document.12">
              <p:embed/>
            </p:oleObj>
          </a:graphicData>
        </a:graphic>
      </p:graphicFrame>
      <p:sp>
        <p:nvSpPr>
          <p:cNvPr id="10" name="矩形 9"/>
          <p:cNvSpPr>
            <a:spLocks noChangeAspect="1"/>
          </p:cNvSpPr>
          <p:nvPr/>
        </p:nvSpPr>
        <p:spPr>
          <a:xfrm>
            <a:off x="508000" y="3740905"/>
            <a:ext cx="8128000" cy="1272271"/>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由于</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是递增数列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&gt;f</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&gt;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解得</a:t>
            </a:r>
            <a:r>
              <a:rPr lang="en-US" altLang="zh-CN" sz="2200" i="1" dirty="0">
                <a:solidFill>
                  <a:srgbClr val="000000"/>
                </a:solidFill>
                <a:latin typeface="Times New Roman" panose="02020603050405020304" pitchFamily="18" charset="0"/>
                <a:cs typeface="Times New Roman" panose="02020603050405020304" pitchFamily="18" charset="0"/>
              </a:rPr>
              <a:t>a&lt;-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a&gt;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a:t>
            </a:r>
            <a:r>
              <a:rPr lang="en-US" altLang="zh-CN" sz="2200" dirty="0">
                <a:solidFill>
                  <a:srgbClr val="000000"/>
                </a:solidFill>
                <a:latin typeface="Times New Roman" panose="02020603050405020304" pitchFamily="18" charset="0"/>
                <a:cs typeface="Times New Roman" panose="02020603050405020304" pitchFamily="18" charset="0"/>
              </a:rPr>
              <a:t>D</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50242023"/>
      </p:ext>
    </p:extLst>
  </p:cSld>
  <p:clrMapOvr>
    <a:masterClrMapping/>
  </p:clrMapOvr>
  <mc:AlternateContent xmlns:mc="http://schemas.openxmlformats.org/markup-compatibility/2006">
    <mc:Choice xmlns:p14="http://schemas.microsoft.com/office/powerpoint/2010/main" xmlns="" Requires="p14">
      <p:transition spd="slow" p14:dur="8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wipe(down)">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wipe(down)">
                                      <p:cBhvr>
                                        <p:cTn id="12"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495175"/>
            <a:ext cx="2653290" cy="498598"/>
          </a:xfrm>
          <a:prstGeom prst="rect">
            <a:avLst/>
          </a:prstGeom>
        </p:spPr>
        <p:txBody>
          <a:bodyPr wrap="none">
            <a:spAutoFit/>
          </a:bodyPr>
          <a:lstStyle/>
          <a:p>
            <a:pPr>
              <a:lnSpc>
                <a:spcPct val="120000"/>
              </a:lnSpc>
            </a:pPr>
            <a:r>
              <a:rPr lang="en-US" altLang="zh-CN" sz="2200" b="1" dirty="0" smtClean="0">
                <a:solidFill>
                  <a:srgbClr val="000000"/>
                </a:solidFill>
                <a:latin typeface="Times New Roman" panose="02020603050405020304" pitchFamily="18" charset="0"/>
              </a:rPr>
              <a:t>    2</a:t>
            </a:r>
            <a:r>
              <a:rPr lang="en-US" altLang="zh-CN" sz="2200" i="1" dirty="0">
                <a:solidFill>
                  <a:srgbClr val="000000"/>
                </a:solidFill>
                <a:latin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数列的表示方法</a:t>
            </a:r>
            <a:endParaRPr lang="zh-CN" altLang="en-US" sz="2200" dirty="0"/>
          </a:p>
        </p:txBody>
      </p:sp>
      <p:graphicFrame>
        <p:nvGraphicFramePr>
          <p:cNvPr id="5" name="对象 4"/>
          <p:cNvGraphicFramePr>
            <a:graphicFrameLocks noChangeAspect="1"/>
          </p:cNvGraphicFramePr>
          <p:nvPr>
            <p:extLst>
              <p:ext uri="{D42A27DB-BD31-4B8C-83A1-F6EECF244321}">
                <p14:modId xmlns:p14="http://schemas.microsoft.com/office/powerpoint/2010/main" xmlns="" val="2190659150"/>
              </p:ext>
            </p:extLst>
          </p:nvPr>
        </p:nvGraphicFramePr>
        <p:xfrm>
          <a:off x="508000" y="1978449"/>
          <a:ext cx="8128000" cy="2815046"/>
        </p:xfrm>
        <a:graphic>
          <a:graphicData uri="http://schemas.openxmlformats.org/presentationml/2006/ole">
            <p:oleObj spid="_x0000_s27650" name="文档" r:id="rId6" imgW="3947136" imgH="1367297" progId="Word.Document.12">
              <p:embed/>
            </p:oleObj>
          </a:graphicData>
        </a:graphic>
      </p:graphicFrame>
      <p:sp>
        <p:nvSpPr>
          <p:cNvPr id="6" name="矩形 5"/>
          <p:cNvSpPr>
            <a:spLocks noChangeAspect="1"/>
          </p:cNvSpPr>
          <p:nvPr/>
        </p:nvSpPr>
        <p:spPr>
          <a:xfrm>
            <a:off x="508000" y="4301917"/>
            <a:ext cx="8128000" cy="1678536"/>
          </a:xfrm>
          <a:prstGeom prst="rect">
            <a:avLst/>
          </a:prstGeom>
        </p:spPr>
        <p:txBody>
          <a:bodyPr>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数列的函数特征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数列的三种表示方法也是函数的表示方法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数列可以看作是定义域为正整数集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或它的有限子集</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的函数</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当自变量由小到大依次取值时所对应的一列</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3275856" y="2337953"/>
            <a:ext cx="891591" cy="498598"/>
          </a:xfrm>
          <a:prstGeom prst="rect">
            <a:avLst/>
          </a:prstGeom>
        </p:spPr>
        <p:txBody>
          <a:bodyPr wrap="none">
            <a:spAutoFit/>
          </a:bodyPr>
          <a:lstStyle/>
          <a:p>
            <a:pPr>
              <a:lnSpc>
                <a:spcPct val="120000"/>
              </a:lnSpc>
            </a:pPr>
            <a:r>
              <a:rPr lang="en-US" altLang="zh-CN" sz="2200" dirty="0">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rPr>
              <a:t>n</a:t>
            </a:r>
            <a:r>
              <a:rPr lang="en-US" altLang="zh-CN" sz="2200" dirty="0" err="1">
                <a:solidFill>
                  <a:srgbClr val="FF0000"/>
                </a:solidFill>
                <a:latin typeface="Times New Roman" panose="02020603050405020304" pitchFamily="18" charset="0"/>
              </a:rPr>
              <a:t>,</a:t>
            </a:r>
            <a:r>
              <a:rPr lang="en-US" altLang="zh-CN" sz="2200" i="1" dirty="0" err="1">
                <a:solidFill>
                  <a:srgbClr val="FF0000"/>
                </a:solidFill>
                <a:latin typeface="Times New Roman" panose="02020603050405020304" pitchFamily="18" charset="0"/>
              </a:rPr>
              <a:t>a</a:t>
            </a:r>
            <a:r>
              <a:rPr lang="en-US" altLang="zh-CN" sz="2200" i="1" baseline="-25000" dirty="0" err="1">
                <a:solidFill>
                  <a:srgbClr val="FF0000"/>
                </a:solidFill>
                <a:latin typeface="Times New Roman" panose="02020603050405020304" pitchFamily="18" charset="0"/>
              </a:rPr>
              <a:t>n</a:t>
            </a:r>
            <a:r>
              <a:rPr lang="en-US" altLang="zh-CN" sz="2200" dirty="0" smtClean="0">
                <a:solidFill>
                  <a:srgbClr val="FF0000"/>
                </a:solidFill>
                <a:latin typeface="Times New Roman" panose="02020603050405020304" pitchFamily="18" charset="0"/>
              </a:rPr>
              <a:t>) </a:t>
            </a:r>
            <a:endParaRPr lang="zh-CN" altLang="en-US" sz="2200" dirty="0"/>
          </a:p>
        </p:txBody>
      </p:sp>
      <p:sp>
        <p:nvSpPr>
          <p:cNvPr id="8" name="矩形 7"/>
          <p:cNvSpPr>
            <a:spLocks noChangeAspect="1"/>
          </p:cNvSpPr>
          <p:nvPr/>
        </p:nvSpPr>
        <p:spPr>
          <a:xfrm>
            <a:off x="4572000" y="2890014"/>
            <a:ext cx="819455" cy="459741"/>
          </a:xfrm>
          <a:prstGeom prst="rect">
            <a:avLst/>
          </a:prstGeom>
        </p:spPr>
        <p:txBody>
          <a:bodyPr wrap="none">
            <a:spAutoFit/>
          </a:bodyPr>
          <a:lstStyle/>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公式</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5054592" y="5476543"/>
            <a:ext cx="1101584"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函数</a:t>
            </a:r>
            <a:r>
              <a:rPr lang="zh-CN" altLang="zh-CN" sz="2200" dirty="0" smtClean="0">
                <a:solidFill>
                  <a:srgbClr val="FF0000"/>
                </a:solidFill>
                <a:latin typeface="Times New Roman" panose="02020603050405020304" pitchFamily="18" charset="0"/>
                <a:cs typeface="Times New Roman" panose="02020603050405020304" pitchFamily="18" charset="0"/>
              </a:rPr>
              <a:t>值</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083902030"/>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down)">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30</a:t>
            </a:fld>
            <a:r>
              <a:rPr lang="en-US" altLang="zh-CN" dirty="0" smtClean="0"/>
              <a:t>-</a:t>
            </a:r>
            <a:endParaRPr lang="zh-CN" altLang="en-US" dirty="0"/>
          </a:p>
        </p:txBody>
      </p:sp>
      <p:graphicFrame>
        <p:nvGraphicFramePr>
          <p:cNvPr id="3" name="对象 2"/>
          <p:cNvGraphicFramePr>
            <a:graphicFrameLocks noChangeAspect="1"/>
          </p:cNvGraphicFramePr>
          <p:nvPr>
            <p:extLst>
              <p:ext uri="{D42A27DB-BD31-4B8C-83A1-F6EECF244321}">
                <p14:modId xmlns:p14="http://schemas.microsoft.com/office/powerpoint/2010/main" xmlns="" val="567011438"/>
              </p:ext>
            </p:extLst>
          </p:nvPr>
        </p:nvGraphicFramePr>
        <p:xfrm>
          <a:off x="508000" y="1268031"/>
          <a:ext cx="8128000" cy="1338413"/>
        </p:xfrm>
        <a:graphic>
          <a:graphicData uri="http://schemas.openxmlformats.org/presentationml/2006/ole">
            <p:oleObj spid="_x0000_s52226" name="文档" r:id="rId4" imgW="3837724" imgH="631726" progId="Word.Document.12">
              <p:embed/>
            </p:oleObj>
          </a:graphicData>
        </a:graphic>
      </p:graphicFrame>
      <p:sp>
        <p:nvSpPr>
          <p:cNvPr id="4" name="矩形 3"/>
          <p:cNvSpPr>
            <a:spLocks noChangeAspect="1"/>
          </p:cNvSpPr>
          <p:nvPr/>
        </p:nvSpPr>
        <p:spPr>
          <a:xfrm>
            <a:off x="693959" y="2645629"/>
            <a:ext cx="1354858" cy="498598"/>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C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401854299"/>
              </p:ext>
            </p:extLst>
          </p:nvPr>
        </p:nvGraphicFramePr>
        <p:xfrm>
          <a:off x="508000" y="3135540"/>
          <a:ext cx="8128000" cy="2895410"/>
        </p:xfrm>
        <a:graphic>
          <a:graphicData uri="http://schemas.openxmlformats.org/presentationml/2006/ole">
            <p:oleObj spid="_x0000_s52227" name="文档" r:id="rId5" imgW="3837724" imgH="1366937" progId="Word.Document.12">
              <p:embed/>
            </p:oleObj>
          </a:graphicData>
        </a:graphic>
      </p:graphicFrame>
    </p:spTree>
    <p:extLst>
      <p:ext uri="{BB962C8B-B14F-4D97-AF65-F5344CB8AC3E}">
        <p14:creationId xmlns:p14="http://schemas.microsoft.com/office/powerpoint/2010/main" xmlns="" val="1427439996"/>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31</a:t>
            </a:fld>
            <a:r>
              <a:rPr lang="en-US" altLang="zh-CN" dirty="0" smtClean="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295480796"/>
              </p:ext>
            </p:extLst>
          </p:nvPr>
        </p:nvGraphicFramePr>
        <p:xfrm>
          <a:off x="508000" y="1340768"/>
          <a:ext cx="8128000" cy="1947089"/>
        </p:xfrm>
        <a:graphic>
          <a:graphicData uri="http://schemas.openxmlformats.org/presentationml/2006/ole">
            <p:oleObj spid="_x0000_s53250" name="文档" r:id="rId4" imgW="3837724" imgH="919825" progId="Word.Document.12">
              <p:embed/>
            </p:oleObj>
          </a:graphicData>
        </a:graphic>
      </p:graphicFrame>
      <p:sp>
        <p:nvSpPr>
          <p:cNvPr id="6" name="矩形 5"/>
          <p:cNvSpPr>
            <a:spLocks noChangeAspect="1"/>
          </p:cNvSpPr>
          <p:nvPr/>
        </p:nvSpPr>
        <p:spPr>
          <a:xfrm>
            <a:off x="686751" y="3326548"/>
            <a:ext cx="1355307" cy="459741"/>
          </a:xfrm>
          <a:prstGeom prst="rect">
            <a:avLst/>
          </a:prstGeom>
        </p:spPr>
        <p:txBody>
          <a:bodyPr wrap="none">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A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577129439"/>
              </p:ext>
            </p:extLst>
          </p:nvPr>
        </p:nvGraphicFramePr>
        <p:xfrm>
          <a:off x="508000" y="3820213"/>
          <a:ext cx="8128000" cy="1715052"/>
        </p:xfrm>
        <a:graphic>
          <a:graphicData uri="http://schemas.openxmlformats.org/presentationml/2006/ole">
            <p:oleObj spid="_x0000_s53251" name="文档" r:id="rId5" imgW="3837724" imgH="809850" progId="Word.Document.12">
              <p:embed/>
            </p:oleObj>
          </a:graphicData>
        </a:graphic>
      </p:graphicFrame>
    </p:spTree>
    <p:extLst>
      <p:ext uri="{BB962C8B-B14F-4D97-AF65-F5344CB8AC3E}">
        <p14:creationId xmlns:p14="http://schemas.microsoft.com/office/powerpoint/2010/main" xmlns="" val="1825271609"/>
      </p:ext>
    </p:extLst>
  </p:cSld>
  <p:clrMapOvr>
    <a:masterClrMapping/>
  </p:clrMapOvr>
  <mc:AlternateContent xmlns:mc="http://schemas.openxmlformats.org/markup-compatibility/2006">
    <mc:Choice xmlns:p14="http://schemas.microsoft.com/office/powerpoint/2010/main" xmlns="" Requires="p14">
      <p:transition spd="slow" p14:dur="800">
        <p:fade thruBlk="1"/>
      </p:transition>
    </mc:Choice>
    <mc:Fallback>
      <p:transition spd="slow">
        <p:fade thruBlk="1"/>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32</a:t>
            </a:fld>
            <a:r>
              <a:rPr lang="en-US" altLang="zh-CN" dirty="0" smtClean="0"/>
              <a:t>-</a:t>
            </a:r>
            <a:endParaRPr lang="zh-CN" altLang="en-US" dirty="0"/>
          </a:p>
        </p:txBody>
      </p:sp>
      <p:sp>
        <p:nvSpPr>
          <p:cNvPr id="4" name="矩形 3"/>
          <p:cNvSpPr>
            <a:spLocks noChangeAspect="1"/>
          </p:cNvSpPr>
          <p:nvPr/>
        </p:nvSpPr>
        <p:spPr>
          <a:xfrm>
            <a:off x="508000" y="2140803"/>
            <a:ext cx="8128000" cy="2491067"/>
          </a:xfrm>
          <a:prstGeom prst="rect">
            <a:avLst/>
          </a:prstGeom>
        </p:spPr>
        <p:txBody>
          <a:bodyPr>
            <a:spAutoFit/>
          </a:bodyPr>
          <a:lstStyle/>
          <a:p>
            <a:pPr indent="266700">
              <a:lnSpc>
                <a:spcPct val="120000"/>
              </a:lnSpc>
              <a:spcAft>
                <a:spcPts val="0"/>
              </a:spcAft>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反思提升</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如果数列通项公式可以看作一个定义在正整数集</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上的二次函数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那么可以利用二次函数的对称轴来研究其单调性</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不要忽略了数列作为函数的特殊性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即自变量是正整数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数列是一种特殊的函数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但数列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和函数</a:t>
            </a:r>
            <a:r>
              <a:rPr lang="en-US" altLang="zh-CN" sz="2200" i="1" dirty="0">
                <a:solidFill>
                  <a:srgbClr val="000000"/>
                </a:solidFill>
                <a:latin typeface="Times New Roman" panose="02020603050405020304" pitchFamily="18" charset="0"/>
                <a:cs typeface="Times New Roman" panose="02020603050405020304" pitchFamily="18" charset="0"/>
              </a:rPr>
              <a:t>y=f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的单调性是不同的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如典例</a:t>
            </a:r>
            <a:r>
              <a:rPr lang="en-US" altLang="zh-CN" sz="2200" dirty="0">
                <a:solidFill>
                  <a:srgbClr val="000000"/>
                </a:solidFill>
                <a:latin typeface="Times New Roman" panose="02020603050405020304" pitchFamily="18" charset="0"/>
                <a:cs typeface="Times New Roman" panose="02020603050405020304" pitchFamily="18" charset="0"/>
              </a:rPr>
              <a:t>2(2)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中定义在正整数上的函数</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a:t>
            </a:r>
            <a:r>
              <a:rPr lang="zh-CN"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满足</a:t>
            </a:r>
            <a:r>
              <a:rPr lang="en-US" altLang="zh-CN" sz="2200" dirty="0" smtClean="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时即为增函数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但定义在</a:t>
            </a:r>
            <a:r>
              <a:rPr lang="en-US" altLang="zh-CN" sz="2200" b="1" dirty="0">
                <a:solidFill>
                  <a:srgbClr val="000000"/>
                </a:solidFill>
                <a:latin typeface="Times New Roman" panose="02020603050405020304" pitchFamily="18" charset="0"/>
                <a:cs typeface="Times New Roman" panose="02020603050405020304" pitchFamily="18" charset="0"/>
              </a:rPr>
              <a:t>R</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上的</a:t>
            </a:r>
            <a:r>
              <a:rPr lang="en-US" altLang="zh-CN" sz="2200" i="1" dirty="0">
                <a:solidFill>
                  <a:srgbClr val="000000"/>
                </a:solidFill>
                <a:latin typeface="Times New Roman" panose="02020603050405020304" pitchFamily="18" charset="0"/>
                <a:cs typeface="Times New Roman" panose="02020603050405020304" pitchFamily="18" charset="0"/>
              </a:rPr>
              <a:t>f</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不是增函数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259149865"/>
              </p:ext>
            </p:extLst>
          </p:nvPr>
        </p:nvGraphicFramePr>
        <p:xfrm>
          <a:off x="7164288" y="3712650"/>
          <a:ext cx="8128000" cy="507791"/>
        </p:xfrm>
        <a:graphic>
          <a:graphicData uri="http://schemas.openxmlformats.org/presentationml/2006/ole">
            <p:oleObj spid="_x0000_s54274" name="文档" r:id="rId4" imgW="3837724" imgH="240503" progId="Word.Document.12">
              <p:embed/>
            </p:oleObj>
          </a:graphicData>
        </a:graphic>
      </p:graphicFrame>
    </p:spTree>
    <p:extLst>
      <p:ext uri="{BB962C8B-B14F-4D97-AF65-F5344CB8AC3E}">
        <p14:creationId xmlns:p14="http://schemas.microsoft.com/office/powerpoint/2010/main" xmlns="" val="2157273806"/>
      </p:ext>
    </p:extLst>
  </p:cSld>
  <p:clrMapOvr>
    <a:masterClrMapping/>
  </p:clrMapOvr>
  <mc:AlternateContent xmlns:mc="http://schemas.openxmlformats.org/markup-compatibility/2006">
    <mc:Choice xmlns:p14="http://schemas.microsoft.com/office/powerpoint/2010/main" xmlns="" Requires="p14">
      <p:transition spd="slow" p14:dur="800">
        <p:split orient="vert" dir="in"/>
      </p:transition>
    </mc:Choice>
    <mc:Fallback>
      <p:transition spd="slow">
        <p:split orient="vert" dir="in"/>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4</a:t>
            </a:fld>
            <a:r>
              <a:rPr lang="en-US" altLang="zh-CN" dirty="0" smtClean="0"/>
              <a:t>-</a:t>
            </a:r>
            <a:endParaRPr lang="zh-CN" altLang="en-US" dirty="0"/>
          </a:p>
        </p:txBody>
      </p:sp>
      <p:sp>
        <p:nvSpPr>
          <p:cNvPr id="19" name="圆角矩形 18">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知识梳理</a:t>
            </a:r>
            <a:endParaRPr lang="zh-CN" altLang="en-US" sz="1200" dirty="0">
              <a:solidFill>
                <a:srgbClr val="E75E22"/>
              </a:solidFill>
              <a:latin typeface="+mj-ea"/>
              <a:ea typeface="+mj-ea"/>
            </a:endParaRPr>
          </a:p>
        </p:txBody>
      </p:sp>
      <p:sp>
        <p:nvSpPr>
          <p:cNvPr id="20" name="圆角矩形 19">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考点自诊</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567183"/>
            <a:ext cx="2194512" cy="498598"/>
          </a:xfrm>
          <a:prstGeom prst="rect">
            <a:avLst/>
          </a:prstGeom>
        </p:spPr>
        <p:txBody>
          <a:bodyPr wrap="none">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数列的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性质</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146361388"/>
              </p:ext>
            </p:extLst>
          </p:nvPr>
        </p:nvGraphicFramePr>
        <p:xfrm>
          <a:off x="508000" y="2038348"/>
          <a:ext cx="8128000" cy="2841203"/>
        </p:xfrm>
        <a:graphic>
          <a:graphicData uri="http://schemas.openxmlformats.org/presentationml/2006/ole">
            <p:oleObj spid="_x0000_s28674" name="文档" r:id="rId6" imgW="3947136" imgH="1380278" progId="Word.Document.12">
              <p:embed/>
            </p:oleObj>
          </a:graphicData>
        </a:graphic>
      </p:graphicFrame>
      <p:sp>
        <p:nvSpPr>
          <p:cNvPr id="8" name="矩形 7"/>
          <p:cNvSpPr>
            <a:spLocks noChangeAspect="1"/>
          </p:cNvSpPr>
          <p:nvPr/>
        </p:nvSpPr>
        <p:spPr>
          <a:xfrm>
            <a:off x="508000" y="4391344"/>
            <a:ext cx="2383666" cy="498598"/>
          </a:xfrm>
          <a:prstGeom prst="rect">
            <a:avLst/>
          </a:prstGeom>
        </p:spPr>
        <p:txBody>
          <a:bodyPr wrap="none">
            <a:spAutoFit/>
          </a:bodyPr>
          <a:lstStyle/>
          <a:p>
            <a:pPr indent="3060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与</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关系</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3581665194"/>
              </p:ext>
            </p:extLst>
          </p:nvPr>
        </p:nvGraphicFramePr>
        <p:xfrm>
          <a:off x="333913" y="4858769"/>
          <a:ext cx="8128000" cy="770091"/>
        </p:xfrm>
        <a:graphic>
          <a:graphicData uri="http://schemas.openxmlformats.org/presentationml/2006/ole">
            <p:oleObj spid="_x0000_s28675" name="文档" r:id="rId7" imgW="3837724" imgH="364180" progId="Word.Document.12">
              <p:embed/>
            </p:oleObj>
          </a:graphicData>
        </a:graphic>
      </p:graphicFrame>
      <p:sp>
        <p:nvSpPr>
          <p:cNvPr id="11" name="矩形 10"/>
          <p:cNvSpPr>
            <a:spLocks noChangeAspect="1"/>
          </p:cNvSpPr>
          <p:nvPr/>
        </p:nvSpPr>
        <p:spPr>
          <a:xfrm>
            <a:off x="4452194" y="1998776"/>
            <a:ext cx="1114408"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&gt;a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
        <p:nvSpPr>
          <p:cNvPr id="12" name="矩形 11"/>
          <p:cNvSpPr>
            <a:spLocks noChangeAspect="1"/>
          </p:cNvSpPr>
          <p:nvPr/>
        </p:nvSpPr>
        <p:spPr>
          <a:xfrm>
            <a:off x="4476036" y="2384180"/>
            <a:ext cx="1114408" cy="463204"/>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a</a:t>
            </a:r>
            <a:r>
              <a:rPr lang="en-US" altLang="zh-CN" sz="2200" i="1" baseline="-25000" dirty="0" smtClean="0">
                <a:solidFill>
                  <a:srgbClr val="FF0000"/>
                </a:solidFill>
                <a:latin typeface="Times New Roman" panose="02020603050405020304" pitchFamily="18" charset="0"/>
              </a:rPr>
              <a:t>n+</a:t>
            </a:r>
            <a:r>
              <a:rPr lang="en-US" altLang="zh-CN" sz="2200" baseline="-25000" dirty="0" smtClean="0">
                <a:solidFill>
                  <a:srgbClr val="FF0000"/>
                </a:solidFill>
                <a:latin typeface="Times New Roman" panose="02020603050405020304" pitchFamily="18" charset="0"/>
              </a:rPr>
              <a:t>1</a:t>
            </a:r>
            <a:r>
              <a:rPr lang="en-US" altLang="zh-CN" sz="2200" i="1" dirty="0" smtClean="0">
                <a:solidFill>
                  <a:srgbClr val="FF0000"/>
                </a:solidFill>
                <a:latin typeface="Times New Roman" panose="02020603050405020304" pitchFamily="18" charset="0"/>
              </a:rPr>
              <a:t>&lt;a</a:t>
            </a:r>
            <a:r>
              <a:rPr lang="en-US" altLang="zh-CN" sz="2200" i="1" baseline="-25000" dirty="0" smtClean="0">
                <a:solidFill>
                  <a:srgbClr val="FF0000"/>
                </a:solidFill>
                <a:latin typeface="Times New Roman" panose="02020603050405020304" pitchFamily="18" charset="0"/>
              </a:rPr>
              <a:t>n </a:t>
            </a:r>
            <a:endParaRPr lang="zh-CN" altLang="en-US" sz="2200" dirty="0"/>
          </a:p>
        </p:txBody>
      </p:sp>
    </p:spTree>
    <p:extLst>
      <p:ext uri="{BB962C8B-B14F-4D97-AF65-F5344CB8AC3E}">
        <p14:creationId xmlns:p14="http://schemas.microsoft.com/office/powerpoint/2010/main" xmlns="" val="1328262211"/>
      </p:ext>
    </p:extLst>
  </p:cSld>
  <p:clrMapOvr>
    <a:masterClrMapping/>
  </p:clrMapOvr>
  <mc:AlternateContent xmlns:mc="http://schemas.openxmlformats.org/markup-compatibility/2006">
    <mc:Choice xmlns:p14="http://schemas.microsoft.com/office/powerpoint/2010/main" xmlns="" Requires="p14">
      <p:transition spd="slow" p14:dur="800">
        <p:strips dir="rd"/>
      </p:transition>
    </mc:Choice>
    <mc:Fallback>
      <p:transition spd="slow">
        <p:strips dir="r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5</a:t>
            </a:fld>
            <a:r>
              <a:rPr lang="en-US" altLang="zh-CN" dirty="0" smtClean="0"/>
              <a:t>-</a:t>
            </a:r>
            <a:endParaRPr lang="zh-CN" altLang="en-US" dirty="0"/>
          </a:p>
        </p:txBody>
      </p:sp>
      <p:sp>
        <p:nvSpPr>
          <p:cNvPr id="5" name="圆角矩形 4">
            <a:hlinkClick r:id="rId3"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2" name="矩形 1"/>
          <p:cNvSpPr>
            <a:spLocks noChangeAspect="1"/>
          </p:cNvSpPr>
          <p:nvPr/>
        </p:nvSpPr>
        <p:spPr>
          <a:xfrm>
            <a:off x="508000" y="2310467"/>
            <a:ext cx="8128000" cy="293618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判断下列结论是否正确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Cambria Math" panose="02040503050406030204" pitchFamily="18" charset="0"/>
                <a:ea typeface="NEU-BZ-S9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错误的画</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所有数列的第</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项都能使用公式表达</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和集合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是一回事</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zh-CN" altLang="zh-CN" sz="2200" dirty="0" smtClean="0">
                <a:solidFill>
                  <a:srgbClr val="000000"/>
                </a:solidFill>
                <a:latin typeface="Times New Roman" panose="02020603050405020304" pitchFamily="18" charset="0"/>
                <a:cs typeface="Times New Roman" panose="02020603050405020304" pitchFamily="18" charset="0"/>
              </a:rPr>
              <a:t>用</a:t>
            </a:r>
            <a:r>
              <a:rPr lang="zh-CN" altLang="en-US" sz="2200" dirty="0" smtClean="0">
                <a:solidFill>
                  <a:srgbClr val="000000"/>
                </a:solidFill>
                <a:latin typeface="Times New Roman" panose="02020603050405020304" pitchFamily="18" charset="0"/>
                <a:cs typeface="Times New Roman" panose="02020603050405020304" pitchFamily="18" charset="0"/>
              </a:rPr>
              <a:t>图像</a:t>
            </a:r>
            <a:r>
              <a:rPr lang="zh-CN" altLang="zh-CN" sz="2200" dirty="0" smtClean="0">
                <a:solidFill>
                  <a:srgbClr val="000000"/>
                </a:solidFill>
                <a:latin typeface="Times New Roman" panose="02020603050405020304" pitchFamily="18" charset="0"/>
                <a:cs typeface="Times New Roman" panose="02020603050405020304" pitchFamily="18" charset="0"/>
              </a:rPr>
              <a:t>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zh-CN" altLang="zh-CN" sz="2200" dirty="0" smtClean="0">
                <a:solidFill>
                  <a:srgbClr val="000000"/>
                </a:solidFill>
                <a:latin typeface="Times New Roman" panose="02020603050405020304" pitchFamily="18" charset="0"/>
                <a:cs typeface="Times New Roman" panose="02020603050405020304" pitchFamily="18" charset="0"/>
              </a:rPr>
              <a:t>从</a:t>
            </a:r>
            <a:r>
              <a:rPr lang="zh-CN" altLang="en-US" sz="2200" dirty="0" smtClean="0">
                <a:solidFill>
                  <a:srgbClr val="000000"/>
                </a:solidFill>
                <a:latin typeface="Times New Roman" panose="02020603050405020304" pitchFamily="18" charset="0"/>
                <a:cs typeface="Times New Roman" panose="02020603050405020304" pitchFamily="18" charset="0"/>
              </a:rPr>
              <a:t>图像</a:t>
            </a:r>
            <a:r>
              <a:rPr lang="zh-CN" altLang="zh-CN" sz="2200" dirty="0" smtClean="0">
                <a:solidFill>
                  <a:srgbClr val="000000"/>
                </a:solidFill>
                <a:latin typeface="Times New Roman" panose="02020603050405020304" pitchFamily="18" charset="0"/>
                <a:cs typeface="Times New Roman" panose="02020603050405020304" pitchFamily="18" charset="0"/>
              </a:rPr>
              <a:t>上</a:t>
            </a:r>
            <a:r>
              <a:rPr lang="zh-CN" altLang="zh-CN" sz="2200" dirty="0">
                <a:solidFill>
                  <a:srgbClr val="000000"/>
                </a:solidFill>
                <a:latin typeface="Times New Roman" panose="02020603050405020304" pitchFamily="18" charset="0"/>
                <a:cs typeface="Times New Roman" panose="02020603050405020304" pitchFamily="18" charset="0"/>
              </a:rPr>
              <a:t>看都是一群孤立的点</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一个确定的数列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它的通项公式只有一个</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若数列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项和为</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则对任意</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都有</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5834873" y="2741451"/>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9" name="矩形 8"/>
          <p:cNvSpPr>
            <a:spLocks noChangeAspect="1"/>
          </p:cNvSpPr>
          <p:nvPr/>
        </p:nvSpPr>
        <p:spPr>
          <a:xfrm>
            <a:off x="6217793" y="3102486"/>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0" name="矩形 9"/>
          <p:cNvSpPr>
            <a:spLocks noChangeAspect="1"/>
          </p:cNvSpPr>
          <p:nvPr/>
        </p:nvSpPr>
        <p:spPr>
          <a:xfrm>
            <a:off x="7724701" y="3556000"/>
            <a:ext cx="433132" cy="469359"/>
          </a:xfrm>
          <a:prstGeom prst="rect">
            <a:avLst/>
          </a:prstGeom>
        </p:spPr>
        <p:txBody>
          <a:bodyPr wrap="none">
            <a:spAutoFit/>
          </a:bodyPr>
          <a:lstStyle/>
          <a:p>
            <a:pPr>
              <a:lnSpc>
                <a:spcPct val="120000"/>
              </a:lnSpc>
            </a:pPr>
            <a:r>
              <a:rPr lang="en-US" altLang="zh-CN" sz="2200" dirty="0" smtClean="0">
                <a:solidFill>
                  <a:srgbClr val="FF0000"/>
                </a:solidFill>
                <a:latin typeface="Cambria Math" panose="02040503050406030204" pitchFamily="18" charset="0"/>
                <a:ea typeface="NEU-BZ-S92"/>
                <a:cs typeface="Times New Roman" panose="02020603050405020304" pitchFamily="18" charset="0"/>
              </a:rPr>
              <a:t>√ </a:t>
            </a:r>
            <a:endParaRPr lang="zh-CN" altLang="en-US" sz="2200" dirty="0"/>
          </a:p>
        </p:txBody>
      </p:sp>
      <p:sp>
        <p:nvSpPr>
          <p:cNvPr id="11" name="矩形 10"/>
          <p:cNvSpPr>
            <a:spLocks noChangeAspect="1"/>
          </p:cNvSpPr>
          <p:nvPr/>
        </p:nvSpPr>
        <p:spPr>
          <a:xfrm>
            <a:off x="6266921" y="3971022"/>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
        <p:nvSpPr>
          <p:cNvPr id="12" name="矩形 11"/>
          <p:cNvSpPr>
            <a:spLocks noChangeAspect="1"/>
          </p:cNvSpPr>
          <p:nvPr/>
        </p:nvSpPr>
        <p:spPr>
          <a:xfrm>
            <a:off x="727445" y="4735357"/>
            <a:ext cx="537327" cy="466090"/>
          </a:xfrm>
          <a:prstGeom prst="rect">
            <a:avLst/>
          </a:prstGeom>
        </p:spPr>
        <p:txBody>
          <a:bodyPr wrap="none">
            <a:spAutoFit/>
          </a:bodyPr>
          <a:lstStyle/>
          <a:p>
            <a:pPr>
              <a:lnSpc>
                <a:spcPct val="120000"/>
              </a:lnSpc>
            </a:pPr>
            <a:r>
              <a:rPr lang="en-US" altLang="zh-CN" sz="2200" i="1" dirty="0" smtClean="0">
                <a:solidFill>
                  <a:srgbClr val="FF0000"/>
                </a:solidFill>
                <a:latin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229754651"/>
      </p:ext>
    </p:extLst>
  </p:cSld>
  <p:clrMapOvr>
    <a:masterClrMapping/>
  </p:clrMapOvr>
  <mc:AlternateContent xmlns:mc="http://schemas.openxmlformats.org/markup-compatibility/2006">
    <mc:Choice xmlns:p14="http://schemas.microsoft.com/office/powerpoint/2010/main" xmlns="" Requires="p14">
      <p:transition spd="slow" p14:dur="800">
        <p:strips/>
      </p:transition>
    </mc:Choice>
    <mc:Fallback>
      <p:transition spd="slow">
        <p:strip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6</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583096907"/>
              </p:ext>
            </p:extLst>
          </p:nvPr>
        </p:nvGraphicFramePr>
        <p:xfrm>
          <a:off x="508000" y="1412776"/>
          <a:ext cx="8128000" cy="1520007"/>
        </p:xfrm>
        <a:graphic>
          <a:graphicData uri="http://schemas.openxmlformats.org/presentationml/2006/ole">
            <p:oleObj spid="_x0000_s29698" name="文档" r:id="rId6" imgW="3837724" imgH="717543" progId="Word.Document.12">
              <p:embed/>
            </p:oleObj>
          </a:graphicData>
        </a:graphic>
      </p:graphicFrame>
      <p:sp>
        <p:nvSpPr>
          <p:cNvPr id="10" name="矩形 9"/>
          <p:cNvSpPr>
            <a:spLocks noChangeAspect="1"/>
          </p:cNvSpPr>
          <p:nvPr/>
        </p:nvSpPr>
        <p:spPr>
          <a:xfrm>
            <a:off x="6516216" y="1433558"/>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7" name="对象 6"/>
          <p:cNvGraphicFramePr>
            <a:graphicFrameLocks noChangeAspect="1"/>
          </p:cNvGraphicFramePr>
          <p:nvPr>
            <p:extLst>
              <p:ext uri="{D42A27DB-BD31-4B8C-83A1-F6EECF244321}">
                <p14:modId xmlns:p14="http://schemas.microsoft.com/office/powerpoint/2010/main" xmlns="" val="2082199652"/>
              </p:ext>
            </p:extLst>
          </p:nvPr>
        </p:nvGraphicFramePr>
        <p:xfrm>
          <a:off x="508000" y="2996952"/>
          <a:ext cx="8128000" cy="992041"/>
        </p:xfrm>
        <a:graphic>
          <a:graphicData uri="http://schemas.openxmlformats.org/presentationml/2006/ole">
            <p:oleObj spid="_x0000_s29699" name="文档" r:id="rId7" imgW="3837724" imgH="468025" progId="Word.Document.12">
              <p:embed/>
            </p:oleObj>
          </a:graphicData>
        </a:graphic>
      </p:graphicFrame>
      <p:sp>
        <p:nvSpPr>
          <p:cNvPr id="11" name="矩形 10"/>
          <p:cNvSpPr>
            <a:spLocks noChangeAspect="1"/>
          </p:cNvSpPr>
          <p:nvPr/>
        </p:nvSpPr>
        <p:spPr>
          <a:xfrm>
            <a:off x="508000" y="4028937"/>
            <a:ext cx="8128000" cy="1272271"/>
          </a:xfrm>
          <a:prstGeom prst="rect">
            <a:avLst/>
          </a:prstGeom>
        </p:spPr>
        <p:txBody>
          <a:bodyPr>
            <a:spAutoFit/>
          </a:bodyPr>
          <a:lstStyle/>
          <a:p>
            <a:pPr indent="267970">
              <a:lnSpc>
                <a:spcPct val="120000"/>
              </a:lnSpc>
              <a:spcAft>
                <a:spcPts val="0"/>
              </a:spcAft>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(2018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河北唐山三模</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是首项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对于任意</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b="1" baseline="-250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n+m</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前</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A.121	B.25	C.31	D.35</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3" name="矩形 12"/>
          <p:cNvSpPr>
            <a:spLocks noChangeAspect="1"/>
          </p:cNvSpPr>
          <p:nvPr/>
        </p:nvSpPr>
        <p:spPr>
          <a:xfrm>
            <a:off x="4860032" y="4437112"/>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sp>
        <p:nvSpPr>
          <p:cNvPr id="14" name="矩形 13"/>
          <p:cNvSpPr>
            <a:spLocks noChangeAspect="1"/>
          </p:cNvSpPr>
          <p:nvPr/>
        </p:nvSpPr>
        <p:spPr>
          <a:xfrm>
            <a:off x="508000" y="5253073"/>
            <a:ext cx="8128000" cy="127227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FF0000"/>
                </a:solidFill>
                <a:latin typeface="Times New Roman" panose="02020603050405020304" pitchFamily="18" charset="0"/>
                <a:cs typeface="Times New Roman" panose="02020603050405020304" pitchFamily="18" charset="0"/>
              </a:rPr>
              <a:t>解析</a:t>
            </a:r>
            <a:r>
              <a:rPr lang="en-US" altLang="zh-CN" sz="2200" b="1"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当</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i="1" baseline="-25000" dirty="0" err="1">
                <a:solidFill>
                  <a:srgbClr val="000000"/>
                </a:solidFill>
                <a:latin typeface="Times New Roman" panose="02020603050405020304" pitchFamily="18" charset="0"/>
                <a:cs typeface="Times New Roman" panose="02020603050405020304" pitchFamily="18" charset="0"/>
              </a:rPr>
              <a:t>n+m</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得</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是首项</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公差</a:t>
            </a:r>
            <a:r>
              <a:rPr lang="en-US" altLang="zh-CN" sz="2200" i="1" dirty="0">
                <a:solidFill>
                  <a:srgbClr val="000000"/>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的等差数列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i="1" dirty="0">
                <a:solidFill>
                  <a:srgbClr val="000000"/>
                </a:solidFill>
                <a:latin typeface="NEU-BZ-S92"/>
                <a:cs typeface="宋体" panose="02010600030101010101" pitchFamily="2" charset="-122"/>
              </a:rPr>
              <a:t>∴</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35</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16" name="对象 15"/>
          <p:cNvGraphicFramePr>
            <a:graphicFrameLocks noChangeAspect="1"/>
          </p:cNvGraphicFramePr>
          <p:nvPr>
            <p:extLst>
              <p:ext uri="{D42A27DB-BD31-4B8C-83A1-F6EECF244321}">
                <p14:modId xmlns:p14="http://schemas.microsoft.com/office/powerpoint/2010/main" xmlns="" val="3389398780"/>
              </p:ext>
            </p:extLst>
          </p:nvPr>
        </p:nvGraphicFramePr>
        <p:xfrm>
          <a:off x="-643749" y="6044583"/>
          <a:ext cx="6106686" cy="485099"/>
        </p:xfrm>
        <a:graphic>
          <a:graphicData uri="http://schemas.openxmlformats.org/presentationml/2006/ole">
            <p:oleObj spid="_x0000_s29700" name="文档" r:id="rId8" imgW="3837724" imgH="304325" progId="Word.Document.12">
              <p:embed/>
            </p:oleObj>
          </a:graphicData>
        </a:graphic>
      </p:graphicFrame>
    </p:spTree>
    <p:extLst>
      <p:ext uri="{BB962C8B-B14F-4D97-AF65-F5344CB8AC3E}">
        <p14:creationId xmlns:p14="http://schemas.microsoft.com/office/powerpoint/2010/main" xmlns="" val="1015810219"/>
      </p:ext>
    </p:extLst>
  </p:cSld>
  <p:clrMapOvr>
    <a:masterClrMapping/>
  </p:clrMapOvr>
  <mc:AlternateContent xmlns:mc="http://schemas.openxmlformats.org/markup-compatibility/2006">
    <mc:Choice xmlns:p14="http://schemas.microsoft.com/office/powerpoint/2010/main" xmlns="" Requires="p14">
      <p:transition spd="slow" p14:dur="800">
        <p:wipe dir="r"/>
      </p:transition>
    </mc:Choice>
    <mc:Fallback>
      <p:transition spd="slow">
        <p:wipe dir="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7</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103955326"/>
              </p:ext>
            </p:extLst>
          </p:nvPr>
        </p:nvGraphicFramePr>
        <p:xfrm>
          <a:off x="508000" y="2040066"/>
          <a:ext cx="8128000" cy="1493104"/>
        </p:xfrm>
        <a:graphic>
          <a:graphicData uri="http://schemas.openxmlformats.org/presentationml/2006/ole">
            <p:oleObj spid="_x0000_s30722" name="文档" r:id="rId6" imgW="3837724" imgH="704201" progId="Word.Document.12">
              <p:embed/>
            </p:oleObj>
          </a:graphicData>
        </a:graphic>
      </p:graphicFrame>
      <p:sp>
        <p:nvSpPr>
          <p:cNvPr id="9" name="矩形 8"/>
          <p:cNvSpPr>
            <a:spLocks noChangeAspect="1"/>
          </p:cNvSpPr>
          <p:nvPr/>
        </p:nvSpPr>
        <p:spPr>
          <a:xfrm>
            <a:off x="1475656" y="2333890"/>
            <a:ext cx="388248" cy="469744"/>
          </a:xfrm>
          <a:prstGeom prst="rect">
            <a:avLst/>
          </a:prstGeom>
        </p:spPr>
        <p:txBody>
          <a:bodyPr wrap="none">
            <a:spAutoFit/>
          </a:bodyPr>
          <a:lstStyle/>
          <a:p>
            <a:pPr>
              <a:lnSpc>
                <a:spcPct val="120000"/>
              </a:lnSpc>
            </a:pPr>
            <a:r>
              <a:rPr lang="en-US" altLang="zh-CN" sz="2200" dirty="0" smtClean="0">
                <a:solidFill>
                  <a:srgbClr val="FF0000"/>
                </a:solidFill>
                <a:latin typeface="Times New Roman" panose="02020603050405020304" pitchFamily="18" charset="0"/>
              </a:rPr>
              <a:t>D</a:t>
            </a:r>
            <a:endParaRPr lang="zh-CN" altLang="en-US" sz="2200" dirty="0"/>
          </a:p>
        </p:txBody>
      </p:sp>
      <p:graphicFrame>
        <p:nvGraphicFramePr>
          <p:cNvPr id="4" name="对象 3"/>
          <p:cNvGraphicFramePr>
            <a:graphicFrameLocks noChangeAspect="1"/>
          </p:cNvGraphicFramePr>
          <p:nvPr>
            <p:extLst>
              <p:ext uri="{D42A27DB-BD31-4B8C-83A1-F6EECF244321}">
                <p14:modId xmlns:p14="http://schemas.microsoft.com/office/powerpoint/2010/main" xmlns="" val="2631774844"/>
              </p:ext>
            </p:extLst>
          </p:nvPr>
        </p:nvGraphicFramePr>
        <p:xfrm>
          <a:off x="508000" y="3562882"/>
          <a:ext cx="8128000" cy="1419121"/>
        </p:xfrm>
        <a:graphic>
          <a:graphicData uri="http://schemas.openxmlformats.org/presentationml/2006/ole">
            <p:oleObj spid="_x0000_s30723" name="文档" r:id="rId7" imgW="3837724" imgH="669586" progId="Word.Document.12">
              <p:embed/>
            </p:oleObj>
          </a:graphicData>
        </a:graphic>
      </p:graphicFrame>
    </p:spTree>
    <p:extLst>
      <p:ext uri="{BB962C8B-B14F-4D97-AF65-F5344CB8AC3E}">
        <p14:creationId xmlns:p14="http://schemas.microsoft.com/office/powerpoint/2010/main" xmlns="" val="766158457"/>
      </p:ext>
    </p:extLst>
  </p:cSld>
  <p:clrMapOvr>
    <a:masterClrMapping/>
  </p:clrMapOvr>
  <mc:AlternateContent xmlns:mc="http://schemas.openxmlformats.org/markup-compatibility/2006">
    <mc:Choice xmlns:p14="http://schemas.microsoft.com/office/powerpoint/2010/main" xmlns="" Requires="p14">
      <p:transition spd="slow" p14:dur="800">
        <p:cover dir="lu"/>
      </p:transition>
    </mc:Choice>
    <mc:Fallback>
      <p:transition spd="slow">
        <p:cover dir="l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8</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lumMod val="85000"/>
                  </a:schemeClr>
                </a:solidFill>
                <a:latin typeface="+mj-ea"/>
                <a:ea typeface="+mj-ea"/>
              </a:rPr>
              <a:t>知识梳理</a:t>
            </a:r>
          </a:p>
        </p:txBody>
      </p:sp>
      <p:sp>
        <p:nvSpPr>
          <p:cNvPr id="6" name="圆角矩形 5">
            <a:hlinkClick r:id="rId5" action="ppaction://hlinksldjump"/>
          </p:cNvPr>
          <p:cNvSpPr/>
          <p:nvPr/>
        </p:nvSpPr>
        <p:spPr>
          <a:xfrm>
            <a:off x="1331640" y="1011172"/>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考点自诊</a:t>
            </a:r>
            <a:endParaRPr lang="zh-CN" altLang="en-US" sz="1200" dirty="0">
              <a:solidFill>
                <a:srgbClr val="E75E22"/>
              </a:solidFill>
              <a:latin typeface="+mj-ea"/>
              <a:ea typeface="+mj-ea"/>
            </a:endParaRPr>
          </a:p>
        </p:txBody>
      </p:sp>
      <p:sp>
        <p:nvSpPr>
          <p:cNvPr id="3" name="矩形 2"/>
          <p:cNvSpPr>
            <a:spLocks noChangeAspect="1"/>
          </p:cNvSpPr>
          <p:nvPr/>
        </p:nvSpPr>
        <p:spPr>
          <a:xfrm>
            <a:off x="508000" y="1502990"/>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是数列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的前</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项和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S</a:t>
            </a:r>
            <a:r>
              <a:rPr lang="en-US" altLang="zh-CN" sz="2200" i="1" baseline="-25000" dirty="0">
                <a:solidFill>
                  <a:srgbClr val="000000"/>
                </a:solidFill>
                <a:latin typeface="Times New Roman" panose="02020603050405020304" pitchFamily="18" charset="0"/>
                <a:cs typeface="Times New Roman" panose="02020603050405020304" pitchFamily="18" charset="0"/>
              </a:rPr>
              <a:t>n+</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err="1">
                <a:solidFill>
                  <a:srgbClr val="000000"/>
                </a:solidFill>
                <a:latin typeface="Times New Roman" panose="02020603050405020304" pitchFamily="18" charset="0"/>
                <a:cs typeface="Times New Roman" panose="02020603050405020304" pitchFamily="18" charset="0"/>
              </a:rPr>
              <a:t>S</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5260692"/>
              </p:ext>
            </p:extLst>
          </p:nvPr>
        </p:nvGraphicFramePr>
        <p:xfrm>
          <a:off x="7596336" y="1372667"/>
          <a:ext cx="8128000" cy="497701"/>
        </p:xfrm>
        <a:graphic>
          <a:graphicData uri="http://schemas.openxmlformats.org/presentationml/2006/ole">
            <p:oleObj spid="_x0000_s31746" name="文档" r:id="rId6" imgW="3837724" imgH="234373" progId="Word.Document.12">
              <p:embed/>
            </p:oleObj>
          </a:graphicData>
        </a:graphic>
      </p:graphicFrame>
      <p:graphicFrame>
        <p:nvGraphicFramePr>
          <p:cNvPr id="2" name="对象 1"/>
          <p:cNvGraphicFramePr>
            <a:graphicFrameLocks noChangeAspect="1"/>
          </p:cNvGraphicFramePr>
          <p:nvPr>
            <p:extLst>
              <p:ext uri="{D42A27DB-BD31-4B8C-83A1-F6EECF244321}">
                <p14:modId xmlns:p14="http://schemas.microsoft.com/office/powerpoint/2010/main" xmlns="" val="3195812300"/>
              </p:ext>
            </p:extLst>
          </p:nvPr>
        </p:nvGraphicFramePr>
        <p:xfrm>
          <a:off x="323528" y="2008856"/>
          <a:ext cx="8128000" cy="3756299"/>
        </p:xfrm>
        <a:graphic>
          <a:graphicData uri="http://schemas.openxmlformats.org/presentationml/2006/ole">
            <p:oleObj spid="_x0000_s31747" name="文档" r:id="rId7" imgW="3837724" imgH="1772583" progId="Word.Document.12">
              <p:embed/>
            </p:oleObj>
          </a:graphicData>
        </a:graphic>
      </p:graphicFrame>
    </p:spTree>
    <p:extLst>
      <p:ext uri="{BB962C8B-B14F-4D97-AF65-F5344CB8AC3E}">
        <p14:creationId xmlns:p14="http://schemas.microsoft.com/office/powerpoint/2010/main" xmlns="" val="1635693941"/>
      </p:ext>
    </p:extLst>
  </p:cSld>
  <p:clrMapOvr>
    <a:masterClrMapping/>
  </p:clrMapOvr>
  <mc:AlternateContent xmlns:mc="http://schemas.openxmlformats.org/markup-compatibility/2006">
    <mc:Choice xmlns:p14="http://schemas.microsoft.com/office/powerpoint/2010/main" xmlns="" Requires="p14">
      <p:transition spd="slow" p14:dur="8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灯片编号占位符 3"/>
          <p:cNvSpPr>
            <a:spLocks noGrp="1"/>
          </p:cNvSpPr>
          <p:nvPr>
            <p:ph type="sldNum" sz="quarter" idx="4"/>
          </p:nvPr>
        </p:nvSpPr>
        <p:spPr>
          <a:prstGeom prst="rect">
            <a:avLst/>
          </a:prstGeom>
        </p:spPr>
        <p:txBody>
          <a:bodyPr/>
          <a:lstStyle>
            <a:lvl1pPr>
              <a:defRPr>
                <a:solidFill>
                  <a:schemeClr val="bg1"/>
                </a:solidFill>
                <a:latin typeface="+mj-ea"/>
                <a:ea typeface="+mj-ea"/>
              </a:defRPr>
            </a:lvl1pPr>
          </a:lstStyle>
          <a:p>
            <a:pPr algn="ctr"/>
            <a:r>
              <a:rPr lang="en-US" altLang="zh-CN" dirty="0" smtClean="0"/>
              <a:t>-</a:t>
            </a:r>
            <a:fld id="{4BF17FCF-D4DA-449D-A468-DDB7E43619E6}" type="slidenum">
              <a:rPr lang="zh-CN" altLang="en-US" smtClean="0"/>
              <a:pPr algn="ctr"/>
              <a:t>9</a:t>
            </a:fld>
            <a:r>
              <a:rPr lang="en-US" altLang="zh-CN" dirty="0" smtClean="0"/>
              <a:t>-</a:t>
            </a:r>
            <a:endParaRPr lang="zh-CN" altLang="en-US" dirty="0"/>
          </a:p>
        </p:txBody>
      </p:sp>
      <p:sp>
        <p:nvSpPr>
          <p:cNvPr id="5" name="圆角矩形 4">
            <a:hlinkClick r:id="rId4" action="ppaction://hlinksldjump"/>
          </p:cNvPr>
          <p:cNvSpPr/>
          <p:nvPr/>
        </p:nvSpPr>
        <p:spPr>
          <a:xfrm>
            <a:off x="344304" y="1010948"/>
            <a:ext cx="936104"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E75E22"/>
                </a:solidFill>
                <a:latin typeface="+mj-ea"/>
                <a:ea typeface="+mj-ea"/>
              </a:rPr>
              <a:t>考点</a:t>
            </a:r>
            <a:r>
              <a:rPr lang="en-US" altLang="zh-CN" sz="1200" dirty="0" smtClean="0">
                <a:solidFill>
                  <a:srgbClr val="E75E22"/>
                </a:solidFill>
                <a:latin typeface="+mj-ea"/>
                <a:ea typeface="+mj-ea"/>
              </a:rPr>
              <a:t>1</a:t>
            </a:r>
            <a:endParaRPr lang="zh-CN" altLang="en-US" sz="1200" dirty="0">
              <a:solidFill>
                <a:srgbClr val="E75E22"/>
              </a:solidFill>
              <a:latin typeface="+mj-ea"/>
              <a:ea typeface="+mj-ea"/>
            </a:endParaRPr>
          </a:p>
        </p:txBody>
      </p:sp>
      <p:sp>
        <p:nvSpPr>
          <p:cNvPr id="6" name="圆角矩形 5">
            <a:hlinkClick r:id="rId5" action="ppaction://hlinksldjump"/>
          </p:cNvPr>
          <p:cNvSpPr/>
          <p:nvPr/>
        </p:nvSpPr>
        <p:spPr>
          <a:xfrm>
            <a:off x="1331640" y="1011172"/>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2</a:t>
            </a:r>
            <a:endParaRPr lang="zh-CN" altLang="en-US" sz="1200" dirty="0">
              <a:solidFill>
                <a:schemeClr val="bg1">
                  <a:lumMod val="85000"/>
                </a:schemeClr>
              </a:solidFill>
              <a:latin typeface="+mj-ea"/>
              <a:ea typeface="+mj-ea"/>
            </a:endParaRPr>
          </a:p>
        </p:txBody>
      </p:sp>
      <p:sp>
        <p:nvSpPr>
          <p:cNvPr id="8" name="圆角矩形 7">
            <a:hlinkClick r:id="rId6" action="ppaction://hlinksldjump"/>
          </p:cNvPr>
          <p:cNvSpPr/>
          <p:nvPr/>
        </p:nvSpPr>
        <p:spPr>
          <a:xfrm>
            <a:off x="2318976" y="1010948"/>
            <a:ext cx="936104"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lumMod val="85000"/>
                  </a:schemeClr>
                </a:solidFill>
                <a:latin typeface="+mj-ea"/>
                <a:ea typeface="+mj-ea"/>
              </a:rPr>
              <a:t>考点</a:t>
            </a:r>
            <a:r>
              <a:rPr lang="en-US" altLang="zh-CN" sz="1200" dirty="0" smtClean="0">
                <a:solidFill>
                  <a:schemeClr val="bg1">
                    <a:lumMod val="85000"/>
                  </a:schemeClr>
                </a:solidFill>
                <a:latin typeface="+mj-ea"/>
                <a:ea typeface="+mj-ea"/>
              </a:rPr>
              <a:t>3</a:t>
            </a:r>
            <a:endParaRPr lang="zh-CN" altLang="en-US" sz="1200" dirty="0">
              <a:solidFill>
                <a:schemeClr val="bg1">
                  <a:lumMod val="85000"/>
                </a:schemeClr>
              </a:solidFill>
              <a:latin typeface="+mj-ea"/>
              <a:ea typeface="+mj-ea"/>
            </a:endParaRPr>
          </a:p>
        </p:txBody>
      </p:sp>
      <p:sp>
        <p:nvSpPr>
          <p:cNvPr id="2" name="矩形 1"/>
          <p:cNvSpPr>
            <a:spLocks noChangeAspect="1"/>
          </p:cNvSpPr>
          <p:nvPr/>
        </p:nvSpPr>
        <p:spPr>
          <a:xfrm>
            <a:off x="508000" y="1803183"/>
            <a:ext cx="8128000" cy="866006"/>
          </a:xfrm>
          <a:prstGeom prst="rect">
            <a:avLst/>
          </a:prstGeom>
        </p:spPr>
        <p:txBody>
          <a:bodyPr>
            <a:spAutoFit/>
          </a:bodyPr>
          <a:lstStyle/>
          <a:p>
            <a:pPr indent="22923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由数列的前几项求数列的通项公式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根据下面各数列前几项的值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135039860"/>
              </p:ext>
            </p:extLst>
          </p:nvPr>
        </p:nvGraphicFramePr>
        <p:xfrm>
          <a:off x="323528" y="2688061"/>
          <a:ext cx="8128000" cy="2253107"/>
        </p:xfrm>
        <a:graphic>
          <a:graphicData uri="http://schemas.openxmlformats.org/presentationml/2006/ole">
            <p:oleObj spid="_x0000_s32770" name="文档" r:id="rId7" imgW="3837724" imgH="1064415" progId="Word.Document.12">
              <p:embed/>
            </p:oleObj>
          </a:graphicData>
        </a:graphic>
      </p:graphicFrame>
      <p:sp>
        <p:nvSpPr>
          <p:cNvPr id="4" name="矩形 3"/>
          <p:cNvSpPr>
            <a:spLocks noChangeAspect="1"/>
          </p:cNvSpPr>
          <p:nvPr/>
        </p:nvSpPr>
        <p:spPr>
          <a:xfrm>
            <a:off x="508000" y="5002785"/>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思考</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如何根据数列的前几项的值写出数列的一个通项公式</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7262272"/>
      </p:ext>
    </p:extLst>
  </p:cSld>
  <p:clrMapOvr>
    <a:masterClrMapping/>
  </p:clrMapOvr>
  <mc:AlternateContent xmlns:mc="http://schemas.openxmlformats.org/markup-compatibility/2006">
    <mc:Choice xmlns:p14="http://schemas.microsoft.com/office/powerpoint/2010/main" xmlns="" Requires="p14">
      <p:transition spd="slow" p14:dur="800">
        <p:cover dir="ld"/>
      </p:transition>
    </mc:Choice>
    <mc:Fallback>
      <p:transition spd="slow">
        <p:cover dir="ld"/>
      </p:transition>
    </mc:Fallback>
  </mc:AlternateContent>
  <p:timing>
    <p:tnLst>
      <p:par>
        <p:cTn id="1" dur="indefinite" restart="never" nodeType="tmRoot"/>
      </p:par>
    </p:tnLst>
  </p:timing>
</p:sld>
</file>

<file path=ppt/theme/theme1.xml><?xml version="1.0" encoding="utf-8"?>
<a:theme xmlns:a="http://schemas.openxmlformats.org/drawingml/2006/main" name="2014高优二轮模板">
  <a:themeElements>
    <a:clrScheme name="自定义 4">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FFF00"/>
      </a:folHlink>
    </a:clrScheme>
    <a:fontScheme name="Office 经典">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2014高优二轮模板</Template>
  <TotalTime>530</TotalTime>
  <Words>1635</Words>
  <Application>Microsoft Office PowerPoint</Application>
  <PresentationFormat>全屏显示(4:3)</PresentationFormat>
  <Paragraphs>241</Paragraphs>
  <Slides>32</Slides>
  <Notes>31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34" baseType="lpstr">
      <vt:lpstr>2014高优二轮模板</vt:lpstr>
      <vt:lpstr>文档</vt:lpstr>
      <vt:lpstr>6.1　数列的概念与表示</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108</cp:revision>
  <dcterms:created xsi:type="dcterms:W3CDTF">2014-12-26T02:01:49Z</dcterms:created>
  <dcterms:modified xsi:type="dcterms:W3CDTF">2019-12-12T00:25:16Z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