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451" r:id="rId2"/>
    <p:sldId id="452" r:id="rId3"/>
    <p:sldId id="453" r:id="rId4"/>
    <p:sldId id="454" r:id="rId5"/>
    <p:sldId id="455" r:id="rId6"/>
    <p:sldId id="456" r:id="rId7"/>
    <p:sldId id="457" r:id="rId8"/>
    <p:sldId id="458" r:id="rId9"/>
    <p:sldId id="459" r:id="rId10"/>
    <p:sldId id="460" r:id="rId11"/>
    <p:sldId id="461" r:id="rId12"/>
    <p:sldId id="462" r:id="rId13"/>
    <p:sldId id="463" r:id="rId14"/>
    <p:sldId id="464" r:id="rId15"/>
    <p:sldId id="465" r:id="rId16"/>
    <p:sldId id="466" r:id="rId17"/>
    <p:sldId id="467" r:id="rId18"/>
    <p:sldId id="468" r:id="rId19"/>
    <p:sldId id="469" r:id="rId20"/>
    <p:sldId id="470" r:id="rId21"/>
    <p:sldId id="471" r:id="rId22"/>
    <p:sldId id="472" r:id="rId23"/>
    <p:sldId id="473" r:id="rId24"/>
    <p:sldId id="474" r:id="rId25"/>
    <p:sldId id="475" r:id="rId26"/>
    <p:sldId id="476" r:id="rId27"/>
    <p:sldId id="477" r:id="rId28"/>
    <p:sldId id="478" r:id="rId29"/>
    <p:sldId id="479" r:id="rId30"/>
    <p:sldId id="480" r:id="rId31"/>
    <p:sldId id="481" r:id="rId32"/>
    <p:sldId id="482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35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20000"/>
    <a:srgbClr val="FFE389"/>
    <a:srgbClr val="E75E22"/>
    <a:srgbClr val="FFEDAB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935"/>
        <p:guide pos="575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Relationship Id="rId4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28880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19736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732207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33281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387806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54594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62764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48860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67597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58215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10226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22183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86194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59285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98735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421479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79073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6625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366218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122286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24174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29186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30995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87087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24734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4204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4067944" y="538157"/>
            <a:ext cx="1433729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必备知识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预案自诊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281436" y="874706"/>
            <a:ext cx="99918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5539016" y="538157"/>
            <a:ext cx="1497645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关键能力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学案突破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5773141" y="874706"/>
            <a:ext cx="1043726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9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52388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同侧圆角矩形 29">
            <a:hlinkClick r:id="rId17" action="ppaction://hlinksldjump" tooltip="点击进入"/>
          </p:cNvPr>
          <p:cNvSpPr/>
          <p:nvPr/>
        </p:nvSpPr>
        <p:spPr>
          <a:xfrm>
            <a:off x="4067944" y="607236"/>
            <a:ext cx="1419143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必备知识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预案自诊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同侧圆角矩形 14">
            <a:hlinkClick r:id="rId18" action="ppaction://hlinksldjump" tooltip="点击进入"/>
          </p:cNvPr>
          <p:cNvSpPr/>
          <p:nvPr/>
        </p:nvSpPr>
        <p:spPr>
          <a:xfrm>
            <a:off x="5535570" y="607236"/>
            <a:ext cx="1482733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关键能力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学案突破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5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notesSlide" Target="../notesSlides/notesSlide9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12.docx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14.docx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8.docx"/><Relationship Id="rId3" Type="http://schemas.openxmlformats.org/officeDocument/2006/relationships/notesSlide" Target="../notesSlides/notesSlide12.xml"/><Relationship Id="rId7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9.docx"/><Relationship Id="rId3" Type="http://schemas.openxmlformats.org/officeDocument/2006/relationships/notesSlide" Target="../notesSlides/notesSlide25.xml"/><Relationship Id="rId7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7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3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1.docx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37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4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2.docx"/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39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5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6.vml"/><Relationship Id="rId5" Type="http://schemas.openxmlformats.org/officeDocument/2006/relationships/package" Target="../embeddings/Microsoft_Office_Word___34.docx"/><Relationship Id="rId4" Type="http://schemas.openxmlformats.org/officeDocument/2006/relationships/package" Target="../embeddings/Microsoft_Office_Word___33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7.vml"/><Relationship Id="rId4" Type="http://schemas.openxmlformats.org/officeDocument/2006/relationships/package" Target="../embeddings/Microsoft_Office_Word___35.docx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0.jpeg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0.docx"/><Relationship Id="rId3" Type="http://schemas.openxmlformats.org/officeDocument/2006/relationships/notesSlide" Target="../notesSlides/notesSlide8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8.xml"/><Relationship Id="rId4" Type="http://schemas.openxmlformats.org/officeDocument/2006/relationships/slide" Target="slide2.xml"/><Relationship Id="rId9" Type="http://schemas.openxmlformats.org/officeDocument/2006/relationships/package" Target="../embeddings/Microsoft_Office_Word___11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3031039"/>
            <a:ext cx="6948264" cy="736179"/>
          </a:xfrm>
        </p:spPr>
        <p:txBody>
          <a:bodyPr/>
          <a:lstStyle/>
          <a:p>
            <a:r>
              <a:rPr lang="en-US" altLang="zh-CN" dirty="0"/>
              <a:t>5</a:t>
            </a:r>
            <a:r>
              <a:rPr lang="en-US" altLang="zh-CN" i="1" dirty="0"/>
              <a:t>.</a:t>
            </a:r>
            <a:r>
              <a:rPr lang="en-US" altLang="zh-CN" dirty="0"/>
              <a:t>1</a:t>
            </a:r>
            <a:r>
              <a:rPr lang="zh-CN" altLang="zh-CN" i="1" dirty="0"/>
              <a:t>　</a:t>
            </a:r>
            <a:r>
              <a:rPr lang="zh-CN" altLang="zh-CN" dirty="0"/>
              <a:t>平面向量的概念及线性运算</a:t>
            </a:r>
          </a:p>
        </p:txBody>
      </p:sp>
      <p:pic>
        <p:nvPicPr>
          <p:cNvPr id="4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100534"/>
            <a:ext cx="7621588" cy="2400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52112135"/>
              </p:ext>
            </p:extLst>
          </p:nvPr>
        </p:nvGraphicFramePr>
        <p:xfrm>
          <a:off x="508000" y="1618409"/>
          <a:ext cx="8128000" cy="1775583"/>
        </p:xfrm>
        <a:graphic>
          <a:graphicData uri="http://schemas.openxmlformats.org/presentationml/2006/ole">
            <p:oleObj spid="_x0000_s34818" name="文档" r:id="rId6" imgW="3837724" imgH="837614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2433026" y="1938098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5607000"/>
              </p:ext>
            </p:extLst>
          </p:nvPr>
        </p:nvGraphicFramePr>
        <p:xfrm>
          <a:off x="508000" y="3456267"/>
          <a:ext cx="8128000" cy="2380896"/>
        </p:xfrm>
        <a:graphic>
          <a:graphicData uri="http://schemas.openxmlformats.org/presentationml/2006/ole">
            <p:oleObj spid="_x0000_s34819" name="文档" r:id="rId7" imgW="3837724" imgH="1123189" progId="Word.Document.12">
              <p:embed/>
            </p:oleObj>
          </a:graphicData>
        </a:graphic>
      </p:graphicFrame>
      <p:pic>
        <p:nvPicPr>
          <p:cNvPr id="13" name="L05.eps" descr="id:2147512621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4139952" y="3567933"/>
            <a:ext cx="2880320" cy="2165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5330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698529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设向量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不平行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向量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72648646"/>
              </p:ext>
            </p:extLst>
          </p:nvPr>
        </p:nvGraphicFramePr>
        <p:xfrm>
          <a:off x="4788024" y="2636912"/>
          <a:ext cx="5551533" cy="440999"/>
        </p:xfrm>
        <a:graphic>
          <a:graphicData uri="http://schemas.openxmlformats.org/presentationml/2006/ole">
            <p:oleObj spid="_x0000_s35842" name="文档" r:id="rId6" imgW="3837724" imgH="304325" progId="Word.Document.12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67473232"/>
              </p:ext>
            </p:extLst>
          </p:nvPr>
        </p:nvGraphicFramePr>
        <p:xfrm>
          <a:off x="323528" y="3159211"/>
          <a:ext cx="8128000" cy="1113103"/>
        </p:xfrm>
        <a:graphic>
          <a:graphicData uri="http://schemas.openxmlformats.org/presentationml/2006/ole">
            <p:oleObj spid="_x0000_s35843" name="文档" r:id="rId7" imgW="3837724" imgH="52535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52395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平面向量的有关概念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对于非零向量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充分不必要条件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必要不充分条件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既不充分也不必要条件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给出下列命题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|a|=|b|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a=-b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是不共线的四点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为平行四边形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若两个向量相等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则它们的起点相同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终点相同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的充要条件是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|a|=|b|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其中真命题的序号是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50262176"/>
              </p:ext>
            </p:extLst>
          </p:nvPr>
        </p:nvGraphicFramePr>
        <p:xfrm>
          <a:off x="-2671332" y="4197763"/>
          <a:ext cx="8128000" cy="383365"/>
        </p:xfrm>
        <a:graphic>
          <a:graphicData uri="http://schemas.openxmlformats.org/presentationml/2006/ole">
            <p:oleObj spid="_x0000_s36866" name="文档" r:id="rId7" imgW="3837724" imgH="180648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6526849" y="2092747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706496" y="5290575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 dirty="0" smtClean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r>
              <a:rPr lang="en-US" altLang="zh-CN" sz="2200" i="1" dirty="0" smtClean="0">
                <a:solidFill>
                  <a:srgbClr val="FF0000"/>
                </a:solidFill>
                <a:cs typeface="宋体" panose="02010600030101010101" pitchFamily="2" charset="-122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a=-b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不一定成立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故前者是后者的充分不必要条件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不正确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两个向量的长度相等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方向可以是任意的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21548644"/>
              </p:ext>
            </p:extLst>
          </p:nvPr>
        </p:nvGraphicFramePr>
        <p:xfrm>
          <a:off x="323528" y="2996952"/>
          <a:ext cx="8128000" cy="803721"/>
        </p:xfrm>
        <a:graphic>
          <a:graphicData uri="http://schemas.openxmlformats.org/presentationml/2006/ole">
            <p:oleObj spid="_x0000_s37890" name="文档" r:id="rId7" imgW="3837724" imgH="379324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508000" y="3812913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是不共线的四点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为平行四边形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反之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为平行四边形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93705893"/>
              </p:ext>
            </p:extLst>
          </p:nvPr>
        </p:nvGraphicFramePr>
        <p:xfrm>
          <a:off x="323528" y="5066856"/>
          <a:ext cx="8128000" cy="410267"/>
        </p:xfrm>
        <a:graphic>
          <a:graphicData uri="http://schemas.openxmlformats.org/presentationml/2006/ole">
            <p:oleObj spid="_x0000_s37891" name="文档" r:id="rId8" imgW="3837724" imgH="192907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508000" y="546649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不正确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相等向量的起点和终点可以都不同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不正确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且方向相反时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即使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|a|=|b|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也不能得到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综上所述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真命题的序号是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1032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学习了向量的概念后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你对向量有怎样的认识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对于向量的概念应注意以下几条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向量的两个特征为大小和方向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向量既可以用有向线段和字母表示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也可以用坐标表示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相等向量不仅模相等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而且方向要相同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所以相等向量一定是平行向量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而平行向量未必是相等向量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向量与数量不同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数量可以比较大小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向量则不能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所以向量只有相等与不相等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不可以比较大小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1715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21949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给出下列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|=|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a=-b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为平行四边形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|a|&gt;|b|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μ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为实数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μ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为实数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必为零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为非零向量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的充要条件是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|a|=|b|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其中假命题的序号为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8828104"/>
              </p:ext>
            </p:extLst>
          </p:nvPr>
        </p:nvGraphicFramePr>
        <p:xfrm>
          <a:off x="-1980728" y="2603196"/>
          <a:ext cx="8128000" cy="383365"/>
        </p:xfrm>
        <a:graphic>
          <a:graphicData uri="http://schemas.openxmlformats.org/presentationml/2006/ole">
            <p:oleObj spid="_x0000_s38914" name="文档" r:id="rId7" imgW="3837724" imgH="180648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3419872" y="4504546"/>
            <a:ext cx="19479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 dirty="0">
                <a:solidFill>
                  <a:srgbClr val="FF0000"/>
                </a:solidFill>
                <a:cs typeface="宋体" panose="02010600030101010101" pitchFamily="2" charset="-122"/>
              </a:rPr>
              <a:t>①②③④⑤</a:t>
            </a:r>
            <a:r>
              <a:rPr lang="zh-CN" altLang="zh-CN" sz="2200" i="1" dirty="0" smtClean="0">
                <a:solidFill>
                  <a:srgbClr val="FF0000"/>
                </a:solidFill>
                <a:cs typeface="宋体" panose="02010600030101010101" pitchFamily="2" charset="-122"/>
              </a:rPr>
              <a:t>⑥</a:t>
            </a:r>
            <a:r>
              <a:rPr lang="en-US" altLang="zh-CN" sz="2200" i="1" dirty="0" smtClean="0">
                <a:solidFill>
                  <a:srgbClr val="FF0000"/>
                </a:solidFill>
                <a:cs typeface="宋体" panose="02010600030101010101" pitchFamily="2" charset="-122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980169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49582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不正确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.|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|=|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的方向不确定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不一定是相等或相反向量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不正确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可能在同一直线上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不一定是四边形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不正确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两向量不能比较大小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不正确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可以为任意向量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满足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μ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不一定共线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不正确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不正确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对于非零向量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的充要条件是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|a|=|b|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同向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65629746"/>
              </p:ext>
            </p:extLst>
          </p:nvPr>
        </p:nvGraphicFramePr>
        <p:xfrm>
          <a:off x="-829702" y="2513417"/>
          <a:ext cx="8128000" cy="383365"/>
        </p:xfrm>
        <a:graphic>
          <a:graphicData uri="http://schemas.openxmlformats.org/presentationml/2006/ole">
            <p:oleObj spid="_x0000_s39938" name="文档" r:id="rId7" imgW="3837724" imgH="18064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12067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939957" y="1381603"/>
            <a:ext cx="2808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平面向量的线性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运算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05237420"/>
              </p:ext>
            </p:extLst>
          </p:nvPr>
        </p:nvGraphicFramePr>
        <p:xfrm>
          <a:off x="508000" y="1883226"/>
          <a:ext cx="8128000" cy="4570110"/>
        </p:xfrm>
        <a:graphic>
          <a:graphicData uri="http://schemas.openxmlformats.org/presentationml/2006/ole">
            <p:oleObj spid="_x0000_s40962" name="文档" r:id="rId7" imgW="3837724" imgH="2156955" progId="Word.Document.12">
              <p:embed/>
            </p:oleObj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3295766" y="2369662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280408" y="5517232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08489090"/>
              </p:ext>
            </p:extLst>
          </p:nvPr>
        </p:nvGraphicFramePr>
        <p:xfrm>
          <a:off x="508000" y="1439616"/>
          <a:ext cx="8128000" cy="4859313"/>
        </p:xfrm>
        <a:graphic>
          <a:graphicData uri="http://schemas.openxmlformats.org/presentationml/2006/ole">
            <p:oleObj spid="_x0000_s41986" name="文档" r:id="rId7" imgW="3837724" imgH="229361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51852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在几何图形中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用已知向量表示未知向量的一般思路是什么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向量的线性运算与代数多项式的运算有怎样的联系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进行向量运算时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要尽可能地将它们转化到三角形或平行四边形中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充分利用相等向量、相反向量、三角形的中位线及相似三角形的对应边成比例等性质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把未知向量用已知向量表示出来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向量的线性运算类似于代数多项式的运算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实数运算中的去括号、移项、合并同类项、提取公因式等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变形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向量的线性运算中同样适用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8679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2332"/>
            <a:ext cx="244971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向量的有关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98548405"/>
              </p:ext>
            </p:extLst>
          </p:nvPr>
        </p:nvGraphicFramePr>
        <p:xfrm>
          <a:off x="508000" y="1865826"/>
          <a:ext cx="8128000" cy="5133130"/>
        </p:xfrm>
        <a:graphic>
          <a:graphicData uri="http://schemas.openxmlformats.org/presentationml/2006/ole">
            <p:oleObj spid="_x0000_s26626" name="文档" r:id="rId6" imgW="3951095" imgH="2496255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174954" y="2235308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923928" y="2249179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890476" y="2605739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545455" y="2950026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689046" y="3305768"/>
            <a:ext cx="396262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627784" y="4305328"/>
            <a:ext cx="124264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166353" y="5122156"/>
            <a:ext cx="215956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299719" y="5666706"/>
            <a:ext cx="223009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方向相同或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742631" y="547529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平行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1" grpId="0"/>
      <p:bldP spid="8" grpId="0"/>
      <p:bldP spid="9" grpId="0"/>
      <p:bldP spid="10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55968101"/>
              </p:ext>
            </p:extLst>
          </p:nvPr>
        </p:nvGraphicFramePr>
        <p:xfrm>
          <a:off x="508000" y="2060848"/>
          <a:ext cx="8128000" cy="2733994"/>
        </p:xfrm>
        <a:graphic>
          <a:graphicData uri="http://schemas.openxmlformats.org/presentationml/2006/ole">
            <p:oleObj spid="_x0000_s43010" name="文档" r:id="rId7" imgW="3837724" imgH="1290495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5068630" y="2383192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691680" y="3861048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571557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69050325"/>
              </p:ext>
            </p:extLst>
          </p:nvPr>
        </p:nvGraphicFramePr>
        <p:xfrm>
          <a:off x="508000" y="1580139"/>
          <a:ext cx="8128000" cy="4153117"/>
        </p:xfrm>
        <a:graphic>
          <a:graphicData uri="http://schemas.openxmlformats.org/presentationml/2006/ole">
            <p:oleObj spid="_x0000_s44034" name="文档" r:id="rId7" imgW="3837724" imgH="196080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95938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24843317"/>
              </p:ext>
            </p:extLst>
          </p:nvPr>
        </p:nvGraphicFramePr>
        <p:xfrm>
          <a:off x="508000" y="1491853"/>
          <a:ext cx="8128000" cy="4704624"/>
        </p:xfrm>
        <a:graphic>
          <a:graphicData uri="http://schemas.openxmlformats.org/presentationml/2006/ole">
            <p:oleObj spid="_x0000_s45058" name="文档" r:id="rId7" imgW="3837724" imgH="222113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5833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472" y="1461767"/>
            <a:ext cx="8128000" cy="4446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向量共线定理及其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41005821"/>
              </p:ext>
            </p:extLst>
          </p:nvPr>
        </p:nvGraphicFramePr>
        <p:xfrm>
          <a:off x="508000" y="1967368"/>
          <a:ext cx="8128000" cy="3971521"/>
        </p:xfrm>
        <a:graphic>
          <a:graphicData uri="http://schemas.openxmlformats.org/presentationml/2006/ole">
            <p:oleObj spid="_x0000_s46082" name="文档" r:id="rId7" imgW="3837724" imgH="1874986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7596336" y="1941256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306312" y="3397827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448256" y="5013176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57189854"/>
              </p:ext>
            </p:extLst>
          </p:nvPr>
        </p:nvGraphicFramePr>
        <p:xfrm>
          <a:off x="395536" y="1468795"/>
          <a:ext cx="8128000" cy="4768517"/>
        </p:xfrm>
        <a:graphic>
          <a:graphicData uri="http://schemas.openxmlformats.org/presentationml/2006/ole">
            <p:oleObj spid="_x0000_s47106" name="文档" r:id="rId7" imgW="3837724" imgH="22503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6459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如何用向量的方法证明三点共线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证明三点共线问题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可用向量共线解决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但应注意向量共线与三点共线的区别与联系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当两向量共线且有公共点时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才能得出三点共线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向量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共线是指存在不全为零的实数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当且仅当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则向量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不共线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4105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41315509"/>
              </p:ext>
            </p:extLst>
          </p:nvPr>
        </p:nvGraphicFramePr>
        <p:xfrm>
          <a:off x="508000" y="2498385"/>
          <a:ext cx="8128000" cy="2115230"/>
        </p:xfrm>
        <a:graphic>
          <a:graphicData uri="http://schemas.openxmlformats.org/presentationml/2006/ole">
            <p:oleObj spid="_x0000_s48130" name="文档" r:id="rId7" imgW="3837724" imgH="998069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6804248" y="3233758"/>
            <a:ext cx="44319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200" dirty="0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40511907"/>
              </p:ext>
            </p:extLst>
          </p:nvPr>
        </p:nvGraphicFramePr>
        <p:xfrm>
          <a:off x="8028384" y="4059239"/>
          <a:ext cx="8128000" cy="494340"/>
        </p:xfrm>
        <a:graphic>
          <a:graphicData uri="http://schemas.openxmlformats.org/presentationml/2006/ole">
            <p:oleObj spid="_x0000_s48131" name="文档" r:id="rId8" imgW="3837724" imgH="2336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19248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21319992"/>
              </p:ext>
            </p:extLst>
          </p:nvPr>
        </p:nvGraphicFramePr>
        <p:xfrm>
          <a:off x="508000" y="1484784"/>
          <a:ext cx="8128000" cy="4556659"/>
        </p:xfrm>
        <a:graphic>
          <a:graphicData uri="http://schemas.openxmlformats.org/presentationml/2006/ole">
            <p:oleObj spid="_x0000_s49154" name="文档" r:id="rId7" imgW="3837724" imgH="215082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45978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pic>
        <p:nvPicPr>
          <p:cNvPr id="9" name="要点归纳小结.eps"/>
          <p:cNvPicPr/>
          <p:nvPr/>
        </p:nvPicPr>
        <p:blipFill>
          <a:blip r:embed="rId7"/>
          <a:stretch>
            <a:fillRect/>
          </a:stretch>
        </p:blipFill>
        <p:spPr>
          <a:xfrm>
            <a:off x="560328" y="1484784"/>
            <a:ext cx="7396048" cy="417655"/>
          </a:xfrm>
          <a:prstGeom prst="rect">
            <a:avLst/>
          </a:prstGeom>
        </p:spPr>
      </p:pic>
      <p:sp>
        <p:nvSpPr>
          <p:cNvPr id="10" name="矩形 9"/>
          <p:cNvSpPr>
            <a:spLocks noChangeAspect="1"/>
          </p:cNvSpPr>
          <p:nvPr/>
        </p:nvSpPr>
        <p:spPr>
          <a:xfrm>
            <a:off x="508000" y="1937614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平面向量的重要结论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若存在非零实数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三点共线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相等向量具有传递性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非零向量的平行具有传递性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向量可以平移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平移后的向量与原向量是相等向量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共线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为实数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向量的线性运算要满足三角形法则和平行四边形法则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要注意三角形法则与平行四边形法则的要素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向量加法的三角形法则要素是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首尾相接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指向终点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向量减法的三角形法则要素是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起点重合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指向被减向量的终点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平行四边形法则要素是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起点重合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54579806"/>
              </p:ext>
            </p:extLst>
          </p:nvPr>
        </p:nvGraphicFramePr>
        <p:xfrm>
          <a:off x="3656678" y="2383303"/>
          <a:ext cx="8128000" cy="410267"/>
        </p:xfrm>
        <a:graphic>
          <a:graphicData uri="http://schemas.openxmlformats.org/presentationml/2006/ole">
            <p:oleObj spid="_x0000_s50178" name="文档" r:id="rId8" imgW="3837724" imgH="1929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3940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pic>
        <p:nvPicPr>
          <p:cNvPr id="11" name="易错易混警示.eps"/>
          <p:cNvPicPr/>
          <p:nvPr/>
        </p:nvPicPr>
        <p:blipFill>
          <a:blip r:embed="rId7"/>
          <a:stretch>
            <a:fillRect/>
          </a:stretch>
        </p:blipFill>
        <p:spPr>
          <a:xfrm>
            <a:off x="560328" y="1658861"/>
            <a:ext cx="2034391" cy="329979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508000" y="2059228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若两个向量起点相同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终点相同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则这两个向量相等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但两个相等向量不一定有相同的起点和终点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零向量和单位向量是两个特殊的向量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它们的模确定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但方向不确定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注意区分向量共线与向量所在的直线平行之间的关系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是共线向量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四点不一定在同一条直线上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在向量共线的充要条件中要注意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≠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可能不存在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也可能有无数个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68161050"/>
              </p:ext>
            </p:extLst>
          </p:nvPr>
        </p:nvGraphicFramePr>
        <p:xfrm>
          <a:off x="4355976" y="3732292"/>
          <a:ext cx="8128000" cy="410267"/>
        </p:xfrm>
        <a:graphic>
          <a:graphicData uri="http://schemas.openxmlformats.org/presentationml/2006/ole">
            <p:oleObj spid="_x0000_s51202" name="文档" r:id="rId8" imgW="3837724" imgH="1929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86314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28898272"/>
              </p:ext>
            </p:extLst>
          </p:nvPr>
        </p:nvGraphicFramePr>
        <p:xfrm>
          <a:off x="508000" y="2296294"/>
          <a:ext cx="8128000" cy="2788890"/>
        </p:xfrm>
        <a:graphic>
          <a:graphicData uri="http://schemas.openxmlformats.org/presentationml/2006/ole">
            <p:oleObj spid="_x0000_s27650" name="文档" r:id="rId6" imgW="3947136" imgH="1354677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123728" y="3007343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相等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995936" y="3007342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123728" y="3927480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相等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020507" y="3931382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27346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505324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下列命题正确的是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填序号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向量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共线的充要条件是有且仅有一个实数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不等式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||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|-|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||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|+|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中两个等号不可能同时成立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只有方向相同或相反的向量是平行向量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若向量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不共线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则向量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与向量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必不共线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下列叙述错误的是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若非零向量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的方向相同或相反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其中之一的方向相同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|a|+|b|=|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的方向相同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64057234"/>
              </p:ext>
            </p:extLst>
          </p:nvPr>
        </p:nvGraphicFramePr>
        <p:xfrm>
          <a:off x="2627784" y="2346821"/>
          <a:ext cx="8128000" cy="383365"/>
        </p:xfrm>
        <a:graphic>
          <a:graphicData uri="http://schemas.openxmlformats.org/presentationml/2006/ole">
            <p:oleObj spid="_x0000_s52226" name="文档" r:id="rId4" imgW="3837724" imgH="180648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02165171"/>
              </p:ext>
            </p:extLst>
          </p:nvPr>
        </p:nvGraphicFramePr>
        <p:xfrm>
          <a:off x="284223" y="5598484"/>
          <a:ext cx="8128000" cy="400180"/>
        </p:xfrm>
        <a:graphic>
          <a:graphicData uri="http://schemas.openxmlformats.org/presentationml/2006/ole">
            <p:oleObj spid="_x0000_s52227" name="文档" r:id="rId5" imgW="3837724" imgH="189662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6008745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344467" y="1052736"/>
            <a:ext cx="445506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易错警示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都是零向量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惹的祸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340078" y="1481643"/>
            <a:ext cx="60785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 dirty="0" smtClean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en-US" altLang="zh-CN" sz="2200" i="1" dirty="0" smtClean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657162" y="3902766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 dirty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zh-CN" altLang="zh-CN" sz="2200" i="1" dirty="0" smtClean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i="1" dirty="0" smtClean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78193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1628800"/>
            <a:ext cx="382508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易知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11585582"/>
              </p:ext>
            </p:extLst>
          </p:nvPr>
        </p:nvGraphicFramePr>
        <p:xfrm>
          <a:off x="508000" y="2132856"/>
          <a:ext cx="8128000" cy="2939128"/>
        </p:xfrm>
        <a:graphic>
          <a:graphicData uri="http://schemas.openxmlformats.org/presentationml/2006/ole">
            <p:oleObj spid="_x0000_s53250" name="文档" r:id="rId4" imgW="3837724" imgH="13871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16712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276872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反思提升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在向量的有关概念中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定义长度为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的向量叫做零向量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其方向是任意的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并且规定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与任一向量平行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由于零向量的特殊性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在两个向量共线或平行问题上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如果不考虑零向量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那么往往会得到错误的判断或结论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在向量的运算中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很多学生也往往忽视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导致结论错误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4130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022819" y="1469053"/>
            <a:ext cx="244971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向量的线性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运算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30890956"/>
              </p:ext>
            </p:extLst>
          </p:nvPr>
        </p:nvGraphicFramePr>
        <p:xfrm>
          <a:off x="539552" y="1975871"/>
          <a:ext cx="8142287" cy="4384675"/>
        </p:xfrm>
        <a:graphic>
          <a:graphicData uri="http://schemas.openxmlformats.org/presentationml/2006/ole">
            <p:oleObj spid="_x0000_s28674" name="文档" r:id="rId6" imgW="3913305" imgH="2109359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6546649" y="3032447"/>
            <a:ext cx="744114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464250" y="4040576"/>
            <a:ext cx="124906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958857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33284600"/>
              </p:ext>
            </p:extLst>
          </p:nvPr>
        </p:nvGraphicFramePr>
        <p:xfrm>
          <a:off x="508000" y="2263315"/>
          <a:ext cx="8128000" cy="3109901"/>
        </p:xfrm>
        <a:graphic>
          <a:graphicData uri="http://schemas.openxmlformats.org/presentationml/2006/ole">
            <p:oleObj spid="_x0000_s29698" name="文档" r:id="rId6" imgW="3908986" imgH="1497825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4572000" y="2606468"/>
            <a:ext cx="8258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|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λ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||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|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120697" y="3316960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45931" y="4022691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050716" y="3161038"/>
            <a:ext cx="659155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λμ</a:t>
            </a:r>
            <a:r>
              <a:rPr lang="en-US" altLang="zh-CN" sz="22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009152" y="3517011"/>
            <a:ext cx="99097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λ</a:t>
            </a:r>
            <a:r>
              <a:rPr lang="en-US" altLang="zh-CN" sz="22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μ</a:t>
            </a:r>
            <a:r>
              <a:rPr lang="en-US" altLang="zh-CN" sz="22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050716" y="3866506"/>
            <a:ext cx="98777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λ</a:t>
            </a:r>
            <a:r>
              <a:rPr lang="en-US" altLang="zh-CN" sz="22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λ</a:t>
            </a:r>
            <a:r>
              <a:rPr lang="en-US" altLang="zh-CN" sz="22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612748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457470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向量共线定理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向量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当且仅当有唯一一个实数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限定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的目的是保证实数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的存在性和唯一性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变形形式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上三点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外任一点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有且只有一个实数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44055063"/>
              </p:ext>
            </p:extLst>
          </p:nvPr>
        </p:nvGraphicFramePr>
        <p:xfrm>
          <a:off x="2791853" y="4108245"/>
          <a:ext cx="8128000" cy="383365"/>
        </p:xfrm>
        <a:graphic>
          <a:graphicData uri="http://schemas.openxmlformats.org/presentationml/2006/ole">
            <p:oleObj spid="_x0000_s30722" name="文档" r:id="rId6" imgW="3837724" imgH="180648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7524328" y="2865668"/>
            <a:ext cx="86594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λ</a:t>
            </a:r>
            <a:r>
              <a:rPr lang="en-US" altLang="zh-CN" sz="22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761644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常用结论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60328" y="1591967"/>
            <a:ext cx="7396048" cy="417655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32327056"/>
              </p:ext>
            </p:extLst>
          </p:nvPr>
        </p:nvGraphicFramePr>
        <p:xfrm>
          <a:off x="508000" y="2080118"/>
          <a:ext cx="8128000" cy="3591521"/>
        </p:xfrm>
        <a:graphic>
          <a:graphicData uri="http://schemas.openxmlformats.org/presentationml/2006/ole">
            <p:oleObj spid="_x0000_s31746" name="文档" r:id="rId7" imgW="3837724" imgH="169614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1324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06287956"/>
              </p:ext>
            </p:extLst>
          </p:nvPr>
        </p:nvGraphicFramePr>
        <p:xfrm>
          <a:off x="508000" y="2060848"/>
          <a:ext cx="8128000" cy="2945854"/>
        </p:xfrm>
        <a:graphic>
          <a:graphicData uri="http://schemas.openxmlformats.org/presentationml/2006/ole">
            <p:oleObj spid="_x0000_s32770" name="文档" r:id="rId6" imgW="3837724" imgH="1390013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7997211" y="2708920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047424" y="3088305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997211" y="3463952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009739" y="4208593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009739" y="4561394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40768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平行四边形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菱形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矩形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正方形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28486557"/>
              </p:ext>
            </p:extLst>
          </p:nvPr>
        </p:nvGraphicFramePr>
        <p:xfrm>
          <a:off x="3059832" y="1387311"/>
          <a:ext cx="8128000" cy="400180"/>
        </p:xfrm>
        <a:graphic>
          <a:graphicData uri="http://schemas.openxmlformats.org/presentationml/2006/ole">
            <p:oleObj spid="_x0000_s33794" name="文档" r:id="rId6" imgW="3837724" imgH="189662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1789301" y="1727825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2996952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故四边形是平行四边形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根据向量加法和减法的几何意义可知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该平行四边形的对角线相等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故为矩形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31721025"/>
              </p:ext>
            </p:extLst>
          </p:nvPr>
        </p:nvGraphicFramePr>
        <p:xfrm>
          <a:off x="-1353922" y="3064021"/>
          <a:ext cx="8128000" cy="383365"/>
        </p:xfrm>
        <a:graphic>
          <a:graphicData uri="http://schemas.openxmlformats.org/presentationml/2006/ole">
            <p:oleObj spid="_x0000_s33795" name="文档" r:id="rId7" imgW="3837724" imgH="180648" progId="Word.Document.12">
              <p:embed/>
            </p:oleObj>
          </a:graphicData>
        </a:graphic>
      </p:graphicFrame>
      <p:sp>
        <p:nvSpPr>
          <p:cNvPr id="19" name="矩形 18"/>
          <p:cNvSpPr>
            <a:spLocks noChangeAspect="1"/>
          </p:cNvSpPr>
          <p:nvPr/>
        </p:nvSpPr>
        <p:spPr>
          <a:xfrm>
            <a:off x="508000" y="3850097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为平行四边形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a-b+c-d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a-b+c+d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a+b-c-d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a+b+c+d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44320862"/>
              </p:ext>
            </p:extLst>
          </p:nvPr>
        </p:nvGraphicFramePr>
        <p:xfrm>
          <a:off x="1661236" y="3914251"/>
          <a:ext cx="8128000" cy="383365"/>
        </p:xfrm>
        <a:graphic>
          <a:graphicData uri="http://schemas.openxmlformats.org/presentationml/2006/ole">
            <p:oleObj spid="_x0000_s33796" name="文档" r:id="rId8" imgW="3837724" imgH="180648" progId="Word.Document.12">
              <p:embed/>
            </p:oleObj>
          </a:graphicData>
        </a:graphic>
      </p:graphicFrame>
      <p:sp>
        <p:nvSpPr>
          <p:cNvPr id="21" name="矩形 20"/>
          <p:cNvSpPr>
            <a:spLocks noChangeAspect="1"/>
          </p:cNvSpPr>
          <p:nvPr/>
        </p:nvSpPr>
        <p:spPr>
          <a:xfrm>
            <a:off x="1075893" y="4256756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17991403"/>
              </p:ext>
            </p:extLst>
          </p:nvPr>
        </p:nvGraphicFramePr>
        <p:xfrm>
          <a:off x="323528" y="5466948"/>
          <a:ext cx="8128000" cy="1170271"/>
        </p:xfrm>
        <a:graphic>
          <a:graphicData uri="http://schemas.openxmlformats.org/presentationml/2006/ole">
            <p:oleObj spid="_x0000_s33797" name="文档" r:id="rId9" imgW="3837724" imgH="55276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70963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/>
    </p:bld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531</TotalTime>
  <Words>1522</Words>
  <Application>Microsoft Office PowerPoint</Application>
  <PresentationFormat>全屏显示(4:3)</PresentationFormat>
  <Paragraphs>261</Paragraphs>
  <Slides>32</Slides>
  <Notes>31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2014高优二轮模板</vt:lpstr>
      <vt:lpstr>文档</vt:lpstr>
      <vt:lpstr>5.1　平面向量的概念及线性运算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108</cp:revision>
  <dcterms:created xsi:type="dcterms:W3CDTF">2014-12-26T02:01:49Z</dcterms:created>
  <dcterms:modified xsi:type="dcterms:W3CDTF">2019-12-12T00:26:00Z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