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Relationship Id="rId4" Type="http://schemas.openxmlformats.org/officeDocument/2006/relationships/image" Target="../media/image30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Relationship Id="rId4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0660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5647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0417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7416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07564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46642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27189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9222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13994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07986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2255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7874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2401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303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93871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0110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67944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81436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9016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773141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4067944" y="607236"/>
            <a:ext cx="141914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535570" y="607236"/>
            <a:ext cx="148273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18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25.docx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24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eg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jpeg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jpeg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7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notesSlide" Target="../notesSlides/notesSlide6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5.xml"/><Relationship Id="rId10" Type="http://schemas.openxmlformats.org/officeDocument/2006/relationships/package" Target="../embeddings/Microsoft_Office_Word___12.docx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11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2780928"/>
            <a:ext cx="6948264" cy="1185625"/>
          </a:xfrm>
        </p:spPr>
        <p:txBody>
          <a:bodyPr/>
          <a:lstStyle/>
          <a:p>
            <a:r>
              <a:rPr lang="en-US" altLang="zh-CN" dirty="0"/>
              <a:t>4</a:t>
            </a:r>
            <a:r>
              <a:rPr lang="en-US" altLang="zh-CN" i="1" dirty="0"/>
              <a:t>.</a:t>
            </a:r>
            <a:r>
              <a:rPr lang="en-US" altLang="zh-CN" dirty="0"/>
              <a:t>5</a:t>
            </a:r>
            <a:r>
              <a:rPr lang="zh-CN" altLang="zh-CN" i="1" dirty="0"/>
              <a:t>　</a:t>
            </a:r>
            <a:r>
              <a:rPr lang="zh-CN" altLang="zh-CN" dirty="0"/>
              <a:t>两角和与差的正弦、</a:t>
            </a:r>
            <a:r>
              <a:rPr lang="zh-CN" altLang="zh-CN" dirty="0" smtClean="0"/>
              <a:t>余弦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与</a:t>
            </a:r>
            <a:r>
              <a:rPr lang="zh-CN" altLang="zh-CN" dirty="0"/>
              <a:t>正切公式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100534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在应用三角函数公式时应注意什么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三角函数公式对使公式有意义的任意角都成立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使用中要注意观察角之间的和、差、倍、互补、互余等关系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755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66918263"/>
              </p:ext>
            </p:extLst>
          </p:nvPr>
        </p:nvGraphicFramePr>
        <p:xfrm>
          <a:off x="508000" y="1455308"/>
          <a:ext cx="8128000" cy="2021070"/>
        </p:xfrm>
        <a:graphic>
          <a:graphicData uri="http://schemas.openxmlformats.org/presentationml/2006/ole">
            <p:oleObj spid="_x0000_s33794" name="文档" r:id="rId7" imgW="3837724" imgH="953719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4125561" y="1834787"/>
            <a:ext cx="44275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7903444"/>
              </p:ext>
            </p:extLst>
          </p:nvPr>
        </p:nvGraphicFramePr>
        <p:xfrm>
          <a:off x="6228184" y="2770891"/>
          <a:ext cx="8128000" cy="494340"/>
        </p:xfrm>
        <a:graphic>
          <a:graphicData uri="http://schemas.openxmlformats.org/presentationml/2006/ole">
            <p:oleObj spid="_x0000_s33795" name="文档" r:id="rId8" imgW="3837724" imgH="233652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8572434"/>
              </p:ext>
            </p:extLst>
          </p:nvPr>
        </p:nvGraphicFramePr>
        <p:xfrm>
          <a:off x="508000" y="3534972"/>
          <a:ext cx="8128000" cy="2774348"/>
        </p:xfrm>
        <a:graphic>
          <a:graphicData uri="http://schemas.openxmlformats.org/presentationml/2006/ole">
            <p:oleObj spid="_x0000_s33796" name="文档" r:id="rId9" imgW="3837724" imgH="13096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96788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005219" y="1757492"/>
            <a:ext cx="252505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公式的逆用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变形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97902147"/>
              </p:ext>
            </p:extLst>
          </p:nvPr>
        </p:nvGraphicFramePr>
        <p:xfrm>
          <a:off x="508000" y="2335287"/>
          <a:ext cx="8128000" cy="2441427"/>
        </p:xfrm>
        <a:graphic>
          <a:graphicData uri="http://schemas.openxmlformats.org/presentationml/2006/ole">
            <p:oleObj spid="_x0000_s34818" name="文档" r:id="rId7" imgW="3837724" imgH="1153116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135886" y="2380053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47864" y="3881588"/>
            <a:ext cx="797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[2,3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5626280"/>
              </p:ext>
            </p:extLst>
          </p:nvPr>
        </p:nvGraphicFramePr>
        <p:xfrm>
          <a:off x="5940152" y="4401452"/>
          <a:ext cx="8128000" cy="369913"/>
        </p:xfrm>
        <a:graphic>
          <a:graphicData uri="http://schemas.openxmlformats.org/presentationml/2006/ole">
            <p:oleObj spid="_x0000_s34819" name="文档" r:id="rId8" imgW="3837724" imgH="1752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23557511"/>
              </p:ext>
            </p:extLst>
          </p:nvPr>
        </p:nvGraphicFramePr>
        <p:xfrm>
          <a:off x="508000" y="1413923"/>
          <a:ext cx="8128000" cy="4926570"/>
        </p:xfrm>
        <a:graphic>
          <a:graphicData uri="http://schemas.openxmlformats.org/presentationml/2006/ole">
            <p:oleObj spid="_x0000_s35842" name="文档" r:id="rId7" imgW="3837724" imgH="23257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1220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三角函数公式除了直接应用外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还能怎样应用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运用两角和与差的三角函数公式时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不但要熟悉公式的直接应用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还要熟悉公式的逆用及变形应用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和二倍角的余弦公式的多种变形等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公式的逆用和变形应用更能开拓思路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培养从正向思维向逆向思维转化的能力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818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4115807"/>
              </p:ext>
            </p:extLst>
          </p:nvPr>
        </p:nvGraphicFramePr>
        <p:xfrm>
          <a:off x="508000" y="1658276"/>
          <a:ext cx="8128000" cy="1197174"/>
        </p:xfrm>
        <a:graphic>
          <a:graphicData uri="http://schemas.openxmlformats.org/presentationml/2006/ole">
            <p:oleObj spid="_x0000_s36866" name="文档" r:id="rId7" imgW="3837724" imgH="565380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7580283"/>
              </p:ext>
            </p:extLst>
          </p:nvPr>
        </p:nvGraphicFramePr>
        <p:xfrm>
          <a:off x="2699792" y="1837471"/>
          <a:ext cx="8128000" cy="494340"/>
        </p:xfrm>
        <a:graphic>
          <a:graphicData uri="http://schemas.openxmlformats.org/presentationml/2006/ole">
            <p:oleObj spid="_x0000_s36867" name="文档" r:id="rId8" imgW="3837724" imgH="233652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4402943"/>
              </p:ext>
            </p:extLst>
          </p:nvPr>
        </p:nvGraphicFramePr>
        <p:xfrm>
          <a:off x="7452320" y="2201981"/>
          <a:ext cx="8128000" cy="548145"/>
        </p:xfrm>
        <a:graphic>
          <a:graphicData uri="http://schemas.openxmlformats.org/presentationml/2006/ole">
            <p:oleObj spid="_x0000_s36868" name="文档" r:id="rId9" imgW="3837724" imgH="258532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2134157"/>
              </p:ext>
            </p:extLst>
          </p:nvPr>
        </p:nvGraphicFramePr>
        <p:xfrm>
          <a:off x="508000" y="2935966"/>
          <a:ext cx="8128000" cy="2898774"/>
        </p:xfrm>
        <a:graphic>
          <a:graphicData uri="http://schemas.openxmlformats.org/presentationml/2006/ole">
            <p:oleObj spid="_x0000_s36869" name="文档" r:id="rId10" imgW="3837724" imgH="13680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0864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71600" y="1918652"/>
            <a:ext cx="2808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公式运用中角的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变换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6808676"/>
              </p:ext>
            </p:extLst>
          </p:nvPr>
        </p:nvGraphicFramePr>
        <p:xfrm>
          <a:off x="508000" y="2422397"/>
          <a:ext cx="8128000" cy="2518771"/>
        </p:xfrm>
        <a:graphic>
          <a:graphicData uri="http://schemas.openxmlformats.org/presentationml/2006/ole">
            <p:oleObj spid="_x0000_s37890" name="文档" r:id="rId7" imgW="3837724" imgH="1188452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590528" y="301303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6501033"/>
              </p:ext>
            </p:extLst>
          </p:nvPr>
        </p:nvGraphicFramePr>
        <p:xfrm>
          <a:off x="2197733" y="4422685"/>
          <a:ext cx="8128000" cy="497701"/>
        </p:xfrm>
        <a:graphic>
          <a:graphicData uri="http://schemas.openxmlformats.org/presentationml/2006/ole">
            <p:oleObj spid="_x0000_s37891" name="文档" r:id="rId8" imgW="3837724" imgH="2343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04848435"/>
              </p:ext>
            </p:extLst>
          </p:nvPr>
        </p:nvGraphicFramePr>
        <p:xfrm>
          <a:off x="508000" y="1962010"/>
          <a:ext cx="8128000" cy="3187979"/>
        </p:xfrm>
        <a:graphic>
          <a:graphicData uri="http://schemas.openxmlformats.org/presentationml/2006/ole">
            <p:oleObj spid="_x0000_s38914" name="文档" r:id="rId7" imgW="3837724" imgH="150467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47379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9790441"/>
              </p:ext>
            </p:extLst>
          </p:nvPr>
        </p:nvGraphicFramePr>
        <p:xfrm>
          <a:off x="508000" y="1875641"/>
          <a:ext cx="8128000" cy="3137535"/>
        </p:xfrm>
        <a:graphic>
          <a:graphicData uri="http://schemas.openxmlformats.org/presentationml/2006/ole">
            <p:oleObj spid="_x0000_s39938" name="文档" r:id="rId7" imgW="3837724" imgH="14812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22238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5359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已知一个角或两个角的三角函数值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的三角函数值的一般思路是什么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求角的三角函数值的一般思路是把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有两个时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一般表示为两个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的和或差的形式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此时应着眼于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的和或差的关系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再应用诱导公式把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84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5251438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两角和与差的正弦、余弦和正切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A67.eps" descr="id:214751584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411760" y="1790117"/>
            <a:ext cx="4824536" cy="486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5764168"/>
              </p:ext>
            </p:extLst>
          </p:nvPr>
        </p:nvGraphicFramePr>
        <p:xfrm>
          <a:off x="508000" y="1474393"/>
          <a:ext cx="8128000" cy="1758770"/>
        </p:xfrm>
        <a:graphic>
          <a:graphicData uri="http://schemas.openxmlformats.org/presentationml/2006/ole">
            <p:oleObj spid="_x0000_s40962" name="文档" r:id="rId7" imgW="3837724" imgH="830402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5416943"/>
              </p:ext>
            </p:extLst>
          </p:nvPr>
        </p:nvGraphicFramePr>
        <p:xfrm>
          <a:off x="508000" y="3272954"/>
          <a:ext cx="8128000" cy="2881959"/>
        </p:xfrm>
        <a:graphic>
          <a:graphicData uri="http://schemas.openxmlformats.org/presentationml/2006/ole">
            <p:oleObj spid="_x0000_s40963" name="文档" r:id="rId8" imgW="3837724" imgH="13608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16852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pic>
        <p:nvPicPr>
          <p:cNvPr id="7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618409"/>
            <a:ext cx="7396048" cy="41765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209129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解决三角函数问题要重视三角函数的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变角、变名、变式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对角的分拆要尽可能化成同角、余角、补角、特殊角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尽可能减少函数名称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对式子变形一般要尽可能有理化、整式化、降低次数等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三角函数式的化简要遵循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一看角之间的差别与联系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把角进行合理的拆分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灵活使用公式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二看函数名称之间的差异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确定使用的公式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常见的有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切化弦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三看结构特征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找到变形的方向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常见的有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遇到分式要通分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遇到根式一般要升幂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7033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pic>
        <p:nvPicPr>
          <p:cNvPr id="7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34" y="1988840"/>
            <a:ext cx="1818367" cy="29494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解题时注意观察角、名、结构等特征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注意利用整体思想解决相关问题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运用公式时要注意公式成立的条件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要注意和、差、倍角的相对性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要注意升幂、降幂的灵活运用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的各种变形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在三角求值时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往往要估计角的范围后再求值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正弦值对应的角不唯一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8699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49289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二倍角公式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6761655"/>
              </p:ext>
            </p:extLst>
          </p:nvPr>
        </p:nvGraphicFramePr>
        <p:xfrm>
          <a:off x="343188" y="3765167"/>
          <a:ext cx="8128000" cy="571684"/>
        </p:xfrm>
        <a:graphic>
          <a:graphicData uri="http://schemas.openxmlformats.org/presentationml/2006/ole">
            <p:oleObj spid="_x0000_s26626" name="文档" r:id="rId6" imgW="3837724" imgH="270070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979712" y="2890123"/>
            <a:ext cx="15359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2sin 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20474" y="3279366"/>
            <a:ext cx="153760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947470" y="3294663"/>
            <a:ext cx="124906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2cos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618774" y="3276960"/>
            <a:ext cx="120257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2sin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346707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2060848"/>
            <a:ext cx="7396048" cy="41765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3547279"/>
              </p:ext>
            </p:extLst>
          </p:nvPr>
        </p:nvGraphicFramePr>
        <p:xfrm>
          <a:off x="508000" y="2536125"/>
          <a:ext cx="8128000" cy="2175763"/>
        </p:xfrm>
        <a:graphic>
          <a:graphicData uri="http://schemas.openxmlformats.org/presentationml/2006/ole">
            <p:oleObj spid="_x0000_s27650" name="文档" r:id="rId7" imgW="3837724" imgH="10269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14879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2946163"/>
              </p:ext>
            </p:extLst>
          </p:nvPr>
        </p:nvGraphicFramePr>
        <p:xfrm>
          <a:off x="508000" y="1758559"/>
          <a:ext cx="8128000" cy="3594882"/>
        </p:xfrm>
        <a:graphic>
          <a:graphicData uri="http://schemas.openxmlformats.org/presentationml/2006/ole">
            <p:oleObj spid="_x0000_s28674" name="文档" r:id="rId6" imgW="3837724" imgH="1697223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997211" y="242088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980118" y="3168543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049308" y="3585849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97210" y="423823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997210" y="485617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2553589"/>
              </p:ext>
            </p:extLst>
          </p:nvPr>
        </p:nvGraphicFramePr>
        <p:xfrm>
          <a:off x="508000" y="1608018"/>
          <a:ext cx="8128000" cy="1012216"/>
        </p:xfrm>
        <a:graphic>
          <a:graphicData uri="http://schemas.openxmlformats.org/presentationml/2006/ole">
            <p:oleObj spid="_x0000_s29698" name="文档" r:id="rId6" imgW="3837724" imgH="477400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6209421"/>
              </p:ext>
            </p:extLst>
          </p:nvPr>
        </p:nvGraphicFramePr>
        <p:xfrm>
          <a:off x="508000" y="2688138"/>
          <a:ext cx="8128000" cy="571684"/>
        </p:xfrm>
        <a:graphic>
          <a:graphicData uri="http://schemas.openxmlformats.org/presentationml/2006/ole">
            <p:oleObj spid="_x0000_s29699" name="文档" r:id="rId7" imgW="3837724" imgH="270070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6228184" y="160801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37501933"/>
              </p:ext>
            </p:extLst>
          </p:nvPr>
        </p:nvGraphicFramePr>
        <p:xfrm>
          <a:off x="508000" y="3359291"/>
          <a:ext cx="8128000" cy="830624"/>
        </p:xfrm>
        <a:graphic>
          <a:graphicData uri="http://schemas.openxmlformats.org/presentationml/2006/ole">
            <p:oleObj spid="_x0000_s29700" name="文档" r:id="rId8" imgW="3837724" imgH="391584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7739681" y="3330011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1351070"/>
              </p:ext>
            </p:extLst>
          </p:nvPr>
        </p:nvGraphicFramePr>
        <p:xfrm>
          <a:off x="548456" y="4261923"/>
          <a:ext cx="8128000" cy="1563723"/>
        </p:xfrm>
        <a:graphic>
          <a:graphicData uri="http://schemas.openxmlformats.org/presentationml/2006/ole">
            <p:oleObj spid="_x0000_s29701" name="文档" r:id="rId9" imgW="3837724" imgH="7377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93125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65635425"/>
              </p:ext>
            </p:extLst>
          </p:nvPr>
        </p:nvGraphicFramePr>
        <p:xfrm>
          <a:off x="508000" y="1481893"/>
          <a:ext cx="8128000" cy="840712"/>
        </p:xfrm>
        <a:graphic>
          <a:graphicData uri="http://schemas.openxmlformats.org/presentationml/2006/ole">
            <p:oleObj spid="_x0000_s30722" name="文档" r:id="rId6" imgW="3837724" imgH="396271" progId="Word.Document.12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6501822"/>
              </p:ext>
            </p:extLst>
          </p:nvPr>
        </p:nvGraphicFramePr>
        <p:xfrm>
          <a:off x="1015999" y="1816417"/>
          <a:ext cx="8128000" cy="494340"/>
        </p:xfrm>
        <a:graphic>
          <a:graphicData uri="http://schemas.openxmlformats.org/presentationml/2006/ole">
            <p:oleObj spid="_x0000_s30723" name="文档" r:id="rId7" imgW="3837724" imgH="233652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8214410"/>
              </p:ext>
            </p:extLst>
          </p:nvPr>
        </p:nvGraphicFramePr>
        <p:xfrm>
          <a:off x="508000" y="2345989"/>
          <a:ext cx="8128000" cy="1015580"/>
        </p:xfrm>
        <a:graphic>
          <a:graphicData uri="http://schemas.openxmlformats.org/presentationml/2006/ole">
            <p:oleObj spid="_x0000_s30724" name="文档" r:id="rId8" imgW="3837724" imgH="479564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39375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江苏南京、盐城一模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已知锐角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(tan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1)(tan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345513"/>
              </p:ext>
            </p:extLst>
          </p:nvPr>
        </p:nvGraphicFramePr>
        <p:xfrm>
          <a:off x="508000" y="4249370"/>
          <a:ext cx="8128000" cy="1782309"/>
        </p:xfrm>
        <a:graphic>
          <a:graphicData uri="http://schemas.openxmlformats.org/presentationml/2006/ole">
            <p:oleObj spid="_x0000_s30725" name="文档" r:id="rId9" imgW="3837724" imgH="840859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715413"/>
              </p:ext>
            </p:extLst>
          </p:nvPr>
        </p:nvGraphicFramePr>
        <p:xfrm>
          <a:off x="3275856" y="3723857"/>
          <a:ext cx="8128000" cy="494340"/>
        </p:xfrm>
        <a:graphic>
          <a:graphicData uri="http://schemas.openxmlformats.org/presentationml/2006/ole">
            <p:oleObj spid="_x0000_s30726" name="文档" r:id="rId10" imgW="3837724" imgH="2336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44434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009538" y="1556792"/>
            <a:ext cx="22413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公式的基本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6983852"/>
              </p:ext>
            </p:extLst>
          </p:nvPr>
        </p:nvGraphicFramePr>
        <p:xfrm>
          <a:off x="508000" y="2058836"/>
          <a:ext cx="8128000" cy="3386388"/>
        </p:xfrm>
        <a:graphic>
          <a:graphicData uri="http://schemas.openxmlformats.org/presentationml/2006/ole">
            <p:oleObj spid="_x0000_s31746" name="文档" r:id="rId7" imgW="3837724" imgH="1599146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929761" y="206084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547664" y="3527549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079610" y="4581128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37331511"/>
              </p:ext>
            </p:extLst>
          </p:nvPr>
        </p:nvGraphicFramePr>
        <p:xfrm>
          <a:off x="508000" y="1330377"/>
          <a:ext cx="8128000" cy="4257364"/>
        </p:xfrm>
        <a:graphic>
          <a:graphicData uri="http://schemas.openxmlformats.org/presentationml/2006/ole">
            <p:oleObj spid="_x0000_s32770" name="文档" r:id="rId7" imgW="3837724" imgH="2010201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41279729"/>
              </p:ext>
            </p:extLst>
          </p:nvPr>
        </p:nvGraphicFramePr>
        <p:xfrm>
          <a:off x="508000" y="5603819"/>
          <a:ext cx="8128000" cy="1106376"/>
        </p:xfrm>
        <a:graphic>
          <a:graphicData uri="http://schemas.openxmlformats.org/presentationml/2006/ole">
            <p:oleObj spid="_x0000_s32771" name="文档" r:id="rId8" imgW="3837724" imgH="5217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1219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531</TotalTime>
  <Words>817</Words>
  <Application>Microsoft Office PowerPoint</Application>
  <PresentationFormat>全屏显示(4:3)</PresentationFormat>
  <Paragraphs>140</Paragraphs>
  <Slides>22</Slides>
  <Notes>21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2014高优二轮模板</vt:lpstr>
      <vt:lpstr>文档</vt:lpstr>
      <vt:lpstr>4.5　两角和与差的正弦、余弦      与正切公式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108</cp:revision>
  <dcterms:created xsi:type="dcterms:W3CDTF">2014-12-26T02:01:49Z</dcterms:created>
  <dcterms:modified xsi:type="dcterms:W3CDTF">2019-12-12T00:26:33Z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