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451" r:id="rId2"/>
    <p:sldId id="452" r:id="rId3"/>
    <p:sldId id="453" r:id="rId4"/>
    <p:sldId id="454" r:id="rId5"/>
    <p:sldId id="455" r:id="rId6"/>
    <p:sldId id="456" r:id="rId7"/>
    <p:sldId id="457" r:id="rId8"/>
    <p:sldId id="458" r:id="rId9"/>
    <p:sldId id="459" r:id="rId10"/>
    <p:sldId id="460" r:id="rId11"/>
    <p:sldId id="461" r:id="rId12"/>
    <p:sldId id="462" r:id="rId13"/>
    <p:sldId id="463" r:id="rId14"/>
    <p:sldId id="464" r:id="rId15"/>
    <p:sldId id="465" r:id="rId16"/>
    <p:sldId id="466" r:id="rId17"/>
    <p:sldId id="467" r:id="rId18"/>
    <p:sldId id="468" r:id="rId19"/>
    <p:sldId id="469" r:id="rId20"/>
    <p:sldId id="470" r:id="rId21"/>
    <p:sldId id="471" r:id="rId22"/>
    <p:sldId id="472" r:id="rId23"/>
    <p:sldId id="473" r:id="rId24"/>
    <p:sldId id="474" r:id="rId25"/>
    <p:sldId id="475" r:id="rId26"/>
    <p:sldId id="476" r:id="rId27"/>
    <p:sldId id="477" r:id="rId28"/>
    <p:sldId id="478" r:id="rId29"/>
    <p:sldId id="479" r:id="rId30"/>
    <p:sldId id="480" r:id="rId31"/>
    <p:sldId id="481" r:id="rId32"/>
    <p:sldId id="482" r:id="rId33"/>
    <p:sldId id="483" r:id="rId34"/>
    <p:sldId id="484" r:id="rId35"/>
    <p:sldId id="485" r:id="rId36"/>
    <p:sldId id="486" r:id="rId37"/>
    <p:sldId id="487" r:id="rId38"/>
    <p:sldId id="488" r:id="rId39"/>
    <p:sldId id="489" r:id="rId40"/>
    <p:sldId id="490" r:id="rId41"/>
    <p:sldId id="491" r:id="rId42"/>
    <p:sldId id="492" r:id="rId4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35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20000"/>
    <a:srgbClr val="FFE389"/>
    <a:srgbClr val="E75E22"/>
    <a:srgbClr val="FFEDAB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935"/>
        <p:guide pos="575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3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image" Target="../media/image48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Relationship Id="rId4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557588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88300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88515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09896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83389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1287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10169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56333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5972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86578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919979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30235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35218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19100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66253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32826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768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092030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60312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4012705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407938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4900663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719762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969378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039284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691007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87664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657167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03109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0384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724443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631307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97330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14183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104564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72116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4067944" y="538157"/>
            <a:ext cx="1433729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必备知识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预案自诊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281436" y="874706"/>
            <a:ext cx="99918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5539016" y="538157"/>
            <a:ext cx="1497645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关键能力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学案突破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5773141" y="874706"/>
            <a:ext cx="1043726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9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52388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同侧圆角矩形 29">
            <a:hlinkClick r:id="rId17" action="ppaction://hlinksldjump" tooltip="点击进入"/>
          </p:cNvPr>
          <p:cNvSpPr/>
          <p:nvPr/>
        </p:nvSpPr>
        <p:spPr>
          <a:xfrm>
            <a:off x="4067944" y="607236"/>
            <a:ext cx="1419143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必备知识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预案自诊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同侧圆角矩形 14">
            <a:hlinkClick r:id="rId18" action="ppaction://hlinksldjump" tooltip="点击进入"/>
          </p:cNvPr>
          <p:cNvSpPr/>
          <p:nvPr/>
        </p:nvSpPr>
        <p:spPr>
          <a:xfrm>
            <a:off x="5535570" y="607236"/>
            <a:ext cx="1482733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关键能力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学案突破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5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4.docx"/><Relationship Id="rId3" Type="http://schemas.openxmlformats.org/officeDocument/2006/relationships/notesSlide" Target="../notesSlides/notesSlide9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8.xml"/><Relationship Id="rId5" Type="http://schemas.openxmlformats.org/officeDocument/2006/relationships/slide" Target="slide14.xml"/><Relationship Id="rId4" Type="http://schemas.openxmlformats.org/officeDocument/2006/relationships/slide" Target="slide10.xml"/><Relationship Id="rId9" Type="http://schemas.openxmlformats.org/officeDocument/2006/relationships/slide" Target="slide2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5.docx"/><Relationship Id="rId3" Type="http://schemas.openxmlformats.org/officeDocument/2006/relationships/notesSlide" Target="../notesSlides/notesSlide10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8.xml"/><Relationship Id="rId5" Type="http://schemas.openxmlformats.org/officeDocument/2006/relationships/slide" Target="slide14.xml"/><Relationship Id="rId4" Type="http://schemas.openxmlformats.org/officeDocument/2006/relationships/slide" Target="slide10.xml"/><Relationship Id="rId9" Type="http://schemas.openxmlformats.org/officeDocument/2006/relationships/slide" Target="slide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2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4.xml"/><Relationship Id="rId5" Type="http://schemas.openxmlformats.org/officeDocument/2006/relationships/slide" Target="slide18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6.docx"/><Relationship Id="rId3" Type="http://schemas.openxmlformats.org/officeDocument/2006/relationships/notesSlide" Target="../notesSlides/notesSlide12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8.xml"/><Relationship Id="rId5" Type="http://schemas.openxmlformats.org/officeDocument/2006/relationships/slide" Target="slide14.xml"/><Relationship Id="rId10" Type="http://schemas.openxmlformats.org/officeDocument/2006/relationships/slide" Target="slide26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17.docx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8.docx"/><Relationship Id="rId3" Type="http://schemas.openxmlformats.org/officeDocument/2006/relationships/notesSlide" Target="../notesSlides/notesSlide13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18.xml"/><Relationship Id="rId5" Type="http://schemas.openxmlformats.org/officeDocument/2006/relationships/slide" Target="slide14.xml"/><Relationship Id="rId10" Type="http://schemas.openxmlformats.org/officeDocument/2006/relationships/slide" Target="slide26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19.docx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0.docx"/><Relationship Id="rId3" Type="http://schemas.openxmlformats.org/officeDocument/2006/relationships/notesSlide" Target="../notesSlides/notesSlide14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18.xml"/><Relationship Id="rId5" Type="http://schemas.openxmlformats.org/officeDocument/2006/relationships/slide" Target="slide14.xml"/><Relationship Id="rId4" Type="http://schemas.openxmlformats.org/officeDocument/2006/relationships/slide" Target="slide10.xml"/><Relationship Id="rId9" Type="http://schemas.openxmlformats.org/officeDocument/2006/relationships/slide" Target="slide2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1.docx"/><Relationship Id="rId3" Type="http://schemas.openxmlformats.org/officeDocument/2006/relationships/notesSlide" Target="../notesSlides/notesSlide15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18.xml"/><Relationship Id="rId5" Type="http://schemas.openxmlformats.org/officeDocument/2006/relationships/slide" Target="slide14.xml"/><Relationship Id="rId4" Type="http://schemas.openxmlformats.org/officeDocument/2006/relationships/slide" Target="slide10.xml"/><Relationship Id="rId9" Type="http://schemas.openxmlformats.org/officeDocument/2006/relationships/slide" Target="slide2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2.docx"/><Relationship Id="rId3" Type="http://schemas.openxmlformats.org/officeDocument/2006/relationships/notesSlide" Target="../notesSlides/notesSlide16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18.xml"/><Relationship Id="rId5" Type="http://schemas.openxmlformats.org/officeDocument/2006/relationships/slide" Target="slide14.xml"/><Relationship Id="rId4" Type="http://schemas.openxmlformats.org/officeDocument/2006/relationships/slide" Target="slide10.xml"/><Relationship Id="rId9" Type="http://schemas.openxmlformats.org/officeDocument/2006/relationships/slide" Target="slide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2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4.xml"/><Relationship Id="rId5" Type="http://schemas.openxmlformats.org/officeDocument/2006/relationships/slide" Target="slide18.xml"/><Relationship Id="rId4" Type="http://schemas.openxmlformats.org/officeDocument/2006/relationships/slide" Target="slide1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3.docx"/><Relationship Id="rId3" Type="http://schemas.openxmlformats.org/officeDocument/2006/relationships/notesSlide" Target="../notesSlides/notesSlide18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18.xml"/><Relationship Id="rId5" Type="http://schemas.openxmlformats.org/officeDocument/2006/relationships/slide" Target="slide14.xml"/><Relationship Id="rId10" Type="http://schemas.openxmlformats.org/officeDocument/2006/relationships/slide" Target="slide26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24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5.docx"/><Relationship Id="rId3" Type="http://schemas.openxmlformats.org/officeDocument/2006/relationships/notesSlide" Target="../notesSlides/notesSlide19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18.xml"/><Relationship Id="rId5" Type="http://schemas.openxmlformats.org/officeDocument/2006/relationships/slide" Target="slide14.xml"/><Relationship Id="rId4" Type="http://schemas.openxmlformats.org/officeDocument/2006/relationships/slide" Target="slide10.xml"/><Relationship Id="rId9" Type="http://schemas.openxmlformats.org/officeDocument/2006/relationships/slide" Target="slide2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26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4.xml"/><Relationship Id="rId5" Type="http://schemas.openxmlformats.org/officeDocument/2006/relationships/slide" Target="slide18.xml"/><Relationship Id="rId4" Type="http://schemas.openxmlformats.org/officeDocument/2006/relationships/slide" Target="slide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26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4.xml"/><Relationship Id="rId5" Type="http://schemas.openxmlformats.org/officeDocument/2006/relationships/slide" Target="slide18.xml"/><Relationship Id="rId4" Type="http://schemas.openxmlformats.org/officeDocument/2006/relationships/slide" Target="slide1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notesSlide" Target="../notesSlides/notesSlide22.xml"/><Relationship Id="rId7" Type="http://schemas.openxmlformats.org/officeDocument/2006/relationships/slide" Target="slide18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package" Target="../embeddings/Microsoft_Office_Word___26.docx"/><Relationship Id="rId9" Type="http://schemas.openxmlformats.org/officeDocument/2006/relationships/slide" Target="slide2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notesSlide" Target="../notesSlides/notesSlide23.xml"/><Relationship Id="rId7" Type="http://schemas.openxmlformats.org/officeDocument/2006/relationships/slide" Target="slide2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18.xml"/><Relationship Id="rId11" Type="http://schemas.openxmlformats.org/officeDocument/2006/relationships/package" Target="../embeddings/Microsoft_Office_Word___29.docx"/><Relationship Id="rId5" Type="http://schemas.openxmlformats.org/officeDocument/2006/relationships/slide" Target="slide14.xml"/><Relationship Id="rId10" Type="http://schemas.openxmlformats.org/officeDocument/2006/relationships/package" Target="../embeddings/Microsoft_Office_Word___28.docx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27.docx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notesSlide" Target="../notesSlides/notesSlide24.xml"/><Relationship Id="rId7" Type="http://schemas.openxmlformats.org/officeDocument/2006/relationships/slide" Target="slide2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slide" Target="slide18.xml"/><Relationship Id="rId11" Type="http://schemas.openxmlformats.org/officeDocument/2006/relationships/package" Target="../embeddings/Microsoft_Office_Word___32.docx"/><Relationship Id="rId5" Type="http://schemas.openxmlformats.org/officeDocument/2006/relationships/slide" Target="slide14.xml"/><Relationship Id="rId10" Type="http://schemas.openxmlformats.org/officeDocument/2006/relationships/package" Target="../embeddings/Microsoft_Office_Word___31.docx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30.docx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notesSlide" Target="../notesSlides/notesSlide25.xml"/><Relationship Id="rId7" Type="http://schemas.openxmlformats.org/officeDocument/2006/relationships/slide" Target="slide2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6" Type="http://schemas.openxmlformats.org/officeDocument/2006/relationships/slide" Target="slide18.xml"/><Relationship Id="rId5" Type="http://schemas.openxmlformats.org/officeDocument/2006/relationships/slide" Target="slide14.xml"/><Relationship Id="rId10" Type="http://schemas.openxmlformats.org/officeDocument/2006/relationships/package" Target="../embeddings/Microsoft_Office_Word___34.docx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33.docx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5.docx"/><Relationship Id="rId3" Type="http://schemas.openxmlformats.org/officeDocument/2006/relationships/notesSlide" Target="../notesSlides/notesSlide26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6" Type="http://schemas.openxmlformats.org/officeDocument/2006/relationships/slide" Target="slide18.xml"/><Relationship Id="rId5" Type="http://schemas.openxmlformats.org/officeDocument/2006/relationships/slide" Target="slide14.xml"/><Relationship Id="rId4" Type="http://schemas.openxmlformats.org/officeDocument/2006/relationships/slide" Target="slide10.xml"/><Relationship Id="rId9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6.docx"/><Relationship Id="rId3" Type="http://schemas.openxmlformats.org/officeDocument/2006/relationships/notesSlide" Target="../notesSlides/notesSlide27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3.vml"/><Relationship Id="rId6" Type="http://schemas.openxmlformats.org/officeDocument/2006/relationships/slide" Target="slide18.xml"/><Relationship Id="rId5" Type="http://schemas.openxmlformats.org/officeDocument/2006/relationships/slide" Target="slide14.xml"/><Relationship Id="rId4" Type="http://schemas.openxmlformats.org/officeDocument/2006/relationships/slide" Target="slide10.xml"/><Relationship Id="rId9" Type="http://schemas.openxmlformats.org/officeDocument/2006/relationships/slide" Target="slide2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notesSlide" Target="../notesSlides/notesSlide28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4.vml"/><Relationship Id="rId6" Type="http://schemas.openxmlformats.org/officeDocument/2006/relationships/slide" Target="slide18.xml"/><Relationship Id="rId5" Type="http://schemas.openxmlformats.org/officeDocument/2006/relationships/slide" Target="slide14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37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notesSlide" Target="../notesSlides/notesSlide29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5.vml"/><Relationship Id="rId6" Type="http://schemas.openxmlformats.org/officeDocument/2006/relationships/slide" Target="slide18.xml"/><Relationship Id="rId5" Type="http://schemas.openxmlformats.org/officeDocument/2006/relationships/slide" Target="slide14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38.docx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notesSlide" Target="../notesSlides/notesSlide30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6.vml"/><Relationship Id="rId6" Type="http://schemas.openxmlformats.org/officeDocument/2006/relationships/slide" Target="slide18.xml"/><Relationship Id="rId5" Type="http://schemas.openxmlformats.org/officeDocument/2006/relationships/slide" Target="slide14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39.docx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notesSlide" Target="../notesSlides/notesSlide31.xml"/><Relationship Id="rId7" Type="http://schemas.openxmlformats.org/officeDocument/2006/relationships/slide" Target="slide18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7.v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package" Target="../embeddings/Microsoft_Office_Word___40.docx"/><Relationship Id="rId9" Type="http://schemas.openxmlformats.org/officeDocument/2006/relationships/slide" Target="slide2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slide" Target="slide10.xml"/><Relationship Id="rId7" Type="http://schemas.openxmlformats.org/officeDocument/2006/relationships/slide" Target="slide26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4.xml"/><Relationship Id="rId5" Type="http://schemas.openxmlformats.org/officeDocument/2006/relationships/slide" Target="slide18.xml"/><Relationship Id="rId4" Type="http://schemas.openxmlformats.org/officeDocument/2006/relationships/slide" Target="slide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26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4.xml"/><Relationship Id="rId5" Type="http://schemas.openxmlformats.org/officeDocument/2006/relationships/slide" Target="slide18.xml"/><Relationship Id="rId4" Type="http://schemas.openxmlformats.org/officeDocument/2006/relationships/slide" Target="slide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8.vml"/><Relationship Id="rId4" Type="http://schemas.openxmlformats.org/officeDocument/2006/relationships/package" Target="../embeddings/Microsoft_Office_Word___41.docx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9.vml"/><Relationship Id="rId4" Type="http://schemas.openxmlformats.org/officeDocument/2006/relationships/package" Target="../embeddings/Microsoft_Office_Word___42.docx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0.vml"/><Relationship Id="rId4" Type="http://schemas.openxmlformats.org/officeDocument/2006/relationships/package" Target="../embeddings/Microsoft_Office_Word___43.docx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1.vml"/><Relationship Id="rId5" Type="http://schemas.openxmlformats.org/officeDocument/2006/relationships/package" Target="../embeddings/Microsoft_Office_Word___45.docx"/><Relationship Id="rId4" Type="http://schemas.openxmlformats.org/officeDocument/2006/relationships/package" Target="../embeddings/Microsoft_Office_Word___44.docx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2.vml"/><Relationship Id="rId4" Type="http://schemas.openxmlformats.org/officeDocument/2006/relationships/package" Target="../embeddings/Microsoft_Office_Word___46.docx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3.vml"/><Relationship Id="rId4" Type="http://schemas.openxmlformats.org/officeDocument/2006/relationships/package" Target="../embeddings/Microsoft_Office_Word___47.docx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jpeg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2.docx"/><Relationship Id="rId3" Type="http://schemas.openxmlformats.org/officeDocument/2006/relationships/notesSlide" Target="../notesSlides/notesSlide8.xml"/><Relationship Id="rId7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10.docx"/><Relationship Id="rId5" Type="http://schemas.openxmlformats.org/officeDocument/2006/relationships/slide" Target="slide7.xml"/><Relationship Id="rId4" Type="http://schemas.openxmlformats.org/officeDocument/2006/relationships/slide" Target="slide2.xml"/><Relationship Id="rId9" Type="http://schemas.openxmlformats.org/officeDocument/2006/relationships/package" Target="../embeddings/Microsoft_Office_Word___13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3064501"/>
            <a:ext cx="6948264" cy="669254"/>
          </a:xfrm>
        </p:spPr>
        <p:txBody>
          <a:bodyPr/>
          <a:lstStyle/>
          <a:p>
            <a:r>
              <a:rPr lang="en-US" altLang="zh-CN" sz="3400" dirty="0" smtClean="0"/>
              <a:t>1</a:t>
            </a:r>
            <a:r>
              <a:rPr lang="en-US" altLang="zh-CN" sz="3400" i="1" dirty="0" smtClean="0"/>
              <a:t>.</a:t>
            </a:r>
            <a:r>
              <a:rPr lang="en-US" altLang="zh-CN" sz="3400" dirty="0" smtClean="0"/>
              <a:t>2</a:t>
            </a:r>
            <a:r>
              <a:rPr lang="zh-CN" altLang="zh-CN" sz="3400" i="1" dirty="0" smtClean="0"/>
              <a:t>　</a:t>
            </a:r>
            <a:r>
              <a:rPr lang="zh-CN" altLang="zh-CN" sz="3400" dirty="0" smtClean="0"/>
              <a:t>不等关系及简单不等式的解法</a:t>
            </a:r>
            <a:endParaRPr lang="zh-CN" altLang="zh-CN" sz="3400" dirty="0"/>
          </a:p>
        </p:txBody>
      </p:sp>
      <p:pic>
        <p:nvPicPr>
          <p:cNvPr id="4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100534"/>
            <a:ext cx="7621588" cy="2400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6832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比较两个数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的大小关系是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M&lt;N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M&gt;N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不确定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&lt;b&lt;c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&lt;b&lt;a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&lt;a&lt;b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&lt;a&lt;c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36493097"/>
              </p:ext>
            </p:extLst>
          </p:nvPr>
        </p:nvGraphicFramePr>
        <p:xfrm>
          <a:off x="1537273" y="3904123"/>
          <a:ext cx="8128000" cy="511153"/>
        </p:xfrm>
        <a:graphic>
          <a:graphicData uri="http://schemas.openxmlformats.org/presentationml/2006/ole">
            <p:oleObj spid="_x0000_s34818" name="文档" r:id="rId8" imgW="3837724" imgH="241224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1068302" y="2722450"/>
            <a:ext cx="442750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150032" y="3924750"/>
            <a:ext cx="442750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  <p:sp>
        <p:nvSpPr>
          <p:cNvPr id="14" name="圆角矩形 13">
            <a:hlinkClick r:id="rId9" action="ppaction://hlinksldjump"/>
          </p:cNvPr>
          <p:cNvSpPr/>
          <p:nvPr/>
        </p:nvSpPr>
        <p:spPr>
          <a:xfrm>
            <a:off x="4293648" y="1011706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6155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M-N=a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M-N&gt;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M&gt;N.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由题意可知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都是正数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04160403"/>
              </p:ext>
            </p:extLst>
          </p:nvPr>
        </p:nvGraphicFramePr>
        <p:xfrm>
          <a:off x="323528" y="3851386"/>
          <a:ext cx="8128000" cy="2656649"/>
        </p:xfrm>
        <a:graphic>
          <a:graphicData uri="http://schemas.openxmlformats.org/presentationml/2006/ole">
            <p:oleObj spid="_x0000_s35842" name="文档" r:id="rId8" imgW="3837724" imgH="1254438" progId="Word.Document.12">
              <p:embed/>
            </p:oleObj>
          </a:graphicData>
        </a:graphic>
      </p:graphicFrame>
      <p:sp>
        <p:nvSpPr>
          <p:cNvPr id="11" name="圆角矩形 10">
            <a:hlinkClick r:id="rId9" action="ppaction://hlinksldjump"/>
          </p:cNvPr>
          <p:cNvSpPr/>
          <p:nvPr/>
        </p:nvSpPr>
        <p:spPr>
          <a:xfrm>
            <a:off x="4293648" y="1011706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1662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比较两个数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大小常用的方法有哪些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比较大小常用的方法有作差法、作商法、构造函数法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作差法的一般步骤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定号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下结论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变形常采用配方、因式分解、有理化等方法把差式变成积式或者完全平方式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作商法一般适用于分式、指数式、对数式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作商只是思路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关键是化简变形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从而使结果能够与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比较大小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构造函数法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构造函数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利用函数的单调性比较大小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4293648" y="1011706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1367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90541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已知实数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b+c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c-b=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的大小关系是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err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err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&gt;b&gt;a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&gt;c&gt;b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是实数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&lt;a&lt;b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是自然对数的底数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的大小关系是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987824" y="1797771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545428" y="3000419"/>
            <a:ext cx="11993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30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30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08000" y="3425977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c-b=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err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b+c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i="1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74311087"/>
              </p:ext>
            </p:extLst>
          </p:nvPr>
        </p:nvGraphicFramePr>
        <p:xfrm>
          <a:off x="323528" y="4302034"/>
          <a:ext cx="8128000" cy="1126555"/>
        </p:xfrm>
        <a:graphic>
          <a:graphicData uri="http://schemas.openxmlformats.org/presentationml/2006/ole">
            <p:oleObj spid="_x0000_s36866" name="文档" r:id="rId8" imgW="3837724" imgH="531126" progId="Word.Document.12">
              <p:embed/>
            </p:oleObj>
          </a:graphicData>
        </a:graphic>
      </p:graphicFrame>
      <p:sp>
        <p:nvSpPr>
          <p:cNvPr id="17" name="矩形 16"/>
          <p:cNvSpPr>
            <a:spLocks noChangeAspect="1"/>
          </p:cNvSpPr>
          <p:nvPr/>
        </p:nvSpPr>
        <p:spPr>
          <a:xfrm>
            <a:off x="508000" y="546264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内单调递减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&lt;a&lt;b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32923662"/>
              </p:ext>
            </p:extLst>
          </p:nvPr>
        </p:nvGraphicFramePr>
        <p:xfrm>
          <a:off x="2801789" y="5890656"/>
          <a:ext cx="8128000" cy="501063"/>
        </p:xfrm>
        <a:graphic>
          <a:graphicData uri="http://schemas.openxmlformats.org/presentationml/2006/ole">
            <p:oleObj spid="_x0000_s36867" name="文档" r:id="rId9" imgW="3837724" imgH="236897" progId="Word.Document.12">
              <p:embed/>
            </p:oleObj>
          </a:graphicData>
        </a:graphic>
      </p:graphicFrame>
      <p:sp>
        <p:nvSpPr>
          <p:cNvPr id="19" name="圆角矩形 18">
            <a:hlinkClick r:id="rId10" action="ppaction://hlinksldjump"/>
          </p:cNvPr>
          <p:cNvSpPr/>
          <p:nvPr/>
        </p:nvSpPr>
        <p:spPr>
          <a:xfrm>
            <a:off x="4293648" y="1011706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9491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8655"/>
            <a:ext cx="8128000" cy="4446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不等式的性质及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91086255"/>
              </p:ext>
            </p:extLst>
          </p:nvPr>
        </p:nvGraphicFramePr>
        <p:xfrm>
          <a:off x="323528" y="1968058"/>
          <a:ext cx="8128000" cy="1055934"/>
        </p:xfrm>
        <a:graphic>
          <a:graphicData uri="http://schemas.openxmlformats.org/presentationml/2006/ole">
            <p:oleObj spid="_x0000_s37890" name="文档" r:id="rId8" imgW="3837724" imgH="498313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950543" y="1922547"/>
            <a:ext cx="89319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,0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668344" y="2485634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27 </a:t>
            </a:r>
            <a:endParaRPr lang="zh-CN" altLang="en-US" sz="2200" dirty="0"/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99242048"/>
              </p:ext>
            </p:extLst>
          </p:nvPr>
        </p:nvGraphicFramePr>
        <p:xfrm>
          <a:off x="323528" y="3077478"/>
          <a:ext cx="8128000" cy="2357355"/>
        </p:xfrm>
        <a:graphic>
          <a:graphicData uri="http://schemas.openxmlformats.org/presentationml/2006/ole">
            <p:oleObj spid="_x0000_s37891" name="文档" r:id="rId9" imgW="3837724" imgH="1113453" progId="Word.Document.12">
              <p:embed/>
            </p:oleObj>
          </a:graphicData>
        </a:graphic>
      </p:graphicFrame>
      <p:sp>
        <p:nvSpPr>
          <p:cNvPr id="17" name="圆角矩形 16">
            <a:hlinkClick r:id="rId10" action="ppaction://hlinksldjump"/>
          </p:cNvPr>
          <p:cNvSpPr/>
          <p:nvPr/>
        </p:nvSpPr>
        <p:spPr>
          <a:xfrm>
            <a:off x="4293648" y="1011706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44824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已知某些量的范围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求由这些量组成的代数式的范围常用不等式的哪些性质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已知某些量的范围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在求由这些量组成的代数式的范围时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常用不等式同向可加性、同向同正可乘性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在应用可乘方性时要注意应用的条件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当不等式两边异号时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平方后不等号不确定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不等式两边取倒数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不等式两边同乘某一量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两边同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97914637"/>
              </p:ext>
            </p:extLst>
          </p:nvPr>
        </p:nvGraphicFramePr>
        <p:xfrm>
          <a:off x="3140744" y="4633603"/>
          <a:ext cx="8128000" cy="504427"/>
        </p:xfrm>
        <a:graphic>
          <a:graphicData uri="http://schemas.openxmlformats.org/presentationml/2006/ole">
            <p:oleObj spid="_x0000_s38914" name="文档" r:id="rId8" imgW="3837724" imgH="238700" progId="Word.Document.12">
              <p:embed/>
            </p:oleObj>
          </a:graphicData>
        </a:graphic>
      </p:graphicFrame>
      <p:sp>
        <p:nvSpPr>
          <p:cNvPr id="13" name="圆角矩形 12">
            <a:hlinkClick r:id="rId9" action="ppaction://hlinksldjump"/>
          </p:cNvPr>
          <p:cNvSpPr/>
          <p:nvPr/>
        </p:nvSpPr>
        <p:spPr>
          <a:xfrm>
            <a:off x="4293648" y="1011706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1291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32856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a&lt;b&lt;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那么下列不等式成立的是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80808945"/>
              </p:ext>
            </p:extLst>
          </p:nvPr>
        </p:nvGraphicFramePr>
        <p:xfrm>
          <a:off x="508000" y="2636912"/>
          <a:ext cx="8128000" cy="1012216"/>
        </p:xfrm>
        <a:graphic>
          <a:graphicData uri="http://schemas.openxmlformats.org/presentationml/2006/ole">
            <p:oleObj spid="_x0000_s39938" name="文档" r:id="rId8" imgW="3837724" imgH="477400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71512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&lt;y&lt;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143506" y="2128880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073777" y="3674621"/>
            <a:ext cx="8915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4,2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123728" y="4082530"/>
            <a:ext cx="93807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(1,18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18" name="圆角矩形 17">
            <a:hlinkClick r:id="rId9" action="ppaction://hlinksldjump"/>
          </p:cNvPr>
          <p:cNvSpPr/>
          <p:nvPr/>
        </p:nvSpPr>
        <p:spPr>
          <a:xfrm>
            <a:off x="4293648" y="1011706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5619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83114683"/>
              </p:ext>
            </p:extLst>
          </p:nvPr>
        </p:nvGraphicFramePr>
        <p:xfrm>
          <a:off x="508000" y="1449383"/>
          <a:ext cx="8128000" cy="4674357"/>
        </p:xfrm>
        <a:graphic>
          <a:graphicData uri="http://schemas.openxmlformats.org/presentationml/2006/ole">
            <p:oleObj spid="_x0000_s40962" name="文档" r:id="rId8" imgW="3837724" imgH="2207074" progId="Word.Document.12">
              <p:embed/>
            </p:oleObj>
          </a:graphicData>
        </a:graphic>
      </p:graphicFrame>
      <p:sp>
        <p:nvSpPr>
          <p:cNvPr id="14" name="圆角矩形 13">
            <a:hlinkClick r:id="rId9" action="ppaction://hlinksldjump"/>
          </p:cNvPr>
          <p:cNvSpPr/>
          <p:nvPr/>
        </p:nvSpPr>
        <p:spPr>
          <a:xfrm>
            <a:off x="4293648" y="1011706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6089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一元二次不等式的解法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的不等式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的解集为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>
            <a:hlinkClick r:id="rId7" action="ppaction://hlinksldjump"/>
          </p:cNvPr>
          <p:cNvSpPr/>
          <p:nvPr/>
        </p:nvSpPr>
        <p:spPr>
          <a:xfrm>
            <a:off x="4293648" y="1011706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64731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不等式两边同乘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原不等式可化为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故不等式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的解集是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x|x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1}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显然不符合题意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a&lt;x&lt;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由题意可得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71717701"/>
              </p:ext>
            </p:extLst>
          </p:nvPr>
        </p:nvGraphicFramePr>
        <p:xfrm>
          <a:off x="344304" y="3935016"/>
          <a:ext cx="8128000" cy="501063"/>
        </p:xfrm>
        <a:graphic>
          <a:graphicData uri="http://schemas.openxmlformats.org/presentationml/2006/ole">
            <p:oleObj spid="_x0000_s41986" name="文档" r:id="rId8" imgW="3837724" imgH="236176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4471765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a&lt;x&lt;-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由题意可得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60358881"/>
              </p:ext>
            </p:extLst>
          </p:nvPr>
        </p:nvGraphicFramePr>
        <p:xfrm>
          <a:off x="323528" y="4968663"/>
          <a:ext cx="8128000" cy="1002128"/>
        </p:xfrm>
        <a:graphic>
          <a:graphicData uri="http://schemas.openxmlformats.org/presentationml/2006/ole">
            <p:oleObj spid="_x0000_s41987" name="文档" r:id="rId9" imgW="3837724" imgH="472352" progId="Word.Document.12">
              <p:embed/>
            </p:oleObj>
          </a:graphicData>
        </a:graphic>
      </p:graphicFrame>
      <p:sp>
        <p:nvSpPr>
          <p:cNvPr id="12" name="圆角矩形 11">
            <a:hlinkClick r:id="rId10" action="ppaction://hlinksldjump"/>
          </p:cNvPr>
          <p:cNvSpPr/>
          <p:nvPr/>
        </p:nvSpPr>
        <p:spPr>
          <a:xfrm>
            <a:off x="4293648" y="1011706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3788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00260388"/>
              </p:ext>
            </p:extLst>
          </p:nvPr>
        </p:nvGraphicFramePr>
        <p:xfrm>
          <a:off x="508000" y="1973781"/>
          <a:ext cx="8128000" cy="3164438"/>
        </p:xfrm>
        <a:graphic>
          <a:graphicData uri="http://schemas.openxmlformats.org/presentationml/2006/ole">
            <p:oleObj spid="_x0000_s26626" name="文档" r:id="rId6" imgW="3837724" imgH="1493859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4283968" y="2328098"/>
            <a:ext cx="445956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&gt;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283968" y="2695672"/>
            <a:ext cx="445956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283968" y="3161742"/>
            <a:ext cx="445956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&lt;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995936" y="3616020"/>
            <a:ext cx="445956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&gt;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995936" y="4083902"/>
            <a:ext cx="445956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995936" y="4570754"/>
            <a:ext cx="445956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&lt;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985992"/>
              </p:ext>
            </p:extLst>
          </p:nvPr>
        </p:nvGraphicFramePr>
        <p:xfrm>
          <a:off x="508000" y="1340636"/>
          <a:ext cx="8128000" cy="5400732"/>
        </p:xfrm>
        <a:graphic>
          <a:graphicData uri="http://schemas.openxmlformats.org/presentationml/2006/ole">
            <p:oleObj spid="_x0000_s43010" name="文档" r:id="rId8" imgW="3837724" imgH="2549259" progId="Word.Document.12">
              <p:embed/>
            </p:oleObj>
          </a:graphicData>
        </a:graphic>
      </p:graphicFrame>
      <p:sp>
        <p:nvSpPr>
          <p:cNvPr id="12" name="圆角矩形 11">
            <a:hlinkClick r:id="rId9" action="ppaction://hlinksldjump"/>
          </p:cNvPr>
          <p:cNvSpPr/>
          <p:nvPr/>
        </p:nvSpPr>
        <p:spPr>
          <a:xfrm>
            <a:off x="4293648" y="1011706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9493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解一元二次不等式的一般思路是怎样的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对于常系数一元二次不等式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可以用分解因式法或判别式法求解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含有参数的不等式的求解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需要对参数进行分类讨论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讨论有三层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若二次项系数含参数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先讨论二次项系数是否为零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以确定不等式是一次不等式还是二次不等式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当二次项系数不为零时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若不易分解因式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则依据判别式符号进行分类讨论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对方程的根进行讨论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比较大小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以便写出解集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4293648" y="1011706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1234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6084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解下列关于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x-ax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3308857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原不等式可化为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的根为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2,1,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因此不等式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的解集是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x|-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1}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>
            <a:hlinkClick r:id="rId7" action="ppaction://hlinksldjump"/>
          </p:cNvPr>
          <p:cNvSpPr/>
          <p:nvPr/>
        </p:nvSpPr>
        <p:spPr>
          <a:xfrm>
            <a:off x="4293648" y="1011706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075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33392470"/>
              </p:ext>
            </p:extLst>
          </p:nvPr>
        </p:nvGraphicFramePr>
        <p:xfrm>
          <a:off x="508000" y="1260231"/>
          <a:ext cx="8128000" cy="5491528"/>
        </p:xfrm>
        <a:graphic>
          <a:graphicData uri="http://schemas.openxmlformats.org/presentationml/2006/ole">
            <p:oleObj spid="_x0000_s44034" name="文档" r:id="rId4" imgW="3837724" imgH="2591807" progId="Word.Document.12">
              <p:embed/>
            </p:oleObj>
          </a:graphicData>
        </a:graphic>
      </p:graphicFrame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圆角矩形 21">
            <a:hlinkClick r:id="rId7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3" name="圆角矩形 22">
            <a:hlinkClick r:id="rId8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圆角矩形 23">
            <a:hlinkClick r:id="rId9" action="ppaction://hlinksldjump"/>
          </p:cNvPr>
          <p:cNvSpPr/>
          <p:nvPr/>
        </p:nvSpPr>
        <p:spPr>
          <a:xfrm>
            <a:off x="4293648" y="1011706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4230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4293648" y="1011706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8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58655394"/>
              </p:ext>
            </p:extLst>
          </p:nvPr>
        </p:nvGraphicFramePr>
        <p:xfrm>
          <a:off x="508000" y="2024742"/>
          <a:ext cx="8128000" cy="571684"/>
        </p:xfrm>
        <a:graphic>
          <a:graphicData uri="http://schemas.openxmlformats.org/presentationml/2006/ole">
            <p:oleObj spid="_x0000_s45058" name="文档" r:id="rId9" imgW="3837724" imgH="270070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4932040" y="2031103"/>
            <a:ext cx="8915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2,3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99174672"/>
              </p:ext>
            </p:extLst>
          </p:nvPr>
        </p:nvGraphicFramePr>
        <p:xfrm>
          <a:off x="508000" y="2611197"/>
          <a:ext cx="8128000" cy="914694"/>
        </p:xfrm>
        <a:graphic>
          <a:graphicData uri="http://schemas.openxmlformats.org/presentationml/2006/ole">
            <p:oleObj spid="_x0000_s45059" name="文档" r:id="rId10" imgW="3837724" imgH="431607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642934" y="3568083"/>
            <a:ext cx="516359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解分式不等式的基本思路是什么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056451" y="1464267"/>
            <a:ext cx="252505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分式不等式的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解法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75829140"/>
              </p:ext>
            </p:extLst>
          </p:nvPr>
        </p:nvGraphicFramePr>
        <p:xfrm>
          <a:off x="508000" y="4067171"/>
          <a:ext cx="8128000" cy="1943726"/>
        </p:xfrm>
        <a:graphic>
          <a:graphicData uri="http://schemas.openxmlformats.org/presentationml/2006/ole">
            <p:oleObj spid="_x0000_s45060" name="文档" r:id="rId11" imgW="3837724" imgH="91766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09040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4293648" y="1011706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8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13583492"/>
              </p:ext>
            </p:extLst>
          </p:nvPr>
        </p:nvGraphicFramePr>
        <p:xfrm>
          <a:off x="508000" y="2276872"/>
          <a:ext cx="8128000" cy="632215"/>
        </p:xfrm>
        <a:graphic>
          <a:graphicData uri="http://schemas.openxmlformats.org/presentationml/2006/ole">
            <p:oleObj spid="_x0000_s46082" name="文档" r:id="rId9" imgW="3837724" imgH="297834" progId="Word.Document.12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0784264"/>
              </p:ext>
            </p:extLst>
          </p:nvPr>
        </p:nvGraphicFramePr>
        <p:xfrm>
          <a:off x="508000" y="2986561"/>
          <a:ext cx="8128000" cy="511153"/>
        </p:xfrm>
        <a:graphic>
          <a:graphicData uri="http://schemas.openxmlformats.org/presentationml/2006/ole">
            <p:oleObj spid="_x0000_s46083" name="文档" r:id="rId10" imgW="3837724" imgH="240864" progId="Word.Document.12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37256390"/>
              </p:ext>
            </p:extLst>
          </p:nvPr>
        </p:nvGraphicFramePr>
        <p:xfrm>
          <a:off x="508000" y="3598355"/>
          <a:ext cx="8128000" cy="601951"/>
        </p:xfrm>
        <a:graphic>
          <a:graphicData uri="http://schemas.openxmlformats.org/presentationml/2006/ole">
            <p:oleObj spid="_x0000_s46084" name="文档" r:id="rId11" imgW="3837724" imgH="2848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73688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4293648" y="1011706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8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1484784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一元二次不等式恒成立问题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多考向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不等式在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上恒成立求参数范围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一元二次不等式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+kx-    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对一切实数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3,0]	B.[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3,0)	C.[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3,0]	D.(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3,0)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41634506"/>
              </p:ext>
            </p:extLst>
          </p:nvPr>
        </p:nvGraphicFramePr>
        <p:xfrm>
          <a:off x="1900787" y="2299795"/>
          <a:ext cx="5551533" cy="454781"/>
        </p:xfrm>
        <a:graphic>
          <a:graphicData uri="http://schemas.openxmlformats.org/presentationml/2006/ole">
            <p:oleObj spid="_x0000_s47106" name="文档" r:id="rId9" imgW="3837724" imgH="314060" progId="Word.Document.12">
              <p:embed/>
            </p:oleObj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1930728" y="2692336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31992978"/>
              </p:ext>
            </p:extLst>
          </p:nvPr>
        </p:nvGraphicFramePr>
        <p:xfrm>
          <a:off x="323528" y="3585853"/>
          <a:ext cx="8128000" cy="1704964"/>
        </p:xfrm>
        <a:graphic>
          <a:graphicData uri="http://schemas.openxmlformats.org/presentationml/2006/ole">
            <p:oleObj spid="_x0000_s47107" name="文档" r:id="rId10" imgW="3837724" imgH="805523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508000" y="5345523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一元二次不等式在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上恒成立的条件是什么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193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71941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在给定区间上恒成立求参数范围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江苏镇江一模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-kx+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对任意的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[1,3],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不等式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的最大值为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解决在给定区间上恒成立问题有哪些方法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897038" y="2180036"/>
            <a:ext cx="32573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200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7841257"/>
              </p:ext>
            </p:extLst>
          </p:nvPr>
        </p:nvGraphicFramePr>
        <p:xfrm>
          <a:off x="270815" y="3040086"/>
          <a:ext cx="8128000" cy="3335944"/>
        </p:xfrm>
        <a:graphic>
          <a:graphicData uri="http://schemas.openxmlformats.org/presentationml/2006/ole">
            <p:oleObj spid="_x0000_s48130" name="文档" r:id="rId8" imgW="3837724" imgH="1574988" progId="Word.Document.12">
              <p:embed/>
            </p:oleObj>
          </a:graphicData>
        </a:graphic>
      </p:graphicFrame>
      <p:sp>
        <p:nvSpPr>
          <p:cNvPr id="17" name="圆角矩形 16">
            <a:hlinkClick r:id="rId9" action="ppaction://hlinksldjump"/>
          </p:cNvPr>
          <p:cNvSpPr/>
          <p:nvPr/>
        </p:nvSpPr>
        <p:spPr>
          <a:xfrm>
            <a:off x="4293648" y="1011706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6608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2940049"/>
              </p:ext>
            </p:extLst>
          </p:nvPr>
        </p:nvGraphicFramePr>
        <p:xfrm>
          <a:off x="508000" y="2044400"/>
          <a:ext cx="8128000" cy="3023200"/>
        </p:xfrm>
        <a:graphic>
          <a:graphicData uri="http://schemas.openxmlformats.org/presentationml/2006/ole">
            <p:oleObj spid="_x0000_s49154" name="文档" r:id="rId8" imgW="3837724" imgH="1427513" progId="Word.Document.12">
              <p:embed/>
            </p:oleObj>
          </a:graphicData>
        </a:graphic>
      </p:graphicFrame>
      <p:sp>
        <p:nvSpPr>
          <p:cNvPr id="12" name="圆角矩形 11">
            <a:hlinkClick r:id="rId9" action="ppaction://hlinksldjump"/>
          </p:cNvPr>
          <p:cNvSpPr/>
          <p:nvPr/>
        </p:nvSpPr>
        <p:spPr>
          <a:xfrm>
            <a:off x="4293648" y="1011706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3792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8" action="ppaction://hlinksldjump"/>
          </p:cNvPr>
          <p:cNvSpPr/>
          <p:nvPr/>
        </p:nvSpPr>
        <p:spPr>
          <a:xfrm>
            <a:off x="4293648" y="1011706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1711199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给定参数范围的恒成立问题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对任意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1,1],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的值恒大于零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293533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x|x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3}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1,1]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时恒成立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04877523"/>
              </p:ext>
            </p:extLst>
          </p:nvPr>
        </p:nvGraphicFramePr>
        <p:xfrm>
          <a:off x="344304" y="4229634"/>
          <a:ext cx="8128000" cy="783542"/>
        </p:xfrm>
        <a:graphic>
          <a:graphicData uri="http://schemas.openxmlformats.org/presentationml/2006/ole">
            <p:oleObj spid="_x0000_s50178" name="文档" r:id="rId9" imgW="3837724" imgH="36922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54860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04791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不等式的性质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对称性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&lt;a.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传递性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&gt;c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⇒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可加性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a+c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b+c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 err="1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⇒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a+c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b+d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可乘性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a&gt;b&gt;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c&gt;d&gt;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可乘方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a&gt;b&gt;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86414043"/>
              </p:ext>
            </p:extLst>
          </p:nvPr>
        </p:nvGraphicFramePr>
        <p:xfrm>
          <a:off x="272302" y="4691732"/>
          <a:ext cx="8128000" cy="393452"/>
        </p:xfrm>
        <a:graphic>
          <a:graphicData uri="http://schemas.openxmlformats.org/presentationml/2006/ole">
            <p:oleObj spid="_x0000_s27650" name="文档" r:id="rId6" imgW="3837724" imgH="186056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624248" y="2605756"/>
            <a:ext cx="712054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a&gt;c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46895" y="3021855"/>
            <a:ext cx="445956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&gt;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006594" y="3016660"/>
            <a:ext cx="445956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&gt;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911993" y="3427563"/>
            <a:ext cx="445956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&gt;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763143" y="3427563"/>
            <a:ext cx="44595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&lt;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333488" y="3833211"/>
            <a:ext cx="445956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&gt;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689015" y="4209662"/>
            <a:ext cx="445956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&gt;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63733" y="4656856"/>
            <a:ext cx="445956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&gt;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71501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1" grpId="0"/>
      <p:bldP spid="7" grpId="0"/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8" action="ppaction://hlinksldjump"/>
          </p:cNvPr>
          <p:cNvSpPr/>
          <p:nvPr/>
        </p:nvSpPr>
        <p:spPr>
          <a:xfrm>
            <a:off x="4293648" y="1011706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44602762"/>
              </p:ext>
            </p:extLst>
          </p:nvPr>
        </p:nvGraphicFramePr>
        <p:xfrm>
          <a:off x="508000" y="2091292"/>
          <a:ext cx="8128000" cy="978590"/>
        </p:xfrm>
        <a:graphic>
          <a:graphicData uri="http://schemas.openxmlformats.org/presentationml/2006/ole">
            <p:oleObj spid="_x0000_s51202" name="文档" r:id="rId9" imgW="3837724" imgH="461535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508000" y="3149399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含参数的一元二次不等式在某区间内恒成立问题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常有两种解决方法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一是利用二次函数在区间上的最值来解决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二是先分离出参数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再通过求函数的最值来解决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已知参数范围求函数自变量的范围的一般思路是更换主元法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把参数当作函数的自变量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得到一个新的函数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然后利用新函数求解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17834" y="1525619"/>
            <a:ext cx="57983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如何求解给定参数范围的恒成立问题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2040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8" action="ppaction://hlinksldjump"/>
          </p:cNvPr>
          <p:cNvSpPr/>
          <p:nvPr/>
        </p:nvSpPr>
        <p:spPr>
          <a:xfrm>
            <a:off x="4293648" y="1011706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204383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</a:t>
            </a:r>
            <a:r>
              <a:rPr lang="zh-CN" altLang="zh-CN" sz="2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训练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A.(0,4)	B.[0,4)	C.(0,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	D.(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+mx-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若对于任意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1],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已知不等式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xy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[1,2],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[2,3]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341720" y="2459810"/>
            <a:ext cx="442750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164653" y="4442570"/>
            <a:ext cx="114165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+∞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28456947"/>
              </p:ext>
            </p:extLst>
          </p:nvPr>
        </p:nvGraphicFramePr>
        <p:xfrm>
          <a:off x="1521638" y="3541817"/>
          <a:ext cx="6100723" cy="604705"/>
        </p:xfrm>
        <a:graphic>
          <a:graphicData uri="http://schemas.openxmlformats.org/presentationml/2006/ole">
            <p:oleObj spid="_x0000_s52226" name="文档" r:id="rId9" imgW="3837724" imgH="3814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57615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45929559"/>
              </p:ext>
            </p:extLst>
          </p:nvPr>
        </p:nvGraphicFramePr>
        <p:xfrm>
          <a:off x="508000" y="1286830"/>
          <a:ext cx="8128000" cy="5454538"/>
        </p:xfrm>
        <a:graphic>
          <a:graphicData uri="http://schemas.openxmlformats.org/presentationml/2006/ole">
            <p:oleObj spid="_x0000_s53250" name="文档" r:id="rId4" imgW="3837724" imgH="2575581" progId="Word.Document.12">
              <p:embed/>
            </p:oleObj>
          </a:graphicData>
        </a:graphic>
      </p:graphicFrame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7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圆角矩形 13">
            <a:hlinkClick r:id="rId8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圆角矩形 14">
            <a:hlinkClick r:id="rId9" action="ppaction://hlinksldjump"/>
          </p:cNvPr>
          <p:cNvSpPr/>
          <p:nvPr/>
        </p:nvSpPr>
        <p:spPr>
          <a:xfrm>
            <a:off x="4293648" y="1011706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5496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7" action="ppaction://hlinksldjump"/>
          </p:cNvPr>
          <p:cNvSpPr/>
          <p:nvPr/>
        </p:nvSpPr>
        <p:spPr>
          <a:xfrm>
            <a:off x="4293648" y="1011706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9" name="要点归纳小结.eps"/>
          <p:cNvPicPr/>
          <p:nvPr/>
        </p:nvPicPr>
        <p:blipFill>
          <a:blip r:embed="rId8"/>
          <a:stretch>
            <a:fillRect/>
          </a:stretch>
        </p:blipFill>
        <p:spPr>
          <a:xfrm>
            <a:off x="560328" y="1546401"/>
            <a:ext cx="7396048" cy="417655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2002612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比较法是不等式性质证明的理论依据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是不等式证明的主要方法之一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作差法的主要步骤为作差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判断正负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判断不等式是否成立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主要有利用不等式的性质和特殊值验证两种方法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特别是对于有一定条件限制的选择题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用特殊值验证的方法更简单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简单的分式不等式可以等价转化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利用一元二次不等式的解法进行求解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三个二次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的关系是解一元二次不等式的理论基础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一般可把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的情形转化为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的情形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2546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7" action="ppaction://hlinksldjump"/>
          </p:cNvPr>
          <p:cNvSpPr/>
          <p:nvPr/>
        </p:nvSpPr>
        <p:spPr>
          <a:xfrm>
            <a:off x="4293648" y="1011706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对于一元二次不等式恒成立问题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恒大于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就是相应的二次函数的图像在给定的区间上全部在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轴上方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恒小于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就是相应的二次函数的图像在给定的区间上全部在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轴下方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另外常转化为求二次函数的最值或用分离参数法求最值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解决恒成立问题一定要搞清谁是主元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谁是参数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知道谁的范围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谁就是主元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求谁的范围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谁就是参数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281999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079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思想方法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发散思维和转化与化归思想在不等式中的应用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发散思维训练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一题多变练发散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若对于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恒成立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19043053"/>
              </p:ext>
            </p:extLst>
          </p:nvPr>
        </p:nvGraphicFramePr>
        <p:xfrm>
          <a:off x="508000" y="3827603"/>
          <a:ext cx="8128000" cy="649028"/>
        </p:xfrm>
        <a:graphic>
          <a:graphicData uri="http://schemas.openxmlformats.org/presentationml/2006/ole">
            <p:oleObj spid="_x0000_s54274" name="文档" r:id="rId4" imgW="3837724" imgH="305767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4522262"/>
            <a:ext cx="5168403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综上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&lt;m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的取值范围是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4,0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4145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6876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跟踪训练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将本例中的条件变为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[1,3],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04776733"/>
              </p:ext>
            </p:extLst>
          </p:nvPr>
        </p:nvGraphicFramePr>
        <p:xfrm>
          <a:off x="508000" y="2164029"/>
          <a:ext cx="8128000" cy="3951346"/>
        </p:xfrm>
        <a:graphic>
          <a:graphicData uri="http://schemas.openxmlformats.org/presentationml/2006/ole">
            <p:oleObj spid="_x0000_s55298" name="文档" r:id="rId4" imgW="3837724" imgH="186525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54400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跟踪训练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将本例中的条件变为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[1,2]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04272560"/>
              </p:ext>
            </p:extLst>
          </p:nvPr>
        </p:nvGraphicFramePr>
        <p:xfrm>
          <a:off x="508000" y="2545345"/>
          <a:ext cx="8128000" cy="2673464"/>
        </p:xfrm>
        <a:graphic>
          <a:graphicData uri="http://schemas.openxmlformats.org/presentationml/2006/ole">
            <p:oleObj spid="_x0000_s56322" name="文档" r:id="rId4" imgW="3837724" imgH="126237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42789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9675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跟踪训练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将跟踪训练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33154351"/>
              </p:ext>
            </p:extLst>
          </p:nvPr>
        </p:nvGraphicFramePr>
        <p:xfrm>
          <a:off x="508000" y="2075748"/>
          <a:ext cx="8128000" cy="1281244"/>
        </p:xfrm>
        <a:graphic>
          <a:graphicData uri="http://schemas.openxmlformats.org/presentationml/2006/ole">
            <p:oleObj spid="_x0000_s57346" name="文档" r:id="rId4" imgW="3837724" imgH="604683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508000" y="337777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跟踪训练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将跟踪训练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77116578"/>
              </p:ext>
            </p:extLst>
          </p:nvPr>
        </p:nvGraphicFramePr>
        <p:xfrm>
          <a:off x="508000" y="4268053"/>
          <a:ext cx="8128000" cy="1876469"/>
        </p:xfrm>
        <a:graphic>
          <a:graphicData uri="http://schemas.openxmlformats.org/presentationml/2006/ole">
            <p:oleObj spid="_x0000_s57347" name="文档" r:id="rId5" imgW="3837724" imgH="88629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01923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0892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反思提升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对于一元二次不等式恒成立问题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用数形结合法是解题的关键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解决恒成立问题一定要弄清主元与参数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自变量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不一定是主元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5608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43949"/>
            <a:ext cx="326403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之间的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关系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06467644"/>
              </p:ext>
            </p:extLst>
          </p:nvPr>
        </p:nvGraphicFramePr>
        <p:xfrm>
          <a:off x="508000" y="1968124"/>
          <a:ext cx="8128000" cy="4629957"/>
        </p:xfrm>
        <a:graphic>
          <a:graphicData uri="http://schemas.openxmlformats.org/presentationml/2006/ole">
            <p:oleObj spid="_x0000_s28674" name="文档" r:id="rId6" imgW="3909346" imgH="2230872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2721936" y="4745926"/>
            <a:ext cx="207941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{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x|x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&gt;x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x&lt;x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}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755173" y="5424058"/>
            <a:ext cx="167225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x|x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&lt;x&lt;x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}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374479" y="5459837"/>
            <a:ext cx="397866" cy="4628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⌀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318695" y="5470228"/>
            <a:ext cx="397866" cy="4628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⌀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194076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43227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转化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与化归思想在不等式中的应用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+ax+b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的值域为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的不等式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的解集为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65946723"/>
              </p:ext>
            </p:extLst>
          </p:nvPr>
        </p:nvGraphicFramePr>
        <p:xfrm>
          <a:off x="323528" y="2778027"/>
          <a:ext cx="8128000" cy="3520902"/>
        </p:xfrm>
        <a:graphic>
          <a:graphicData uri="http://schemas.openxmlformats.org/presentationml/2006/ole">
            <p:oleObj spid="_x0000_s58370" name="文档" r:id="rId4" imgW="3837724" imgH="16626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0625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53614604"/>
              </p:ext>
            </p:extLst>
          </p:nvPr>
        </p:nvGraphicFramePr>
        <p:xfrm>
          <a:off x="508000" y="1641629"/>
          <a:ext cx="8128000" cy="3443555"/>
        </p:xfrm>
        <a:graphic>
          <a:graphicData uri="http://schemas.openxmlformats.org/presentationml/2006/ole">
            <p:oleObj spid="_x0000_s59394" name="文档" r:id="rId4" imgW="3837724" imgH="16258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9192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49289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反思提升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本题的解法充分体现了转化与化归思想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将函数的值域和不等式的解集转化为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满足的条件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不等式恒成立可以分离常数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转化为函数值域问题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的值域为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的区别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7206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常用结论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60328" y="1646967"/>
            <a:ext cx="7396048" cy="417655"/>
          </a:xfrm>
          <a:prstGeom prst="rect">
            <a:avLst/>
          </a:prstGeom>
        </p:spPr>
      </p:pic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51506175"/>
              </p:ext>
            </p:extLst>
          </p:nvPr>
        </p:nvGraphicFramePr>
        <p:xfrm>
          <a:off x="508000" y="2151023"/>
          <a:ext cx="8128000" cy="3366209"/>
        </p:xfrm>
        <a:graphic>
          <a:graphicData uri="http://schemas.openxmlformats.org/presentationml/2006/ole">
            <p:oleObj spid="_x0000_s29698" name="文档" r:id="rId7" imgW="3837724" imgH="158869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28256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87346267"/>
              </p:ext>
            </p:extLst>
          </p:nvPr>
        </p:nvGraphicFramePr>
        <p:xfrm>
          <a:off x="508000" y="2389092"/>
          <a:ext cx="8128000" cy="2333816"/>
        </p:xfrm>
        <a:graphic>
          <a:graphicData uri="http://schemas.openxmlformats.org/presentationml/2006/ole">
            <p:oleObj spid="_x0000_s30722" name="文档" r:id="rId6" imgW="3837724" imgH="11015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5042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1317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判断下列结论是否正确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a&gt;b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&gt;bc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35617468"/>
              </p:ext>
            </p:extLst>
          </p:nvPr>
        </p:nvGraphicFramePr>
        <p:xfrm>
          <a:off x="272302" y="2618108"/>
          <a:ext cx="8128000" cy="511153"/>
        </p:xfrm>
        <a:graphic>
          <a:graphicData uri="http://schemas.openxmlformats.org/presentationml/2006/ole">
            <p:oleObj spid="_x0000_s31746" name="文档" r:id="rId6" imgW="3837724" imgH="241224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3156768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的不等式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+bx+c&lt;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的解集为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则必有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的解集是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1,2]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+bx+c=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没有实数根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的不等式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+bx+c&gt;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的解集为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83097474"/>
              </p:ext>
            </p:extLst>
          </p:nvPr>
        </p:nvGraphicFramePr>
        <p:xfrm>
          <a:off x="2072502" y="3894226"/>
          <a:ext cx="8128000" cy="568320"/>
        </p:xfrm>
        <a:graphic>
          <a:graphicData uri="http://schemas.openxmlformats.org/presentationml/2006/ole">
            <p:oleObj spid="_x0000_s31747" name="文档" r:id="rId7" imgW="3837724" imgH="268988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3091005" y="2116234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995936" y="2687409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12356" y="3638764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932040" y="3955732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902132" y="4786304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381603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北京海淀期末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a&lt;b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	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&lt;b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&lt;b</a:t>
            </a:r>
            <a:r>
              <a:rPr lang="en-US" altLang="zh-CN" sz="220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588224" y="1381603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37489652"/>
              </p:ext>
            </p:extLst>
          </p:nvPr>
        </p:nvGraphicFramePr>
        <p:xfrm>
          <a:off x="-2424654" y="2060848"/>
          <a:ext cx="8128000" cy="524604"/>
        </p:xfrm>
        <a:graphic>
          <a:graphicData uri="http://schemas.openxmlformats.org/presentationml/2006/ole">
            <p:oleObj spid="_x0000_s32770" name="文档" r:id="rId6" imgW="3837724" imgH="248436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2626521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a&lt;b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当两个数值小于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不一定成立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&lt;b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C,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当两者均小于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根式没有意义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故不正确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&lt;b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是增函数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7068439"/>
              </p:ext>
            </p:extLst>
          </p:nvPr>
        </p:nvGraphicFramePr>
        <p:xfrm>
          <a:off x="1290799" y="2983238"/>
          <a:ext cx="8128000" cy="524604"/>
        </p:xfrm>
        <a:graphic>
          <a:graphicData uri="http://schemas.openxmlformats.org/presentationml/2006/ole">
            <p:oleObj spid="_x0000_s32771" name="文档" r:id="rId7" imgW="3837724" imgH="248436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3859088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首师大附中月考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是真命题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1,1)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4355976" y="4250988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550493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存在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是真命题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a&lt;-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321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" grpId="0"/>
      <p:bldP spid="20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49385680"/>
              </p:ext>
            </p:extLst>
          </p:nvPr>
        </p:nvGraphicFramePr>
        <p:xfrm>
          <a:off x="506413" y="1477516"/>
          <a:ext cx="8131175" cy="1431925"/>
        </p:xfrm>
        <a:graphic>
          <a:graphicData uri="http://schemas.openxmlformats.org/presentationml/2006/ole">
            <p:oleObj spid="_x0000_s33794" name="文档" r:id="rId6" imgW="3837724" imgH="677519" progId="Word.Document.12">
              <p:embed/>
            </p:oleObj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7606727" y="1543326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08435055"/>
              </p:ext>
            </p:extLst>
          </p:nvPr>
        </p:nvGraphicFramePr>
        <p:xfrm>
          <a:off x="508000" y="4241870"/>
          <a:ext cx="8128000" cy="874340"/>
        </p:xfrm>
        <a:graphic>
          <a:graphicData uri="http://schemas.openxmlformats.org/presentationml/2006/ole">
            <p:oleObj spid="_x0000_s33795" name="文档" r:id="rId7" imgW="3837724" imgH="412136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53374432"/>
              </p:ext>
            </p:extLst>
          </p:nvPr>
        </p:nvGraphicFramePr>
        <p:xfrm>
          <a:off x="508000" y="2852936"/>
          <a:ext cx="8128000" cy="1345139"/>
        </p:xfrm>
        <a:graphic>
          <a:graphicData uri="http://schemas.openxmlformats.org/presentationml/2006/ole">
            <p:oleObj spid="_x0000_s33796" name="文档" r:id="rId8" imgW="3837724" imgH="634250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2267744" y="4656857"/>
            <a:ext cx="32573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200" dirty="0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142988"/>
              </p:ext>
            </p:extLst>
          </p:nvPr>
        </p:nvGraphicFramePr>
        <p:xfrm>
          <a:off x="508000" y="5157037"/>
          <a:ext cx="8128000" cy="864251"/>
        </p:xfrm>
        <a:graphic>
          <a:graphicData uri="http://schemas.openxmlformats.org/presentationml/2006/ole">
            <p:oleObj spid="_x0000_s33797" name="文档" r:id="rId9" imgW="3837724" imgH="40744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18605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535</TotalTime>
  <Words>2294</Words>
  <Application>Microsoft Office PowerPoint</Application>
  <PresentationFormat>全屏显示(4:3)</PresentationFormat>
  <Paragraphs>382</Paragraphs>
  <Slides>42</Slides>
  <Notes>41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4" baseType="lpstr">
      <vt:lpstr>2014高优二轮模板</vt:lpstr>
      <vt:lpstr>文档</vt:lpstr>
      <vt:lpstr>1.2　不等关系及简单不等式的解法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108</cp:revision>
  <dcterms:created xsi:type="dcterms:W3CDTF">2014-12-26T02:01:49Z</dcterms:created>
  <dcterms:modified xsi:type="dcterms:W3CDTF">2019-12-12T00:30:16Z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