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79" r:id="rId3"/>
    <p:sldId id="264" r:id="rId4"/>
    <p:sldId id="265" r:id="rId5"/>
    <p:sldId id="266" r:id="rId6"/>
    <p:sldId id="269" r:id="rId7"/>
    <p:sldId id="270" r:id="rId8"/>
    <p:sldId id="272" r:id="rId9"/>
    <p:sldId id="273" r:id="rId10"/>
    <p:sldId id="274" r:id="rId11"/>
    <p:sldId id="275" r:id="rId12"/>
    <p:sldId id="276" r:id="rId13"/>
    <p:sldId id="27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7.wmf"/><Relationship Id="rId18" Type="http://schemas.openxmlformats.org/officeDocument/2006/relationships/image" Target="../media/image4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17" Type="http://schemas.openxmlformats.org/officeDocument/2006/relationships/image" Target="../media/image41.wmf"/><Relationship Id="rId2" Type="http://schemas.openxmlformats.org/officeDocument/2006/relationships/image" Target="../media/image26.wmf"/><Relationship Id="rId16" Type="http://schemas.openxmlformats.org/officeDocument/2006/relationships/image" Target="../media/image40.wmf"/><Relationship Id="rId20" Type="http://schemas.openxmlformats.org/officeDocument/2006/relationships/image" Target="../media/image44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5" Type="http://schemas.openxmlformats.org/officeDocument/2006/relationships/image" Target="../media/image39.wmf"/><Relationship Id="rId10" Type="http://schemas.openxmlformats.org/officeDocument/2006/relationships/image" Target="../media/image34.wmf"/><Relationship Id="rId19" Type="http://schemas.openxmlformats.org/officeDocument/2006/relationships/image" Target="../media/image43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D1A70-4284-450D-B0C2-E015B12337F5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81949-EA78-4DC2-B5DB-CE46D250B8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7140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47336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80126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85011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79278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54673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27677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57750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29281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26754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89995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9649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17019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4.jpeg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18" Type="http://schemas.openxmlformats.org/officeDocument/2006/relationships/oleObject" Target="../embeddings/oleObject34.bin"/><Relationship Id="rId3" Type="http://schemas.openxmlformats.org/officeDocument/2006/relationships/notesSlide" Target="../notesSlides/notesSlide12.xml"/><Relationship Id="rId21" Type="http://schemas.openxmlformats.org/officeDocument/2006/relationships/oleObject" Target="../embeddings/oleObject37.bin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9.bin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5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26340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考点    曲线与方程</a:t>
            </a:r>
            <a:endParaRPr lang="zh-CN" altLang="en-US" sz="2206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236556" y="137848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973" y="852975"/>
            <a:ext cx="2777259" cy="415395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053707" y="2076452"/>
            <a:ext cx="8147747" cy="4501537"/>
            <a:chOff x="540000" y="1080000"/>
            <a:chExt cx="8127000" cy="4490075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44044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考向基础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　1.“曲线的方程”与“方程的曲线”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在直角坐标系中,如果某曲线(看作适合某种条件的点的集合或轨迹)上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的点与一个二元方程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)=0的实数解建立了如下的关系: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(1)曲线上的点的坐标都是这个方程的解;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(2)以这个方程的解为坐标的点都是曲线上的点,那么,这个方程叫做</a:t>
              </a:r>
              <a:endPara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①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</a:t>
              </a:r>
              <a:r>
                <a:rPr lang="zh-CN" altLang="en-US" sz="2015" u="sng" kern="0" dirty="0">
                  <a:solidFill>
                    <a:srgbClr val="FF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曲线的方程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,这条曲线叫做②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</a:t>
              </a:r>
              <a:r>
                <a:rPr lang="zh-CN" altLang="en-US" sz="2015" u="sng" kern="0" dirty="0">
                  <a:solidFill>
                    <a:srgbClr val="FF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方程的曲线  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事实上,曲线可以看作一个点集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,以二元方程的解作为坐标的点也组成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一个点集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.上述定义中,</a:t>
              </a:r>
              <a:r>
                <a:rPr lang="zh-CN" altLang="en-US" sz="2993" kern="0" spc="1159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124567" y="4903325"/>
            <a:ext cx="1847850" cy="666750"/>
          </p:xfrm>
          <a:graphic>
            <a:graphicData uri="http://schemas.openxmlformats.org/presentationml/2006/ole">
              <p:oleObj spid="_x0000_s1027" name="Equation" r:id="rId5" imgW="48768000" imgH="17678400" progId="Equation.DSMT4">
                <p:embed/>
              </p:oleObj>
            </a:graphicData>
          </a:graphic>
        </p:graphicFrame>
      </p:grpSp>
      <p:grpSp>
        <p:nvGrpSpPr>
          <p:cNvPr id="8" name="组合 16"/>
          <p:cNvGrpSpPr/>
          <p:nvPr/>
        </p:nvGrpSpPr>
        <p:grpSpPr bwMode="auto">
          <a:xfrm>
            <a:off x="2342170" y="4907531"/>
            <a:ext cx="1718889" cy="362875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5948304" y="4907711"/>
            <a:ext cx="1760894" cy="362874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80669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021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(1)分析题目:与动点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)相关的点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)在已知曲线上运动;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(2)寻求关系式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代入已知曲线方程;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(4)整理关于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的关系式得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的轨迹方程.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参数法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:有时动点应满足的几何条件不易得出,也无明显的相关点,但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却较易发现(或经分析可发现)这个动点的运动常常受到另一个变量(角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度、斜率、比值、截距或时间等)的制约,即动点坐标(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)中的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随另一变量的变化而变化,我们可称这个变量为参数,建立轨迹的参数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方程,这种方法叫参数法,如果需要得到轨迹的普通方程,只要消去参数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即可.在选择参数时,选用的参变量可以具有某种物理或几何性质,如时</a:t>
            </a:r>
            <a:r>
              <a:rPr sz="1805" dirty="0"/>
              <a:t/>
            </a:r>
            <a:br>
              <a:rPr sz="1805" dirty="0"/>
            </a:b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109996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7940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间、速度、距离、角度、有向线段的数量、直线的斜率、点的横、纵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坐标等,也可以没有具体的意义,选定参变量还要特别注意它的取值范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围对动点坐标取值范围的影响.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交轨法: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求两条动曲线(含直线)的交点的轨迹方程时,可引入参数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分别表示两条动曲线的方程,联立它们消去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便得交点的轨迹方程,此方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法称为交轨法.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421446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053707" y="1082757"/>
            <a:ext cx="8147747" cy="2500511"/>
            <a:chOff x="540000" y="1080000"/>
            <a:chExt cx="8127000" cy="249414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4941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(2017课标Ⅱ,20,12分)设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为坐标原点,动点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在椭圆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: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=1上,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7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过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作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轴的垂线,垂足为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满足</a:t>
              </a:r>
              <a:r>
                <a:rPr lang="zh-CN" altLang="en-US" sz="1975" kern="0" spc="73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69" kern="0" spc="98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975" kern="0" spc="140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(1)求点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的轨迹方程;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(2)设点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Q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在直线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=-3上,且</a:t>
              </a:r>
              <a:r>
                <a:rPr lang="zh-CN" altLang="en-US" sz="1895" kern="0" spc="80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·</a:t>
              </a:r>
              <a:r>
                <a:rPr lang="zh-CN" altLang="en-US" sz="2141" kern="0" spc="642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=1.证明:过点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且垂直于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OQ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的直线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l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过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的左焦点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6900159" y="1145823"/>
            <a:ext cx="285750" cy="590550"/>
          </p:xfrm>
          <a:graphic>
            <a:graphicData uri="http://schemas.openxmlformats.org/presentationml/2006/ole">
              <p:oleObj spid="_x0000_s4104" name="Equation" r:id="rId4" imgW="76200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374501" y="1739562"/>
            <a:ext cx="342900" cy="371475"/>
          </p:xfrm>
          <a:graphic>
            <a:graphicData uri="http://schemas.openxmlformats.org/presentationml/2006/ole">
              <p:oleObj spid="_x0000_s4105" name="Equation" r:id="rId5" imgW="9144000" imgH="9753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861551" y="1825027"/>
            <a:ext cx="323850" cy="295275"/>
          </p:xfrm>
          <a:graphic>
            <a:graphicData uri="http://schemas.openxmlformats.org/presentationml/2006/ole">
              <p:oleObj spid="_x0000_s4106" name="Equation" r:id="rId6" imgW="8534400" imgH="792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185401" y="1739562"/>
            <a:ext cx="428625" cy="371475"/>
          </p:xfrm>
          <a:graphic>
            <a:graphicData uri="http://schemas.openxmlformats.org/presentationml/2006/ole">
              <p:oleObj spid="_x0000_s4107" name="Equation" r:id="rId7" imgW="11277600" imgH="97536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345249" y="2690283"/>
            <a:ext cx="342900" cy="371475"/>
          </p:xfrm>
          <a:graphic>
            <a:graphicData uri="http://schemas.openxmlformats.org/presentationml/2006/ole">
              <p:oleObj spid="_x0000_s4108" name="Equation" r:id="rId8" imgW="9144000" imgH="9753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752049" y="2680423"/>
            <a:ext cx="352425" cy="419100"/>
          </p:xfrm>
          <a:graphic>
            <a:graphicData uri="http://schemas.openxmlformats.org/presentationml/2006/ole">
              <p:oleObj spid="_x0000_s4109" name="Equation" r:id="rId9" imgW="9448800" imgH="10972800" progId="Equation.DSMT4">
                <p:embed/>
              </p:oleObj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2022127" y="3544139"/>
            <a:ext cx="8147747" cy="2749675"/>
            <a:chOff x="540000" y="1080000"/>
            <a:chExt cx="8127000" cy="2742674"/>
          </a:xfrm>
        </p:grpSpPr>
        <p:sp>
          <p:nvSpPr>
            <p:cNvPr id="12" name="TextBox 2"/>
            <p:cNvSpPr txBox="1"/>
            <p:nvPr/>
          </p:nvSpPr>
          <p:spPr>
            <a:xfrm>
              <a:off x="540000" y="1080000"/>
              <a:ext cx="8127000" cy="27426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解题导引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1239" kern="0" spc="4372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13" name="图片 3" descr="textimage0.jpe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270248" y="1705757"/>
              <a:ext cx="4603504" cy="2027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60836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051698" y="1037986"/>
            <a:ext cx="8149756" cy="5419391"/>
            <a:chOff x="537996" y="836055"/>
            <a:chExt cx="8129004" cy="5405592"/>
          </a:xfrm>
        </p:grpSpPr>
        <p:grpSp>
          <p:nvGrpSpPr>
            <p:cNvPr id="24" name="组合 23"/>
            <p:cNvGrpSpPr/>
            <p:nvPr/>
          </p:nvGrpSpPr>
          <p:grpSpPr>
            <a:xfrm>
              <a:off x="540000" y="836055"/>
              <a:ext cx="8127000" cy="4593139"/>
              <a:chOff x="540000" y="1080000"/>
              <a:chExt cx="8127000" cy="4593139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45690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解析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　(1)设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P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则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,0),</a:t>
                </a:r>
                <a:r>
                  <a:rPr lang="zh-CN" altLang="en-US" sz="1975" kern="0" spc="73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</a:t>
                </a:r>
                <a:r>
                  <a:rPr lang="zh-CN" altLang="en-US" sz="1975" kern="0" spc="1407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=(0,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由</a:t>
                </a:r>
                <a:r>
                  <a:rPr lang="zh-CN" altLang="en-US" sz="1709" kern="0" spc="997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1359" kern="0" spc="1197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1709" kern="0" spc="167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得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762" kern="0" spc="19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25"/>
                  </a:spcBef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因为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)在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C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上,所以</a:t>
                </a:r>
                <a:r>
                  <a:rPr lang="zh-CN" altLang="en-US" sz="2727" kern="0" spc="-47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727" kern="0" spc="-398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=1.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10"/>
                  </a:spcBef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因此点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P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的轨迹方程为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=2.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(2)证明:由题意知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(-1,0).设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Q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(-3,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P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),则</a:t>
                </a:r>
                <a:r>
                  <a:rPr lang="zh-CN" altLang="en-US" sz="2141" kern="0" spc="792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=(-3,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</a:t>
                </a:r>
                <a:r>
                  <a:rPr lang="zh-CN" altLang="en-US" kern="0" spc="906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=(-1-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</a:t>
                </a:r>
                <a:r>
                  <a:rPr lang="zh-CN" altLang="en-US" sz="2141" kern="0" spc="792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·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kern="0" spc="906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=3+3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1895" kern="0" spc="809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</a:t>
                </a:r>
                <a:r>
                  <a:rPr lang="zh-CN" altLang="en-US" sz="2141" kern="0" spc="642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=(-3-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由</a:t>
                </a:r>
                <a:r>
                  <a:rPr lang="zh-CN" altLang="en-US" sz="1895" kern="0" spc="809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141" kern="0" spc="642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=1得-3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=1,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又由(1)知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=2,故3+3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=0.所以</a:t>
                </a:r>
                <a:r>
                  <a:rPr lang="zh-CN" altLang="en-US" sz="2141" kern="0" spc="792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kern="0" spc="906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=0,即</a:t>
                </a:r>
                <a:r>
                  <a:rPr lang="zh-CN" altLang="en-US" sz="2141" kern="0" spc="792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⊥</a:t>
                </a:r>
                <a:r>
                  <a:rPr lang="zh-CN" altLang="en-US" kern="0" spc="906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.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1563925" y="1541342"/>
              <a:ext cx="342899" cy="371474"/>
            </p:xfrm>
            <a:graphic>
              <a:graphicData uri="http://schemas.openxmlformats.org/presentationml/2006/ole">
                <p:oleObj spid="_x0000_s5142" name="Equation" r:id="rId4" imgW="9144000" imgH="97536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2835416" y="1541342"/>
              <a:ext cx="428625" cy="371475"/>
            </p:xfrm>
            <a:graphic>
              <a:graphicData uri="http://schemas.openxmlformats.org/presentationml/2006/ole">
                <p:oleObj spid="_x0000_s5143" name="Equation" r:id="rId5" imgW="11277600" imgH="97536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795600" y="2104844"/>
              <a:ext cx="342899" cy="371475"/>
            </p:xfrm>
            <a:graphic>
              <a:graphicData uri="http://schemas.openxmlformats.org/presentationml/2006/ole">
                <p:oleObj spid="_x0000_s5144" name="Equation" r:id="rId6" imgW="9144000" imgH="97536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1282649" y="2190308"/>
              <a:ext cx="323850" cy="295275"/>
            </p:xfrm>
            <a:graphic>
              <a:graphicData uri="http://schemas.openxmlformats.org/presentationml/2006/ole">
                <p:oleObj spid="_x0000_s5145" name="Equation" r:id="rId7" imgW="8534400" imgH="7924800" progId="Equation.DSMT4">
                  <p:embed/>
                </p:oleObj>
              </a:graphicData>
            </a:graphic>
          </p:graphicFrame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1606499" y="2104844"/>
              <a:ext cx="428625" cy="371475"/>
            </p:xfrm>
            <a:graphic>
              <a:graphicData uri="http://schemas.openxmlformats.org/presentationml/2006/ole">
                <p:oleObj spid="_x0000_s5146" name="Equation" r:id="rId8" imgW="11277600" imgH="9753600" progId="Equation.DSMT4">
                  <p:embed/>
                </p:oleObj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3108115" y="2048029"/>
              <a:ext cx="352425" cy="600075"/>
            </p:xfrm>
            <a:graphic>
              <a:graphicData uri="http://schemas.openxmlformats.org/presentationml/2006/ole">
                <p:oleObj spid="_x0000_s5147" name="Equation" r:id="rId9" imgW="9448800" imgH="15849600" progId="Equation.DSMT4">
                  <p:embed/>
                </p:oleObj>
              </a:graphicData>
            </a:graphic>
          </p:graphicFrame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3099387" y="2691005"/>
              <a:ext cx="285750" cy="590550"/>
            </p:xfrm>
            <a:graphic>
              <a:graphicData uri="http://schemas.openxmlformats.org/presentationml/2006/ole">
                <p:oleObj spid="_x0000_s5148" name="Equation" r:id="rId10" imgW="7620000" imgH="15544800" progId="Equation.DSMT4">
                  <p:embed/>
                </p:oleObj>
              </a:graphicData>
            </a:graphic>
          </p:graphicFrame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3529286" y="2691005"/>
              <a:ext cx="295275" cy="590550"/>
            </p:xfrm>
            <a:graphic>
              <a:graphicData uri="http://schemas.openxmlformats.org/presentationml/2006/ole">
                <p:oleObj spid="_x0000_s5149" name="Equation" r:id="rId11" imgW="7924800" imgH="15544800" progId="Equation.DSMT4">
                  <p:embed/>
                </p:oleObj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5272673" y="3727805"/>
              <a:ext cx="371474" cy="419099"/>
            </p:xfrm>
            <a:graphic>
              <a:graphicData uri="http://schemas.openxmlformats.org/presentationml/2006/ole">
                <p:oleObj spid="_x0000_s5150" name="Equation" r:id="rId12" imgW="9753600" imgH="10972800" progId="Equation.DSMT4">
                  <p:embed/>
                </p:oleObj>
              </a:graphicData>
            </a:graphic>
          </p:graphicFrame>
          <p:graphicFrame>
            <p:nvGraphicFramePr>
              <p:cNvPr id="13" name="对象 12"/>
              <p:cNvGraphicFramePr>
                <a:graphicFrameLocks noChangeAspect="1"/>
              </p:cNvGraphicFramePr>
              <p:nvPr/>
            </p:nvGraphicFramePr>
            <p:xfrm>
              <a:off x="6370262" y="3736809"/>
              <a:ext cx="342900" cy="352425"/>
            </p:xfrm>
            <a:graphic>
              <a:graphicData uri="http://schemas.openxmlformats.org/presentationml/2006/ole">
                <p:oleObj spid="_x0000_s5151" name="Equation" r:id="rId13" imgW="9144000" imgH="9448800" progId="Equation.DSMT4">
                  <p:embed/>
                </p:oleObj>
              </a:graphicData>
            </a:graphic>
          </p:graphicFrame>
          <p:graphicFrame>
            <p:nvGraphicFramePr>
              <p:cNvPr id="14" name="对象 13"/>
              <p:cNvGraphicFramePr>
                <a:graphicFrameLocks noChangeAspect="1"/>
              </p:cNvGraphicFramePr>
              <p:nvPr/>
            </p:nvGraphicFramePr>
            <p:xfrm>
              <a:off x="7841251" y="3727805"/>
              <a:ext cx="371474" cy="419099"/>
            </p:xfrm>
            <a:graphic>
              <a:graphicData uri="http://schemas.openxmlformats.org/presentationml/2006/ole">
                <p:oleObj spid="_x0000_s5152" name="Equation" r:id="rId14" imgW="9753600" imgH="10972800" progId="Equation.DSMT4">
                  <p:embed/>
                </p:oleObj>
              </a:graphicData>
            </a:graphic>
          </p:graphicFrame>
          <p:graphicFrame>
            <p:nvGraphicFramePr>
              <p:cNvPr id="15" name="对象 14"/>
              <p:cNvGraphicFramePr>
                <a:graphicFrameLocks noChangeAspect="1"/>
              </p:cNvGraphicFramePr>
              <p:nvPr/>
            </p:nvGraphicFramePr>
            <p:xfrm>
              <a:off x="540000" y="4193207"/>
              <a:ext cx="342899" cy="352424"/>
            </p:xfrm>
            <a:graphic>
              <a:graphicData uri="http://schemas.openxmlformats.org/presentationml/2006/ole">
                <p:oleObj spid="_x0000_s5153" name="Equation" r:id="rId15" imgW="9144000" imgH="9448800" progId="Equation.DSMT4">
                  <p:embed/>
                </p:oleObj>
              </a:graphicData>
            </a:graphic>
          </p:graphicFrame>
          <p:graphicFrame>
            <p:nvGraphicFramePr>
              <p:cNvPr id="16" name="对象 15"/>
              <p:cNvGraphicFramePr>
                <a:graphicFrameLocks noChangeAspect="1"/>
              </p:cNvGraphicFramePr>
              <p:nvPr/>
            </p:nvGraphicFramePr>
            <p:xfrm>
              <a:off x="1949585" y="4194063"/>
              <a:ext cx="342899" cy="371474"/>
            </p:xfrm>
            <a:graphic>
              <a:graphicData uri="http://schemas.openxmlformats.org/presentationml/2006/ole">
                <p:oleObj spid="_x0000_s5154" name="Equation" r:id="rId16" imgW="9144000" imgH="9753600" progId="Equation.DSMT4">
                  <p:embed/>
                </p:oleObj>
              </a:graphicData>
            </a:graphic>
          </p:graphicFrame>
          <p:graphicFrame>
            <p:nvGraphicFramePr>
              <p:cNvPr id="17" name="对象 16"/>
              <p:cNvGraphicFramePr>
                <a:graphicFrameLocks noChangeAspect="1"/>
              </p:cNvGraphicFramePr>
              <p:nvPr/>
            </p:nvGraphicFramePr>
            <p:xfrm>
              <a:off x="3037424" y="4184203"/>
              <a:ext cx="352424" cy="419099"/>
            </p:xfrm>
            <a:graphic>
              <a:graphicData uri="http://schemas.openxmlformats.org/presentationml/2006/ole">
                <p:oleObj spid="_x0000_s5155" name="Equation" r:id="rId17" imgW="9448800" imgH="10972800" progId="Equation.DSMT4">
                  <p:embed/>
                </p:oleObj>
              </a:graphicData>
            </a:graphic>
          </p:graphicFrame>
          <p:graphicFrame>
            <p:nvGraphicFramePr>
              <p:cNvPr id="18" name="对象 17"/>
              <p:cNvGraphicFramePr>
                <a:graphicFrameLocks noChangeAspect="1"/>
              </p:cNvGraphicFramePr>
              <p:nvPr/>
            </p:nvGraphicFramePr>
            <p:xfrm>
              <a:off x="795600" y="4671155"/>
              <a:ext cx="342899" cy="371474"/>
            </p:xfrm>
            <a:graphic>
              <a:graphicData uri="http://schemas.openxmlformats.org/presentationml/2006/ole">
                <p:oleObj spid="_x0000_s5156" name="Equation" r:id="rId18" imgW="9144000" imgH="9753600" progId="Equation.DSMT4">
                  <p:embed/>
                </p:oleObj>
              </a:graphicData>
            </a:graphic>
          </p:graphicFrame>
          <p:graphicFrame>
            <p:nvGraphicFramePr>
              <p:cNvPr id="19" name="对象 18"/>
              <p:cNvGraphicFramePr>
                <a:graphicFrameLocks noChangeAspect="1"/>
              </p:cNvGraphicFramePr>
              <p:nvPr/>
            </p:nvGraphicFramePr>
            <p:xfrm>
              <a:off x="1202400" y="4661296"/>
              <a:ext cx="352425" cy="419100"/>
            </p:xfrm>
            <a:graphic>
              <a:graphicData uri="http://schemas.openxmlformats.org/presentationml/2006/ole">
                <p:oleObj spid="_x0000_s5157" name="Equation" r:id="rId19" imgW="9448800" imgH="10972800" progId="Equation.DSMT4">
                  <p:embed/>
                </p:oleObj>
              </a:graphicData>
            </a:graphic>
          </p:graphicFrame>
          <p:graphicFrame>
            <p:nvGraphicFramePr>
              <p:cNvPr id="20" name="对象 19"/>
              <p:cNvGraphicFramePr>
                <a:graphicFrameLocks noChangeAspect="1"/>
              </p:cNvGraphicFramePr>
              <p:nvPr/>
            </p:nvGraphicFramePr>
            <p:xfrm>
              <a:off x="4498260" y="5254040"/>
              <a:ext cx="371474" cy="419099"/>
            </p:xfrm>
            <a:graphic>
              <a:graphicData uri="http://schemas.openxmlformats.org/presentationml/2006/ole">
                <p:oleObj spid="_x0000_s5158" name="Equation" r:id="rId20" imgW="9753600" imgH="10972800" progId="Equation.DSMT4">
                  <p:embed/>
                </p:oleObj>
              </a:graphicData>
            </a:graphic>
          </p:graphicFrame>
          <p:graphicFrame>
            <p:nvGraphicFramePr>
              <p:cNvPr id="21" name="对象 20"/>
              <p:cNvGraphicFramePr>
                <a:graphicFrameLocks noChangeAspect="1"/>
              </p:cNvGraphicFramePr>
              <p:nvPr/>
            </p:nvGraphicFramePr>
            <p:xfrm>
              <a:off x="4933634" y="5263044"/>
              <a:ext cx="342899" cy="352424"/>
            </p:xfrm>
            <a:graphic>
              <a:graphicData uri="http://schemas.openxmlformats.org/presentationml/2006/ole">
                <p:oleObj spid="_x0000_s5159" name="Equation" r:id="rId21" imgW="9144000" imgH="9448800" progId="Equation.DSMT4">
                  <p:embed/>
                </p:oleObj>
              </a:graphicData>
            </a:graphic>
          </p:graphicFrame>
          <p:graphicFrame>
            <p:nvGraphicFramePr>
              <p:cNvPr id="22" name="对象 21"/>
              <p:cNvGraphicFramePr>
                <a:graphicFrameLocks noChangeAspect="1"/>
              </p:cNvGraphicFramePr>
              <p:nvPr/>
            </p:nvGraphicFramePr>
            <p:xfrm>
              <a:off x="5867984" y="5254040"/>
              <a:ext cx="371474" cy="419099"/>
            </p:xfrm>
            <a:graphic>
              <a:graphicData uri="http://schemas.openxmlformats.org/presentationml/2006/ole">
                <p:oleObj spid="_x0000_s5160" name="Equation" r:id="rId22" imgW="9753600" imgH="10972800" progId="Equation.DSMT4">
                  <p:embed/>
                </p:oleObj>
              </a:graphicData>
            </a:graphic>
          </p:graphicFrame>
          <p:graphicFrame>
            <p:nvGraphicFramePr>
              <p:cNvPr id="23" name="对象 22"/>
              <p:cNvGraphicFramePr>
                <a:graphicFrameLocks noChangeAspect="1"/>
              </p:cNvGraphicFramePr>
              <p:nvPr/>
            </p:nvGraphicFramePr>
            <p:xfrm>
              <a:off x="6495059" y="5263044"/>
              <a:ext cx="342900" cy="352424"/>
            </p:xfrm>
            <a:graphic>
              <a:graphicData uri="http://schemas.openxmlformats.org/presentationml/2006/ole">
                <p:oleObj spid="_x0000_s5161" name="Equation" r:id="rId23" imgW="9144000" imgH="9448800" progId="Equation.DSMT4">
                  <p:embed/>
                </p:oleObj>
              </a:graphicData>
            </a:graphic>
          </p:graphicFrame>
        </p:grpSp>
        <p:sp>
          <p:nvSpPr>
            <p:cNvPr id="25" name="TextBox 2"/>
            <p:cNvSpPr txBox="1"/>
            <p:nvPr/>
          </p:nvSpPr>
          <p:spPr>
            <a:xfrm>
              <a:off x="537996" y="5363843"/>
              <a:ext cx="8127000" cy="8778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又过点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存在唯一直线垂直于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OQ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,所以过点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P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且垂直于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OQ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的直线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l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过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的左焦点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12507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809" y="2218094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22127" y="1065528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2.求动点的轨迹方程的步骤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建系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——建立适当的坐标系;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设点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——设轨迹上的任一点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列式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——列出动点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的坐标所满足的关系式;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代换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——依条件的特点,选用距离公式、斜率公式等将其转化为关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的方程式,并化简;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证明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——证明所求方程即为符合条件的动点的轨迹方程.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782970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知识拓展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(1)求轨迹方程时,要注意检验曲线上的点与方程的解是不是一一对应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的关系,若不是,则应对方程加上一定的限制条件,检验可以从以下两个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方面进行:一是方程的化简是不是同解变形;二是是否符合题目的实际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意义.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(2)求点的轨迹与求轨迹方程是不同的要求,求轨迹时,应先求轨迹方程,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然后根据方程说明轨迹的形状、位置、大小等.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913829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在求轨迹问题时常用的数学思想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5" kern="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i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函数与方程思想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求平面曲线的轨迹方程是将几何条件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性质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表示为</a:t>
            </a:r>
            <a:r>
              <a:rPr lang="zh-CN" altLang="en-US" sz="2406" dirty="0"/>
              <a:t/>
            </a:r>
            <a:br>
              <a:rPr lang="zh-CN" altLang="en-US" sz="2406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动点坐标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的方程及函数关系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数形结合思想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由曲线的几何性质求曲线方程是“数”与“形”的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有机结合;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(iii)等价转化思想:通过坐标系使“数”与“形”相互结合,在解决问题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时又需要相互转化.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007632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53707" y="922287"/>
            <a:ext cx="8147747" cy="3581018"/>
            <a:chOff x="540000" y="919939"/>
            <a:chExt cx="8127000" cy="3571900"/>
          </a:xfrm>
        </p:grpSpPr>
        <p:grpSp>
          <p:nvGrpSpPr>
            <p:cNvPr id="12" name="组合 11"/>
            <p:cNvGrpSpPr/>
            <p:nvPr/>
          </p:nvGrpSpPr>
          <p:grpSpPr>
            <a:xfrm>
              <a:off x="540000" y="1809086"/>
              <a:ext cx="8127000" cy="2682753"/>
              <a:chOff x="540000" y="1080000"/>
              <a:chExt cx="8127000" cy="2682753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26473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例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    (2017广东七校联考,10)已知圆的方程为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=4,若抛物线过定点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</a:t>
                </a:r>
                <a:r>
                  <a:rPr sz="1805" dirty="0"/>
                  <a:t/>
                </a:r>
                <a:br>
                  <a:rPr sz="1805" dirty="0"/>
                </a:b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(0,1),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B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(0,-1),且以该圆的切线为准线,则抛物线焦点的轨迹方程是(    )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endPara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endParaRPr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A.</a:t>
                </a:r>
                <a:r>
                  <a:rPr lang="zh-CN" altLang="en-US" sz="2727" kern="0" spc="-47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727" kern="0" spc="-398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=1(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黑体" panose="02010609060101010101" pitchFamily="49" charset="-122"/>
                    <a:ea typeface="宋体" panose="02010600030101010101" pitchFamily="2" charset="-122"/>
                  </a:rPr>
                  <a:t>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0)　    B.</a:t>
                </a:r>
                <a:r>
                  <a:rPr lang="zh-CN" altLang="en-US" sz="2727" kern="0" spc="-47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727" kern="0" spc="-398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=1(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y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黑体" panose="02010609060101010101" pitchFamily="49" charset="-122"/>
                    <a:ea typeface="宋体" panose="02010600030101010101" pitchFamily="2" charset="-122"/>
                  </a:rPr>
                  <a:t>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0)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10"/>
                  </a:spcBef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C.</a:t>
                </a:r>
                <a:r>
                  <a:rPr lang="zh-CN" altLang="en-US" sz="2727" kern="0" spc="-47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727" kern="0" spc="-398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=1(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黑体" panose="02010609060101010101" pitchFamily="49" charset="-122"/>
                    <a:ea typeface="宋体" panose="02010600030101010101" pitchFamily="2" charset="-122"/>
                  </a:rPr>
                  <a:t>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0)　    D.</a:t>
                </a:r>
                <a:r>
                  <a:rPr lang="zh-CN" altLang="en-US" sz="2727" kern="0" spc="-47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727" kern="0" spc="-398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=1(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黑体" panose="02010609060101010101" pitchFamily="49" charset="-122"/>
                    <a:ea typeface="宋体" panose="02010600030101010101" pitchFamily="2" charset="-122"/>
                  </a:rPr>
                  <a:t>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0)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788486" y="2541399"/>
              <a:ext cx="285750" cy="590550"/>
            </p:xfrm>
            <a:graphic>
              <a:graphicData uri="http://schemas.openxmlformats.org/presentationml/2006/ole">
                <p:oleObj spid="_x0000_s2058" name="Equation" r:id="rId4" imgW="7620000" imgH="155448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1218385" y="2541399"/>
              <a:ext cx="295275" cy="590550"/>
            </p:xfrm>
            <a:graphic>
              <a:graphicData uri="http://schemas.openxmlformats.org/presentationml/2006/ole">
                <p:oleObj spid="_x0000_s2059" name="Equation" r:id="rId5" imgW="7924800" imgH="155448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3197290" y="2541399"/>
              <a:ext cx="285750" cy="590550"/>
            </p:xfrm>
            <a:graphic>
              <a:graphicData uri="http://schemas.openxmlformats.org/presentationml/2006/ole">
                <p:oleObj spid="_x0000_s2060" name="Equation" r:id="rId6" imgW="7620000" imgH="155448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3627190" y="2541399"/>
              <a:ext cx="295275" cy="590550"/>
            </p:xfrm>
            <a:graphic>
              <a:graphicData uri="http://schemas.openxmlformats.org/presentationml/2006/ole">
                <p:oleObj spid="_x0000_s2061" name="Equation" r:id="rId7" imgW="7924800" imgH="15544800" progId="Equation.DSMT4">
                  <p:embed/>
                </p:oleObj>
              </a:graphicData>
            </a:graphic>
          </p:graphicFrame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774383" y="3172203"/>
              <a:ext cx="285750" cy="590550"/>
            </p:xfrm>
            <a:graphic>
              <a:graphicData uri="http://schemas.openxmlformats.org/presentationml/2006/ole">
                <p:oleObj spid="_x0000_s2062" name="Equation" r:id="rId8" imgW="7620000" imgH="15544800" progId="Equation.DSMT4">
                  <p:embed/>
                </p:oleObj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1204282" y="3172203"/>
              <a:ext cx="295275" cy="590550"/>
            </p:xfrm>
            <a:graphic>
              <a:graphicData uri="http://schemas.openxmlformats.org/presentationml/2006/ole">
                <p:oleObj spid="_x0000_s2063" name="Equation" r:id="rId9" imgW="7924800" imgH="15544800" progId="Equation.DSMT4">
                  <p:embed/>
                </p:oleObj>
              </a:graphicData>
            </a:graphic>
          </p:graphicFrame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3197290" y="3172203"/>
              <a:ext cx="285750" cy="590550"/>
            </p:xfrm>
            <a:graphic>
              <a:graphicData uri="http://schemas.openxmlformats.org/presentationml/2006/ole">
                <p:oleObj spid="_x0000_s2064" name="Equation" r:id="rId10" imgW="7620000" imgH="15544800" progId="Equation.DSMT4">
                  <p:embed/>
                </p:oleObj>
              </a:graphicData>
            </a:graphic>
          </p:graphicFrame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3627190" y="3172203"/>
              <a:ext cx="295275" cy="590550"/>
            </p:xfrm>
            <a:graphic>
              <a:graphicData uri="http://schemas.openxmlformats.org/presentationml/2006/ole">
                <p:oleObj spid="_x0000_s2065" name="Equation" r:id="rId11" imgW="7924800" imgH="15544800" progId="Equation.DSMT4">
                  <p:embed/>
                </p:oleObj>
              </a:graphicData>
            </a:graphic>
          </p:graphicFrame>
        </p:grpSp>
        <p:grpSp>
          <p:nvGrpSpPr>
            <p:cNvPr id="13" name="组合 12"/>
            <p:cNvGrpSpPr/>
            <p:nvPr/>
          </p:nvGrpSpPr>
          <p:grpSpPr>
            <a:xfrm>
              <a:off x="540000" y="919939"/>
              <a:ext cx="8127000" cy="896648"/>
              <a:chOff x="540000" y="1101850"/>
              <a:chExt cx="8127000" cy="896648"/>
            </a:xfrm>
          </p:grpSpPr>
          <p:sp>
            <p:nvSpPr>
              <p:cNvPr id="14" name="TextBox 2"/>
              <p:cNvSpPr txBox="1"/>
              <p:nvPr/>
            </p:nvSpPr>
            <p:spPr>
              <a:xfrm>
                <a:off x="540000" y="1585821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    曲线与方程</a:t>
                </a:r>
                <a:endParaRPr lang="zh-CN" altLang="en-US" sz="1805" b="1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40000" y="1101850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63403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53707" y="1082757"/>
            <a:ext cx="8147747" cy="2722293"/>
            <a:chOff x="540000" y="1080000"/>
            <a:chExt cx="8127000" cy="271536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613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过点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为坐标原点)分别向抛物线的准线作垂线,垂足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分别为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,设抛物线的焦点为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),则|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|,|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BB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|,∴|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BB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|,∵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的中点,∴|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BB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|=2|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OO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|=4,∴|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|=4&gt;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2=|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|,故点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的轨迹是以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为焦点的椭圆,可知其方程为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=1,又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7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不能在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轴上,故所求轨迹方程为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0),故选C.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6942198" y="2541399"/>
            <a:ext cx="285750" cy="590550"/>
          </p:xfrm>
          <a:graphic>
            <a:graphicData uri="http://schemas.openxmlformats.org/presentationml/2006/ole">
              <p:oleObj spid="_x0000_s3078" name="Equation" r:id="rId4" imgW="76200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7372097" y="2541399"/>
            <a:ext cx="295274" cy="590549"/>
          </p:xfrm>
          <a:graphic>
            <a:graphicData uri="http://schemas.openxmlformats.org/presentationml/2006/ole">
              <p:oleObj spid="_x0000_s3079" name="Equation" r:id="rId5" imgW="7924800" imgH="15544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451131" y="3204811"/>
            <a:ext cx="285749" cy="590549"/>
          </p:xfrm>
          <a:graphic>
            <a:graphicData uri="http://schemas.openxmlformats.org/presentationml/2006/ole">
              <p:oleObj spid="_x0000_s3080" name="Equation" r:id="rId6" imgW="76200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881031" y="3204811"/>
            <a:ext cx="295275" cy="590550"/>
          </p:xfrm>
          <a:graphic>
            <a:graphicData uri="http://schemas.openxmlformats.org/presentationml/2006/ole">
              <p:oleObj spid="_x0000_s3081" name="Equation" r:id="rId7" imgW="7924800" imgH="15544800" progId="Equation.DSMT4">
                <p:embed/>
              </p:oleObj>
            </a:graphicData>
          </a:graphic>
        </p:graphicFrame>
      </p:grpSp>
      <p:sp>
        <p:nvSpPr>
          <p:cNvPr id="9" name="TextBox 2"/>
          <p:cNvSpPr txBox="1"/>
          <p:nvPr/>
        </p:nvSpPr>
        <p:spPr>
          <a:xfrm>
            <a:off x="2102234" y="388172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63943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701211"/>
            <a:ext cx="8147747" cy="4234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    求轨迹方程的方法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直接法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:如果动点满足的几何条件本身就是一些几何量的等量关系,或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这些几何条件简单明了且易于表达,我们只需把这种关系“翻译”成含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的等式,就得到轨迹方程.由于这种求轨迹方程的过程不需要其他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步骤,也不需要特殊的技巧,所以称为直接法.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待定系数法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:若曲线的形状和方程的形式确定,则只需解方程(组)即可,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称为待定系数法.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定义法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:根据解析几何中一些常用定义(例如:圆、椭圆、双曲线、抛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物线的定义),从定义出发直接写出轨迹方程,或从定义出发建立关系式,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236556" y="1354234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816" y="850667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12001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从而求出轨迹方程.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定义法求轨迹方程的一般步骤: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(1)判断动点的运动轨迹是否满足某种曲线的定义;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(2)设标准方程,求方程中的基本量;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(3)求轨迹方程.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代入法(相关点法)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:有些问题中,动点满足的条件不便用等式列出,但动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点是随着另一动点(称之为相关点)的运动而运动的.如果相关点的坐标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所满足的条件是明显的或是可分析的,那么我们可以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用动点坐标表示相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关点坐标,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根据相关点的坐标所满足的方程即可求得动点的轨迹方程,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这种求轨迹方程的方法叫做代入法,又叫相关点法或坐标代换法.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相关点法求轨迹方程的一般步骤: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749292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404</Words>
  <Application>Microsoft Office PowerPoint</Application>
  <PresentationFormat>自定义</PresentationFormat>
  <Paragraphs>69</Paragraphs>
  <Slides>13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2019-12-18T10:21:57Z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