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1" r:id="rId2"/>
    <p:sldId id="286" r:id="rId3"/>
    <p:sldId id="264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5" r:id="rId12"/>
    <p:sldId id="277" r:id="rId13"/>
    <p:sldId id="279" r:id="rId14"/>
    <p:sldId id="281" r:id="rId15"/>
    <p:sldId id="282" r:id="rId16"/>
    <p:sldId id="283" r:id="rId17"/>
    <p:sldId id="284" r:id="rId18"/>
    <p:sldId id="285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3" Type="http://schemas.openxmlformats.org/officeDocument/2006/relationships/image" Target="../media/image64.wmf"/><Relationship Id="rId7" Type="http://schemas.openxmlformats.org/officeDocument/2006/relationships/image" Target="../media/image68.wmf"/><Relationship Id="rId12" Type="http://schemas.openxmlformats.org/officeDocument/2006/relationships/image" Target="../media/image73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6" Type="http://schemas.openxmlformats.org/officeDocument/2006/relationships/image" Target="../media/image67.wmf"/><Relationship Id="rId11" Type="http://schemas.openxmlformats.org/officeDocument/2006/relationships/image" Target="../media/image72.wmf"/><Relationship Id="rId5" Type="http://schemas.openxmlformats.org/officeDocument/2006/relationships/image" Target="../media/image66.wmf"/><Relationship Id="rId10" Type="http://schemas.openxmlformats.org/officeDocument/2006/relationships/image" Target="../media/image71.wmf"/><Relationship Id="rId4" Type="http://schemas.openxmlformats.org/officeDocument/2006/relationships/image" Target="../media/image65.wmf"/><Relationship Id="rId9" Type="http://schemas.openxmlformats.org/officeDocument/2006/relationships/image" Target="../media/image7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12" Type="http://schemas.openxmlformats.org/officeDocument/2006/relationships/image" Target="../media/image26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11" Type="http://schemas.openxmlformats.org/officeDocument/2006/relationships/image" Target="../media/image25.wmf"/><Relationship Id="rId5" Type="http://schemas.openxmlformats.org/officeDocument/2006/relationships/image" Target="../media/image19.wmf"/><Relationship Id="rId10" Type="http://schemas.openxmlformats.org/officeDocument/2006/relationships/image" Target="../media/image24.wmf"/><Relationship Id="rId4" Type="http://schemas.openxmlformats.org/officeDocument/2006/relationships/image" Target="../media/image18.wmf"/><Relationship Id="rId9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4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7" Type="http://schemas.openxmlformats.org/officeDocument/2006/relationships/image" Target="../media/image48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6" Type="http://schemas.openxmlformats.org/officeDocument/2006/relationships/image" Target="../media/image47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5" Type="http://schemas.openxmlformats.org/officeDocument/2006/relationships/image" Target="../media/image53.wmf"/><Relationship Id="rId4" Type="http://schemas.openxmlformats.org/officeDocument/2006/relationships/image" Target="../media/image52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513258-F2E6-49EA-A76E-954B7175B5DA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2C9443-4146-47D5-9E2C-2C6246DBF3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5164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450936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431955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885237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143504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743745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027128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793457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319425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113451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77254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438462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707800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81992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051882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448723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2581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16659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27.bin"/><Relationship Id="rId12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6.bin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5.bin"/><Relationship Id="rId10" Type="http://schemas.openxmlformats.org/officeDocument/2006/relationships/oleObject" Target="../embeddings/oleObject30.bin"/><Relationship Id="rId4" Type="http://schemas.openxmlformats.org/officeDocument/2006/relationships/image" Target="../media/image41.jpeg"/><Relationship Id="rId9" Type="http://schemas.openxmlformats.org/officeDocument/2006/relationships/oleObject" Target="../embeddings/oleObject29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5.bin"/><Relationship Id="rId5" Type="http://schemas.openxmlformats.org/officeDocument/2006/relationships/oleObject" Target="../embeddings/oleObject34.bin"/><Relationship Id="rId10" Type="http://schemas.openxmlformats.org/officeDocument/2006/relationships/oleObject" Target="../embeddings/oleObject39.bin"/><Relationship Id="rId4" Type="http://schemas.openxmlformats.org/officeDocument/2006/relationships/oleObject" Target="../embeddings/oleObject33.bin"/><Relationship Id="rId9" Type="http://schemas.openxmlformats.org/officeDocument/2006/relationships/oleObject" Target="../embeddings/oleObject38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5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2.bin"/><Relationship Id="rId5" Type="http://schemas.openxmlformats.org/officeDocument/2006/relationships/oleObject" Target="../embeddings/oleObject41.bin"/><Relationship Id="rId4" Type="http://schemas.openxmlformats.org/officeDocument/2006/relationships/oleObject" Target="../embeddings/oleObject40.bin"/><Relationship Id="rId9" Type="http://schemas.openxmlformats.org/officeDocument/2006/relationships/oleObject" Target="../embeddings/oleObject44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6.bin"/><Relationship Id="rId5" Type="http://schemas.openxmlformats.org/officeDocument/2006/relationships/oleObject" Target="../embeddings/oleObject45.bin"/><Relationship Id="rId4" Type="http://schemas.openxmlformats.org/officeDocument/2006/relationships/image" Target="../media/image5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8.bin"/><Relationship Id="rId5" Type="http://schemas.openxmlformats.org/officeDocument/2006/relationships/oleObject" Target="../embeddings/oleObject47.bin"/><Relationship Id="rId4" Type="http://schemas.openxmlformats.org/officeDocument/2006/relationships/image" Target="../media/image6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oleObject" Target="../embeddings/oleObject58.bin"/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52.bin"/><Relationship Id="rId12" Type="http://schemas.openxmlformats.org/officeDocument/2006/relationships/oleObject" Target="../embeddings/oleObject5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1.bin"/><Relationship Id="rId11" Type="http://schemas.openxmlformats.org/officeDocument/2006/relationships/oleObject" Target="../embeddings/oleObject56.bin"/><Relationship Id="rId5" Type="http://schemas.openxmlformats.org/officeDocument/2006/relationships/oleObject" Target="../embeddings/oleObject50.bin"/><Relationship Id="rId15" Type="http://schemas.openxmlformats.org/officeDocument/2006/relationships/oleObject" Target="../embeddings/oleObject60.bin"/><Relationship Id="rId10" Type="http://schemas.openxmlformats.org/officeDocument/2006/relationships/oleObject" Target="../embeddings/oleObject55.bin"/><Relationship Id="rId4" Type="http://schemas.openxmlformats.org/officeDocument/2006/relationships/oleObject" Target="../embeddings/oleObject49.bin"/><Relationship Id="rId9" Type="http://schemas.openxmlformats.org/officeDocument/2006/relationships/oleObject" Target="../embeddings/oleObject54.bin"/><Relationship Id="rId14" Type="http://schemas.openxmlformats.org/officeDocument/2006/relationships/oleObject" Target="../embeddings/oleObject5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7.bin"/><Relationship Id="rId4" Type="http://schemas.openxmlformats.org/officeDocument/2006/relationships/image" Target="../media/image12.jpeg"/><Relationship Id="rId9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8.bin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oleObject" Target="../embeddings/oleObject17.bin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11.bin"/><Relationship Id="rId12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0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9.bin"/><Relationship Id="rId15" Type="http://schemas.openxmlformats.org/officeDocument/2006/relationships/oleObject" Target="../embeddings/oleObject19.bin"/><Relationship Id="rId10" Type="http://schemas.openxmlformats.org/officeDocument/2006/relationships/oleObject" Target="../embeddings/oleObject14.bin"/><Relationship Id="rId4" Type="http://schemas.openxmlformats.org/officeDocument/2006/relationships/image" Target="../media/image27.jpeg"/><Relationship Id="rId9" Type="http://schemas.openxmlformats.org/officeDocument/2006/relationships/oleObject" Target="../embeddings/oleObject13.bin"/><Relationship Id="rId14" Type="http://schemas.openxmlformats.org/officeDocument/2006/relationships/oleObject" Target="../embeddings/oleObject18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719694"/>
            <a:ext cx="8147747" cy="45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考点一  用向量证明空间中的平行和垂直关系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08176" y="1399979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6" b="1" dirty="0"/>
              <a:t>考点清单</a:t>
            </a:r>
          </a:p>
        </p:txBody>
      </p:sp>
      <p:pic>
        <p:nvPicPr>
          <p:cNvPr id="4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3593" y="874465"/>
            <a:ext cx="2777259" cy="415395"/>
          </a:xfrm>
          <a:prstGeom prst="rect">
            <a:avLst/>
          </a:prstGeom>
          <a:noFill/>
        </p:spPr>
      </p:pic>
      <p:sp>
        <p:nvSpPr>
          <p:cNvPr id="5" name="TextBox 2"/>
          <p:cNvSpPr txBox="1"/>
          <p:nvPr/>
        </p:nvSpPr>
        <p:spPr>
          <a:xfrm>
            <a:off x="2053707" y="1990620"/>
            <a:ext cx="8625964" cy="3725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1.用向量证明空间中的平行关系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(1)设直线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的方向向量分别为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(或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重合)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(2)设直线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的方向向量为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,与平面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共面的两个不共线向量分别为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存在两个实数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,使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xv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yv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(3)设直线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的方向向量为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的法向量为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2.用向量证明空间中的垂直关系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(1)设直线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的方向向量分别为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⑤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sp>
        <p:nvSpPr>
          <p:cNvPr id="6" name="TextBox 2"/>
          <p:cNvSpPr txBox="1"/>
          <p:nvPr/>
        </p:nvSpPr>
        <p:spPr>
          <a:xfrm>
            <a:off x="2053739" y="5658701"/>
            <a:ext cx="8625964" cy="8800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(2)设直线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的方向向量为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的法向量为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⑥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(3)设平面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的法向量分别为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⑦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⑧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pSp>
        <p:nvGrpSpPr>
          <p:cNvPr id="7" name="组合 16"/>
          <p:cNvGrpSpPr/>
          <p:nvPr/>
        </p:nvGrpSpPr>
        <p:grpSpPr bwMode="auto">
          <a:xfrm>
            <a:off x="9088756" y="2918271"/>
            <a:ext cx="1074616" cy="453274"/>
            <a:chOff x="4881563" y="2969419"/>
            <a:chExt cx="783431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0" name="组合 16"/>
          <p:cNvGrpSpPr/>
          <p:nvPr/>
        </p:nvGrpSpPr>
        <p:grpSpPr bwMode="auto">
          <a:xfrm>
            <a:off x="3159267" y="3858560"/>
            <a:ext cx="3652931" cy="445635"/>
            <a:chOff x="4881563" y="2969419"/>
            <a:chExt cx="783431" cy="219075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3" name="组合 16"/>
          <p:cNvGrpSpPr/>
          <p:nvPr/>
        </p:nvGrpSpPr>
        <p:grpSpPr bwMode="auto">
          <a:xfrm>
            <a:off x="9095758" y="4304195"/>
            <a:ext cx="1074616" cy="413167"/>
            <a:chOff x="4881563" y="2969419"/>
            <a:chExt cx="783431" cy="219075"/>
          </a:xfrm>
        </p:grpSpPr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6" name="组合 16"/>
          <p:cNvGrpSpPr/>
          <p:nvPr/>
        </p:nvGrpSpPr>
        <p:grpSpPr bwMode="auto">
          <a:xfrm>
            <a:off x="7621632" y="5244517"/>
            <a:ext cx="1074306" cy="358898"/>
            <a:chOff x="4881563" y="2969419"/>
            <a:chExt cx="783431" cy="219075"/>
          </a:xfrm>
        </p:grpSpPr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9" name="组合 16"/>
          <p:cNvGrpSpPr/>
          <p:nvPr/>
        </p:nvGrpSpPr>
        <p:grpSpPr bwMode="auto">
          <a:xfrm>
            <a:off x="9312849" y="5219509"/>
            <a:ext cx="1136456" cy="414185"/>
            <a:chOff x="4881563" y="2969419"/>
            <a:chExt cx="783431" cy="219075"/>
          </a:xfrm>
        </p:grpSpPr>
        <p:sp>
          <p:nvSpPr>
            <p:cNvPr id="20" name="矩形 19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2" name="组合 16"/>
          <p:cNvGrpSpPr/>
          <p:nvPr/>
        </p:nvGrpSpPr>
        <p:grpSpPr bwMode="auto">
          <a:xfrm>
            <a:off x="8363479" y="5649231"/>
            <a:ext cx="987148" cy="414185"/>
            <a:chOff x="4881563" y="2969419"/>
            <a:chExt cx="783431" cy="219075"/>
          </a:xfrm>
        </p:grpSpPr>
        <p:sp>
          <p:nvSpPr>
            <p:cNvPr id="23" name="矩形 22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4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5" name="组合 16"/>
          <p:cNvGrpSpPr/>
          <p:nvPr/>
        </p:nvGrpSpPr>
        <p:grpSpPr bwMode="auto">
          <a:xfrm>
            <a:off x="7481794" y="6110029"/>
            <a:ext cx="987148" cy="414185"/>
            <a:chOff x="4881563" y="2969419"/>
            <a:chExt cx="783431" cy="219075"/>
          </a:xfrm>
        </p:grpSpPr>
        <p:sp>
          <p:nvSpPr>
            <p:cNvPr id="26" name="矩形 25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31" name="组合 16"/>
          <p:cNvGrpSpPr/>
          <p:nvPr/>
        </p:nvGrpSpPr>
        <p:grpSpPr bwMode="auto">
          <a:xfrm>
            <a:off x="9154071" y="6094491"/>
            <a:ext cx="987148" cy="414185"/>
            <a:chOff x="4881563" y="2969419"/>
            <a:chExt cx="783431" cy="219075"/>
          </a:xfrm>
        </p:grpSpPr>
        <p:sp>
          <p:nvSpPr>
            <p:cNvPr id="32" name="矩形 31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3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2237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668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为坐标原点,建立如图所示的空间直角坐标系,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9570" kern="0" spc="1163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597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(2,0,2),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(1,0,0),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(1,1,0),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(0,2,2),∴</a:t>
            </a:r>
            <a:r>
              <a:rPr lang="zh-CN" altLang="en-US" sz="1975" kern="0" spc="95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=(-1,0,-2),</a:t>
            </a:r>
            <a:r>
              <a:rPr lang="zh-CN" altLang="en-US" sz="1875" kern="0" spc="143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=(1,-1,-2),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∴cos&lt;</a:t>
            </a:r>
            <a:r>
              <a:rPr lang="zh-CN" altLang="en-US" sz="1584" kern="0" spc="134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4" kern="0" spc="180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&gt;=</a:t>
            </a:r>
            <a:r>
              <a:rPr lang="zh-CN" altLang="en-US" sz="3579" kern="0" spc="514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22" kern="0" spc="394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22" kern="0" spc="123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62" kern="0" spc="119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,故选C.</a:t>
            </a:r>
            <a:endParaRPr lang="zh-CN" altLang="en-US" sz="1805" dirty="0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93315" y="1710112"/>
            <a:ext cx="2411729" cy="2317654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096001" y="4575784"/>
          <a:ext cx="372423" cy="372422"/>
        </p:xfrm>
        <a:graphic>
          <a:graphicData uri="http://schemas.openxmlformats.org/presentationml/2006/ole">
            <p:oleObj spid="_x0000_s6154" name="Equation" r:id="rId5" imgW="9753600" imgH="9753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530844" y="4574926"/>
          <a:ext cx="420170" cy="353324"/>
        </p:xfrm>
        <a:graphic>
          <a:graphicData uri="http://schemas.openxmlformats.org/presentationml/2006/ole">
            <p:oleObj spid="_x0000_s6155" name="Equation" r:id="rId6" imgW="10972800" imgH="9448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729843" y="5217318"/>
          <a:ext cx="372422" cy="372422"/>
        </p:xfrm>
        <a:graphic>
          <a:graphicData uri="http://schemas.openxmlformats.org/presentationml/2006/ole">
            <p:oleObj spid="_x0000_s6156" name="Equation" r:id="rId7" imgW="9753600" imgH="9753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166330" y="5216459"/>
          <a:ext cx="420169" cy="353324"/>
        </p:xfrm>
        <a:graphic>
          <a:graphicData uri="http://schemas.openxmlformats.org/presentationml/2006/ole">
            <p:oleObj spid="_x0000_s6157" name="Equation" r:id="rId8" imgW="10972800" imgH="9448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875534" y="5147889"/>
          <a:ext cx="1107721" cy="840339"/>
        </p:xfrm>
        <a:graphic>
          <a:graphicData uri="http://schemas.openxmlformats.org/presentationml/2006/ole">
            <p:oleObj spid="_x0000_s6158" name="Equation" r:id="rId9" imgW="29260800" imgH="2225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202569" y="5198928"/>
          <a:ext cx="821240" cy="592058"/>
        </p:xfrm>
        <a:graphic>
          <a:graphicData uri="http://schemas.openxmlformats.org/presentationml/2006/ole">
            <p:oleObj spid="_x0000_s6159" name="Equation" r:id="rId10" imgW="21640800" imgH="15544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223813" y="5198928"/>
          <a:ext cx="477465" cy="592058"/>
        </p:xfrm>
        <a:graphic>
          <a:graphicData uri="http://schemas.openxmlformats.org/presentationml/2006/ole">
            <p:oleObj spid="_x0000_s6160" name="Equation" r:id="rId11" imgW="12496800" imgH="155448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6845797" y="5160357"/>
          <a:ext cx="477465" cy="601606"/>
        </p:xfrm>
        <a:graphic>
          <a:graphicData uri="http://schemas.openxmlformats.org/presentationml/2006/ole">
            <p:oleObj spid="_x0000_s6161" name="Equation" r:id="rId12" imgW="12496800" imgH="15849600" progId="Equation.DSMT4">
              <p:embed/>
            </p:oleObj>
          </a:graphicData>
        </a:graphic>
      </p:graphicFrame>
      <p:sp>
        <p:nvSpPr>
          <p:cNvPr id="13" name="TextBox 2"/>
          <p:cNvSpPr txBox="1"/>
          <p:nvPr/>
        </p:nvSpPr>
        <p:spPr>
          <a:xfrm>
            <a:off x="2022127" y="5935714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C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161215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456845"/>
            <a:ext cx="8147747" cy="1492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设正方体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的棱长为2,则点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的距离是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1579" kern="0" spc="43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762" kern="0" spc="-5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</a:t>
            </a:r>
            <a:r>
              <a:rPr lang="zh-CN" altLang="en-US" sz="2762" kern="0" spc="1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C.</a:t>
            </a:r>
            <a:r>
              <a:rPr lang="zh-CN" altLang="en-US" sz="2762" kern="0" spc="-5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</a:t>
            </a:r>
            <a:r>
              <a:rPr lang="zh-CN" altLang="en-US" sz="2762" kern="0" spc="84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02828" y="2452530"/>
          <a:ext cx="343775" cy="601607"/>
        </p:xfrm>
        <a:graphic>
          <a:graphicData uri="http://schemas.openxmlformats.org/presentationml/2006/ole">
            <p:oleObj spid="_x0000_s7177" name="Equation" r:id="rId4" imgW="9144000" imgH="15849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394089" y="2452530"/>
          <a:ext cx="353325" cy="601607"/>
        </p:xfrm>
        <a:graphic>
          <a:graphicData uri="http://schemas.openxmlformats.org/presentationml/2006/ole">
            <p:oleObj spid="_x0000_s7178" name="Equation" r:id="rId5" imgW="9448800" imgH="15849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494900" y="2452530"/>
          <a:ext cx="343775" cy="601607"/>
        </p:xfrm>
        <a:graphic>
          <a:graphicData uri="http://schemas.openxmlformats.org/presentationml/2006/ole">
            <p:oleObj spid="_x0000_s7179" name="Equation" r:id="rId6" imgW="9144000" imgH="15849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600301" y="2452530"/>
          <a:ext cx="458367" cy="601607"/>
        </p:xfrm>
        <a:graphic>
          <a:graphicData uri="http://schemas.openxmlformats.org/presentationml/2006/ole">
            <p:oleObj spid="_x0000_s7180" name="Equation" r:id="rId7" imgW="12192000" imgH="15849600" progId="Equation.DSMT4">
              <p:embed/>
            </p:oleObj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2013639" y="3158505"/>
            <a:ext cx="6589074" cy="1488041"/>
            <a:chOff x="500034" y="2777327"/>
            <a:chExt cx="6572296" cy="1484252"/>
          </a:xfrm>
        </p:grpSpPr>
        <p:sp>
          <p:nvSpPr>
            <p:cNvPr id="8" name="矩形 7"/>
            <p:cNvSpPr/>
            <p:nvPr/>
          </p:nvSpPr>
          <p:spPr>
            <a:xfrm>
              <a:off x="500034" y="2777327"/>
              <a:ext cx="6572296" cy="14842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建立如图所示的空间直角坐标系,</a:t>
              </a:r>
              <a:endParaRPr lang="zh-CN" altLang="en-US" sz="201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则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D</a:t>
              </a:r>
              <a:r>
                <a:rPr lang="zh-CN" altLang="en-US" sz="2015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(0,0,2),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(2,0,2),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D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(0,0,0),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(2,2,0),</a:t>
              </a:r>
              <a:endParaRPr lang="zh-CN" altLang="en-US" sz="201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</a:t>
              </a:r>
              <a:r>
                <a:rPr lang="zh-CN" altLang="en-US" sz="2015" kern="0" spc="1436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=(2,0,0),</a:t>
              </a:r>
              <a:r>
                <a:rPr lang="zh-CN" altLang="en-US" sz="2015" kern="0" spc="909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=(2,0,2),</a:t>
              </a:r>
              <a:r>
                <a:rPr lang="zh-CN" altLang="en-US" sz="2015" kern="0" spc="995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=(2,2,0).</a:t>
              </a:r>
              <a:endParaRPr lang="zh-CN" altLang="en-US" sz="2015" dirty="0"/>
            </a:p>
          </p:txBody>
        </p:sp>
        <p:graphicFrame>
          <p:nvGraphicFramePr>
            <p:cNvPr id="7174" name="Object 6"/>
            <p:cNvGraphicFramePr>
              <a:graphicFrameLocks noChangeAspect="1"/>
            </p:cNvGraphicFramePr>
            <p:nvPr/>
          </p:nvGraphicFramePr>
          <p:xfrm>
            <a:off x="795338" y="3777462"/>
            <a:ext cx="457200" cy="428625"/>
          </p:xfrm>
          <a:graphic>
            <a:graphicData uri="http://schemas.openxmlformats.org/presentationml/2006/ole">
              <p:oleObj spid="_x0000_s7181" name="Equation" r:id="rId8" imgW="12192000" imgH="11277600" progId="Equation.DSMT4">
                <p:embed/>
              </p:oleObj>
            </a:graphicData>
          </a:graphic>
        </p:graphicFrame>
        <p:graphicFrame>
          <p:nvGraphicFramePr>
            <p:cNvPr id="7175" name="Object 7"/>
            <p:cNvGraphicFramePr>
              <a:graphicFrameLocks noChangeAspect="1"/>
            </p:cNvGraphicFramePr>
            <p:nvPr/>
          </p:nvGraphicFramePr>
          <p:xfrm>
            <a:off x="2141538" y="3777462"/>
            <a:ext cx="390525" cy="428625"/>
          </p:xfrm>
          <a:graphic>
            <a:graphicData uri="http://schemas.openxmlformats.org/presentationml/2006/ole">
              <p:oleObj spid="_x0000_s7182" name="Equation" r:id="rId9" imgW="10363200" imgH="11277600" progId="Equation.DSMT4">
                <p:embed/>
              </p:oleObj>
            </a:graphicData>
          </a:graphic>
        </p:graphicFrame>
        <p:graphicFrame>
          <p:nvGraphicFramePr>
            <p:cNvPr id="7176" name="Object 8"/>
            <p:cNvGraphicFramePr>
              <a:graphicFrameLocks noChangeAspect="1"/>
            </p:cNvGraphicFramePr>
            <p:nvPr/>
          </p:nvGraphicFramePr>
          <p:xfrm>
            <a:off x="3422650" y="3777462"/>
            <a:ext cx="352425" cy="352425"/>
          </p:xfrm>
          <a:graphic>
            <a:graphicData uri="http://schemas.openxmlformats.org/presentationml/2006/ole">
              <p:oleObj spid="_x0000_s7183" name="Equation" r:id="rId10" imgW="9448800" imgH="9448800" progId="Equation.DSMT4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35554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4395163"/>
            <a:ext cx="8147747" cy="11218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456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令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=-1,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z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=-1,故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=(1,-1,-1),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的距离是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3218" kern="0" spc="384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2" kern="0" spc="11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37" kern="0" spc="97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447541" y="4913935"/>
          <a:ext cx="897635" cy="735296"/>
        </p:xfrm>
        <a:graphic>
          <a:graphicData uri="http://schemas.openxmlformats.org/presentationml/2006/ole">
            <p:oleObj spid="_x0000_s8199" name="Equation" r:id="rId4" imgW="23774400" imgH="19507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489694" y="5039196"/>
          <a:ext cx="343775" cy="592058"/>
        </p:xfrm>
        <a:graphic>
          <a:graphicData uri="http://schemas.openxmlformats.org/presentationml/2006/ole">
            <p:oleObj spid="_x0000_s8200" name="Equation" r:id="rId5" imgW="91440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977987" y="5000626"/>
          <a:ext cx="458366" cy="601606"/>
        </p:xfrm>
        <a:graphic>
          <a:graphicData uri="http://schemas.openxmlformats.org/presentationml/2006/ole">
            <p:oleObj spid="_x0000_s8201" name="Equation" r:id="rId6" imgW="12192000" imgH="15849600" progId="Equation.DSMT4">
              <p:embed/>
            </p:oleObj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2053707" y="564186"/>
            <a:ext cx="8147747" cy="36731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0392" kern="0" spc="1487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908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的法向量为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z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),则</a:t>
            </a:r>
            <a:r>
              <a:rPr lang="zh-CN" altLang="en-US" sz="3910" kern="0" spc="556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</a:t>
            </a:r>
            <a:r>
              <a:rPr lang="zh-CN" altLang="en-US" sz="2792" kern="0" spc="705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</p:txBody>
      </p:sp>
      <p:pic>
        <p:nvPicPr>
          <p:cNvPr id="8" name="图片 3" descr="textimage5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49274" y="1423630"/>
            <a:ext cx="2234550" cy="1968532"/>
          </a:xfrm>
          <a:prstGeom prst="rect">
            <a:avLst/>
          </a:prstGeom>
        </p:spPr>
      </p:pic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886869" y="3411771"/>
          <a:ext cx="1203213" cy="935833"/>
        </p:xfrm>
        <a:graphic>
          <a:graphicData uri="http://schemas.openxmlformats.org/presentationml/2006/ole">
            <p:oleObj spid="_x0000_s8202" name="Equation" r:id="rId8" imgW="31699200" imgH="24688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7346335" y="3462638"/>
          <a:ext cx="1250959" cy="668452"/>
        </p:xfrm>
        <a:graphic>
          <a:graphicData uri="http://schemas.openxmlformats.org/presentationml/2006/ole">
            <p:oleObj spid="_x0000_s8203" name="Equation" r:id="rId9" imgW="32918400" imgH="17678400" progId="Equation.DSMT4">
              <p:embed/>
            </p:oleObj>
          </a:graphicData>
        </a:graphic>
      </p:graphicFrame>
      <p:sp>
        <p:nvSpPr>
          <p:cNvPr id="11" name="TextBox 2"/>
          <p:cNvSpPr txBox="1"/>
          <p:nvPr/>
        </p:nvSpPr>
        <p:spPr>
          <a:xfrm>
            <a:off x="2022127" y="5720852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D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1784027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886337"/>
            <a:ext cx="8147747" cy="5233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方法2  用向量法求立体几何中的探索性问题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常见的探索性问题有以下两种类型: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(1)条件追溯型:解决此类问题的基本策略为执果索因,其结论明确,需要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求出使结论成立的充分条件,将题设和结论都视为已知条件即可迅速找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到切入点.但在执果索因的过程中,常常会犯的错误是将必要条件当成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充要条件,应引起注意.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存在判断型:解决与平行、垂直有关的存在性问题的基本策略为:先假设题中的数学对象存在(或结论成立),然后在这个前提下进行逻辑推理,若能导出与条件吻合的数据或事实,说明假设成立,即存在;若导出与条件相矛盾的结果,则说明假设不成立,即不存在.求解此类问题的难点在于涉及的点具有运动性和不确定性,所以用传统方法解决起来难度比</a:t>
            </a:r>
            <a:r>
              <a:rPr lang="zh-CN" altLang="en-US" sz="180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较大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,若用空间向量</a:t>
            </a:r>
            <a:endParaRPr lang="zh-CN" altLang="en-US" sz="2015" dirty="0"/>
          </a:p>
        </p:txBody>
      </p:sp>
      <p:sp>
        <p:nvSpPr>
          <p:cNvPr id="3" name="TextBox 2"/>
          <p:cNvSpPr txBox="1"/>
          <p:nvPr/>
        </p:nvSpPr>
        <p:spPr>
          <a:xfrm>
            <a:off x="2022127" y="5971384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通过待定系数法求解存在性问题,则思路简单,解法固定,操作方便.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10266026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9976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例3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(2016北京,17,14分)如图,在四棱锥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⊥平面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714" kern="0" spc="76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(1)求证: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(2)求直线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所成角的正弦值;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(3)在棱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上是否存在点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,使得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?若存在,求</a:t>
            </a:r>
            <a:r>
              <a:rPr lang="zh-CN" altLang="en-US" sz="2597" kern="0" spc="101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的值;若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不存在,说明理由.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0191" kern="0" spc="1371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33870" y="3740256"/>
            <a:ext cx="2721574" cy="2481939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943880" y="1630959"/>
          <a:ext cx="315126" cy="296028"/>
        </p:xfrm>
        <a:graphic>
          <a:graphicData uri="http://schemas.openxmlformats.org/presentationml/2006/ole">
            <p:oleObj spid="_x0000_s9220" name="Equation" r:id="rId5" imgW="8229600" imgH="792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346973" y="3032270"/>
          <a:ext cx="458366" cy="553859"/>
        </p:xfrm>
        <a:graphic>
          <a:graphicData uri="http://schemas.openxmlformats.org/presentationml/2006/ole">
            <p:oleObj spid="_x0000_s9221" name="Equation" r:id="rId6" imgW="12192000" imgH="14630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737981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4503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解题导引    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9770" b="1" kern="0" spc="451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1805" b="1" dirty="0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050" y="1638492"/>
            <a:ext cx="6190904" cy="234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86937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233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(1)证明:因为平面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PAD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∩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平面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,又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PD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⊂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又因为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∩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⊂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(2)取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的中点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,连接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PO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PO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又因为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PO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⊂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PAD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∩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PO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⊂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PO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16370813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233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建立如图所示的空间直角坐标系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xyz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.由题意得,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(0,1,0),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(1,1,0),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0,0),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(0,-1,0),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(0,0,1).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1209" kern="0" spc="1465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213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的法向量为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z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</a:t>
            </a:r>
            <a:r>
              <a:rPr lang="zh-CN" altLang="en-US" sz="3910" kern="0" spc="466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</a:t>
            </a:r>
            <a:r>
              <a:rPr lang="zh-CN" altLang="en-US" sz="2792" kern="0" spc="615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48732" y="2178559"/>
            <a:ext cx="2721574" cy="2539608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09960" y="5505991"/>
          <a:ext cx="1088622" cy="935833"/>
        </p:xfrm>
        <a:graphic>
          <a:graphicData uri="http://schemas.openxmlformats.org/presentationml/2006/ole">
            <p:oleObj spid="_x0000_s10244" name="Equation" r:id="rId5" imgW="28651200" imgH="24688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654834" y="5684470"/>
          <a:ext cx="1136368" cy="668452"/>
        </p:xfrm>
        <a:graphic>
          <a:graphicData uri="http://schemas.openxmlformats.org/presentationml/2006/ole">
            <p:oleObj spid="_x0000_s10245" name="Equation" r:id="rId6" imgW="29870400" imgH="17678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246328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993908"/>
            <a:ext cx="8147747" cy="48374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令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z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=-2.所以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=(1,-2,2).又</a:t>
            </a:r>
            <a:r>
              <a:rPr lang="zh-CN" altLang="en-US" sz="1910" kern="0" spc="72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=(1,1,-1),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所以cos&lt;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4" kern="0" spc="112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&gt;=</a:t>
            </a:r>
            <a:r>
              <a:rPr lang="zh-CN" altLang="en-US" sz="3579" kern="0" spc="266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562" kern="0" spc="14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3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所成角的正弦值为</a:t>
            </a:r>
            <a:r>
              <a:rPr lang="zh-CN" altLang="en-US" sz="2762" kern="0" spc="-5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(3)设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是棱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上一点,则存在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∈[0,1]使得</a:t>
            </a:r>
            <a:r>
              <a:rPr lang="zh-CN" altLang="en-US" sz="1910" kern="0" spc="147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1910" kern="0" spc="79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因此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(0,1-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1910" kern="0" spc="139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=(-1,-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BM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⊄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当且仅当</a:t>
            </a:r>
            <a:r>
              <a:rPr lang="zh-CN" altLang="en-US" sz="1910" kern="0" spc="139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即(-1,-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)·(1,-2,2)=0,解得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所以在棱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上存在点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761775" y="1065528"/>
          <a:ext cx="334225" cy="353325"/>
        </p:xfrm>
        <a:graphic>
          <a:graphicData uri="http://schemas.openxmlformats.org/presentationml/2006/ole">
            <p:oleObj spid="_x0000_s11278" name="Equation" r:id="rId4" imgW="8839200" imgH="9448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244505" y="1714055"/>
          <a:ext cx="334225" cy="353325"/>
        </p:xfrm>
        <a:graphic>
          <a:graphicData uri="http://schemas.openxmlformats.org/presentationml/2006/ole">
            <p:oleObj spid="_x0000_s11279" name="Equation" r:id="rId5" imgW="8839200" imgH="9448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867767" y="1562236"/>
          <a:ext cx="792593" cy="840340"/>
        </p:xfrm>
        <a:graphic>
          <a:graphicData uri="http://schemas.openxmlformats.org/presentationml/2006/ole">
            <p:oleObj spid="_x0000_s11280" name="Equation" r:id="rId6" imgW="21031200" imgH="2225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890211" y="1657953"/>
          <a:ext cx="343775" cy="601607"/>
        </p:xfrm>
        <a:graphic>
          <a:graphicData uri="http://schemas.openxmlformats.org/presentationml/2006/ole">
            <p:oleObj spid="_x0000_s11281" name="Equation" r:id="rId7" imgW="9144000" imgH="15849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720830" y="2391951"/>
          <a:ext cx="343775" cy="601607"/>
        </p:xfrm>
        <a:graphic>
          <a:graphicData uri="http://schemas.openxmlformats.org/presentationml/2006/ole">
            <p:oleObj spid="_x0000_s11282" name="Equation" r:id="rId8" imgW="9144000" imgH="15849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631508" y="2965859"/>
          <a:ext cx="429719" cy="353324"/>
        </p:xfrm>
        <a:graphic>
          <a:graphicData uri="http://schemas.openxmlformats.org/presentationml/2006/ole">
            <p:oleObj spid="_x0000_s11283" name="Equation" r:id="rId9" imgW="11277600" imgH="9448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7329991" y="2965859"/>
          <a:ext cx="343775" cy="353325"/>
        </p:xfrm>
        <a:graphic>
          <a:graphicData uri="http://schemas.openxmlformats.org/presentationml/2006/ole">
            <p:oleObj spid="_x0000_s11284" name="Equation" r:id="rId10" imgW="9144000" imgH="9448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724215" y="3419045"/>
          <a:ext cx="420169" cy="353324"/>
        </p:xfrm>
        <a:graphic>
          <a:graphicData uri="http://schemas.openxmlformats.org/presentationml/2006/ole">
            <p:oleObj spid="_x0000_s11285" name="Equation" r:id="rId11" imgW="10972800" imgH="94488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164936" y="4338611"/>
          <a:ext cx="420169" cy="353324"/>
        </p:xfrm>
        <a:graphic>
          <a:graphicData uri="http://schemas.openxmlformats.org/presentationml/2006/ole">
            <p:oleObj spid="_x0000_s11286" name="Equation" r:id="rId12" imgW="10972800" imgH="94488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021695" y="4880510"/>
          <a:ext cx="181437" cy="553860"/>
        </p:xfrm>
        <a:graphic>
          <a:graphicData uri="http://schemas.openxmlformats.org/presentationml/2006/ole">
            <p:oleObj spid="_x0000_s11287" name="Equation" r:id="rId13" imgW="4876800" imgH="14630400" progId="Equation.DSMT4">
              <p:embed/>
            </p:oleObj>
          </a:graphicData>
        </a:graphic>
      </p:graphicFrame>
      <p:sp>
        <p:nvSpPr>
          <p:cNvPr id="14" name="TextBox 2"/>
          <p:cNvSpPr txBox="1"/>
          <p:nvPr/>
        </p:nvSpPr>
        <p:spPr>
          <a:xfrm>
            <a:off x="2102234" y="5864093"/>
            <a:ext cx="8147747" cy="5291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此时</a:t>
            </a:r>
            <a:r>
              <a:rPr lang="zh-CN" altLang="en-US" sz="2597" kern="0" spc="101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614740" y="5948088"/>
          <a:ext cx="458367" cy="553859"/>
        </p:xfrm>
        <a:graphic>
          <a:graphicData uri="http://schemas.openxmlformats.org/presentationml/2006/ole">
            <p:oleObj spid="_x0000_s11288" name="Equation" r:id="rId14" imgW="12192000" imgH="146304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3217624" y="5948088"/>
          <a:ext cx="181436" cy="553859"/>
        </p:xfrm>
        <a:graphic>
          <a:graphicData uri="http://schemas.openxmlformats.org/presentationml/2006/ole">
            <p:oleObj spid="_x0000_s11289" name="Equation" r:id="rId15" imgW="4876800" imgH="14630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93705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8222" y="2250365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5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考点二  空间角与距离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53707" y="1530084"/>
            <a:ext cx="8147747" cy="32597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1.直线与平面所成的角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斜线与平面所成的角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的定义:平面的一条斜线和它在这个平面内的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射影所成的①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锐角    </a:t>
            </a:r>
            <a:r>
              <a:rPr lang="zh-CN" altLang="en-US" sz="2015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叫做这条直线和这个平面所成的角.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(2)当一条直线垂直于平面时,规定它们所成的角是直角;当一条直线和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平面平行或在平面内时,规定它们所成的角为0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°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所成角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的取值范围</a:t>
            </a:r>
            <a:endParaRPr lang="zh-CN" altLang="en-US" sz="1805" dirty="0"/>
          </a:p>
        </p:txBody>
      </p:sp>
      <p:graphicFrame>
        <p:nvGraphicFramePr>
          <p:cNvPr id="4" name="表格 2"/>
          <p:cNvGraphicFramePr>
            <a:graphicFrameLocks noGrp="1"/>
          </p:cNvGraphicFramePr>
          <p:nvPr/>
        </p:nvGraphicFramePr>
        <p:xfrm>
          <a:off x="2156880" y="4861408"/>
          <a:ext cx="7759758" cy="953089"/>
        </p:xfrm>
        <a:graphic>
          <a:graphicData uri="http://schemas.openxmlformats.org/drawingml/2006/table">
            <a:tbl>
              <a:tblPr/>
              <a:tblGrid>
                <a:gridCol w="27531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305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040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720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18515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直线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l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和平面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α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的位置关系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l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⊂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α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或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l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∥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α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l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⊥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α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l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和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α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斜交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1968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θ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的值或取值范围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②</a:t>
                      </a:r>
                      <a:r>
                        <a:rPr lang="zh-CN" altLang="en-US" sz="1500" u="sng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</a:t>
                      </a:r>
                      <a:r>
                        <a:rPr lang="zh-CN" altLang="en-US" sz="15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θ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=0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Arial Narrow" panose="020B0606020202030204" pitchFamily="65" charset="-122"/>
                          <a:ea typeface="Arial Unicode MS" pitchFamily="65" charset="-122"/>
                        </a:rPr>
                        <a:t>°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 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③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 </a:t>
                      </a:r>
                      <a:r>
                        <a:rPr lang="zh-CN" altLang="en-US" sz="15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θ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=90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Arial Narrow" panose="020B0606020202030204" pitchFamily="65" charset="-122"/>
                          <a:ea typeface="Arial Unicode MS" pitchFamily="65" charset="-122"/>
                        </a:rPr>
                        <a:t>°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 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④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0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Arial Narrow" panose="020B0606020202030204" pitchFamily="65" charset="-122"/>
                          <a:ea typeface="Arial Unicode MS" pitchFamily="65" charset="-122"/>
                        </a:rPr>
                        <a:t>°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&lt;</a:t>
                      </a:r>
                      <a:r>
                        <a:rPr lang="zh-CN" altLang="en-US" sz="15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θ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&lt;90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Arial Narrow" panose="020B0606020202030204" pitchFamily="65" charset="-122"/>
                          <a:ea typeface="Arial Unicode MS" pitchFamily="65" charset="-122"/>
                        </a:rPr>
                        <a:t>°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 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pSp>
        <p:nvGrpSpPr>
          <p:cNvPr id="14" name="组合 16"/>
          <p:cNvGrpSpPr/>
          <p:nvPr/>
        </p:nvGrpSpPr>
        <p:grpSpPr bwMode="auto">
          <a:xfrm>
            <a:off x="3542674" y="2964800"/>
            <a:ext cx="1074306" cy="333890"/>
            <a:chOff x="4881563" y="2969419"/>
            <a:chExt cx="783431" cy="219075"/>
          </a:xfrm>
        </p:grpSpPr>
        <p:sp>
          <p:nvSpPr>
            <p:cNvPr id="1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7" name="组合 16"/>
          <p:cNvGrpSpPr/>
          <p:nvPr/>
        </p:nvGrpSpPr>
        <p:grpSpPr bwMode="auto">
          <a:xfrm>
            <a:off x="5158868" y="5434370"/>
            <a:ext cx="1074306" cy="333890"/>
            <a:chOff x="4881563" y="2969419"/>
            <a:chExt cx="783431" cy="219075"/>
          </a:xfrm>
        </p:grpSpPr>
        <p:sp>
          <p:nvSpPr>
            <p:cNvPr id="1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0" name="组合 16"/>
          <p:cNvGrpSpPr/>
          <p:nvPr/>
        </p:nvGrpSpPr>
        <p:grpSpPr bwMode="auto">
          <a:xfrm>
            <a:off x="6955444" y="5434370"/>
            <a:ext cx="1074306" cy="333890"/>
            <a:chOff x="4881563" y="2969419"/>
            <a:chExt cx="783431" cy="219075"/>
          </a:xfrm>
        </p:grpSpPr>
        <p:sp>
          <p:nvSpPr>
            <p:cNvPr id="2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3" name="组合 16"/>
          <p:cNvGrpSpPr/>
          <p:nvPr/>
        </p:nvGrpSpPr>
        <p:grpSpPr bwMode="auto">
          <a:xfrm>
            <a:off x="8587175" y="5434370"/>
            <a:ext cx="1074306" cy="333890"/>
            <a:chOff x="4881563" y="2969419"/>
            <a:chExt cx="783431" cy="219075"/>
          </a:xfrm>
        </p:grpSpPr>
        <p:sp>
          <p:nvSpPr>
            <p:cNvPr id="2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1163060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2597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2.二面角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(1)二面角的定义:由两个半平面和一条公共交线所组成的空间图形叫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做二面角.公共交线叫做该二面角的棱.两个半平面叫做二面角的面.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(2)二面角的平面角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以二面角的棱上任意一点为端点,在两个半平面内分别作垂直于棱的两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条射线,这两条射线所组成的角叫做二面角的平面角.若记此角为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,当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°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时,二面角叫做直二面角.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3530533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959037"/>
            <a:ext cx="8147747" cy="44063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方法1  空间角与距离的向量求法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1.两条异面直线所成角的向量求法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设异面直线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的方向向量分别为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,其夹角为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φ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,异面直线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所成的角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,则根据cos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=|cos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φ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2762" kern="0" spc="317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求θ.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2.直线与平面所成角的向量求法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的方向向量为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,平面的法向量为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,直线与平面所成的角为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的夹角为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φ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,则根据sin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=|cos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φ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|或cos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=sin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φ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3.二面角的平面角的向量求法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分别是二面角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的两个面内与棱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垂直的异面直线,则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739103" y="3512814"/>
          <a:ext cx="754396" cy="601607"/>
        </p:xfrm>
        <a:graphic>
          <a:graphicData uri="http://schemas.openxmlformats.org/presentationml/2006/ole">
            <p:oleObj spid="_x0000_s1027" name="Equation" r:id="rId4" imgW="19812000" imgH="15849600" progId="Equation.DSMT4">
              <p:embed/>
            </p:oleObj>
          </a:graphicData>
        </a:graphic>
      </p:graphicFrame>
      <p:sp>
        <p:nvSpPr>
          <p:cNvPr id="5" name="文本框 2"/>
          <p:cNvSpPr txBox="1"/>
          <p:nvPr/>
        </p:nvSpPr>
        <p:spPr>
          <a:xfrm>
            <a:off x="5308176" y="1483400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6" b="1" dirty="0"/>
              <a:t>方法技巧</a:t>
            </a:r>
          </a:p>
        </p:txBody>
      </p:sp>
      <p:pic>
        <p:nvPicPr>
          <p:cNvPr id="6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02472" y="963125"/>
            <a:ext cx="2777259" cy="4153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26091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233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二面角的平面角就是向量</a:t>
            </a:r>
            <a:r>
              <a:rPr lang="zh-CN" altLang="en-US" sz="1875" kern="0" spc="83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1975" kern="0" spc="80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的夹角(如图甲).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8587" kern="0" spc="4637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2226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(2)设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分别是二面角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的两个面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的法向量,则向量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的夹角</a:t>
            </a:r>
            <a:r>
              <a:rPr sz="1805"/>
              <a:t/>
            </a:r>
            <a:br>
              <a:rPr sz="1805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(或其补角)就是二面角的平面角(如图乙、丙).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4.点面距离的向量求法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如图,已知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的一条斜线段,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的法向量,则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r>
              <a:rPr sz="1805"/>
              <a:t/>
            </a:r>
            <a:br>
              <a:rPr sz="1805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距离|</a:t>
            </a:r>
            <a:r>
              <a:rPr lang="zh-CN" altLang="en-US" sz="1629" kern="0" spc="115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|=|</a:t>
            </a:r>
            <a:r>
              <a:rPr lang="zh-CN" altLang="en-US" sz="1549" kern="0" spc="115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|·|cos&lt;</a:t>
            </a:r>
            <a:r>
              <a:rPr lang="zh-CN" altLang="en-US" sz="1549" kern="0" spc="115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&gt;|=</a:t>
            </a:r>
            <a:r>
              <a:rPr lang="zh-CN" altLang="en-US" sz="3218" kern="0" spc="256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59565" y="1728923"/>
            <a:ext cx="5156666" cy="1700077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872485" y="1187821"/>
          <a:ext cx="343775" cy="353325"/>
        </p:xfrm>
        <a:graphic>
          <a:graphicData uri="http://schemas.openxmlformats.org/presentationml/2006/ole">
            <p:oleObj spid="_x0000_s2056" name="Equation" r:id="rId5" imgW="9144000" imgH="9448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472512" y="1187820"/>
          <a:ext cx="353324" cy="372422"/>
        </p:xfrm>
        <a:graphic>
          <a:graphicData uri="http://schemas.openxmlformats.org/presentationml/2006/ole">
            <p:oleObj spid="_x0000_s2057" name="Equation" r:id="rId6" imgW="9448800" imgH="9753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617512" y="5853574"/>
          <a:ext cx="353324" cy="372422"/>
        </p:xfrm>
        <a:graphic>
          <a:graphicData uri="http://schemas.openxmlformats.org/presentationml/2006/ole">
            <p:oleObj spid="_x0000_s2058" name="Equation" r:id="rId7" imgW="9448800" imgH="9753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217956" y="5852716"/>
          <a:ext cx="343774" cy="353324"/>
        </p:xfrm>
        <a:graphic>
          <a:graphicData uri="http://schemas.openxmlformats.org/presentationml/2006/ole">
            <p:oleObj spid="_x0000_s2059" name="Equation" r:id="rId8" imgW="9144000" imgH="9448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214499" y="5852716"/>
          <a:ext cx="343775" cy="353324"/>
        </p:xfrm>
        <a:graphic>
          <a:graphicData uri="http://schemas.openxmlformats.org/presentationml/2006/ole">
            <p:oleObj spid="_x0000_s2060" name="Equation" r:id="rId9" imgW="9144000" imgH="9448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090799" y="5630138"/>
          <a:ext cx="735297" cy="735297"/>
        </p:xfrm>
        <a:graphic>
          <a:graphicData uri="http://schemas.openxmlformats.org/presentationml/2006/ole">
            <p:oleObj spid="_x0000_s2061" name="Equation" r:id="rId10" imgW="19507200" imgH="195072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01795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346971"/>
            <a:ext cx="8147747" cy="41920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8948" kern="0" spc="1436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236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5.线面、面面距离均可转化为点面距离,用求点面距离的方法进行求解.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6.异面直线间距离的求法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是异面直线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的公垂线段,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分别为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上的两点,</a:t>
            </a:r>
            <a:r>
              <a:rPr sz="1805"/>
              <a:t/>
            </a:r>
            <a:br>
              <a:rPr sz="1805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令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1975" kern="0" spc="80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36557" y="1472983"/>
            <a:ext cx="2506713" cy="2037716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102987" y="5110825"/>
          <a:ext cx="353325" cy="372422"/>
        </p:xfrm>
        <a:graphic>
          <a:graphicData uri="http://schemas.openxmlformats.org/presentationml/2006/ole">
            <p:oleObj spid="_x0000_s3075" name="Equation" r:id="rId5" imgW="9448800" imgH="97536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39592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5151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9244" kern="0" spc="2587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247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∵</a:t>
            </a:r>
            <a:r>
              <a:rPr lang="zh-CN" altLang="en-US" sz="1875" kern="0" spc="83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975" kern="0" spc="80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1975" kern="0" spc="80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1875" kern="0" spc="90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1875" kern="0" spc="83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975" kern="0" spc="80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1975" kern="0" spc="80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1875" kern="0" spc="90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</a:t>
            </a:r>
            <a:r>
              <a:rPr lang="zh-CN" altLang="en-US" sz="1875" kern="0" spc="83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975" kern="0" spc="80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∴两异面直线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的距离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=|</a:t>
            </a:r>
            <a:r>
              <a:rPr lang="zh-CN" altLang="en-US" sz="1629" kern="0" spc="115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3218" kern="0" spc="256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63593" y="1352010"/>
            <a:ext cx="3294537" cy="1841271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09960" y="3528853"/>
          <a:ext cx="343774" cy="353324"/>
        </p:xfrm>
        <a:graphic>
          <a:graphicData uri="http://schemas.openxmlformats.org/presentationml/2006/ole">
            <p:oleObj spid="_x0000_s4110" name="Equation" r:id="rId5" imgW="9144000" imgH="9448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798252" y="3529711"/>
          <a:ext cx="353325" cy="372422"/>
        </p:xfrm>
        <a:graphic>
          <a:graphicData uri="http://schemas.openxmlformats.org/presentationml/2006/ole">
            <p:oleObj spid="_x0000_s4111" name="Equation" r:id="rId6" imgW="9448800" imgH="9753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296094" y="3529711"/>
          <a:ext cx="353325" cy="372422"/>
        </p:xfrm>
        <a:graphic>
          <a:graphicData uri="http://schemas.openxmlformats.org/presentationml/2006/ole">
            <p:oleObj spid="_x0000_s4112" name="Equation" r:id="rId7" imgW="9448800" imgH="9753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793937" y="3528854"/>
          <a:ext cx="353325" cy="353325"/>
        </p:xfrm>
        <a:graphic>
          <a:graphicData uri="http://schemas.openxmlformats.org/presentationml/2006/ole">
            <p:oleObj spid="_x0000_s4113" name="Equation" r:id="rId8" imgW="9448800" imgH="9448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309960" y="3970048"/>
          <a:ext cx="343774" cy="353324"/>
        </p:xfrm>
        <a:graphic>
          <a:graphicData uri="http://schemas.openxmlformats.org/presentationml/2006/ole">
            <p:oleObj spid="_x0000_s4114" name="Equation" r:id="rId9" imgW="9144000" imgH="9448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990442" y="3970906"/>
          <a:ext cx="353325" cy="372422"/>
        </p:xfrm>
        <a:graphic>
          <a:graphicData uri="http://schemas.openxmlformats.org/presentationml/2006/ole">
            <p:oleObj spid="_x0000_s4115" name="Equation" r:id="rId10" imgW="9448800" imgH="97536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680473" y="3970906"/>
          <a:ext cx="353325" cy="372422"/>
        </p:xfrm>
        <a:graphic>
          <a:graphicData uri="http://schemas.openxmlformats.org/presentationml/2006/ole">
            <p:oleObj spid="_x0000_s4116" name="Equation" r:id="rId11" imgW="9448800" imgH="97536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370504" y="3970048"/>
          <a:ext cx="353324" cy="353324"/>
        </p:xfrm>
        <a:graphic>
          <a:graphicData uri="http://schemas.openxmlformats.org/presentationml/2006/ole">
            <p:oleObj spid="_x0000_s4117" name="Equation" r:id="rId12" imgW="9448800" imgH="94488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309960" y="4411242"/>
          <a:ext cx="343774" cy="353324"/>
        </p:xfrm>
        <a:graphic>
          <a:graphicData uri="http://schemas.openxmlformats.org/presentationml/2006/ole">
            <p:oleObj spid="_x0000_s4118" name="Equation" r:id="rId13" imgW="9144000" imgH="94488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990442" y="4412100"/>
          <a:ext cx="353325" cy="372422"/>
        </p:xfrm>
        <a:graphic>
          <a:graphicData uri="http://schemas.openxmlformats.org/presentationml/2006/ole">
            <p:oleObj spid="_x0000_s4119" name="Equation" r:id="rId14" imgW="9448800" imgH="97536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195688" y="5053199"/>
          <a:ext cx="353325" cy="372422"/>
        </p:xfrm>
        <a:graphic>
          <a:graphicData uri="http://schemas.openxmlformats.org/presentationml/2006/ole">
            <p:oleObj spid="_x0000_s4120" name="Equation" r:id="rId15" imgW="9448800" imgH="97536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5744830" y="4909550"/>
          <a:ext cx="735297" cy="735297"/>
        </p:xfrm>
        <a:graphic>
          <a:graphicData uri="http://schemas.openxmlformats.org/presentationml/2006/ole">
            <p:oleObj spid="_x0000_s4121" name="Equation" r:id="rId16" imgW="19507200" imgH="195072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62132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4912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(2014课标Ⅱ,11,5分)直三棱柱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中,∠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°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分别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的中点,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所成角的余弦值为</a:t>
            </a:r>
            <a:r>
              <a:rPr lang="zh-CN" altLang="en-US" sz="1579" kern="0" spc="43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597" kern="0" spc="-41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762" kern="0" spc="99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</a:t>
            </a:r>
            <a:r>
              <a:rPr lang="zh-CN" altLang="en-US" sz="2762" kern="0" spc="1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5"/>
              </a:spcBef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解题导引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3710" kern="0" spc="5125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1805" dirty="0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01463" y="3787102"/>
            <a:ext cx="6119284" cy="770141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02828" y="2099511"/>
          <a:ext cx="276930" cy="553860"/>
        </p:xfrm>
        <a:graphic>
          <a:graphicData uri="http://schemas.openxmlformats.org/presentationml/2006/ole">
            <p:oleObj spid="_x0000_s5126" name="Equation" r:id="rId5" imgW="73152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327244" y="2099511"/>
          <a:ext cx="181437" cy="553860"/>
        </p:xfrm>
        <a:graphic>
          <a:graphicData uri="http://schemas.openxmlformats.org/presentationml/2006/ole">
            <p:oleObj spid="_x0000_s5127" name="Equation" r:id="rId6" imgW="48768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288689" y="2674306"/>
          <a:ext cx="477465" cy="601607"/>
        </p:xfrm>
        <a:graphic>
          <a:graphicData uri="http://schemas.openxmlformats.org/presentationml/2006/ole">
            <p:oleObj spid="_x0000_s5128" name="Equation" r:id="rId7" imgW="12496800" imgH="15849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527780" y="2674306"/>
          <a:ext cx="353325" cy="601607"/>
        </p:xfrm>
        <a:graphic>
          <a:graphicData uri="http://schemas.openxmlformats.org/presentationml/2006/ole">
            <p:oleObj spid="_x0000_s5129" name="Equation" r:id="rId8" imgW="9448800" imgH="158496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23170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308</Words>
  <Application>Microsoft Office PowerPoint</Application>
  <PresentationFormat>自定义</PresentationFormat>
  <Paragraphs>108</Paragraphs>
  <Slides>18</Slides>
  <Notes>17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2019-12-06T14:47:21Z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