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1" r:id="rId2"/>
    <p:sldId id="283" r:id="rId3"/>
    <p:sldId id="263" r:id="rId4"/>
    <p:sldId id="264" r:id="rId5"/>
    <p:sldId id="265" r:id="rId6"/>
    <p:sldId id="266" r:id="rId7"/>
    <p:sldId id="269" r:id="rId8"/>
    <p:sldId id="271" r:id="rId9"/>
    <p:sldId id="273" r:id="rId10"/>
    <p:sldId id="274" r:id="rId11"/>
    <p:sldId id="276" r:id="rId12"/>
    <p:sldId id="277" r:id="rId13"/>
    <p:sldId id="280" r:id="rId14"/>
    <p:sldId id="281" r:id="rId15"/>
    <p:sldId id="282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image" Target="../media/image55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54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9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Relationship Id="rId4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534213-D21F-4EA1-8E0B-382ABF5FFA88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1F928-CF38-4686-B17F-BC22594DC7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98883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81197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97459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86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972608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22913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010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7379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68672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72208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30939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05806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15664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61566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33176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2.bin"/><Relationship Id="rId5" Type="http://schemas.openxmlformats.org/officeDocument/2006/relationships/oleObject" Target="../embeddings/oleObject21.bin"/><Relationship Id="rId4" Type="http://schemas.openxmlformats.org/officeDocument/2006/relationships/oleObject" Target="../embeddings/oleObject2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9.png"/><Relationship Id="rId4" Type="http://schemas.openxmlformats.org/officeDocument/2006/relationships/oleObject" Target="../embeddings/oleObject25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29.bin"/><Relationship Id="rId12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28.bin"/><Relationship Id="rId11" Type="http://schemas.openxmlformats.org/officeDocument/2006/relationships/oleObject" Target="../embeddings/oleObject33.bin"/><Relationship Id="rId5" Type="http://schemas.openxmlformats.org/officeDocument/2006/relationships/oleObject" Target="../embeddings/oleObject27.bin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6.bin"/><Relationship Id="rId9" Type="http://schemas.openxmlformats.org/officeDocument/2006/relationships/oleObject" Target="../embeddings/oleObject3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7.bin"/><Relationship Id="rId5" Type="http://schemas.openxmlformats.org/officeDocument/2006/relationships/oleObject" Target="../embeddings/oleObject36.bin"/><Relationship Id="rId4" Type="http://schemas.openxmlformats.org/officeDocument/2006/relationships/oleObject" Target="../embeddings/oleObject35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oleObject" Target="../embeddings/oleObject48.bin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42.bin"/><Relationship Id="rId12" Type="http://schemas.openxmlformats.org/officeDocument/2006/relationships/oleObject" Target="../embeddings/oleObject47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1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41.bin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0.bin"/><Relationship Id="rId15" Type="http://schemas.openxmlformats.org/officeDocument/2006/relationships/oleObject" Target="../embeddings/oleObject50.bin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39.bin"/><Relationship Id="rId9" Type="http://schemas.openxmlformats.org/officeDocument/2006/relationships/oleObject" Target="../embeddings/oleObject44.bin"/><Relationship Id="rId14" Type="http://schemas.openxmlformats.org/officeDocument/2006/relationships/oleObject" Target="../embeddings/oleObject49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1.bin"/><Relationship Id="rId9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461707"/>
            <a:ext cx="8147747" cy="4522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  数列的有关概念及性质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176" y="1927243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3593" y="1401729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707" y="2819809"/>
            <a:ext cx="8147747" cy="13429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1.数列的概念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按照一定顺序排列的一列数称为数列,其中每一个数叫做这个数列的项.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4274655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392237"/>
            <a:ext cx="8147747" cy="27310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可得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597" kern="0" spc="116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2),∴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又当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=1时,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∴(1-2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)·2&gt;-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.解得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综上,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的取值范围是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597" kern="0" spc="-117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,故选A.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34977" y="1942612"/>
          <a:ext cx="477465" cy="553859"/>
        </p:xfrm>
        <a:graphic>
          <a:graphicData uri="http://schemas.openxmlformats.org/presentationml/2006/ole">
            <p:oleObj spid="_x0000_s6151" name="Equation" r:id="rId4" imgW="1249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84696" y="1942611"/>
          <a:ext cx="181437" cy="553860"/>
        </p:xfrm>
        <a:graphic>
          <a:graphicData uri="http://schemas.openxmlformats.org/presentationml/2006/ole">
            <p:oleObj spid="_x0000_s6152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368502" y="3004856"/>
          <a:ext cx="181436" cy="553859"/>
        </p:xfrm>
        <a:graphic>
          <a:graphicData uri="http://schemas.openxmlformats.org/presentationml/2006/ole">
            <p:oleObj spid="_x0000_s6153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519520" y="3004855"/>
          <a:ext cx="181437" cy="553860"/>
        </p:xfrm>
        <a:graphic>
          <a:graphicData uri="http://schemas.openxmlformats.org/presentationml/2006/ole">
            <p:oleObj spid="_x0000_s6154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560802" y="3600719"/>
          <a:ext cx="181437" cy="553860"/>
        </p:xfrm>
        <a:graphic>
          <a:graphicData uri="http://schemas.openxmlformats.org/presentationml/2006/ole">
            <p:oleObj spid="_x0000_s6155" name="Equation" r:id="rId8" imgW="4876800" imgH="14630400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2102234" y="4239823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A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56177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139327"/>
            <a:ext cx="8147747" cy="3572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6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方法1  利用</a:t>
            </a:r>
            <a:r>
              <a:rPr lang="zh-CN" altLang="en-US" sz="2206" b="1" i="1" kern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a</a:t>
            </a:r>
            <a:r>
              <a:rPr lang="zh-CN" altLang="en-US" sz="2206" b="1" i="1" kern="0" baseline="-2500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n</a:t>
            </a: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206" b="1" i="1" kern="0" dirty="0">
                <a:solidFill>
                  <a:srgbClr val="000000"/>
                </a:solidFill>
                <a:latin typeface="Times New Roman" panose="02020603050405020304" charset="0"/>
                <a:ea typeface="黑体" panose="02010609060101010101" pitchFamily="49" charset="-122"/>
                <a:cs typeface="Times New Roman" panose="02020603050405020304" charset="0"/>
              </a:rPr>
              <a:t>Sn</a:t>
            </a: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的关系求通项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1.由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时,要分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&gt;1两种情况讨论,然后验证两种情况可否用统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一的解析式表示,若不能,则用分段函数的形式表示为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993" kern="0" spc="1016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2.利用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的关系,可以消去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得到关于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的关系,也可以消去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得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之间的关系,前者可直接求出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,后者可求出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,然后再利用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的关系求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85260" y="3619992"/>
          <a:ext cx="1671130" cy="668452"/>
        </p:xfrm>
        <a:graphic>
          <a:graphicData uri="http://schemas.openxmlformats.org/presentationml/2006/ole">
            <p:oleObj spid="_x0000_s7171" name="Equation" r:id="rId4" imgW="44196000" imgH="17678400" progId="Equation.DSMT4">
              <p:embed/>
            </p:oleObj>
          </a:graphicData>
        </a:graphic>
      </p:graphicFrame>
      <p:sp>
        <p:nvSpPr>
          <p:cNvPr id="5" name="文本框 2"/>
          <p:cNvSpPr txBox="1"/>
          <p:nvPr/>
        </p:nvSpPr>
        <p:spPr>
          <a:xfrm>
            <a:off x="5308176" y="153374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6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2472" y="1013474"/>
            <a:ext cx="2777259" cy="4153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31438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803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已知数列{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}的前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项和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)-6,若数列{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}单调递减,则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的取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值范围是</a:t>
            </a: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A.(-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∞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,2)　    B.(-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∞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,3)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C.(-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∞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,4)　    D.(-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∞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,5)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2999278"/>
            <a:ext cx="8147747" cy="2269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∵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)-6①,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+1)-6,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&gt;1②,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①-②,得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),∵{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}为单调递减数列,∴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,∴3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-1)&gt;3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-3),且3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-1)-6&gt;3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·(2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-4-1),化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),且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&lt;2,∴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&lt;2,∴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的取值范围是(-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∞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,2).故选A.</a:t>
            </a:r>
            <a:endParaRPr lang="zh-CN" altLang="en-US" sz="1805" dirty="0"/>
          </a:p>
        </p:txBody>
      </p:sp>
      <p:sp>
        <p:nvSpPr>
          <p:cNvPr id="4" name="TextBox 2"/>
          <p:cNvSpPr txBox="1"/>
          <p:nvPr/>
        </p:nvSpPr>
        <p:spPr>
          <a:xfrm>
            <a:off x="2022127" y="5362751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A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321506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780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方法2  利用递推关系求数列的通项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1.形如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),常用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累加法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,即利用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)+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2.形如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),常用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累乘法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,即利用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797" kern="0" spc="-6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797" kern="0" spc="-6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797" kern="0" spc="36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)求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3.形如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1),常用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构造等比数列法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对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d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变形得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827" kern="0" spc="882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}是公比为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的等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比数列,利用它可求出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4.形如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7" kern="0" spc="276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,将其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变形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为</a:t>
            </a:r>
            <a:r>
              <a:rPr lang="zh-CN" altLang="en-US" sz="2797" kern="0" spc="51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52" kern="0" spc="-102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·</a:t>
            </a:r>
            <a:r>
              <a:rPr lang="zh-CN" altLang="en-US" sz="2797" kern="0" spc="-6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752" kern="0" spc="-1022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629714" y="2596591"/>
          <a:ext cx="276930" cy="611156"/>
        </p:xfrm>
        <a:graphic>
          <a:graphicData uri="http://schemas.openxmlformats.org/presentationml/2006/ole">
            <p:oleObj spid="_x0000_s8203" name="Equation" r:id="rId4" imgW="7315200" imgH="1615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970707" y="2596591"/>
          <a:ext cx="276930" cy="611156"/>
        </p:xfrm>
        <a:graphic>
          <a:graphicData uri="http://schemas.openxmlformats.org/presentationml/2006/ole">
            <p:oleObj spid="_x0000_s8204" name="Equation" r:id="rId5" imgW="7315200" imgH="1615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632015" y="2596591"/>
          <a:ext cx="401071" cy="611156"/>
        </p:xfrm>
        <a:graphic>
          <a:graphicData uri="http://schemas.openxmlformats.org/presentationml/2006/ole">
            <p:oleObj spid="_x0000_s8205" name="Equation" r:id="rId6" imgW="10668000" imgH="1615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620291" y="4167985"/>
          <a:ext cx="1480143" cy="620706"/>
        </p:xfrm>
        <a:graphic>
          <a:graphicData uri="http://schemas.openxmlformats.org/presentationml/2006/ole">
            <p:oleObj spid="_x0000_s8206" name="Equation" r:id="rId7" imgW="39014400" imgH="1645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230689" y="5306247"/>
          <a:ext cx="706649" cy="611156"/>
        </p:xfrm>
        <a:graphic>
          <a:graphicData uri="http://schemas.openxmlformats.org/presentationml/2006/ole">
            <p:oleObj spid="_x0000_s8207" name="Equation" r:id="rId8" imgW="18592800" imgH="16154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282664" y="5306247"/>
          <a:ext cx="420169" cy="611156"/>
        </p:xfrm>
        <a:graphic>
          <a:graphicData uri="http://schemas.openxmlformats.org/presentationml/2006/ole">
            <p:oleObj spid="_x0000_s8208" name="Equation" r:id="rId9" imgW="10972800" imgH="16154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847351" y="5306919"/>
          <a:ext cx="219634" cy="601607"/>
        </p:xfrm>
        <a:graphic>
          <a:graphicData uri="http://schemas.openxmlformats.org/presentationml/2006/ole">
            <p:oleObj spid="_x0000_s8209" name="Equation" r:id="rId10" imgW="5791200" imgH="158496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6131049" y="5306247"/>
          <a:ext cx="276930" cy="611156"/>
        </p:xfrm>
        <a:graphic>
          <a:graphicData uri="http://schemas.openxmlformats.org/presentationml/2006/ole">
            <p:oleObj spid="_x0000_s8210" name="Equation" r:id="rId11" imgW="7315200" imgH="1615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6552497" y="5306919"/>
          <a:ext cx="219634" cy="601607"/>
        </p:xfrm>
        <a:graphic>
          <a:graphicData uri="http://schemas.openxmlformats.org/presentationml/2006/ole">
            <p:oleObj spid="_x0000_s8211" name="Equation" r:id="rId12" imgW="5791200" imgH="158496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25488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1875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</a:t>
            </a:r>
            <a:r>
              <a:rPr lang="zh-CN" altLang="en-US" sz="3088" kern="0" spc="97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是等差数列,且公差为</a:t>
            </a:r>
            <a:r>
              <a:rPr lang="zh-CN" altLang="en-US" sz="2667" kern="0" spc="-93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,可用等差数列的通项公式求</a:t>
            </a:r>
            <a:r>
              <a:rPr lang="zh-CN" altLang="en-US" sz="2707" kern="0" spc="-52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4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进而求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若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r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,则采用3的方法来求</a:t>
            </a:r>
            <a:r>
              <a:rPr lang="zh-CN" altLang="en-US" sz="2797" kern="0" spc="-6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,进而求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5.形如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=1),常用构造等比数列法.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将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pa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变形为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),则{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)是等</a:t>
            </a:r>
            <a:r>
              <a:rPr sz="1805"/>
              <a:t/>
            </a:r>
            <a:br>
              <a:rPr sz="1805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比数列,且公比为-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q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,可以求得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),然后用累加法求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998493" y="1181729"/>
          <a:ext cx="515663" cy="697099"/>
        </p:xfrm>
        <a:graphic>
          <a:graphicData uri="http://schemas.openxmlformats.org/presentationml/2006/ole">
            <p:oleObj spid="_x0000_s9222" name="Equation" r:id="rId4" imgW="13716000" imgH="18288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84492" y="1247081"/>
          <a:ext cx="219633" cy="601606"/>
        </p:xfrm>
        <a:graphic>
          <a:graphicData uri="http://schemas.openxmlformats.org/presentationml/2006/ole">
            <p:oleObj spid="_x0000_s9223" name="Equation" r:id="rId5" imgW="5791200" imgH="158496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9243219" y="1246411"/>
          <a:ext cx="276930" cy="611156"/>
        </p:xfrm>
        <a:graphic>
          <a:graphicData uri="http://schemas.openxmlformats.org/presentationml/2006/ole">
            <p:oleObj spid="_x0000_s9224" name="Equation" r:id="rId6" imgW="7315200" imgH="1615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32121" y="2396761"/>
          <a:ext cx="276929" cy="611155"/>
        </p:xfrm>
        <a:graphic>
          <a:graphicData uri="http://schemas.openxmlformats.org/presentationml/2006/ole">
            <p:oleObj spid="_x0000_s9225" name="Equation" r:id="rId7" imgW="7315200" imgH="16154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44004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在数列{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}中,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&gt;0,且(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+1)</a:t>
            </a:r>
            <a:r>
              <a:rPr lang="zh-CN" altLang="en-US" sz="1815" kern="0" spc="96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815" kern="0" spc="-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=0,则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　　  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104853" y="1183752"/>
          <a:ext cx="353324" cy="324676"/>
        </p:xfrm>
        <a:graphic>
          <a:graphicData uri="http://schemas.openxmlformats.org/presentationml/2006/ole">
            <p:oleObj spid="_x0000_s10255" name="Equation" r:id="rId4" imgW="94488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6671639" y="1183752"/>
          <a:ext cx="229183" cy="324676"/>
        </p:xfrm>
        <a:graphic>
          <a:graphicData uri="http://schemas.openxmlformats.org/presentationml/2006/ole">
            <p:oleObj spid="_x0000_s10256" name="Equation" r:id="rId5" imgW="6096000" imgH="8534400" progId="Equation.DSMT4">
              <p:embed/>
            </p:oleObj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2053707" y="1478605"/>
            <a:ext cx="8147747" cy="4396498"/>
            <a:chOff x="540000" y="1474840"/>
            <a:chExt cx="8127000" cy="4385303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1474840"/>
              <a:ext cx="8127000" cy="43853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解析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∵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&gt;0,且(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</a:t>
              </a:r>
              <a:r>
                <a:rPr lang="zh-CN" altLang="en-US" sz="1815" kern="0" spc="969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815" kern="0" spc="-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=0,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∴[(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](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)=0.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易知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0,∴(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=0,∴(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+1)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即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116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则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116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138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……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3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将以上各式累乘得: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02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≥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2),而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=1,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02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黑体" panose="02010609060101010101" pitchFamily="49" charset="-122"/>
                  <a:ea typeface="宋体" panose="02010600030101010101" pitchFamily="2" charset="-122"/>
                </a:rPr>
                <a:t>≥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2).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当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=1时,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=1适合上式,∴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597" kern="0" spc="-102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∈N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*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).</a:t>
              </a:r>
              <a:endParaRPr lang="zh-CN" altLang="en-US" sz="1805" dirty="0"/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441604" y="1575578"/>
            <a:ext cx="352425" cy="323850"/>
          </p:xfrm>
          <a:graphic>
            <a:graphicData uri="http://schemas.openxmlformats.org/presentationml/2006/ole">
              <p:oleObj spid="_x0000_s10257" name="Equation" r:id="rId6" imgW="9448800" imgH="8534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006945" y="1575578"/>
            <a:ext cx="228599" cy="323849"/>
          </p:xfrm>
          <a:graphic>
            <a:graphicData uri="http://schemas.openxmlformats.org/presentationml/2006/ole">
              <p:oleObj spid="_x0000_s10258" name="Equation" r:id="rId7" imgW="6096000" imgH="8534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266685" y="2920203"/>
            <a:ext cx="476249" cy="552449"/>
          </p:xfrm>
          <a:graphic>
            <a:graphicData uri="http://schemas.openxmlformats.org/presentationml/2006/ole">
              <p:oleObj spid="_x0000_s10259" name="Equation" r:id="rId8" imgW="12496800" imgH="14630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130710" y="3514550"/>
            <a:ext cx="476249" cy="552449"/>
          </p:xfrm>
          <a:graphic>
            <a:graphicData uri="http://schemas.openxmlformats.org/presentationml/2006/ole">
              <p:oleObj spid="_x0000_s10260" name="Equation" r:id="rId9" imgW="12496800" imgH="14630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409849" y="3514550"/>
            <a:ext cx="504825" cy="552450"/>
          </p:xfrm>
          <a:graphic>
            <a:graphicData uri="http://schemas.openxmlformats.org/presentationml/2006/ole">
              <p:oleObj spid="_x0000_s10261" name="Equation" r:id="rId10" imgW="13411200" imgH="14630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186204" y="3514550"/>
            <a:ext cx="180975" cy="552450"/>
          </p:xfrm>
          <a:graphic>
            <a:graphicData uri="http://schemas.openxmlformats.org/presentationml/2006/ole">
              <p:oleObj spid="_x0000_s10262" name="Equation" r:id="rId11" imgW="4876800" imgH="14630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957150" y="3514550"/>
            <a:ext cx="180975" cy="552450"/>
          </p:xfrm>
          <a:graphic>
            <a:graphicData uri="http://schemas.openxmlformats.org/presentationml/2006/ole">
              <p:oleObj spid="_x0000_s10263" name="Equation" r:id="rId12" imgW="4876800" imgH="146304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990924" y="4108897"/>
            <a:ext cx="200025" cy="552450"/>
          </p:xfrm>
          <a:graphic>
            <a:graphicData uri="http://schemas.openxmlformats.org/presentationml/2006/ole">
              <p:oleObj spid="_x0000_s10264" name="Equation" r:id="rId13" imgW="5181600" imgH="146304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1130710" y="4703244"/>
            <a:ext cx="200024" cy="552449"/>
          </p:xfrm>
          <a:graphic>
            <a:graphicData uri="http://schemas.openxmlformats.org/presentationml/2006/ole">
              <p:oleObj spid="_x0000_s10265" name="Equation" r:id="rId14" imgW="5181600" imgH="146304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654770" y="5297591"/>
            <a:ext cx="200025" cy="552450"/>
          </p:xfrm>
          <a:graphic>
            <a:graphicData uri="http://schemas.openxmlformats.org/presentationml/2006/ole">
              <p:oleObj spid="_x0000_s10266" name="Equation" r:id="rId15" imgW="5181600" imgH="14630400" progId="Equation.DSMT4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2022127" y="5870822"/>
            <a:ext cx="8147747" cy="637854"/>
            <a:chOff x="540000" y="1080000"/>
            <a:chExt cx="8127000" cy="636230"/>
          </a:xfrm>
        </p:grpSpPr>
        <p:sp>
          <p:nvSpPr>
            <p:cNvPr id="20" name="TextBox 2"/>
            <p:cNvSpPr txBox="1"/>
            <p:nvPr/>
          </p:nvSpPr>
          <p:spPr>
            <a:xfrm>
              <a:off x="540000" y="1080000"/>
              <a:ext cx="8127000" cy="52668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答案  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  </a:t>
              </a:r>
              <a:r>
                <a:rPr lang="zh-CN" altLang="en-US" sz="2597" kern="0" spc="-102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1306800" y="1163781"/>
            <a:ext cx="200024" cy="552449"/>
          </p:xfrm>
          <a:graphic>
            <a:graphicData uri="http://schemas.openxmlformats.org/presentationml/2006/ole">
              <p:oleObj spid="_x0000_s10267" name="Equation" r:id="rId16" imgW="5181600" imgH="146304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33963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8222" y="225036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2053707" y="2131683"/>
          <a:ext cx="7759758" cy="2722741"/>
        </p:xfrm>
        <a:graphic>
          <a:graphicData uri="http://schemas.openxmlformats.org/drawingml/2006/table">
            <a:tbl>
              <a:tblPr/>
              <a:tblGrid>
                <a:gridCol w="81937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4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701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77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4273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分类原则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类型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满足条件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4273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项数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①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有穷数列    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项数有限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2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无穷数列</a:t>
                      </a:r>
                    </a:p>
                  </a:txBody>
                  <a:tcPr marL="45837" marR="45837" marT="45837" marB="45837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项数无限</a:t>
                      </a:r>
                    </a:p>
                  </a:txBody>
                  <a:tcPr marL="45837" marR="45837" marT="45837" marB="45837"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3898">
                <a:tc rowSpan="4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项与项之间的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大小关系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②</a:t>
                      </a:r>
                      <a:r>
                        <a:rPr lang="zh-CN" altLang="en-US" sz="1300" u="sng" kern="0" dirty="0">
                          <a:solidFill>
                            <a:srgbClr val="FF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　递增数列    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i="1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3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+1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&gt;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i="1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</a:p>
                  </a:txBody>
                  <a:tcPr marL="45837" marR="45837" marT="45837" marB="45837"/>
                </a:tc>
                <a:tc rowSpan="4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其中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∈N</a:t>
                      </a:r>
                      <a:r>
                        <a:rPr lang="zh-CN" altLang="en-US" sz="1300" kern="0" baseline="59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*</a:t>
                      </a:r>
                    </a:p>
                  </a:txBody>
                  <a:tcPr marL="45837" marR="45837" marT="45837" marB="45837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2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递减数列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i="1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3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+1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&lt;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i="1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</a:p>
                  </a:txBody>
                  <a:tcPr marL="45837" marR="45837" marT="45837" marB="45837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42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常数列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i="1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  <a:r>
                        <a:rPr lang="zh-CN" altLang="en-US" sz="1300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+1</a:t>
                      </a: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=</a:t>
                      </a:r>
                      <a:r>
                        <a:rPr lang="zh-CN" altLang="en-US" sz="1300" i="1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a</a:t>
                      </a:r>
                      <a:r>
                        <a:rPr lang="zh-CN" altLang="en-US" sz="1300" i="1" kern="0" baseline="-1500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n</a:t>
                      </a:r>
                    </a:p>
                  </a:txBody>
                  <a:tcPr marL="45837" marR="45837" marT="45837" marB="45837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961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摆动数列</a:t>
                      </a:r>
                    </a:p>
                  </a:txBody>
                  <a:tcPr marL="45837" marR="45837" marT="45837" marB="45837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300" kern="0" dirty="0">
                          <a:solidFill>
                            <a:srgbClr val="000000"/>
                          </a:solidFill>
                          <a:latin typeface="Times New Roman" panose="02020603050405020304" pitchFamily="65" charset="-122"/>
                          <a:ea typeface="宋体" panose="02010600030101010101" pitchFamily="2" charset="-122"/>
                        </a:rPr>
                        <a:t>从第2项起,有些项大于它的前一项,有些项小于它的前一项的数列</a:t>
                      </a:r>
                    </a:p>
                  </a:txBody>
                  <a:tcPr marL="45837" marR="45837" marT="45837" marB="45837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013639" y="1495250"/>
            <a:ext cx="1681343" cy="5062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2.数列的分类</a:t>
            </a:r>
            <a:endParaRPr lang="zh-CN" altLang="en-US" sz="2015" b="1" dirty="0"/>
          </a:p>
        </p:txBody>
      </p:sp>
      <p:grpSp>
        <p:nvGrpSpPr>
          <p:cNvPr id="4" name="组合 16"/>
          <p:cNvGrpSpPr/>
          <p:nvPr/>
        </p:nvGrpSpPr>
        <p:grpSpPr bwMode="auto">
          <a:xfrm>
            <a:off x="3087945" y="2579853"/>
            <a:ext cx="1002685" cy="287277"/>
            <a:chOff x="4881563" y="2969419"/>
            <a:chExt cx="783431" cy="219075"/>
          </a:xfrm>
        </p:grpSpPr>
        <p:sp>
          <p:nvSpPr>
            <p:cNvPr id="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7" name="组合 16"/>
          <p:cNvGrpSpPr/>
          <p:nvPr/>
        </p:nvGrpSpPr>
        <p:grpSpPr bwMode="auto">
          <a:xfrm>
            <a:off x="3121368" y="3350966"/>
            <a:ext cx="1002685" cy="287277"/>
            <a:chOff x="4881563" y="2969419"/>
            <a:chExt cx="783431" cy="219075"/>
          </a:xfrm>
        </p:grpSpPr>
        <p:sp>
          <p:nvSpPr>
            <p:cNvPr id="8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9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769722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207653"/>
            <a:ext cx="8147747" cy="3725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3.数列与函数的关系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从函数观点看,数列可以看成以N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(或它的有限子集)为定义域的函数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),当自变量按照从小到大的顺序依次取值时,所对应的一列函数值.反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之,对于函数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y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x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),如果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i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i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=1,2,3,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)有意义,那么我们可以得到一个数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(3),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4.通项公式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}的第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项与序号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之间的关系可以用一个式子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f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)来表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示,那么这个式子叫做这个数列的③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通项公式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6012098" y="4484961"/>
            <a:ext cx="1516309" cy="358898"/>
            <a:chOff x="4881563" y="2969419"/>
            <a:chExt cx="783431" cy="219075"/>
          </a:xfrm>
        </p:grpSpPr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5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353726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846283"/>
            <a:ext cx="8147747" cy="20412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那么这个式子叫做数列{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}的④</a:t>
            </a:r>
            <a:r>
              <a:rPr lang="zh-CN" altLang="en-US" sz="2015" u="sng" kern="0" dirty="0">
                <a:solidFill>
                  <a:srgbClr val="FF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递推公式   </a:t>
            </a:r>
            <a:r>
              <a:rPr lang="zh-CN" altLang="en-US" sz="2015" u="sng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6.数列的前</a:t>
            </a:r>
            <a:r>
              <a:rPr lang="zh-CN" altLang="en-US" sz="2015" b="1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项和及其与通项的关系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(1)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S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(2)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3153" kern="0" spc="1301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88468" y="4344083"/>
          <a:ext cx="2053103" cy="716199"/>
        </p:xfrm>
        <a:graphic>
          <a:graphicData uri="http://schemas.openxmlformats.org/presentationml/2006/ole">
            <p:oleObj spid="_x0000_s1027" name="Equation" r:id="rId4" imgW="54254400" imgH="18897600" progId="Equation.DSMT4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942019" y="1352009"/>
            <a:ext cx="7949861" cy="1488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5.</a:t>
            </a: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递推公式</a:t>
            </a:r>
            <a:endParaRPr lang="zh-CN" altLang="en-US" sz="201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如果已知数列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{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en-US" altLang="zh-CN" sz="2015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的第一项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或前几项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且从第二项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或某一项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开始任</a:t>
            </a:r>
            <a:r>
              <a:rPr lang="zh-CN" altLang="en-US" sz="2015" dirty="0"/>
              <a:t/>
            </a:r>
            <a:br>
              <a:rPr lang="zh-CN" altLang="en-US" sz="2015" dirty="0"/>
            </a:b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何一项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en-US" altLang="zh-CN" sz="2015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与它的前一项</a:t>
            </a:r>
            <a:r>
              <a:rPr lang="en-US" altLang="zh-CN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en-US" altLang="zh-CN" sz="2015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en-US" altLang="zh-CN" sz="2015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或前几项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间的关系可以用一个式子来表示</a:t>
            </a:r>
            <a:r>
              <a:rPr lang="en-US" altLang="zh-CN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2015" dirty="0"/>
          </a:p>
        </p:txBody>
      </p:sp>
      <p:grpSp>
        <p:nvGrpSpPr>
          <p:cNvPr id="6" name="组合 16"/>
          <p:cNvGrpSpPr/>
          <p:nvPr/>
        </p:nvGrpSpPr>
        <p:grpSpPr bwMode="auto">
          <a:xfrm>
            <a:off x="5637176" y="2933044"/>
            <a:ext cx="1389889" cy="358898"/>
            <a:chOff x="4881563" y="2969419"/>
            <a:chExt cx="783431" cy="219075"/>
          </a:xfrm>
        </p:grpSpPr>
        <p:sp>
          <p:nvSpPr>
            <p:cNvPr id="7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8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9" name="组合 16"/>
          <p:cNvGrpSpPr/>
          <p:nvPr/>
        </p:nvGrpSpPr>
        <p:grpSpPr bwMode="auto">
          <a:xfrm>
            <a:off x="3087944" y="4702180"/>
            <a:ext cx="931065" cy="358898"/>
            <a:chOff x="4881563" y="2969419"/>
            <a:chExt cx="783431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 sz="1805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3" y="315953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extLst>
      <p:ext uri="{BB962C8B-B14F-4D97-AF65-F5344CB8AC3E}">
        <p14:creationId xmlns:p14="http://schemas.microsoft.com/office/powerpoint/2010/main" xmlns="" val="395160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考向突破</a:t>
            </a:r>
            <a:endParaRPr lang="zh-CN" altLang="en-US" sz="1805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53707" y="1518249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考向一    求数列的通项公式</a:t>
            </a:r>
            <a:endParaRPr lang="zh-CN" altLang="en-US" sz="1805" b="1" dirty="0"/>
          </a:p>
        </p:txBody>
      </p:sp>
      <p:sp>
        <p:nvSpPr>
          <p:cNvPr id="4" name="TextBox 2"/>
          <p:cNvSpPr txBox="1"/>
          <p:nvPr/>
        </p:nvSpPr>
        <p:spPr>
          <a:xfrm>
            <a:off x="2053707" y="2094529"/>
            <a:ext cx="8147747" cy="2242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例1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若数列{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}满足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-2,那么这个数列的通项公式为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1579" kern="0" spc="439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　　)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A.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    B.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993" kern="0" spc="182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C.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　    D.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93" kern="0" spc="738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 </a:t>
            </a:r>
            <a:endParaRPr lang="zh-CN" altLang="en-US" sz="1805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572009" y="3108448"/>
          <a:ext cx="611156" cy="668452"/>
        </p:xfrm>
        <a:graphic>
          <a:graphicData uri="http://schemas.openxmlformats.org/presentationml/2006/ole">
            <p:oleObj spid="_x0000_s2052" name="Equation" r:id="rId4" imgW="16154400" imgH="1767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91959" y="3834853"/>
          <a:ext cx="1317806" cy="668452"/>
        </p:xfrm>
        <a:graphic>
          <a:graphicData uri="http://schemas.openxmlformats.org/presentationml/2006/ole">
            <p:oleObj spid="_x0000_s2053" name="Equation" r:id="rId5" imgW="34747200" imgH="176784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69039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936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∵数列{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}满足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-2①,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=1时,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当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2时,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…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-2②,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①-②得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∵2</a:t>
            </a:r>
            <a:r>
              <a:rPr lang="zh-CN" altLang="en-US" sz="2015" kern="0" dirty="0">
                <a:solidFill>
                  <a:srgbClr val="000000"/>
                </a:solidFill>
                <a:latin typeface="Arial Narrow" panose="020B0606020202030204" pitchFamily="65" charset="-122"/>
                <a:ea typeface="Arial Unicode MS" pitchFamily="65" charset="-122"/>
              </a:rPr>
              <a:t>×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3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1-1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≠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1=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993" kern="0" spc="783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故选D.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45925" y="3516704"/>
          <a:ext cx="1375101" cy="668451"/>
        </p:xfrm>
        <a:graphic>
          <a:graphicData uri="http://schemas.openxmlformats.org/presentationml/2006/ole">
            <p:oleObj spid="_x0000_s3075" name="Equation" r:id="rId4" imgW="36271200" imgH="176784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2022127" y="4311444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答案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    D</a:t>
            </a:r>
            <a:endParaRPr lang="zh-CN" altLang="en-US" sz="1805" dirty="0"/>
          </a:p>
        </p:txBody>
      </p:sp>
    </p:spTree>
    <p:extLst>
      <p:ext uri="{BB962C8B-B14F-4D97-AF65-F5344CB8AC3E}">
        <p14:creationId xmlns:p14="http://schemas.microsoft.com/office/powerpoint/2010/main" xmlns="" val="286178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8"/>
            <a:ext cx="8147747" cy="413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考向二    数列性质的应用</a:t>
            </a:r>
            <a:endParaRPr lang="zh-CN" altLang="en-US" sz="1805" b="1" dirty="0"/>
          </a:p>
        </p:txBody>
      </p:sp>
      <p:grpSp>
        <p:nvGrpSpPr>
          <p:cNvPr id="3" name="组合 2"/>
          <p:cNvGrpSpPr/>
          <p:nvPr/>
        </p:nvGrpSpPr>
        <p:grpSpPr>
          <a:xfrm>
            <a:off x="2053707" y="1575171"/>
            <a:ext cx="8147747" cy="2498412"/>
            <a:chOff x="540000" y="1080000"/>
            <a:chExt cx="8127000" cy="2492050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24749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b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例2　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已知数列{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}满足: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=1,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</a:t>
              </a:r>
              <a:r>
                <a:rPr lang="zh-CN" altLang="en-US" sz="2707" kern="0" spc="2028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∈N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*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).若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+1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-2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λ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)·</a:t>
              </a:r>
              <a:r>
                <a:rPr lang="zh-CN" altLang="en-US" sz="3088" kern="0" spc="3076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  <a:spcBef>
                  <a:spcPts val="406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∈N</a:t>
              </a:r>
              <a:r>
                <a:rPr lang="zh-CN" altLang="en-US" sz="1519" kern="0" baseline="59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*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),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1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=-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λ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,且数列{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b</a:t>
              </a:r>
              <a:r>
                <a:rPr lang="zh-CN" altLang="en-US" sz="1519" i="1" kern="0" baseline="-1500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n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}是单调递增数列,则实数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λ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的取值范围是</a:t>
              </a:r>
              <a:r>
                <a:rPr lang="zh-CN" altLang="en-US" sz="1203" kern="0" spc="815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endParaRPr lang="en-US" altLang="zh-CN" sz="1203" kern="0" spc="8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endParaRPr>
            </a:p>
            <a:p>
              <a:pPr eaLnBrk="0" latinLnBrk="1" hangingPunct="0">
                <a:lnSpc>
                  <a:spcPct val="150000"/>
                </a:lnSpc>
                <a:spcBef>
                  <a:spcPts val="406"/>
                </a:spcBef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(    　)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A.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λ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&lt;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    B.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λ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&lt;1　    C.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λ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&lt;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　    D.</a:t>
              </a:r>
              <a:r>
                <a:rPr lang="zh-CN" altLang="en-US" sz="2015" i="1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λ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&lt;</a:t>
              </a:r>
              <a:r>
                <a:rPr lang="zh-CN" altLang="en-US" sz="2597" kern="0" spc="-117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 </a:t>
              </a:r>
              <a:r>
                <a:rPr lang="zh-CN" altLang="en-US" sz="2015" kern="0" dirty="0">
                  <a:solidFill>
                    <a:srgbClr val="000000"/>
                  </a:solidFill>
                  <a:latin typeface="Times New Roman" panose="02020603050405020304" pitchFamily="65" charset="-122"/>
                  <a:ea typeface="宋体" panose="02010600030101010101" pitchFamily="2" charset="-122"/>
                </a:rPr>
                <a:t> </a:t>
              </a:r>
              <a:endParaRPr lang="zh-CN" altLang="en-US" sz="1805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4217836" y="1243237"/>
            <a:ext cx="600074" cy="609599"/>
          </p:xfrm>
          <a:graphic>
            <a:graphicData uri="http://schemas.openxmlformats.org/presentationml/2006/ole">
              <p:oleObj spid="_x0000_s4104" name="Equation" r:id="rId4" imgW="15849600" imgH="16154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110137" y="1178720"/>
            <a:ext cx="781049" cy="695324"/>
          </p:xfrm>
          <a:graphic>
            <a:graphicData uri="http://schemas.openxmlformats.org/presentationml/2006/ole">
              <p:oleObj spid="_x0000_s4105" name="Equation" r:id="rId5" imgW="20726400" imgH="182880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614069" y="1927453"/>
            <a:ext cx="180974" cy="552449"/>
          </p:xfrm>
          <a:graphic>
            <a:graphicData uri="http://schemas.openxmlformats.org/presentationml/2006/ole">
              <p:oleObj spid="_x0000_s4106" name="Equation" r:id="rId6" imgW="4876800" imgH="1463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056566" y="3019600"/>
            <a:ext cx="180975" cy="552450"/>
          </p:xfrm>
          <a:graphic>
            <a:graphicData uri="http://schemas.openxmlformats.org/presentationml/2006/ole">
              <p:oleObj spid="_x0000_s4107" name="Equation" r:id="rId7" imgW="4876800" imgH="1463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392668" y="3019600"/>
            <a:ext cx="180975" cy="552450"/>
          </p:xfrm>
          <a:graphic>
            <a:graphicData uri="http://schemas.openxmlformats.org/presentationml/2006/ole">
              <p:oleObj spid="_x0000_s4108" name="Equation" r:id="rId8" imgW="4876800" imgH="14630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601410" y="3019600"/>
            <a:ext cx="180974" cy="552449"/>
          </p:xfrm>
          <a:graphic>
            <a:graphicData uri="http://schemas.openxmlformats.org/presentationml/2006/ole">
              <p:oleObj spid="_x0000_s4109" name="Equation" r:id="rId9" imgW="4876800" imgH="14630400" progId="Equation.DSMT4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467410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8445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5" b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解析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　∵数列{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}满足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=1,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97" kern="0" spc="194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296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a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&gt;0,</a:t>
            </a:r>
            <a:r>
              <a:rPr lang="zh-CN" altLang="en-US" sz="2707" kern="0" spc="6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</a:t>
            </a:r>
            <a:r>
              <a:rPr lang="zh-CN" altLang="en-US" sz="2707" kern="0" spc="-527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+1,则</a:t>
            </a:r>
            <a:r>
              <a:rPr lang="zh-CN" altLang="en-US" sz="2707" kern="0" spc="6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+1=2</a:t>
            </a:r>
            <a:r>
              <a:rPr lang="zh-CN" altLang="en-US" sz="3088" kern="0" spc="307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4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∴数列</a:t>
            </a:r>
            <a:r>
              <a:rPr lang="zh-CN" altLang="en-US" sz="3088" kern="0" spc="3151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是等比数列,且首项为</a:t>
            </a:r>
            <a:r>
              <a:rPr lang="zh-CN" altLang="en-US" sz="2707" kern="0" spc="-678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+1=2,公比为2.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4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797" kern="0" spc="-615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+1=2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</a:t>
            </a:r>
            <a:r>
              <a:rPr lang="zh-CN" altLang="en-US" sz="3088" kern="0" spc="3076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 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∈N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*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45"/>
              </a:spcBef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=(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-1-2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λ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)·2</a:t>
            </a:r>
            <a:r>
              <a:rPr lang="zh-CN" altLang="en-US" sz="1519" i="1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-1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(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黑体" panose="02010609060101010101" pitchFamily="49" charset="-122"/>
                <a:ea typeface="宋体" panose="02010600030101010101" pitchFamily="2" charset="-122"/>
              </a:rPr>
              <a:t>≥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2).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∵数列{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}是单调递增数列,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∴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+1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&gt;</a:t>
            </a:r>
            <a:r>
              <a:rPr lang="zh-CN" altLang="en-US" sz="2015" i="1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b</a:t>
            </a:r>
            <a:r>
              <a:rPr lang="zh-CN" altLang="en-US" sz="1519" i="1" kern="0" baseline="-1500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n</a:t>
            </a:r>
            <a:r>
              <a:rPr lang="zh-CN" altLang="en-US" sz="2015" kern="0" dirty="0">
                <a:solidFill>
                  <a:srgbClr val="000000"/>
                </a:solidFill>
                <a:latin typeface="Times New Roman" panose="02020603050405020304" pitchFamily="65" charset="-122"/>
                <a:ea typeface="宋体" panose="02010600030101010101" pitchFamily="2" charset="-122"/>
              </a:rPr>
              <a:t>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541611" y="1197452"/>
          <a:ext cx="601606" cy="611155"/>
        </p:xfrm>
        <a:graphic>
          <a:graphicData uri="http://schemas.openxmlformats.org/presentationml/2006/ole">
            <p:oleObj spid="_x0000_s5131" name="Equation" r:id="rId4" imgW="15849600" imgH="1615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38115" y="1929792"/>
          <a:ext cx="420169" cy="611155"/>
        </p:xfrm>
        <a:graphic>
          <a:graphicData uri="http://schemas.openxmlformats.org/presentationml/2006/ole">
            <p:oleObj spid="_x0000_s5132" name="Equation" r:id="rId5" imgW="10972800" imgH="16154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402801" y="1929792"/>
          <a:ext cx="276929" cy="611155"/>
        </p:xfrm>
        <a:graphic>
          <a:graphicData uri="http://schemas.openxmlformats.org/presentationml/2006/ole">
            <p:oleObj spid="_x0000_s5133" name="Equation" r:id="rId6" imgW="7315200" imgH="16154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272692" y="1929792"/>
          <a:ext cx="420169" cy="611155"/>
        </p:xfrm>
        <a:graphic>
          <a:graphicData uri="http://schemas.openxmlformats.org/presentationml/2006/ole">
            <p:oleObj spid="_x0000_s5134" name="Equation" r:id="rId7" imgW="10972800" imgH="16154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238149" y="1865110"/>
          <a:ext cx="783044" cy="697100"/>
        </p:xfrm>
        <a:graphic>
          <a:graphicData uri="http://schemas.openxmlformats.org/presentationml/2006/ole">
            <p:oleObj spid="_x0000_s5135" name="Equation" r:id="rId8" imgW="20726400" imgH="18288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22465" y="2598039"/>
          <a:ext cx="792593" cy="697099"/>
        </p:xfrm>
        <a:graphic>
          <a:graphicData uri="http://schemas.openxmlformats.org/presentationml/2006/ole">
            <p:oleObj spid="_x0000_s5136" name="Equation" r:id="rId9" imgW="21031200" imgH="182880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985393" y="2662721"/>
          <a:ext cx="257832" cy="611156"/>
        </p:xfrm>
        <a:graphic>
          <a:graphicData uri="http://schemas.openxmlformats.org/presentationml/2006/ole">
            <p:oleObj spid="_x0000_s5137" name="Equation" r:id="rId10" imgW="6705600" imgH="16154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309960" y="3346692"/>
          <a:ext cx="276929" cy="611155"/>
        </p:xfrm>
        <a:graphic>
          <a:graphicData uri="http://schemas.openxmlformats.org/presentationml/2006/ole">
            <p:oleObj spid="_x0000_s5138" name="Equation" r:id="rId11" imgW="7315200" imgH="16154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419490" y="3981659"/>
          <a:ext cx="783043" cy="697099"/>
        </p:xfrm>
        <a:graphic>
          <a:graphicData uri="http://schemas.openxmlformats.org/presentationml/2006/ole">
            <p:oleObj spid="_x0000_s5139" name="Equation" r:id="rId12" imgW="20726400" imgH="182880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49883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248</Words>
  <Application>Microsoft Office PowerPoint</Application>
  <PresentationFormat>自定义</PresentationFormat>
  <Paragraphs>101</Paragraphs>
  <Slides>15</Slides>
  <Notes>14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2019-12-06T14:50:03Z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