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1"/>
  </p:sldMasterIdLst>
  <p:notesMasterIdLst>
    <p:notesMasterId r:id="rId23"/>
  </p:notesMasterIdLst>
  <p:sldIdLst>
    <p:sldId id="261" r:id="rId12"/>
    <p:sldId id="279" r:id="rId13"/>
    <p:sldId id="263" r:id="rId14"/>
    <p:sldId id="264" r:id="rId15"/>
    <p:sldId id="265" r:id="rId16"/>
    <p:sldId id="266" r:id="rId17"/>
    <p:sldId id="271" r:id="rId18"/>
    <p:sldId id="272" r:id="rId19"/>
    <p:sldId id="275" r:id="rId20"/>
    <p:sldId id="277" r:id="rId21"/>
    <p:sldId id="278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customXml" Target="../customXml/item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1.xml"/><Relationship Id="rId24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notesMaster" Target="notesMasters/notesMaster1.xml"/><Relationship Id="rId10" Type="http://schemas.openxmlformats.org/officeDocument/2006/relationships/customXml" Target="../customXml/item10.xml"/><Relationship Id="rId19" Type="http://schemas.openxmlformats.org/officeDocument/2006/relationships/slide" Target="slides/slide8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3" Type="http://schemas.openxmlformats.org/officeDocument/2006/relationships/image" Target="../media/image78.wmf"/><Relationship Id="rId7" Type="http://schemas.openxmlformats.org/officeDocument/2006/relationships/image" Target="../media/image82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6" Type="http://schemas.openxmlformats.org/officeDocument/2006/relationships/image" Target="../media/image81.wmf"/><Relationship Id="rId11" Type="http://schemas.openxmlformats.org/officeDocument/2006/relationships/image" Target="../media/image86.wmf"/><Relationship Id="rId5" Type="http://schemas.openxmlformats.org/officeDocument/2006/relationships/image" Target="../media/image80.wmf"/><Relationship Id="rId10" Type="http://schemas.openxmlformats.org/officeDocument/2006/relationships/image" Target="../media/image85.wmf"/><Relationship Id="rId4" Type="http://schemas.openxmlformats.org/officeDocument/2006/relationships/image" Target="../media/image79.wmf"/><Relationship Id="rId9" Type="http://schemas.openxmlformats.org/officeDocument/2006/relationships/image" Target="../media/image84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22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Relationship Id="rId14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image" Target="../media/image36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12" Type="http://schemas.openxmlformats.org/officeDocument/2006/relationships/image" Target="../media/image35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11" Type="http://schemas.openxmlformats.org/officeDocument/2006/relationships/image" Target="../media/image34.wmf"/><Relationship Id="rId5" Type="http://schemas.openxmlformats.org/officeDocument/2006/relationships/image" Target="../media/image28.wmf"/><Relationship Id="rId15" Type="http://schemas.openxmlformats.org/officeDocument/2006/relationships/image" Target="../media/image38.wmf"/><Relationship Id="rId10" Type="http://schemas.openxmlformats.org/officeDocument/2006/relationships/image" Target="../media/image33.wmf"/><Relationship Id="rId4" Type="http://schemas.openxmlformats.org/officeDocument/2006/relationships/image" Target="../media/image27.wmf"/><Relationship Id="rId9" Type="http://schemas.openxmlformats.org/officeDocument/2006/relationships/image" Target="../media/image32.wmf"/><Relationship Id="rId14" Type="http://schemas.openxmlformats.org/officeDocument/2006/relationships/image" Target="../media/image3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7" Type="http://schemas.openxmlformats.org/officeDocument/2006/relationships/image" Target="../media/image45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1.wmf"/><Relationship Id="rId3" Type="http://schemas.openxmlformats.org/officeDocument/2006/relationships/image" Target="../media/image56.wmf"/><Relationship Id="rId7" Type="http://schemas.openxmlformats.org/officeDocument/2006/relationships/image" Target="../media/image60.wmf"/><Relationship Id="rId12" Type="http://schemas.openxmlformats.org/officeDocument/2006/relationships/image" Target="../media/image65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Relationship Id="rId6" Type="http://schemas.openxmlformats.org/officeDocument/2006/relationships/image" Target="../media/image59.wmf"/><Relationship Id="rId11" Type="http://schemas.openxmlformats.org/officeDocument/2006/relationships/image" Target="../media/image64.wmf"/><Relationship Id="rId5" Type="http://schemas.openxmlformats.org/officeDocument/2006/relationships/image" Target="../media/image58.wmf"/><Relationship Id="rId10" Type="http://schemas.openxmlformats.org/officeDocument/2006/relationships/image" Target="../media/image63.wmf"/><Relationship Id="rId4" Type="http://schemas.openxmlformats.org/officeDocument/2006/relationships/image" Target="../media/image57.wmf"/><Relationship Id="rId9" Type="http://schemas.openxmlformats.org/officeDocument/2006/relationships/image" Target="../media/image6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7" Type="http://schemas.openxmlformats.org/officeDocument/2006/relationships/image" Target="../media/image73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Relationship Id="rId6" Type="http://schemas.openxmlformats.org/officeDocument/2006/relationships/image" Target="../media/image72.wmf"/><Relationship Id="rId5" Type="http://schemas.openxmlformats.org/officeDocument/2006/relationships/image" Target="../media/image71.wmf"/><Relationship Id="rId4" Type="http://schemas.openxmlformats.org/officeDocument/2006/relationships/image" Target="../media/image7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FB12F-156E-4EEA-9A3B-63D47D39D990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6D7CB-021E-444E-884C-600DC4A5046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9832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148744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21499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33424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04776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2013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740856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668464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477773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970936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31095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.bin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8.png"/><Relationship Id="rId10" Type="http://schemas.openxmlformats.org/officeDocument/2006/relationships/oleObject" Target="../embeddings/oleObject5.bin"/><Relationship Id="rId4" Type="http://schemas.openxmlformats.org/officeDocument/2006/relationships/notesSlide" Target="../notesSlides/notesSlide1.xml"/><Relationship Id="rId9" Type="http://schemas.openxmlformats.org/officeDocument/2006/relationships/oleObject" Target="../embeddings/oleObject4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69.bin"/><Relationship Id="rId5" Type="http://schemas.openxmlformats.org/officeDocument/2006/relationships/image" Target="../media/image75.jpe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.bin"/><Relationship Id="rId13" Type="http://schemas.openxmlformats.org/officeDocument/2006/relationships/oleObject" Target="../embeddings/oleObject78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72.bin"/><Relationship Id="rId12" Type="http://schemas.openxmlformats.org/officeDocument/2006/relationships/oleObject" Target="../embeddings/oleObject77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71.bin"/><Relationship Id="rId11" Type="http://schemas.openxmlformats.org/officeDocument/2006/relationships/oleObject" Target="../embeddings/oleObject76.bin"/><Relationship Id="rId5" Type="http://schemas.openxmlformats.org/officeDocument/2006/relationships/oleObject" Target="../embeddings/oleObject70.bin"/><Relationship Id="rId15" Type="http://schemas.openxmlformats.org/officeDocument/2006/relationships/oleObject" Target="../embeddings/oleObject80.bin"/><Relationship Id="rId10" Type="http://schemas.openxmlformats.org/officeDocument/2006/relationships/oleObject" Target="../embeddings/oleObject75.bin"/><Relationship Id="rId4" Type="http://schemas.openxmlformats.org/officeDocument/2006/relationships/notesSlide" Target="../notesSlides/notesSlide10.xml"/><Relationship Id="rId9" Type="http://schemas.openxmlformats.org/officeDocument/2006/relationships/oleObject" Target="../embeddings/oleObject74.bin"/><Relationship Id="rId14" Type="http://schemas.openxmlformats.org/officeDocument/2006/relationships/oleObject" Target="../embeddings/oleObject7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oleObject" Target="../embeddings/oleObject15.bin"/><Relationship Id="rId18" Type="http://schemas.openxmlformats.org/officeDocument/2006/relationships/oleObject" Target="../embeddings/oleObject20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9.bin"/><Relationship Id="rId12" Type="http://schemas.openxmlformats.org/officeDocument/2006/relationships/oleObject" Target="../embeddings/oleObject14.bin"/><Relationship Id="rId17" Type="http://schemas.openxmlformats.org/officeDocument/2006/relationships/oleObject" Target="../embeddings/oleObject19.bin"/><Relationship Id="rId2" Type="http://schemas.openxmlformats.org/officeDocument/2006/relationships/customXml" Target="../../customXml/item2.xml"/><Relationship Id="rId16" Type="http://schemas.openxmlformats.org/officeDocument/2006/relationships/oleObject" Target="../embeddings/oleObject18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7.bin"/><Relationship Id="rId10" Type="http://schemas.openxmlformats.org/officeDocument/2006/relationships/oleObject" Target="../embeddings/oleObject12.bin"/><Relationship Id="rId4" Type="http://schemas.openxmlformats.org/officeDocument/2006/relationships/notesSlide" Target="../notesSlides/notesSlide2.xml"/><Relationship Id="rId9" Type="http://schemas.openxmlformats.org/officeDocument/2006/relationships/oleObject" Target="../embeddings/oleObject11.bin"/><Relationship Id="rId14" Type="http://schemas.openxmlformats.org/officeDocument/2006/relationships/oleObject" Target="../embeddings/oleObject1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oleObject" Target="../embeddings/oleObject29.bin"/><Relationship Id="rId18" Type="http://schemas.openxmlformats.org/officeDocument/2006/relationships/oleObject" Target="../embeddings/oleObject34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3.bin"/><Relationship Id="rId12" Type="http://schemas.openxmlformats.org/officeDocument/2006/relationships/oleObject" Target="../embeddings/oleObject28.bin"/><Relationship Id="rId17" Type="http://schemas.openxmlformats.org/officeDocument/2006/relationships/oleObject" Target="../embeddings/oleObject33.bin"/><Relationship Id="rId2" Type="http://schemas.openxmlformats.org/officeDocument/2006/relationships/customXml" Target="../../customXml/item5.xml"/><Relationship Id="rId16" Type="http://schemas.openxmlformats.org/officeDocument/2006/relationships/oleObject" Target="../embeddings/oleObject3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2.bin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31.bin"/><Relationship Id="rId10" Type="http://schemas.openxmlformats.org/officeDocument/2006/relationships/oleObject" Target="../embeddings/oleObject26.bin"/><Relationship Id="rId19" Type="http://schemas.openxmlformats.org/officeDocument/2006/relationships/oleObject" Target="../embeddings/oleObject35.bin"/><Relationship Id="rId4" Type="http://schemas.openxmlformats.org/officeDocument/2006/relationships/notesSlide" Target="../notesSlides/notesSlide3.xml"/><Relationship Id="rId9" Type="http://schemas.openxmlformats.org/officeDocument/2006/relationships/oleObject" Target="../embeddings/oleObject25.bin"/><Relationship Id="rId14" Type="http://schemas.openxmlformats.org/officeDocument/2006/relationships/oleObject" Target="../embeddings/oleObject30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38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7.bin"/><Relationship Id="rId11" Type="http://schemas.openxmlformats.org/officeDocument/2006/relationships/oleObject" Target="../embeddings/oleObject42.bin"/><Relationship Id="rId5" Type="http://schemas.openxmlformats.org/officeDocument/2006/relationships/oleObject" Target="../embeddings/oleObject36.bin"/><Relationship Id="rId10" Type="http://schemas.openxmlformats.org/officeDocument/2006/relationships/oleObject" Target="../embeddings/oleObject41.bin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40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45.bin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4.bin"/><Relationship Id="rId5" Type="http://schemas.openxmlformats.org/officeDocument/2006/relationships/oleObject" Target="../embeddings/oleObject43.bin"/><Relationship Id="rId10" Type="http://schemas.openxmlformats.org/officeDocument/2006/relationships/oleObject" Target="../embeddings/oleObject48.bin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47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3.png"/><Relationship Id="rId5" Type="http://schemas.openxmlformats.org/officeDocument/2006/relationships/oleObject" Target="../embeddings/oleObject49.bin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13" Type="http://schemas.openxmlformats.org/officeDocument/2006/relationships/oleObject" Target="../embeddings/oleObject57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51.bin"/><Relationship Id="rId12" Type="http://schemas.openxmlformats.org/officeDocument/2006/relationships/oleObject" Target="../embeddings/oleObject56.bin"/><Relationship Id="rId17" Type="http://schemas.openxmlformats.org/officeDocument/2006/relationships/oleObject" Target="../embeddings/oleObject61.bin"/><Relationship Id="rId2" Type="http://schemas.openxmlformats.org/officeDocument/2006/relationships/customXml" Target="../../customXml/item4.xml"/><Relationship Id="rId16" Type="http://schemas.openxmlformats.org/officeDocument/2006/relationships/oleObject" Target="../embeddings/oleObject60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50.bin"/><Relationship Id="rId11" Type="http://schemas.openxmlformats.org/officeDocument/2006/relationships/oleObject" Target="../embeddings/oleObject55.bin"/><Relationship Id="rId5" Type="http://schemas.openxmlformats.org/officeDocument/2006/relationships/image" Target="../media/image66.jpeg"/><Relationship Id="rId15" Type="http://schemas.openxmlformats.org/officeDocument/2006/relationships/oleObject" Target="../embeddings/oleObject59.bin"/><Relationship Id="rId10" Type="http://schemas.openxmlformats.org/officeDocument/2006/relationships/oleObject" Target="../embeddings/oleObject54.bin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53.bin"/><Relationship Id="rId14" Type="http://schemas.openxmlformats.org/officeDocument/2006/relationships/oleObject" Target="../embeddings/oleObject5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64.bin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63.bin"/><Relationship Id="rId11" Type="http://schemas.openxmlformats.org/officeDocument/2006/relationships/oleObject" Target="../embeddings/oleObject68.bin"/><Relationship Id="rId5" Type="http://schemas.openxmlformats.org/officeDocument/2006/relationships/oleObject" Target="../embeddings/oleObject62.bin"/><Relationship Id="rId10" Type="http://schemas.openxmlformats.org/officeDocument/2006/relationships/oleObject" Target="../embeddings/oleObject67.bin"/><Relationship Id="rId4" Type="http://schemas.openxmlformats.org/officeDocument/2006/relationships/notesSlide" Target="../notesSlides/notesSlide8.xml"/><Relationship Id="rId9" Type="http://schemas.openxmlformats.org/officeDocument/2006/relationships/oleObject" Target="../embeddings/oleObject6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839024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  二项式定理的概念及性质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08176" y="1462129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63593" y="936615"/>
            <a:ext cx="2777259" cy="415395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2053707" y="2049934"/>
            <a:ext cx="8625964" cy="4315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1.二项式定理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=①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557" u="sng" kern="0" spc="-45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i="1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57" u="sng" kern="0" spc="-45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i="1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u="sng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57" u="sng" kern="0" spc="-45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i="1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19" i="1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i="1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u="sng" kern="0" dirty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57" u="sng" kern="0" spc="-45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i="1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2.几个基本概念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(1)二项展开式:二项式定理的公式中右边的多项式叫做(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的二项展开式.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(2)项数:二项展开式中共有②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+1  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项.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(3)二项式系数:在二项展开式中各项的系数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=0,1,2,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)叫做</a:t>
            </a:r>
            <a:endParaRPr lang="en-US" altLang="zh-CN" sz="201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二项式系数 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(4)通项:在二项展开式中的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叫做二项展开式的通项,用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表示,即</a:t>
            </a:r>
            <a:endParaRPr lang="zh-CN" altLang="en-US" sz="1805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352175" y="3174873"/>
          <a:ext cx="254012" cy="308442"/>
        </p:xfrm>
        <a:graphic>
          <a:graphicData uri="http://schemas.openxmlformats.org/presentationml/2006/ole">
            <p:oleObj spid="_x0000_s1032" name="Equation" r:id="rId6" imgW="7010400" imgH="8534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955521" y="3174873"/>
          <a:ext cx="254011" cy="308442"/>
        </p:xfrm>
        <a:graphic>
          <a:graphicData uri="http://schemas.openxmlformats.org/presentationml/2006/ole">
            <p:oleObj spid="_x0000_s1033" name="Equation" r:id="rId7" imgW="7010400" imgH="8534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258558" y="3174873"/>
          <a:ext cx="254011" cy="308442"/>
        </p:xfrm>
        <a:graphic>
          <a:graphicData uri="http://schemas.openxmlformats.org/presentationml/2006/ole">
            <p:oleObj spid="_x0000_s1034" name="Equation" r:id="rId8" imgW="7010400" imgH="8534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529042" y="3174873"/>
          <a:ext cx="254011" cy="308442"/>
        </p:xfrm>
        <a:graphic>
          <a:graphicData uri="http://schemas.openxmlformats.org/presentationml/2006/ole">
            <p:oleObj spid="_x0000_s1035" name="Equation" r:id="rId9" imgW="7010400" imgH="8534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6779989" y="5057990"/>
          <a:ext cx="267380" cy="324676"/>
        </p:xfrm>
        <a:graphic>
          <a:graphicData uri="http://schemas.openxmlformats.org/presentationml/2006/ole">
            <p:oleObj spid="_x0000_s1036" name="Equation" r:id="rId10" imgW="7010400" imgH="8534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986222" y="5990749"/>
          <a:ext cx="267380" cy="324677"/>
        </p:xfrm>
        <a:graphic>
          <a:graphicData uri="http://schemas.openxmlformats.org/presentationml/2006/ole">
            <p:oleObj spid="_x0000_s1037" name="Equation" r:id="rId11" imgW="7010400" imgH="8534400" progId="Equation.DSMT4">
              <p:embed/>
            </p:oleObj>
          </a:graphicData>
        </a:graphic>
      </p:graphicFrame>
      <p:grpSp>
        <p:nvGrpSpPr>
          <p:cNvPr id="12" name="组合 16"/>
          <p:cNvGrpSpPr/>
          <p:nvPr/>
        </p:nvGrpSpPr>
        <p:grpSpPr bwMode="auto">
          <a:xfrm>
            <a:off x="3062937" y="3133728"/>
            <a:ext cx="4082361" cy="358898"/>
            <a:chOff x="4881563" y="2969419"/>
            <a:chExt cx="783431" cy="21907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5" name="组合 16"/>
          <p:cNvGrpSpPr/>
          <p:nvPr/>
        </p:nvGrpSpPr>
        <p:grpSpPr bwMode="auto">
          <a:xfrm>
            <a:off x="5292638" y="4517633"/>
            <a:ext cx="803362" cy="358102"/>
            <a:chOff x="4881563" y="2969419"/>
            <a:chExt cx="783431" cy="219075"/>
          </a:xfrm>
        </p:grpSpPr>
        <p:sp>
          <p:nvSpPr>
            <p:cNvPr id="1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8" name="组合 16"/>
          <p:cNvGrpSpPr/>
          <p:nvPr/>
        </p:nvGrpSpPr>
        <p:grpSpPr bwMode="auto">
          <a:xfrm>
            <a:off x="2514982" y="5448698"/>
            <a:ext cx="1432407" cy="358102"/>
            <a:chOff x="4881563" y="2969419"/>
            <a:chExt cx="783431" cy="219075"/>
          </a:xfrm>
        </p:grpSpPr>
        <p:sp>
          <p:nvSpPr>
            <p:cNvPr id="1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336828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8936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(1)在(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-4)·</a:t>
            </a:r>
            <a:r>
              <a:rPr lang="zh-CN" altLang="en-US" sz="2991" kern="0" spc="34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的展开式中,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的系数为</a:t>
            </a:r>
            <a:r>
              <a:rPr lang="zh-CN" altLang="en-US" sz="1146" kern="0" spc="8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68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A.36　    B.-144　    C.60　    D.-60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(2)若(1-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1578" kern="0" spc="43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A.0　    B.1　    C.32　    D.-1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解题导引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6297" kern="0" spc="4866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3707" y="3814457"/>
            <a:ext cx="6980550" cy="1632933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874391" y="1163916"/>
          <a:ext cx="811692" cy="668452"/>
        </p:xfrm>
        <a:graphic>
          <a:graphicData uri="http://schemas.openxmlformats.org/presentationml/2006/ole">
            <p:oleObj spid="_x0000_s9219" name="Equation" r:id="rId6" imgW="21336000" imgH="17678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3130691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4768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(1)∵(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-4)</a:t>
            </a:r>
            <a:r>
              <a:rPr lang="zh-CN" altLang="en-US" sz="2991" kern="0" spc="34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-4)(</a:t>
            </a:r>
            <a:r>
              <a:rPr lang="zh-CN" altLang="en-US" sz="1453" kern="0" spc="65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9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453" kern="0" spc="65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7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453" kern="0" spc="65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453" kern="0" spc="65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453" kern="0" spc="65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453" kern="0" spc="65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-9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),∴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68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展开式中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的系数为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=84-144=-60,故选D.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13" kern="0" spc="21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=(-1)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813" kern="0" spc="21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=0,1,2,3,4,5),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为奇数时,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&lt;0,当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为偶数时,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对(1-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=1,可得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=(1-1)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=0.故选A.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938453" y="1163917"/>
          <a:ext cx="811691" cy="668451"/>
        </p:xfrm>
        <a:graphic>
          <a:graphicData uri="http://schemas.openxmlformats.org/presentationml/2006/ole">
            <p:oleObj spid="_x0000_s10253" name="Equation" r:id="rId5" imgW="21336000" imgH="1767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540940" y="1345578"/>
          <a:ext cx="267380" cy="324676"/>
        </p:xfrm>
        <a:graphic>
          <a:graphicData uri="http://schemas.openxmlformats.org/presentationml/2006/ole">
            <p:oleObj spid="_x0000_s10254" name="Equation" r:id="rId6" imgW="7010400" imgH="853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129653" y="1345578"/>
          <a:ext cx="267381" cy="324677"/>
        </p:xfrm>
        <a:graphic>
          <a:graphicData uri="http://schemas.openxmlformats.org/presentationml/2006/ole">
            <p:oleObj spid="_x0000_s10255" name="Equation" r:id="rId7" imgW="7010400" imgH="8534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718365" y="1345578"/>
          <a:ext cx="267380" cy="324676"/>
        </p:xfrm>
        <a:graphic>
          <a:graphicData uri="http://schemas.openxmlformats.org/presentationml/2006/ole">
            <p:oleObj spid="_x0000_s10256" name="Equation" r:id="rId8" imgW="7010400" imgH="8534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7307077" y="1345578"/>
          <a:ext cx="267380" cy="324676"/>
        </p:xfrm>
        <a:graphic>
          <a:graphicData uri="http://schemas.openxmlformats.org/presentationml/2006/ole">
            <p:oleObj spid="_x0000_s10257" name="Equation" r:id="rId9" imgW="7010400" imgH="8534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895790" y="1345578"/>
          <a:ext cx="267380" cy="324676"/>
        </p:xfrm>
        <a:graphic>
          <a:graphicData uri="http://schemas.openxmlformats.org/presentationml/2006/ole">
            <p:oleObj spid="_x0000_s10258" name="Equation" r:id="rId10" imgW="7010400" imgH="8534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8821210" y="1345578"/>
          <a:ext cx="267380" cy="324676"/>
        </p:xfrm>
        <a:graphic>
          <a:graphicData uri="http://schemas.openxmlformats.org/presentationml/2006/ole">
            <p:oleObj spid="_x0000_s10259" name="Equation" r:id="rId11" imgW="7010400" imgH="8534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4280542" y="1921960"/>
          <a:ext cx="267380" cy="324676"/>
        </p:xfrm>
        <a:graphic>
          <a:graphicData uri="http://schemas.openxmlformats.org/presentationml/2006/ole">
            <p:oleObj spid="_x0000_s10260" name="Equation" r:id="rId12" imgW="7010400" imgH="8534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4761382" y="1921960"/>
          <a:ext cx="267380" cy="324676"/>
        </p:xfrm>
        <a:graphic>
          <a:graphicData uri="http://schemas.openxmlformats.org/presentationml/2006/ole">
            <p:oleObj spid="_x0000_s10261" name="Equation" r:id="rId13" imgW="7010400" imgH="8534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822003" y="2388340"/>
          <a:ext cx="257831" cy="324676"/>
        </p:xfrm>
        <a:graphic>
          <a:graphicData uri="http://schemas.openxmlformats.org/presentationml/2006/ole">
            <p:oleObj spid="_x0000_s10262" name="Equation" r:id="rId14" imgW="6705600" imgH="8534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4072808" y="2388340"/>
          <a:ext cx="257831" cy="324676"/>
        </p:xfrm>
        <a:graphic>
          <a:graphicData uri="http://schemas.openxmlformats.org/presentationml/2006/ole">
            <p:oleObj spid="_x0000_s10263" name="Equation" r:id="rId15" imgW="6705600" imgH="8534400" progId="Equation.DSMT4">
              <p:embed/>
            </p:oleObj>
          </a:graphicData>
        </a:graphic>
      </p:graphicFrame>
      <p:sp>
        <p:nvSpPr>
          <p:cNvPr id="15" name="TextBox 2"/>
          <p:cNvSpPr txBox="1"/>
          <p:nvPr/>
        </p:nvSpPr>
        <p:spPr>
          <a:xfrm>
            <a:off x="2102234" y="4718166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(1)D　(2)A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11786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8222" y="2250365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65528"/>
            <a:ext cx="8147747" cy="4915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通项为展开式的第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+1项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=④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557" u="sng" kern="0" spc="-451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i="1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19" i="1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i="1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i="1" u="sng" kern="0" baseline="5900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=0,1,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在二项式定理中,如果设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,则得到公式:(1+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=1+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,则得到公式:(1-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=1+(-1)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+(-1)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4.二项式系数的性质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(1)对称性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与首末两端“等距离”的两个二项式系数⑤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相等  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,事实上,这一性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质可直接由公式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13" kern="0" spc="149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得到.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(2)增减性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二项式系数为</a:t>
            </a:r>
            <a:r>
              <a:rPr lang="zh-CN" altLang="en-US" sz="1523" kern="0" spc="58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364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1523" kern="0" spc="155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599" kern="0" spc="116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时,二项式系数逐渐增大,由对称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性知后半部分是逐渐减小的.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788084" y="1223991"/>
          <a:ext cx="254011" cy="308442"/>
        </p:xfrm>
        <a:graphic>
          <a:graphicData uri="http://schemas.openxmlformats.org/presentationml/2006/ole">
            <p:oleObj spid="_x0000_s2064" name="Equation" r:id="rId5" imgW="7010400" imgH="853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175779" y="1774664"/>
          <a:ext cx="267380" cy="324676"/>
        </p:xfrm>
        <a:graphic>
          <a:graphicData uri="http://schemas.openxmlformats.org/presentationml/2006/ole">
            <p:oleObj spid="_x0000_s2065" name="Equation" r:id="rId6" imgW="7010400" imgH="853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700429" y="1774664"/>
          <a:ext cx="267380" cy="324676"/>
        </p:xfrm>
        <a:graphic>
          <a:graphicData uri="http://schemas.openxmlformats.org/presentationml/2006/ole">
            <p:oleObj spid="_x0000_s2066" name="Equation" r:id="rId7" imgW="7010400" imgH="8534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9289141" y="1774664"/>
          <a:ext cx="267380" cy="324676"/>
        </p:xfrm>
        <a:graphic>
          <a:graphicData uri="http://schemas.openxmlformats.org/presentationml/2006/ole">
            <p:oleObj spid="_x0000_s2067" name="Equation" r:id="rId8" imgW="7010400" imgH="8534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598994" y="2241043"/>
          <a:ext cx="267380" cy="324676"/>
        </p:xfrm>
        <a:graphic>
          <a:graphicData uri="http://schemas.openxmlformats.org/presentationml/2006/ole">
            <p:oleObj spid="_x0000_s2068" name="Equation" r:id="rId9" imgW="7010400" imgH="8534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141143" y="2241043"/>
          <a:ext cx="267380" cy="324676"/>
        </p:xfrm>
        <a:graphic>
          <a:graphicData uri="http://schemas.openxmlformats.org/presentationml/2006/ole">
            <p:oleObj spid="_x0000_s2069" name="Equation" r:id="rId10" imgW="7010400" imgH="8534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665792" y="2241043"/>
          <a:ext cx="267380" cy="324676"/>
        </p:xfrm>
        <a:graphic>
          <a:graphicData uri="http://schemas.openxmlformats.org/presentationml/2006/ole">
            <p:oleObj spid="_x0000_s2070" name="Equation" r:id="rId11" imgW="7010400" imgH="8534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9103465" y="2241043"/>
          <a:ext cx="267380" cy="324676"/>
        </p:xfrm>
        <a:graphic>
          <a:graphicData uri="http://schemas.openxmlformats.org/presentationml/2006/ole">
            <p:oleObj spid="_x0000_s2071" name="Equation" r:id="rId12" imgW="7010400" imgH="8534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847475" y="4106561"/>
          <a:ext cx="267380" cy="324677"/>
        </p:xfrm>
        <a:graphic>
          <a:graphicData uri="http://schemas.openxmlformats.org/presentationml/2006/ole">
            <p:oleObj spid="_x0000_s2072" name="Equation" r:id="rId13" imgW="7010400" imgH="8534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259373" y="4106561"/>
          <a:ext cx="420169" cy="324677"/>
        </p:xfrm>
        <a:graphic>
          <a:graphicData uri="http://schemas.openxmlformats.org/presentationml/2006/ole">
            <p:oleObj spid="_x0000_s2073" name="Equation" r:id="rId14" imgW="10972800" imgH="8534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591222" y="5135867"/>
          <a:ext cx="267381" cy="324677"/>
        </p:xfrm>
        <a:graphic>
          <a:graphicData uri="http://schemas.openxmlformats.org/presentationml/2006/ole">
            <p:oleObj spid="_x0000_s2074" name="Equation" r:id="rId15" imgW="7010400" imgH="85344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4003120" y="5022321"/>
          <a:ext cx="792593" cy="553859"/>
        </p:xfrm>
        <a:graphic>
          <a:graphicData uri="http://schemas.openxmlformats.org/presentationml/2006/ole">
            <p:oleObj spid="_x0000_s2075" name="Equation" r:id="rId16" imgW="21031200" imgH="146304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4795713" y="5135867"/>
          <a:ext cx="391521" cy="324677"/>
        </p:xfrm>
        <a:graphic>
          <a:graphicData uri="http://schemas.openxmlformats.org/presentationml/2006/ole">
            <p:oleObj spid="_x0000_s2076" name="Equation" r:id="rId17" imgW="10363200" imgH="85344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5764819" y="5022321"/>
          <a:ext cx="477465" cy="553859"/>
        </p:xfrm>
        <a:graphic>
          <a:graphicData uri="http://schemas.openxmlformats.org/presentationml/2006/ole">
            <p:oleObj spid="_x0000_s2077" name="Equation" r:id="rId18" imgW="12496800" imgH="14630400" progId="Equation.DSMT4">
              <p:embed/>
            </p:oleObj>
          </a:graphicData>
        </a:graphic>
      </p:graphicFrame>
      <p:grpSp>
        <p:nvGrpSpPr>
          <p:cNvPr id="18" name="组合 16"/>
          <p:cNvGrpSpPr/>
          <p:nvPr/>
        </p:nvGrpSpPr>
        <p:grpSpPr bwMode="auto">
          <a:xfrm>
            <a:off x="5543309" y="1208769"/>
            <a:ext cx="1181736" cy="358102"/>
            <a:chOff x="4881563" y="2969419"/>
            <a:chExt cx="783431" cy="219075"/>
          </a:xfrm>
        </p:grpSpPr>
        <p:sp>
          <p:nvSpPr>
            <p:cNvPr id="1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1" name="组合 16"/>
          <p:cNvGrpSpPr/>
          <p:nvPr/>
        </p:nvGrpSpPr>
        <p:grpSpPr bwMode="auto">
          <a:xfrm>
            <a:off x="6821675" y="3546516"/>
            <a:ext cx="1064835" cy="383826"/>
            <a:chOff x="4881563" y="2969419"/>
            <a:chExt cx="783431" cy="219075"/>
          </a:xfrm>
        </p:grpSpPr>
        <p:sp>
          <p:nvSpPr>
            <p:cNvPr id="2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84436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184369"/>
            <a:ext cx="8147747" cy="47513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(3)最大值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为偶数时,中间一项</a:t>
            </a:r>
            <a:r>
              <a:rPr lang="zh-CN" altLang="en-US" sz="2641" kern="0" spc="698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的二项式系数最大,最大值为⑥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3835" u="sng" kern="0" spc="-1579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为奇数时,中间两项</a:t>
            </a:r>
            <a:r>
              <a:rPr lang="zh-CN" altLang="en-US" sz="2827" kern="0" spc="1582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的二项式系数相等,且同时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48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取得最大值,最大值为⑦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3835" u="sng" kern="0" spc="-526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3835" u="sng" kern="0" spc="-526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.各二项式系数的和: 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的展开式的各个二项式系数的和等于2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二项展开式中,奇数项的二项式系数的和等于偶数项的二项式系数的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和,即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552170" y="1915336"/>
          <a:ext cx="1222311" cy="620706"/>
        </p:xfrm>
        <a:graphic>
          <a:graphicData uri="http://schemas.openxmlformats.org/presentationml/2006/ole">
            <p:oleObj spid="_x0000_s3089" name="Equation" r:id="rId5" imgW="32308800" imgH="16459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433241" y="1862600"/>
          <a:ext cx="272155" cy="462664"/>
        </p:xfrm>
        <a:graphic>
          <a:graphicData uri="http://schemas.openxmlformats.org/presentationml/2006/ole">
            <p:oleObj spid="_x0000_s3090" name="Equation" r:id="rId6" imgW="7620000" imgH="12801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552169" y="2497935"/>
          <a:ext cx="2368230" cy="620706"/>
        </p:xfrm>
        <a:graphic>
          <a:graphicData uri="http://schemas.openxmlformats.org/presentationml/2006/ole">
            <p:oleObj spid="_x0000_s3091" name="Equation" r:id="rId7" imgW="62484000" imgH="16459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947052" y="3296966"/>
          <a:ext cx="399161" cy="462664"/>
        </p:xfrm>
        <a:graphic>
          <a:graphicData uri="http://schemas.openxmlformats.org/presentationml/2006/ole">
            <p:oleObj spid="_x0000_s3092" name="Equation" r:id="rId8" imgW="10972800" imgH="128016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623475" y="3296966"/>
          <a:ext cx="399161" cy="462664"/>
        </p:xfrm>
        <a:graphic>
          <a:graphicData uri="http://schemas.openxmlformats.org/presentationml/2006/ole">
            <p:oleObj spid="_x0000_s3093" name="Equation" r:id="rId9" imgW="10972800" imgH="128016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053708" y="4538858"/>
          <a:ext cx="267380" cy="324677"/>
        </p:xfrm>
        <a:graphic>
          <a:graphicData uri="http://schemas.openxmlformats.org/presentationml/2006/ole">
            <p:oleObj spid="_x0000_s3094" name="Equation" r:id="rId10" imgW="7010400" imgH="8534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465605" y="4538858"/>
          <a:ext cx="267380" cy="324677"/>
        </p:xfrm>
        <a:graphic>
          <a:graphicData uri="http://schemas.openxmlformats.org/presentationml/2006/ole">
            <p:oleObj spid="_x0000_s3095" name="Equation" r:id="rId11" imgW="7010400" imgH="8534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877503" y="4538858"/>
          <a:ext cx="267380" cy="324677"/>
        </p:xfrm>
        <a:graphic>
          <a:graphicData uri="http://schemas.openxmlformats.org/presentationml/2006/ole">
            <p:oleObj spid="_x0000_s3096" name="Equation" r:id="rId12" imgW="7010400" imgH="8534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690171" y="4538858"/>
          <a:ext cx="267380" cy="324677"/>
        </p:xfrm>
        <a:graphic>
          <a:graphicData uri="http://schemas.openxmlformats.org/presentationml/2006/ole">
            <p:oleObj spid="_x0000_s3097" name="Equation" r:id="rId13" imgW="7010400" imgH="8534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630276" y="5475684"/>
          <a:ext cx="267380" cy="324677"/>
        </p:xfrm>
        <a:graphic>
          <a:graphicData uri="http://schemas.openxmlformats.org/presentationml/2006/ole">
            <p:oleObj spid="_x0000_s3098" name="Equation" r:id="rId14" imgW="7010400" imgH="8534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3042173" y="5475684"/>
          <a:ext cx="267380" cy="324677"/>
        </p:xfrm>
        <a:graphic>
          <a:graphicData uri="http://schemas.openxmlformats.org/presentationml/2006/ole">
            <p:oleObj spid="_x0000_s3099" name="Equation" r:id="rId15" imgW="7010400" imgH="85344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3454071" y="5475684"/>
          <a:ext cx="267380" cy="324677"/>
        </p:xfrm>
        <a:graphic>
          <a:graphicData uri="http://schemas.openxmlformats.org/presentationml/2006/ole">
            <p:oleObj spid="_x0000_s3100" name="Equation" r:id="rId16" imgW="7010400" imgH="85344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4266740" y="5475684"/>
          <a:ext cx="267380" cy="324677"/>
        </p:xfrm>
        <a:graphic>
          <a:graphicData uri="http://schemas.openxmlformats.org/presentationml/2006/ole">
            <p:oleObj spid="_x0000_s3101" name="Equation" r:id="rId17" imgW="7010400" imgH="85344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4678638" y="5475684"/>
          <a:ext cx="267380" cy="324677"/>
        </p:xfrm>
        <a:graphic>
          <a:graphicData uri="http://schemas.openxmlformats.org/presentationml/2006/ole">
            <p:oleObj spid="_x0000_s3102" name="Equation" r:id="rId18" imgW="7010400" imgH="85344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090536" y="5475684"/>
          <a:ext cx="267380" cy="324677"/>
        </p:xfrm>
        <a:graphic>
          <a:graphicData uri="http://schemas.openxmlformats.org/presentationml/2006/ole">
            <p:oleObj spid="_x0000_s3103" name="Equation" r:id="rId19" imgW="7010400" imgH="8534400" progId="Equation.DSMT4">
              <p:embed/>
            </p:oleObj>
          </a:graphicData>
        </a:graphic>
      </p:graphicFrame>
      <p:grpSp>
        <p:nvGrpSpPr>
          <p:cNvPr id="19" name="组合 16"/>
          <p:cNvGrpSpPr/>
          <p:nvPr/>
        </p:nvGrpSpPr>
        <p:grpSpPr bwMode="auto">
          <a:xfrm>
            <a:off x="9119593" y="1781732"/>
            <a:ext cx="787824" cy="572963"/>
            <a:chOff x="4881563" y="2969419"/>
            <a:chExt cx="783431" cy="219075"/>
          </a:xfrm>
        </p:grpSpPr>
        <p:sp>
          <p:nvSpPr>
            <p:cNvPr id="2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2" name="组合 16"/>
          <p:cNvGrpSpPr/>
          <p:nvPr/>
        </p:nvGrpSpPr>
        <p:grpSpPr bwMode="auto">
          <a:xfrm>
            <a:off x="4657525" y="3142519"/>
            <a:ext cx="1438475" cy="787824"/>
            <a:chOff x="4881563" y="2969419"/>
            <a:chExt cx="783431" cy="219075"/>
          </a:xfrm>
        </p:grpSpPr>
        <p:sp>
          <p:nvSpPr>
            <p:cNvPr id="2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2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  <p:extLst>
      <p:ext uri="{BB962C8B-B14F-4D97-AF65-F5344CB8AC3E}">
        <p14:creationId xmlns:p14="http://schemas.microsoft.com/office/powerpoint/2010/main" xmlns="" val="152312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846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特别提示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1.二项式的项数与项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(1)二项式的展开式共有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+1项,</a:t>
            </a:r>
            <a:r>
              <a:rPr lang="zh-CN" altLang="en-US" sz="2557" u="sng" kern="0" spc="-45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i="1" u="sng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u="sng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19" i="1" u="sng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i="1" u="sng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是第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+1项.即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+1是项数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526" kern="0" spc="57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项.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(2)通项是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=0,1,2,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).其中含有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五个元素,只要知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道其中四个即可求第五个元素.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2.二项式系数与展开式项的系数的异同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526" kern="0" spc="57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</a:t>
            </a:r>
            <a:r>
              <a:rPr lang="zh-CN" altLang="en-US" sz="2557" u="sng" kern="0" spc="-45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就是该项的二项式系数,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它与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的值无关;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19" i="1" u="sng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u="sng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项的系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数指化简后除字母以外的数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,如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=3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·3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,其中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就是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项的系数.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386543" y="2156750"/>
          <a:ext cx="254011" cy="308442"/>
        </p:xfrm>
        <a:graphic>
          <a:graphicData uri="http://schemas.openxmlformats.org/presentationml/2006/ole">
            <p:oleObj spid="_x0000_s4105" name="Equation" r:id="rId5" imgW="7010400" imgH="853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763385" y="2207021"/>
          <a:ext cx="267380" cy="324676"/>
        </p:xfrm>
        <a:graphic>
          <a:graphicData uri="http://schemas.openxmlformats.org/presentationml/2006/ole">
            <p:oleObj spid="_x0000_s4106" name="Equation" r:id="rId6" imgW="7010400" imgH="853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590761" y="3166967"/>
          <a:ext cx="267380" cy="324676"/>
        </p:xfrm>
        <a:graphic>
          <a:graphicData uri="http://schemas.openxmlformats.org/presentationml/2006/ole">
            <p:oleObj spid="_x0000_s4107" name="Equation" r:id="rId7" imgW="7010400" imgH="8534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779463" y="4656614"/>
          <a:ext cx="267380" cy="324677"/>
        </p:xfrm>
        <a:graphic>
          <a:graphicData uri="http://schemas.openxmlformats.org/presentationml/2006/ole">
            <p:oleObj spid="_x0000_s4108" name="Equation" r:id="rId8" imgW="7010400" imgH="8534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831658" y="4606345"/>
          <a:ext cx="254011" cy="308442"/>
        </p:xfrm>
        <a:graphic>
          <a:graphicData uri="http://schemas.openxmlformats.org/presentationml/2006/ole">
            <p:oleObj spid="_x0000_s4109" name="Equation" r:id="rId9" imgW="7010400" imgH="8534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072983" y="5150180"/>
          <a:ext cx="267380" cy="324677"/>
        </p:xfrm>
        <a:graphic>
          <a:graphicData uri="http://schemas.openxmlformats.org/presentationml/2006/ole">
            <p:oleObj spid="_x0000_s4110" name="Equation" r:id="rId10" imgW="7010400" imgH="8534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8867358" y="5150180"/>
          <a:ext cx="267380" cy="324677"/>
        </p:xfrm>
        <a:graphic>
          <a:graphicData uri="http://schemas.openxmlformats.org/presentationml/2006/ole">
            <p:oleObj spid="_x0000_s4111" name="Equation" r:id="rId11" imgW="7010400" imgH="8534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305864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589869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    求二项展开式中特定项或特定项的系数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053707" y="2119385"/>
            <a:ext cx="8147747" cy="18151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+2)</a:t>
            </a:r>
            <a:r>
              <a:rPr lang="zh-CN" altLang="en-US" sz="2991" kern="0" spc="370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的展开式的常数项是</a:t>
            </a:r>
            <a:r>
              <a:rPr lang="zh-CN" altLang="en-US" sz="1146" kern="0" spc="8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68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A.-3　    B.-2　    C.2　    D.3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991" kern="0" spc="422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的展开式中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的系数为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.(用数字作答)</a:t>
            </a:r>
            <a:endParaRPr lang="zh-CN" altLang="en-US" sz="1805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485132" y="2200545"/>
          <a:ext cx="849889" cy="668452"/>
        </p:xfrm>
        <a:graphic>
          <a:graphicData uri="http://schemas.openxmlformats.org/presentationml/2006/ole">
            <p:oleObj spid="_x0000_s5128" name="Equation" r:id="rId5" imgW="22555200" imgH="1767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52501" y="3405133"/>
          <a:ext cx="916734" cy="668451"/>
        </p:xfrm>
        <a:graphic>
          <a:graphicData uri="http://schemas.openxmlformats.org/presentationml/2006/ole">
            <p:oleObj spid="_x0000_s5129" name="Equation" r:id="rId6" imgW="24079200" imgH="17678400" progId="Equation.DSMT4">
              <p:embed/>
            </p:oleObj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2022127" y="4216825"/>
            <a:ext cx="8147747" cy="892050"/>
            <a:chOff x="540000" y="1080000"/>
            <a:chExt cx="8127000" cy="889779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1080000"/>
              <a:ext cx="8127000" cy="87876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(1)由题意知展开式的常数项为2</a:t>
              </a:r>
              <a:r>
                <a:rPr lang="zh-CN" altLang="en-US" sz="2017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(-1)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5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1813" kern="0" spc="217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(-1)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4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=-2+5=3,故选D.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(2)通项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813" kern="0" spc="29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6-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813" kern="0" spc="29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12-3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,令12-3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=3,则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=3,∴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的系数为</a:t>
              </a:r>
              <a:r>
                <a:rPr lang="zh-CN" altLang="en-US" sz="1813" kern="0" spc="29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=20.</a:t>
              </a:r>
              <a:endParaRPr lang="zh-CN" altLang="en-US" sz="1805" dirty="0"/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537953" y="1180738"/>
            <a:ext cx="257175" cy="323850"/>
          </p:xfrm>
          <a:graphic>
            <a:graphicData uri="http://schemas.openxmlformats.org/presentationml/2006/ole">
              <p:oleObj spid="_x0000_s5130" name="Equation" r:id="rId7" imgW="6705600" imgH="8534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817540" y="1645930"/>
            <a:ext cx="266699" cy="323849"/>
          </p:xfrm>
          <a:graphic>
            <a:graphicData uri="http://schemas.openxmlformats.org/presentationml/2006/ole">
              <p:oleObj spid="_x0000_s5131" name="Equation" r:id="rId8" imgW="7010400" imgH="8534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293732" y="1645930"/>
            <a:ext cx="266699" cy="323849"/>
          </p:xfrm>
          <a:graphic>
            <a:graphicData uri="http://schemas.openxmlformats.org/presentationml/2006/ole">
              <p:oleObj spid="_x0000_s5132" name="Equation" r:id="rId9" imgW="7010400" imgH="8534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7315161" y="1645930"/>
            <a:ext cx="266699" cy="323849"/>
          </p:xfrm>
          <a:graphic>
            <a:graphicData uri="http://schemas.openxmlformats.org/presentationml/2006/ole">
              <p:oleObj spid="_x0000_s5133" name="Equation" r:id="rId10" imgW="7010400" imgH="8534400" progId="Equation.DSMT4">
                <p:embed/>
              </p:oleObj>
            </a:graphicData>
          </a:graphic>
        </p:graphicFrame>
      </p:grpSp>
      <p:sp>
        <p:nvSpPr>
          <p:cNvPr id="13" name="TextBox 2"/>
          <p:cNvSpPr txBox="1"/>
          <p:nvPr/>
        </p:nvSpPr>
        <p:spPr>
          <a:xfrm>
            <a:off x="2022127" y="5291129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(1)D　(2)20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280543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844451"/>
            <a:ext cx="8147747" cy="4234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  求展开式中的特定项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求二项展开式的特定项问题,实质是考查通项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的特点,一般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需要建立方程求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,再将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的值代回通项求解,注意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=0,1,2,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(1)第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项:此时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,直接代入通项;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(2)常数项:即这项中不含“变元”,令通项中“变元”的幂指数为0建立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方程;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(3)有理项:令通项中“变元”的幂指数为整数建立方程.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特定项的系数问题及相关参数值的求解等都可依据上述方法求解.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385167" y="2428957"/>
          <a:ext cx="267380" cy="324677"/>
        </p:xfrm>
        <a:graphic>
          <a:graphicData uri="http://schemas.openxmlformats.org/presentationml/2006/ole">
            <p:oleObj spid="_x0000_s6147" name="Equation" r:id="rId5" imgW="7010400" imgH="8534400" progId="Equation.DSMT4">
              <p:embed/>
            </p:oleObj>
          </a:graphicData>
        </a:graphic>
      </p:graphicFrame>
      <p:sp>
        <p:nvSpPr>
          <p:cNvPr id="5" name="文本框 2"/>
          <p:cNvSpPr txBox="1"/>
          <p:nvPr/>
        </p:nvSpPr>
        <p:spPr>
          <a:xfrm>
            <a:off x="5313074" y="1483401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6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07371" y="963126"/>
            <a:ext cx="2777259" cy="415395"/>
          </a:xfrm>
          <a:prstGeom prst="rect">
            <a:avLst/>
          </a:prstGeom>
          <a:noFill/>
        </p:spPr>
      </p:pic>
    </p:spTree>
    <p:custDataLst>
      <p:custData r:id="rId2"/>
    </p:custDataLst>
    <p:extLst>
      <p:ext uri="{BB962C8B-B14F-4D97-AF65-F5344CB8AC3E}">
        <p14:creationId xmlns:p14="http://schemas.microsoft.com/office/powerpoint/2010/main" xmlns="" val="3125732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850667"/>
            <a:ext cx="8147747" cy="2026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在</a:t>
            </a:r>
            <a:r>
              <a:rPr lang="zh-CN" altLang="en-US" sz="2991" kern="0" spc="558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的展开式中,常数项为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68"/>
              </a:spcBef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解题导引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4006" kern="0" spc="5096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6670" y="2050985"/>
            <a:ext cx="5976043" cy="825691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50591" y="931826"/>
          <a:ext cx="1088622" cy="668452"/>
        </p:xfrm>
        <a:graphic>
          <a:graphicData uri="http://schemas.openxmlformats.org/presentationml/2006/ole">
            <p:oleObj spid="_x0000_s7182" name="Equation" r:id="rId6" imgW="28651200" imgH="17678400" progId="Equation.DSMT4">
              <p:embed/>
            </p:oleObj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2053707" y="2838809"/>
            <a:ext cx="8147747" cy="3140714"/>
            <a:chOff x="540000" y="1080000"/>
            <a:chExt cx="8127000" cy="3132717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1080000"/>
              <a:ext cx="8127000" cy="31327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</a:t>
              </a:r>
              <a:r>
                <a:rPr lang="zh-CN" altLang="en-US" sz="2963" kern="0" spc="5609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即</a:t>
              </a:r>
              <a:r>
                <a:rPr lang="zh-CN" altLang="en-US" sz="3089" kern="0" spc="7061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的展开式中的通项为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439" kern="0" spc="666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(-1)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4-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05"/>
                </a:spcBef>
              </a:pPr>
              <a:r>
                <a:rPr lang="zh-CN" altLang="en-US" sz="2991" kern="0" spc="34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=0,1,2,3,4).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368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=0时,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0时,</a:t>
              </a:r>
              <a:r>
                <a:rPr lang="zh-CN" altLang="en-US" sz="2991" kern="0" spc="34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的通项为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+1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453" kern="0" spc="65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991" kern="0" spc="212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=(-1)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453" kern="0" spc="65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-2</a:t>
              </a:r>
              <a:r>
                <a:rPr lang="zh-CN" altLang="en-US" sz="1519" i="1" kern="0" baseline="5900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=0,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…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110"/>
                </a:spcBef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令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=0,即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.∴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=1;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=4,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k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=2.∴常数项=1-</a:t>
              </a:r>
              <a:r>
                <a:rPr lang="zh-CN" altLang="en-US" sz="1813" kern="0" spc="29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1813" kern="0" spc="29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1813" kern="0" spc="292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1=-5.</a:t>
              </a:r>
              <a:endParaRPr lang="zh-CN" altLang="en-US" sz="1805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306800" y="1177231"/>
            <a:ext cx="1085850" cy="666750"/>
          </p:xfrm>
          <a:graphic>
            <a:graphicData uri="http://schemas.openxmlformats.org/presentationml/2006/ole">
              <p:oleObj spid="_x0000_s7183" name="Equation" r:id="rId7" imgW="28651200" imgH="17678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648250" y="1159707"/>
            <a:ext cx="1285875" cy="695324"/>
          </p:xfrm>
          <a:graphic>
            <a:graphicData uri="http://schemas.openxmlformats.org/presentationml/2006/ole">
              <p:oleObj spid="_x0000_s7184" name="Equation" r:id="rId8" imgW="34137600" imgH="182880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6702832" y="1358430"/>
            <a:ext cx="266699" cy="323849"/>
          </p:xfrm>
          <a:graphic>
            <a:graphicData uri="http://schemas.openxmlformats.org/presentationml/2006/ole">
              <p:oleObj spid="_x0000_s7185" name="Equation" r:id="rId9" imgW="7010400" imgH="8534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40000" y="1970886"/>
            <a:ext cx="809625" cy="666750"/>
          </p:xfrm>
          <a:graphic>
            <a:graphicData uri="http://schemas.openxmlformats.org/presentationml/2006/ole">
              <p:oleObj spid="_x0000_s7186" name="Equation" r:id="rId10" imgW="21336000" imgH="17678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593830" y="3126145"/>
            <a:ext cx="809624" cy="666749"/>
          </p:xfrm>
          <a:graphic>
            <a:graphicData uri="http://schemas.openxmlformats.org/presentationml/2006/ole">
              <p:oleObj spid="_x0000_s7187" name="Equation" r:id="rId11" imgW="21336000" imgH="17678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902729" y="3307343"/>
            <a:ext cx="266699" cy="323849"/>
          </p:xfrm>
          <a:graphic>
            <a:graphicData uri="http://schemas.openxmlformats.org/presentationml/2006/ole">
              <p:oleObj spid="_x0000_s7188" name="Equation" r:id="rId12" imgW="7010400" imgH="8534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4428349" y="3126145"/>
            <a:ext cx="647699" cy="666749"/>
          </p:xfrm>
          <a:graphic>
            <a:graphicData uri="http://schemas.openxmlformats.org/presentationml/2006/ole">
              <p:oleObj spid="_x0000_s7189" name="Equation" r:id="rId13" imgW="17068800" imgH="176784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5723481" y="3307343"/>
            <a:ext cx="266699" cy="323849"/>
          </p:xfrm>
          <a:graphic>
            <a:graphicData uri="http://schemas.openxmlformats.org/presentationml/2006/ole">
              <p:oleObj spid="_x0000_s7190" name="Equation" r:id="rId14" imgW="7010400" imgH="85344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676357" y="3827985"/>
            <a:ext cx="266699" cy="323849"/>
          </p:xfrm>
          <a:graphic>
            <a:graphicData uri="http://schemas.openxmlformats.org/presentationml/2006/ole">
              <p:oleObj spid="_x0000_s7191" name="Equation" r:id="rId15" imgW="7010400" imgH="85344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6089977" y="3827985"/>
            <a:ext cx="266699" cy="323849"/>
          </p:xfrm>
          <a:graphic>
            <a:graphicData uri="http://schemas.openxmlformats.org/presentationml/2006/ole">
              <p:oleObj spid="_x0000_s7192" name="Equation" r:id="rId16" imgW="7010400" imgH="85344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6500826" y="3827985"/>
            <a:ext cx="266699" cy="323849"/>
          </p:xfrm>
          <a:graphic>
            <a:graphicData uri="http://schemas.openxmlformats.org/presentationml/2006/ole">
              <p:oleObj spid="_x0000_s7193" name="Equation" r:id="rId17" imgW="7010400" imgH="8534400" progId="Equation.DSMT4">
                <p:embed/>
              </p:oleObj>
            </a:graphicData>
          </a:graphic>
        </p:graphicFrame>
      </p:grpSp>
      <p:sp>
        <p:nvSpPr>
          <p:cNvPr id="19" name="TextBox 2"/>
          <p:cNvSpPr txBox="1"/>
          <p:nvPr/>
        </p:nvSpPr>
        <p:spPr>
          <a:xfrm>
            <a:off x="2022127" y="5918484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-5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388576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922288"/>
            <a:ext cx="8147747" cy="4834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  二项式系数与项的系数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1.二项式系数与项的系数是不同的两个概念,二项式系数是指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,它只与各项的项数有关,而与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的值无关;而项的系数是指该项中除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变量外的常数部分,它不仅与各项的项数有关,也与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的值有关,如(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的展开式中,第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+1项的二项式系数是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,而项的系数是</a:t>
            </a:r>
            <a:r>
              <a:rPr lang="zh-CN" altLang="en-US" sz="1813" kern="0" spc="2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2.形如(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∈R)的式子求其展开式的各项系数之和,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常用赋值法,只需令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=1即可;形如(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∈R)的式子求其展开式各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项系数之和,只需令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=1即可.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3.一般地,若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)中各项系数之和为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(1),奇数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项系数之和为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702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,偶数项系数之和为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…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716271" y="1489662"/>
          <a:ext cx="267380" cy="324676"/>
        </p:xfrm>
        <a:graphic>
          <a:graphicData uri="http://schemas.openxmlformats.org/presentationml/2006/ole">
            <p:oleObj spid="_x0000_s8201" name="Equation" r:id="rId5" imgW="7010400" imgH="853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047715" y="1489662"/>
          <a:ext cx="267380" cy="324676"/>
        </p:xfrm>
        <a:graphic>
          <a:graphicData uri="http://schemas.openxmlformats.org/presentationml/2006/ole">
            <p:oleObj spid="_x0000_s8202" name="Equation" r:id="rId6" imgW="7010400" imgH="853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053708" y="1946295"/>
          <a:ext cx="267380" cy="324676"/>
        </p:xfrm>
        <a:graphic>
          <a:graphicData uri="http://schemas.openxmlformats.org/presentationml/2006/ole">
            <p:oleObj spid="_x0000_s8203" name="Equation" r:id="rId7" imgW="7010400" imgH="8534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480975" y="2888801"/>
          <a:ext cx="267380" cy="324676"/>
        </p:xfrm>
        <a:graphic>
          <a:graphicData uri="http://schemas.openxmlformats.org/presentationml/2006/ole">
            <p:oleObj spid="_x0000_s8204" name="Equation" r:id="rId8" imgW="7010400" imgH="8534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8349934" y="2888801"/>
          <a:ext cx="267380" cy="324676"/>
        </p:xfrm>
        <a:graphic>
          <a:graphicData uri="http://schemas.openxmlformats.org/presentationml/2006/ole">
            <p:oleObj spid="_x0000_s8205" name="Equation" r:id="rId9" imgW="7010400" imgH="8534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999890" y="5203699"/>
          <a:ext cx="1222312" cy="553859"/>
        </p:xfrm>
        <a:graphic>
          <a:graphicData uri="http://schemas.openxmlformats.org/presentationml/2006/ole">
            <p:oleObj spid="_x0000_s8206" name="Equation" r:id="rId10" imgW="32308800" imgH="14630400" progId="Equation.DSMT4">
              <p:embed/>
            </p:oleObj>
          </a:graphicData>
        </a:graphic>
      </p:graphicFrame>
      <p:sp>
        <p:nvSpPr>
          <p:cNvPr id="10" name="TextBox 2"/>
          <p:cNvSpPr txBox="1"/>
          <p:nvPr/>
        </p:nvSpPr>
        <p:spPr>
          <a:xfrm>
            <a:off x="2030614" y="5770205"/>
            <a:ext cx="8147747" cy="52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599" kern="0" spc="695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030615" y="5854200"/>
          <a:ext cx="1212763" cy="553859"/>
        </p:xfrm>
        <a:graphic>
          <a:graphicData uri="http://schemas.openxmlformats.org/presentationml/2006/ole">
            <p:oleObj spid="_x0000_s8207" name="Equation" r:id="rId11" imgW="32004000" imgH="14630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1306602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5E073F4C-BFC2-4C32-B7B4-F8341DD18F8E}">
  <ds:schemaRefs/>
</ds:datastoreItem>
</file>

<file path=customXml/itemProps10.xml><?xml version="1.0" encoding="utf-8"?>
<ds:datastoreItem xmlns:ds="http://schemas.openxmlformats.org/officeDocument/2006/customXml" ds:itemID="{A8557E33-AE21-4377-85B2-8CC424A02096}">
  <ds:schemaRefs/>
</ds:datastoreItem>
</file>

<file path=customXml/itemProps2.xml><?xml version="1.0" encoding="utf-8"?>
<ds:datastoreItem xmlns:ds="http://schemas.openxmlformats.org/officeDocument/2006/customXml" ds:itemID="{6C557F9F-9064-4C1C-BB4F-122CA337403A}">
  <ds:schemaRefs/>
</ds:datastoreItem>
</file>

<file path=customXml/itemProps3.xml><?xml version="1.0" encoding="utf-8"?>
<ds:datastoreItem xmlns:ds="http://schemas.openxmlformats.org/officeDocument/2006/customXml" ds:itemID="{45809D71-0D0F-477F-AF17-9732CF6BCE8A}">
  <ds:schemaRefs/>
</ds:datastoreItem>
</file>

<file path=customXml/itemProps4.xml><?xml version="1.0" encoding="utf-8"?>
<ds:datastoreItem xmlns:ds="http://schemas.openxmlformats.org/officeDocument/2006/customXml" ds:itemID="{2D0A5243-31B4-4BAD-A766-7E123C5A622C}">
  <ds:schemaRefs/>
</ds:datastoreItem>
</file>

<file path=customXml/itemProps5.xml><?xml version="1.0" encoding="utf-8"?>
<ds:datastoreItem xmlns:ds="http://schemas.openxmlformats.org/officeDocument/2006/customXml" ds:itemID="{642A9968-61F4-49E2-B802-616DA7CE5F6B}">
  <ds:schemaRefs/>
</ds:datastoreItem>
</file>

<file path=customXml/itemProps6.xml><?xml version="1.0" encoding="utf-8"?>
<ds:datastoreItem xmlns:ds="http://schemas.openxmlformats.org/officeDocument/2006/customXml" ds:itemID="{9505B0D2-41A2-4DD8-A19F-4BB2E793B20E}">
  <ds:schemaRefs/>
</ds:datastoreItem>
</file>

<file path=customXml/itemProps7.xml><?xml version="1.0" encoding="utf-8"?>
<ds:datastoreItem xmlns:ds="http://schemas.openxmlformats.org/officeDocument/2006/customXml" ds:itemID="{F377555E-49D9-4A75-BF66-5BEF13F631A4}">
  <ds:schemaRefs/>
</ds:datastoreItem>
</file>

<file path=customXml/itemProps8.xml><?xml version="1.0" encoding="utf-8"?>
<ds:datastoreItem xmlns:ds="http://schemas.openxmlformats.org/officeDocument/2006/customXml" ds:itemID="{B4AB5DC3-FCB0-4E98-948D-D6117CCB9EAE}">
  <ds:schemaRefs/>
</ds:datastoreItem>
</file>

<file path=customXml/itemProps9.xml><?xml version="1.0" encoding="utf-8"?>
<ds:datastoreItem xmlns:ds="http://schemas.openxmlformats.org/officeDocument/2006/customXml" ds:itemID="{39CC10BD-A56A-40A8-9089-26F8A491BAD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89</Words>
  <Application>Microsoft Office PowerPoint</Application>
  <PresentationFormat>自定义</PresentationFormat>
  <Paragraphs>82</Paragraphs>
  <Slides>11</Slides>
  <Notes>10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2019-12-06T14:45:00Z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