
<file path=[Content_Types].xml><?xml version="1.0" encoding="utf-8"?>
<Types xmlns="http://schemas.openxmlformats.org/package/2006/content-types">
  <Override PartName="/ppt/notesSlides/notesSlide2.xml" ContentType="application/vnd.openxmlformats-officedocument.presentationml.notesSlide+xml"/>
  <Override PartName="/customXml/itemProps1.xml" ContentType="application/vnd.openxmlformats-officedocument.customXmlProperties+xml"/>
  <Override PartName="/customXml/itemProps13.xml" ContentType="application/vnd.openxmlformats-officedocument.customXmlProperties+xml"/>
  <Override PartName="/customXml/itemProps24.xml" ContentType="application/vnd.openxmlformats-officedocument.customXmlProperties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customXml/itemProps11.xml" ContentType="application/vnd.openxmlformats-officedocument.customXmlProperties+xml"/>
  <Override PartName="/customXml/itemProps22.xml" ContentType="application/vnd.openxmlformats-officedocument.customXmlPropertie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Override PartName="/ppt/notesSlides/notesSlide18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customXml/itemProps20.xml" ContentType="application/vnd.openxmlformats-officedocument.customXmlProperties+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notesSlides/notesSlide25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customXml/itemProps8.xml" ContentType="application/vnd.openxmlformats-officedocument.customXmlProperties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customXml/itemProps6.xml" ContentType="application/vnd.openxmlformats-officedocument.customXmlProperties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customXml/itemProps4.xml" ContentType="application/vnd.openxmlformats-officedocument.customXmlProperties+xml"/>
  <Override PartName="/customXml/itemProps18.xml" ContentType="application/vnd.openxmlformats-officedocument.customXmlProperties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customXml/itemProps2.xml" ContentType="application/vnd.openxmlformats-officedocument.customXmlProperties+xml"/>
  <Override PartName="/customXml/itemProps16.xml" ContentType="application/vnd.openxmlformats-officedocument.customXmlProperties+xml"/>
  <Override PartName="/customXml/itemProps25.xml" ContentType="application/vnd.openxmlformats-officedocument.customXml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bin" ContentType="application/vnd.openxmlformats-officedocument.oleObject"/>
  <Override PartName="/customXml/itemProps14.xml" ContentType="application/vnd.openxmlformats-officedocument.customXmlProperties+xml"/>
  <Override PartName="/customXml/itemProps23.xml" ContentType="application/vnd.openxmlformats-officedocument.customXmlPropertie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customXml/itemProps12.xml" ContentType="application/vnd.openxmlformats-officedocument.customXmlProperties+xml"/>
  <Override PartName="/customXml/itemProps21.xml" ContentType="application/vnd.openxmlformats-officedocument.customXmlPropertie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customXml/itemProps10.xml" ContentType="application/vnd.openxmlformats-officedocument.customXmlProperties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customXml/itemProps9.xml" ContentType="application/vnd.openxmlformats-officedocument.customXmlProperties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customXml/itemProps7.xml" ContentType="application/vnd.openxmlformats-officedocument.customXmlProperties+xml"/>
  <Override PartName="/ppt/notesSlides/notesSlide6.xml" ContentType="application/vnd.openxmlformats-officedocument.presentationml.notesSlide+xml"/>
  <Override PartName="/customXml/itemProps5.xml" ContentType="application/vnd.openxmlformats-officedocument.customXmlProperties+xml"/>
  <Override PartName="/customXml/itemProps17.xml" ContentType="application/vnd.openxmlformats-officedocument.customXmlProperties+xml"/>
  <Override PartName="/customXml/itemProps19.xml" ContentType="application/vnd.openxmlformats-officedocument.customXmlProperties+xml"/>
  <Override PartName="/ppt/slides/slide8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customXml/itemProps3.xml" ContentType="application/vnd.openxmlformats-officedocument.customXmlProperties+xml"/>
  <Override PartName="/customXml/itemProps15.xml" ContentType="application/vnd.openxmlformats-officedocument.customXml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26"/>
  </p:sldMasterIdLst>
  <p:notesMasterIdLst>
    <p:notesMasterId r:id="rId53"/>
  </p:notesMasterIdLst>
  <p:sldIdLst>
    <p:sldId id="262" r:id="rId27"/>
    <p:sldId id="303" r:id="rId28"/>
    <p:sldId id="263" r:id="rId29"/>
    <p:sldId id="264" r:id="rId30"/>
    <p:sldId id="265" r:id="rId31"/>
    <p:sldId id="266" r:id="rId32"/>
    <p:sldId id="269" r:id="rId33"/>
    <p:sldId id="271" r:id="rId34"/>
    <p:sldId id="274" r:id="rId35"/>
    <p:sldId id="276" r:id="rId36"/>
    <p:sldId id="278" r:id="rId37"/>
    <p:sldId id="279" r:id="rId38"/>
    <p:sldId id="280" r:id="rId39"/>
    <p:sldId id="281" r:id="rId40"/>
    <p:sldId id="283" r:id="rId41"/>
    <p:sldId id="285" r:id="rId42"/>
    <p:sldId id="287" r:id="rId43"/>
    <p:sldId id="289" r:id="rId44"/>
    <p:sldId id="292" r:id="rId45"/>
    <p:sldId id="295" r:id="rId46"/>
    <p:sldId id="296" r:id="rId47"/>
    <p:sldId id="297" r:id="rId48"/>
    <p:sldId id="298" r:id="rId49"/>
    <p:sldId id="300" r:id="rId50"/>
    <p:sldId id="301" r:id="rId51"/>
    <p:sldId id="302" r:id="rId5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4995" autoAdjust="0"/>
    <p:restoredTop sz="94660"/>
  </p:normalViewPr>
  <p:slideViewPr>
    <p:cSldViewPr snapToGrid="0">
      <p:cViewPr varScale="1">
        <p:scale>
          <a:sx n="89" d="100"/>
          <a:sy n="89" d="100"/>
        </p:scale>
        <p:origin x="-618" y="-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customXml" Target="../customXml/item13.xml"/><Relationship Id="rId18" Type="http://schemas.openxmlformats.org/officeDocument/2006/relationships/customXml" Target="../customXml/item18.xml"/><Relationship Id="rId26" Type="http://schemas.openxmlformats.org/officeDocument/2006/relationships/slideMaster" Target="slideMasters/slideMaster1.xml"/><Relationship Id="rId39" Type="http://schemas.openxmlformats.org/officeDocument/2006/relationships/slide" Target="slides/slide13.xml"/><Relationship Id="rId21" Type="http://schemas.openxmlformats.org/officeDocument/2006/relationships/customXml" Target="../customXml/item21.xml"/><Relationship Id="rId34" Type="http://schemas.openxmlformats.org/officeDocument/2006/relationships/slide" Target="slides/slide8.xml"/><Relationship Id="rId42" Type="http://schemas.openxmlformats.org/officeDocument/2006/relationships/slide" Target="slides/slide16.xml"/><Relationship Id="rId47" Type="http://schemas.openxmlformats.org/officeDocument/2006/relationships/slide" Target="slides/slide21.xml"/><Relationship Id="rId50" Type="http://schemas.openxmlformats.org/officeDocument/2006/relationships/slide" Target="slides/slide24.xml"/><Relationship Id="rId55" Type="http://schemas.openxmlformats.org/officeDocument/2006/relationships/viewProps" Target="viewProps.xml"/><Relationship Id="rId7" Type="http://schemas.openxmlformats.org/officeDocument/2006/relationships/customXml" Target="../customXml/item7.xml"/><Relationship Id="rId12" Type="http://schemas.openxmlformats.org/officeDocument/2006/relationships/customXml" Target="../customXml/item12.xml"/><Relationship Id="rId17" Type="http://schemas.openxmlformats.org/officeDocument/2006/relationships/customXml" Target="../customXml/item17.xml"/><Relationship Id="rId25" Type="http://schemas.openxmlformats.org/officeDocument/2006/relationships/customXml" Target="../customXml/item25.xml"/><Relationship Id="rId33" Type="http://schemas.openxmlformats.org/officeDocument/2006/relationships/slide" Target="slides/slide7.xml"/><Relationship Id="rId38" Type="http://schemas.openxmlformats.org/officeDocument/2006/relationships/slide" Target="slides/slide12.xml"/><Relationship Id="rId46" Type="http://schemas.openxmlformats.org/officeDocument/2006/relationships/slide" Target="slides/slide20.xml"/><Relationship Id="rId2" Type="http://schemas.openxmlformats.org/officeDocument/2006/relationships/customXml" Target="../customXml/item2.xml"/><Relationship Id="rId16" Type="http://schemas.openxmlformats.org/officeDocument/2006/relationships/customXml" Target="../customXml/item16.xml"/><Relationship Id="rId20" Type="http://schemas.openxmlformats.org/officeDocument/2006/relationships/customXml" Target="../customXml/item20.xml"/><Relationship Id="rId29" Type="http://schemas.openxmlformats.org/officeDocument/2006/relationships/slide" Target="slides/slide3.xml"/><Relationship Id="rId41" Type="http://schemas.openxmlformats.org/officeDocument/2006/relationships/slide" Target="slides/slide15.xml"/><Relationship Id="rId54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customXml" Target="../customXml/item6.xml"/><Relationship Id="rId11" Type="http://schemas.openxmlformats.org/officeDocument/2006/relationships/customXml" Target="../customXml/item11.xml"/><Relationship Id="rId24" Type="http://schemas.openxmlformats.org/officeDocument/2006/relationships/customXml" Target="../customXml/item24.xml"/><Relationship Id="rId32" Type="http://schemas.openxmlformats.org/officeDocument/2006/relationships/slide" Target="slides/slide6.xml"/><Relationship Id="rId37" Type="http://schemas.openxmlformats.org/officeDocument/2006/relationships/slide" Target="slides/slide11.xml"/><Relationship Id="rId40" Type="http://schemas.openxmlformats.org/officeDocument/2006/relationships/slide" Target="slides/slide14.xml"/><Relationship Id="rId45" Type="http://schemas.openxmlformats.org/officeDocument/2006/relationships/slide" Target="slides/slide19.xml"/><Relationship Id="rId53" Type="http://schemas.openxmlformats.org/officeDocument/2006/relationships/notesMaster" Target="notesMasters/notesMaster1.xml"/><Relationship Id="rId5" Type="http://schemas.openxmlformats.org/officeDocument/2006/relationships/customXml" Target="../customXml/item5.xml"/><Relationship Id="rId15" Type="http://schemas.openxmlformats.org/officeDocument/2006/relationships/customXml" Target="../customXml/item15.xml"/><Relationship Id="rId23" Type="http://schemas.openxmlformats.org/officeDocument/2006/relationships/customXml" Target="../customXml/item23.xml"/><Relationship Id="rId28" Type="http://schemas.openxmlformats.org/officeDocument/2006/relationships/slide" Target="slides/slide2.xml"/><Relationship Id="rId36" Type="http://schemas.openxmlformats.org/officeDocument/2006/relationships/slide" Target="slides/slide10.xml"/><Relationship Id="rId49" Type="http://schemas.openxmlformats.org/officeDocument/2006/relationships/slide" Target="slides/slide23.xml"/><Relationship Id="rId57" Type="http://schemas.openxmlformats.org/officeDocument/2006/relationships/tableStyles" Target="tableStyles.xml"/><Relationship Id="rId10" Type="http://schemas.openxmlformats.org/officeDocument/2006/relationships/customXml" Target="../customXml/item10.xml"/><Relationship Id="rId19" Type="http://schemas.openxmlformats.org/officeDocument/2006/relationships/customXml" Target="../customXml/item19.xml"/><Relationship Id="rId31" Type="http://schemas.openxmlformats.org/officeDocument/2006/relationships/slide" Target="slides/slide5.xml"/><Relationship Id="rId44" Type="http://schemas.openxmlformats.org/officeDocument/2006/relationships/slide" Target="slides/slide18.xml"/><Relationship Id="rId52" Type="http://schemas.openxmlformats.org/officeDocument/2006/relationships/slide" Target="slides/slide26.xml"/><Relationship Id="rId4" Type="http://schemas.openxmlformats.org/officeDocument/2006/relationships/customXml" Target="../customXml/item4.xml"/><Relationship Id="rId9" Type="http://schemas.openxmlformats.org/officeDocument/2006/relationships/customXml" Target="../customXml/item9.xml"/><Relationship Id="rId14" Type="http://schemas.openxmlformats.org/officeDocument/2006/relationships/customXml" Target="../customXml/item14.xml"/><Relationship Id="rId22" Type="http://schemas.openxmlformats.org/officeDocument/2006/relationships/customXml" Target="../customXml/item22.xml"/><Relationship Id="rId27" Type="http://schemas.openxmlformats.org/officeDocument/2006/relationships/slide" Target="slides/slide1.xml"/><Relationship Id="rId30" Type="http://schemas.openxmlformats.org/officeDocument/2006/relationships/slide" Target="slides/slide4.xml"/><Relationship Id="rId35" Type="http://schemas.openxmlformats.org/officeDocument/2006/relationships/slide" Target="slides/slide9.xml"/><Relationship Id="rId43" Type="http://schemas.openxmlformats.org/officeDocument/2006/relationships/slide" Target="slides/slide17.xml"/><Relationship Id="rId48" Type="http://schemas.openxmlformats.org/officeDocument/2006/relationships/slide" Target="slides/slide22.xml"/><Relationship Id="rId56" Type="http://schemas.openxmlformats.org/officeDocument/2006/relationships/theme" Target="theme/theme1.xml"/><Relationship Id="rId8" Type="http://schemas.openxmlformats.org/officeDocument/2006/relationships/customXml" Target="../customXml/item8.xml"/><Relationship Id="rId51" Type="http://schemas.openxmlformats.org/officeDocument/2006/relationships/slide" Target="slides/slide25.xml"/><Relationship Id="rId3" Type="http://schemas.openxmlformats.org/officeDocument/2006/relationships/customXml" Target="../customXml/item3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10.wmf"/><Relationship Id="rId2" Type="http://schemas.openxmlformats.org/officeDocument/2006/relationships/image" Target="../media/image9.wmf"/><Relationship Id="rId1" Type="http://schemas.openxmlformats.org/officeDocument/2006/relationships/image" Target="../media/image8.wmf"/><Relationship Id="rId4" Type="http://schemas.openxmlformats.org/officeDocument/2006/relationships/image" Target="../media/image11.wmf"/></Relationships>
</file>

<file path=ppt/drawings/_rels/vmlDrawing10.vml.rels><?xml version="1.0" encoding="UTF-8" standalone="yes"?>
<Relationships xmlns="http://schemas.openxmlformats.org/package/2006/relationships"><Relationship Id="rId8" Type="http://schemas.openxmlformats.org/officeDocument/2006/relationships/image" Target="../media/image61.wmf"/><Relationship Id="rId3" Type="http://schemas.openxmlformats.org/officeDocument/2006/relationships/image" Target="../media/image56.wmf"/><Relationship Id="rId7" Type="http://schemas.openxmlformats.org/officeDocument/2006/relationships/image" Target="../media/image60.wmf"/><Relationship Id="rId2" Type="http://schemas.openxmlformats.org/officeDocument/2006/relationships/image" Target="../media/image55.wmf"/><Relationship Id="rId1" Type="http://schemas.openxmlformats.org/officeDocument/2006/relationships/image" Target="../media/image54.wmf"/><Relationship Id="rId6" Type="http://schemas.openxmlformats.org/officeDocument/2006/relationships/image" Target="../media/image59.wmf"/><Relationship Id="rId5" Type="http://schemas.openxmlformats.org/officeDocument/2006/relationships/image" Target="../media/image58.wmf"/><Relationship Id="rId4" Type="http://schemas.openxmlformats.org/officeDocument/2006/relationships/image" Target="../media/image57.w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4.wmf"/></Relationships>
</file>

<file path=ppt/drawings/_rels/vmlDrawing12.vml.rels><?xml version="1.0" encoding="UTF-8" standalone="yes"?>
<Relationships xmlns="http://schemas.openxmlformats.org/package/2006/relationships"><Relationship Id="rId2" Type="http://schemas.openxmlformats.org/officeDocument/2006/relationships/image" Target="../media/image66.wmf"/><Relationship Id="rId1" Type="http://schemas.openxmlformats.org/officeDocument/2006/relationships/image" Target="../media/image65.wmf"/></Relationships>
</file>

<file path=ppt/drawings/_rels/vmlDrawing13.vml.rels><?xml version="1.0" encoding="UTF-8" standalone="yes"?>
<Relationships xmlns="http://schemas.openxmlformats.org/package/2006/relationships"><Relationship Id="rId8" Type="http://schemas.openxmlformats.org/officeDocument/2006/relationships/image" Target="../media/image76.wmf"/><Relationship Id="rId3" Type="http://schemas.openxmlformats.org/officeDocument/2006/relationships/image" Target="../media/image71.wmf"/><Relationship Id="rId7" Type="http://schemas.openxmlformats.org/officeDocument/2006/relationships/image" Target="../media/image75.wmf"/><Relationship Id="rId12" Type="http://schemas.openxmlformats.org/officeDocument/2006/relationships/image" Target="../media/image80.wmf"/><Relationship Id="rId2" Type="http://schemas.openxmlformats.org/officeDocument/2006/relationships/image" Target="../media/image70.wmf"/><Relationship Id="rId1" Type="http://schemas.openxmlformats.org/officeDocument/2006/relationships/image" Target="../media/image69.wmf"/><Relationship Id="rId6" Type="http://schemas.openxmlformats.org/officeDocument/2006/relationships/image" Target="../media/image74.wmf"/><Relationship Id="rId11" Type="http://schemas.openxmlformats.org/officeDocument/2006/relationships/image" Target="../media/image79.wmf"/><Relationship Id="rId5" Type="http://schemas.openxmlformats.org/officeDocument/2006/relationships/image" Target="../media/image73.wmf"/><Relationship Id="rId10" Type="http://schemas.openxmlformats.org/officeDocument/2006/relationships/image" Target="../media/image78.wmf"/><Relationship Id="rId4" Type="http://schemas.openxmlformats.org/officeDocument/2006/relationships/image" Target="../media/image72.wmf"/><Relationship Id="rId9" Type="http://schemas.openxmlformats.org/officeDocument/2006/relationships/image" Target="../media/image77.wmf"/></Relationships>
</file>

<file path=ppt/drawings/_rels/vmlDrawing14.vml.rels><?xml version="1.0" encoding="UTF-8" standalone="yes"?>
<Relationships xmlns="http://schemas.openxmlformats.org/package/2006/relationships"><Relationship Id="rId8" Type="http://schemas.openxmlformats.org/officeDocument/2006/relationships/image" Target="../media/image88.wmf"/><Relationship Id="rId3" Type="http://schemas.openxmlformats.org/officeDocument/2006/relationships/image" Target="../media/image83.wmf"/><Relationship Id="rId7" Type="http://schemas.openxmlformats.org/officeDocument/2006/relationships/image" Target="../media/image87.wmf"/><Relationship Id="rId12" Type="http://schemas.openxmlformats.org/officeDocument/2006/relationships/image" Target="../media/image92.wmf"/><Relationship Id="rId2" Type="http://schemas.openxmlformats.org/officeDocument/2006/relationships/image" Target="../media/image82.wmf"/><Relationship Id="rId1" Type="http://schemas.openxmlformats.org/officeDocument/2006/relationships/image" Target="../media/image81.wmf"/><Relationship Id="rId6" Type="http://schemas.openxmlformats.org/officeDocument/2006/relationships/image" Target="../media/image86.wmf"/><Relationship Id="rId11" Type="http://schemas.openxmlformats.org/officeDocument/2006/relationships/image" Target="../media/image91.wmf"/><Relationship Id="rId5" Type="http://schemas.openxmlformats.org/officeDocument/2006/relationships/image" Target="../media/image85.wmf"/><Relationship Id="rId10" Type="http://schemas.openxmlformats.org/officeDocument/2006/relationships/image" Target="../media/image90.wmf"/><Relationship Id="rId4" Type="http://schemas.openxmlformats.org/officeDocument/2006/relationships/image" Target="../media/image84.wmf"/><Relationship Id="rId9" Type="http://schemas.openxmlformats.org/officeDocument/2006/relationships/image" Target="../media/image89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4.wmf"/><Relationship Id="rId2" Type="http://schemas.openxmlformats.org/officeDocument/2006/relationships/image" Target="../media/image13.wmf"/><Relationship Id="rId1" Type="http://schemas.openxmlformats.org/officeDocument/2006/relationships/image" Target="../media/image12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17.wmf"/><Relationship Id="rId2" Type="http://schemas.openxmlformats.org/officeDocument/2006/relationships/image" Target="../media/image16.wmf"/><Relationship Id="rId1" Type="http://schemas.openxmlformats.org/officeDocument/2006/relationships/image" Target="../media/image15.wmf"/><Relationship Id="rId4" Type="http://schemas.openxmlformats.org/officeDocument/2006/relationships/image" Target="../media/image18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21.wmf"/><Relationship Id="rId2" Type="http://schemas.openxmlformats.org/officeDocument/2006/relationships/image" Target="../media/image20.wmf"/><Relationship Id="rId1" Type="http://schemas.openxmlformats.org/officeDocument/2006/relationships/image" Target="../media/image19.wmf"/><Relationship Id="rId6" Type="http://schemas.openxmlformats.org/officeDocument/2006/relationships/image" Target="../media/image24.wmf"/><Relationship Id="rId5" Type="http://schemas.openxmlformats.org/officeDocument/2006/relationships/image" Target="../media/image23.wmf"/><Relationship Id="rId4" Type="http://schemas.openxmlformats.org/officeDocument/2006/relationships/image" Target="../media/image22.w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27.wmf"/><Relationship Id="rId2" Type="http://schemas.openxmlformats.org/officeDocument/2006/relationships/image" Target="../media/image26.wmf"/><Relationship Id="rId1" Type="http://schemas.openxmlformats.org/officeDocument/2006/relationships/image" Target="../media/image25.wmf"/><Relationship Id="rId5" Type="http://schemas.openxmlformats.org/officeDocument/2006/relationships/image" Target="../media/image29.wmf"/><Relationship Id="rId4" Type="http://schemas.openxmlformats.org/officeDocument/2006/relationships/image" Target="../media/image28.wmf"/></Relationships>
</file>

<file path=ppt/drawings/_rels/vmlDrawing6.vml.rels><?xml version="1.0" encoding="UTF-8" standalone="yes"?>
<Relationships xmlns="http://schemas.openxmlformats.org/package/2006/relationships"><Relationship Id="rId2" Type="http://schemas.openxmlformats.org/officeDocument/2006/relationships/image" Target="../media/image31.wmf"/><Relationship Id="rId1" Type="http://schemas.openxmlformats.org/officeDocument/2006/relationships/image" Target="../media/image30.wmf"/></Relationships>
</file>

<file path=ppt/drawings/_rels/vmlDrawing7.vml.rels><?xml version="1.0" encoding="UTF-8" standalone="yes"?>
<Relationships xmlns="http://schemas.openxmlformats.org/package/2006/relationships"><Relationship Id="rId3" Type="http://schemas.openxmlformats.org/officeDocument/2006/relationships/image" Target="../media/image35.wmf"/><Relationship Id="rId2" Type="http://schemas.openxmlformats.org/officeDocument/2006/relationships/image" Target="../media/image34.wmf"/><Relationship Id="rId1" Type="http://schemas.openxmlformats.org/officeDocument/2006/relationships/image" Target="../media/image33.wmf"/><Relationship Id="rId6" Type="http://schemas.openxmlformats.org/officeDocument/2006/relationships/image" Target="../media/image38.wmf"/><Relationship Id="rId5" Type="http://schemas.openxmlformats.org/officeDocument/2006/relationships/image" Target="../media/image37.wmf"/><Relationship Id="rId4" Type="http://schemas.openxmlformats.org/officeDocument/2006/relationships/image" Target="../media/image36.wmf"/></Relationships>
</file>

<file path=ppt/drawings/_rels/vmlDrawing8.vml.rels><?xml version="1.0" encoding="UTF-8" standalone="yes"?>
<Relationships xmlns="http://schemas.openxmlformats.org/package/2006/relationships"><Relationship Id="rId3" Type="http://schemas.openxmlformats.org/officeDocument/2006/relationships/image" Target="../media/image41.wmf"/><Relationship Id="rId7" Type="http://schemas.openxmlformats.org/officeDocument/2006/relationships/image" Target="../media/image45.wmf"/><Relationship Id="rId2" Type="http://schemas.openxmlformats.org/officeDocument/2006/relationships/image" Target="../media/image40.wmf"/><Relationship Id="rId1" Type="http://schemas.openxmlformats.org/officeDocument/2006/relationships/image" Target="../media/image39.wmf"/><Relationship Id="rId6" Type="http://schemas.openxmlformats.org/officeDocument/2006/relationships/image" Target="../media/image44.wmf"/><Relationship Id="rId5" Type="http://schemas.openxmlformats.org/officeDocument/2006/relationships/image" Target="../media/image43.wmf"/><Relationship Id="rId4" Type="http://schemas.openxmlformats.org/officeDocument/2006/relationships/image" Target="../media/image42.wmf"/></Relationships>
</file>

<file path=ppt/drawings/_rels/vmlDrawing9.vml.rels><?xml version="1.0" encoding="UTF-8" standalone="yes"?>
<Relationships xmlns="http://schemas.openxmlformats.org/package/2006/relationships"><Relationship Id="rId3" Type="http://schemas.openxmlformats.org/officeDocument/2006/relationships/image" Target="../media/image48.wmf"/><Relationship Id="rId7" Type="http://schemas.openxmlformats.org/officeDocument/2006/relationships/image" Target="../media/image52.wmf"/><Relationship Id="rId2" Type="http://schemas.openxmlformats.org/officeDocument/2006/relationships/image" Target="../media/image47.wmf"/><Relationship Id="rId1" Type="http://schemas.openxmlformats.org/officeDocument/2006/relationships/image" Target="../media/image46.wmf"/><Relationship Id="rId6" Type="http://schemas.openxmlformats.org/officeDocument/2006/relationships/image" Target="../media/image51.wmf"/><Relationship Id="rId5" Type="http://schemas.openxmlformats.org/officeDocument/2006/relationships/image" Target="../media/image50.wmf"/><Relationship Id="rId4" Type="http://schemas.openxmlformats.org/officeDocument/2006/relationships/image" Target="../media/image49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1DBEFF9-0487-4E3A-9B3D-0CF6B6A0A922}" type="datetimeFigureOut">
              <a:rPr lang="zh-CN" altLang="en-US" smtClean="0"/>
              <a:pPr/>
              <a:t>2019/12/8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5D4C48C-CB94-4814-A486-DAD47F15EC0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01058291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44710336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95450944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345869888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344497941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369985994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315106972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63227401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304768528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79348881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314190511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72585446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08124177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14603284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378248746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77968847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208682423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3370471119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01875999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337948469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387198470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188156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334297775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10221432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391290369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70833160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57E02BA7-B8F1-43FE-8D34-A095D1CCD2E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xmlns="" id="{C5A2F70A-E6DE-4232-AD3D-725BF9F5273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4D8C45E9-7CD0-4FFE-8F8D-78F2041A2E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B72D8-C221-4806-8D8F-7ED7F969E5BC}" type="datetimeFigureOut">
              <a:rPr lang="zh-CN" altLang="en-US" smtClean="0"/>
              <a:pPr/>
              <a:t>2019/12/8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6408CB82-E2BE-4A07-9A22-8261131D37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55511F8B-2BFD-4377-BB75-52BF252DF7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5C6BD-397C-49D1-9278-48E580004E4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0148075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09F51E2F-661F-4D3D-8E6C-84A1664A9F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4A44DDF4-BAB4-47B1-92F2-AFE7458EDC8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D18DEE4C-CFB3-4491-80CA-77C32E6619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B72D8-C221-4806-8D8F-7ED7F969E5BC}" type="datetimeFigureOut">
              <a:rPr lang="zh-CN" altLang="en-US" smtClean="0"/>
              <a:pPr/>
              <a:t>2019/12/8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CA43D6E6-3423-4DCA-957B-3F7CA3F4B1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A7763C9B-0350-4658-A7D2-E95715F861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5C6BD-397C-49D1-9278-48E580004E4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502957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xmlns="" id="{C1D81FA1-67BF-4D6F-9232-289E1B7594A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1EAF4A1C-D9FE-4669-A397-634AEE0683E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93E6645D-1DCF-494D-8977-7C1E42F800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B72D8-C221-4806-8D8F-7ED7F969E5BC}" type="datetimeFigureOut">
              <a:rPr lang="zh-CN" altLang="en-US" smtClean="0"/>
              <a:pPr/>
              <a:t>2019/12/8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BBB319C7-569A-4D70-828F-BB99739B56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E4150868-C603-4514-AB9E-3334DFE879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5C6BD-397C-49D1-9278-48E580004E4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2215824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E28D260-2C98-460D-A135-0BB10FA29E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413FF2B8-45C2-466B-B425-231500FBBB9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4F33DFED-F91B-42B3-83AF-745C6A16EC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B72D8-C221-4806-8D8F-7ED7F969E5BC}" type="datetimeFigureOut">
              <a:rPr lang="zh-CN" altLang="en-US" smtClean="0"/>
              <a:pPr/>
              <a:t>2019/12/8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A4D89223-2A60-4A5E-9E34-39125DC9FF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9AB63EE3-4A2C-498C-BFF4-ED430A508D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5C6BD-397C-49D1-9278-48E580004E4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3953134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8A7271A5-2F1E-48B8-BE1E-293B26D89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76978365-D82C-424A-BBEB-352D76934BC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2F12889B-C365-4A3A-9004-05B6EDD73A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B72D8-C221-4806-8D8F-7ED7F969E5BC}" type="datetimeFigureOut">
              <a:rPr lang="zh-CN" altLang="en-US" smtClean="0"/>
              <a:pPr/>
              <a:t>2019/12/8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8E71CF44-66AB-4D08-BEB0-295F8C6119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FDB20639-F9FB-49F7-B07C-645235CC7D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5C6BD-397C-49D1-9278-48E580004E4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6115355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A3D19BBB-7F63-4A68-AB68-CF941FB24E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FDBD0B52-F01E-464B-8548-F1334886D4B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44E845D6-0841-4D55-A7DC-4EE66FE5D6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71E17FE7-F55B-4F1F-8E9F-DB2C10C3A9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B72D8-C221-4806-8D8F-7ED7F969E5BC}" type="datetimeFigureOut">
              <a:rPr lang="zh-CN" altLang="en-US" smtClean="0"/>
              <a:pPr/>
              <a:t>2019/12/8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E11FFC4B-2CF5-407F-AAFD-FC0A4E71D9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D7C3A076-29B3-49ED-9377-0BE4EB5E04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5C6BD-397C-49D1-9278-48E580004E4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7272667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924FB45F-1A23-4E6A-A31E-84C1C6E67F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9ABE313F-E874-448A-98EE-8E5B1B16E34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C73EC04B-F867-4F9E-9D30-8D7A6D3C94D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xmlns="" id="{B572EE0B-E3DC-43A0-8938-3EB06314E0B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xmlns="" id="{2FD60B7C-4E34-4469-AF8F-8E72BA5F2BD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xmlns="" id="{59B03FF6-76CD-4F7A-A905-B252446E19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B72D8-C221-4806-8D8F-7ED7F969E5BC}" type="datetimeFigureOut">
              <a:rPr lang="zh-CN" altLang="en-US" smtClean="0"/>
              <a:pPr/>
              <a:t>2019/12/8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xmlns="" id="{517D137B-C391-4D14-A847-89B0FC1CEF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xmlns="" id="{D202B546-EC9E-4CB3-B1C2-5FA4E7653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5C6BD-397C-49D1-9278-48E580004E4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8971185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5B6D4BC-F3AC-4D95-9A59-C35EFE8060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2BDD810E-A959-495A-A84E-5B9D99AB8F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B72D8-C221-4806-8D8F-7ED7F969E5BC}" type="datetimeFigureOut">
              <a:rPr lang="zh-CN" altLang="en-US" smtClean="0"/>
              <a:pPr/>
              <a:t>2019/12/8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675DE6D4-93E2-4442-9240-BE9BEEC03B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728761C7-8E64-4FF2-B719-BA3C5A9F8F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5C6BD-397C-49D1-9278-48E580004E4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4860745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918E5B87-7045-4A92-8DFF-729F7BBCEE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B72D8-C221-4806-8D8F-7ED7F969E5BC}" type="datetimeFigureOut">
              <a:rPr lang="zh-CN" altLang="en-US" smtClean="0"/>
              <a:pPr/>
              <a:t>2019/12/8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1D5EA3FD-E01F-4C50-A1CC-FF8D0A2220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A6C2ACCE-D742-4A39-8891-BEA96E047A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5C6BD-397C-49D1-9278-48E580004E4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9441768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8428A6D7-1C15-4A4A-BFBE-95BB88BB9B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D2D47130-E699-4591-89BB-05D5A06BE7C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77A2362A-3FB8-4190-98C9-8013CBA0F76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D6B41B7C-F975-43D6-AFA7-FFFE1F4EF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B72D8-C221-4806-8D8F-7ED7F969E5BC}" type="datetimeFigureOut">
              <a:rPr lang="zh-CN" altLang="en-US" smtClean="0"/>
              <a:pPr/>
              <a:t>2019/12/8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CEE9707B-8227-4A7A-9985-A1CE5D3C0D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6FB5D189-02AC-44CD-BFCD-94CA29EF5D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5C6BD-397C-49D1-9278-48E580004E4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3995056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1F0044B1-C6AA-461C-851A-B193F537A2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xmlns="" id="{9F08D20C-175E-4596-960F-4504DA05BF4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44987543-4FF9-4F8E-A976-25DF50CD8C8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D44990D6-2F93-4FA6-A6CF-D6023613BE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B72D8-C221-4806-8D8F-7ED7F969E5BC}" type="datetimeFigureOut">
              <a:rPr lang="zh-CN" altLang="en-US" smtClean="0"/>
              <a:pPr/>
              <a:t>2019/12/8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4AB6B2AA-2C30-4D29-B366-4CE01A1CFE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D279DD12-F4F0-466E-84C8-BFB1DBC5A1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5C6BD-397C-49D1-9278-48E580004E4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5024066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xmlns="" id="{72FE055F-41C3-494A-B818-DAED1C515F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6C4DFB76-597D-47A8-BBA0-66193DB589B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F54A6859-F888-4DFF-B7C7-44AEE0E79AF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CB72D8-C221-4806-8D8F-7ED7F969E5BC}" type="datetimeFigureOut">
              <a:rPr lang="zh-CN" altLang="en-US" smtClean="0"/>
              <a:pPr/>
              <a:t>2019/12/8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EA66E2A1-5B65-4BC3-8638-316BE8A35A1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D4C9A858-1C82-4166-BEC3-5DA0DB39387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35C6BD-397C-49D1-9278-48E580004E4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9138576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customXml" Target="../../customXml/item2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5.bin"/><Relationship Id="rId3" Type="http://schemas.openxmlformats.org/officeDocument/2006/relationships/slideLayout" Target="../slideLayouts/slideLayout2.xml"/><Relationship Id="rId7" Type="http://schemas.openxmlformats.org/officeDocument/2006/relationships/oleObject" Target="../embeddings/oleObject14.bin"/><Relationship Id="rId2" Type="http://schemas.openxmlformats.org/officeDocument/2006/relationships/customXml" Target="../../customXml/item19.xml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13.bin"/><Relationship Id="rId5" Type="http://schemas.openxmlformats.org/officeDocument/2006/relationships/oleObject" Target="../embeddings/oleObject12.bin"/><Relationship Id="rId10" Type="http://schemas.openxmlformats.org/officeDocument/2006/relationships/oleObject" Target="../embeddings/oleObject17.bin"/><Relationship Id="rId4" Type="http://schemas.openxmlformats.org/officeDocument/2006/relationships/notesSlide" Target="../notesSlides/notesSlide9.xml"/><Relationship Id="rId9" Type="http://schemas.openxmlformats.org/officeDocument/2006/relationships/oleObject" Target="../embeddings/oleObject16.bin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1.bin"/><Relationship Id="rId3" Type="http://schemas.openxmlformats.org/officeDocument/2006/relationships/slideLayout" Target="../slideLayouts/slideLayout2.xml"/><Relationship Id="rId7" Type="http://schemas.openxmlformats.org/officeDocument/2006/relationships/oleObject" Target="../embeddings/oleObject20.bin"/><Relationship Id="rId2" Type="http://schemas.openxmlformats.org/officeDocument/2006/relationships/customXml" Target="../../customXml/item9.xml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19.bin"/><Relationship Id="rId5" Type="http://schemas.openxmlformats.org/officeDocument/2006/relationships/oleObject" Target="../embeddings/oleObject18.bin"/><Relationship Id="rId4" Type="http://schemas.openxmlformats.org/officeDocument/2006/relationships/notesSlide" Target="../notesSlides/notesSlide10.xml"/><Relationship Id="rId9" Type="http://schemas.openxmlformats.org/officeDocument/2006/relationships/oleObject" Target="../embeddings/oleObject22.bin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oleObject" Target="../embeddings/oleObject24.bin"/><Relationship Id="rId2" Type="http://schemas.openxmlformats.org/officeDocument/2006/relationships/customXml" Target="../../customXml/item13.xml"/><Relationship Id="rId1" Type="http://schemas.openxmlformats.org/officeDocument/2006/relationships/vmlDrawing" Target="../drawings/vmlDrawing6.vml"/><Relationship Id="rId6" Type="http://schemas.openxmlformats.org/officeDocument/2006/relationships/oleObject" Target="../embeddings/oleObject23.bin"/><Relationship Id="rId5" Type="http://schemas.openxmlformats.org/officeDocument/2006/relationships/image" Target="../media/image32.jpeg"/><Relationship Id="rId4" Type="http://schemas.openxmlformats.org/officeDocument/2006/relationships/notesSlide" Target="../notesSlides/notesSlide1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2.xml"/><Relationship Id="rId1" Type="http://schemas.openxmlformats.org/officeDocument/2006/relationships/customXml" Target="../../customXml/item25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8.bin"/><Relationship Id="rId3" Type="http://schemas.openxmlformats.org/officeDocument/2006/relationships/slideLayout" Target="../slideLayouts/slideLayout2.xml"/><Relationship Id="rId7" Type="http://schemas.openxmlformats.org/officeDocument/2006/relationships/oleObject" Target="../embeddings/oleObject27.bin"/><Relationship Id="rId2" Type="http://schemas.openxmlformats.org/officeDocument/2006/relationships/customXml" Target="../../customXml/item14.xml"/><Relationship Id="rId1" Type="http://schemas.openxmlformats.org/officeDocument/2006/relationships/vmlDrawing" Target="../drawings/vmlDrawing7.vml"/><Relationship Id="rId6" Type="http://schemas.openxmlformats.org/officeDocument/2006/relationships/oleObject" Target="../embeddings/oleObject26.bin"/><Relationship Id="rId5" Type="http://schemas.openxmlformats.org/officeDocument/2006/relationships/oleObject" Target="../embeddings/oleObject25.bin"/><Relationship Id="rId10" Type="http://schemas.openxmlformats.org/officeDocument/2006/relationships/oleObject" Target="../embeddings/oleObject30.bin"/><Relationship Id="rId4" Type="http://schemas.openxmlformats.org/officeDocument/2006/relationships/notesSlide" Target="../notesSlides/notesSlide13.xml"/><Relationship Id="rId9" Type="http://schemas.openxmlformats.org/officeDocument/2006/relationships/oleObject" Target="../embeddings/oleObject29.bin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4.bin"/><Relationship Id="rId3" Type="http://schemas.openxmlformats.org/officeDocument/2006/relationships/slideLayout" Target="../slideLayouts/slideLayout2.xml"/><Relationship Id="rId7" Type="http://schemas.openxmlformats.org/officeDocument/2006/relationships/oleObject" Target="../embeddings/oleObject33.bin"/><Relationship Id="rId2" Type="http://schemas.openxmlformats.org/officeDocument/2006/relationships/customXml" Target="../../customXml/item10.xml"/><Relationship Id="rId1" Type="http://schemas.openxmlformats.org/officeDocument/2006/relationships/vmlDrawing" Target="../drawings/vmlDrawing8.vml"/><Relationship Id="rId6" Type="http://schemas.openxmlformats.org/officeDocument/2006/relationships/oleObject" Target="../embeddings/oleObject32.bin"/><Relationship Id="rId11" Type="http://schemas.openxmlformats.org/officeDocument/2006/relationships/oleObject" Target="../embeddings/oleObject37.bin"/><Relationship Id="rId5" Type="http://schemas.openxmlformats.org/officeDocument/2006/relationships/oleObject" Target="../embeddings/oleObject31.bin"/><Relationship Id="rId10" Type="http://schemas.openxmlformats.org/officeDocument/2006/relationships/oleObject" Target="../embeddings/oleObject36.bin"/><Relationship Id="rId4" Type="http://schemas.openxmlformats.org/officeDocument/2006/relationships/notesSlide" Target="../notesSlides/notesSlide14.xml"/><Relationship Id="rId9" Type="http://schemas.openxmlformats.org/officeDocument/2006/relationships/oleObject" Target="../embeddings/oleObject35.bin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1.bin"/><Relationship Id="rId3" Type="http://schemas.openxmlformats.org/officeDocument/2006/relationships/slideLayout" Target="../slideLayouts/slideLayout2.xml"/><Relationship Id="rId7" Type="http://schemas.openxmlformats.org/officeDocument/2006/relationships/oleObject" Target="../embeddings/oleObject40.bin"/><Relationship Id="rId2" Type="http://schemas.openxmlformats.org/officeDocument/2006/relationships/customXml" Target="../../customXml/item22.xml"/><Relationship Id="rId1" Type="http://schemas.openxmlformats.org/officeDocument/2006/relationships/vmlDrawing" Target="../drawings/vmlDrawing9.vml"/><Relationship Id="rId6" Type="http://schemas.openxmlformats.org/officeDocument/2006/relationships/oleObject" Target="../embeddings/oleObject39.bin"/><Relationship Id="rId11" Type="http://schemas.openxmlformats.org/officeDocument/2006/relationships/oleObject" Target="../embeddings/oleObject44.bin"/><Relationship Id="rId5" Type="http://schemas.openxmlformats.org/officeDocument/2006/relationships/oleObject" Target="../embeddings/oleObject38.bin"/><Relationship Id="rId10" Type="http://schemas.openxmlformats.org/officeDocument/2006/relationships/oleObject" Target="../embeddings/oleObject43.bin"/><Relationship Id="rId4" Type="http://schemas.openxmlformats.org/officeDocument/2006/relationships/notesSlide" Target="../notesSlides/notesSlide15.xml"/><Relationship Id="rId9" Type="http://schemas.openxmlformats.org/officeDocument/2006/relationships/oleObject" Target="../embeddings/oleObject42.bin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2.xml"/><Relationship Id="rId1" Type="http://schemas.openxmlformats.org/officeDocument/2006/relationships/customXml" Target="../../customXml/item4.xml"/><Relationship Id="rId4" Type="http://schemas.openxmlformats.org/officeDocument/2006/relationships/image" Target="../media/image53.jpe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8.bin"/><Relationship Id="rId3" Type="http://schemas.openxmlformats.org/officeDocument/2006/relationships/slideLayout" Target="../slideLayouts/slideLayout2.xml"/><Relationship Id="rId7" Type="http://schemas.openxmlformats.org/officeDocument/2006/relationships/oleObject" Target="../embeddings/oleObject47.bin"/><Relationship Id="rId12" Type="http://schemas.openxmlformats.org/officeDocument/2006/relationships/oleObject" Target="../embeddings/oleObject52.bin"/><Relationship Id="rId2" Type="http://schemas.openxmlformats.org/officeDocument/2006/relationships/customXml" Target="../../customXml/item20.xml"/><Relationship Id="rId1" Type="http://schemas.openxmlformats.org/officeDocument/2006/relationships/vmlDrawing" Target="../drawings/vmlDrawing10.vml"/><Relationship Id="rId6" Type="http://schemas.openxmlformats.org/officeDocument/2006/relationships/oleObject" Target="../embeddings/oleObject46.bin"/><Relationship Id="rId11" Type="http://schemas.openxmlformats.org/officeDocument/2006/relationships/oleObject" Target="../embeddings/oleObject51.bin"/><Relationship Id="rId5" Type="http://schemas.openxmlformats.org/officeDocument/2006/relationships/oleObject" Target="../embeddings/oleObject45.bin"/><Relationship Id="rId10" Type="http://schemas.openxmlformats.org/officeDocument/2006/relationships/oleObject" Target="../embeddings/oleObject50.bin"/><Relationship Id="rId4" Type="http://schemas.openxmlformats.org/officeDocument/2006/relationships/notesSlide" Target="../notesSlides/notesSlide17.xml"/><Relationship Id="rId9" Type="http://schemas.openxmlformats.org/officeDocument/2006/relationships/oleObject" Target="../embeddings/oleObject49.bin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2.xml"/><Relationship Id="rId1" Type="http://schemas.openxmlformats.org/officeDocument/2006/relationships/customXml" Target="../../customXml/item7.xml"/><Relationship Id="rId5" Type="http://schemas.openxmlformats.org/officeDocument/2006/relationships/image" Target="../media/image63.png"/><Relationship Id="rId4" Type="http://schemas.openxmlformats.org/officeDocument/2006/relationships/image" Target="../media/image6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http://www.mzwhzx.cn/" TargetMode="Externa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customXml" Target="../../customXml/item6.xml"/><Relationship Id="rId1" Type="http://schemas.openxmlformats.org/officeDocument/2006/relationships/vmlDrawing" Target="../drawings/vmlDrawing11.vml"/><Relationship Id="rId5" Type="http://schemas.openxmlformats.org/officeDocument/2006/relationships/oleObject" Target="../embeddings/oleObject53.bin"/><Relationship Id="rId4" Type="http://schemas.openxmlformats.org/officeDocument/2006/relationships/notesSlide" Target="../notesSlides/notesSlide19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customXml" Target="../../customXml/item24.xml"/><Relationship Id="rId1" Type="http://schemas.openxmlformats.org/officeDocument/2006/relationships/vmlDrawing" Target="../drawings/vmlDrawing12.vml"/><Relationship Id="rId6" Type="http://schemas.openxmlformats.org/officeDocument/2006/relationships/oleObject" Target="../embeddings/oleObject55.bin"/><Relationship Id="rId5" Type="http://schemas.openxmlformats.org/officeDocument/2006/relationships/oleObject" Target="../embeddings/oleObject54.bin"/><Relationship Id="rId4" Type="http://schemas.openxmlformats.org/officeDocument/2006/relationships/notesSlide" Target="../notesSlides/notesSlide20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2.xml"/><Relationship Id="rId1" Type="http://schemas.openxmlformats.org/officeDocument/2006/relationships/customXml" Target="../../customXml/item1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2.xml"/><Relationship Id="rId1" Type="http://schemas.openxmlformats.org/officeDocument/2006/relationships/customXml" Target="../../customXml/item3.xml"/><Relationship Id="rId4" Type="http://schemas.openxmlformats.org/officeDocument/2006/relationships/image" Target="../media/image67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2.xml"/><Relationship Id="rId1" Type="http://schemas.openxmlformats.org/officeDocument/2006/relationships/customXml" Target="../../customXml/item16.xml"/><Relationship Id="rId4" Type="http://schemas.openxmlformats.org/officeDocument/2006/relationships/image" Target="../media/image68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9.bin"/><Relationship Id="rId13" Type="http://schemas.openxmlformats.org/officeDocument/2006/relationships/oleObject" Target="../embeddings/oleObject64.bin"/><Relationship Id="rId3" Type="http://schemas.openxmlformats.org/officeDocument/2006/relationships/slideLayout" Target="../slideLayouts/slideLayout2.xml"/><Relationship Id="rId7" Type="http://schemas.openxmlformats.org/officeDocument/2006/relationships/oleObject" Target="../embeddings/oleObject58.bin"/><Relationship Id="rId12" Type="http://schemas.openxmlformats.org/officeDocument/2006/relationships/oleObject" Target="../embeddings/oleObject63.bin"/><Relationship Id="rId2" Type="http://schemas.openxmlformats.org/officeDocument/2006/relationships/customXml" Target="../../customXml/item5.xml"/><Relationship Id="rId16" Type="http://schemas.openxmlformats.org/officeDocument/2006/relationships/oleObject" Target="../embeddings/oleObject67.bin"/><Relationship Id="rId1" Type="http://schemas.openxmlformats.org/officeDocument/2006/relationships/vmlDrawing" Target="../drawings/vmlDrawing13.vml"/><Relationship Id="rId6" Type="http://schemas.openxmlformats.org/officeDocument/2006/relationships/oleObject" Target="../embeddings/oleObject57.bin"/><Relationship Id="rId11" Type="http://schemas.openxmlformats.org/officeDocument/2006/relationships/oleObject" Target="../embeddings/oleObject62.bin"/><Relationship Id="rId5" Type="http://schemas.openxmlformats.org/officeDocument/2006/relationships/oleObject" Target="../embeddings/oleObject56.bin"/><Relationship Id="rId15" Type="http://schemas.openxmlformats.org/officeDocument/2006/relationships/oleObject" Target="../embeddings/oleObject66.bin"/><Relationship Id="rId10" Type="http://schemas.openxmlformats.org/officeDocument/2006/relationships/oleObject" Target="../embeddings/oleObject61.bin"/><Relationship Id="rId4" Type="http://schemas.openxmlformats.org/officeDocument/2006/relationships/notesSlide" Target="../notesSlides/notesSlide24.xml"/><Relationship Id="rId9" Type="http://schemas.openxmlformats.org/officeDocument/2006/relationships/oleObject" Target="../embeddings/oleObject60.bin"/><Relationship Id="rId14" Type="http://schemas.openxmlformats.org/officeDocument/2006/relationships/oleObject" Target="../embeddings/oleObject65.bin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71.bin"/><Relationship Id="rId13" Type="http://schemas.openxmlformats.org/officeDocument/2006/relationships/oleObject" Target="../embeddings/oleObject76.bin"/><Relationship Id="rId3" Type="http://schemas.openxmlformats.org/officeDocument/2006/relationships/slideLayout" Target="../slideLayouts/slideLayout2.xml"/><Relationship Id="rId7" Type="http://schemas.openxmlformats.org/officeDocument/2006/relationships/oleObject" Target="../embeddings/oleObject70.bin"/><Relationship Id="rId12" Type="http://schemas.openxmlformats.org/officeDocument/2006/relationships/oleObject" Target="../embeddings/oleObject75.bin"/><Relationship Id="rId2" Type="http://schemas.openxmlformats.org/officeDocument/2006/relationships/customXml" Target="../../customXml/item15.xml"/><Relationship Id="rId16" Type="http://schemas.openxmlformats.org/officeDocument/2006/relationships/oleObject" Target="../embeddings/oleObject79.bin"/><Relationship Id="rId1" Type="http://schemas.openxmlformats.org/officeDocument/2006/relationships/vmlDrawing" Target="../drawings/vmlDrawing14.vml"/><Relationship Id="rId6" Type="http://schemas.openxmlformats.org/officeDocument/2006/relationships/oleObject" Target="../embeddings/oleObject69.bin"/><Relationship Id="rId11" Type="http://schemas.openxmlformats.org/officeDocument/2006/relationships/oleObject" Target="../embeddings/oleObject74.bin"/><Relationship Id="rId5" Type="http://schemas.openxmlformats.org/officeDocument/2006/relationships/oleObject" Target="../embeddings/oleObject68.bin"/><Relationship Id="rId15" Type="http://schemas.openxmlformats.org/officeDocument/2006/relationships/oleObject" Target="../embeddings/oleObject78.bin"/><Relationship Id="rId10" Type="http://schemas.openxmlformats.org/officeDocument/2006/relationships/oleObject" Target="../embeddings/oleObject73.bin"/><Relationship Id="rId4" Type="http://schemas.openxmlformats.org/officeDocument/2006/relationships/notesSlide" Target="../notesSlides/notesSlide25.xml"/><Relationship Id="rId9" Type="http://schemas.openxmlformats.org/officeDocument/2006/relationships/oleObject" Target="../embeddings/oleObject72.bin"/><Relationship Id="rId14" Type="http://schemas.openxmlformats.org/officeDocument/2006/relationships/oleObject" Target="../embeddings/oleObject77.bin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customXml" Target="../../customXml/item12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customXml" Target="../../customXml/item17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customXml" Target="../../customXml/item2.xml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.bin"/><Relationship Id="rId3" Type="http://schemas.openxmlformats.org/officeDocument/2006/relationships/slideLayout" Target="../slideLayouts/slideLayout2.xml"/><Relationship Id="rId7" Type="http://schemas.openxmlformats.org/officeDocument/2006/relationships/oleObject" Target="../embeddings/oleObject3.bin"/><Relationship Id="rId2" Type="http://schemas.openxmlformats.org/officeDocument/2006/relationships/customXml" Target="../../customXml/item1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5" Type="http://schemas.openxmlformats.org/officeDocument/2006/relationships/oleObject" Target="../embeddings/oleObject1.bin"/><Relationship Id="rId4" Type="http://schemas.openxmlformats.org/officeDocument/2006/relationships/notesSlide" Target="../notesSlides/notesSlide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oleObject" Target="../embeddings/oleObject7.bin"/><Relationship Id="rId2" Type="http://schemas.openxmlformats.org/officeDocument/2006/relationships/customXml" Target="../../customXml/item18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6.bin"/><Relationship Id="rId5" Type="http://schemas.openxmlformats.org/officeDocument/2006/relationships/oleObject" Target="../embeddings/oleObject5.bin"/><Relationship Id="rId4" Type="http://schemas.openxmlformats.org/officeDocument/2006/relationships/notesSlide" Target="../notesSlides/notesSlide6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1.bin"/><Relationship Id="rId3" Type="http://schemas.openxmlformats.org/officeDocument/2006/relationships/slideLayout" Target="../slideLayouts/slideLayout2.xml"/><Relationship Id="rId7" Type="http://schemas.openxmlformats.org/officeDocument/2006/relationships/oleObject" Target="../embeddings/oleObject10.bin"/><Relationship Id="rId2" Type="http://schemas.openxmlformats.org/officeDocument/2006/relationships/customXml" Target="../../customXml/item8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9.bin"/><Relationship Id="rId5" Type="http://schemas.openxmlformats.org/officeDocument/2006/relationships/oleObject" Target="../embeddings/oleObject8.bin"/><Relationship Id="rId4" Type="http://schemas.openxmlformats.org/officeDocument/2006/relationships/notesSlide" Target="../notesSlides/notesSlide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customXml" Target="../../customXml/item2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053707" y="1433117"/>
            <a:ext cx="8147747" cy="199588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eaLnBrk="0" latinLnBrk="1" hangingPunct="0">
              <a:lnSpc>
                <a:spcPct val="150000"/>
              </a:lnSpc>
            </a:pPr>
            <a:r>
              <a:rPr lang="zh-CN" altLang="en-US" sz="2406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考点清单</a:t>
            </a:r>
            <a:endParaRPr lang="zh-CN" altLang="en-US" sz="2406" b="1" dirty="0"/>
          </a:p>
          <a:p>
            <a:pPr algn="ctr" eaLnBrk="0" latinLnBrk="1" hangingPunct="0">
              <a:lnSpc>
                <a:spcPct val="150000"/>
              </a:lnSpc>
            </a:pPr>
            <a:r>
              <a:rPr lang="zh-CN" altLang="en-US" sz="2206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考点一    正弦定理与余弦定理</a:t>
            </a:r>
            <a:endParaRPr lang="zh-CN" altLang="en-US" sz="2206" b="1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考向基础</a:t>
            </a:r>
            <a:endParaRPr lang="zh-CN" altLang="en-US" sz="1805" b="1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1.正、余弦定理</a:t>
            </a:r>
            <a:endParaRPr lang="zh-CN" altLang="en-US" sz="1805" dirty="0"/>
          </a:p>
        </p:txBody>
      </p:sp>
      <p:pic>
        <p:nvPicPr>
          <p:cNvPr id="4" name="Picture 1" descr="E:\静\2018\图书出版\53A\PPT课件\未标题-2-03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63593" y="936615"/>
            <a:ext cx="2777259" cy="415395"/>
          </a:xfrm>
          <a:prstGeom prst="rect">
            <a:avLst/>
          </a:prstGeom>
          <a:noFill/>
        </p:spPr>
      </p:pic>
      <p:pic>
        <p:nvPicPr>
          <p:cNvPr id="40962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053258" y="3559159"/>
            <a:ext cx="8000464" cy="1891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6" name="组合 16"/>
          <p:cNvGrpSpPr/>
          <p:nvPr/>
        </p:nvGrpSpPr>
        <p:grpSpPr bwMode="auto">
          <a:xfrm>
            <a:off x="3426270" y="4078727"/>
            <a:ext cx="2308771" cy="854964"/>
            <a:chOff x="4881562" y="2969419"/>
            <a:chExt cx="783432" cy="219075"/>
          </a:xfrm>
        </p:grpSpPr>
        <p:sp>
          <p:nvSpPr>
            <p:cNvPr id="7" name="矩形 13"/>
            <p:cNvSpPr>
              <a:spLocks noChangeArrowheads="1"/>
            </p:cNvSpPr>
            <p:nvPr/>
          </p:nvSpPr>
          <p:spPr bwMode="auto">
            <a:xfrm>
              <a:off x="4881563" y="2969419"/>
              <a:ext cx="783431" cy="219075"/>
            </a:xfrm>
            <a:prstGeom prst="rect">
              <a:avLst/>
            </a:prstGeom>
            <a:solidFill>
              <a:schemeClr val="bg1"/>
            </a:solidFill>
            <a:ln w="9525" algn="ctr">
              <a:noFill/>
              <a:round/>
            </a:ln>
          </p:spPr>
          <p:txBody>
            <a:bodyPr/>
            <a:lstStyle/>
            <a:p>
              <a:endParaRPr lang="zh-CN" altLang="en-US" sz="1805"/>
            </a:p>
          </p:txBody>
        </p:sp>
        <p:cxnSp>
          <p:nvCxnSpPr>
            <p:cNvPr id="8" name="直接连接符 15"/>
            <p:cNvCxnSpPr>
              <a:cxnSpLocks noChangeShapeType="1"/>
            </p:cNvCxnSpPr>
            <p:nvPr/>
          </p:nvCxnSpPr>
          <p:spPr bwMode="auto">
            <a:xfrm rot="10800000" flipH="1">
              <a:off x="4881562" y="3159919"/>
              <a:ext cx="783431" cy="1588"/>
            </a:xfrm>
            <a:prstGeom prst="line">
              <a:avLst/>
            </a:prstGeom>
            <a:noFill/>
            <a:ln w="9525" algn="ctr">
              <a:solidFill>
                <a:srgbClr val="CF000E"/>
              </a:solidFill>
              <a:round/>
            </a:ln>
          </p:spPr>
        </p:cxnSp>
      </p:grpSp>
      <p:grpSp>
        <p:nvGrpSpPr>
          <p:cNvPr id="9" name="组合 16"/>
          <p:cNvGrpSpPr/>
          <p:nvPr/>
        </p:nvGrpSpPr>
        <p:grpSpPr bwMode="auto">
          <a:xfrm>
            <a:off x="7551326" y="4104042"/>
            <a:ext cx="2009882" cy="362875"/>
            <a:chOff x="4881562" y="2969419"/>
            <a:chExt cx="783432" cy="219075"/>
          </a:xfrm>
        </p:grpSpPr>
        <p:sp>
          <p:nvSpPr>
            <p:cNvPr id="10" name="矩形 13"/>
            <p:cNvSpPr>
              <a:spLocks noChangeArrowheads="1"/>
            </p:cNvSpPr>
            <p:nvPr/>
          </p:nvSpPr>
          <p:spPr bwMode="auto">
            <a:xfrm>
              <a:off x="4881563" y="2969419"/>
              <a:ext cx="783431" cy="219075"/>
            </a:xfrm>
            <a:prstGeom prst="rect">
              <a:avLst/>
            </a:prstGeom>
            <a:solidFill>
              <a:schemeClr val="bg1"/>
            </a:solidFill>
            <a:ln w="9525" algn="ctr">
              <a:noFill/>
              <a:round/>
            </a:ln>
          </p:spPr>
          <p:txBody>
            <a:bodyPr/>
            <a:lstStyle/>
            <a:p>
              <a:endParaRPr lang="zh-CN" altLang="en-US" sz="1805"/>
            </a:p>
          </p:txBody>
        </p:sp>
        <p:cxnSp>
          <p:nvCxnSpPr>
            <p:cNvPr id="11" name="直接连接符 15"/>
            <p:cNvCxnSpPr>
              <a:cxnSpLocks noChangeShapeType="1"/>
            </p:cNvCxnSpPr>
            <p:nvPr/>
          </p:nvCxnSpPr>
          <p:spPr bwMode="auto">
            <a:xfrm rot="10800000" flipH="1">
              <a:off x="4881562" y="3159919"/>
              <a:ext cx="783431" cy="1588"/>
            </a:xfrm>
            <a:prstGeom prst="line">
              <a:avLst/>
            </a:prstGeom>
            <a:noFill/>
            <a:ln w="9525" algn="ctr">
              <a:solidFill>
                <a:srgbClr val="CF000E"/>
              </a:solidFill>
              <a:round/>
            </a:ln>
          </p:spPr>
        </p:cxnSp>
      </p:grpSp>
      <p:grpSp>
        <p:nvGrpSpPr>
          <p:cNvPr id="12" name="组合 16"/>
          <p:cNvGrpSpPr/>
          <p:nvPr/>
        </p:nvGrpSpPr>
        <p:grpSpPr bwMode="auto">
          <a:xfrm>
            <a:off x="7500396" y="4562409"/>
            <a:ext cx="2133003" cy="362875"/>
            <a:chOff x="4881562" y="2969419"/>
            <a:chExt cx="783432" cy="219075"/>
          </a:xfrm>
        </p:grpSpPr>
        <p:sp>
          <p:nvSpPr>
            <p:cNvPr id="13" name="矩形 13"/>
            <p:cNvSpPr>
              <a:spLocks noChangeArrowheads="1"/>
            </p:cNvSpPr>
            <p:nvPr/>
          </p:nvSpPr>
          <p:spPr bwMode="auto">
            <a:xfrm>
              <a:off x="4881563" y="2969419"/>
              <a:ext cx="783431" cy="219075"/>
            </a:xfrm>
            <a:prstGeom prst="rect">
              <a:avLst/>
            </a:prstGeom>
            <a:solidFill>
              <a:schemeClr val="bg1"/>
            </a:solidFill>
            <a:ln w="9525" algn="ctr">
              <a:noFill/>
              <a:round/>
            </a:ln>
          </p:spPr>
          <p:txBody>
            <a:bodyPr/>
            <a:lstStyle/>
            <a:p>
              <a:endParaRPr lang="zh-CN" altLang="en-US" sz="1805"/>
            </a:p>
          </p:txBody>
        </p:sp>
        <p:cxnSp>
          <p:nvCxnSpPr>
            <p:cNvPr id="14" name="直接连接符 15"/>
            <p:cNvCxnSpPr>
              <a:cxnSpLocks noChangeShapeType="1"/>
            </p:cNvCxnSpPr>
            <p:nvPr/>
          </p:nvCxnSpPr>
          <p:spPr bwMode="auto">
            <a:xfrm rot="10800000" flipH="1">
              <a:off x="4881562" y="3159919"/>
              <a:ext cx="783431" cy="1588"/>
            </a:xfrm>
            <a:prstGeom prst="line">
              <a:avLst/>
            </a:prstGeom>
            <a:noFill/>
            <a:ln w="9525" algn="ctr">
              <a:solidFill>
                <a:srgbClr val="CF000E"/>
              </a:solidFill>
              <a:round/>
            </a:ln>
          </p:spPr>
        </p:cxnSp>
      </p:grpSp>
      <p:grpSp>
        <p:nvGrpSpPr>
          <p:cNvPr id="15" name="组合 16"/>
          <p:cNvGrpSpPr/>
          <p:nvPr/>
        </p:nvGrpSpPr>
        <p:grpSpPr bwMode="auto">
          <a:xfrm>
            <a:off x="7538593" y="5008044"/>
            <a:ext cx="2133003" cy="362875"/>
            <a:chOff x="4881562" y="2969419"/>
            <a:chExt cx="783432" cy="219075"/>
          </a:xfrm>
        </p:grpSpPr>
        <p:sp>
          <p:nvSpPr>
            <p:cNvPr id="16" name="矩形 13"/>
            <p:cNvSpPr>
              <a:spLocks noChangeArrowheads="1"/>
            </p:cNvSpPr>
            <p:nvPr/>
          </p:nvSpPr>
          <p:spPr bwMode="auto">
            <a:xfrm>
              <a:off x="4881563" y="2969419"/>
              <a:ext cx="783431" cy="219075"/>
            </a:xfrm>
            <a:prstGeom prst="rect">
              <a:avLst/>
            </a:prstGeom>
            <a:solidFill>
              <a:schemeClr val="bg1"/>
            </a:solidFill>
            <a:ln w="9525" algn="ctr">
              <a:noFill/>
              <a:round/>
            </a:ln>
          </p:spPr>
          <p:txBody>
            <a:bodyPr/>
            <a:lstStyle/>
            <a:p>
              <a:endParaRPr lang="zh-CN" altLang="en-US" sz="1805"/>
            </a:p>
          </p:txBody>
        </p:sp>
        <p:cxnSp>
          <p:nvCxnSpPr>
            <p:cNvPr id="17" name="直接连接符 15"/>
            <p:cNvCxnSpPr>
              <a:cxnSpLocks noChangeShapeType="1"/>
            </p:cNvCxnSpPr>
            <p:nvPr/>
          </p:nvCxnSpPr>
          <p:spPr bwMode="auto">
            <a:xfrm rot="10800000" flipH="1">
              <a:off x="4881562" y="3159919"/>
              <a:ext cx="783431" cy="1588"/>
            </a:xfrm>
            <a:prstGeom prst="line">
              <a:avLst/>
            </a:prstGeom>
            <a:noFill/>
            <a:ln w="9525" algn="ctr">
              <a:solidFill>
                <a:srgbClr val="CF000E"/>
              </a:solidFill>
              <a:round/>
            </a:ln>
          </p:spPr>
        </p:cxnSp>
      </p:grpSp>
    </p:spTree>
    <p:custDataLst>
      <p:custData r:id="rId1"/>
    </p:custDataLst>
    <p:extLst>
      <p:ext uri="{BB962C8B-B14F-4D97-AF65-F5344CB8AC3E}">
        <p14:creationId xmlns:p14="http://schemas.microsoft.com/office/powerpoint/2010/main" xmlns="" val="37875830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053707" y="1082757"/>
            <a:ext cx="8147747" cy="447486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解析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解法一:由两直线平行可得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cos 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cos 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=0,由正弦定理可知sin </a:t>
            </a:r>
            <a:r>
              <a:rPr sz="1805" dirty="0"/>
              <a:t/>
            </a:r>
            <a:br>
              <a:rPr sz="1805" dirty="0"/>
            </a:b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cos 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-sin 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cos 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=0,即</a:t>
            </a:r>
            <a:r>
              <a:rPr lang="zh-CN" altLang="en-US" sz="2599" kern="0" spc="-117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sin 2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599" kern="0" spc="-117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sin 2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,又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∈(0,π),且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∈(0,π),所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  <a:spcBef>
                <a:spcPts val="219"/>
              </a:spcBef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以2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=2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或2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+2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=π,即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或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599" kern="0" spc="-869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.若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,则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,cos 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=cos 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,此时两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  <a:spcBef>
                <a:spcPts val="219"/>
              </a:spcBef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直线重合,不符合题意,舍去,故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599" kern="0" spc="-869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,则△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ABC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是直角三角形,故选C.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  <a:spcBef>
                <a:spcPts val="219"/>
              </a:spcBef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解法二:由两直线平行可得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cos 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cos 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=0,由余弦定理,得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·</a:t>
            </a:r>
            <a:r>
              <a:rPr lang="zh-CN" altLang="en-US" sz="2729" kern="0" spc="6068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  <a:spcBef>
                <a:spcPts val="11"/>
              </a:spcBef>
            </a:pP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·</a:t>
            </a:r>
            <a:r>
              <a:rPr lang="zh-CN" altLang="en-US" sz="2729" kern="0" spc="6068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,所以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1519" kern="0" baseline="59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1519" kern="0" baseline="59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1519" kern="0" baseline="59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1519" kern="0" baseline="59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)=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1519" kern="0" baseline="59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1519" kern="0" baseline="59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1519" kern="0" baseline="59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1519" kern="0" baseline="59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),所以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1519" kern="0" baseline="59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1519" kern="0" baseline="59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1519" kern="0" baseline="59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)=(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1519" kern="0" baseline="59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1519" kern="0" baseline="59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)(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1519" kern="0" baseline="59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1519" kern="0" baseline="59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),所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  <a:spcBef>
                <a:spcPts val="11"/>
              </a:spcBef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以(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1519" kern="0" baseline="59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1519" kern="0" baseline="59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)(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1519" kern="0" baseline="59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1519" kern="0" baseline="59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1519" kern="0" baseline="59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)=0,所以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或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1519" kern="0" baseline="59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1519" kern="0" baseline="59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1519" kern="0" baseline="59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.若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,则两直线重合,不符合题</a:t>
            </a:r>
            <a:r>
              <a:rPr sz="1805" dirty="0"/>
              <a:t/>
            </a:r>
            <a:br>
              <a:rPr sz="1805" dirty="0"/>
            </a:b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意,故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1519" kern="0" baseline="59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1519" kern="0" baseline="59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1519" kern="0" baseline="59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,则△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ABC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是直角三角形,故选C.</a:t>
            </a:r>
            <a:endParaRPr lang="zh-CN" altLang="en-US" sz="1805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4539762" y="1633131"/>
          <a:ext cx="181437" cy="553860"/>
        </p:xfrm>
        <a:graphic>
          <a:graphicData uri="http://schemas.openxmlformats.org/presentationml/2006/ole">
            <p:oleObj spid="_x0000_s4104" name="Equation" r:id="rId5" imgW="4876800" imgH="14630400" progId="Equation.DSMT4">
              <p:embed/>
            </p:oleObj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5519800" y="1633131"/>
          <a:ext cx="181437" cy="553860"/>
        </p:xfrm>
        <a:graphic>
          <a:graphicData uri="http://schemas.openxmlformats.org/presentationml/2006/ole">
            <p:oleObj spid="_x0000_s4105" name="Equation" r:id="rId6" imgW="4876800" imgH="14630400" progId="Equation.DSMT4">
              <p:embed/>
            </p:oleObj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5918476" y="2261687"/>
          <a:ext cx="219634" cy="553860"/>
        </p:xfrm>
        <a:graphic>
          <a:graphicData uri="http://schemas.openxmlformats.org/presentationml/2006/ole">
            <p:oleObj spid="_x0000_s4106" name="Equation" r:id="rId7" imgW="5791200" imgH="14630400" progId="Equation.DSMT4">
              <p:embed/>
            </p:oleObj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5926638" y="2890242"/>
          <a:ext cx="219634" cy="553860"/>
        </p:xfrm>
        <a:graphic>
          <a:graphicData uri="http://schemas.openxmlformats.org/presentationml/2006/ole">
            <p:oleObj spid="_x0000_s4107" name="Equation" r:id="rId8" imgW="5791200" imgH="14630400" progId="Equation.DSMT4">
              <p:embed/>
            </p:oleObj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8542235" y="3500794"/>
          <a:ext cx="1117270" cy="592058"/>
        </p:xfrm>
        <a:graphic>
          <a:graphicData uri="http://schemas.openxmlformats.org/presentationml/2006/ole">
            <p:oleObj spid="_x0000_s4108" name="Equation" r:id="rId9" imgW="29565600" imgH="15544800" progId="Equation.DSMT4">
              <p:embed/>
            </p:oleObj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/>
        </p:nvGraphicFramePr>
        <p:xfrm>
          <a:off x="2245897" y="4133208"/>
          <a:ext cx="1117270" cy="592058"/>
        </p:xfrm>
        <a:graphic>
          <a:graphicData uri="http://schemas.openxmlformats.org/presentationml/2006/ole">
            <p:oleObj spid="_x0000_s4109" name="Equation" r:id="rId10" imgW="29565600" imgH="15544800" progId="Equation.DSMT4">
              <p:embed/>
            </p:oleObj>
          </a:graphicData>
        </a:graphic>
      </p:graphicFrame>
      <p:sp>
        <p:nvSpPr>
          <p:cNvPr id="10" name="TextBox 2"/>
          <p:cNvSpPr txBox="1"/>
          <p:nvPr/>
        </p:nvSpPr>
        <p:spPr>
          <a:xfrm>
            <a:off x="2053707" y="5594754"/>
            <a:ext cx="8147747" cy="41418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 C</a:t>
            </a:r>
            <a:endParaRPr lang="zh-CN" altLang="en-US" sz="1805" dirty="0"/>
          </a:p>
        </p:txBody>
      </p:sp>
    </p:spTree>
    <p:custDataLst>
      <p:custData r:id="rId2"/>
    </p:custDataLst>
    <p:extLst>
      <p:ext uri="{BB962C8B-B14F-4D97-AF65-F5344CB8AC3E}">
        <p14:creationId xmlns:p14="http://schemas.microsoft.com/office/powerpoint/2010/main" xmlns="" val="34550408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053707" y="1082757"/>
            <a:ext cx="8147747" cy="500050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eaLnBrk="0" latinLnBrk="1" hangingPunct="0">
              <a:lnSpc>
                <a:spcPct val="150000"/>
              </a:lnSpc>
            </a:pPr>
            <a:r>
              <a:rPr lang="zh-CN" altLang="en-US" sz="2206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考点二    解三角形及其应用</a:t>
            </a:r>
            <a:endParaRPr lang="zh-CN" altLang="en-US" sz="2206" b="1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考向基础</a:t>
            </a:r>
            <a:endParaRPr lang="zh-CN" altLang="en-US" sz="1805" b="1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1.三角形的面积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设△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ABC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的三边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所对的三个内角为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,其面积为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S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,外接圆半径为</a:t>
            </a:r>
            <a:r>
              <a:rPr sz="1805" dirty="0"/>
              <a:t/>
            </a:r>
            <a:br>
              <a:rPr sz="1805" dirty="0"/>
            </a:b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R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S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599" kern="0" spc="-117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ah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h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为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BC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边上的高);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</a:t>
            </a:r>
            <a:r>
              <a:rPr lang="zh-CN" altLang="en-US" sz="2017" i="1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S</a:t>
            </a:r>
            <a:r>
              <a:rPr lang="zh-CN" altLang="en-US" sz="201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4361" u="sng" kern="0" spc="-2933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i="1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ab</a:t>
            </a:r>
            <a:r>
              <a:rPr lang="zh-CN" altLang="en-US" sz="201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sin </a:t>
            </a:r>
            <a:r>
              <a:rPr lang="zh-CN" altLang="en-US" sz="2017" i="1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201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4361" u="sng" kern="0" spc="-2933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i="1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ac</a:t>
            </a:r>
            <a:r>
              <a:rPr lang="zh-CN" altLang="en-US" sz="201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sin </a:t>
            </a:r>
            <a:r>
              <a:rPr lang="zh-CN" altLang="en-US" sz="2017" i="1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4361" u="sng" kern="0" spc="-2933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i="1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bc</a:t>
            </a:r>
            <a:r>
              <a:rPr lang="zh-CN" altLang="en-US" sz="201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sin </a:t>
            </a:r>
            <a:r>
              <a:rPr lang="zh-CN" altLang="en-US" sz="2017" i="1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;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(3)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S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=2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R</a:t>
            </a:r>
            <a:r>
              <a:rPr lang="zh-CN" altLang="en-US" sz="1519" kern="0" baseline="59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sin 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sin 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sin 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;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(4)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S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599" kern="0" spc="709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;</a:t>
            </a:r>
            <a:endParaRPr lang="zh-CN" altLang="en-US" sz="1805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2625283" y="3498650"/>
          <a:ext cx="181436" cy="553859"/>
        </p:xfrm>
        <a:graphic>
          <a:graphicData uri="http://schemas.openxmlformats.org/presentationml/2006/ole">
            <p:oleObj spid="_x0000_s5127" name="Equation" r:id="rId5" imgW="4876800" imgH="14630400" progId="Equation.DSMT4">
              <p:embed/>
            </p:oleObj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2629818" y="4251448"/>
          <a:ext cx="172365" cy="526167"/>
        </p:xfrm>
        <a:graphic>
          <a:graphicData uri="http://schemas.openxmlformats.org/presentationml/2006/ole">
            <p:oleObj spid="_x0000_s5128" name="Equation" r:id="rId6" imgW="4876800" imgH="14630400" progId="Equation.DSMT4">
              <p:embed/>
            </p:oleObj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3745310" y="4251448"/>
          <a:ext cx="172365" cy="526167"/>
        </p:xfrm>
        <a:graphic>
          <a:graphicData uri="http://schemas.openxmlformats.org/presentationml/2006/ole">
            <p:oleObj spid="_x0000_s5129" name="Equation" r:id="rId7" imgW="4876800" imgH="14630400" progId="Equation.DSMT4">
              <p:embed/>
            </p:oleObj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4829322" y="4251448"/>
          <a:ext cx="172365" cy="526167"/>
        </p:xfrm>
        <a:graphic>
          <a:graphicData uri="http://schemas.openxmlformats.org/presentationml/2006/ole">
            <p:oleObj spid="_x0000_s5130" name="Equation" r:id="rId8" imgW="4876800" imgH="14630400" progId="Equation.DSMT4">
              <p:embed/>
            </p:oleObj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2625283" y="5568920"/>
          <a:ext cx="420169" cy="553859"/>
        </p:xfrm>
        <a:graphic>
          <a:graphicData uri="http://schemas.openxmlformats.org/presentationml/2006/ole">
            <p:oleObj spid="_x0000_s5131" name="Equation" r:id="rId9" imgW="10972800" imgH="14630400" progId="Equation.DSMT4">
              <p:embed/>
            </p:oleObj>
          </a:graphicData>
        </a:graphic>
      </p:graphicFrame>
    </p:spTree>
    <p:custDataLst>
      <p:custData r:id="rId2"/>
    </p:custDataLst>
    <p:extLst>
      <p:ext uri="{BB962C8B-B14F-4D97-AF65-F5344CB8AC3E}">
        <p14:creationId xmlns:p14="http://schemas.microsoft.com/office/powerpoint/2010/main" xmlns="" val="343610370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053707" y="1082757"/>
            <a:ext cx="8147747" cy="515941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(5)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S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1566" kern="0" spc="16104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27" kern="0" spc="10782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  <a:spcBef>
                <a:spcPts val="48"/>
              </a:spcBef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2.实际问题中的常用角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(1)仰角和俯角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与目标视线在同一铅垂平面内的水平线和目标视线的夹角,目标视线在</a:t>
            </a:r>
            <a:r>
              <a:rPr sz="1805" dirty="0"/>
              <a:t/>
            </a:r>
            <a:br>
              <a:rPr sz="1805" dirty="0"/>
            </a:b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水平线上方的角叫①</a:t>
            </a:r>
            <a:r>
              <a:rPr lang="zh-CN" altLang="en-US" sz="2017" u="sng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　仰角    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,目标视线在水平线下方的角叫②</a:t>
            </a:r>
            <a:r>
              <a:rPr lang="zh-CN" altLang="en-US" sz="2017" u="sng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俯角 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(如图a).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10488" kern="0" spc="42674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endParaRPr lang="zh-CN" altLang="en-US" sz="1805" dirty="0"/>
          </a:p>
        </p:txBody>
      </p:sp>
      <p:pic>
        <p:nvPicPr>
          <p:cNvPr id="3" name="图片 3" descr="textimage7.jpe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284371" y="4078727"/>
            <a:ext cx="5410535" cy="2288190"/>
          </a:xfrm>
          <a:prstGeom prst="rect">
            <a:avLst/>
          </a:prstGeom>
        </p:spPr>
      </p:pic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2625283" y="1299579"/>
          <a:ext cx="2244089" cy="343774"/>
        </p:xfrm>
        <a:graphic>
          <a:graphicData uri="http://schemas.openxmlformats.org/presentationml/2006/ole">
            <p:oleObj spid="_x0000_s6148" name="Equation" r:id="rId6" imgW="59131200" imgH="9144000" progId="Equation.DSMT4">
              <p:embed/>
            </p:oleObj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4869372" y="1185396"/>
          <a:ext cx="1728426" cy="620706"/>
        </p:xfrm>
        <a:graphic>
          <a:graphicData uri="http://schemas.openxmlformats.org/presentationml/2006/ole">
            <p:oleObj spid="_x0000_s6149" name="Equation" r:id="rId7" imgW="45720000" imgH="16459200" progId="Equation.DSMT4">
              <p:embed/>
            </p:oleObj>
          </a:graphicData>
        </a:graphic>
      </p:graphicFrame>
      <p:grpSp>
        <p:nvGrpSpPr>
          <p:cNvPr id="7" name="组合 16"/>
          <p:cNvGrpSpPr/>
          <p:nvPr/>
        </p:nvGrpSpPr>
        <p:grpSpPr bwMode="auto">
          <a:xfrm>
            <a:off x="4411063" y="3165449"/>
            <a:ext cx="968733" cy="362875"/>
            <a:chOff x="4881562" y="2969419"/>
            <a:chExt cx="783432" cy="219075"/>
          </a:xfrm>
        </p:grpSpPr>
        <p:sp>
          <p:nvSpPr>
            <p:cNvPr id="8" name="矩形 13"/>
            <p:cNvSpPr>
              <a:spLocks noChangeArrowheads="1"/>
            </p:cNvSpPr>
            <p:nvPr/>
          </p:nvSpPr>
          <p:spPr bwMode="auto">
            <a:xfrm>
              <a:off x="4881563" y="2969419"/>
              <a:ext cx="783431" cy="219075"/>
            </a:xfrm>
            <a:prstGeom prst="rect">
              <a:avLst/>
            </a:prstGeom>
            <a:solidFill>
              <a:schemeClr val="bg1"/>
            </a:solidFill>
            <a:ln w="9525" algn="ctr">
              <a:noFill/>
              <a:round/>
            </a:ln>
          </p:spPr>
          <p:txBody>
            <a:bodyPr/>
            <a:lstStyle/>
            <a:p>
              <a:endParaRPr lang="zh-CN" altLang="en-US" sz="1805"/>
            </a:p>
          </p:txBody>
        </p:sp>
        <p:cxnSp>
          <p:nvCxnSpPr>
            <p:cNvPr id="9" name="直接连接符 15"/>
            <p:cNvCxnSpPr>
              <a:cxnSpLocks noChangeShapeType="1"/>
            </p:cNvCxnSpPr>
            <p:nvPr/>
          </p:nvCxnSpPr>
          <p:spPr bwMode="auto">
            <a:xfrm rot="10800000" flipH="1">
              <a:off x="4881562" y="3159919"/>
              <a:ext cx="783431" cy="1588"/>
            </a:xfrm>
            <a:prstGeom prst="line">
              <a:avLst/>
            </a:prstGeom>
            <a:noFill/>
            <a:ln w="9525" algn="ctr">
              <a:solidFill>
                <a:srgbClr val="CF000E"/>
              </a:solidFill>
              <a:round/>
            </a:ln>
          </p:spPr>
        </p:cxnSp>
      </p:grpSp>
      <p:grpSp>
        <p:nvGrpSpPr>
          <p:cNvPr id="10" name="组合 16"/>
          <p:cNvGrpSpPr/>
          <p:nvPr/>
        </p:nvGrpSpPr>
        <p:grpSpPr bwMode="auto">
          <a:xfrm>
            <a:off x="9068715" y="3173606"/>
            <a:ext cx="679924" cy="362875"/>
            <a:chOff x="4881562" y="2969419"/>
            <a:chExt cx="783432" cy="219075"/>
          </a:xfrm>
        </p:grpSpPr>
        <p:sp>
          <p:nvSpPr>
            <p:cNvPr id="11" name="矩形 13"/>
            <p:cNvSpPr>
              <a:spLocks noChangeArrowheads="1"/>
            </p:cNvSpPr>
            <p:nvPr/>
          </p:nvSpPr>
          <p:spPr bwMode="auto">
            <a:xfrm>
              <a:off x="4881563" y="2969419"/>
              <a:ext cx="783431" cy="219075"/>
            </a:xfrm>
            <a:prstGeom prst="rect">
              <a:avLst/>
            </a:prstGeom>
            <a:solidFill>
              <a:schemeClr val="bg1"/>
            </a:solidFill>
            <a:ln w="9525" algn="ctr">
              <a:noFill/>
              <a:round/>
            </a:ln>
          </p:spPr>
          <p:txBody>
            <a:bodyPr/>
            <a:lstStyle/>
            <a:p>
              <a:endParaRPr lang="zh-CN" altLang="en-US" sz="1805"/>
            </a:p>
          </p:txBody>
        </p:sp>
        <p:cxnSp>
          <p:nvCxnSpPr>
            <p:cNvPr id="12" name="直接连接符 15"/>
            <p:cNvCxnSpPr>
              <a:cxnSpLocks noChangeShapeType="1"/>
            </p:cNvCxnSpPr>
            <p:nvPr/>
          </p:nvCxnSpPr>
          <p:spPr bwMode="auto">
            <a:xfrm rot="10800000" flipH="1">
              <a:off x="4881562" y="3159919"/>
              <a:ext cx="783431" cy="1588"/>
            </a:xfrm>
            <a:prstGeom prst="line">
              <a:avLst/>
            </a:prstGeom>
            <a:noFill/>
            <a:ln w="9525" algn="ctr">
              <a:solidFill>
                <a:srgbClr val="CF000E"/>
              </a:solidFill>
              <a:round/>
            </a:ln>
          </p:spPr>
        </p:cxnSp>
      </p:grpSp>
    </p:spTree>
    <p:custDataLst>
      <p:custData r:id="rId2"/>
    </p:custDataLst>
    <p:extLst>
      <p:ext uri="{BB962C8B-B14F-4D97-AF65-F5344CB8AC3E}">
        <p14:creationId xmlns:p14="http://schemas.microsoft.com/office/powerpoint/2010/main" xmlns="" val="42460357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053707" y="1082757"/>
            <a:ext cx="8147747" cy="18626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(2)方位角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方位角是指从某点的③</a:t>
            </a:r>
            <a:r>
              <a:rPr lang="zh-CN" altLang="en-US" sz="2017" u="sng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　正北    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方向顺时针转到目标方向线的水平角,</a:t>
            </a:r>
            <a:r>
              <a:rPr sz="1805" dirty="0"/>
              <a:t/>
            </a:r>
            <a:br>
              <a:rPr sz="1805" dirty="0"/>
            </a:b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如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点的方位角为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α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(如图b).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(3)坡角:坡面与水平面所成的锐二面角. </a:t>
            </a:r>
            <a:endParaRPr lang="zh-CN" altLang="en-US" sz="1805" dirty="0"/>
          </a:p>
        </p:txBody>
      </p:sp>
      <p:grpSp>
        <p:nvGrpSpPr>
          <p:cNvPr id="3" name="组合 16"/>
          <p:cNvGrpSpPr/>
          <p:nvPr/>
        </p:nvGrpSpPr>
        <p:grpSpPr bwMode="auto">
          <a:xfrm>
            <a:off x="4697015" y="1589962"/>
            <a:ext cx="969263" cy="362875"/>
            <a:chOff x="4881562" y="2969419"/>
            <a:chExt cx="783432" cy="219075"/>
          </a:xfrm>
        </p:grpSpPr>
        <p:sp>
          <p:nvSpPr>
            <p:cNvPr id="4" name="矩形 13"/>
            <p:cNvSpPr>
              <a:spLocks noChangeArrowheads="1"/>
            </p:cNvSpPr>
            <p:nvPr/>
          </p:nvSpPr>
          <p:spPr bwMode="auto">
            <a:xfrm>
              <a:off x="4881563" y="2969419"/>
              <a:ext cx="783431" cy="219075"/>
            </a:xfrm>
            <a:prstGeom prst="rect">
              <a:avLst/>
            </a:prstGeom>
            <a:solidFill>
              <a:schemeClr val="bg1"/>
            </a:solidFill>
            <a:ln w="9525" algn="ctr">
              <a:noFill/>
              <a:round/>
            </a:ln>
          </p:spPr>
          <p:txBody>
            <a:bodyPr/>
            <a:lstStyle/>
            <a:p>
              <a:endParaRPr lang="zh-CN" altLang="en-US" sz="1805"/>
            </a:p>
          </p:txBody>
        </p:sp>
        <p:cxnSp>
          <p:nvCxnSpPr>
            <p:cNvPr id="5" name="直接连接符 15"/>
            <p:cNvCxnSpPr>
              <a:cxnSpLocks noChangeShapeType="1"/>
            </p:cNvCxnSpPr>
            <p:nvPr/>
          </p:nvCxnSpPr>
          <p:spPr bwMode="auto">
            <a:xfrm rot="10800000" flipH="1">
              <a:off x="4881562" y="3159919"/>
              <a:ext cx="783431" cy="1588"/>
            </a:xfrm>
            <a:prstGeom prst="line">
              <a:avLst/>
            </a:prstGeom>
            <a:noFill/>
            <a:ln w="9525" algn="ctr">
              <a:solidFill>
                <a:srgbClr val="CF000E"/>
              </a:solidFill>
              <a:round/>
            </a:ln>
          </p:spPr>
        </p:cxnSp>
      </p:grpSp>
    </p:spTree>
    <p:custDataLst>
      <p:custData r:id="rId1"/>
    </p:custDataLst>
    <p:extLst>
      <p:ext uri="{BB962C8B-B14F-4D97-AF65-F5344CB8AC3E}">
        <p14:creationId xmlns:p14="http://schemas.microsoft.com/office/powerpoint/2010/main" xmlns="" val="19180983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053707" y="1082757"/>
            <a:ext cx="8147747" cy="485291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【知识拓展】</a:t>
            </a:r>
            <a:endParaRPr lang="zh-CN" altLang="en-US" sz="1805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在△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ABC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中,角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所对的边分别是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,常见的结论如下:</a:t>
            </a:r>
            <a:endParaRPr lang="zh-CN" altLang="en-US" sz="1805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=π;</a:t>
            </a:r>
            <a:endParaRPr lang="zh-CN" altLang="en-US" sz="1805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(2)在△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ABC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中,大角对大边,大边对大角,如:</a:t>
            </a:r>
            <a:r>
              <a:rPr lang="zh-CN" altLang="en-US" sz="2017" i="1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&gt;</a:t>
            </a:r>
            <a:r>
              <a:rPr lang="zh-CN" altLang="en-US" sz="2017" i="1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7" u="sng" kern="0" dirty="0">
                <a:solidFill>
                  <a:srgbClr val="000000"/>
                </a:solidFill>
                <a:latin typeface="NEU-BZ" pitchFamily="65" charset="-122"/>
                <a:ea typeface="NEU-BZ" pitchFamily="65" charset="-122"/>
              </a:rPr>
              <a:t>⇔</a:t>
            </a:r>
            <a:r>
              <a:rPr lang="zh-CN" altLang="en-US" sz="2017" i="1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&gt;</a:t>
            </a:r>
            <a:r>
              <a:rPr lang="zh-CN" altLang="en-US" sz="2017" i="1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7" u="sng" kern="0" dirty="0">
                <a:solidFill>
                  <a:srgbClr val="000000"/>
                </a:solidFill>
                <a:latin typeface="NEU-BZ" pitchFamily="65" charset="-122"/>
                <a:ea typeface="NEU-BZ" pitchFamily="65" charset="-122"/>
              </a:rPr>
              <a:t>⇔</a:t>
            </a:r>
            <a:r>
              <a:rPr lang="zh-CN" altLang="en-US" sz="201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sin </a:t>
            </a:r>
            <a:r>
              <a:rPr lang="zh-CN" altLang="en-US" sz="2017" i="1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&gt;sin </a:t>
            </a:r>
            <a:r>
              <a:rPr lang="zh-CN" altLang="en-US" sz="2017" i="1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;</a:t>
            </a:r>
            <a:endParaRPr lang="zh-CN" altLang="en-US" sz="1805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(3)任意两边之和大于第三边,任意两边之差小于第三边;</a:t>
            </a:r>
            <a:endParaRPr lang="zh-CN" altLang="en-US" sz="1805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(4)在锐角三角形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ABC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中,</a:t>
            </a:r>
            <a:r>
              <a:rPr lang="zh-CN" altLang="en-US" sz="201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sin </a:t>
            </a:r>
            <a:r>
              <a:rPr lang="zh-CN" altLang="en-US" sz="2017" i="1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&gt;cos </a:t>
            </a:r>
            <a:r>
              <a:rPr lang="zh-CN" altLang="en-US" sz="2017" i="1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7" u="sng" kern="0" dirty="0">
                <a:solidFill>
                  <a:srgbClr val="000000"/>
                </a:solidFill>
                <a:latin typeface="NEU-BZ" pitchFamily="65" charset="-122"/>
                <a:ea typeface="NEU-BZ" pitchFamily="65" charset="-122"/>
              </a:rPr>
              <a:t>⇔</a:t>
            </a:r>
            <a:r>
              <a:rPr lang="zh-CN" altLang="en-US" sz="2017" i="1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017" i="1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&gt;</a:t>
            </a:r>
            <a:r>
              <a:rPr lang="zh-CN" altLang="en-US" sz="4361" u="sng" kern="0" spc="-2632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;</a:t>
            </a:r>
            <a:endParaRPr lang="zh-CN" altLang="en-US" sz="1805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(5)在斜△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ABC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中,</a:t>
            </a:r>
            <a:r>
              <a:rPr lang="zh-CN" altLang="en-US" sz="201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tan </a:t>
            </a:r>
            <a:r>
              <a:rPr lang="zh-CN" altLang="en-US" sz="2017" i="1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+tan </a:t>
            </a:r>
            <a:r>
              <a:rPr lang="zh-CN" altLang="en-US" sz="2017" i="1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+tan </a:t>
            </a:r>
            <a:r>
              <a:rPr lang="zh-CN" altLang="en-US" sz="2017" i="1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201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=tan </a:t>
            </a:r>
            <a:r>
              <a:rPr lang="zh-CN" altLang="en-US" sz="2017" i="1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·tan </a:t>
            </a:r>
            <a:r>
              <a:rPr lang="zh-CN" altLang="en-US" sz="2017" i="1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·tan </a:t>
            </a:r>
            <a:r>
              <a:rPr lang="zh-CN" altLang="en-US" sz="2017" i="1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201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;</a:t>
            </a:r>
            <a:endParaRPr lang="zh-CN" altLang="en-US" sz="1805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(6)有关三角形内角的常用三角恒等式:sin(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)=sin 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,cos(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)=-cos 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sz="1805"/>
              <a:t/>
            </a:r>
            <a:br>
              <a:rPr sz="1805"/>
            </a:b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tan(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)=-tan 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2827" kern="0" spc="6571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,sin</a:t>
            </a:r>
            <a:r>
              <a:rPr lang="zh-CN" altLang="en-US" sz="2523" kern="0" spc="2139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=cos</a:t>
            </a:r>
            <a:r>
              <a:rPr lang="zh-CN" altLang="en-US" sz="2523" kern="0" spc="-718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,cos</a:t>
            </a:r>
            <a:r>
              <a:rPr lang="zh-CN" altLang="en-US" sz="2523" kern="0" spc="2139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=sin</a:t>
            </a:r>
            <a:r>
              <a:rPr lang="zh-CN" altLang="en-US" sz="2523" kern="0" spc="-718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 sz="1805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6795334" y="3655583"/>
          <a:ext cx="208652" cy="526167"/>
        </p:xfrm>
        <a:graphic>
          <a:graphicData uri="http://schemas.openxmlformats.org/presentationml/2006/ole">
            <p:oleObj spid="_x0000_s7176" name="Equation" r:id="rId5" imgW="5791200" imgH="14630400" progId="Equation.DSMT4">
              <p:embed/>
            </p:oleObj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3776520" y="5458079"/>
          <a:ext cx="1193664" cy="620704"/>
        </p:xfrm>
        <a:graphic>
          <a:graphicData uri="http://schemas.openxmlformats.org/presentationml/2006/ole">
            <p:oleObj spid="_x0000_s7177" name="Equation" r:id="rId6" imgW="31394400" imgH="16459200" progId="Equation.DSMT4">
              <p:embed/>
            </p:oleObj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5333291" y="5477514"/>
          <a:ext cx="592058" cy="553859"/>
        </p:xfrm>
        <a:graphic>
          <a:graphicData uri="http://schemas.openxmlformats.org/presentationml/2006/ole">
            <p:oleObj spid="_x0000_s7178" name="Equation" r:id="rId7" imgW="15544800" imgH="14630400" progId="Equation.DSMT4">
              <p:embed/>
            </p:oleObj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6411454" y="5477514"/>
          <a:ext cx="229183" cy="553859"/>
        </p:xfrm>
        <a:graphic>
          <a:graphicData uri="http://schemas.openxmlformats.org/presentationml/2006/ole">
            <p:oleObj spid="_x0000_s7179" name="Equation" r:id="rId8" imgW="6096000" imgH="14630400" progId="Equation.DSMT4">
              <p:embed/>
            </p:oleObj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7046285" y="5477514"/>
          <a:ext cx="592058" cy="553859"/>
        </p:xfrm>
        <a:graphic>
          <a:graphicData uri="http://schemas.openxmlformats.org/presentationml/2006/ole">
            <p:oleObj spid="_x0000_s7180" name="Equation" r:id="rId9" imgW="15544800" imgH="14630400" progId="Equation.DSMT4">
              <p:embed/>
            </p:oleObj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/>
        </p:nvGraphicFramePr>
        <p:xfrm>
          <a:off x="8081906" y="5477514"/>
          <a:ext cx="229183" cy="553859"/>
        </p:xfrm>
        <a:graphic>
          <a:graphicData uri="http://schemas.openxmlformats.org/presentationml/2006/ole">
            <p:oleObj spid="_x0000_s7181" name="Equation" r:id="rId10" imgW="6096000" imgH="14630400" progId="Equation.DSMT4">
              <p:embed/>
            </p:oleObj>
          </a:graphicData>
        </a:graphic>
      </p:graphicFrame>
    </p:spTree>
    <p:custDataLst>
      <p:custData r:id="rId2"/>
    </p:custDataLst>
    <p:extLst>
      <p:ext uri="{BB962C8B-B14F-4D97-AF65-F5344CB8AC3E}">
        <p14:creationId xmlns:p14="http://schemas.microsoft.com/office/powerpoint/2010/main" xmlns="" val="106285354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053707" y="1082757"/>
            <a:ext cx="8147747" cy="88101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考向突破</a:t>
            </a:r>
            <a:endParaRPr lang="zh-CN" altLang="en-US" sz="2406" b="1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考向一    求三角形的面积</a:t>
            </a:r>
            <a:endParaRPr lang="zh-CN" altLang="en-US" sz="1805" b="1" dirty="0"/>
          </a:p>
        </p:txBody>
      </p:sp>
      <p:sp>
        <p:nvSpPr>
          <p:cNvPr id="3" name="TextBox 2"/>
          <p:cNvSpPr txBox="1"/>
          <p:nvPr/>
        </p:nvSpPr>
        <p:spPr>
          <a:xfrm>
            <a:off x="2053707" y="2023245"/>
            <a:ext cx="8147747" cy="22064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例4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 (2018福建德化一中、永安一中、漳平一中三校联考,8)在△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ABC</a:t>
            </a:r>
            <a:r>
              <a:rPr sz="1805" dirty="0"/>
              <a:t/>
            </a:r>
            <a:br>
              <a:rPr sz="1805" dirty="0"/>
            </a:b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中,角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的对边分别为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,若</a:t>
            </a:r>
            <a:r>
              <a:rPr lang="zh-CN" altLang="en-US" sz="2543" kern="0" spc="12044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762" kern="0" spc="846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543" kern="0" spc="-813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=1,则</a:t>
            </a:r>
            <a:endParaRPr lang="en-US" altLang="zh-CN" sz="2017" kern="0" dirty="0">
              <a:solidFill>
                <a:srgbClr val="000000"/>
              </a:solidFill>
              <a:latin typeface="Times New Roman" pitchFamily="65" charset="-122"/>
              <a:ea typeface="宋体" pitchFamily="65" charset="-122"/>
            </a:endParaRP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△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ABC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的面积为</a:t>
            </a:r>
            <a:r>
              <a:rPr lang="zh-CN" altLang="en-US" sz="1578" kern="0" spc="439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　　)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</a:t>
            </a:r>
            <a:r>
              <a:rPr lang="zh-CN" altLang="en-US" sz="2762" kern="0" spc="-55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    B.</a:t>
            </a:r>
            <a:r>
              <a:rPr lang="zh-CN" altLang="en-US" sz="2762" kern="0" spc="-55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    C.</a:t>
            </a:r>
            <a:r>
              <a:rPr lang="zh-CN" altLang="en-US" sz="2543" kern="0" spc="-1114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    D.</a:t>
            </a:r>
            <a:r>
              <a:rPr lang="zh-CN" altLang="en-US" sz="2543" kern="0" spc="-1114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 </a:t>
            </a:r>
            <a:endParaRPr lang="zh-CN" altLang="en-US" sz="1805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5601202" y="2600819"/>
          <a:ext cx="1852567" cy="553859"/>
        </p:xfrm>
        <a:graphic>
          <a:graphicData uri="http://schemas.openxmlformats.org/presentationml/2006/ole">
            <p:oleObj spid="_x0000_s8201" name="Equation" r:id="rId5" imgW="48768000" imgH="14630400" progId="Equation.DSMT4">
              <p:embed/>
            </p:oleObj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7598287" y="2552549"/>
          <a:ext cx="458366" cy="601606"/>
        </p:xfrm>
        <a:graphic>
          <a:graphicData uri="http://schemas.openxmlformats.org/presentationml/2006/ole">
            <p:oleObj spid="_x0000_s8202" name="Equation" r:id="rId6" imgW="12192000" imgH="15849600" progId="Equation.DSMT4">
              <p:embed/>
            </p:oleObj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8428086" y="2600818"/>
          <a:ext cx="219634" cy="553860"/>
        </p:xfrm>
        <a:graphic>
          <a:graphicData uri="http://schemas.openxmlformats.org/presentationml/2006/ole">
            <p:oleObj spid="_x0000_s8203" name="Equation" r:id="rId7" imgW="5791200" imgH="14630400" progId="Equation.DSMT4">
              <p:embed/>
            </p:oleObj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2302828" y="3693173"/>
          <a:ext cx="343775" cy="601607"/>
        </p:xfrm>
        <a:graphic>
          <a:graphicData uri="http://schemas.openxmlformats.org/presentationml/2006/ole">
            <p:oleObj spid="_x0000_s8204" name="Equation" r:id="rId8" imgW="9144000" imgH="15849600" progId="Equation.DSMT4">
              <p:embed/>
            </p:oleObj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3394090" y="3693173"/>
          <a:ext cx="343774" cy="601607"/>
        </p:xfrm>
        <a:graphic>
          <a:graphicData uri="http://schemas.openxmlformats.org/presentationml/2006/ole">
            <p:oleObj spid="_x0000_s8205" name="Equation" r:id="rId9" imgW="9144000" imgH="15849600" progId="Equation.DSMT4">
              <p:embed/>
            </p:oleObj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/>
        </p:nvGraphicFramePr>
        <p:xfrm>
          <a:off x="4485351" y="3741442"/>
          <a:ext cx="181437" cy="553860"/>
        </p:xfrm>
        <a:graphic>
          <a:graphicData uri="http://schemas.openxmlformats.org/presentationml/2006/ole">
            <p:oleObj spid="_x0000_s8206" name="Equation" r:id="rId10" imgW="4876800" imgH="14630400" progId="Equation.DSMT4">
              <p:embed/>
            </p:oleObj>
          </a:graphicData>
        </a:graphic>
      </p:graphicFrame>
      <p:graphicFrame>
        <p:nvGraphicFramePr>
          <p:cNvPr id="10" name="对象 9"/>
          <p:cNvGraphicFramePr>
            <a:graphicFrameLocks noChangeAspect="1"/>
          </p:cNvGraphicFramePr>
          <p:nvPr/>
        </p:nvGraphicFramePr>
        <p:xfrm>
          <a:off x="5428414" y="3741442"/>
          <a:ext cx="181437" cy="553860"/>
        </p:xfrm>
        <a:graphic>
          <a:graphicData uri="http://schemas.openxmlformats.org/presentationml/2006/ole">
            <p:oleObj spid="_x0000_s8207" name="Equation" r:id="rId11" imgW="4876800" imgH="14630400" progId="Equation.DSMT4">
              <p:embed/>
            </p:oleObj>
          </a:graphicData>
        </a:graphic>
      </p:graphicFrame>
    </p:spTree>
    <p:custDataLst>
      <p:custData r:id="rId2"/>
    </p:custDataLst>
    <p:extLst>
      <p:ext uri="{BB962C8B-B14F-4D97-AF65-F5344CB8AC3E}">
        <p14:creationId xmlns:p14="http://schemas.microsoft.com/office/powerpoint/2010/main" xmlns="" val="313108214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053707" y="1082757"/>
            <a:ext cx="8147747" cy="181794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解析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由正弦定理可得</a:t>
            </a:r>
            <a:r>
              <a:rPr lang="zh-CN" altLang="en-US" sz="2543" kern="0" spc="1517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543" kern="0" spc="1517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543" kern="0" spc="12044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762" kern="0" spc="846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,则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=1,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543" kern="0" spc="-813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  <a:spcBef>
                <a:spcPts val="281"/>
              </a:spcBef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又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543" kern="0" spc="-813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=1,所以△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ABC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是边长为1的正三角形,故△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ABC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的面积为</a:t>
            </a:r>
            <a:r>
              <a:rPr lang="zh-CN" altLang="en-US" sz="2762" kern="0" spc="-55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,故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  <a:spcBef>
                <a:spcPts val="281"/>
              </a:spcBef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选B.</a:t>
            </a:r>
            <a:endParaRPr lang="zh-CN" altLang="en-US" sz="1805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4616233" y="1193952"/>
          <a:ext cx="515662" cy="553859"/>
        </p:xfrm>
        <a:graphic>
          <a:graphicData uri="http://schemas.openxmlformats.org/presentationml/2006/ole">
            <p:oleObj spid="_x0000_s9225" name="Equation" r:id="rId5" imgW="13716000" imgH="14630400" progId="Equation.DSMT4">
              <p:embed/>
            </p:oleObj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5276413" y="1193952"/>
          <a:ext cx="515662" cy="553859"/>
        </p:xfrm>
        <a:graphic>
          <a:graphicData uri="http://schemas.openxmlformats.org/presentationml/2006/ole">
            <p:oleObj spid="_x0000_s9226" name="Equation" r:id="rId6" imgW="13716000" imgH="14630400" progId="Equation.DSMT4">
              <p:embed/>
            </p:oleObj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5936593" y="1193952"/>
          <a:ext cx="1852566" cy="553859"/>
        </p:xfrm>
        <a:graphic>
          <a:graphicData uri="http://schemas.openxmlformats.org/presentationml/2006/ole">
            <p:oleObj spid="_x0000_s9227" name="Equation" r:id="rId7" imgW="48768000" imgH="14630400" progId="Equation.DSMT4">
              <p:embed/>
            </p:oleObj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7933678" y="1145682"/>
          <a:ext cx="458366" cy="601606"/>
        </p:xfrm>
        <a:graphic>
          <a:graphicData uri="http://schemas.openxmlformats.org/presentationml/2006/ole">
            <p:oleObj spid="_x0000_s9228" name="Equation" r:id="rId8" imgW="12192000" imgH="15849600" progId="Equation.DSMT4">
              <p:embed/>
            </p:oleObj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9474797" y="1193951"/>
          <a:ext cx="219634" cy="553860"/>
        </p:xfrm>
        <a:graphic>
          <a:graphicData uri="http://schemas.openxmlformats.org/presentationml/2006/ole">
            <p:oleObj spid="_x0000_s9229" name="Equation" r:id="rId9" imgW="5791200" imgH="14630400" progId="Equation.DSMT4">
              <p:embed/>
            </p:oleObj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/>
        </p:nvGraphicFramePr>
        <p:xfrm>
          <a:off x="2617327" y="1868195"/>
          <a:ext cx="219633" cy="553859"/>
        </p:xfrm>
        <a:graphic>
          <a:graphicData uri="http://schemas.openxmlformats.org/presentationml/2006/ole">
            <p:oleObj spid="_x0000_s9230" name="Equation" r:id="rId10" imgW="5791200" imgH="14630400" progId="Equation.DSMT4">
              <p:embed/>
            </p:oleObj>
          </a:graphicData>
        </a:graphic>
      </p:graphicFrame>
      <p:graphicFrame>
        <p:nvGraphicFramePr>
          <p:cNvPr id="10" name="对象 9"/>
          <p:cNvGraphicFramePr>
            <a:graphicFrameLocks noChangeAspect="1"/>
          </p:cNvGraphicFramePr>
          <p:nvPr/>
        </p:nvGraphicFramePr>
        <p:xfrm>
          <a:off x="9145783" y="1819926"/>
          <a:ext cx="343775" cy="601607"/>
        </p:xfrm>
        <a:graphic>
          <a:graphicData uri="http://schemas.openxmlformats.org/presentationml/2006/ole">
            <p:oleObj spid="_x0000_s9231" name="Equation" r:id="rId11" imgW="9144000" imgH="15849600" progId="Equation.DSMT4">
              <p:embed/>
            </p:oleObj>
          </a:graphicData>
        </a:graphic>
      </p:graphicFrame>
      <p:sp>
        <p:nvSpPr>
          <p:cNvPr id="11" name="TextBox 2"/>
          <p:cNvSpPr txBox="1"/>
          <p:nvPr/>
        </p:nvSpPr>
        <p:spPr>
          <a:xfrm>
            <a:off x="2053707" y="2923657"/>
            <a:ext cx="8147747" cy="41418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 B</a:t>
            </a:r>
            <a:endParaRPr lang="zh-CN" altLang="en-US" sz="1805" dirty="0"/>
          </a:p>
        </p:txBody>
      </p:sp>
    </p:spTree>
    <p:custDataLst>
      <p:custData r:id="rId2"/>
    </p:custDataLst>
    <p:extLst>
      <p:ext uri="{BB962C8B-B14F-4D97-AF65-F5344CB8AC3E}">
        <p14:creationId xmlns:p14="http://schemas.microsoft.com/office/powerpoint/2010/main" xmlns="" val="108354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053707" y="1082757"/>
            <a:ext cx="8147747" cy="41418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考向二    解三角形在实际问题中的应用</a:t>
            </a:r>
            <a:endParaRPr lang="zh-CN" altLang="en-US" sz="1805" b="1" dirty="0"/>
          </a:p>
        </p:txBody>
      </p:sp>
      <p:sp>
        <p:nvSpPr>
          <p:cNvPr id="3" name="TextBox 2"/>
          <p:cNvSpPr txBox="1"/>
          <p:nvPr/>
        </p:nvSpPr>
        <p:spPr>
          <a:xfrm>
            <a:off x="2053707" y="1603345"/>
            <a:ext cx="8147747" cy="376381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例5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 (2015湖北,15,5分)如图,一辆汽车在一条水平的公路上向正西行</a:t>
            </a:r>
            <a:r>
              <a:rPr sz="1805" dirty="0"/>
              <a:t/>
            </a:r>
            <a:br>
              <a:rPr sz="1805" dirty="0"/>
            </a:b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驶,到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处时测得公路北侧一山顶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D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在西偏北30</a:t>
            </a:r>
            <a:r>
              <a:rPr lang="zh-CN" altLang="en-US" sz="2017" kern="0" dirty="0">
                <a:solidFill>
                  <a:srgbClr val="000000"/>
                </a:solidFill>
                <a:latin typeface="Arial Narrow" pitchFamily="65" charset="-122"/>
                <a:ea typeface="Arial Unicode MS" pitchFamily="65" charset="-122"/>
              </a:rPr>
              <a:t>°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的方向上,行驶600 m后</a:t>
            </a:r>
            <a:r>
              <a:rPr sz="1805" dirty="0"/>
              <a:t/>
            </a:r>
            <a:br>
              <a:rPr sz="1805" dirty="0"/>
            </a:b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到达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处,测得此山顶在西偏北75</a:t>
            </a:r>
            <a:r>
              <a:rPr lang="zh-CN" altLang="en-US" sz="2017" kern="0" dirty="0">
                <a:solidFill>
                  <a:srgbClr val="000000"/>
                </a:solidFill>
                <a:latin typeface="Arial Narrow" pitchFamily="65" charset="-122"/>
                <a:ea typeface="Arial Unicode MS" pitchFamily="65" charset="-122"/>
              </a:rPr>
              <a:t>°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的方向上,仰角为30</a:t>
            </a:r>
            <a:r>
              <a:rPr lang="zh-CN" altLang="en-US" sz="2017" kern="0" dirty="0">
                <a:solidFill>
                  <a:srgbClr val="000000"/>
                </a:solidFill>
                <a:latin typeface="Arial Narrow" pitchFamily="65" charset="-122"/>
                <a:ea typeface="Arial Unicode MS" pitchFamily="65" charset="-122"/>
              </a:rPr>
              <a:t>°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,则此山的高度</a:t>
            </a:r>
            <a:r>
              <a:rPr sz="1805" dirty="0"/>
              <a:t/>
            </a:r>
            <a:br>
              <a:rPr sz="1805" dirty="0"/>
            </a:b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CD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01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    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m. 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9310" kern="0" spc="14751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 </a:t>
            </a:r>
            <a:endParaRPr lang="zh-CN" altLang="en-US" sz="1805" dirty="0"/>
          </a:p>
        </p:txBody>
      </p:sp>
      <p:pic>
        <p:nvPicPr>
          <p:cNvPr id="4" name="图片 3" descr="textimage8.jpe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652164" y="3516437"/>
            <a:ext cx="3055781" cy="2511469"/>
          </a:xfrm>
          <a:prstGeom prst="rect">
            <a:avLst/>
          </a:prstGeom>
        </p:spPr>
      </p:pic>
    </p:spTree>
    <p:custDataLst>
      <p:custData r:id="rId1"/>
    </p:custDataLst>
    <p:extLst>
      <p:ext uri="{BB962C8B-B14F-4D97-AF65-F5344CB8AC3E}">
        <p14:creationId xmlns:p14="http://schemas.microsoft.com/office/powerpoint/2010/main" xmlns="" val="395846194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053707" y="1082757"/>
            <a:ext cx="8147747" cy="35281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解析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依题意有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AB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=600 m,∠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CAB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=30</a:t>
            </a:r>
            <a:r>
              <a:rPr lang="zh-CN" altLang="en-US" sz="2017" kern="0" dirty="0">
                <a:solidFill>
                  <a:srgbClr val="000000"/>
                </a:solidFill>
                <a:latin typeface="Arial Narrow" pitchFamily="65" charset="-122"/>
                <a:ea typeface="Arial Unicode MS" pitchFamily="65" charset="-122"/>
              </a:rPr>
              <a:t>°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∠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CBA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=180</a:t>
            </a:r>
            <a:r>
              <a:rPr lang="zh-CN" altLang="en-US" sz="2017" kern="0" dirty="0">
                <a:solidFill>
                  <a:srgbClr val="000000"/>
                </a:solidFill>
                <a:latin typeface="Arial Narrow" pitchFamily="65" charset="-122"/>
                <a:ea typeface="Arial Unicode MS" pitchFamily="65" charset="-122"/>
              </a:rPr>
              <a:t>°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-75</a:t>
            </a:r>
            <a:r>
              <a:rPr lang="zh-CN" altLang="en-US" sz="2017" kern="0" dirty="0">
                <a:solidFill>
                  <a:srgbClr val="000000"/>
                </a:solidFill>
                <a:latin typeface="Arial Narrow" pitchFamily="65" charset="-122"/>
                <a:ea typeface="Arial Unicode MS" pitchFamily="65" charset="-122"/>
              </a:rPr>
              <a:t>°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=105</a:t>
            </a:r>
            <a:r>
              <a:rPr lang="zh-CN" altLang="en-US" sz="2017" kern="0" dirty="0">
                <a:solidFill>
                  <a:srgbClr val="000000"/>
                </a:solidFill>
                <a:latin typeface="Arial Narrow" pitchFamily="65" charset="-122"/>
                <a:ea typeface="Arial Unicode MS" pitchFamily="65" charset="-122"/>
              </a:rPr>
              <a:t>°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,∠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DBC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=30</a:t>
            </a:r>
            <a:r>
              <a:rPr lang="zh-CN" altLang="en-US" sz="2017" kern="0" dirty="0">
                <a:solidFill>
                  <a:srgbClr val="000000"/>
                </a:solidFill>
                <a:latin typeface="Arial Narrow" pitchFamily="65" charset="-122"/>
                <a:ea typeface="Arial Unicode MS" pitchFamily="65" charset="-122"/>
              </a:rPr>
              <a:t>°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DC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⊥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CB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∴∠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ACB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=45</a:t>
            </a:r>
            <a:r>
              <a:rPr lang="zh-CN" altLang="en-US" sz="2017" kern="0" dirty="0">
                <a:solidFill>
                  <a:srgbClr val="000000"/>
                </a:solidFill>
                <a:latin typeface="Arial Narrow" pitchFamily="65" charset="-122"/>
                <a:ea typeface="Arial Unicode MS" pitchFamily="65" charset="-122"/>
              </a:rPr>
              <a:t>°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在△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ABC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中,由</a:t>
            </a:r>
            <a:r>
              <a:rPr lang="zh-CN" altLang="en-US" sz="2599" kern="0" spc="5145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599" kern="0" spc="5145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得</a:t>
            </a:r>
            <a:r>
              <a:rPr lang="zh-CN" altLang="en-US" sz="2599" kern="0" spc="2889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599" kern="0" spc="2739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,∴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CB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=300</a:t>
            </a:r>
            <a:r>
              <a:rPr lang="zh-CN" altLang="en-US" sz="1389" kern="0" spc="1167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 m,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在Rt△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BCD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中,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CD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CB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·tan 30</a:t>
            </a:r>
            <a:r>
              <a:rPr lang="zh-CN" altLang="en-US" sz="2017" kern="0" dirty="0">
                <a:solidFill>
                  <a:srgbClr val="000000"/>
                </a:solidFill>
                <a:latin typeface="Arial Narrow" pitchFamily="65" charset="-122"/>
                <a:ea typeface="Arial Unicode MS" pitchFamily="65" charset="-122"/>
              </a:rPr>
              <a:t>°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=100</a:t>
            </a:r>
            <a:r>
              <a:rPr lang="zh-CN" altLang="en-US" sz="1714" kern="0" spc="841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 m,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故此山的高度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CD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=100</a:t>
            </a:r>
            <a:r>
              <a:rPr lang="zh-CN" altLang="en-US" sz="1714" kern="0" spc="841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 m.</a:t>
            </a:r>
            <a:endParaRPr lang="zh-CN" altLang="en-US" sz="1805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3630376" y="2565891"/>
          <a:ext cx="983579" cy="553859"/>
        </p:xfrm>
        <a:graphic>
          <a:graphicData uri="http://schemas.openxmlformats.org/presentationml/2006/ole">
            <p:oleObj spid="_x0000_s10250" name="Equation" r:id="rId5" imgW="25908000" imgH="14630400" progId="Equation.DSMT4">
              <p:embed/>
            </p:oleObj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4758472" y="2565891"/>
          <a:ext cx="983578" cy="553859"/>
        </p:xfrm>
        <a:graphic>
          <a:graphicData uri="http://schemas.openxmlformats.org/presentationml/2006/ole">
            <p:oleObj spid="_x0000_s10251" name="Equation" r:id="rId6" imgW="25908000" imgH="14630400" progId="Equation.DSMT4">
              <p:embed/>
            </p:oleObj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2309960" y="3161755"/>
          <a:ext cx="697100" cy="553859"/>
        </p:xfrm>
        <a:graphic>
          <a:graphicData uri="http://schemas.openxmlformats.org/presentationml/2006/ole">
            <p:oleObj spid="_x0000_s10252" name="Equation" r:id="rId7" imgW="18288000" imgH="14630400" progId="Equation.DSMT4">
              <p:embed/>
            </p:oleObj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3151577" y="3161755"/>
          <a:ext cx="678001" cy="553859"/>
        </p:xfrm>
        <a:graphic>
          <a:graphicData uri="http://schemas.openxmlformats.org/presentationml/2006/ole">
            <p:oleObj spid="_x0000_s10253" name="Equation" r:id="rId8" imgW="17983200" imgH="14630400" progId="Equation.DSMT4">
              <p:embed/>
            </p:oleObj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5003534" y="3256129"/>
          <a:ext cx="324677" cy="296029"/>
        </p:xfrm>
        <a:graphic>
          <a:graphicData uri="http://schemas.openxmlformats.org/presentationml/2006/ole">
            <p:oleObj spid="_x0000_s10254" name="Equation" r:id="rId9" imgW="8534400" imgH="7924800" progId="Equation.DSMT4">
              <p:embed/>
            </p:oleObj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/>
        </p:nvGraphicFramePr>
        <p:xfrm>
          <a:off x="5792490" y="3755447"/>
          <a:ext cx="324677" cy="296029"/>
        </p:xfrm>
        <a:graphic>
          <a:graphicData uri="http://schemas.openxmlformats.org/presentationml/2006/ole">
            <p:oleObj spid="_x0000_s10255" name="Equation" r:id="rId10" imgW="8534400" imgH="7924800" progId="Equation.DSMT4">
              <p:embed/>
            </p:oleObj>
          </a:graphicData>
        </a:graphic>
      </p:graphicFrame>
      <p:graphicFrame>
        <p:nvGraphicFramePr>
          <p:cNvPr id="10" name="对象 9"/>
          <p:cNvGraphicFramePr>
            <a:graphicFrameLocks noChangeAspect="1"/>
          </p:cNvGraphicFramePr>
          <p:nvPr/>
        </p:nvGraphicFramePr>
        <p:xfrm>
          <a:off x="4476093" y="4221826"/>
          <a:ext cx="324677" cy="296029"/>
        </p:xfrm>
        <a:graphic>
          <a:graphicData uri="http://schemas.openxmlformats.org/presentationml/2006/ole">
            <p:oleObj spid="_x0000_s10256" name="Equation" r:id="rId11" imgW="8534400" imgH="7924800" progId="Equation.DSMT4">
              <p:embed/>
            </p:oleObj>
          </a:graphicData>
        </a:graphic>
      </p:graphicFrame>
      <p:grpSp>
        <p:nvGrpSpPr>
          <p:cNvPr id="13" name="组合 12"/>
          <p:cNvGrpSpPr/>
          <p:nvPr/>
        </p:nvGrpSpPr>
        <p:grpSpPr>
          <a:xfrm>
            <a:off x="2053707" y="4728453"/>
            <a:ext cx="8147747" cy="414181"/>
            <a:chOff x="540000" y="4716413"/>
            <a:chExt cx="8127000" cy="413126"/>
          </a:xfrm>
        </p:grpSpPr>
        <p:sp>
          <p:nvSpPr>
            <p:cNvPr id="11" name="TextBox 2"/>
            <p:cNvSpPr txBox="1"/>
            <p:nvPr/>
          </p:nvSpPr>
          <p:spPr>
            <a:xfrm>
              <a:off x="540000" y="4716413"/>
              <a:ext cx="8127000" cy="41312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eaLnBrk="0" latinLnBrk="1" hangingPunct="0">
                <a:lnSpc>
                  <a:spcPct val="150000"/>
                </a:lnSpc>
              </a:pPr>
              <a:r>
                <a:rPr lang="zh-CN" altLang="en-US" sz="2017" b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答案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　100</a:t>
              </a:r>
              <a:r>
                <a:rPr lang="zh-CN" altLang="en-US" sz="1714" kern="0" spc="841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 </a:t>
              </a:r>
              <a:endParaRPr lang="zh-CN" altLang="en-US" sz="1805" dirty="0"/>
            </a:p>
          </p:txBody>
        </p:sp>
        <p:graphicFrame>
          <p:nvGraphicFramePr>
            <p:cNvPr id="12" name="对象 11"/>
            <p:cNvGraphicFramePr>
              <a:graphicFrameLocks noChangeAspect="1"/>
            </p:cNvGraphicFramePr>
            <p:nvPr/>
          </p:nvGraphicFramePr>
          <p:xfrm>
            <a:off x="1690200" y="4798027"/>
            <a:ext cx="323850" cy="295275"/>
          </p:xfrm>
          <a:graphic>
            <a:graphicData uri="http://schemas.openxmlformats.org/presentationml/2006/ole">
              <p:oleObj spid="_x0000_s10257" name="Equation" r:id="rId12" imgW="8534400" imgH="7924800" progId="Equation.DSMT4">
                <p:embed/>
              </p:oleObj>
            </a:graphicData>
          </a:graphic>
        </p:graphicFrame>
      </p:grpSp>
    </p:spTree>
    <p:custDataLst>
      <p:custData r:id="rId2"/>
    </p:custDataLst>
    <p:extLst>
      <p:ext uri="{BB962C8B-B14F-4D97-AF65-F5344CB8AC3E}">
        <p14:creationId xmlns:p14="http://schemas.microsoft.com/office/powerpoint/2010/main" xmlns="" val="5422490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053707" y="1414359"/>
            <a:ext cx="8147747" cy="28809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eaLnBrk="0" latinLnBrk="1" hangingPunct="0">
              <a:lnSpc>
                <a:spcPct val="150000"/>
              </a:lnSpc>
            </a:pPr>
            <a:r>
              <a:rPr lang="zh-CN" altLang="en-US" sz="2206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方法技巧</a:t>
            </a:r>
            <a:endParaRPr lang="zh-CN" altLang="en-US" sz="2206" b="1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206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方法1    利用正、余弦定理判断三角形形状的方法</a:t>
            </a:r>
            <a:endParaRPr lang="zh-CN" altLang="en-US" sz="2206" b="1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1.通过正弦定理、余弦定理化边为角,利用三角恒等变换得出三角形内</a:t>
            </a:r>
            <a:r>
              <a:rPr sz="1805" dirty="0"/>
              <a:t/>
            </a:r>
            <a:br>
              <a:rPr sz="1805" dirty="0"/>
            </a:b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角之间的关系并进行判断.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2.利用正弦定理、余弦定理化角为边,通过代数恒等变换,求出三条边之</a:t>
            </a:r>
            <a:r>
              <a:rPr sz="1805" dirty="0"/>
              <a:t/>
            </a:r>
            <a:br>
              <a:rPr sz="1805" dirty="0"/>
            </a:b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间的关系并进行判断.</a:t>
            </a:r>
            <a:endParaRPr lang="zh-CN" altLang="en-US" sz="1805" dirty="0"/>
          </a:p>
        </p:txBody>
      </p:sp>
      <p:pic>
        <p:nvPicPr>
          <p:cNvPr id="3" name="Picture 2" descr="E:\静\2018\图书出版\53A\PPT课件\未标题-2-04-04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02472" y="941853"/>
            <a:ext cx="2777259" cy="415395"/>
          </a:xfrm>
          <a:prstGeom prst="rect">
            <a:avLst/>
          </a:prstGeom>
          <a:noFill/>
        </p:spPr>
      </p:pic>
      <p:sp>
        <p:nvSpPr>
          <p:cNvPr id="4" name="TextBox 2"/>
          <p:cNvSpPr txBox="1"/>
          <p:nvPr/>
        </p:nvSpPr>
        <p:spPr>
          <a:xfrm>
            <a:off x="2053707" y="4295303"/>
            <a:ext cx="8147747" cy="88101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例1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在△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ABC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中,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分别表示三个内角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、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、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的对边,如果</a:t>
            </a:r>
            <a:endParaRPr lang="en-US" altLang="zh-CN" sz="2017" kern="0" dirty="0">
              <a:solidFill>
                <a:srgbClr val="000000"/>
              </a:solidFill>
              <a:latin typeface="Times New Roman" pitchFamily="65" charset="-122"/>
              <a:ea typeface="宋体" pitchFamily="65" charset="-122"/>
            </a:endParaRP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1519" kern="0" baseline="59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1519" kern="0" baseline="59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)sin(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)=(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1519" kern="0" baseline="59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1519" kern="0" baseline="59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)sin(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),判断三角形的形状.</a:t>
            </a:r>
            <a:endParaRPr lang="zh-CN" altLang="en-US" sz="1805" dirty="0"/>
          </a:p>
        </p:txBody>
      </p:sp>
      <p:grpSp>
        <p:nvGrpSpPr>
          <p:cNvPr id="5" name="组合 4"/>
          <p:cNvGrpSpPr/>
          <p:nvPr/>
        </p:nvGrpSpPr>
        <p:grpSpPr>
          <a:xfrm>
            <a:off x="2053707" y="5095309"/>
            <a:ext cx="8147747" cy="1348145"/>
            <a:chOff x="540000" y="1080000"/>
            <a:chExt cx="8127000" cy="1344712"/>
          </a:xfrm>
        </p:grpSpPr>
        <p:sp>
          <p:nvSpPr>
            <p:cNvPr id="6" name="TextBox 2"/>
            <p:cNvSpPr txBox="1"/>
            <p:nvPr/>
          </p:nvSpPr>
          <p:spPr>
            <a:xfrm>
              <a:off x="540000" y="1080000"/>
              <a:ext cx="8127000" cy="41312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eaLnBrk="0" latinLnBrk="1" hangingPunct="0">
                <a:lnSpc>
                  <a:spcPct val="150000"/>
                </a:lnSpc>
              </a:pPr>
              <a:r>
                <a:rPr lang="zh-CN" altLang="en-US" sz="2017" b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解题导引</a:t>
              </a:r>
              <a:endParaRPr lang="zh-CN" altLang="en-US" sz="1805" b="1" dirty="0"/>
            </a:p>
          </p:txBody>
        </p:sp>
        <p:pic>
          <p:nvPicPr>
            <p:cNvPr id="7" name="Picture 1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611560" y="1578174"/>
              <a:ext cx="5242322" cy="8465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  <p:custDataLst>
      <p:custData r:id="rId1"/>
    </p:custDataLst>
    <p:extLst>
      <p:ext uri="{BB962C8B-B14F-4D97-AF65-F5344CB8AC3E}">
        <p14:creationId xmlns:p14="http://schemas.microsoft.com/office/powerpoint/2010/main" xmlns="" val="17093168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343388" y="2207335"/>
            <a:ext cx="7621588" cy="24003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053707" y="1082757"/>
            <a:ext cx="8147747" cy="523332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解析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解法一:已知等式可化为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1519" kern="0" baseline="59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[sin(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)-sin(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)]=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1519" kern="0" baseline="59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[-sin(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)-sin(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)],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∴2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1519" kern="0" baseline="59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cos 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sin 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=2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1519" kern="0" baseline="59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cos 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sin 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由正弦定理可知上式可化为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sin</a:t>
            </a:r>
            <a:r>
              <a:rPr lang="zh-CN" altLang="en-US" sz="1519" kern="0" baseline="59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cos 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sin 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=sin</a:t>
            </a:r>
            <a:r>
              <a:rPr lang="zh-CN" altLang="en-US" sz="1519" kern="0" baseline="59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cos 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sin 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∴sin 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sin 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(sin 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cos 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-sin 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cos 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)=0,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∴sin 2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=sin 2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,由0&lt;2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&lt;2π,0&lt;2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&lt;2π,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得2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=2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或2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=π-2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即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或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599" kern="0" spc="-869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∴△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ABC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为等腰三角形或直角三角形.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解法二:同解法一可得2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1519" kern="0" baseline="59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cos 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sin 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=2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1519" kern="0" baseline="59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sin 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cos 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 sz="1805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3334775" y="4897789"/>
          <a:ext cx="219634" cy="553859"/>
        </p:xfrm>
        <a:graphic>
          <a:graphicData uri="http://schemas.openxmlformats.org/presentationml/2006/ole">
            <p:oleObj spid="_x0000_s11267" name="Equation" r:id="rId5" imgW="5791200" imgH="14630400" progId="Equation.DSMT4">
              <p:embed/>
            </p:oleObj>
          </a:graphicData>
        </a:graphic>
      </p:graphicFrame>
    </p:spTree>
    <p:custDataLst>
      <p:custData r:id="rId2"/>
    </p:custDataLst>
    <p:extLst>
      <p:ext uri="{BB962C8B-B14F-4D97-AF65-F5344CB8AC3E}">
        <p14:creationId xmlns:p14="http://schemas.microsoft.com/office/powerpoint/2010/main" xmlns="" val="364662448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053707" y="1082757"/>
            <a:ext cx="8147747" cy="289939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由正、余弦定理,可得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1519" kern="0" baseline="59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·</a:t>
            </a:r>
            <a:r>
              <a:rPr lang="zh-CN" altLang="en-US" sz="2729" kern="0" spc="6068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1519" kern="0" baseline="59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·</a:t>
            </a:r>
            <a:r>
              <a:rPr lang="zh-CN" altLang="en-US" sz="2729" kern="0" spc="6068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  <a:spcBef>
                <a:spcPts val="11"/>
              </a:spcBef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∴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1519" kern="0" baseline="59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1519" kern="0" baseline="59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1519" kern="0" baseline="59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1519" kern="0" baseline="59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)=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1519" kern="0" baseline="59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1519" kern="0" baseline="59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1519" kern="0" baseline="59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1519" kern="0" baseline="59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),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即(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1519" kern="0" baseline="59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1519" kern="0" baseline="59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)(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1519" kern="0" baseline="59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1519" kern="0" baseline="59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1519" kern="0" baseline="59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)=0,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∴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或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1519" kern="0" baseline="59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1519" kern="0" baseline="59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1519" kern="0" baseline="59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∴△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ABC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为等腰三角形或直角三角形. </a:t>
            </a:r>
            <a:endParaRPr lang="zh-CN" altLang="en-US" sz="1805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2437345" y="1615127"/>
          <a:ext cx="1117270" cy="592058"/>
        </p:xfrm>
        <a:graphic>
          <a:graphicData uri="http://schemas.openxmlformats.org/presentationml/2006/ole">
            <p:oleObj spid="_x0000_s12292" name="Equation" r:id="rId5" imgW="29565600" imgH="15544800" progId="Equation.DSMT4">
              <p:embed/>
            </p:oleObj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4082770" y="1615127"/>
          <a:ext cx="1117270" cy="592058"/>
        </p:xfrm>
        <a:graphic>
          <a:graphicData uri="http://schemas.openxmlformats.org/presentationml/2006/ole">
            <p:oleObj spid="_x0000_s12293" name="Equation" r:id="rId6" imgW="29565600" imgH="15544800" progId="Equation.DSMT4">
              <p:embed/>
            </p:oleObj>
          </a:graphicData>
        </a:graphic>
      </p:graphicFrame>
    </p:spTree>
    <p:custDataLst>
      <p:custData r:id="rId2"/>
    </p:custDataLst>
    <p:extLst>
      <p:ext uri="{BB962C8B-B14F-4D97-AF65-F5344CB8AC3E}">
        <p14:creationId xmlns:p14="http://schemas.microsoft.com/office/powerpoint/2010/main" xmlns="" val="211665694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053707" y="1082757"/>
            <a:ext cx="8147747" cy="523332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206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方法2    求解三角形实际问题的方法</a:t>
            </a:r>
            <a:endParaRPr lang="zh-CN" altLang="en-US" sz="2206" b="1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1.解三角形应用题的两种方法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(1)实际问题经抽象概括后,已知量与未知量全部集中在一个三角形中,</a:t>
            </a:r>
            <a:r>
              <a:rPr sz="1805" dirty="0"/>
              <a:t/>
            </a:r>
            <a:br>
              <a:rPr sz="1805" dirty="0"/>
            </a:b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可用正弦定理或余弦定理求解;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(2)实际问题抽象概括后,已知量与未知量涉及两个或两个以上三角形,</a:t>
            </a:r>
            <a:r>
              <a:rPr sz="1805" dirty="0"/>
              <a:t/>
            </a:r>
            <a:br>
              <a:rPr sz="1805" dirty="0"/>
            </a:b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这时需作出这些三角形,先解条件已知的三角形,然后逐步求出其他三</a:t>
            </a:r>
            <a:r>
              <a:rPr sz="1805" dirty="0"/>
              <a:t/>
            </a:r>
            <a:br>
              <a:rPr sz="1805" dirty="0"/>
            </a:b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角形的解,有时需设出未知量,从几个三角形中列出方程,解方程得出所</a:t>
            </a:r>
            <a:r>
              <a:rPr sz="1805" dirty="0"/>
              <a:t/>
            </a:r>
            <a:br>
              <a:rPr sz="1805" dirty="0"/>
            </a:b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求的解.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2.解三角形应用题应注意的问题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(1)要注意仰角、俯角、方位角以及方向角等名词,并能准确地找出这</a:t>
            </a:r>
            <a:r>
              <a:rPr sz="1805" dirty="0"/>
              <a:t/>
            </a:r>
            <a:br>
              <a:rPr sz="1805" dirty="0"/>
            </a:b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些角;</a:t>
            </a:r>
            <a:endParaRPr lang="zh-CN" altLang="en-US" sz="1805" dirty="0"/>
          </a:p>
        </p:txBody>
      </p:sp>
    </p:spTree>
    <p:custDataLst>
      <p:custData r:id="rId1"/>
    </p:custDataLst>
    <p:extLst>
      <p:ext uri="{BB962C8B-B14F-4D97-AF65-F5344CB8AC3E}">
        <p14:creationId xmlns:p14="http://schemas.microsoft.com/office/powerpoint/2010/main" xmlns="" val="170420828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053707" y="1082757"/>
            <a:ext cx="8147747" cy="133806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(2)要注意将平面几何中的性质、定理与正、余弦定理结合起来使用,</a:t>
            </a:r>
            <a:r>
              <a:rPr sz="1805" dirty="0"/>
              <a:t/>
            </a:r>
            <a:br>
              <a:rPr sz="1805" dirty="0"/>
            </a:b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这样可以优化解题过程; 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(3)注意题目中的隐含条件以及解的实际意义.</a:t>
            </a:r>
            <a:endParaRPr lang="zh-CN" altLang="en-US" sz="1805" dirty="0"/>
          </a:p>
        </p:txBody>
      </p:sp>
      <p:sp>
        <p:nvSpPr>
          <p:cNvPr id="3" name="TextBox 2"/>
          <p:cNvSpPr txBox="1"/>
          <p:nvPr/>
        </p:nvSpPr>
        <p:spPr>
          <a:xfrm>
            <a:off x="2053707" y="2490507"/>
            <a:ext cx="8147747" cy="468404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例2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如图,在海岛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上有一座海拔1千米的山,山顶设有一个观察站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P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,上</a:t>
            </a:r>
            <a:r>
              <a:rPr sz="1805" dirty="0"/>
              <a:t/>
            </a:r>
            <a:br>
              <a:rPr sz="1805" dirty="0"/>
            </a:b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午11时,测得一轮船在岛北偏东30</a:t>
            </a:r>
            <a:r>
              <a:rPr lang="zh-CN" altLang="en-US" sz="2017" kern="0" dirty="0">
                <a:solidFill>
                  <a:srgbClr val="000000"/>
                </a:solidFill>
                <a:latin typeface="Arial Narrow" pitchFamily="65" charset="-122"/>
                <a:ea typeface="Arial Unicode MS" pitchFamily="65" charset="-122"/>
              </a:rPr>
              <a:t>°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,俯角为30</a:t>
            </a:r>
            <a:r>
              <a:rPr lang="zh-CN" altLang="en-US" sz="2017" kern="0" dirty="0">
                <a:solidFill>
                  <a:srgbClr val="000000"/>
                </a:solidFill>
                <a:latin typeface="Arial Narrow" pitchFamily="65" charset="-122"/>
                <a:ea typeface="Arial Unicode MS" pitchFamily="65" charset="-122"/>
              </a:rPr>
              <a:t>°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处,到11时10分又测得</a:t>
            </a:r>
            <a:r>
              <a:rPr sz="1805" dirty="0"/>
              <a:t/>
            </a:r>
            <a:br>
              <a:rPr sz="1805" dirty="0"/>
            </a:b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该船在岛北偏西60</a:t>
            </a:r>
            <a:r>
              <a:rPr lang="zh-CN" altLang="en-US" sz="2017" kern="0" dirty="0">
                <a:solidFill>
                  <a:srgbClr val="000000"/>
                </a:solidFill>
                <a:latin typeface="Arial Narrow" pitchFamily="65" charset="-122"/>
                <a:ea typeface="Arial Unicode MS" pitchFamily="65" charset="-122"/>
              </a:rPr>
              <a:t>°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,俯角为60</a:t>
            </a:r>
            <a:r>
              <a:rPr lang="zh-CN" altLang="en-US" sz="2017" kern="0" dirty="0">
                <a:solidFill>
                  <a:srgbClr val="000000"/>
                </a:solidFill>
                <a:latin typeface="Arial Narrow" pitchFamily="65" charset="-122"/>
                <a:ea typeface="Arial Unicode MS" pitchFamily="65" charset="-122"/>
              </a:rPr>
              <a:t>°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处.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(1)求船的航行速度;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(2)又经过一段时间后,船到达海岛的正西方向的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D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处,问此时船距岛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有</a:t>
            </a:r>
            <a:r>
              <a:rPr sz="1805" dirty="0"/>
              <a:t/>
            </a:r>
            <a:br>
              <a:rPr sz="1805" dirty="0"/>
            </a:b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多远?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9244" kern="0" spc="19254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 </a:t>
            </a:r>
            <a:endParaRPr lang="zh-CN" altLang="en-US" sz="1805" dirty="0"/>
          </a:p>
        </p:txBody>
      </p:sp>
      <p:pic>
        <p:nvPicPr>
          <p:cNvPr id="4" name="图片 3" descr="textimage13.jpe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581291" y="5161603"/>
            <a:ext cx="1883949" cy="1297390"/>
          </a:xfrm>
          <a:prstGeom prst="rect">
            <a:avLst/>
          </a:prstGeom>
        </p:spPr>
      </p:pic>
    </p:spTree>
    <p:custDataLst>
      <p:custData r:id="rId1"/>
    </p:custDataLst>
    <p:extLst>
      <p:ext uri="{BB962C8B-B14F-4D97-AF65-F5344CB8AC3E}">
        <p14:creationId xmlns:p14="http://schemas.microsoft.com/office/powerpoint/2010/main" xmlns="" val="40984182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053707" y="1082757"/>
            <a:ext cx="8147747" cy="41418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解题导引</a:t>
            </a:r>
            <a:endParaRPr lang="zh-CN" altLang="en-US" sz="1805" b="1" dirty="0"/>
          </a:p>
        </p:txBody>
      </p:sp>
      <p:pic>
        <p:nvPicPr>
          <p:cNvPr id="98305" name="Picture 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053258" y="1624205"/>
            <a:ext cx="7171536" cy="25687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custData r:id="rId1"/>
    </p:custDataLst>
    <p:extLst>
      <p:ext uri="{BB962C8B-B14F-4D97-AF65-F5344CB8AC3E}">
        <p14:creationId xmlns:p14="http://schemas.microsoft.com/office/powerpoint/2010/main" xmlns="" val="367372893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053707" y="1082757"/>
            <a:ext cx="8147747" cy="489752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解析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(1)在Rt△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PAB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中,∠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APB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=60</a:t>
            </a:r>
            <a:r>
              <a:rPr lang="zh-CN" altLang="en-US" sz="2017" kern="0" dirty="0">
                <a:solidFill>
                  <a:srgbClr val="000000"/>
                </a:solidFill>
                <a:latin typeface="Arial Narrow" pitchFamily="65" charset="-122"/>
                <a:ea typeface="Arial Unicode MS" pitchFamily="65" charset="-122"/>
              </a:rPr>
              <a:t>°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PA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=1,∴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AB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1714" kern="0" spc="766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在Rt△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PAC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中,∠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APC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=30</a:t>
            </a:r>
            <a:r>
              <a:rPr lang="zh-CN" altLang="en-US" sz="2017" kern="0" dirty="0">
                <a:solidFill>
                  <a:srgbClr val="000000"/>
                </a:solidFill>
                <a:latin typeface="Arial Narrow" pitchFamily="65" charset="-122"/>
                <a:ea typeface="Arial Unicode MS" pitchFamily="65" charset="-122"/>
              </a:rPr>
              <a:t>°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∴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AC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762" kern="0" spc="-55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  <a:spcBef>
                <a:spcPts val="23"/>
              </a:spcBef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在△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ACB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中,∠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CAB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=30</a:t>
            </a:r>
            <a:r>
              <a:rPr lang="zh-CN" altLang="en-US" sz="2017" kern="0" dirty="0">
                <a:solidFill>
                  <a:srgbClr val="000000"/>
                </a:solidFill>
                <a:latin typeface="Arial Narrow" pitchFamily="65" charset="-122"/>
                <a:ea typeface="Arial Unicode MS" pitchFamily="65" charset="-122"/>
              </a:rPr>
              <a:t>°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+60</a:t>
            </a:r>
            <a:r>
              <a:rPr lang="zh-CN" altLang="en-US" sz="2017" kern="0" dirty="0">
                <a:solidFill>
                  <a:srgbClr val="000000"/>
                </a:solidFill>
                <a:latin typeface="Arial Narrow" pitchFamily="65" charset="-122"/>
                <a:ea typeface="Arial Unicode MS" pitchFamily="65" charset="-122"/>
              </a:rPr>
              <a:t>°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=90</a:t>
            </a:r>
            <a:r>
              <a:rPr lang="zh-CN" altLang="en-US" sz="2017" kern="0" dirty="0">
                <a:solidFill>
                  <a:srgbClr val="000000"/>
                </a:solidFill>
                <a:latin typeface="Arial Narrow" pitchFamily="65" charset="-122"/>
                <a:ea typeface="Arial Unicode MS" pitchFamily="65" charset="-122"/>
              </a:rPr>
              <a:t>°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∴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BC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1427" kern="0" spc="8423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3548" kern="0" spc="8933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569" kern="0" spc="119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  <a:spcBef>
                <a:spcPts val="321"/>
              </a:spcBef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则船的航行速度为</a:t>
            </a:r>
            <a:r>
              <a:rPr lang="zh-CN" altLang="en-US" sz="2762" kern="0" spc="997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Arial Narrow" pitchFamily="65" charset="-122"/>
                <a:ea typeface="Arial Unicode MS" pitchFamily="65" charset="-122"/>
              </a:rPr>
              <a:t>÷</a:t>
            </a:r>
            <a:r>
              <a:rPr lang="zh-CN" altLang="en-US" sz="2543" kern="0" spc="-1114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=2</a:t>
            </a:r>
            <a:r>
              <a:rPr lang="zh-CN" altLang="en-US" sz="1359" kern="0" spc="2099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(千米/时).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  <a:spcBef>
                <a:spcPts val="23"/>
              </a:spcBef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(2)在△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ACD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中,∠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DAC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=90</a:t>
            </a:r>
            <a:r>
              <a:rPr lang="zh-CN" altLang="en-US" sz="2017" kern="0" dirty="0">
                <a:solidFill>
                  <a:srgbClr val="000000"/>
                </a:solidFill>
                <a:latin typeface="Arial Narrow" pitchFamily="65" charset="-122"/>
                <a:ea typeface="Arial Unicode MS" pitchFamily="65" charset="-122"/>
              </a:rPr>
              <a:t>°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-60</a:t>
            </a:r>
            <a:r>
              <a:rPr lang="zh-CN" altLang="en-US" sz="2017" kern="0" dirty="0">
                <a:solidFill>
                  <a:srgbClr val="000000"/>
                </a:solidFill>
                <a:latin typeface="Arial Narrow" pitchFamily="65" charset="-122"/>
                <a:ea typeface="Arial Unicode MS" pitchFamily="65" charset="-122"/>
              </a:rPr>
              <a:t>°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=30</a:t>
            </a:r>
            <a:r>
              <a:rPr lang="zh-CN" altLang="en-US" sz="2017" kern="0" dirty="0">
                <a:solidFill>
                  <a:srgbClr val="000000"/>
                </a:solidFill>
                <a:latin typeface="Arial Narrow" pitchFamily="65" charset="-122"/>
                <a:ea typeface="Arial Unicode MS" pitchFamily="65" charset="-122"/>
              </a:rPr>
              <a:t>°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sin∠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DCA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=sin(180</a:t>
            </a:r>
            <a:r>
              <a:rPr lang="zh-CN" altLang="en-US" sz="2017" kern="0" dirty="0">
                <a:solidFill>
                  <a:srgbClr val="000000"/>
                </a:solidFill>
                <a:latin typeface="Arial Narrow" pitchFamily="65" charset="-122"/>
                <a:ea typeface="Arial Unicode MS" pitchFamily="65" charset="-122"/>
              </a:rPr>
              <a:t>°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-∠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ACB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)=sin∠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ACB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313" kern="0" spc="769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3908" kern="0" spc="76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313" kern="0" spc="-132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236" kern="0" spc="2071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,sin∠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CDA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endParaRPr lang="zh-CN" altLang="en-US" sz="1805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7340414" y="1164579"/>
          <a:ext cx="315126" cy="296028"/>
        </p:xfrm>
        <a:graphic>
          <a:graphicData uri="http://schemas.openxmlformats.org/presentationml/2006/ole">
            <p:oleObj spid="_x0000_s13326" name="Equation" r:id="rId5" imgW="8229600" imgH="7924800" progId="Equation.DSMT4">
              <p:embed/>
            </p:oleObj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2788246" y="2078441"/>
          <a:ext cx="343774" cy="601606"/>
        </p:xfrm>
        <a:graphic>
          <a:graphicData uri="http://schemas.openxmlformats.org/presentationml/2006/ole">
            <p:oleObj spid="_x0000_s13327" name="Equation" r:id="rId6" imgW="9144000" imgH="15849600" progId="Equation.DSMT4">
              <p:embed/>
            </p:oleObj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2779222" y="3421115"/>
          <a:ext cx="1250960" cy="334226"/>
        </p:xfrm>
        <a:graphic>
          <a:graphicData uri="http://schemas.openxmlformats.org/presentationml/2006/ole">
            <p:oleObj spid="_x0000_s13328" name="Equation" r:id="rId7" imgW="32918400" imgH="8839200" progId="Equation.DSMT4">
              <p:embed/>
            </p:oleObj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4174699" y="3204017"/>
          <a:ext cx="1585186" cy="830789"/>
        </p:xfrm>
        <a:graphic>
          <a:graphicData uri="http://schemas.openxmlformats.org/presentationml/2006/ole">
            <p:oleObj spid="_x0000_s13329" name="Equation" r:id="rId8" imgW="41757600" imgH="21945600" progId="Equation.DSMT4">
              <p:embed/>
            </p:oleObj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5904403" y="3316931"/>
          <a:ext cx="477466" cy="601607"/>
        </p:xfrm>
        <a:graphic>
          <a:graphicData uri="http://schemas.openxmlformats.org/presentationml/2006/ole">
            <p:oleObj spid="_x0000_s13330" name="Equation" r:id="rId9" imgW="12496800" imgH="15849600" progId="Equation.DSMT4">
              <p:embed/>
            </p:oleObj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/>
        </p:nvGraphicFramePr>
        <p:xfrm>
          <a:off x="4103727" y="4047231"/>
          <a:ext cx="477465" cy="601607"/>
        </p:xfrm>
        <a:graphic>
          <a:graphicData uri="http://schemas.openxmlformats.org/presentationml/2006/ole">
            <p:oleObj spid="_x0000_s13331" name="Equation" r:id="rId10" imgW="12496800" imgH="15849600" progId="Equation.DSMT4">
              <p:embed/>
            </p:oleObj>
          </a:graphicData>
        </a:graphic>
      </p:graphicFrame>
      <p:graphicFrame>
        <p:nvGraphicFramePr>
          <p:cNvPr id="10" name="对象 9"/>
          <p:cNvGraphicFramePr>
            <a:graphicFrameLocks noChangeAspect="1"/>
          </p:cNvGraphicFramePr>
          <p:nvPr/>
        </p:nvGraphicFramePr>
        <p:xfrm>
          <a:off x="4721831" y="4095500"/>
          <a:ext cx="181437" cy="553859"/>
        </p:xfrm>
        <a:graphic>
          <a:graphicData uri="http://schemas.openxmlformats.org/presentationml/2006/ole">
            <p:oleObj spid="_x0000_s13332" name="Equation" r:id="rId11" imgW="4876800" imgH="14630400" progId="Equation.DSMT4">
              <p:embed/>
            </p:oleObj>
          </a:graphicData>
        </a:graphic>
      </p:graphicFrame>
      <p:graphicFrame>
        <p:nvGraphicFramePr>
          <p:cNvPr id="11" name="对象 10"/>
          <p:cNvGraphicFramePr>
            <a:graphicFrameLocks noChangeAspect="1"/>
          </p:cNvGraphicFramePr>
          <p:nvPr/>
        </p:nvGraphicFramePr>
        <p:xfrm>
          <a:off x="5175911" y="4189874"/>
          <a:ext cx="439269" cy="296029"/>
        </p:xfrm>
        <a:graphic>
          <a:graphicData uri="http://schemas.openxmlformats.org/presentationml/2006/ole">
            <p:oleObj spid="_x0000_s13333" name="Equation" r:id="rId12" imgW="11582400" imgH="7924800" progId="Equation.DSMT4">
              <p:embed/>
            </p:oleObj>
          </a:graphicData>
        </a:graphic>
      </p:graphicFrame>
      <p:graphicFrame>
        <p:nvGraphicFramePr>
          <p:cNvPr id="12" name="对象 11"/>
          <p:cNvGraphicFramePr>
            <a:graphicFrameLocks noChangeAspect="1"/>
          </p:cNvGraphicFramePr>
          <p:nvPr/>
        </p:nvGraphicFramePr>
        <p:xfrm>
          <a:off x="6390025" y="5393828"/>
          <a:ext cx="391521" cy="553859"/>
        </p:xfrm>
        <a:graphic>
          <a:graphicData uri="http://schemas.openxmlformats.org/presentationml/2006/ole">
            <p:oleObj spid="_x0000_s13334" name="Equation" r:id="rId13" imgW="10363200" imgH="14630400" progId="Equation.DSMT4">
              <p:embed/>
            </p:oleObj>
          </a:graphicData>
        </a:graphic>
      </p:graphicFrame>
      <p:graphicFrame>
        <p:nvGraphicFramePr>
          <p:cNvPr id="13" name="对象 12"/>
          <p:cNvGraphicFramePr>
            <a:graphicFrameLocks noChangeAspect="1"/>
          </p:cNvGraphicFramePr>
          <p:nvPr/>
        </p:nvGraphicFramePr>
        <p:xfrm>
          <a:off x="6926064" y="5344513"/>
          <a:ext cx="506114" cy="935833"/>
        </p:xfrm>
        <a:graphic>
          <a:graphicData uri="http://schemas.openxmlformats.org/presentationml/2006/ole">
            <p:oleObj spid="_x0000_s13335" name="Equation" r:id="rId14" imgW="13411200" imgH="24688800" progId="Equation.DSMT4">
              <p:embed/>
            </p:oleObj>
          </a:graphicData>
        </a:graphic>
      </p:graphicFrame>
      <p:graphicFrame>
        <p:nvGraphicFramePr>
          <p:cNvPr id="14" name="对象 13"/>
          <p:cNvGraphicFramePr>
            <a:graphicFrameLocks noChangeAspect="1"/>
          </p:cNvGraphicFramePr>
          <p:nvPr/>
        </p:nvGraphicFramePr>
        <p:xfrm>
          <a:off x="7576696" y="5393827"/>
          <a:ext cx="276930" cy="553860"/>
        </p:xfrm>
        <a:graphic>
          <a:graphicData uri="http://schemas.openxmlformats.org/presentationml/2006/ole">
            <p:oleObj spid="_x0000_s13336" name="Equation" r:id="rId15" imgW="7315200" imgH="14630400" progId="Equation.DSMT4">
              <p:embed/>
            </p:oleObj>
          </a:graphicData>
        </a:graphic>
      </p:graphicFrame>
      <p:graphicFrame>
        <p:nvGraphicFramePr>
          <p:cNvPr id="15" name="对象 14"/>
          <p:cNvGraphicFramePr>
            <a:graphicFrameLocks noChangeAspect="1"/>
          </p:cNvGraphicFramePr>
          <p:nvPr/>
        </p:nvGraphicFramePr>
        <p:xfrm>
          <a:off x="7853625" y="5488202"/>
          <a:ext cx="420170" cy="296029"/>
        </p:xfrm>
        <a:graphic>
          <a:graphicData uri="http://schemas.openxmlformats.org/presentationml/2006/ole">
            <p:oleObj spid="_x0000_s13337" name="Equation" r:id="rId16" imgW="10972800" imgH="7924800" progId="Equation.DSMT4">
              <p:embed/>
            </p:oleObj>
          </a:graphicData>
        </a:graphic>
      </p:graphicFrame>
    </p:spTree>
    <p:custDataLst>
      <p:custData r:id="rId2"/>
    </p:custDataLst>
    <p:extLst>
      <p:ext uri="{BB962C8B-B14F-4D97-AF65-F5344CB8AC3E}">
        <p14:creationId xmlns:p14="http://schemas.microsoft.com/office/powerpoint/2010/main" xmlns="" val="161071694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053707" y="1082757"/>
            <a:ext cx="8147747" cy="385297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sin(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ACB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-30</a:t>
            </a:r>
            <a:r>
              <a:rPr lang="zh-CN" altLang="en-US" sz="2017" kern="0" dirty="0">
                <a:solidFill>
                  <a:srgbClr val="000000"/>
                </a:solidFill>
                <a:latin typeface="Arial Narrow" pitchFamily="65" charset="-122"/>
                <a:ea typeface="Arial Unicode MS" pitchFamily="65" charset="-122"/>
              </a:rPr>
              <a:t>°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)=sin∠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ACB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cos 30</a:t>
            </a:r>
            <a:r>
              <a:rPr lang="zh-CN" altLang="en-US" sz="2017" kern="0" dirty="0">
                <a:solidFill>
                  <a:srgbClr val="000000"/>
                </a:solidFill>
                <a:latin typeface="Arial Narrow" pitchFamily="65" charset="-122"/>
                <a:ea typeface="Arial Unicode MS" pitchFamily="65" charset="-122"/>
              </a:rPr>
              <a:t>°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-cos∠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ACB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·sin 30</a:t>
            </a:r>
            <a:r>
              <a:rPr lang="zh-CN" altLang="en-US" sz="2017" kern="0" dirty="0">
                <a:solidFill>
                  <a:srgbClr val="000000"/>
                </a:solidFill>
                <a:latin typeface="Arial Narrow" pitchFamily="65" charset="-122"/>
                <a:ea typeface="Arial Unicode MS" pitchFamily="65" charset="-122"/>
              </a:rPr>
              <a:t>°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543" kern="0" spc="-362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359" kern="0" spc="1949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Arial Narrow" pitchFamily="65" charset="-122"/>
                <a:ea typeface="Arial Unicode MS" pitchFamily="65" charset="-122"/>
              </a:rPr>
              <a:t>×</a:t>
            </a:r>
            <a:r>
              <a:rPr lang="zh-CN" altLang="en-US" sz="2762" kern="0" spc="-55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zh-CN" altLang="en-US" sz="2543" kern="0" spc="-1114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Arial Narrow" pitchFamily="65" charset="-122"/>
                <a:ea typeface="Arial Unicode MS" pitchFamily="65" charset="-122"/>
              </a:rPr>
              <a:t>×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  <a:spcBef>
                <a:spcPts val="23"/>
              </a:spcBef>
            </a:pPr>
            <a:r>
              <a:rPr lang="zh-CN" altLang="en-US" sz="3187" kern="0" spc="8241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642" kern="0" spc="7358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  <a:spcBef>
                <a:spcPts val="184"/>
              </a:spcBef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由正弦定理得</a:t>
            </a:r>
            <a:r>
              <a:rPr lang="zh-CN" altLang="en-US" sz="2599" kern="0" spc="5221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599" kern="0" spc="5221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∴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AD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221" kern="0" spc="9133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4825" kern="0" spc="5476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412" kern="0" spc="2775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  <a:spcBef>
                <a:spcPts val="803"/>
              </a:spcBef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故此时船距岛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有</a:t>
            </a:r>
            <a:r>
              <a:rPr lang="zh-CN" altLang="en-US" sz="2762" kern="0" spc="2425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千米. </a:t>
            </a:r>
            <a:endParaRPr lang="zh-CN" altLang="en-US" sz="1805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7508051" y="1193951"/>
          <a:ext cx="276930" cy="553860"/>
        </p:xfrm>
        <a:graphic>
          <a:graphicData uri="http://schemas.openxmlformats.org/presentationml/2006/ole">
            <p:oleObj spid="_x0000_s14350" name="Equation" r:id="rId5" imgW="7315200" imgH="14630400" progId="Equation.DSMT4">
              <p:embed/>
            </p:oleObj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7784981" y="1288326"/>
          <a:ext cx="420170" cy="296029"/>
        </p:xfrm>
        <a:graphic>
          <a:graphicData uri="http://schemas.openxmlformats.org/presentationml/2006/ole">
            <p:oleObj spid="_x0000_s14351" name="Equation" r:id="rId6" imgW="10972800" imgH="7924800" progId="Equation.DSMT4">
              <p:embed/>
            </p:oleObj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8352447" y="1145682"/>
          <a:ext cx="343775" cy="601607"/>
        </p:xfrm>
        <a:graphic>
          <a:graphicData uri="http://schemas.openxmlformats.org/presentationml/2006/ole">
            <p:oleObj spid="_x0000_s14352" name="Equation" r:id="rId7" imgW="9144000" imgH="15849600" progId="Equation.DSMT4">
              <p:embed/>
            </p:oleObj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8781556" y="1193951"/>
          <a:ext cx="181437" cy="553860"/>
        </p:xfrm>
        <a:graphic>
          <a:graphicData uri="http://schemas.openxmlformats.org/presentationml/2006/ole">
            <p:oleObj spid="_x0000_s14353" name="Equation" r:id="rId8" imgW="4876800" imgH="14630400" progId="Equation.DSMT4">
              <p:embed/>
            </p:oleObj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2053707" y="1847364"/>
          <a:ext cx="1451496" cy="725748"/>
        </p:xfrm>
        <a:graphic>
          <a:graphicData uri="http://schemas.openxmlformats.org/presentationml/2006/ole">
            <p:oleObj spid="_x0000_s14354" name="Equation" r:id="rId9" imgW="38404800" imgH="19202400" progId="Equation.DSMT4">
              <p:embed/>
            </p:oleObj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/>
        </p:nvGraphicFramePr>
        <p:xfrm>
          <a:off x="3649721" y="1913686"/>
          <a:ext cx="1270059" cy="601606"/>
        </p:xfrm>
        <a:graphic>
          <a:graphicData uri="http://schemas.openxmlformats.org/presentationml/2006/ole">
            <p:oleObj spid="_x0000_s14355" name="Equation" r:id="rId10" imgW="33528000" imgH="15849600" progId="Equation.DSMT4">
              <p:embed/>
            </p:oleObj>
          </a:graphicData>
        </a:graphic>
      </p:graphicFrame>
      <p:graphicFrame>
        <p:nvGraphicFramePr>
          <p:cNvPr id="10" name="对象 9"/>
          <p:cNvGraphicFramePr>
            <a:graphicFrameLocks noChangeAspect="1"/>
          </p:cNvGraphicFramePr>
          <p:nvPr/>
        </p:nvGraphicFramePr>
        <p:xfrm>
          <a:off x="3591222" y="2568648"/>
          <a:ext cx="993129" cy="553859"/>
        </p:xfrm>
        <a:graphic>
          <a:graphicData uri="http://schemas.openxmlformats.org/presentationml/2006/ole">
            <p:oleObj spid="_x0000_s14356" name="Equation" r:id="rId11" imgW="26212800" imgH="14630400" progId="Equation.DSMT4">
              <p:embed/>
            </p:oleObj>
          </a:graphicData>
        </a:graphic>
      </p:graphicFrame>
      <p:graphicFrame>
        <p:nvGraphicFramePr>
          <p:cNvPr id="11" name="对象 10"/>
          <p:cNvGraphicFramePr>
            <a:graphicFrameLocks noChangeAspect="1"/>
          </p:cNvGraphicFramePr>
          <p:nvPr/>
        </p:nvGraphicFramePr>
        <p:xfrm>
          <a:off x="4728868" y="2568648"/>
          <a:ext cx="993129" cy="553859"/>
        </p:xfrm>
        <a:graphic>
          <a:graphicData uri="http://schemas.openxmlformats.org/presentationml/2006/ole">
            <p:oleObj spid="_x0000_s14357" name="Equation" r:id="rId12" imgW="26212800" imgH="14630400" progId="Equation.DSMT4">
              <p:embed/>
            </p:oleObj>
          </a:graphicData>
        </a:graphic>
      </p:graphicFrame>
      <p:graphicFrame>
        <p:nvGraphicFramePr>
          <p:cNvPr id="12" name="对象 11"/>
          <p:cNvGraphicFramePr>
            <a:graphicFrameLocks noChangeAspect="1"/>
          </p:cNvGraphicFramePr>
          <p:nvPr/>
        </p:nvGraphicFramePr>
        <p:xfrm>
          <a:off x="2802385" y="3534422"/>
          <a:ext cx="1441947" cy="553859"/>
        </p:xfrm>
        <a:graphic>
          <a:graphicData uri="http://schemas.openxmlformats.org/presentationml/2006/ole">
            <p:oleObj spid="_x0000_s14358" name="Equation" r:id="rId13" imgW="38100000" imgH="14630400" progId="Equation.DSMT4">
              <p:embed/>
            </p:oleObj>
          </a:graphicData>
        </a:graphic>
      </p:graphicFrame>
      <p:graphicFrame>
        <p:nvGraphicFramePr>
          <p:cNvPr id="13" name="对象 12"/>
          <p:cNvGraphicFramePr>
            <a:graphicFrameLocks noChangeAspect="1"/>
          </p:cNvGraphicFramePr>
          <p:nvPr/>
        </p:nvGraphicFramePr>
        <p:xfrm>
          <a:off x="4388849" y="3218251"/>
          <a:ext cx="1308256" cy="1203213"/>
        </p:xfrm>
        <a:graphic>
          <a:graphicData uri="http://schemas.openxmlformats.org/presentationml/2006/ole">
            <p:oleObj spid="_x0000_s14359" name="Equation" r:id="rId14" imgW="34442400" imgH="31699200" progId="Equation.DSMT4">
              <p:embed/>
            </p:oleObj>
          </a:graphicData>
        </a:graphic>
      </p:graphicFrame>
      <p:graphicFrame>
        <p:nvGraphicFramePr>
          <p:cNvPr id="14" name="对象 13"/>
          <p:cNvGraphicFramePr>
            <a:graphicFrameLocks noChangeAspect="1"/>
          </p:cNvGraphicFramePr>
          <p:nvPr/>
        </p:nvGraphicFramePr>
        <p:xfrm>
          <a:off x="5841622" y="3486152"/>
          <a:ext cx="658902" cy="601606"/>
        </p:xfrm>
        <a:graphic>
          <a:graphicData uri="http://schemas.openxmlformats.org/presentationml/2006/ole">
            <p:oleObj spid="_x0000_s14360" name="Equation" r:id="rId15" imgW="17373600" imgH="15849600" progId="Equation.DSMT4">
              <p:embed/>
            </p:oleObj>
          </a:graphicData>
        </a:graphic>
      </p:graphicFrame>
      <p:graphicFrame>
        <p:nvGraphicFramePr>
          <p:cNvPr id="15" name="对象 14"/>
          <p:cNvGraphicFramePr>
            <a:graphicFrameLocks noChangeAspect="1"/>
          </p:cNvGraphicFramePr>
          <p:nvPr/>
        </p:nvGraphicFramePr>
        <p:xfrm>
          <a:off x="4010324" y="4360668"/>
          <a:ext cx="658902" cy="601606"/>
        </p:xfrm>
        <a:graphic>
          <a:graphicData uri="http://schemas.openxmlformats.org/presentationml/2006/ole">
            <p:oleObj spid="_x0000_s14361" name="Equation" r:id="rId16" imgW="17373600" imgH="15849600" progId="Equation.DSMT4">
              <p:embed/>
            </p:oleObj>
          </a:graphicData>
        </a:graphic>
      </p:graphicFrame>
    </p:spTree>
    <p:custDataLst>
      <p:custData r:id="rId2"/>
    </p:custDataLst>
    <p:extLst>
      <p:ext uri="{BB962C8B-B14F-4D97-AF65-F5344CB8AC3E}">
        <p14:creationId xmlns:p14="http://schemas.microsoft.com/office/powerpoint/2010/main" xmlns="" val="160133440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5" name="Picture 1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342728" y="1146165"/>
            <a:ext cx="7506546" cy="48817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4" name="组合 16"/>
          <p:cNvGrpSpPr/>
          <p:nvPr/>
        </p:nvGrpSpPr>
        <p:grpSpPr bwMode="auto">
          <a:xfrm>
            <a:off x="3812197" y="1306889"/>
            <a:ext cx="1056542" cy="362875"/>
            <a:chOff x="4881562" y="2969419"/>
            <a:chExt cx="783432" cy="219075"/>
          </a:xfrm>
        </p:grpSpPr>
        <p:sp>
          <p:nvSpPr>
            <p:cNvPr id="15" name="矩形 13"/>
            <p:cNvSpPr>
              <a:spLocks noChangeArrowheads="1"/>
            </p:cNvSpPr>
            <p:nvPr/>
          </p:nvSpPr>
          <p:spPr bwMode="auto">
            <a:xfrm>
              <a:off x="4881563" y="2969419"/>
              <a:ext cx="783431" cy="219075"/>
            </a:xfrm>
            <a:prstGeom prst="rect">
              <a:avLst/>
            </a:prstGeom>
            <a:solidFill>
              <a:schemeClr val="bg1"/>
            </a:solidFill>
            <a:ln w="9525" algn="ctr">
              <a:noFill/>
              <a:round/>
            </a:ln>
          </p:spPr>
          <p:txBody>
            <a:bodyPr/>
            <a:lstStyle/>
            <a:p>
              <a:endParaRPr lang="zh-CN" altLang="en-US" sz="1805"/>
            </a:p>
          </p:txBody>
        </p:sp>
        <p:cxnSp>
          <p:nvCxnSpPr>
            <p:cNvPr id="16" name="直接连接符 15"/>
            <p:cNvCxnSpPr>
              <a:cxnSpLocks noChangeShapeType="1"/>
            </p:cNvCxnSpPr>
            <p:nvPr/>
          </p:nvCxnSpPr>
          <p:spPr bwMode="auto">
            <a:xfrm rot="10800000" flipH="1">
              <a:off x="4881562" y="3159919"/>
              <a:ext cx="783431" cy="1588"/>
            </a:xfrm>
            <a:prstGeom prst="line">
              <a:avLst/>
            </a:prstGeom>
            <a:noFill/>
            <a:ln w="9525" algn="ctr">
              <a:solidFill>
                <a:srgbClr val="CF000E"/>
              </a:solidFill>
              <a:round/>
            </a:ln>
          </p:spPr>
        </p:cxnSp>
      </p:grpSp>
      <p:grpSp>
        <p:nvGrpSpPr>
          <p:cNvPr id="17" name="组合 16"/>
          <p:cNvGrpSpPr/>
          <p:nvPr/>
        </p:nvGrpSpPr>
        <p:grpSpPr bwMode="auto">
          <a:xfrm>
            <a:off x="3748535" y="1714326"/>
            <a:ext cx="975821" cy="362875"/>
            <a:chOff x="4881562" y="2969419"/>
            <a:chExt cx="783432" cy="219075"/>
          </a:xfrm>
        </p:grpSpPr>
        <p:sp>
          <p:nvSpPr>
            <p:cNvPr id="18" name="矩形 13"/>
            <p:cNvSpPr>
              <a:spLocks noChangeArrowheads="1"/>
            </p:cNvSpPr>
            <p:nvPr/>
          </p:nvSpPr>
          <p:spPr bwMode="auto">
            <a:xfrm>
              <a:off x="4881563" y="2969419"/>
              <a:ext cx="783431" cy="219075"/>
            </a:xfrm>
            <a:prstGeom prst="rect">
              <a:avLst/>
            </a:prstGeom>
            <a:solidFill>
              <a:schemeClr val="bg1"/>
            </a:solidFill>
            <a:ln w="9525" algn="ctr">
              <a:noFill/>
              <a:round/>
            </a:ln>
          </p:spPr>
          <p:txBody>
            <a:bodyPr/>
            <a:lstStyle/>
            <a:p>
              <a:endParaRPr lang="zh-CN" altLang="en-US" sz="1805"/>
            </a:p>
          </p:txBody>
        </p:sp>
        <p:cxnSp>
          <p:nvCxnSpPr>
            <p:cNvPr id="19" name="直接连接符 18"/>
            <p:cNvCxnSpPr>
              <a:cxnSpLocks noChangeShapeType="1"/>
            </p:cNvCxnSpPr>
            <p:nvPr/>
          </p:nvCxnSpPr>
          <p:spPr bwMode="auto">
            <a:xfrm rot="10800000" flipH="1">
              <a:off x="4881562" y="3159919"/>
              <a:ext cx="783431" cy="1588"/>
            </a:xfrm>
            <a:prstGeom prst="line">
              <a:avLst/>
            </a:prstGeom>
            <a:noFill/>
            <a:ln w="9525" algn="ctr">
              <a:solidFill>
                <a:srgbClr val="CF000E"/>
              </a:solidFill>
              <a:round/>
            </a:ln>
          </p:spPr>
        </p:cxnSp>
      </p:grpSp>
      <p:grpSp>
        <p:nvGrpSpPr>
          <p:cNvPr id="20" name="组合 19"/>
          <p:cNvGrpSpPr/>
          <p:nvPr/>
        </p:nvGrpSpPr>
        <p:grpSpPr bwMode="auto">
          <a:xfrm>
            <a:off x="3748535" y="2134496"/>
            <a:ext cx="975821" cy="362875"/>
            <a:chOff x="4881562" y="2969419"/>
            <a:chExt cx="783432" cy="219075"/>
          </a:xfrm>
        </p:grpSpPr>
        <p:sp>
          <p:nvSpPr>
            <p:cNvPr id="21" name="矩形 13"/>
            <p:cNvSpPr>
              <a:spLocks noChangeArrowheads="1"/>
            </p:cNvSpPr>
            <p:nvPr/>
          </p:nvSpPr>
          <p:spPr bwMode="auto">
            <a:xfrm>
              <a:off x="4881563" y="2969419"/>
              <a:ext cx="783431" cy="219075"/>
            </a:xfrm>
            <a:prstGeom prst="rect">
              <a:avLst/>
            </a:prstGeom>
            <a:solidFill>
              <a:schemeClr val="bg1"/>
            </a:solidFill>
            <a:ln w="9525" algn="ctr">
              <a:noFill/>
              <a:round/>
            </a:ln>
          </p:spPr>
          <p:txBody>
            <a:bodyPr/>
            <a:lstStyle/>
            <a:p>
              <a:endParaRPr lang="zh-CN" altLang="en-US" sz="1805"/>
            </a:p>
          </p:txBody>
        </p:sp>
        <p:cxnSp>
          <p:nvCxnSpPr>
            <p:cNvPr id="22" name="直接连接符 21"/>
            <p:cNvCxnSpPr>
              <a:cxnSpLocks noChangeShapeType="1"/>
            </p:cNvCxnSpPr>
            <p:nvPr/>
          </p:nvCxnSpPr>
          <p:spPr bwMode="auto">
            <a:xfrm rot="10800000" flipH="1">
              <a:off x="4881562" y="3159919"/>
              <a:ext cx="783431" cy="1588"/>
            </a:xfrm>
            <a:prstGeom prst="line">
              <a:avLst/>
            </a:prstGeom>
            <a:noFill/>
            <a:ln w="9525" algn="ctr">
              <a:solidFill>
                <a:srgbClr val="CF000E"/>
              </a:solidFill>
              <a:round/>
            </a:ln>
          </p:spPr>
        </p:cxnSp>
      </p:grpSp>
      <p:grpSp>
        <p:nvGrpSpPr>
          <p:cNvPr id="23" name="组合 22"/>
          <p:cNvGrpSpPr/>
          <p:nvPr/>
        </p:nvGrpSpPr>
        <p:grpSpPr bwMode="auto">
          <a:xfrm>
            <a:off x="4690734" y="4337205"/>
            <a:ext cx="1694034" cy="362875"/>
            <a:chOff x="4881562" y="2969419"/>
            <a:chExt cx="783432" cy="219075"/>
          </a:xfrm>
        </p:grpSpPr>
        <p:sp>
          <p:nvSpPr>
            <p:cNvPr id="24" name="矩形 13"/>
            <p:cNvSpPr>
              <a:spLocks noChangeArrowheads="1"/>
            </p:cNvSpPr>
            <p:nvPr/>
          </p:nvSpPr>
          <p:spPr bwMode="auto">
            <a:xfrm>
              <a:off x="4881563" y="2969419"/>
              <a:ext cx="783431" cy="219075"/>
            </a:xfrm>
            <a:prstGeom prst="rect">
              <a:avLst/>
            </a:prstGeom>
            <a:solidFill>
              <a:schemeClr val="bg1"/>
            </a:solidFill>
            <a:ln w="9525" algn="ctr">
              <a:noFill/>
              <a:round/>
            </a:ln>
          </p:spPr>
          <p:txBody>
            <a:bodyPr/>
            <a:lstStyle/>
            <a:p>
              <a:endParaRPr lang="zh-CN" altLang="en-US" sz="1805"/>
            </a:p>
          </p:txBody>
        </p:sp>
        <p:cxnSp>
          <p:nvCxnSpPr>
            <p:cNvPr id="25" name="直接连接符 24"/>
            <p:cNvCxnSpPr>
              <a:cxnSpLocks noChangeShapeType="1"/>
            </p:cNvCxnSpPr>
            <p:nvPr/>
          </p:nvCxnSpPr>
          <p:spPr bwMode="auto">
            <a:xfrm rot="10800000" flipH="1">
              <a:off x="4881562" y="3159919"/>
              <a:ext cx="783431" cy="1588"/>
            </a:xfrm>
            <a:prstGeom prst="line">
              <a:avLst/>
            </a:prstGeom>
            <a:noFill/>
            <a:ln w="9525" algn="ctr">
              <a:solidFill>
                <a:srgbClr val="CF000E"/>
              </a:solidFill>
              <a:round/>
            </a:ln>
          </p:spPr>
        </p:cxnSp>
      </p:grpSp>
      <p:grpSp>
        <p:nvGrpSpPr>
          <p:cNvPr id="26" name="组合 25"/>
          <p:cNvGrpSpPr/>
          <p:nvPr/>
        </p:nvGrpSpPr>
        <p:grpSpPr bwMode="auto">
          <a:xfrm>
            <a:off x="3251970" y="4719178"/>
            <a:ext cx="894851" cy="362875"/>
            <a:chOff x="4881562" y="2969419"/>
            <a:chExt cx="783432" cy="219075"/>
          </a:xfrm>
        </p:grpSpPr>
        <p:sp>
          <p:nvSpPr>
            <p:cNvPr id="27" name="矩形 13"/>
            <p:cNvSpPr>
              <a:spLocks noChangeArrowheads="1"/>
            </p:cNvSpPr>
            <p:nvPr/>
          </p:nvSpPr>
          <p:spPr bwMode="auto">
            <a:xfrm>
              <a:off x="4881563" y="2969419"/>
              <a:ext cx="783431" cy="219075"/>
            </a:xfrm>
            <a:prstGeom prst="rect">
              <a:avLst/>
            </a:prstGeom>
            <a:solidFill>
              <a:schemeClr val="bg1"/>
            </a:solidFill>
            <a:ln w="9525" algn="ctr">
              <a:noFill/>
              <a:round/>
            </a:ln>
          </p:spPr>
          <p:txBody>
            <a:bodyPr/>
            <a:lstStyle/>
            <a:p>
              <a:endParaRPr lang="zh-CN" altLang="en-US" sz="1805"/>
            </a:p>
          </p:txBody>
        </p:sp>
        <p:cxnSp>
          <p:nvCxnSpPr>
            <p:cNvPr id="28" name="直接连接符 27"/>
            <p:cNvCxnSpPr>
              <a:cxnSpLocks noChangeShapeType="1"/>
            </p:cNvCxnSpPr>
            <p:nvPr/>
          </p:nvCxnSpPr>
          <p:spPr bwMode="auto">
            <a:xfrm rot="10800000" flipH="1">
              <a:off x="4881562" y="3159919"/>
              <a:ext cx="783431" cy="1588"/>
            </a:xfrm>
            <a:prstGeom prst="line">
              <a:avLst/>
            </a:prstGeom>
            <a:noFill/>
            <a:ln w="9525" algn="ctr">
              <a:solidFill>
                <a:srgbClr val="CF000E"/>
              </a:solidFill>
              <a:round/>
            </a:ln>
          </p:spPr>
        </p:cxnSp>
      </p:grpSp>
      <p:grpSp>
        <p:nvGrpSpPr>
          <p:cNvPr id="32" name="组合 16"/>
          <p:cNvGrpSpPr/>
          <p:nvPr/>
        </p:nvGrpSpPr>
        <p:grpSpPr bwMode="auto">
          <a:xfrm>
            <a:off x="7594223" y="2222380"/>
            <a:ext cx="1172874" cy="854964"/>
            <a:chOff x="4881562" y="2969419"/>
            <a:chExt cx="783432" cy="219075"/>
          </a:xfrm>
        </p:grpSpPr>
        <p:sp>
          <p:nvSpPr>
            <p:cNvPr id="33" name="矩形 13"/>
            <p:cNvSpPr>
              <a:spLocks noChangeArrowheads="1"/>
            </p:cNvSpPr>
            <p:nvPr/>
          </p:nvSpPr>
          <p:spPr bwMode="auto">
            <a:xfrm>
              <a:off x="4881563" y="2969419"/>
              <a:ext cx="783431" cy="219075"/>
            </a:xfrm>
            <a:prstGeom prst="rect">
              <a:avLst/>
            </a:prstGeom>
            <a:solidFill>
              <a:schemeClr val="bg1"/>
            </a:solidFill>
            <a:ln w="9525" algn="ctr">
              <a:noFill/>
              <a:round/>
            </a:ln>
          </p:spPr>
          <p:txBody>
            <a:bodyPr/>
            <a:lstStyle/>
            <a:p>
              <a:endParaRPr lang="zh-CN" altLang="en-US" sz="1805"/>
            </a:p>
          </p:txBody>
        </p:sp>
        <p:cxnSp>
          <p:nvCxnSpPr>
            <p:cNvPr id="34" name="直接连接符 15"/>
            <p:cNvCxnSpPr>
              <a:cxnSpLocks noChangeShapeType="1"/>
            </p:cNvCxnSpPr>
            <p:nvPr/>
          </p:nvCxnSpPr>
          <p:spPr bwMode="auto">
            <a:xfrm rot="10800000" flipH="1">
              <a:off x="4881562" y="3159919"/>
              <a:ext cx="783431" cy="1588"/>
            </a:xfrm>
            <a:prstGeom prst="line">
              <a:avLst/>
            </a:prstGeom>
            <a:noFill/>
            <a:ln w="9525" algn="ctr">
              <a:solidFill>
                <a:srgbClr val="CF000E"/>
              </a:solidFill>
              <a:round/>
            </a:ln>
          </p:spPr>
        </p:cxnSp>
      </p:grpSp>
      <p:grpSp>
        <p:nvGrpSpPr>
          <p:cNvPr id="35" name="组合 16"/>
          <p:cNvGrpSpPr/>
          <p:nvPr/>
        </p:nvGrpSpPr>
        <p:grpSpPr bwMode="auto">
          <a:xfrm>
            <a:off x="7581490" y="3024523"/>
            <a:ext cx="1257799" cy="854964"/>
            <a:chOff x="4881562" y="2969419"/>
            <a:chExt cx="783432" cy="219075"/>
          </a:xfrm>
        </p:grpSpPr>
        <p:sp>
          <p:nvSpPr>
            <p:cNvPr id="36" name="矩形 13"/>
            <p:cNvSpPr>
              <a:spLocks noChangeArrowheads="1"/>
            </p:cNvSpPr>
            <p:nvPr/>
          </p:nvSpPr>
          <p:spPr bwMode="auto">
            <a:xfrm>
              <a:off x="4881563" y="2969419"/>
              <a:ext cx="783431" cy="219075"/>
            </a:xfrm>
            <a:prstGeom prst="rect">
              <a:avLst/>
            </a:prstGeom>
            <a:solidFill>
              <a:schemeClr val="bg1"/>
            </a:solidFill>
            <a:ln w="9525" algn="ctr">
              <a:noFill/>
              <a:round/>
            </a:ln>
          </p:spPr>
          <p:txBody>
            <a:bodyPr/>
            <a:lstStyle/>
            <a:p>
              <a:endParaRPr lang="zh-CN" altLang="en-US" sz="1805"/>
            </a:p>
          </p:txBody>
        </p:sp>
        <p:cxnSp>
          <p:nvCxnSpPr>
            <p:cNvPr id="37" name="直接连接符 15"/>
            <p:cNvCxnSpPr>
              <a:cxnSpLocks noChangeShapeType="1"/>
            </p:cNvCxnSpPr>
            <p:nvPr/>
          </p:nvCxnSpPr>
          <p:spPr bwMode="auto">
            <a:xfrm rot="10800000" flipH="1">
              <a:off x="4881562" y="3159919"/>
              <a:ext cx="783431" cy="1588"/>
            </a:xfrm>
            <a:prstGeom prst="line">
              <a:avLst/>
            </a:prstGeom>
            <a:noFill/>
            <a:ln w="9525" algn="ctr">
              <a:solidFill>
                <a:srgbClr val="CF000E"/>
              </a:solidFill>
              <a:round/>
            </a:ln>
          </p:spPr>
        </p:cxnSp>
      </p:grpSp>
      <p:grpSp>
        <p:nvGrpSpPr>
          <p:cNvPr id="38" name="组合 16"/>
          <p:cNvGrpSpPr/>
          <p:nvPr/>
        </p:nvGrpSpPr>
        <p:grpSpPr bwMode="auto">
          <a:xfrm>
            <a:off x="7594223" y="3839397"/>
            <a:ext cx="1257799" cy="854964"/>
            <a:chOff x="4881562" y="2969419"/>
            <a:chExt cx="783432" cy="219075"/>
          </a:xfrm>
        </p:grpSpPr>
        <p:sp>
          <p:nvSpPr>
            <p:cNvPr id="39" name="矩形 13"/>
            <p:cNvSpPr>
              <a:spLocks noChangeArrowheads="1"/>
            </p:cNvSpPr>
            <p:nvPr/>
          </p:nvSpPr>
          <p:spPr bwMode="auto">
            <a:xfrm>
              <a:off x="4881563" y="2969419"/>
              <a:ext cx="783431" cy="219075"/>
            </a:xfrm>
            <a:prstGeom prst="rect">
              <a:avLst/>
            </a:prstGeom>
            <a:solidFill>
              <a:schemeClr val="bg1"/>
            </a:solidFill>
            <a:ln w="9525" algn="ctr">
              <a:noFill/>
              <a:round/>
            </a:ln>
          </p:spPr>
          <p:txBody>
            <a:bodyPr/>
            <a:lstStyle/>
            <a:p>
              <a:endParaRPr lang="zh-CN" altLang="en-US" sz="1805"/>
            </a:p>
          </p:txBody>
        </p:sp>
        <p:cxnSp>
          <p:nvCxnSpPr>
            <p:cNvPr id="40" name="直接连接符 15"/>
            <p:cNvCxnSpPr>
              <a:cxnSpLocks noChangeShapeType="1"/>
            </p:cNvCxnSpPr>
            <p:nvPr/>
          </p:nvCxnSpPr>
          <p:spPr bwMode="auto">
            <a:xfrm rot="10800000" flipH="1">
              <a:off x="4881562" y="3159919"/>
              <a:ext cx="783431" cy="1588"/>
            </a:xfrm>
            <a:prstGeom prst="line">
              <a:avLst/>
            </a:prstGeom>
            <a:noFill/>
            <a:ln w="9525" algn="ctr">
              <a:solidFill>
                <a:srgbClr val="CF000E"/>
              </a:solidFill>
              <a:round/>
            </a:ln>
          </p:spPr>
        </p:cxnSp>
      </p:grpSp>
    </p:spTree>
    <p:custDataLst>
      <p:custData r:id="rId1"/>
    </p:custDataLst>
    <p:extLst>
      <p:ext uri="{BB962C8B-B14F-4D97-AF65-F5344CB8AC3E}">
        <p14:creationId xmlns:p14="http://schemas.microsoft.com/office/powerpoint/2010/main" xmlns="" val="3023033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053707" y="3430056"/>
            <a:ext cx="8147747" cy="180374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2.解三角形的类型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(1)已知两角及一边,用正弦定理,有解时,只有一解.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(2)已知两边及其中一边的对角,用正弦定理,有解时可分为几种情况.在</a:t>
            </a:r>
            <a:r>
              <a:rPr sz="1805" dirty="0"/>
              <a:t/>
            </a:r>
            <a:br>
              <a:rPr sz="1805" dirty="0"/>
            </a:b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△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ABC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中,已知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、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和角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时,解的情况如下: </a:t>
            </a:r>
            <a:endParaRPr lang="zh-CN" altLang="en-US" sz="1805" dirty="0"/>
          </a:p>
        </p:txBody>
      </p:sp>
      <p:pic>
        <p:nvPicPr>
          <p:cNvPr id="36865" name="Picture 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457711" y="993925"/>
            <a:ext cx="7276578" cy="2435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custData r:id="rId1"/>
    </p:custDataLst>
    <p:extLst>
      <p:ext uri="{BB962C8B-B14F-4D97-AF65-F5344CB8AC3E}">
        <p14:creationId xmlns:p14="http://schemas.microsoft.com/office/powerpoint/2010/main" xmlns="" val="675738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7" name="Picture 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34199" y="1279608"/>
            <a:ext cx="7923602" cy="42971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0" name="组合 16"/>
          <p:cNvGrpSpPr/>
          <p:nvPr/>
        </p:nvGrpSpPr>
        <p:grpSpPr bwMode="auto">
          <a:xfrm>
            <a:off x="3774001" y="5050221"/>
            <a:ext cx="878164" cy="362875"/>
            <a:chOff x="4881562" y="2969419"/>
            <a:chExt cx="783432" cy="219075"/>
          </a:xfrm>
        </p:grpSpPr>
        <p:sp>
          <p:nvSpPr>
            <p:cNvPr id="11" name="矩形 13"/>
            <p:cNvSpPr>
              <a:spLocks noChangeArrowheads="1"/>
            </p:cNvSpPr>
            <p:nvPr/>
          </p:nvSpPr>
          <p:spPr bwMode="auto">
            <a:xfrm>
              <a:off x="4881563" y="2969419"/>
              <a:ext cx="783431" cy="219075"/>
            </a:xfrm>
            <a:prstGeom prst="rect">
              <a:avLst/>
            </a:prstGeom>
            <a:solidFill>
              <a:schemeClr val="bg1"/>
            </a:solidFill>
            <a:ln w="9525" algn="ctr">
              <a:noFill/>
              <a:round/>
            </a:ln>
          </p:spPr>
          <p:txBody>
            <a:bodyPr/>
            <a:lstStyle/>
            <a:p>
              <a:endParaRPr lang="zh-CN" altLang="en-US" sz="1805"/>
            </a:p>
          </p:txBody>
        </p:sp>
        <p:cxnSp>
          <p:nvCxnSpPr>
            <p:cNvPr id="12" name="直接连接符 15"/>
            <p:cNvCxnSpPr>
              <a:cxnSpLocks noChangeShapeType="1"/>
            </p:cNvCxnSpPr>
            <p:nvPr/>
          </p:nvCxnSpPr>
          <p:spPr bwMode="auto">
            <a:xfrm rot="10800000" flipH="1">
              <a:off x="4881562" y="3159919"/>
              <a:ext cx="783431" cy="1588"/>
            </a:xfrm>
            <a:prstGeom prst="line">
              <a:avLst/>
            </a:prstGeom>
            <a:noFill/>
            <a:ln w="9525" algn="ctr">
              <a:solidFill>
                <a:srgbClr val="CF000E"/>
              </a:solidFill>
              <a:round/>
            </a:ln>
          </p:spPr>
        </p:cxnSp>
      </p:grpSp>
      <p:grpSp>
        <p:nvGrpSpPr>
          <p:cNvPr id="13" name="组合 16"/>
          <p:cNvGrpSpPr/>
          <p:nvPr/>
        </p:nvGrpSpPr>
        <p:grpSpPr bwMode="auto">
          <a:xfrm>
            <a:off x="5378286" y="5037488"/>
            <a:ext cx="878164" cy="362875"/>
            <a:chOff x="4881562" y="2969419"/>
            <a:chExt cx="783432" cy="219075"/>
          </a:xfrm>
        </p:grpSpPr>
        <p:sp>
          <p:nvSpPr>
            <p:cNvPr id="14" name="矩形 13"/>
            <p:cNvSpPr>
              <a:spLocks noChangeArrowheads="1"/>
            </p:cNvSpPr>
            <p:nvPr/>
          </p:nvSpPr>
          <p:spPr bwMode="auto">
            <a:xfrm>
              <a:off x="4881563" y="2969419"/>
              <a:ext cx="783431" cy="219075"/>
            </a:xfrm>
            <a:prstGeom prst="rect">
              <a:avLst/>
            </a:prstGeom>
            <a:solidFill>
              <a:schemeClr val="bg1"/>
            </a:solidFill>
            <a:ln w="9525" algn="ctr">
              <a:noFill/>
              <a:round/>
            </a:ln>
          </p:spPr>
          <p:txBody>
            <a:bodyPr/>
            <a:lstStyle/>
            <a:p>
              <a:endParaRPr lang="zh-CN" altLang="en-US" sz="1805"/>
            </a:p>
          </p:txBody>
        </p:sp>
        <p:cxnSp>
          <p:nvCxnSpPr>
            <p:cNvPr id="15" name="直接连接符 15"/>
            <p:cNvCxnSpPr>
              <a:cxnSpLocks noChangeShapeType="1"/>
            </p:cNvCxnSpPr>
            <p:nvPr/>
          </p:nvCxnSpPr>
          <p:spPr bwMode="auto">
            <a:xfrm rot="10800000" flipH="1">
              <a:off x="4881562" y="3159919"/>
              <a:ext cx="783431" cy="1588"/>
            </a:xfrm>
            <a:prstGeom prst="line">
              <a:avLst/>
            </a:prstGeom>
            <a:noFill/>
            <a:ln w="9525" algn="ctr">
              <a:solidFill>
                <a:srgbClr val="CF000E"/>
              </a:solidFill>
              <a:round/>
            </a:ln>
          </p:spPr>
        </p:cxnSp>
      </p:grpSp>
    </p:spTree>
    <p:custDataLst>
      <p:custData r:id="rId1"/>
    </p:custDataLst>
    <p:extLst>
      <p:ext uri="{BB962C8B-B14F-4D97-AF65-F5344CB8AC3E}">
        <p14:creationId xmlns:p14="http://schemas.microsoft.com/office/powerpoint/2010/main" xmlns="" val="26403269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053707" y="1082757"/>
            <a:ext cx="8147747" cy="139701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上表中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为锐角时,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&lt;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sin 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无解;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为钝角时,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&lt;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均无解.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(3)已知三边,用余弦定理,有解时,只有一解.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(4)已知两边及夹角,用余弦定理,必有一解.</a:t>
            </a:r>
            <a:endParaRPr lang="zh-CN" altLang="en-US" sz="1805" dirty="0"/>
          </a:p>
        </p:txBody>
      </p:sp>
      <p:sp>
        <p:nvSpPr>
          <p:cNvPr id="3" name="TextBox 2"/>
          <p:cNvSpPr txBox="1"/>
          <p:nvPr/>
        </p:nvSpPr>
        <p:spPr>
          <a:xfrm>
            <a:off x="2053707" y="2526594"/>
            <a:ext cx="8147747" cy="88101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考向突破</a:t>
            </a:r>
            <a:endParaRPr lang="zh-CN" altLang="en-US" sz="2406" b="1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考向一    利用正、余弦定理解三角形</a:t>
            </a:r>
            <a:endParaRPr lang="zh-CN" altLang="en-US" sz="1805" b="1" dirty="0"/>
          </a:p>
        </p:txBody>
      </p:sp>
      <p:sp>
        <p:nvSpPr>
          <p:cNvPr id="4" name="TextBox 3"/>
          <p:cNvSpPr txBox="1"/>
          <p:nvPr/>
        </p:nvSpPr>
        <p:spPr>
          <a:xfrm>
            <a:off x="2053707" y="3518798"/>
            <a:ext cx="8147747" cy="14630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例1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 (2018山东枣庄二模,8)已知△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ABC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的内角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的对边分别</a:t>
            </a:r>
            <a:r>
              <a:rPr sz="1805" dirty="0"/>
              <a:t/>
            </a:r>
            <a:br>
              <a:rPr sz="1805" dirty="0"/>
            </a:b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为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,若(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)(sin 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-sin 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)=(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)sin 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,则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1578" kern="0" spc="439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　　)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</a:t>
            </a:r>
            <a:r>
              <a:rPr lang="zh-CN" altLang="en-US" sz="2599" kern="0" spc="-869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    B.</a:t>
            </a:r>
            <a:r>
              <a:rPr lang="zh-CN" altLang="en-US" sz="2599" kern="0" spc="-869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    C.</a:t>
            </a:r>
            <a:r>
              <a:rPr lang="zh-CN" altLang="en-US" sz="2599" kern="0" spc="-42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    D.</a:t>
            </a:r>
            <a:r>
              <a:rPr lang="zh-CN" altLang="en-US" sz="2599" kern="0" spc="32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 </a:t>
            </a:r>
            <a:endParaRPr lang="zh-CN" altLang="en-US" sz="1805" dirty="0"/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2302828" y="4535552"/>
          <a:ext cx="219634" cy="553860"/>
        </p:xfrm>
        <a:graphic>
          <a:graphicData uri="http://schemas.openxmlformats.org/presentationml/2006/ole">
            <p:oleObj spid="_x0000_s1030" name="Equation" r:id="rId5" imgW="5791200" imgH="14630400" progId="Equation.DSMT4">
              <p:embed/>
            </p:oleObj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3269949" y="4535552"/>
          <a:ext cx="219634" cy="553860"/>
        </p:xfrm>
        <a:graphic>
          <a:graphicData uri="http://schemas.openxmlformats.org/presentationml/2006/ole">
            <p:oleObj spid="_x0000_s1031" name="Equation" r:id="rId6" imgW="5791200" imgH="14630400" progId="Equation.DSMT4">
              <p:embed/>
            </p:oleObj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4237068" y="4535552"/>
          <a:ext cx="324677" cy="553860"/>
        </p:xfrm>
        <a:graphic>
          <a:graphicData uri="http://schemas.openxmlformats.org/presentationml/2006/ole">
            <p:oleObj spid="_x0000_s1032" name="Equation" r:id="rId7" imgW="8534400" imgH="14630400" progId="Equation.DSMT4">
              <p:embed/>
            </p:oleObj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5323371" y="4535552"/>
          <a:ext cx="334226" cy="553860"/>
        </p:xfrm>
        <a:graphic>
          <a:graphicData uri="http://schemas.openxmlformats.org/presentationml/2006/ole">
            <p:oleObj spid="_x0000_s1033" name="Equation" r:id="rId8" imgW="8839200" imgH="14630400" progId="Equation.DSMT4">
              <p:embed/>
            </p:oleObj>
          </a:graphicData>
        </a:graphic>
      </p:graphicFrame>
    </p:spTree>
    <p:custDataLst>
      <p:custData r:id="rId2"/>
    </p:custDataLst>
    <p:extLst>
      <p:ext uri="{BB962C8B-B14F-4D97-AF65-F5344CB8AC3E}">
        <p14:creationId xmlns:p14="http://schemas.microsoft.com/office/powerpoint/2010/main" xmlns="" val="288235467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053707" y="1082757"/>
            <a:ext cx="8147747" cy="20269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解析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∵(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)(sin 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-sin 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)=(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)sin 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∴利用正弦定理化简得(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)(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)=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),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即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1519" kern="0" baseline="59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1519" kern="0" baseline="59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1519" kern="0" baseline="59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bc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∴cos 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729" kern="0" spc="6068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554" kern="0" spc="-1125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,∴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554" kern="0" spc="-824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,故选B.</a:t>
            </a:r>
            <a:endParaRPr lang="zh-CN" altLang="en-US" sz="1805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3022978" y="2547886"/>
          <a:ext cx="1117270" cy="592058"/>
        </p:xfrm>
        <a:graphic>
          <a:graphicData uri="http://schemas.openxmlformats.org/presentationml/2006/ole">
            <p:oleObj spid="_x0000_s2053" name="Equation" r:id="rId5" imgW="29565600" imgH="15544800" progId="Equation.DSMT4">
              <p:embed/>
            </p:oleObj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4284765" y="2587650"/>
          <a:ext cx="181437" cy="553860"/>
        </p:xfrm>
        <a:graphic>
          <a:graphicData uri="http://schemas.openxmlformats.org/presentationml/2006/ole">
            <p:oleObj spid="_x0000_s2054" name="Equation" r:id="rId6" imgW="4876800" imgH="14630400" progId="Equation.DSMT4">
              <p:embed/>
            </p:oleObj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5093884" y="2587650"/>
          <a:ext cx="219633" cy="553859"/>
        </p:xfrm>
        <a:graphic>
          <a:graphicData uri="http://schemas.openxmlformats.org/presentationml/2006/ole">
            <p:oleObj spid="_x0000_s2055" name="Equation" r:id="rId7" imgW="5791200" imgH="14630400" progId="Equation.DSMT4">
              <p:embed/>
            </p:oleObj>
          </a:graphicData>
        </a:graphic>
      </p:graphicFrame>
      <p:sp>
        <p:nvSpPr>
          <p:cNvPr id="7" name="TextBox 2"/>
          <p:cNvSpPr txBox="1"/>
          <p:nvPr/>
        </p:nvSpPr>
        <p:spPr>
          <a:xfrm>
            <a:off x="2053707" y="3238852"/>
            <a:ext cx="8147747" cy="41418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 B</a:t>
            </a:r>
            <a:endParaRPr lang="zh-CN" altLang="en-US" sz="1805" dirty="0"/>
          </a:p>
        </p:txBody>
      </p:sp>
    </p:spTree>
    <p:custDataLst>
      <p:custData r:id="rId2"/>
    </p:custDataLst>
    <p:extLst>
      <p:ext uri="{BB962C8B-B14F-4D97-AF65-F5344CB8AC3E}">
        <p14:creationId xmlns:p14="http://schemas.microsoft.com/office/powerpoint/2010/main" xmlns="" val="41067935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053707" y="1082758"/>
            <a:ext cx="8147747" cy="87400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例2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 (2017课标全国Ⅲ,15,5分)△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ABC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的内角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的对边分别为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r>
              <a:rPr sz="1805" dirty="0"/>
              <a:t/>
            </a:r>
            <a:br>
              <a:rPr sz="1805" dirty="0"/>
            </a:b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已知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=60</a:t>
            </a:r>
            <a:r>
              <a:rPr lang="zh-CN" altLang="en-US" sz="2017" kern="0" dirty="0">
                <a:solidFill>
                  <a:srgbClr val="000000"/>
                </a:solidFill>
                <a:latin typeface="Arial Narrow" pitchFamily="65" charset="-122"/>
                <a:ea typeface="Arial Unicode MS" pitchFamily="65" charset="-122"/>
              </a:rPr>
              <a:t>°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1714" kern="0" spc="841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=3,则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01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    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 sz="1805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3577083" y="1630959"/>
          <a:ext cx="324676" cy="296028"/>
        </p:xfrm>
        <a:graphic>
          <a:graphicData uri="http://schemas.openxmlformats.org/presentationml/2006/ole">
            <p:oleObj spid="_x0000_s3078" name="Equation" r:id="rId5" imgW="8534400" imgH="7924800" progId="Equation.DSMT4">
              <p:embed/>
            </p:oleObj>
          </a:graphicData>
        </a:graphic>
      </p:graphicFrame>
      <p:grpSp>
        <p:nvGrpSpPr>
          <p:cNvPr id="10" name="组合 9"/>
          <p:cNvGrpSpPr/>
          <p:nvPr/>
        </p:nvGrpSpPr>
        <p:grpSpPr>
          <a:xfrm>
            <a:off x="2053707" y="2057356"/>
            <a:ext cx="8147747" cy="1338776"/>
            <a:chOff x="540000" y="2052117"/>
            <a:chExt cx="8127000" cy="1335367"/>
          </a:xfrm>
        </p:grpSpPr>
        <p:sp>
          <p:nvSpPr>
            <p:cNvPr id="5" name="TextBox 2"/>
            <p:cNvSpPr txBox="1"/>
            <p:nvPr/>
          </p:nvSpPr>
          <p:spPr>
            <a:xfrm>
              <a:off x="540000" y="2052117"/>
              <a:ext cx="8127000" cy="123732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eaLnBrk="0" latinLnBrk="1" hangingPunct="0">
                <a:lnSpc>
                  <a:spcPct val="150000"/>
                </a:lnSpc>
              </a:pPr>
              <a:r>
                <a:rPr lang="zh-CN" altLang="en-US" sz="2017" b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解析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　由正弦定理得</a:t>
              </a:r>
              <a:r>
                <a:rPr lang="zh-CN" altLang="en-US" sz="2543" kern="0" spc="2795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=</a:t>
              </a:r>
              <a:r>
                <a:rPr lang="zh-CN" altLang="en-US" sz="2762" kern="0" spc="1297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,</a:t>
              </a:r>
              <a:endParaRPr lang="zh-CN" altLang="en-US" sz="1805" dirty="0"/>
            </a:p>
            <a:p>
              <a:pPr eaLnBrk="0" latinLnBrk="1" hangingPunct="0">
                <a:lnSpc>
                  <a:spcPct val="150000"/>
                </a:lnSpc>
                <a:spcBef>
                  <a:spcPts val="281"/>
                </a:spcBef>
              </a:pP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∴sin 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B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=</a:t>
              </a:r>
              <a:r>
                <a:rPr lang="zh-CN" altLang="en-US" sz="2762" kern="0" spc="19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,又∵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c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&gt;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b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,∴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B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=45</a:t>
              </a:r>
              <a:r>
                <a:rPr lang="zh-CN" altLang="en-US" sz="2017" kern="0" dirty="0">
                  <a:solidFill>
                    <a:srgbClr val="000000"/>
                  </a:solidFill>
                  <a:latin typeface="Arial Narrow" pitchFamily="65" charset="-122"/>
                  <a:ea typeface="Arial Unicode MS" pitchFamily="65" charset="-122"/>
                </a:rPr>
                <a:t>°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,∴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A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=75</a:t>
              </a:r>
              <a:r>
                <a:rPr lang="zh-CN" altLang="en-US" sz="2017" kern="0" dirty="0">
                  <a:solidFill>
                    <a:srgbClr val="000000"/>
                  </a:solidFill>
                  <a:latin typeface="Arial Narrow" pitchFamily="65" charset="-122"/>
                  <a:ea typeface="Arial Unicode MS" pitchFamily="65" charset="-122"/>
                </a:rPr>
                <a:t>°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.</a:t>
              </a:r>
              <a:endParaRPr lang="zh-CN" altLang="en-US" sz="1805" dirty="0"/>
            </a:p>
          </p:txBody>
        </p:sp>
        <p:graphicFrame>
          <p:nvGraphicFramePr>
            <p:cNvPr id="6" name="对象 5"/>
            <p:cNvGraphicFramePr>
              <a:graphicFrameLocks noChangeAspect="1"/>
            </p:cNvGraphicFramePr>
            <p:nvPr/>
          </p:nvGraphicFramePr>
          <p:xfrm>
            <a:off x="2840400" y="2163028"/>
            <a:ext cx="676274" cy="552449"/>
          </p:xfrm>
          <a:graphic>
            <a:graphicData uri="http://schemas.openxmlformats.org/presentationml/2006/ole">
              <p:oleObj spid="_x0000_s3079" name="Equation" r:id="rId6" imgW="17983200" imgH="14630400" progId="Equation.DSMT4">
                <p:embed/>
              </p:oleObj>
            </a:graphicData>
          </a:graphic>
        </p:graphicFrame>
        <p:graphicFrame>
          <p:nvGraphicFramePr>
            <p:cNvPr id="7" name="对象 6"/>
            <p:cNvGraphicFramePr>
              <a:graphicFrameLocks noChangeAspect="1"/>
            </p:cNvGraphicFramePr>
            <p:nvPr/>
          </p:nvGraphicFramePr>
          <p:xfrm>
            <a:off x="3660824" y="2114882"/>
            <a:ext cx="514349" cy="600074"/>
          </p:xfrm>
          <a:graphic>
            <a:graphicData uri="http://schemas.openxmlformats.org/presentationml/2006/ole">
              <p:oleObj spid="_x0000_s3080" name="Equation" r:id="rId7" imgW="13716000" imgH="15849600" progId="Equation.DSMT4">
                <p:embed/>
              </p:oleObj>
            </a:graphicData>
          </a:graphic>
        </p:graphicFrame>
        <p:graphicFrame>
          <p:nvGraphicFramePr>
            <p:cNvPr id="8" name="对象 7"/>
            <p:cNvGraphicFramePr>
              <a:graphicFrameLocks noChangeAspect="1"/>
            </p:cNvGraphicFramePr>
            <p:nvPr/>
          </p:nvGraphicFramePr>
          <p:xfrm>
            <a:off x="1455367" y="2787409"/>
            <a:ext cx="352425" cy="600075"/>
          </p:xfrm>
          <a:graphic>
            <a:graphicData uri="http://schemas.openxmlformats.org/presentationml/2006/ole">
              <p:oleObj spid="_x0000_s3081" name="Equation" r:id="rId8" imgW="9448800" imgH="15849600" progId="Equation.DSMT4">
                <p:embed/>
              </p:oleObj>
            </a:graphicData>
          </a:graphic>
        </p:graphicFrame>
      </p:grpSp>
      <p:sp>
        <p:nvSpPr>
          <p:cNvPr id="9" name="TextBox 2"/>
          <p:cNvSpPr txBox="1"/>
          <p:nvPr/>
        </p:nvSpPr>
        <p:spPr>
          <a:xfrm>
            <a:off x="2053707" y="3501192"/>
            <a:ext cx="8147747" cy="41418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75</a:t>
            </a:r>
            <a:r>
              <a:rPr lang="zh-CN" altLang="en-US" sz="2017" kern="0" dirty="0">
                <a:solidFill>
                  <a:srgbClr val="000000"/>
                </a:solidFill>
                <a:latin typeface="Arial Narrow" pitchFamily="65" charset="-122"/>
                <a:ea typeface="Arial Unicode MS" pitchFamily="65" charset="-122"/>
              </a:rPr>
              <a:t>°</a:t>
            </a:r>
            <a:endParaRPr lang="zh-CN" altLang="en-US" sz="1805" dirty="0"/>
          </a:p>
        </p:txBody>
      </p:sp>
    </p:spTree>
    <p:custDataLst>
      <p:custData r:id="rId2"/>
    </p:custDataLst>
    <p:extLst>
      <p:ext uri="{BB962C8B-B14F-4D97-AF65-F5344CB8AC3E}">
        <p14:creationId xmlns:p14="http://schemas.microsoft.com/office/powerpoint/2010/main" xmlns="" val="24295006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053707" y="1082757"/>
            <a:ext cx="8147747" cy="41418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考向二    利用正、余弦定理判断三角形的形状</a:t>
            </a:r>
            <a:endParaRPr lang="zh-CN" altLang="en-US" sz="1805" b="1" dirty="0"/>
          </a:p>
        </p:txBody>
      </p:sp>
      <p:sp>
        <p:nvSpPr>
          <p:cNvPr id="3" name="TextBox 2"/>
          <p:cNvSpPr txBox="1"/>
          <p:nvPr/>
        </p:nvSpPr>
        <p:spPr>
          <a:xfrm>
            <a:off x="2053707" y="1625261"/>
            <a:ext cx="8147747" cy="180374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例3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在△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ABC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中,角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所对的边分别是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,若直线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bx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cos 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+cos 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sz="1805" dirty="0"/>
              <a:t/>
            </a:r>
            <a:br>
              <a:rPr sz="1805" dirty="0"/>
            </a:b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=0与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ax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cos 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+cos 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=0平行,则△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ABC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一定是</a:t>
            </a:r>
            <a:r>
              <a:rPr lang="zh-CN" altLang="en-US" sz="1578" kern="0" spc="439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　　)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A.锐角三角形　    B.等腰三角形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C.直角三角形　    D.等腰或者直角三角形</a:t>
            </a:r>
            <a:endParaRPr lang="zh-CN" altLang="en-US" sz="1805" dirty="0"/>
          </a:p>
        </p:txBody>
      </p:sp>
    </p:spTree>
    <p:custDataLst>
      <p:custData r:id="rId1"/>
    </p:custDataLst>
    <p:extLst>
      <p:ext uri="{BB962C8B-B14F-4D97-AF65-F5344CB8AC3E}">
        <p14:creationId xmlns:p14="http://schemas.microsoft.com/office/powerpoint/2010/main" xmlns="" val="173633984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1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0.xml"/></Relationships>
</file>

<file path=customXml/_rels/item1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1.xml"/></Relationships>
</file>

<file path=customXml/_rels/item1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2.xml"/></Relationships>
</file>

<file path=customXml/_rels/item1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3.xml"/></Relationships>
</file>

<file path=customXml/_rels/item1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4.xml"/></Relationships>
</file>

<file path=customXml/_rels/item1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5.xml"/></Relationships>
</file>

<file path=customXml/_rels/item1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6.xml"/></Relationships>
</file>

<file path=customXml/_rels/item1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7.xml"/></Relationships>
</file>

<file path=customXml/_rels/item1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8.xml"/></Relationships>
</file>

<file path=customXml/_rels/item1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9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2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0.xml"/></Relationships>
</file>

<file path=customXml/_rels/item2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1.xml"/></Relationships>
</file>

<file path=customXml/_rels/item2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2.xml"/></Relationships>
</file>

<file path=customXml/_rels/item2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3.xml"/></Relationships>
</file>

<file path=customXml/_rels/item2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4.xml"/></Relationships>
</file>

<file path=customXml/_rels/item2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5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_rels/item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.xml"/></Relationships>
</file>

<file path=customXml/_rels/item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.xml"/></Relationships>
</file>

<file path=customXml/_rels/item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.xml"/></Relationships>
</file>

<file path=customXml/_rels/item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9.xml"/></Relationships>
</file>

<file path=customXml/item1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0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1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2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3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4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5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6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7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8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9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2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20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21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22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23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24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25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3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4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5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6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7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8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9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Props1.xml><?xml version="1.0" encoding="utf-8"?>
<ds:datastoreItem xmlns:ds="http://schemas.openxmlformats.org/officeDocument/2006/customXml" ds:itemID="{07D292D7-9AD6-4203-8B17-E359111E5211}">
  <ds:schemaRefs/>
</ds:datastoreItem>
</file>

<file path=customXml/itemProps10.xml><?xml version="1.0" encoding="utf-8"?>
<ds:datastoreItem xmlns:ds="http://schemas.openxmlformats.org/officeDocument/2006/customXml" ds:itemID="{959DA6B7-E4D2-4BBE-8CAC-952AE3687366}">
  <ds:schemaRefs/>
</ds:datastoreItem>
</file>

<file path=customXml/itemProps11.xml><?xml version="1.0" encoding="utf-8"?>
<ds:datastoreItem xmlns:ds="http://schemas.openxmlformats.org/officeDocument/2006/customXml" ds:itemID="{045B822A-3AE6-4F24-B252-E938C6EC091A}">
  <ds:schemaRefs/>
</ds:datastoreItem>
</file>

<file path=customXml/itemProps12.xml><?xml version="1.0" encoding="utf-8"?>
<ds:datastoreItem xmlns:ds="http://schemas.openxmlformats.org/officeDocument/2006/customXml" ds:itemID="{8FFD8081-832E-411D-87AF-DD9D843AC811}">
  <ds:schemaRefs/>
</ds:datastoreItem>
</file>

<file path=customXml/itemProps13.xml><?xml version="1.0" encoding="utf-8"?>
<ds:datastoreItem xmlns:ds="http://schemas.openxmlformats.org/officeDocument/2006/customXml" ds:itemID="{240D030C-42CF-4B25-BB58-3A6CE8CEC171}">
  <ds:schemaRefs/>
</ds:datastoreItem>
</file>

<file path=customXml/itemProps14.xml><?xml version="1.0" encoding="utf-8"?>
<ds:datastoreItem xmlns:ds="http://schemas.openxmlformats.org/officeDocument/2006/customXml" ds:itemID="{B49C9FFC-ACC7-4D7E-8503-75CF45BCC1D9}">
  <ds:schemaRefs/>
</ds:datastoreItem>
</file>

<file path=customXml/itemProps15.xml><?xml version="1.0" encoding="utf-8"?>
<ds:datastoreItem xmlns:ds="http://schemas.openxmlformats.org/officeDocument/2006/customXml" ds:itemID="{DE68431C-A8FD-4D3C-9758-099148E40235}">
  <ds:schemaRefs/>
</ds:datastoreItem>
</file>

<file path=customXml/itemProps16.xml><?xml version="1.0" encoding="utf-8"?>
<ds:datastoreItem xmlns:ds="http://schemas.openxmlformats.org/officeDocument/2006/customXml" ds:itemID="{F121EF0C-7D9D-485B-8116-B0EBE96596AE}">
  <ds:schemaRefs/>
</ds:datastoreItem>
</file>

<file path=customXml/itemProps17.xml><?xml version="1.0" encoding="utf-8"?>
<ds:datastoreItem xmlns:ds="http://schemas.openxmlformats.org/officeDocument/2006/customXml" ds:itemID="{1E00970A-9D79-430C-974F-CBE64B3BB93E}">
  <ds:schemaRefs/>
</ds:datastoreItem>
</file>

<file path=customXml/itemProps18.xml><?xml version="1.0" encoding="utf-8"?>
<ds:datastoreItem xmlns:ds="http://schemas.openxmlformats.org/officeDocument/2006/customXml" ds:itemID="{D243BEBF-7CC1-44B9-8128-6A4382E23784}">
  <ds:schemaRefs/>
</ds:datastoreItem>
</file>

<file path=customXml/itemProps19.xml><?xml version="1.0" encoding="utf-8"?>
<ds:datastoreItem xmlns:ds="http://schemas.openxmlformats.org/officeDocument/2006/customXml" ds:itemID="{52E808B6-7C8B-4B52-9015-551842E5965D}">
  <ds:schemaRefs/>
</ds:datastoreItem>
</file>

<file path=customXml/itemProps2.xml><?xml version="1.0" encoding="utf-8"?>
<ds:datastoreItem xmlns:ds="http://schemas.openxmlformats.org/officeDocument/2006/customXml" ds:itemID="{FDE685D4-4A33-47EF-ABD7-716D858178DF}">
  <ds:schemaRefs/>
</ds:datastoreItem>
</file>

<file path=customXml/itemProps20.xml><?xml version="1.0" encoding="utf-8"?>
<ds:datastoreItem xmlns:ds="http://schemas.openxmlformats.org/officeDocument/2006/customXml" ds:itemID="{BA25CFB8-6CF4-45B9-9194-E1EC3E5F1E87}">
  <ds:schemaRefs/>
</ds:datastoreItem>
</file>

<file path=customXml/itemProps21.xml><?xml version="1.0" encoding="utf-8"?>
<ds:datastoreItem xmlns:ds="http://schemas.openxmlformats.org/officeDocument/2006/customXml" ds:itemID="{08A0DDC4-6331-4FD9-99C0-DA617287C58A}">
  <ds:schemaRefs/>
</ds:datastoreItem>
</file>

<file path=customXml/itemProps22.xml><?xml version="1.0" encoding="utf-8"?>
<ds:datastoreItem xmlns:ds="http://schemas.openxmlformats.org/officeDocument/2006/customXml" ds:itemID="{6A2D810D-0F14-474D-BBB8-3567D1603C00}">
  <ds:schemaRefs/>
</ds:datastoreItem>
</file>

<file path=customXml/itemProps23.xml><?xml version="1.0" encoding="utf-8"?>
<ds:datastoreItem xmlns:ds="http://schemas.openxmlformats.org/officeDocument/2006/customXml" ds:itemID="{49300B57-F341-44D7-A5DA-CD96A40DC5A7}">
  <ds:schemaRefs/>
</ds:datastoreItem>
</file>

<file path=customXml/itemProps24.xml><?xml version="1.0" encoding="utf-8"?>
<ds:datastoreItem xmlns:ds="http://schemas.openxmlformats.org/officeDocument/2006/customXml" ds:itemID="{DB5681C6-21BB-4EE4-B2F2-6D513C98203D}">
  <ds:schemaRefs/>
</ds:datastoreItem>
</file>

<file path=customXml/itemProps25.xml><?xml version="1.0" encoding="utf-8"?>
<ds:datastoreItem xmlns:ds="http://schemas.openxmlformats.org/officeDocument/2006/customXml" ds:itemID="{8CFDC716-0B4E-48FB-AEBE-744EE9AE6313}">
  <ds:schemaRefs/>
</ds:datastoreItem>
</file>

<file path=customXml/itemProps3.xml><?xml version="1.0" encoding="utf-8"?>
<ds:datastoreItem xmlns:ds="http://schemas.openxmlformats.org/officeDocument/2006/customXml" ds:itemID="{0C7BD610-DF17-430B-BBB8-6E779D1616E4}">
  <ds:schemaRefs/>
</ds:datastoreItem>
</file>

<file path=customXml/itemProps4.xml><?xml version="1.0" encoding="utf-8"?>
<ds:datastoreItem xmlns:ds="http://schemas.openxmlformats.org/officeDocument/2006/customXml" ds:itemID="{56EFAC8A-D464-4DEA-A664-A41D74D6A16A}">
  <ds:schemaRefs/>
</ds:datastoreItem>
</file>

<file path=customXml/itemProps5.xml><?xml version="1.0" encoding="utf-8"?>
<ds:datastoreItem xmlns:ds="http://schemas.openxmlformats.org/officeDocument/2006/customXml" ds:itemID="{998769D6-5B43-461B-A0C3-265E4FA00102}">
  <ds:schemaRefs/>
</ds:datastoreItem>
</file>

<file path=customXml/itemProps6.xml><?xml version="1.0" encoding="utf-8"?>
<ds:datastoreItem xmlns:ds="http://schemas.openxmlformats.org/officeDocument/2006/customXml" ds:itemID="{3D692248-6E57-43AE-9418-A459295822A0}">
  <ds:schemaRefs/>
</ds:datastoreItem>
</file>

<file path=customXml/itemProps7.xml><?xml version="1.0" encoding="utf-8"?>
<ds:datastoreItem xmlns:ds="http://schemas.openxmlformats.org/officeDocument/2006/customXml" ds:itemID="{B28C0681-DFED-4E1F-BD85-5DEB08F338EA}">
  <ds:schemaRefs/>
</ds:datastoreItem>
</file>

<file path=customXml/itemProps8.xml><?xml version="1.0" encoding="utf-8"?>
<ds:datastoreItem xmlns:ds="http://schemas.openxmlformats.org/officeDocument/2006/customXml" ds:itemID="{4E076D67-1A47-446C-98CC-1E249448D039}">
  <ds:schemaRefs/>
</ds:datastoreItem>
</file>

<file path=customXml/itemProps9.xml><?xml version="1.0" encoding="utf-8"?>
<ds:datastoreItem xmlns:ds="http://schemas.openxmlformats.org/officeDocument/2006/customXml" ds:itemID="{D85B15DC-EDF9-4CE0-A768-02938C17A3B6}">
  <ds:schemaRefs/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395</TotalTime>
  <Words>360</Words>
  <Application>Microsoft Office PowerPoint</Application>
  <PresentationFormat>自定义</PresentationFormat>
  <Paragraphs>128</Paragraphs>
  <Slides>26</Slides>
  <Notes>25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28" baseType="lpstr">
      <vt:lpstr>Office 主题​​</vt:lpstr>
      <vt:lpstr>Equation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阳光数学网【http://www.eduy.net】搜集，仅供学习和研究使用！</dc:title>
  <dc:subject>阳光数学网【http://www.eduy.net】搜集，仅供学习和研究使用！</dc:subject>
  <dc:creator>阳光数学网【http://www.eduy.net】搜集，仅供学习和研究使用！</dc:creator>
  <cp:keywords>阳光数学网【http:/www.eduy.net】搜集，仅供学习和研究使用！</cp:keywords>
  <dc:description>阳光数学网【http://www.eduy.net】搜集，仅供学习和研究使用！</dc:description>
  <cp:lastModifiedBy>Administrator</cp:lastModifiedBy>
  <cp:revision>4</cp:revision>
  <dcterms:created xsi:type="dcterms:W3CDTF">2018-12-18T11:00:13Z</dcterms:created>
  <dcterms:modified xsi:type="dcterms:W3CDTF">2019-12-08T14:14:27Z</dcterms:modified>
  <cp:category>阳光数学网【http://www.eduy.net】搜集，仅供学习和研究使用！</cp:category>
  <cp:contentType>阳光数学网【http://www.eduy.net】搜集，仅供学习和研究使用！</cp:contentType>
  <cp:contentStatus>阳光数学网【http://www.eduy.net】搜集，仅供学习和研究使用！</cp:contentStatus>
</cp:coreProperties>
</file>