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71" r:id="rId2"/>
    <p:sldId id="262" r:id="rId3"/>
    <p:sldId id="379" r:id="rId4"/>
    <p:sldId id="377" r:id="rId5"/>
    <p:sldId id="279" r:id="rId6"/>
    <p:sldId id="380" r:id="rId7"/>
    <p:sldId id="263" r:id="rId8"/>
    <p:sldId id="381" r:id="rId9"/>
    <p:sldId id="291" r:id="rId10"/>
    <p:sldId id="508" r:id="rId11"/>
    <p:sldId id="274" r:id="rId12"/>
    <p:sldId id="281" r:id="rId13"/>
    <p:sldId id="515" r:id="rId14"/>
    <p:sldId id="460" r:id="rId15"/>
    <p:sldId id="516" r:id="rId16"/>
    <p:sldId id="517" r:id="rId17"/>
    <p:sldId id="518" r:id="rId18"/>
    <p:sldId id="476" r:id="rId19"/>
    <p:sldId id="478" r:id="rId20"/>
    <p:sldId id="519" r:id="rId21"/>
    <p:sldId id="327" r:id="rId22"/>
    <p:sldId id="440" r:id="rId23"/>
    <p:sldId id="520" r:id="rId24"/>
    <p:sldId id="509" r:id="rId25"/>
    <p:sldId id="510" r:id="rId26"/>
    <p:sldId id="512" r:id="rId27"/>
    <p:sldId id="429" r:id="rId28"/>
    <p:sldId id="398" r:id="rId29"/>
    <p:sldId id="513" r:id="rId30"/>
    <p:sldId id="521"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章节标题" id="{F5EEC428-8706-4C59-AEE4-161BB92701F7}">
          <p14:sldIdLst>
            <p14:sldId id="267"/>
            <p14:sldId id="271"/>
          </p14:sldIdLst>
        </p14:section>
        <p14:section name="目录" id="{62B0F58D-E21A-4849-85F8-F0658C934CDC}">
          <p14:sldIdLst>
            <p14:sldId id="262"/>
          </p14:sldIdLst>
        </p14:section>
        <p14:section name="考情精解读" id="{E5B6AE4C-B16F-4E49-ACF6-1636DDCCFF7B}">
          <p14:sldIdLst>
            <p14:sldId id="379"/>
            <p14:sldId id="377"/>
            <p14:sldId id="279"/>
          </p14:sldIdLst>
        </p14:section>
        <p14:section name="A考点帮·知识全通关" id="{0696FE38-A922-4D75-AA25-7EF156A1C92B}">
          <p14:sldIdLst>
            <p14:sldId id="380"/>
            <p14:sldId id="263"/>
            <p14:sldId id="381"/>
            <p14:sldId id="291"/>
            <p14:sldId id="508"/>
          </p14:sldIdLst>
        </p14:section>
        <p14:section name="B考法帮·题型全突破" id="{EAE3448C-E808-4F1F-840E-365612D64D3F}">
          <p14:sldIdLst>
            <p14:sldId id="274"/>
            <p14:sldId id="281"/>
            <p14:sldId id="515"/>
            <p14:sldId id="460"/>
            <p14:sldId id="516"/>
            <p14:sldId id="517"/>
            <p14:sldId id="518"/>
            <p14:sldId id="476"/>
            <p14:sldId id="478"/>
            <p14:sldId id="519"/>
            <p14:sldId id="327"/>
            <p14:sldId id="440"/>
            <p14:sldId id="520"/>
            <p14:sldId id="509"/>
            <p14:sldId id="510"/>
            <p14:sldId id="512"/>
            <p14:sldId id="429"/>
            <p14:sldId id="398"/>
            <p14:sldId id="513"/>
            <p14:sldId id="521"/>
          </p14:sldIdLst>
        </p14:section>
        <p14:section name="尾片" id="{185A69EE-4998-4242-976C-7169DE9C7BAE}">
          <p14:sldIdLst>
            <p14:sldId id="522"/>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2843" autoAdjust="0"/>
  </p:normalViewPr>
  <p:slideViewPr>
    <p:cSldViewPr snapToGrid="0" showGuides="1">
      <p:cViewPr varScale="1">
        <p:scale>
          <a:sx n="82" d="100"/>
          <a:sy n="82" d="100"/>
        </p:scale>
        <p:origin x="-828" y="-90"/>
      </p:cViewPr>
      <p:guideLst>
        <p:guide orient="horz" pos="2160"/>
        <p:guide pos="3840"/>
      </p:guideLst>
    </p:cSldViewPr>
  </p:slideViewPr>
  <p:notesTextViewPr>
    <p:cViewPr>
      <p:scale>
        <a:sx n="1" d="1"/>
        <a:sy n="1" d="1"/>
      </p:scale>
      <p:origin x="0" y="0"/>
    </p:cViewPr>
  </p:notesTextViewPr>
  <p:sorterViewPr>
    <p:cViewPr>
      <p:scale>
        <a:sx n="100" d="100"/>
        <a:sy n="100" d="100"/>
      </p:scale>
      <p:origin x="0" y="135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DB0D6A-794E-4E85-8B64-A15024D7634C}" type="datetimeFigureOut">
              <a:rPr lang="zh-CN" altLang="en-US" smtClean="0"/>
              <a:pPr/>
              <a:t>2019/12/4</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B43786-6BDE-4483-B1E9-7996642CDFB7}" type="slidenum">
              <a:rPr lang="zh-CN" altLang="en-US" smtClean="0"/>
              <a:pPr/>
              <a:t>‹#›</a:t>
            </a:fld>
            <a:endParaRPr lang="zh-CN" altLang="en-US"/>
          </a:p>
        </p:txBody>
      </p:sp>
    </p:spTree>
    <p:extLst>
      <p:ext uri="{BB962C8B-B14F-4D97-AF65-F5344CB8AC3E}">
        <p14:creationId xmlns:p14="http://schemas.microsoft.com/office/powerpoint/2010/main" xmlns="" val="36188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smtClean="0">
                <a:solidFill>
                  <a:schemeClr val="bg1"/>
                </a:solidFill>
                <a:latin typeface="+mn-ea"/>
              </a:rPr>
              <a:t>2020</a:t>
            </a:r>
            <a:r>
              <a:rPr lang="zh-CN" altLang="en-US" sz="2400" dirty="0" smtClean="0">
                <a:solidFill>
                  <a:schemeClr val="bg1"/>
                </a:solidFill>
                <a:latin typeface="+mn-ea"/>
              </a:rPr>
              <a:t>版</a:t>
            </a:r>
            <a:r>
              <a:rPr lang="en-US" altLang="zh-CN" sz="2400" dirty="0" smtClean="0">
                <a:solidFill>
                  <a:schemeClr val="bg1"/>
                </a:solidFill>
                <a:latin typeface="+mn-ea"/>
              </a:rPr>
              <a:t>《</a:t>
            </a:r>
            <a:r>
              <a:rPr lang="zh-CN" altLang="en-US" sz="2400" dirty="0" smtClean="0">
                <a:solidFill>
                  <a:schemeClr val="bg1"/>
                </a:solidFill>
                <a:latin typeface="+mn-ea"/>
              </a:rPr>
              <a:t>高考帮</a:t>
            </a:r>
            <a:r>
              <a:rPr lang="en-US" altLang="zh-CN" sz="2400" dirty="0" smtClean="0">
                <a:solidFill>
                  <a:schemeClr val="bg1"/>
                </a:solidFill>
                <a:latin typeface="+mn-ea"/>
              </a:rPr>
              <a:t>》</a:t>
            </a:r>
            <a:r>
              <a:rPr lang="zh-CN" altLang="en-US" sz="2400" dirty="0" smtClean="0">
                <a:solidFill>
                  <a:schemeClr val="bg1"/>
                </a:solidFill>
                <a:latin typeface="+mn-ea"/>
              </a:rPr>
              <a:t>配套</a:t>
            </a:r>
            <a:r>
              <a:rPr lang="en-US" altLang="zh-CN" sz="2400" dirty="0" smtClean="0">
                <a:solidFill>
                  <a:schemeClr val="bg1"/>
                </a:solidFill>
                <a:latin typeface="+mn-ea"/>
              </a:rPr>
              <a:t>PPT</a:t>
            </a:r>
            <a:r>
              <a:rPr lang="zh-CN" altLang="en-US" sz="2400" dirty="0" smtClean="0">
                <a:solidFill>
                  <a:schemeClr val="bg1"/>
                </a:solidFill>
                <a:latin typeface="+mn-ea"/>
              </a:rPr>
              <a:t>课件</a:t>
            </a:r>
            <a:endParaRPr lang="zh-CN" altLang="en-US" sz="2400" dirty="0">
              <a:solidFill>
                <a:schemeClr val="bg1"/>
              </a:solidFill>
              <a:latin typeface="+mn-ea"/>
            </a:endParaRP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单元">
    <p:spTree>
      <p:nvGrpSpPr>
        <p:cNvPr id="1" name=""/>
        <p:cNvGrpSpPr/>
        <p:nvPr/>
      </p:nvGrpSpPr>
      <p:grpSpPr>
        <a:xfrm>
          <a:off x="0" y="0"/>
          <a:ext cx="0" cy="0"/>
          <a:chOff x="0" y="0"/>
          <a:chExt cx="0" cy="0"/>
        </a:xfrm>
      </p:grpSpPr>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
          <p:cNvSpPr/>
          <p:nvPr userDrawn="1"/>
        </p:nvSpPr>
        <p:spPr>
          <a:xfrm>
            <a:off x="9054353" y="0"/>
            <a:ext cx="2158598"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DA251C"/>
                </a:solidFill>
              </a:rPr>
              <a:t>文科数学 第八章：立体几何</a:t>
            </a:r>
            <a:endParaRPr lang="zh-CN" altLang="en-US" sz="1200" dirty="0">
              <a:solidFill>
                <a:srgbClr val="DA251C"/>
              </a:solidFill>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120400"/>
            <a:ext cx="12192000" cy="2617200"/>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4000" b="1" dirty="0" smtClean="0">
                <a:solidFill>
                  <a:schemeClr val="bg1"/>
                </a:solidFill>
              </a:rPr>
              <a:t>第三讲  </a:t>
            </a:r>
            <a:r>
              <a:rPr lang="zh-CN" altLang="en-US" sz="4000" b="1" dirty="0">
                <a:solidFill>
                  <a:schemeClr val="bg1"/>
                </a:solidFill>
              </a:rPr>
              <a:t>直线、平面平行的判定及性质</a:t>
            </a:r>
            <a:endParaRPr lang="en-US" altLang="zh-CN" sz="4000" b="1" dirty="0">
              <a:solidFill>
                <a:schemeClr val="bg1"/>
              </a:solidFill>
            </a:endParaRPr>
          </a:p>
        </p:txBody>
      </p:sp>
      <p:sp>
        <p:nvSpPr>
          <p:cNvPr id="11" name="文本框 10"/>
          <p:cNvSpPr txBox="1"/>
          <p:nvPr/>
        </p:nvSpPr>
        <p:spPr>
          <a:xfrm>
            <a:off x="3310624" y="1546119"/>
            <a:ext cx="5570756" cy="461665"/>
          </a:xfrm>
          <a:prstGeom prst="rect">
            <a:avLst/>
          </a:prstGeom>
          <a:noFill/>
        </p:spPr>
        <p:txBody>
          <a:bodyPr wrap="none" rtlCol="0">
            <a:spAutoFit/>
          </a:bodyPr>
          <a:lstStyle/>
          <a:p>
            <a:pPr algn="ctr"/>
            <a:r>
              <a:rPr lang="en-US" altLang="zh-CN" sz="2400" dirty="0" smtClean="0">
                <a:solidFill>
                  <a:srgbClr val="DA251C"/>
                </a:solidFill>
              </a:rPr>
              <a:t>【</a:t>
            </a:r>
            <a:r>
              <a:rPr lang="zh-CN" altLang="en-US" sz="2400" dirty="0" smtClean="0">
                <a:solidFill>
                  <a:srgbClr val="DA251C"/>
                </a:solidFill>
              </a:rPr>
              <a:t>高考帮</a:t>
            </a:r>
            <a:r>
              <a:rPr lang="en-US" altLang="zh-CN" sz="2400" dirty="0" smtClean="0">
                <a:solidFill>
                  <a:srgbClr val="DA251C"/>
                </a:solidFill>
              </a:rPr>
              <a:t>·</a:t>
            </a:r>
            <a:r>
              <a:rPr lang="zh-CN" altLang="en-US" sz="2400" dirty="0" smtClean="0">
                <a:solidFill>
                  <a:srgbClr val="DA251C"/>
                </a:solidFill>
              </a:rPr>
              <a:t>文科数学</a:t>
            </a:r>
            <a:r>
              <a:rPr lang="en-US" altLang="zh-CN" sz="2400" dirty="0" smtClean="0">
                <a:solidFill>
                  <a:srgbClr val="DA251C"/>
                </a:solidFill>
              </a:rPr>
              <a:t>】</a:t>
            </a:r>
            <a:r>
              <a:rPr lang="zh-CN" altLang="en-US" sz="2400" dirty="0" smtClean="0">
                <a:solidFill>
                  <a:srgbClr val="DA251C"/>
                </a:solidFill>
              </a:rPr>
              <a:t>第八</a:t>
            </a:r>
            <a:r>
              <a:rPr lang="zh-CN" altLang="zh-CN" sz="2400" dirty="0" smtClean="0">
                <a:solidFill>
                  <a:srgbClr val="DA251C"/>
                </a:solidFill>
              </a:rPr>
              <a:t>章 </a:t>
            </a:r>
            <a:r>
              <a:rPr lang="en-US" altLang="zh-CN" sz="2400" dirty="0" smtClean="0">
                <a:solidFill>
                  <a:srgbClr val="DA251C"/>
                </a:solidFill>
              </a:rPr>
              <a:t> </a:t>
            </a:r>
            <a:r>
              <a:rPr lang="zh-CN" altLang="en-US" sz="2400" dirty="0" smtClean="0">
                <a:solidFill>
                  <a:srgbClr val="DA251C"/>
                </a:solidFill>
              </a:rPr>
              <a:t>立体几何</a:t>
            </a:r>
            <a:endParaRPr lang="zh-CN" altLang="en-US" sz="2400" dirty="0">
              <a:solidFill>
                <a:srgbClr val="DA251C"/>
              </a:solidFill>
            </a:endParaRPr>
          </a:p>
        </p:txBody>
      </p:sp>
      <p:pic>
        <p:nvPicPr>
          <p:cNvPr id="4" name="Picture 2">
            <a:hlinkClick r:id="rId2"/>
          </p:cNvPr>
          <p:cNvPicPr>
            <a:picLocks noChangeAspect="1" noChangeArrowheads="1"/>
          </p:cNvPicPr>
          <p:nvPr/>
        </p:nvPicPr>
        <p:blipFill>
          <a:blip r:embed="rId3"/>
          <a:srcRect/>
          <a:stretch>
            <a:fillRect/>
          </a:stretch>
        </p:blipFill>
        <p:spPr bwMode="auto">
          <a:xfrm>
            <a:off x="3283201" y="4752622"/>
            <a:ext cx="5789001" cy="182315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234543989"/>
              </p:ext>
            </p:extLst>
          </p:nvPr>
        </p:nvGraphicFramePr>
        <p:xfrm>
          <a:off x="521109" y="452284"/>
          <a:ext cx="11238271" cy="5760720"/>
        </p:xfrm>
        <a:graphic>
          <a:graphicData uri="http://schemas.openxmlformats.org/drawingml/2006/table">
            <a:tbl>
              <a:tblPr>
                <a:tableStyleId>{5940675A-B579-460E-94D1-54222C63F5DA}</a:tableStyleId>
              </a:tblPr>
              <a:tblGrid>
                <a:gridCol w="11238271">
                  <a:extLst>
                    <a:ext uri="{9D8B030D-6E8A-4147-A177-3AD203B41FA5}">
                      <a16:colId xmlns:a16="http://schemas.microsoft.com/office/drawing/2014/main" xmlns="" val="655112537"/>
                    </a:ext>
                  </a:extLst>
                </a:gridCol>
              </a:tblGrid>
              <a:tr h="4267200">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规律总结</a:t>
                      </a:r>
                    </a:p>
                    <a:p>
                      <a:pPr>
                        <a:lnSpc>
                          <a:spcPct val="150000"/>
                        </a:lnSpc>
                        <a:spcAft>
                          <a:spcPts val="0"/>
                        </a:spcAft>
                      </a:pPr>
                      <a:r>
                        <a:rPr lang="en-US" sz="2800" dirty="0">
                          <a:effectLst/>
                        </a:rPr>
                        <a:t>1.</a:t>
                      </a:r>
                      <a:r>
                        <a:rPr lang="zh-CN" sz="2800" dirty="0">
                          <a:effectLst/>
                        </a:rPr>
                        <a:t>两个平面平行</a:t>
                      </a:r>
                      <a:r>
                        <a:rPr lang="en-US" sz="2800" dirty="0">
                          <a:effectLst/>
                        </a:rPr>
                        <a:t>,</a:t>
                      </a:r>
                      <a:r>
                        <a:rPr lang="zh-CN" sz="2800" dirty="0">
                          <a:effectLst/>
                        </a:rPr>
                        <a:t>其中一个平面内的任意一条直线平行于另一个平面</a:t>
                      </a:r>
                      <a:r>
                        <a:rPr lang="en-US" sz="2800" dirty="0">
                          <a:effectLst/>
                        </a:rPr>
                        <a:t>.</a:t>
                      </a:r>
                      <a:endParaRPr lang="zh-CN" sz="2800" dirty="0">
                        <a:effectLst/>
                      </a:endParaRPr>
                    </a:p>
                    <a:p>
                      <a:pPr>
                        <a:lnSpc>
                          <a:spcPct val="150000"/>
                        </a:lnSpc>
                        <a:spcAft>
                          <a:spcPts val="0"/>
                        </a:spcAft>
                      </a:pPr>
                      <a:r>
                        <a:rPr lang="en-US" sz="2800" dirty="0">
                          <a:effectLst/>
                        </a:rPr>
                        <a:t>2.</a:t>
                      </a:r>
                      <a:r>
                        <a:rPr lang="zh-CN" sz="2800" dirty="0">
                          <a:effectLst/>
                        </a:rPr>
                        <a:t>夹在两个平行平面之间的平行线段长度相等</a:t>
                      </a:r>
                      <a:r>
                        <a:rPr lang="en-US" sz="2800" dirty="0">
                          <a:effectLst/>
                        </a:rPr>
                        <a:t>.</a:t>
                      </a:r>
                      <a:endParaRPr lang="zh-CN" sz="2800" dirty="0">
                        <a:effectLst/>
                      </a:endParaRPr>
                    </a:p>
                    <a:p>
                      <a:pPr>
                        <a:lnSpc>
                          <a:spcPct val="150000"/>
                        </a:lnSpc>
                        <a:spcAft>
                          <a:spcPts val="0"/>
                        </a:spcAft>
                      </a:pPr>
                      <a:r>
                        <a:rPr lang="en-US" sz="2800" dirty="0">
                          <a:effectLst/>
                        </a:rPr>
                        <a:t>3.</a:t>
                      </a:r>
                      <a:r>
                        <a:rPr lang="zh-CN" sz="2800" dirty="0">
                          <a:effectLst/>
                        </a:rPr>
                        <a:t>经过平面外一点有且只有一个平面与已知平面平行</a:t>
                      </a:r>
                      <a:r>
                        <a:rPr lang="en-US" sz="2800" dirty="0">
                          <a:effectLst/>
                        </a:rPr>
                        <a:t>.</a:t>
                      </a:r>
                      <a:endParaRPr lang="zh-CN" sz="2800" dirty="0">
                        <a:effectLst/>
                      </a:endParaRPr>
                    </a:p>
                    <a:p>
                      <a:pPr>
                        <a:lnSpc>
                          <a:spcPct val="150000"/>
                        </a:lnSpc>
                        <a:spcAft>
                          <a:spcPts val="0"/>
                        </a:spcAft>
                      </a:pPr>
                      <a:r>
                        <a:rPr lang="en-US" sz="2800" dirty="0">
                          <a:effectLst/>
                        </a:rPr>
                        <a:t>4.</a:t>
                      </a:r>
                      <a:r>
                        <a:rPr lang="zh-CN" sz="2800" dirty="0">
                          <a:effectLst/>
                        </a:rPr>
                        <a:t>两条直线被三个平行平面所截</a:t>
                      </a:r>
                      <a:r>
                        <a:rPr lang="en-US" sz="2800" dirty="0">
                          <a:effectLst/>
                        </a:rPr>
                        <a:t>,</a:t>
                      </a:r>
                      <a:r>
                        <a:rPr lang="zh-CN" sz="2800" dirty="0">
                          <a:effectLst/>
                        </a:rPr>
                        <a:t>截得的对应线段成比例</a:t>
                      </a:r>
                      <a:r>
                        <a:rPr lang="en-US" sz="2800" dirty="0">
                          <a:effectLst/>
                        </a:rPr>
                        <a:t>.</a:t>
                      </a:r>
                      <a:endParaRPr lang="zh-CN" sz="2800" dirty="0">
                        <a:effectLst/>
                      </a:endParaRPr>
                    </a:p>
                    <a:p>
                      <a:pPr>
                        <a:lnSpc>
                          <a:spcPct val="150000"/>
                        </a:lnSpc>
                        <a:spcAft>
                          <a:spcPts val="0"/>
                        </a:spcAft>
                      </a:pPr>
                      <a:r>
                        <a:rPr lang="en-US" sz="2800" dirty="0">
                          <a:effectLst/>
                        </a:rPr>
                        <a:t>5.</a:t>
                      </a:r>
                      <a:r>
                        <a:rPr lang="zh-CN" sz="2800" dirty="0">
                          <a:effectLst/>
                        </a:rPr>
                        <a:t>同一条直线与两个平行平面所成角相等</a:t>
                      </a:r>
                      <a:r>
                        <a:rPr lang="en-US" sz="2800" dirty="0">
                          <a:effectLst/>
                        </a:rPr>
                        <a:t>.</a:t>
                      </a:r>
                      <a:endParaRPr lang="zh-CN" sz="2800" dirty="0">
                        <a:effectLst/>
                      </a:endParaRPr>
                    </a:p>
                    <a:p>
                      <a:pPr>
                        <a:lnSpc>
                          <a:spcPct val="150000"/>
                        </a:lnSpc>
                        <a:spcAft>
                          <a:spcPts val="0"/>
                        </a:spcAft>
                      </a:pPr>
                      <a:r>
                        <a:rPr lang="en-US" sz="2800" dirty="0">
                          <a:effectLst/>
                        </a:rPr>
                        <a:t>6.</a:t>
                      </a:r>
                      <a:r>
                        <a:rPr lang="zh-CN" sz="2800" dirty="0">
                          <a:effectLst/>
                        </a:rPr>
                        <a:t>如果两个平面分别平行于第三个平面</a:t>
                      </a:r>
                      <a:r>
                        <a:rPr lang="en-US" sz="2800" dirty="0">
                          <a:effectLst/>
                        </a:rPr>
                        <a:t>,</a:t>
                      </a:r>
                      <a:r>
                        <a:rPr lang="zh-CN" sz="2800" dirty="0">
                          <a:effectLst/>
                        </a:rPr>
                        <a:t>那么这两个平面互相平行</a:t>
                      </a:r>
                      <a:r>
                        <a:rPr lang="en-US" sz="2800" dirty="0">
                          <a:effectLst/>
                        </a:rPr>
                        <a:t>.</a:t>
                      </a:r>
                      <a:endParaRPr lang="zh-CN" sz="2800" dirty="0">
                        <a:effectLst/>
                      </a:endParaRPr>
                    </a:p>
                    <a:p>
                      <a:pPr>
                        <a:lnSpc>
                          <a:spcPct val="150000"/>
                        </a:lnSpc>
                        <a:spcAft>
                          <a:spcPts val="0"/>
                        </a:spcAft>
                      </a:pPr>
                      <a:r>
                        <a:rPr lang="en-US" sz="2800" dirty="0">
                          <a:effectLst/>
                        </a:rPr>
                        <a:t>7.</a:t>
                      </a:r>
                      <a:r>
                        <a:rPr lang="zh-CN" sz="2800" dirty="0">
                          <a:effectLst/>
                        </a:rPr>
                        <a:t>如果一个平面内有两条相交直线分别平行于另一个平面内的两条直线</a:t>
                      </a:r>
                      <a:r>
                        <a:rPr lang="en-US" sz="2800" dirty="0">
                          <a:effectLst/>
                        </a:rPr>
                        <a:t>,</a:t>
                      </a:r>
                      <a:r>
                        <a:rPr lang="zh-CN" sz="2800" dirty="0">
                          <a:effectLst/>
                        </a:rPr>
                        <a:t>那么这两个平面平行</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3470290209"/>
                  </a:ext>
                </a:extLst>
              </a:tr>
            </a:tbl>
          </a:graphicData>
        </a:graphic>
      </p:graphicFrame>
    </p:spTree>
    <p:extLst>
      <p:ext uri="{BB962C8B-B14F-4D97-AF65-F5344CB8AC3E}">
        <p14:creationId xmlns:p14="http://schemas.microsoft.com/office/powerpoint/2010/main" xmlns="" val="2520572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B</a:t>
            </a:r>
            <a:r>
              <a:rPr lang="zh-CN" altLang="en-US" sz="2800" b="1" dirty="0" smtClean="0">
                <a:solidFill>
                  <a:schemeClr val="bg1"/>
                </a:solidFill>
                <a:latin typeface="微软雅黑" panose="020B0503020204020204" pitchFamily="34" charset="-122"/>
                <a:ea typeface="微软雅黑" panose="020B0503020204020204" pitchFamily="34" charset="-122"/>
              </a:rPr>
              <a:t>考法</a:t>
            </a:r>
            <a:r>
              <a:rPr lang="zh-CN" altLang="en-US" sz="2800" b="1" dirty="0">
                <a:solidFill>
                  <a:schemeClr val="bg1"/>
                </a:solidFill>
                <a:latin typeface="微软雅黑" panose="020B0503020204020204" pitchFamily="34" charset="-122"/>
                <a:ea typeface="微软雅黑" panose="020B0503020204020204" pitchFamily="34" charset="-122"/>
              </a:rPr>
              <a:t>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Calibri" panose="020F0502020204030204" pitchFamily="34" charset="0"/>
                <a:ea typeface="微软雅黑" panose="020B0503020204020204" pitchFamily="34" charset="-122"/>
              </a:rPr>
              <a:t>题型全突破</a:t>
            </a:r>
          </a:p>
          <a:p>
            <a:pPr algn="ct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4227661" y="1769806"/>
            <a:ext cx="7158094" cy="345112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线面平行的判定与性质</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面面平行的判定与性质 </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486383" y="-2"/>
            <a:ext cx="546213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1   </a:t>
            </a:r>
            <a:r>
              <a:rPr lang="zh-CN" altLang="en-US" sz="2800" dirty="0">
                <a:solidFill>
                  <a:srgbClr val="DA251C"/>
                </a:solidFill>
              </a:rPr>
              <a:t>线面平行的判定与性质</a:t>
            </a:r>
          </a:p>
        </p:txBody>
      </p:sp>
      <p:sp>
        <p:nvSpPr>
          <p:cNvPr id="2" name="矩形 1"/>
          <p:cNvSpPr/>
          <p:nvPr/>
        </p:nvSpPr>
        <p:spPr>
          <a:xfrm>
            <a:off x="234043" y="729341"/>
            <a:ext cx="11692485" cy="5262979"/>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dirty="0"/>
              <a:t>　</a:t>
            </a:r>
            <a:r>
              <a:rPr lang="en-US" altLang="zh-CN" sz="2800" dirty="0"/>
              <a:t>[2019</a:t>
            </a:r>
            <a:r>
              <a:rPr lang="zh-CN" altLang="zh-CN" sz="2800" dirty="0"/>
              <a:t>河北六校联考</a:t>
            </a:r>
            <a:r>
              <a:rPr lang="en-US" altLang="zh-CN" sz="2800" dirty="0"/>
              <a:t>]</a:t>
            </a:r>
            <a:r>
              <a:rPr lang="zh-CN" altLang="zh-CN" sz="2800" dirty="0"/>
              <a:t>如图</a:t>
            </a:r>
            <a:r>
              <a:rPr lang="en-US" altLang="zh-CN" sz="2800" dirty="0"/>
              <a:t>8-3-3,</a:t>
            </a:r>
            <a:r>
              <a:rPr lang="zh-CN" altLang="zh-CN" sz="2800" dirty="0"/>
              <a:t>已知</a:t>
            </a:r>
            <a:r>
              <a:rPr lang="en-US" altLang="zh-CN" sz="2800" i="1" dirty="0"/>
              <a:t>△ABC</a:t>
            </a:r>
            <a:r>
              <a:rPr lang="zh-CN" altLang="zh-CN" sz="2800" dirty="0"/>
              <a:t>中</a:t>
            </a:r>
            <a:r>
              <a:rPr lang="en-US" altLang="zh-CN" sz="2800" dirty="0"/>
              <a:t>,</a:t>
            </a:r>
            <a:r>
              <a:rPr lang="en-US" altLang="zh-CN" sz="2800" i="1" dirty="0"/>
              <a:t>AB</a:t>
            </a:r>
            <a:r>
              <a:rPr lang="en-US" altLang="zh-CN" sz="2800" dirty="0"/>
              <a:t>⊥</a:t>
            </a:r>
            <a:r>
              <a:rPr lang="en-US" altLang="zh-CN" sz="2800" i="1" dirty="0"/>
              <a:t>BC</a:t>
            </a:r>
            <a:r>
              <a:rPr lang="en-US" altLang="zh-CN" sz="2800" dirty="0"/>
              <a:t>,</a:t>
            </a:r>
            <a:r>
              <a:rPr lang="en-US" altLang="zh-CN" sz="2800" i="1" dirty="0"/>
              <a:t>BC</a:t>
            </a:r>
            <a:r>
              <a:rPr lang="en-US" altLang="zh-CN" sz="2800" dirty="0"/>
              <a:t>=2,</a:t>
            </a:r>
            <a:r>
              <a:rPr lang="en-US" altLang="zh-CN" sz="2800" i="1" dirty="0"/>
              <a:t>AB</a:t>
            </a:r>
            <a:r>
              <a:rPr lang="en-US" altLang="zh-CN" sz="2800" dirty="0"/>
              <a:t>=4,</a:t>
            </a:r>
            <a:r>
              <a:rPr lang="zh-CN" altLang="zh-CN" sz="2800" dirty="0"/>
              <a:t>分别取边</a:t>
            </a:r>
            <a:r>
              <a:rPr lang="en-US" altLang="zh-CN" sz="2800" i="1" dirty="0"/>
              <a:t>AB,AC</a:t>
            </a:r>
            <a:r>
              <a:rPr lang="zh-CN" altLang="zh-CN" sz="2800" dirty="0"/>
              <a:t>的中点</a:t>
            </a:r>
            <a:r>
              <a:rPr lang="en-US" altLang="zh-CN" sz="2800" i="1" dirty="0"/>
              <a:t>D,E,</a:t>
            </a:r>
            <a:r>
              <a:rPr lang="zh-CN" altLang="zh-CN" sz="2800" dirty="0"/>
              <a:t>将</a:t>
            </a:r>
            <a:r>
              <a:rPr lang="en-US" altLang="zh-CN" sz="2800" i="1" dirty="0"/>
              <a:t>△ADE</a:t>
            </a:r>
            <a:r>
              <a:rPr lang="zh-CN" altLang="zh-CN" sz="2800" dirty="0"/>
              <a:t>沿</a:t>
            </a:r>
            <a:r>
              <a:rPr lang="en-US" altLang="zh-CN" sz="2800" i="1" dirty="0"/>
              <a:t>DE</a:t>
            </a:r>
            <a:r>
              <a:rPr lang="zh-CN" altLang="zh-CN" sz="2800" dirty="0"/>
              <a:t>折起到</a:t>
            </a:r>
            <a:r>
              <a:rPr lang="en-US" altLang="zh-CN" sz="2800" dirty="0"/>
              <a:t>△</a:t>
            </a:r>
            <a:r>
              <a:rPr lang="en-US" altLang="zh-CN" sz="2800" i="1" dirty="0"/>
              <a:t>A</a:t>
            </a:r>
            <a:r>
              <a:rPr lang="en-US" altLang="zh-CN" sz="2800" baseline="-25000" dirty="0"/>
              <a:t>1</a:t>
            </a:r>
            <a:r>
              <a:rPr lang="en-US" altLang="zh-CN" sz="2800" i="1" dirty="0"/>
              <a:t>DE</a:t>
            </a:r>
            <a:r>
              <a:rPr lang="zh-CN" altLang="zh-CN" sz="2800" dirty="0"/>
              <a:t>的位置</a:t>
            </a:r>
            <a:r>
              <a:rPr lang="en-US" altLang="zh-CN" sz="2800" dirty="0"/>
              <a:t>,</a:t>
            </a:r>
            <a:r>
              <a:rPr lang="zh-CN" altLang="zh-CN" sz="2800" dirty="0"/>
              <a:t>使得</a:t>
            </a:r>
            <a:r>
              <a:rPr lang="en-US" altLang="zh-CN" sz="2800" i="1" dirty="0"/>
              <a:t>A</a:t>
            </a:r>
            <a:r>
              <a:rPr lang="en-US" altLang="zh-CN" sz="2800" baseline="-25000" dirty="0"/>
              <a:t>1</a:t>
            </a:r>
            <a:r>
              <a:rPr lang="en-US" altLang="zh-CN" sz="2800" i="1" dirty="0"/>
              <a:t>D</a:t>
            </a:r>
            <a:r>
              <a:rPr lang="en-US" altLang="zh-CN" sz="2800" dirty="0"/>
              <a:t>⊥</a:t>
            </a:r>
            <a:r>
              <a:rPr lang="en-US" altLang="zh-CN" sz="2800" i="1" dirty="0"/>
              <a:t>BD</a:t>
            </a:r>
            <a:r>
              <a:rPr lang="en-US" altLang="zh-CN" sz="2800" dirty="0"/>
              <a:t>,</a:t>
            </a:r>
            <a:r>
              <a:rPr lang="zh-CN" altLang="zh-CN" sz="2800" dirty="0"/>
              <a:t>设点</a:t>
            </a:r>
            <a:r>
              <a:rPr lang="en-US" altLang="zh-CN" sz="2800" dirty="0"/>
              <a:t>M</a:t>
            </a:r>
            <a:r>
              <a:rPr lang="zh-CN" altLang="zh-CN" sz="2800" dirty="0"/>
              <a:t>为棱</a:t>
            </a:r>
            <a:r>
              <a:rPr lang="en-US" altLang="zh-CN" sz="2800" i="1" dirty="0"/>
              <a:t>A</a:t>
            </a:r>
            <a:r>
              <a:rPr lang="en-US" altLang="zh-CN" sz="2800" baseline="-25000" dirty="0"/>
              <a:t>1</a:t>
            </a:r>
            <a:r>
              <a:rPr lang="en-US" altLang="zh-CN" sz="2800" i="1" dirty="0"/>
              <a:t>D</a:t>
            </a:r>
            <a:r>
              <a:rPr lang="zh-CN" altLang="zh-CN" sz="2800" dirty="0"/>
              <a:t>的中点</a:t>
            </a:r>
            <a:r>
              <a:rPr lang="en-US" altLang="zh-CN" sz="2800" dirty="0"/>
              <a:t>,</a:t>
            </a:r>
            <a:r>
              <a:rPr lang="zh-CN" altLang="zh-CN" sz="2800" dirty="0"/>
              <a:t>点</a:t>
            </a:r>
            <a:r>
              <a:rPr lang="en-US" altLang="zh-CN" sz="2800" i="1" dirty="0"/>
              <a:t>P</a:t>
            </a:r>
            <a:r>
              <a:rPr lang="zh-CN" altLang="zh-CN" sz="2800" dirty="0"/>
              <a:t>为</a:t>
            </a:r>
            <a:r>
              <a:rPr lang="en-US" altLang="zh-CN" sz="2800" i="1" dirty="0"/>
              <a:t>A</a:t>
            </a:r>
            <a:r>
              <a:rPr lang="en-US" altLang="zh-CN" sz="2800" baseline="-25000" dirty="0"/>
              <a:t>1</a:t>
            </a:r>
            <a:r>
              <a:rPr lang="en-US" altLang="zh-CN" sz="2800" i="1" dirty="0"/>
              <a:t>B</a:t>
            </a:r>
            <a:r>
              <a:rPr lang="zh-CN" altLang="zh-CN" sz="2800" dirty="0"/>
              <a:t>的中点</a:t>
            </a:r>
            <a:r>
              <a:rPr lang="en-US" altLang="zh-CN" sz="2800" dirty="0"/>
              <a:t>,</a:t>
            </a:r>
            <a:r>
              <a:rPr lang="zh-CN" altLang="zh-CN" sz="2800" dirty="0"/>
              <a:t>棱</a:t>
            </a:r>
            <a:r>
              <a:rPr lang="en-US" altLang="zh-CN" sz="2800" i="1" dirty="0"/>
              <a:t>BC</a:t>
            </a:r>
            <a:r>
              <a:rPr lang="zh-CN" altLang="zh-CN" sz="2800" dirty="0"/>
              <a:t>上的点</a:t>
            </a:r>
            <a:r>
              <a:rPr lang="en-US" altLang="zh-CN" sz="2800" i="1" dirty="0"/>
              <a:t>N</a:t>
            </a:r>
            <a:r>
              <a:rPr lang="zh-CN" altLang="zh-CN" sz="2800" dirty="0"/>
              <a:t>满足</a:t>
            </a:r>
            <a:r>
              <a:rPr lang="en-US" altLang="zh-CN" sz="2800" i="1" dirty="0"/>
              <a:t>BN</a:t>
            </a:r>
            <a:r>
              <a:rPr lang="en-US" altLang="zh-CN" sz="2800" dirty="0"/>
              <a:t>=3</a:t>
            </a:r>
            <a:r>
              <a:rPr lang="en-US" altLang="zh-CN" sz="2800" i="1" dirty="0"/>
              <a:t>NC</a:t>
            </a:r>
            <a:r>
              <a:rPr lang="en-US" altLang="zh-CN" sz="2800" dirty="0"/>
              <a:t>.</a:t>
            </a:r>
            <a:endParaRPr lang="zh-CN" altLang="zh-CN" sz="2800" dirty="0"/>
          </a:p>
          <a:p>
            <a:pPr>
              <a:lnSpc>
                <a:spcPct val="150000"/>
              </a:lnSpc>
            </a:pPr>
            <a:r>
              <a:rPr lang="en-US" altLang="zh-CN" sz="2800" dirty="0"/>
              <a:t> </a:t>
            </a:r>
            <a:endParaRPr lang="en-US" altLang="zh-CN" sz="2800" dirty="0" smtClean="0"/>
          </a:p>
          <a:p>
            <a:pPr>
              <a:lnSpc>
                <a:spcPct val="150000"/>
              </a:lnSpc>
            </a:pPr>
            <a:endParaRPr lang="zh-CN" altLang="zh-CN" sz="2800" dirty="0"/>
          </a:p>
          <a:p>
            <a:pPr algn="ctr">
              <a:lnSpc>
                <a:spcPct val="150000"/>
              </a:lnSpc>
            </a:pPr>
            <a:r>
              <a:rPr lang="zh-CN" altLang="zh-CN" sz="2800" dirty="0"/>
              <a:t>图</a:t>
            </a:r>
            <a:r>
              <a:rPr lang="en-US" altLang="zh-CN" sz="2800" dirty="0"/>
              <a:t>8-3-3</a:t>
            </a:r>
            <a:endParaRPr lang="zh-CN" altLang="zh-CN" sz="2800" dirty="0"/>
          </a:p>
          <a:p>
            <a:pPr>
              <a:lnSpc>
                <a:spcPct val="150000"/>
              </a:lnSpc>
            </a:pPr>
            <a:r>
              <a:rPr lang="en-US" altLang="zh-CN" sz="2800" dirty="0"/>
              <a:t>(1)</a:t>
            </a:r>
            <a:r>
              <a:rPr lang="zh-CN" altLang="zh-CN" sz="2800" dirty="0"/>
              <a:t>求证</a:t>
            </a:r>
            <a:r>
              <a:rPr lang="en-US" altLang="zh-CN" sz="2800" dirty="0"/>
              <a:t>:</a:t>
            </a:r>
            <a:r>
              <a:rPr lang="en-US" altLang="zh-CN" sz="2800" i="1" dirty="0"/>
              <a:t>MN</a:t>
            </a:r>
            <a:r>
              <a:rPr lang="en-US" altLang="zh-CN" sz="2800" dirty="0"/>
              <a:t>∥</a:t>
            </a:r>
            <a:r>
              <a:rPr lang="zh-CN" altLang="zh-CN" sz="2800" dirty="0"/>
              <a:t>平面</a:t>
            </a:r>
            <a:r>
              <a:rPr lang="en-US" altLang="zh-CN" sz="2800" i="1" dirty="0"/>
              <a:t>A</a:t>
            </a:r>
            <a:r>
              <a:rPr lang="en-US" altLang="zh-CN" sz="2800" baseline="-25000" dirty="0"/>
              <a:t>1</a:t>
            </a:r>
            <a:r>
              <a:rPr lang="en-US" altLang="zh-CN" sz="2800" i="1" dirty="0"/>
              <a:t>EC</a:t>
            </a:r>
            <a:r>
              <a:rPr lang="en-US" altLang="zh-CN" sz="2800" dirty="0"/>
              <a:t>;</a:t>
            </a:r>
            <a:endParaRPr lang="zh-CN" altLang="zh-CN" sz="2800" dirty="0"/>
          </a:p>
          <a:p>
            <a:pPr>
              <a:lnSpc>
                <a:spcPct val="150000"/>
              </a:lnSpc>
            </a:pPr>
            <a:r>
              <a:rPr lang="en-US" altLang="zh-CN" sz="2800" dirty="0"/>
              <a:t>(2)</a:t>
            </a:r>
            <a:r>
              <a:rPr lang="zh-CN" altLang="zh-CN" sz="2800" dirty="0"/>
              <a:t>求三棱锥</a:t>
            </a:r>
            <a:r>
              <a:rPr lang="en-US" altLang="zh-CN" sz="2800" i="1" dirty="0"/>
              <a:t>N-PCE</a:t>
            </a:r>
            <a:r>
              <a:rPr lang="zh-CN" altLang="zh-CN" sz="2800" dirty="0"/>
              <a:t>的体积</a:t>
            </a:r>
            <a:r>
              <a:rPr lang="en-US" altLang="zh-CN" sz="2800" dirty="0" smtClean="0"/>
              <a:t>.</a:t>
            </a:r>
            <a:endParaRPr lang="zh-CN" altLang="zh-CN" sz="2800" dirty="0"/>
          </a:p>
        </p:txBody>
      </p:sp>
      <p:pic>
        <p:nvPicPr>
          <p:cNvPr id="4100" name="18JYSQSXS23.EPS" descr="id:2147531122;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63435" y="2718465"/>
            <a:ext cx="2970161" cy="1945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49150" y="648598"/>
                <a:ext cx="11139948" cy="3780074"/>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导引</a:t>
                </a:r>
                <a:r>
                  <a:rPr lang="zh-CN" altLang="zh-CN" sz="2800" dirty="0"/>
                  <a:t>　</a:t>
                </a:r>
                <a:r>
                  <a:rPr lang="en-US" altLang="zh-CN" sz="2800" dirty="0" smtClean="0"/>
                  <a:t>(</a:t>
                </a:r>
                <a:r>
                  <a:rPr lang="en-US" altLang="zh-CN" sz="2800" dirty="0"/>
                  <a:t>1)</a:t>
                </a:r>
                <a:r>
                  <a:rPr lang="zh-CN" altLang="zh-CN" sz="2800" dirty="0"/>
                  <a:t>取</a:t>
                </a:r>
                <a:r>
                  <a:rPr lang="en-US" altLang="zh-CN" sz="2800" i="1" dirty="0"/>
                  <a:t>A</a:t>
                </a:r>
                <a:r>
                  <a:rPr lang="en-US" altLang="zh-CN" sz="2800" baseline="-25000" dirty="0"/>
                  <a:t>1</a:t>
                </a:r>
                <a:r>
                  <a:rPr lang="en-US" altLang="zh-CN" sz="2800" i="1" dirty="0"/>
                  <a:t>E</a:t>
                </a:r>
                <a:r>
                  <a:rPr lang="zh-CN" altLang="zh-CN" sz="2800" dirty="0"/>
                  <a:t>的中点</a:t>
                </a:r>
                <a:r>
                  <a:rPr lang="en-US" altLang="zh-CN" sz="2800" i="1" dirty="0"/>
                  <a:t>F</a:t>
                </a:r>
                <a:r>
                  <a:rPr lang="en-US" altLang="zh-CN" sz="2800" dirty="0"/>
                  <a:t>,</a:t>
                </a:r>
                <a:r>
                  <a:rPr lang="zh-CN" altLang="zh-CN" sz="2800" dirty="0"/>
                  <a:t>连接</a:t>
                </a:r>
                <a:r>
                  <a:rPr lang="en-US" altLang="zh-CN" sz="2800" i="1" dirty="0"/>
                  <a:t>MF,CF</a:t>
                </a:r>
                <a:r>
                  <a:rPr lang="en-US" altLang="zh-CN" sz="2800" dirty="0"/>
                  <a:t>,</a:t>
                </a:r>
                <a:r>
                  <a:rPr lang="zh-CN" altLang="zh-CN" sz="2800" dirty="0"/>
                  <a:t>可得</a:t>
                </a:r>
                <a:r>
                  <a:rPr lang="en-US" altLang="zh-CN" sz="2800" i="1" dirty="0"/>
                  <a:t>MF∥DE</a:t>
                </a:r>
                <a:r>
                  <a:rPr lang="en-US" altLang="zh-CN" sz="2800" dirty="0"/>
                  <a:t>,</a:t>
                </a:r>
                <a:r>
                  <a:rPr lang="zh-CN" altLang="zh-CN" sz="2800" dirty="0"/>
                  <a:t>且</a:t>
                </a:r>
                <a:r>
                  <a:rPr lang="en-US" altLang="zh-CN" sz="2800" i="1" dirty="0"/>
                  <a:t>MF=</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i="1" dirty="0"/>
                  <a:t>DE</a:t>
                </a:r>
                <a:r>
                  <a:rPr lang="en-US" altLang="zh-CN" sz="2800" dirty="0"/>
                  <a:t>,</a:t>
                </a:r>
                <a:r>
                  <a:rPr lang="zh-CN" altLang="zh-CN" sz="2800" dirty="0"/>
                  <a:t>而</a:t>
                </a:r>
                <a:r>
                  <a:rPr lang="en-US" altLang="zh-CN" sz="2800" dirty="0"/>
                  <a:t>△</a:t>
                </a:r>
                <a:r>
                  <a:rPr lang="en-US" altLang="zh-CN" sz="2800" i="1" dirty="0"/>
                  <a:t>ABC</a:t>
                </a:r>
                <a:r>
                  <a:rPr lang="zh-CN" altLang="zh-CN" sz="2800" dirty="0"/>
                  <a:t>中</a:t>
                </a:r>
                <a:r>
                  <a:rPr lang="en-US" altLang="zh-CN" sz="2800" dirty="0"/>
                  <a:t>,</a:t>
                </a:r>
                <a:r>
                  <a:rPr lang="en-US" altLang="zh-CN" sz="2800" i="1" dirty="0"/>
                  <a:t>D,E</a:t>
                </a:r>
                <a:r>
                  <a:rPr lang="zh-CN" altLang="zh-CN" sz="2800" dirty="0"/>
                  <a:t>分别为边</a:t>
                </a:r>
                <a:r>
                  <a:rPr lang="en-US" altLang="zh-CN" sz="2800" i="1" dirty="0"/>
                  <a:t>AB,AC</a:t>
                </a:r>
                <a:r>
                  <a:rPr lang="zh-CN" altLang="zh-CN" sz="2800" dirty="0"/>
                  <a:t>的中点</a:t>
                </a:r>
                <a:r>
                  <a:rPr lang="en-US" altLang="zh-CN" sz="2800" dirty="0"/>
                  <a:t>,</a:t>
                </a:r>
                <a:r>
                  <a:rPr lang="zh-CN" altLang="zh-CN" sz="2800" dirty="0"/>
                  <a:t>则</a:t>
                </a:r>
                <a:r>
                  <a:rPr lang="en-US" altLang="zh-CN" sz="2800" i="1" dirty="0"/>
                  <a:t>DE∥BC</a:t>
                </a:r>
                <a:r>
                  <a:rPr lang="en-US" altLang="zh-CN" sz="2800" dirty="0"/>
                  <a:t>,</a:t>
                </a:r>
                <a:r>
                  <a:rPr lang="zh-CN" altLang="zh-CN" sz="2800" dirty="0"/>
                  <a:t>且</a:t>
                </a:r>
                <a:r>
                  <a:rPr lang="en-US" altLang="zh-CN" sz="2800" i="1" dirty="0"/>
                  <a:t>DE=</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i="1" dirty="0"/>
                  <a:t>BC</a:t>
                </a:r>
                <a:r>
                  <a:rPr lang="en-US" altLang="zh-CN" sz="2800" dirty="0"/>
                  <a:t>,</a:t>
                </a:r>
                <a:r>
                  <a:rPr lang="zh-CN" altLang="zh-CN" sz="2800" dirty="0"/>
                  <a:t>则四边形</a:t>
                </a:r>
                <a:r>
                  <a:rPr lang="en-US" altLang="zh-CN" sz="2800" i="1" dirty="0"/>
                  <a:t>MFCN</a:t>
                </a:r>
                <a:r>
                  <a:rPr lang="zh-CN" altLang="zh-CN" sz="2800" dirty="0"/>
                  <a:t>为平行四边形</a:t>
                </a:r>
                <a:r>
                  <a:rPr lang="en-US" altLang="zh-CN" sz="2800" dirty="0"/>
                  <a:t>,</a:t>
                </a:r>
                <a:r>
                  <a:rPr lang="en-US" altLang="zh-CN" sz="2800" i="1" dirty="0"/>
                  <a:t>MN∥FC</a:t>
                </a:r>
                <a:r>
                  <a:rPr lang="en-US" altLang="zh-CN" sz="2800" dirty="0"/>
                  <a:t>,</a:t>
                </a:r>
                <a:r>
                  <a:rPr lang="zh-CN" altLang="zh-CN" sz="2800" dirty="0"/>
                  <a:t>由线面平行的判定定理可得结果</a:t>
                </a:r>
                <a:r>
                  <a:rPr lang="en-US" altLang="zh-CN" sz="2800" dirty="0"/>
                  <a:t>;(2)</a:t>
                </a:r>
                <a:r>
                  <a:rPr lang="zh-CN" altLang="zh-CN" sz="2800" dirty="0"/>
                  <a:t>由线面垂直的判定定理得</a:t>
                </a:r>
                <a:r>
                  <a:rPr lang="en-US" altLang="zh-CN" sz="2800" i="1" dirty="0"/>
                  <a:t>A</a:t>
                </a:r>
                <a:r>
                  <a:rPr lang="en-US" altLang="zh-CN" sz="2800" baseline="-25000" dirty="0"/>
                  <a:t>1</a:t>
                </a:r>
                <a:r>
                  <a:rPr lang="en-US" altLang="zh-CN" sz="2800" i="1" dirty="0"/>
                  <a:t>D</a:t>
                </a:r>
                <a:r>
                  <a:rPr lang="en-US" altLang="zh-CN" sz="2800" dirty="0"/>
                  <a:t>⊥</a:t>
                </a:r>
                <a:r>
                  <a:rPr lang="zh-CN" altLang="zh-CN" sz="2800" dirty="0"/>
                  <a:t>平面</a:t>
                </a:r>
                <a:r>
                  <a:rPr lang="en-US" altLang="zh-CN" sz="2800" i="1" dirty="0"/>
                  <a:t>BCED</a:t>
                </a:r>
                <a:r>
                  <a:rPr lang="en-US" altLang="zh-CN" sz="2800" dirty="0"/>
                  <a:t>,</a:t>
                </a:r>
                <a:r>
                  <a:rPr lang="zh-CN" altLang="zh-CN" sz="2800" dirty="0"/>
                  <a:t>得</a:t>
                </a:r>
                <a:r>
                  <a:rPr lang="en-US" altLang="zh-CN" sz="2800" i="1" dirty="0"/>
                  <a:t>PH⊥</a:t>
                </a:r>
                <a:r>
                  <a:rPr lang="zh-CN" altLang="zh-CN" sz="2800" dirty="0"/>
                  <a:t>平面</a:t>
                </a:r>
                <a:r>
                  <a:rPr lang="en-US" altLang="zh-CN" sz="2800" i="1" dirty="0"/>
                  <a:t>BCED</a:t>
                </a:r>
                <a:r>
                  <a:rPr lang="en-US" altLang="zh-CN" sz="2800" dirty="0"/>
                  <a:t>,</a:t>
                </a:r>
                <a:r>
                  <a:rPr lang="zh-CN" altLang="zh-CN" sz="2800" dirty="0"/>
                  <a:t>利用三棱锥的体积公式可得结果</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49150" y="648598"/>
                <a:ext cx="11139948" cy="3780074"/>
              </a:xfrm>
              <a:prstGeom prst="rect">
                <a:avLst/>
              </a:prstGeom>
              <a:blipFill rotWithShape="0">
                <a:blip r:embed="rId2"/>
                <a:stretch>
                  <a:fillRect l="-1094" r="-547" b="-35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013336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332509"/>
                <a:ext cx="11139948" cy="5529206"/>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zh-CN" sz="2800" dirty="0"/>
                  <a:t>　</a:t>
                </a:r>
                <a:r>
                  <a:rPr lang="en-US" altLang="zh-CN" sz="2800" dirty="0" smtClean="0"/>
                  <a:t>(</a:t>
                </a:r>
                <a:r>
                  <a:rPr lang="en-US" altLang="zh-CN" sz="2800" dirty="0"/>
                  <a:t>1)</a:t>
                </a:r>
                <a:r>
                  <a:rPr lang="zh-CN" altLang="zh-CN" sz="2800" dirty="0"/>
                  <a:t>如图</a:t>
                </a:r>
                <a:r>
                  <a:rPr lang="en-US" altLang="zh-CN" sz="2800" dirty="0"/>
                  <a:t>8-3-4,</a:t>
                </a:r>
                <a:r>
                  <a:rPr lang="zh-CN" altLang="zh-CN" sz="2800" dirty="0"/>
                  <a:t>取</a:t>
                </a:r>
                <a:r>
                  <a:rPr lang="en-US" altLang="zh-CN" sz="2800" i="1" dirty="0"/>
                  <a:t>A</a:t>
                </a:r>
                <a:r>
                  <a:rPr lang="en-US" altLang="zh-CN" sz="2800" baseline="-25000" dirty="0"/>
                  <a:t>1</a:t>
                </a:r>
                <a:r>
                  <a:rPr lang="en-US" altLang="zh-CN" sz="2800" i="1" dirty="0"/>
                  <a:t>E</a:t>
                </a:r>
                <a:r>
                  <a:rPr lang="zh-CN" altLang="zh-CN" sz="2800" dirty="0"/>
                  <a:t>的中点</a:t>
                </a:r>
                <a:r>
                  <a:rPr lang="en-US" altLang="zh-CN" sz="2800" i="1" dirty="0"/>
                  <a:t>F</a:t>
                </a:r>
                <a:r>
                  <a:rPr lang="en-US" altLang="zh-CN" sz="2800" dirty="0"/>
                  <a:t>,</a:t>
                </a:r>
                <a:r>
                  <a:rPr lang="zh-CN" altLang="zh-CN" sz="2800" dirty="0"/>
                  <a:t>连接</a:t>
                </a:r>
                <a:r>
                  <a:rPr lang="en-US" altLang="zh-CN" sz="2800" i="1" dirty="0"/>
                  <a:t>MF,CF</a:t>
                </a:r>
                <a:r>
                  <a:rPr lang="en-US" altLang="zh-CN" sz="2800" dirty="0"/>
                  <a:t>,</a:t>
                </a:r>
                <a:endParaRPr lang="zh-CN" altLang="zh-CN" sz="2800" dirty="0"/>
              </a:p>
              <a:p>
                <a:pPr>
                  <a:lnSpc>
                    <a:spcPct val="150000"/>
                  </a:lnSpc>
                </a:pPr>
                <a:r>
                  <a:rPr lang="en-US" altLang="zh-CN" sz="2800" dirty="0"/>
                  <a:t> </a:t>
                </a:r>
                <a:endParaRPr lang="en-US" altLang="zh-CN" sz="2800" dirty="0" smtClean="0"/>
              </a:p>
              <a:p>
                <a:pPr>
                  <a:lnSpc>
                    <a:spcPct val="150000"/>
                  </a:lnSpc>
                </a:pPr>
                <a:endParaRPr lang="en-US" altLang="zh-CN" sz="2800" dirty="0"/>
              </a:p>
              <a:p>
                <a:pPr>
                  <a:lnSpc>
                    <a:spcPct val="150000"/>
                  </a:lnSpc>
                </a:pPr>
                <a:endParaRPr lang="en-US" altLang="zh-CN" sz="2800" dirty="0" smtClean="0"/>
              </a:p>
              <a:p>
                <a:pPr>
                  <a:lnSpc>
                    <a:spcPct val="150000"/>
                  </a:lnSpc>
                </a:pPr>
                <a:endParaRPr lang="zh-CN" altLang="zh-CN" sz="2800" dirty="0"/>
              </a:p>
              <a:p>
                <a:pPr algn="ctr">
                  <a:lnSpc>
                    <a:spcPct val="150000"/>
                  </a:lnSpc>
                </a:pPr>
                <a:r>
                  <a:rPr lang="zh-CN" altLang="zh-CN" sz="2800" dirty="0"/>
                  <a:t>图</a:t>
                </a:r>
                <a:r>
                  <a:rPr lang="en-US" altLang="zh-CN" sz="2800" dirty="0"/>
                  <a:t>8-3-4</a:t>
                </a:r>
                <a:endParaRPr lang="zh-CN" altLang="zh-CN" sz="2800" dirty="0"/>
              </a:p>
              <a:p>
                <a:pPr>
                  <a:lnSpc>
                    <a:spcPct val="150000"/>
                  </a:lnSpc>
                </a:pPr>
                <a:r>
                  <a:rPr lang="en-US" altLang="zh-CN" sz="2800" dirty="0"/>
                  <a:t>∵</a:t>
                </a:r>
                <a:r>
                  <a:rPr lang="en-US" altLang="zh-CN" sz="2800" i="1" dirty="0"/>
                  <a:t>M</a:t>
                </a:r>
                <a:r>
                  <a:rPr lang="en-US" altLang="zh-CN" sz="2800" dirty="0"/>
                  <a:t> </a:t>
                </a:r>
                <a:r>
                  <a:rPr lang="zh-CN" altLang="zh-CN" sz="2800" dirty="0"/>
                  <a:t>为棱</a:t>
                </a:r>
                <a:r>
                  <a:rPr lang="en-US" altLang="zh-CN" sz="2800" i="1" dirty="0"/>
                  <a:t>A</a:t>
                </a:r>
                <a:r>
                  <a:rPr lang="en-US" altLang="zh-CN" sz="2800" baseline="-25000" dirty="0"/>
                  <a:t>1</a:t>
                </a:r>
                <a:r>
                  <a:rPr lang="en-US" altLang="zh-CN" sz="2800" i="1" dirty="0"/>
                  <a:t>D</a:t>
                </a:r>
                <a:r>
                  <a:rPr lang="zh-CN" altLang="zh-CN" sz="2800" dirty="0"/>
                  <a:t>的中点</a:t>
                </a:r>
                <a:r>
                  <a:rPr lang="en-US" altLang="zh-CN" sz="2800" dirty="0"/>
                  <a:t>,</a:t>
                </a:r>
                <a:endParaRPr lang="zh-CN" altLang="zh-CN" sz="2800" dirty="0"/>
              </a:p>
              <a:p>
                <a:pPr>
                  <a:lnSpc>
                    <a:spcPct val="150000"/>
                  </a:lnSpc>
                </a:pPr>
                <a:r>
                  <a:rPr lang="en-US" altLang="zh-CN" sz="2800" dirty="0"/>
                  <a:t>∴</a:t>
                </a:r>
                <a:r>
                  <a:rPr lang="en-US" altLang="zh-CN" sz="2800" i="1" dirty="0"/>
                  <a:t>MF∥DE</a:t>
                </a:r>
                <a:r>
                  <a:rPr lang="zh-CN" altLang="zh-CN" sz="2800" dirty="0"/>
                  <a:t>且</a:t>
                </a:r>
                <a:r>
                  <a:rPr lang="en-US" altLang="zh-CN" sz="2800" i="1" dirty="0"/>
                  <a:t>MF</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i="1" dirty="0"/>
                  <a:t>DE</a:t>
                </a:r>
                <a:r>
                  <a:rPr lang="en-US" altLang="zh-CN" sz="2800" dirty="0"/>
                  <a:t>,</a:t>
                </a:r>
                <a:r>
                  <a:rPr lang="zh-CN" altLang="zh-CN" sz="2800" dirty="0"/>
                  <a:t>而</a:t>
                </a:r>
                <a:r>
                  <a:rPr lang="en-US" altLang="zh-CN" sz="2800" i="1" dirty="0"/>
                  <a:t>△ABC</a:t>
                </a:r>
                <a:r>
                  <a:rPr lang="zh-CN" altLang="zh-CN" sz="2800" dirty="0"/>
                  <a:t>中</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332509"/>
                <a:ext cx="11139948" cy="5529206"/>
              </a:xfrm>
              <a:prstGeom prst="rect">
                <a:avLst/>
              </a:prstGeom>
              <a:blipFill rotWithShape="0">
                <a:blip r:embed="rId2"/>
                <a:stretch>
                  <a:fillRect l="-1149"/>
                </a:stretch>
              </a:blipFill>
            </p:spPr>
            <p:txBody>
              <a:bodyPr/>
              <a:lstStyle/>
              <a:p>
                <a:r>
                  <a:rPr lang="zh-CN" altLang="en-US">
                    <a:noFill/>
                  </a:rPr>
                  <a:t> </a:t>
                </a:r>
              </a:p>
            </p:txBody>
          </p:sp>
        </mc:Fallback>
      </mc:AlternateContent>
      <p:pic>
        <p:nvPicPr>
          <p:cNvPr id="5122" name="18JYSQSXS24.EPS" descr="id:2147531143;FounderC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89691" y="1125873"/>
            <a:ext cx="1881443" cy="26008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32594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29155"/>
                <a:ext cx="11139948" cy="5795433"/>
              </a:xfrm>
              <a:prstGeom prst="rect">
                <a:avLst/>
              </a:prstGeom>
            </p:spPr>
            <p:txBody>
              <a:bodyPr wrap="square">
                <a:spAutoFit/>
              </a:bodyPr>
              <a:lstStyle/>
              <a:p>
                <a:pPr>
                  <a:lnSpc>
                    <a:spcPct val="150000"/>
                  </a:lnSpc>
                </a:pPr>
                <a:r>
                  <a:rPr lang="en-US" altLang="zh-CN" sz="2800" i="1" dirty="0"/>
                  <a:t>D,E</a:t>
                </a:r>
                <a:r>
                  <a:rPr lang="zh-CN" altLang="zh-CN" sz="2800" dirty="0"/>
                  <a:t>分别为边</a:t>
                </a:r>
                <a:r>
                  <a:rPr lang="en-US" altLang="zh-CN" sz="2800" i="1" dirty="0"/>
                  <a:t>AB,AC</a:t>
                </a:r>
                <a:r>
                  <a:rPr lang="zh-CN" altLang="zh-CN" sz="2800" dirty="0"/>
                  <a:t>的中点</a:t>
                </a:r>
                <a:r>
                  <a:rPr lang="en-US" altLang="zh-CN" sz="2800" dirty="0"/>
                  <a:t>,</a:t>
                </a:r>
                <a:endParaRPr lang="zh-CN" altLang="zh-CN" sz="2800" dirty="0"/>
              </a:p>
              <a:p>
                <a:pPr>
                  <a:lnSpc>
                    <a:spcPct val="150000"/>
                  </a:lnSpc>
                </a:pPr>
                <a:r>
                  <a:rPr lang="zh-CN" altLang="zh-CN" sz="2800" dirty="0"/>
                  <a:t>则</a:t>
                </a:r>
                <a:r>
                  <a:rPr lang="en-US" altLang="zh-CN" sz="2800" i="1" dirty="0"/>
                  <a:t>DE∥BC</a:t>
                </a:r>
                <a:r>
                  <a:rPr lang="en-US" altLang="zh-CN" sz="2800" dirty="0"/>
                  <a:t>,</a:t>
                </a:r>
                <a:r>
                  <a:rPr lang="zh-CN" altLang="zh-CN" sz="2800" dirty="0"/>
                  <a:t>且</a:t>
                </a:r>
                <a:r>
                  <a:rPr lang="en-US" altLang="zh-CN" sz="2800" i="1" dirty="0"/>
                  <a:t>DE=</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i="1" dirty="0"/>
                  <a:t>BC</a:t>
                </a:r>
                <a:r>
                  <a:rPr lang="en-US" altLang="zh-CN" sz="2800" dirty="0"/>
                  <a:t>,</a:t>
                </a:r>
                <a:endParaRPr lang="zh-CN" altLang="zh-CN" sz="2800" dirty="0"/>
              </a:p>
              <a:p>
                <a:pPr>
                  <a:lnSpc>
                    <a:spcPct val="150000"/>
                  </a:lnSpc>
                </a:pPr>
                <a:r>
                  <a:rPr lang="en-US" altLang="zh-CN" sz="2800" dirty="0"/>
                  <a:t>∴</a:t>
                </a:r>
                <a:r>
                  <a:rPr lang="en-US" altLang="zh-CN" sz="2800" i="1" dirty="0"/>
                  <a:t>MF∥BC</a:t>
                </a:r>
                <a:r>
                  <a:rPr lang="en-US" altLang="zh-CN" sz="2800" dirty="0"/>
                  <a:t>,</a:t>
                </a:r>
                <a:r>
                  <a:rPr lang="zh-CN" altLang="zh-CN" sz="2800" dirty="0"/>
                  <a:t>即</a:t>
                </a:r>
                <a:r>
                  <a:rPr lang="en-US" altLang="zh-CN" sz="2800" i="1" dirty="0"/>
                  <a:t>MF∥NC</a:t>
                </a:r>
                <a:r>
                  <a:rPr lang="en-US" altLang="zh-CN" sz="2800" dirty="0"/>
                  <a:t>,</a:t>
                </a:r>
                <a:endParaRPr lang="zh-CN" altLang="zh-CN" sz="2800" dirty="0"/>
              </a:p>
              <a:p>
                <a:pPr>
                  <a:lnSpc>
                    <a:spcPct val="150000"/>
                  </a:lnSpc>
                </a:pPr>
                <a:r>
                  <a:rPr lang="zh-CN" altLang="zh-CN" sz="2800" dirty="0"/>
                  <a:t>且</a:t>
                </a:r>
                <a:r>
                  <a:rPr lang="en-US" altLang="zh-CN" sz="2800" i="1" dirty="0"/>
                  <a:t>MF=</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4</m:t>
                        </m:r>
                      </m:den>
                    </m:f>
                  </m:oMath>
                </a14:m>
                <a:r>
                  <a:rPr lang="en-US" altLang="zh-CN" sz="2800" i="1" dirty="0"/>
                  <a:t>BC=NC</a:t>
                </a:r>
                <a:r>
                  <a:rPr lang="en-US" altLang="zh-CN" sz="2800" dirty="0"/>
                  <a:t>,</a:t>
                </a:r>
                <a:endParaRPr lang="zh-CN" altLang="zh-CN" sz="2800" dirty="0"/>
              </a:p>
              <a:p>
                <a:pPr>
                  <a:lnSpc>
                    <a:spcPct val="150000"/>
                  </a:lnSpc>
                </a:pPr>
                <a:r>
                  <a:rPr lang="en-US" altLang="zh-CN" sz="2800" dirty="0"/>
                  <a:t>∴</a:t>
                </a:r>
                <a:r>
                  <a:rPr lang="zh-CN" altLang="zh-CN" sz="2800" dirty="0"/>
                  <a:t>四边形</a:t>
                </a:r>
                <a:r>
                  <a:rPr lang="en-US" altLang="zh-CN" sz="2800" i="1" dirty="0"/>
                  <a:t>MFCN</a:t>
                </a:r>
                <a:r>
                  <a:rPr lang="zh-CN" altLang="zh-CN" sz="2800" dirty="0"/>
                  <a:t>为平行四边形</a:t>
                </a:r>
                <a:r>
                  <a:rPr lang="en-US" altLang="zh-CN" sz="2800" dirty="0"/>
                  <a:t>.</a:t>
                </a:r>
                <a:endParaRPr lang="zh-CN" altLang="zh-CN" sz="2800" dirty="0"/>
              </a:p>
              <a:p>
                <a:pPr>
                  <a:lnSpc>
                    <a:spcPct val="150000"/>
                  </a:lnSpc>
                </a:pPr>
                <a:r>
                  <a:rPr lang="en-US" altLang="zh-CN" sz="2800" dirty="0"/>
                  <a:t>∴</a:t>
                </a:r>
                <a:r>
                  <a:rPr lang="en-US" altLang="zh-CN" sz="2800" i="1" dirty="0"/>
                  <a:t>MN∥FC</a:t>
                </a:r>
                <a:r>
                  <a:rPr lang="en-US" altLang="zh-CN" sz="2800" dirty="0"/>
                  <a:t>,</a:t>
                </a:r>
                <a:endParaRPr lang="zh-CN" altLang="zh-CN" sz="2800" dirty="0"/>
              </a:p>
              <a:p>
                <a:pPr>
                  <a:lnSpc>
                    <a:spcPct val="150000"/>
                  </a:lnSpc>
                </a:pPr>
                <a:r>
                  <a:rPr lang="en-US" altLang="zh-CN" sz="2800" dirty="0"/>
                  <a:t>∵</a:t>
                </a:r>
                <a:r>
                  <a:rPr lang="en-US" altLang="zh-CN" sz="2800" i="1" dirty="0"/>
                  <a:t>MN⊄</a:t>
                </a:r>
                <a:r>
                  <a:rPr lang="zh-CN" altLang="zh-CN" sz="2800" dirty="0"/>
                  <a:t>平面</a:t>
                </a:r>
                <a:r>
                  <a:rPr lang="en-US" altLang="zh-CN" sz="2800" i="1" dirty="0"/>
                  <a:t>A</a:t>
                </a:r>
                <a:r>
                  <a:rPr lang="en-US" altLang="zh-CN" sz="2800" baseline="-25000" dirty="0"/>
                  <a:t>1</a:t>
                </a:r>
                <a:r>
                  <a:rPr lang="en-US" altLang="zh-CN" sz="2800" i="1" dirty="0"/>
                  <a:t>EC,FC</a:t>
                </a:r>
                <a:r>
                  <a:rPr lang="en-US" altLang="zh-CN" sz="2800" dirty="0"/>
                  <a:t>⊂</a:t>
                </a:r>
                <a:r>
                  <a:rPr lang="zh-CN" altLang="zh-CN" sz="2800" dirty="0"/>
                  <a:t>平面</a:t>
                </a:r>
                <a:r>
                  <a:rPr lang="en-US" altLang="zh-CN" sz="2800" i="1" dirty="0"/>
                  <a:t>A</a:t>
                </a:r>
                <a:r>
                  <a:rPr lang="en-US" altLang="zh-CN" sz="2800" baseline="-25000" dirty="0"/>
                  <a:t>1</a:t>
                </a:r>
                <a:r>
                  <a:rPr lang="en-US" altLang="zh-CN" sz="2800" i="1" dirty="0"/>
                  <a:t>EC</a:t>
                </a:r>
                <a:r>
                  <a:rPr lang="en-US" altLang="zh-CN" sz="2800" dirty="0"/>
                  <a:t>,</a:t>
                </a:r>
                <a:endParaRPr lang="zh-CN" altLang="zh-CN" sz="2800" dirty="0"/>
              </a:p>
              <a:p>
                <a:pPr>
                  <a:lnSpc>
                    <a:spcPct val="150000"/>
                  </a:lnSpc>
                </a:pPr>
                <a:r>
                  <a:rPr lang="en-US" altLang="zh-CN" sz="2800" dirty="0"/>
                  <a:t>∴</a:t>
                </a:r>
                <a:r>
                  <a:rPr lang="en-US" altLang="zh-CN" sz="2800" i="1" dirty="0"/>
                  <a:t>MN</a:t>
                </a:r>
                <a:r>
                  <a:rPr lang="en-US" altLang="zh-CN" sz="2800" dirty="0"/>
                  <a:t>∥</a:t>
                </a:r>
                <a:r>
                  <a:rPr lang="zh-CN" altLang="zh-CN" sz="2800" dirty="0"/>
                  <a:t>平面</a:t>
                </a:r>
                <a:r>
                  <a:rPr lang="en-US" altLang="zh-CN" sz="2800" i="1" dirty="0"/>
                  <a:t>A</a:t>
                </a:r>
                <a:r>
                  <a:rPr lang="en-US" altLang="zh-CN" sz="2800" baseline="-25000" dirty="0"/>
                  <a:t>1</a:t>
                </a:r>
                <a:r>
                  <a:rPr lang="en-US" altLang="zh-CN" sz="2800" i="1" dirty="0"/>
                  <a:t>EC</a:t>
                </a:r>
                <a:r>
                  <a:rPr lang="en-US" altLang="zh-CN" sz="2800" dirty="0"/>
                  <a:t>.(</a:t>
                </a:r>
                <a:r>
                  <a:rPr lang="zh-CN" altLang="zh-CN" sz="2800" dirty="0"/>
                  <a:t>线面平行的判定定理</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29155"/>
                <a:ext cx="11139948" cy="5795433"/>
              </a:xfrm>
              <a:prstGeom prst="rect">
                <a:avLst/>
              </a:prstGeom>
              <a:blipFill>
                <a:blip r:embed="rId2"/>
                <a:stretch>
                  <a:fillRect l="-1149" b="-1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636993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29155"/>
                <a:ext cx="11139948" cy="5149102"/>
              </a:xfrm>
              <a:prstGeom prst="rect">
                <a:avLst/>
              </a:prstGeom>
            </p:spPr>
            <p:txBody>
              <a:bodyPr wrap="square">
                <a:spAutoFit/>
              </a:bodyPr>
              <a:lstStyle/>
              <a:p>
                <a:pPr>
                  <a:lnSpc>
                    <a:spcPct val="150000"/>
                  </a:lnSpc>
                </a:pPr>
                <a:r>
                  <a:rPr lang="en-US" altLang="zh-CN" sz="2800" dirty="0" smtClean="0"/>
                  <a:t>(2)</a:t>
                </a:r>
                <a:r>
                  <a:rPr lang="zh-CN" altLang="zh-CN" sz="2800" dirty="0"/>
                  <a:t>如图</a:t>
                </a:r>
                <a:r>
                  <a:rPr lang="en-US" altLang="zh-CN" sz="2800" dirty="0"/>
                  <a:t>8-3-4,</a:t>
                </a:r>
                <a:r>
                  <a:rPr lang="zh-CN" altLang="zh-CN" sz="2800" dirty="0"/>
                  <a:t>取</a:t>
                </a:r>
                <a:r>
                  <a:rPr lang="en-US" altLang="zh-CN" sz="2800" dirty="0"/>
                  <a:t>BD</a:t>
                </a:r>
                <a:r>
                  <a:rPr lang="zh-CN" altLang="zh-CN" sz="2800" dirty="0"/>
                  <a:t>的中点</a:t>
                </a:r>
                <a:r>
                  <a:rPr lang="en-US" altLang="zh-CN" sz="2800" i="1" dirty="0"/>
                  <a:t>H</a:t>
                </a:r>
                <a:r>
                  <a:rPr lang="en-US" altLang="zh-CN" sz="2800" dirty="0"/>
                  <a:t>,</a:t>
                </a:r>
                <a:r>
                  <a:rPr lang="zh-CN" altLang="zh-CN" sz="2800" dirty="0"/>
                  <a:t>连接</a:t>
                </a:r>
                <a:r>
                  <a:rPr lang="en-US" altLang="zh-CN" sz="2800" i="1" dirty="0"/>
                  <a:t>PH</a:t>
                </a:r>
                <a:r>
                  <a:rPr lang="en-US" altLang="zh-CN" sz="2800" dirty="0"/>
                  <a:t>,</a:t>
                </a:r>
                <a:r>
                  <a:rPr lang="zh-CN" altLang="zh-CN" sz="2800" dirty="0"/>
                  <a:t>则</a:t>
                </a:r>
                <a:r>
                  <a:rPr lang="en-US" altLang="zh-CN" sz="2800" i="1" dirty="0"/>
                  <a:t>PH</a:t>
                </a:r>
                <a:r>
                  <a:rPr lang="en-US" altLang="zh-CN" sz="2800" dirty="0"/>
                  <a:t>∥</a:t>
                </a:r>
                <a:r>
                  <a:rPr lang="en-US" altLang="zh-CN" sz="2800" i="1" dirty="0"/>
                  <a:t>A</a:t>
                </a:r>
                <a:r>
                  <a:rPr lang="en-US" altLang="zh-CN" sz="2800" baseline="-25000" dirty="0"/>
                  <a:t>1</a:t>
                </a:r>
                <a:r>
                  <a:rPr lang="en-US" altLang="zh-CN" sz="2800" i="1" dirty="0"/>
                  <a:t>D</a:t>
                </a:r>
                <a:r>
                  <a:rPr lang="en-US" altLang="zh-CN" sz="2800" dirty="0"/>
                  <a:t>,</a:t>
                </a:r>
                <a:endParaRPr lang="zh-CN" altLang="zh-CN" sz="2800" dirty="0"/>
              </a:p>
              <a:p>
                <a:pPr>
                  <a:lnSpc>
                    <a:spcPct val="150000"/>
                  </a:lnSpc>
                </a:pPr>
                <a:r>
                  <a:rPr lang="en-US" altLang="zh-CN" sz="2800" dirty="0"/>
                  <a:t>∵</a:t>
                </a:r>
                <a:r>
                  <a:rPr lang="en-US" altLang="zh-CN" sz="2800" i="1" dirty="0"/>
                  <a:t>AB</a:t>
                </a:r>
                <a:r>
                  <a:rPr lang="en-US" altLang="zh-CN" sz="2800" dirty="0"/>
                  <a:t>⊥</a:t>
                </a:r>
                <a:r>
                  <a:rPr lang="en-US" altLang="zh-CN" sz="2800" i="1" dirty="0"/>
                  <a:t>BC,DE∥BC</a:t>
                </a:r>
                <a:r>
                  <a:rPr lang="en-US" altLang="zh-CN" sz="2800" dirty="0"/>
                  <a:t>,∴</a:t>
                </a:r>
                <a:r>
                  <a:rPr lang="en-US" altLang="zh-CN" sz="2800" i="1" dirty="0"/>
                  <a:t>DE</a:t>
                </a:r>
                <a:r>
                  <a:rPr lang="en-US" altLang="zh-CN" sz="2800" dirty="0"/>
                  <a:t>⊥</a:t>
                </a:r>
                <a:r>
                  <a:rPr lang="en-US" altLang="zh-CN" sz="2800" i="1" dirty="0"/>
                  <a:t>DA</a:t>
                </a:r>
                <a:r>
                  <a:rPr lang="en-US" altLang="zh-CN" sz="2800" baseline="-25000" dirty="0"/>
                  <a:t>1</a:t>
                </a:r>
                <a:r>
                  <a:rPr lang="en-US" altLang="zh-CN" sz="2800" dirty="0"/>
                  <a:t>,</a:t>
                </a:r>
                <a:endParaRPr lang="zh-CN" altLang="zh-CN" sz="2800" dirty="0"/>
              </a:p>
              <a:p>
                <a:pPr>
                  <a:lnSpc>
                    <a:spcPct val="150000"/>
                  </a:lnSpc>
                </a:pPr>
                <a:r>
                  <a:rPr lang="en-US" altLang="zh-CN" sz="2800" dirty="0"/>
                  <a:t>∵</a:t>
                </a:r>
                <a:r>
                  <a:rPr lang="en-US" altLang="zh-CN" sz="2800" i="1" dirty="0"/>
                  <a:t>A</a:t>
                </a:r>
                <a:r>
                  <a:rPr lang="en-US" altLang="zh-CN" sz="2800" baseline="-25000" dirty="0"/>
                  <a:t>1</a:t>
                </a:r>
                <a:r>
                  <a:rPr lang="en-US" altLang="zh-CN" sz="2800" i="1" dirty="0"/>
                  <a:t>D</a:t>
                </a:r>
                <a:r>
                  <a:rPr lang="en-US" altLang="zh-CN" sz="2800" dirty="0"/>
                  <a:t>⊥</a:t>
                </a:r>
                <a:r>
                  <a:rPr lang="en-US" altLang="zh-CN" sz="2800" i="1" dirty="0"/>
                  <a:t>BD,DB∩DE=D</a:t>
                </a:r>
                <a:r>
                  <a:rPr lang="en-US" altLang="zh-CN" sz="2800" dirty="0"/>
                  <a:t>,∴</a:t>
                </a:r>
                <a:r>
                  <a:rPr lang="en-US" altLang="zh-CN" sz="2800" i="1" dirty="0"/>
                  <a:t>A</a:t>
                </a:r>
                <a:r>
                  <a:rPr lang="en-US" altLang="zh-CN" sz="2800" baseline="-25000" dirty="0"/>
                  <a:t>1</a:t>
                </a:r>
                <a:r>
                  <a:rPr lang="en-US" altLang="zh-CN" sz="2800" i="1" dirty="0"/>
                  <a:t>D</a:t>
                </a:r>
                <a:r>
                  <a:rPr lang="en-US" altLang="zh-CN" sz="2800" dirty="0"/>
                  <a:t>⊥</a:t>
                </a:r>
                <a:r>
                  <a:rPr lang="zh-CN" altLang="zh-CN" sz="2800" dirty="0"/>
                  <a:t>平面</a:t>
                </a:r>
                <a:r>
                  <a:rPr lang="en-US" altLang="zh-CN" sz="2800" i="1" dirty="0"/>
                  <a:t>BCED</a:t>
                </a:r>
                <a:r>
                  <a:rPr lang="en-US" altLang="zh-CN" sz="2800" dirty="0"/>
                  <a:t>.</a:t>
                </a:r>
                <a:endParaRPr lang="zh-CN" altLang="zh-CN" sz="2800" dirty="0"/>
              </a:p>
              <a:p>
                <a:pPr>
                  <a:lnSpc>
                    <a:spcPct val="150000"/>
                  </a:lnSpc>
                </a:pPr>
                <a:r>
                  <a:rPr lang="en-US" altLang="zh-CN" sz="2800" dirty="0"/>
                  <a:t>∵</a:t>
                </a:r>
                <a:r>
                  <a:rPr lang="en-US" altLang="zh-CN" sz="2800" i="1" dirty="0"/>
                  <a:t>PH</a:t>
                </a:r>
                <a:r>
                  <a:rPr lang="en-US" altLang="zh-CN" sz="2800" dirty="0"/>
                  <a:t>∥</a:t>
                </a:r>
                <a:r>
                  <a:rPr lang="en-US" altLang="zh-CN" sz="2800" i="1" dirty="0"/>
                  <a:t>A</a:t>
                </a:r>
                <a:r>
                  <a:rPr lang="en-US" altLang="zh-CN" sz="2800" baseline="-25000" dirty="0"/>
                  <a:t>1</a:t>
                </a:r>
                <a:r>
                  <a:rPr lang="en-US" altLang="zh-CN" sz="2800" i="1" dirty="0"/>
                  <a:t>D</a:t>
                </a:r>
                <a:r>
                  <a:rPr lang="en-US" altLang="zh-CN" sz="2800" dirty="0"/>
                  <a:t>,∴</a:t>
                </a:r>
                <a:r>
                  <a:rPr lang="en-US" altLang="zh-CN" sz="2800" i="1" dirty="0"/>
                  <a:t>PH</a:t>
                </a:r>
                <a:r>
                  <a:rPr lang="en-US" altLang="zh-CN" sz="2800" dirty="0"/>
                  <a:t>⊥</a:t>
                </a:r>
                <a:r>
                  <a:rPr lang="zh-CN" altLang="zh-CN" sz="2800" dirty="0"/>
                  <a:t>平面</a:t>
                </a:r>
                <a:r>
                  <a:rPr lang="en-US" altLang="zh-CN" sz="2800" i="1" dirty="0"/>
                  <a:t>BCED</a:t>
                </a:r>
                <a:r>
                  <a:rPr lang="en-US" altLang="zh-CN" sz="2800" dirty="0"/>
                  <a:t>,</a:t>
                </a:r>
                <a:endParaRPr lang="zh-CN" altLang="zh-CN" sz="2800" dirty="0"/>
              </a:p>
              <a:p>
                <a:pPr>
                  <a:lnSpc>
                    <a:spcPct val="150000"/>
                  </a:lnSpc>
                </a:pPr>
                <a:r>
                  <a:rPr lang="en-US" altLang="zh-CN" sz="2800" dirty="0"/>
                  <a:t>∴</a:t>
                </a:r>
                <a:r>
                  <a:rPr lang="en-US" altLang="zh-CN" sz="2800" i="1" dirty="0"/>
                  <a:t>PH</a:t>
                </a:r>
                <a:r>
                  <a:rPr lang="zh-CN" altLang="zh-CN" sz="2800" dirty="0"/>
                  <a:t>为三棱锥</a:t>
                </a:r>
                <a:r>
                  <a:rPr lang="en-US" altLang="zh-CN" sz="2800" i="1" dirty="0"/>
                  <a:t>P-NCE</a:t>
                </a:r>
                <a:r>
                  <a:rPr lang="zh-CN" altLang="zh-CN" sz="2800" dirty="0"/>
                  <a:t>的高</a:t>
                </a:r>
                <a:r>
                  <a:rPr lang="en-US" altLang="zh-CN" sz="2800" dirty="0"/>
                  <a:t>.</a:t>
                </a:r>
                <a:endParaRPr lang="zh-CN" altLang="zh-CN" sz="2800" dirty="0"/>
              </a:p>
              <a:p>
                <a:pPr>
                  <a:lnSpc>
                    <a:spcPct val="150000"/>
                  </a:lnSpc>
                </a:pPr>
                <a:r>
                  <a:rPr lang="zh-CN" altLang="zh-CN" sz="2800" dirty="0"/>
                  <a:t>又</a:t>
                </a:r>
                <a:r>
                  <a:rPr lang="en-US" altLang="zh-CN" sz="2800" i="1" dirty="0"/>
                  <a:t>PH</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i="1" dirty="0"/>
                  <a:t>A</a:t>
                </a:r>
                <a:r>
                  <a:rPr lang="en-US" altLang="zh-CN" sz="2800" baseline="-25000" dirty="0"/>
                  <a:t>1</a:t>
                </a:r>
                <a:r>
                  <a:rPr lang="en-US" altLang="zh-CN" sz="2800" i="1" dirty="0"/>
                  <a:t>D</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4</m:t>
                        </m:r>
                      </m:den>
                    </m:f>
                  </m:oMath>
                </a14:m>
                <a:r>
                  <a:rPr lang="en-US" altLang="zh-CN" sz="2800" i="1" dirty="0"/>
                  <a:t>AB</a:t>
                </a:r>
                <a:r>
                  <a:rPr lang="en-US" altLang="zh-CN" sz="2800" dirty="0"/>
                  <a:t>=1,</a:t>
                </a:r>
                <a:r>
                  <a:rPr lang="en-US" altLang="zh-CN" sz="2800" i="1" dirty="0"/>
                  <a:t>S</a:t>
                </a:r>
                <a:r>
                  <a:rPr lang="en-US" altLang="zh-CN" sz="2800" i="1" baseline="-25000" dirty="0"/>
                  <a:t>△NCE</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i="1" dirty="0"/>
                  <a:t>NC·BD</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dirty="0"/>
                  <a:t>×2=</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dirty="0" smtClean="0"/>
                  <a:t>,</a:t>
                </a:r>
              </a:p>
              <a:p>
                <a:pPr>
                  <a:lnSpc>
                    <a:spcPct val="150000"/>
                  </a:lnSpc>
                </a:pPr>
                <a:r>
                  <a:rPr lang="en-US" altLang="zh-CN" sz="2800" dirty="0" smtClean="0"/>
                  <a:t>∴</a:t>
                </a:r>
                <a:r>
                  <a:rPr lang="en-US" altLang="zh-CN" sz="2800" i="1" dirty="0" smtClean="0"/>
                  <a:t>V</a:t>
                </a:r>
                <a:r>
                  <a:rPr lang="en-US" altLang="zh-CN" sz="2800" i="1" baseline="-25000" dirty="0" smtClean="0"/>
                  <a:t>N-PCE</a:t>
                </a:r>
                <a:r>
                  <a:rPr lang="en-US" altLang="zh-CN" sz="2800" dirty="0" smtClean="0"/>
                  <a:t>=</a:t>
                </a:r>
                <a:r>
                  <a:rPr lang="en-US" altLang="zh-CN" sz="2800" i="1" dirty="0"/>
                  <a:t>V</a:t>
                </a:r>
                <a:r>
                  <a:rPr lang="en-US" altLang="zh-CN" sz="2800" i="1" baseline="-25000" dirty="0" smtClean="0"/>
                  <a:t>P-NCE</a:t>
                </a:r>
                <a:r>
                  <a:rPr lang="en-US" altLang="zh-CN" sz="2800" dirty="0" smtClean="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i="1" dirty="0"/>
                  <a:t>PH·S</a:t>
                </a:r>
                <a:r>
                  <a:rPr lang="en-US" altLang="zh-CN" sz="2800" baseline="-25000" dirty="0"/>
                  <a:t>△</a:t>
                </a:r>
                <a:r>
                  <a:rPr lang="en-US" altLang="zh-CN" sz="2800" i="1" baseline="-25000" dirty="0"/>
                  <a:t>NC</a:t>
                </a:r>
                <a:r>
                  <a:rPr lang="en-US" altLang="zh-CN" sz="2800" baseline="-25000" dirty="0"/>
                  <a:t>E</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dirty="0"/>
                  <a:t>×1×</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6</m:t>
                        </m:r>
                      </m:den>
                    </m:f>
                  </m:oMath>
                </a14:m>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29155"/>
                <a:ext cx="11139948" cy="5149102"/>
              </a:xfrm>
              <a:prstGeom prst="rect">
                <a:avLst/>
              </a:prstGeom>
              <a:blipFill rotWithShape="0">
                <a:blip r:embed="rId2"/>
                <a:stretch>
                  <a:fillRect l="-11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34056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856010778"/>
              </p:ext>
            </p:extLst>
          </p:nvPr>
        </p:nvGraphicFramePr>
        <p:xfrm>
          <a:off x="491614" y="580103"/>
          <a:ext cx="11248102" cy="5760720"/>
        </p:xfrm>
        <a:graphic>
          <a:graphicData uri="http://schemas.openxmlformats.org/drawingml/2006/table">
            <a:tbl>
              <a:tblPr>
                <a:tableStyleId>{5940675A-B579-460E-94D1-54222C63F5DA}</a:tableStyleId>
              </a:tblPr>
              <a:tblGrid>
                <a:gridCol w="11248102">
                  <a:extLst>
                    <a:ext uri="{9D8B030D-6E8A-4147-A177-3AD203B41FA5}">
                      <a16:colId xmlns:a16="http://schemas.microsoft.com/office/drawing/2014/main" xmlns="" val="122443909"/>
                    </a:ext>
                  </a:extLst>
                </a:gridCol>
              </a:tblGrid>
              <a:tr h="5358581">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方法总结</a:t>
                      </a:r>
                    </a:p>
                    <a:p>
                      <a:pPr algn="ctr">
                        <a:lnSpc>
                          <a:spcPct val="150000"/>
                        </a:lnSpc>
                        <a:spcAft>
                          <a:spcPts val="0"/>
                        </a:spcAft>
                      </a:pPr>
                      <a:r>
                        <a:rPr lang="zh-CN" sz="2400" b="1" dirty="0">
                          <a:effectLst/>
                        </a:rPr>
                        <a:t>证明直线与平面平行的常用方法</a:t>
                      </a:r>
                    </a:p>
                    <a:p>
                      <a:pPr>
                        <a:lnSpc>
                          <a:spcPct val="150000"/>
                        </a:lnSpc>
                        <a:spcAft>
                          <a:spcPts val="0"/>
                        </a:spcAft>
                      </a:pPr>
                      <a:r>
                        <a:rPr lang="en-US" sz="2400" dirty="0">
                          <a:effectLst/>
                        </a:rPr>
                        <a:t>(1)</a:t>
                      </a:r>
                      <a:r>
                        <a:rPr lang="zh-CN" sz="2400" dirty="0">
                          <a:effectLst/>
                        </a:rPr>
                        <a:t>利用线面平行的定义</a:t>
                      </a:r>
                      <a:r>
                        <a:rPr lang="en-US" sz="2400" dirty="0">
                          <a:effectLst/>
                        </a:rPr>
                        <a:t>.</a:t>
                      </a:r>
                      <a:endParaRPr lang="zh-CN" sz="2400" dirty="0">
                        <a:effectLst/>
                      </a:endParaRPr>
                    </a:p>
                    <a:p>
                      <a:pPr>
                        <a:lnSpc>
                          <a:spcPct val="150000"/>
                        </a:lnSpc>
                        <a:spcAft>
                          <a:spcPts val="0"/>
                        </a:spcAft>
                      </a:pPr>
                      <a:r>
                        <a:rPr lang="en-US" sz="2400" dirty="0">
                          <a:effectLst/>
                        </a:rPr>
                        <a:t>(2)</a:t>
                      </a:r>
                      <a:r>
                        <a:rPr lang="zh-CN" sz="2400" dirty="0">
                          <a:effectLst/>
                        </a:rPr>
                        <a:t>利用线面平行的判定定理</a:t>
                      </a:r>
                      <a:r>
                        <a:rPr lang="en-US" sz="2400" dirty="0">
                          <a:effectLst/>
                        </a:rPr>
                        <a:t>:</a:t>
                      </a:r>
                      <a:r>
                        <a:rPr lang="zh-CN" sz="2400" dirty="0">
                          <a:effectLst/>
                        </a:rPr>
                        <a:t>关键是找到平面内与已知直线平行的直线</a:t>
                      </a:r>
                      <a:r>
                        <a:rPr lang="en-US" sz="2400" dirty="0">
                          <a:effectLst/>
                        </a:rPr>
                        <a:t>,</a:t>
                      </a:r>
                      <a:r>
                        <a:rPr lang="zh-CN" sz="2400" dirty="0">
                          <a:effectLst/>
                        </a:rPr>
                        <a:t>可先直观判断题中是否存在这样的直线</a:t>
                      </a:r>
                      <a:r>
                        <a:rPr lang="en-US" sz="2400" dirty="0">
                          <a:effectLst/>
                        </a:rPr>
                        <a:t>,</a:t>
                      </a:r>
                      <a:r>
                        <a:rPr lang="zh-CN" sz="2400" dirty="0">
                          <a:effectLst/>
                        </a:rPr>
                        <a:t>若不存在</a:t>
                      </a:r>
                      <a:r>
                        <a:rPr lang="en-US" sz="2400" dirty="0">
                          <a:effectLst/>
                        </a:rPr>
                        <a:t>,</a:t>
                      </a:r>
                      <a:r>
                        <a:rPr lang="zh-CN" sz="2400" dirty="0">
                          <a:effectLst/>
                        </a:rPr>
                        <a:t>则需作出直线</a:t>
                      </a:r>
                      <a:r>
                        <a:rPr lang="en-US" sz="2400" dirty="0">
                          <a:effectLst/>
                        </a:rPr>
                        <a:t>,</a:t>
                      </a:r>
                      <a:r>
                        <a:rPr lang="zh-CN" sz="2400" dirty="0">
                          <a:effectLst/>
                        </a:rPr>
                        <a:t>常考虑利用三角形的中位线、平行四边形的对边平行或过已知直线作一平面</a:t>
                      </a:r>
                      <a:r>
                        <a:rPr lang="en-US" sz="2400" dirty="0">
                          <a:effectLst/>
                        </a:rPr>
                        <a:t>,</a:t>
                      </a:r>
                      <a:r>
                        <a:rPr lang="zh-CN" sz="2400" dirty="0">
                          <a:effectLst/>
                        </a:rPr>
                        <a:t>找其交线进行证明</a:t>
                      </a:r>
                      <a:r>
                        <a:rPr lang="en-US" sz="2400" dirty="0">
                          <a:effectLst/>
                        </a:rPr>
                        <a:t>.</a:t>
                      </a:r>
                      <a:endParaRPr lang="zh-CN" sz="2400" dirty="0">
                        <a:effectLst/>
                      </a:endParaRPr>
                    </a:p>
                    <a:p>
                      <a:pPr>
                        <a:lnSpc>
                          <a:spcPct val="150000"/>
                        </a:lnSpc>
                        <a:spcAft>
                          <a:spcPts val="0"/>
                        </a:spcAft>
                      </a:pPr>
                      <a:r>
                        <a:rPr lang="en-US" sz="2400" dirty="0">
                          <a:effectLst/>
                        </a:rPr>
                        <a:t> (3)</a:t>
                      </a:r>
                      <a:r>
                        <a:rPr lang="zh-CN" sz="2400" dirty="0">
                          <a:effectLst/>
                        </a:rPr>
                        <a:t>利用面面平行的性质定理</a:t>
                      </a:r>
                      <a:r>
                        <a:rPr lang="en-US" sz="2400" dirty="0">
                          <a:effectLst/>
                        </a:rPr>
                        <a:t>:①</a:t>
                      </a:r>
                      <a:r>
                        <a:rPr lang="zh-CN" sz="2400" dirty="0">
                          <a:effectLst/>
                        </a:rPr>
                        <a:t>直线在一平面内</a:t>
                      </a:r>
                      <a:r>
                        <a:rPr lang="en-US" sz="2400" dirty="0">
                          <a:effectLst/>
                        </a:rPr>
                        <a:t>,</a:t>
                      </a:r>
                      <a:r>
                        <a:rPr lang="zh-CN" sz="2400" dirty="0">
                          <a:effectLst/>
                        </a:rPr>
                        <a:t>由两平面平行</a:t>
                      </a:r>
                      <a:r>
                        <a:rPr lang="en-US" sz="2400" dirty="0">
                          <a:effectLst/>
                        </a:rPr>
                        <a:t>,</a:t>
                      </a:r>
                      <a:r>
                        <a:rPr lang="zh-CN" sz="2400" dirty="0">
                          <a:effectLst/>
                        </a:rPr>
                        <a:t>推得线面平行</a:t>
                      </a:r>
                      <a:r>
                        <a:rPr lang="en-US" sz="2400" dirty="0">
                          <a:effectLst/>
                        </a:rPr>
                        <a:t>,</a:t>
                      </a:r>
                      <a:r>
                        <a:rPr lang="zh-CN" sz="2400" dirty="0">
                          <a:effectLst/>
                        </a:rPr>
                        <a:t>即</a:t>
                      </a:r>
                      <a:r>
                        <a:rPr lang="en-US" sz="2800" i="1" kern="1200" dirty="0">
                          <a:solidFill>
                            <a:schemeClr val="tx1"/>
                          </a:solidFill>
                          <a:latin typeface="+mn-lt"/>
                          <a:ea typeface="+mn-ea"/>
                          <a:cs typeface="+mn-cs"/>
                        </a:rPr>
                        <a:t>α</a:t>
                      </a:r>
                      <a:r>
                        <a:rPr lang="en-US" sz="2800" i="0" kern="1200" dirty="0">
                          <a:solidFill>
                            <a:schemeClr val="tx1"/>
                          </a:solidFill>
                          <a:latin typeface="+mn-lt"/>
                          <a:ea typeface="+mn-ea"/>
                          <a:cs typeface="+mn-cs"/>
                        </a:rPr>
                        <a:t>∥</a:t>
                      </a:r>
                      <a:r>
                        <a:rPr lang="en-US" sz="2800" i="1" kern="1200" dirty="0">
                          <a:solidFill>
                            <a:schemeClr val="tx1"/>
                          </a:solidFill>
                          <a:latin typeface="+mn-lt"/>
                          <a:ea typeface="+mn-ea"/>
                          <a:cs typeface="+mn-cs"/>
                        </a:rPr>
                        <a:t>β,a⊂α⇒a</a:t>
                      </a:r>
                      <a:r>
                        <a:rPr lang="en-US" sz="2800" i="0" kern="1200" dirty="0">
                          <a:solidFill>
                            <a:schemeClr val="tx1"/>
                          </a:solidFill>
                          <a:latin typeface="+mn-lt"/>
                          <a:ea typeface="+mn-ea"/>
                          <a:cs typeface="+mn-cs"/>
                        </a:rPr>
                        <a:t>∥</a:t>
                      </a:r>
                      <a:r>
                        <a:rPr lang="en-US" sz="2800" i="1" kern="1200" dirty="0">
                          <a:solidFill>
                            <a:schemeClr val="tx1"/>
                          </a:solidFill>
                          <a:latin typeface="+mn-lt"/>
                          <a:ea typeface="+mn-ea"/>
                          <a:cs typeface="+mn-cs"/>
                        </a:rPr>
                        <a:t>β</a:t>
                      </a:r>
                      <a:r>
                        <a:rPr lang="en-US" sz="2400" dirty="0">
                          <a:effectLst/>
                        </a:rPr>
                        <a:t>.</a:t>
                      </a:r>
                      <a:br>
                        <a:rPr lang="en-US" sz="2400" dirty="0">
                          <a:effectLst/>
                        </a:rPr>
                      </a:br>
                      <a:r>
                        <a:rPr lang="en-US" sz="2400" dirty="0">
                          <a:effectLst/>
                        </a:rPr>
                        <a:t>②</a:t>
                      </a:r>
                      <a:r>
                        <a:rPr lang="zh-CN" sz="2400" dirty="0">
                          <a:effectLst/>
                        </a:rPr>
                        <a:t>直线在两平行平面外</a:t>
                      </a:r>
                      <a:r>
                        <a:rPr lang="en-US" sz="2400" dirty="0">
                          <a:effectLst/>
                        </a:rPr>
                        <a:t>,</a:t>
                      </a:r>
                      <a:r>
                        <a:rPr lang="zh-CN" sz="2400" dirty="0">
                          <a:effectLst/>
                        </a:rPr>
                        <a:t>且与其中一平面平行</a:t>
                      </a:r>
                      <a:r>
                        <a:rPr lang="en-US" sz="2400" dirty="0">
                          <a:effectLst/>
                        </a:rPr>
                        <a:t>,</a:t>
                      </a:r>
                      <a:r>
                        <a:rPr lang="zh-CN" sz="2400" dirty="0">
                          <a:effectLst/>
                        </a:rPr>
                        <a:t>则这条直线与另一平面平行</a:t>
                      </a:r>
                      <a:r>
                        <a:rPr lang="en-US" sz="2400" dirty="0">
                          <a:effectLst/>
                        </a:rPr>
                        <a:t>,</a:t>
                      </a:r>
                      <a:r>
                        <a:rPr lang="zh-CN" sz="2400" dirty="0">
                          <a:effectLst/>
                        </a:rPr>
                        <a:t>即</a:t>
                      </a:r>
                      <a:r>
                        <a:rPr lang="en-US" sz="2800" i="1" kern="1200" dirty="0">
                          <a:solidFill>
                            <a:schemeClr val="tx1"/>
                          </a:solidFill>
                          <a:latin typeface="+mn-lt"/>
                          <a:ea typeface="+mn-ea"/>
                          <a:cs typeface="+mn-cs"/>
                        </a:rPr>
                        <a:t>α</a:t>
                      </a:r>
                      <a:r>
                        <a:rPr lang="en-US" sz="2800" i="0" kern="1200" dirty="0">
                          <a:solidFill>
                            <a:schemeClr val="tx1"/>
                          </a:solidFill>
                          <a:latin typeface="+mn-lt"/>
                          <a:ea typeface="+mn-ea"/>
                          <a:cs typeface="+mn-cs"/>
                        </a:rPr>
                        <a:t>∥</a:t>
                      </a:r>
                      <a:r>
                        <a:rPr lang="en-US" sz="2800" i="1" kern="1200" dirty="0">
                          <a:solidFill>
                            <a:schemeClr val="tx1"/>
                          </a:solidFill>
                          <a:latin typeface="+mn-lt"/>
                          <a:ea typeface="+mn-ea"/>
                          <a:cs typeface="+mn-cs"/>
                        </a:rPr>
                        <a:t>β,a</a:t>
                      </a:r>
                      <a:r>
                        <a:rPr lang="en-US" sz="2800" i="0" kern="1200" dirty="0">
                          <a:solidFill>
                            <a:schemeClr val="tx1"/>
                          </a:solidFill>
                          <a:latin typeface="+mn-lt"/>
                          <a:ea typeface="+mn-ea"/>
                          <a:cs typeface="+mn-cs"/>
                        </a:rPr>
                        <a:t>∥</a:t>
                      </a:r>
                      <a:r>
                        <a:rPr lang="en-US" sz="2800" i="1" kern="1200" dirty="0">
                          <a:solidFill>
                            <a:schemeClr val="tx1"/>
                          </a:solidFill>
                          <a:latin typeface="+mn-lt"/>
                          <a:ea typeface="+mn-ea"/>
                          <a:cs typeface="+mn-cs"/>
                        </a:rPr>
                        <a:t>α,a</a:t>
                      </a:r>
                      <a:r>
                        <a:rPr lang="en-US" sz="2800" i="0" kern="1200" dirty="0">
                          <a:solidFill>
                            <a:schemeClr val="tx1"/>
                          </a:solidFill>
                          <a:latin typeface="+mn-lt"/>
                          <a:ea typeface="+mn-ea"/>
                          <a:cs typeface="+mn-cs"/>
                        </a:rPr>
                        <a:t>⊄</a:t>
                      </a:r>
                      <a:r>
                        <a:rPr lang="en-US" sz="2800" i="1" kern="1200" dirty="0">
                          <a:solidFill>
                            <a:schemeClr val="tx1"/>
                          </a:solidFill>
                          <a:latin typeface="+mn-lt"/>
                          <a:ea typeface="+mn-ea"/>
                          <a:cs typeface="+mn-cs"/>
                        </a:rPr>
                        <a:t>β⇒a</a:t>
                      </a:r>
                      <a:r>
                        <a:rPr lang="en-US" sz="2800" i="0" kern="1200" dirty="0">
                          <a:solidFill>
                            <a:schemeClr val="tx1"/>
                          </a:solidFill>
                          <a:latin typeface="+mn-lt"/>
                          <a:ea typeface="+mn-ea"/>
                          <a:cs typeface="+mn-cs"/>
                        </a:rPr>
                        <a:t>∥</a:t>
                      </a:r>
                      <a:r>
                        <a:rPr lang="en-US" sz="2800" i="1" kern="1200" dirty="0">
                          <a:solidFill>
                            <a:schemeClr val="tx1"/>
                          </a:solidFill>
                          <a:latin typeface="+mn-lt"/>
                          <a:ea typeface="+mn-ea"/>
                          <a:cs typeface="+mn-cs"/>
                        </a:rPr>
                        <a:t>β</a:t>
                      </a:r>
                      <a:r>
                        <a:rPr lang="en-US" sz="2400" dirty="0">
                          <a:effectLst/>
                        </a:rPr>
                        <a:t>.</a:t>
                      </a:r>
                      <a:endParaRPr lang="zh-CN" sz="24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4050254326"/>
                  </a:ext>
                </a:extLst>
              </a:tr>
            </a:tbl>
          </a:graphicData>
        </a:graphic>
      </p:graphicFrame>
    </p:spTree>
    <p:extLst>
      <p:ext uri="{BB962C8B-B14F-4D97-AF65-F5344CB8AC3E}">
        <p14:creationId xmlns:p14="http://schemas.microsoft.com/office/powerpoint/2010/main" xmlns="" val="1071948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422264"/>
            <a:ext cx="11139948" cy="5909310"/>
          </a:xfrm>
          <a:prstGeom prst="rect">
            <a:avLst/>
          </a:prstGeom>
        </p:spPr>
        <p:txBody>
          <a:bodyPr wrap="square">
            <a:spAutoFit/>
          </a:bodyPr>
          <a:lstStyle/>
          <a:p>
            <a:pPr>
              <a:lnSpc>
                <a:spcPct val="150000"/>
              </a:lnSpc>
            </a:pPr>
            <a:r>
              <a:rPr lang="en-US" altLang="zh-CN" sz="2800" dirty="0" smtClean="0"/>
              <a:t> </a:t>
            </a: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dirty="0"/>
              <a:t>　如图</a:t>
            </a:r>
            <a:r>
              <a:rPr lang="en-US" altLang="zh-CN" sz="2800" dirty="0"/>
              <a:t>8-3-5,</a:t>
            </a:r>
            <a:r>
              <a:rPr lang="zh-CN" altLang="zh-CN" sz="2800" dirty="0"/>
              <a:t>空间几何体</a:t>
            </a:r>
            <a:r>
              <a:rPr lang="en-US" altLang="zh-CN" sz="2800" i="1" dirty="0"/>
              <a:t>ABCDFE</a:t>
            </a:r>
            <a:r>
              <a:rPr lang="zh-CN" altLang="zh-CN" sz="2800" dirty="0"/>
              <a:t>中</a:t>
            </a:r>
            <a:r>
              <a:rPr lang="en-US" altLang="zh-CN" sz="2800" dirty="0"/>
              <a:t>,</a:t>
            </a:r>
            <a:r>
              <a:rPr lang="zh-CN" altLang="zh-CN" sz="2800" dirty="0"/>
              <a:t>四边形</a:t>
            </a:r>
            <a:r>
              <a:rPr lang="en-US" altLang="zh-CN" sz="2800" i="1" dirty="0"/>
              <a:t>ADFE</a:t>
            </a:r>
            <a:r>
              <a:rPr lang="zh-CN" altLang="zh-CN" sz="2800" dirty="0"/>
              <a:t>是梯形</a:t>
            </a:r>
            <a:r>
              <a:rPr lang="en-US" altLang="zh-CN" sz="2800" dirty="0"/>
              <a:t>,</a:t>
            </a:r>
            <a:r>
              <a:rPr lang="zh-CN" altLang="zh-CN" sz="2800" dirty="0"/>
              <a:t>且</a:t>
            </a:r>
            <a:r>
              <a:rPr lang="en-US" altLang="zh-CN" sz="2800" i="1" dirty="0"/>
              <a:t>EF∥AD</a:t>
            </a:r>
            <a:r>
              <a:rPr lang="en-US" altLang="zh-CN" sz="2800" dirty="0"/>
              <a:t>,</a:t>
            </a:r>
            <a:r>
              <a:rPr lang="zh-CN" altLang="zh-CN" sz="2800" dirty="0"/>
              <a:t>其中</a:t>
            </a:r>
            <a:r>
              <a:rPr lang="en-US" altLang="zh-CN" sz="2800" i="1" dirty="0"/>
              <a:t>P,Q</a:t>
            </a:r>
            <a:r>
              <a:rPr lang="zh-CN" altLang="zh-CN" sz="2800" dirty="0"/>
              <a:t>分别为棱</a:t>
            </a:r>
            <a:r>
              <a:rPr lang="en-US" altLang="zh-CN" sz="2800" i="1" dirty="0"/>
              <a:t>BE,DF</a:t>
            </a:r>
            <a:r>
              <a:rPr lang="zh-CN" altLang="zh-CN" sz="2800" dirty="0"/>
              <a:t>的中点</a:t>
            </a:r>
            <a:r>
              <a:rPr lang="en-US" altLang="zh-CN" sz="2800" dirty="0"/>
              <a:t>.</a:t>
            </a:r>
            <a:endParaRPr lang="zh-CN" altLang="zh-CN" sz="2800" dirty="0"/>
          </a:p>
          <a:p>
            <a:pPr>
              <a:lnSpc>
                <a:spcPct val="150000"/>
              </a:lnSpc>
            </a:pPr>
            <a:r>
              <a:rPr lang="zh-CN" altLang="zh-CN" sz="2800" dirty="0"/>
              <a:t>求证</a:t>
            </a:r>
            <a:r>
              <a:rPr lang="en-US" altLang="zh-CN" sz="2800" dirty="0"/>
              <a:t>:</a:t>
            </a:r>
            <a:r>
              <a:rPr lang="en-US" altLang="zh-CN" sz="2800" i="1" dirty="0"/>
              <a:t>PQ</a:t>
            </a:r>
            <a:r>
              <a:rPr lang="en-US" altLang="zh-CN" sz="2800" dirty="0"/>
              <a:t>∥</a:t>
            </a:r>
            <a:r>
              <a:rPr lang="zh-CN" altLang="zh-CN" sz="2800" dirty="0"/>
              <a:t>平面</a:t>
            </a:r>
            <a:r>
              <a:rPr lang="en-US" altLang="zh-CN" sz="2800" i="1" dirty="0"/>
              <a:t>ABCD</a:t>
            </a:r>
            <a:r>
              <a:rPr lang="en-US" altLang="zh-CN" sz="2800" dirty="0"/>
              <a:t>.</a:t>
            </a:r>
            <a:endParaRPr lang="zh-CN" altLang="zh-CN" sz="2800" dirty="0"/>
          </a:p>
          <a:p>
            <a:pPr>
              <a:lnSpc>
                <a:spcPct val="150000"/>
              </a:lnSpc>
            </a:pPr>
            <a:r>
              <a:rPr lang="en-US" altLang="zh-CN" sz="2800" dirty="0"/>
              <a:t> </a:t>
            </a:r>
            <a:endParaRPr lang="zh-CN" altLang="zh-CN" sz="2800" dirty="0"/>
          </a:p>
          <a:p>
            <a:pPr>
              <a:lnSpc>
                <a:spcPct val="150000"/>
              </a:lnSpc>
            </a:pPr>
            <a:r>
              <a:rPr lang="en-US" altLang="zh-CN" sz="2800" dirty="0"/>
              <a:t> </a:t>
            </a:r>
            <a:endParaRPr lang="en-US" altLang="zh-CN" sz="2800" dirty="0" smtClean="0"/>
          </a:p>
          <a:p>
            <a:pPr>
              <a:lnSpc>
                <a:spcPct val="150000"/>
              </a:lnSpc>
            </a:pPr>
            <a:endParaRPr lang="en-US" altLang="zh-CN" sz="2800" dirty="0"/>
          </a:p>
          <a:p>
            <a:pPr>
              <a:lnSpc>
                <a:spcPct val="150000"/>
              </a:lnSpc>
            </a:pPr>
            <a:endParaRPr lang="en-US" altLang="zh-CN" sz="2800" dirty="0" smtClean="0"/>
          </a:p>
          <a:p>
            <a:pPr>
              <a:lnSpc>
                <a:spcPct val="150000"/>
              </a:lnSpc>
            </a:pPr>
            <a:endParaRPr lang="zh-CN" altLang="zh-CN" sz="2800" dirty="0"/>
          </a:p>
          <a:p>
            <a:pPr algn="ctr">
              <a:lnSpc>
                <a:spcPct val="150000"/>
              </a:lnSpc>
            </a:pPr>
            <a:r>
              <a:rPr lang="zh-CN" altLang="zh-CN" sz="2800" dirty="0"/>
              <a:t>图</a:t>
            </a:r>
            <a:r>
              <a:rPr lang="en-US" altLang="zh-CN" sz="2800" dirty="0" smtClean="0"/>
              <a:t>8-3-5</a:t>
            </a:r>
            <a:endParaRPr lang="zh-CN" altLang="zh-CN" sz="2800" dirty="0"/>
          </a:p>
        </p:txBody>
      </p:sp>
      <p:pic>
        <p:nvPicPr>
          <p:cNvPr id="9218" name="C16NSXGF-48.jpg" descr="id:2147531192;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51684" y="2346427"/>
            <a:ext cx="4157458" cy="2970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01163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60439" y="316680"/>
            <a:ext cx="11139948" cy="5262979"/>
          </a:xfrm>
          <a:prstGeom prst="rect">
            <a:avLst/>
          </a:prstGeom>
        </p:spPr>
        <p:txBody>
          <a:bodyPr wrap="square">
            <a:spAutoFit/>
          </a:bodyPr>
          <a:lstStyle/>
          <a:p>
            <a:pPr>
              <a:lnSpc>
                <a:spcPct val="150000"/>
              </a:lnSpc>
            </a:pPr>
            <a:r>
              <a:rPr lang="zh-CN" altLang="en-US" sz="2800" dirty="0">
                <a:solidFill>
                  <a:prstClr val="black"/>
                </a:solidFill>
              </a:rPr>
              <a:t>　</a:t>
            </a:r>
            <a:endParaRPr lang="en-US" altLang="zh-CN" sz="2800" dirty="0" smtClean="0">
              <a:solidFill>
                <a:prstClr val="black"/>
              </a:solidFill>
            </a:endParaRPr>
          </a:p>
          <a:p>
            <a:pPr>
              <a:lnSpc>
                <a:spcPct val="150000"/>
              </a:lnSpc>
            </a:pPr>
            <a:r>
              <a:rPr lang="en-US" altLang="zh-CN" sz="2800" dirty="0" smtClean="0"/>
              <a:t>1</a:t>
            </a:r>
            <a:r>
              <a:rPr lang="en-US" altLang="zh-CN" sz="2800" dirty="0"/>
              <a:t>.</a:t>
            </a:r>
            <a:r>
              <a:rPr lang="zh-CN" altLang="zh-CN" sz="2800" dirty="0"/>
              <a:t>解法一　如图</a:t>
            </a:r>
            <a:r>
              <a:rPr lang="en-US" altLang="zh-CN" sz="2800" dirty="0"/>
              <a:t>D 8-3-1,</a:t>
            </a:r>
            <a:r>
              <a:rPr lang="zh-CN" altLang="zh-CN" sz="2800" dirty="0"/>
              <a:t>取</a:t>
            </a:r>
            <a:r>
              <a:rPr lang="en-US" altLang="zh-CN" sz="2800" i="1" dirty="0"/>
              <a:t>AE</a:t>
            </a:r>
            <a:r>
              <a:rPr lang="zh-CN" altLang="zh-CN" sz="2800" dirty="0"/>
              <a:t>的中点</a:t>
            </a:r>
            <a:r>
              <a:rPr lang="en-US" altLang="zh-CN" sz="2800" i="1" dirty="0"/>
              <a:t>G</a:t>
            </a:r>
            <a:r>
              <a:rPr lang="en-US" altLang="zh-CN" sz="2800" dirty="0"/>
              <a:t>,</a:t>
            </a:r>
            <a:r>
              <a:rPr lang="zh-CN" altLang="zh-CN" sz="2800" dirty="0"/>
              <a:t>连接</a:t>
            </a:r>
            <a:r>
              <a:rPr lang="en-US" altLang="zh-CN" sz="2800" i="1" dirty="0"/>
              <a:t>PG,QG</a:t>
            </a:r>
            <a:r>
              <a:rPr lang="en-US" altLang="zh-CN" sz="2800" dirty="0"/>
              <a:t>.</a:t>
            </a:r>
            <a:endParaRPr lang="zh-CN" altLang="zh-CN" sz="2800" dirty="0"/>
          </a:p>
          <a:p>
            <a:pPr>
              <a:lnSpc>
                <a:spcPct val="150000"/>
              </a:lnSpc>
            </a:pPr>
            <a:r>
              <a:rPr lang="zh-CN" altLang="zh-CN" sz="2800" dirty="0"/>
              <a:t>在</a:t>
            </a:r>
            <a:r>
              <a:rPr lang="en-US" altLang="zh-CN" sz="2800" i="1" dirty="0"/>
              <a:t>△ABE</a:t>
            </a:r>
            <a:r>
              <a:rPr lang="zh-CN" altLang="zh-CN" sz="2800" i="1" dirty="0"/>
              <a:t>中</a:t>
            </a:r>
            <a:r>
              <a:rPr lang="en-US" altLang="zh-CN" sz="2800" i="1" dirty="0"/>
              <a:t>,BP=PE,AG=GE</a:t>
            </a:r>
            <a:r>
              <a:rPr lang="en-US" altLang="zh-CN" sz="2800" dirty="0"/>
              <a:t>,</a:t>
            </a:r>
            <a:r>
              <a:rPr lang="zh-CN" altLang="zh-CN" sz="2800" dirty="0"/>
              <a:t>所以</a:t>
            </a:r>
            <a:r>
              <a:rPr lang="en-US" altLang="zh-CN" sz="2800" i="1" dirty="0"/>
              <a:t>PG∥BA</a:t>
            </a:r>
            <a:r>
              <a:rPr lang="en-US" altLang="zh-CN" sz="2800" dirty="0"/>
              <a:t>,</a:t>
            </a:r>
            <a:r>
              <a:rPr lang="zh-CN" altLang="zh-CN" sz="2800" dirty="0"/>
              <a:t>又</a:t>
            </a:r>
            <a:r>
              <a:rPr lang="en-US" altLang="zh-CN" sz="2800" i="1" dirty="0"/>
              <a:t>PG⊄</a:t>
            </a:r>
            <a:r>
              <a:rPr lang="zh-CN" altLang="zh-CN" sz="2800" dirty="0"/>
              <a:t>平面</a:t>
            </a:r>
            <a:r>
              <a:rPr lang="en-US" altLang="zh-CN" sz="2800" i="1" dirty="0"/>
              <a:t>ABCD,BA⊂</a:t>
            </a:r>
            <a:r>
              <a:rPr lang="zh-CN" altLang="zh-CN" sz="2800" dirty="0"/>
              <a:t>平面</a:t>
            </a:r>
            <a:r>
              <a:rPr lang="en-US" altLang="zh-CN" sz="2800" i="1" dirty="0"/>
              <a:t>ABCD</a:t>
            </a:r>
            <a:r>
              <a:rPr lang="en-US" altLang="zh-CN" sz="2800" dirty="0"/>
              <a:t>,</a:t>
            </a:r>
            <a:r>
              <a:rPr lang="zh-CN" altLang="zh-CN" sz="2800" dirty="0"/>
              <a:t>所以</a:t>
            </a:r>
            <a:r>
              <a:rPr lang="en-US" altLang="zh-CN" sz="2800" i="1" dirty="0"/>
              <a:t>PG</a:t>
            </a:r>
            <a:r>
              <a:rPr lang="en-US" altLang="zh-CN" sz="2800" dirty="0"/>
              <a:t>∥</a:t>
            </a:r>
            <a:r>
              <a:rPr lang="zh-CN" altLang="zh-CN" sz="2800" dirty="0"/>
              <a:t>平面</a:t>
            </a:r>
            <a:r>
              <a:rPr lang="en-US" altLang="zh-CN" sz="2800" i="1" dirty="0"/>
              <a:t>ABCD</a:t>
            </a:r>
            <a:r>
              <a:rPr lang="en-US" altLang="zh-CN" sz="2800" dirty="0"/>
              <a:t>.</a:t>
            </a:r>
            <a:endParaRPr lang="zh-CN" altLang="zh-CN" sz="2800" dirty="0"/>
          </a:p>
          <a:p>
            <a:pPr>
              <a:lnSpc>
                <a:spcPct val="150000"/>
              </a:lnSpc>
            </a:pPr>
            <a:r>
              <a:rPr lang="zh-CN" altLang="zh-CN" sz="2800" dirty="0"/>
              <a:t>在梯形</a:t>
            </a:r>
            <a:r>
              <a:rPr lang="en-US" altLang="zh-CN" sz="2800" i="1" dirty="0"/>
              <a:t>ADFE</a:t>
            </a:r>
            <a:r>
              <a:rPr lang="zh-CN" altLang="zh-CN" sz="2800" dirty="0"/>
              <a:t>中</a:t>
            </a:r>
            <a:r>
              <a:rPr lang="en-US" altLang="zh-CN" sz="2800" dirty="0"/>
              <a:t>,</a:t>
            </a:r>
            <a:r>
              <a:rPr lang="en-US" altLang="zh-CN" sz="2800" i="1" dirty="0"/>
              <a:t>DQ=QF,AG=GE</a:t>
            </a:r>
            <a:r>
              <a:rPr lang="en-US" altLang="zh-CN" sz="2800" dirty="0"/>
              <a:t>,</a:t>
            </a:r>
            <a:r>
              <a:rPr lang="zh-CN" altLang="zh-CN" sz="2800" dirty="0"/>
              <a:t>所以</a:t>
            </a:r>
            <a:r>
              <a:rPr lang="en-US" altLang="zh-CN" sz="2800" i="1" dirty="0"/>
              <a:t>GQ∥AD</a:t>
            </a:r>
            <a:r>
              <a:rPr lang="en-US" altLang="zh-CN" sz="2800" dirty="0"/>
              <a:t>.</a:t>
            </a:r>
            <a:endParaRPr lang="zh-CN" altLang="zh-CN" sz="2800" dirty="0"/>
          </a:p>
          <a:p>
            <a:pPr>
              <a:lnSpc>
                <a:spcPct val="150000"/>
              </a:lnSpc>
            </a:pPr>
            <a:r>
              <a:rPr lang="zh-CN" altLang="zh-CN" sz="2800" dirty="0"/>
              <a:t>又</a:t>
            </a:r>
            <a:r>
              <a:rPr lang="en-US" altLang="zh-CN" sz="2800" i="1" dirty="0"/>
              <a:t>GQ⊄</a:t>
            </a:r>
            <a:r>
              <a:rPr lang="zh-CN" altLang="zh-CN" sz="2800" dirty="0"/>
              <a:t>平面</a:t>
            </a:r>
            <a:r>
              <a:rPr lang="en-US" altLang="zh-CN" sz="2800" i="1" dirty="0"/>
              <a:t>ABCD,AD⊂</a:t>
            </a:r>
            <a:r>
              <a:rPr lang="zh-CN" altLang="zh-CN" sz="2800" dirty="0"/>
              <a:t>平面</a:t>
            </a:r>
            <a:r>
              <a:rPr lang="en-US" altLang="zh-CN" sz="2800" i="1" dirty="0"/>
              <a:t>ABCD</a:t>
            </a:r>
            <a:r>
              <a:rPr lang="en-US" altLang="zh-CN" sz="2800" dirty="0"/>
              <a:t>,</a:t>
            </a:r>
            <a:r>
              <a:rPr lang="zh-CN" altLang="zh-CN" sz="2800" dirty="0"/>
              <a:t>所以</a:t>
            </a:r>
            <a:r>
              <a:rPr lang="en-US" altLang="zh-CN" sz="2800" i="1" dirty="0"/>
              <a:t>GQ</a:t>
            </a:r>
            <a:r>
              <a:rPr lang="en-US" altLang="zh-CN" sz="2800" dirty="0"/>
              <a:t>∥</a:t>
            </a:r>
            <a:r>
              <a:rPr lang="zh-CN" altLang="zh-CN" sz="2800" dirty="0"/>
              <a:t>平面</a:t>
            </a:r>
            <a:r>
              <a:rPr lang="en-US" altLang="zh-CN" sz="2800" i="1" dirty="0"/>
              <a:t>ABCD</a:t>
            </a:r>
            <a:r>
              <a:rPr lang="en-US" altLang="zh-CN" sz="2800" dirty="0"/>
              <a:t>.</a:t>
            </a:r>
            <a:endParaRPr lang="zh-CN" altLang="zh-CN" sz="2800" dirty="0"/>
          </a:p>
          <a:p>
            <a:pPr>
              <a:lnSpc>
                <a:spcPct val="150000"/>
              </a:lnSpc>
            </a:pPr>
            <a:r>
              <a:rPr lang="zh-CN" altLang="zh-CN" sz="2800" dirty="0"/>
              <a:t>因为</a:t>
            </a:r>
            <a:r>
              <a:rPr lang="en-US" altLang="zh-CN" sz="2800" i="1" dirty="0"/>
              <a:t>PG∩GQ=G,PG,GQ⊂</a:t>
            </a:r>
            <a:r>
              <a:rPr lang="zh-CN" altLang="zh-CN" sz="2800" dirty="0"/>
              <a:t>平面</a:t>
            </a:r>
            <a:r>
              <a:rPr lang="en-US" altLang="zh-CN" sz="2800" i="1" dirty="0"/>
              <a:t>PQG</a:t>
            </a:r>
            <a:r>
              <a:rPr lang="en-US" altLang="zh-CN" sz="2800" dirty="0"/>
              <a:t>,</a:t>
            </a:r>
            <a:r>
              <a:rPr lang="zh-CN" altLang="zh-CN" sz="2800" dirty="0"/>
              <a:t>所以平面</a:t>
            </a:r>
            <a:r>
              <a:rPr lang="en-US" altLang="zh-CN" sz="2800" i="1" dirty="0"/>
              <a:t>PQG</a:t>
            </a:r>
            <a:r>
              <a:rPr lang="en-US" altLang="zh-CN" sz="2800" dirty="0"/>
              <a:t>∥</a:t>
            </a:r>
            <a:r>
              <a:rPr lang="zh-CN" altLang="zh-CN" sz="2800" dirty="0"/>
              <a:t>平面</a:t>
            </a:r>
            <a:r>
              <a:rPr lang="en-US" altLang="zh-CN" sz="2800" i="1" dirty="0"/>
              <a:t>ABCD.</a:t>
            </a:r>
            <a:endParaRPr lang="zh-CN" altLang="zh-CN" sz="2800" i="1" dirty="0"/>
          </a:p>
          <a:p>
            <a:pPr>
              <a:lnSpc>
                <a:spcPct val="150000"/>
              </a:lnSpc>
            </a:pPr>
            <a:r>
              <a:rPr lang="zh-CN" altLang="zh-CN" sz="2800" dirty="0"/>
              <a:t>又</a:t>
            </a:r>
            <a:r>
              <a:rPr lang="en-US" altLang="zh-CN" sz="2800" i="1" dirty="0"/>
              <a:t>PQ⊂</a:t>
            </a:r>
            <a:r>
              <a:rPr lang="zh-CN" altLang="zh-CN" sz="2800" dirty="0"/>
              <a:t>平面</a:t>
            </a:r>
            <a:r>
              <a:rPr lang="en-US" altLang="zh-CN" sz="2800" i="1" dirty="0"/>
              <a:t>PQG</a:t>
            </a:r>
            <a:r>
              <a:rPr lang="en-US" altLang="zh-CN" sz="2800" dirty="0"/>
              <a:t>,</a:t>
            </a:r>
            <a:r>
              <a:rPr lang="zh-CN" altLang="zh-CN" sz="2800" dirty="0"/>
              <a:t>所以</a:t>
            </a:r>
            <a:r>
              <a:rPr lang="en-US" altLang="zh-CN" sz="2800" i="1" dirty="0"/>
              <a:t>PQ</a:t>
            </a:r>
            <a:r>
              <a:rPr lang="en-US" altLang="zh-CN" sz="2800" dirty="0"/>
              <a:t>∥</a:t>
            </a:r>
            <a:r>
              <a:rPr lang="zh-CN" altLang="zh-CN" sz="2800" dirty="0"/>
              <a:t>平面</a:t>
            </a:r>
            <a:r>
              <a:rPr lang="en-US" altLang="zh-CN" sz="2800" i="1" dirty="0"/>
              <a:t>ABCD</a:t>
            </a:r>
            <a:r>
              <a:rPr lang="en-US" altLang="zh-CN" sz="2800" dirty="0" smtClean="0"/>
              <a:t>.</a:t>
            </a:r>
            <a:endParaRPr lang="zh-CN" altLang="zh-CN" sz="2800" dirty="0"/>
          </a:p>
        </p:txBody>
      </p:sp>
    </p:spTree>
    <p:extLst>
      <p:ext uri="{BB962C8B-B14F-4D97-AF65-F5344CB8AC3E}">
        <p14:creationId xmlns:p14="http://schemas.microsoft.com/office/powerpoint/2010/main" xmlns="" val="2955657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70450" y="144779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smtClean="0">
                <a:solidFill>
                  <a:srgbClr val="DA251C"/>
                </a:solidFill>
                <a:latin typeface="微软雅黑" panose="020B0503020204020204" pitchFamily="34" charset="-122"/>
                <a:ea typeface="微软雅黑" panose="020B0503020204020204" pitchFamily="34" charset="-122"/>
              </a:rPr>
              <a:t>考</a:t>
            </a:r>
            <a:r>
              <a:rPr lang="zh-CN" altLang="en-US" sz="2800" b="1" dirty="0">
                <a:solidFill>
                  <a:srgbClr val="DA251C"/>
                </a:solidFill>
                <a:latin typeface="微软雅黑" panose="020B0503020204020204" pitchFamily="34" charset="-122"/>
                <a:ea typeface="微软雅黑" panose="020B0503020204020204" pitchFamily="34" charset="-122"/>
              </a:rPr>
              <a:t>情精解读</a:t>
            </a:r>
          </a:p>
        </p:txBody>
      </p:sp>
      <p:sp>
        <p:nvSpPr>
          <p:cNvPr id="3" name="矩形 2">
            <a:hlinkClick r:id="rId3" action="ppaction://hlinksldjump"/>
          </p:cNvPr>
          <p:cNvSpPr/>
          <p:nvPr/>
        </p:nvSpPr>
        <p:spPr>
          <a:xfrm>
            <a:off x="1063182" y="2567057"/>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微软雅黑" panose="020B0503020204020204" pitchFamily="34" charset="-122"/>
                <a:ea typeface="微软雅黑" panose="020B0503020204020204" pitchFamily="34" charset="-122"/>
              </a:rPr>
              <a:t>A</a:t>
            </a:r>
            <a:r>
              <a:rPr lang="zh-CN" altLang="en-US" sz="2800" b="1" dirty="0" smtClean="0">
                <a:solidFill>
                  <a:srgbClr val="DA251C"/>
                </a:solidFill>
                <a:latin typeface="微软雅黑" panose="020B0503020204020204" pitchFamily="34" charset="-122"/>
                <a:ea typeface="微软雅黑" panose="020B0503020204020204" pitchFamily="34" charset="-122"/>
              </a:rPr>
              <a:t>考点帮</a:t>
            </a:r>
            <a:r>
              <a:rPr lang="en-US" altLang="zh-CN" sz="2800" b="1" dirty="0">
                <a:solidFill>
                  <a:srgbClr val="DA251C"/>
                </a:solidFill>
                <a:latin typeface="微软雅黑" panose="020B0503020204020204" pitchFamily="34" charset="-122"/>
                <a:ea typeface="微软雅黑" panose="020B0503020204020204" pitchFamily="34" charset="-122"/>
              </a:rPr>
              <a:t>·</a:t>
            </a:r>
            <a:r>
              <a:rPr lang="zh-CN" altLang="en-US" sz="2800" b="1" dirty="0" smtClean="0">
                <a:solidFill>
                  <a:srgbClr val="DA251C"/>
                </a:solidFill>
                <a:latin typeface="微软雅黑" panose="020B0503020204020204" pitchFamily="34" charset="-122"/>
                <a:ea typeface="微软雅黑" panose="020B0503020204020204" pitchFamily="34" charset="-122"/>
              </a:rPr>
              <a:t>知识全通关</a:t>
            </a:r>
            <a:endParaRPr lang="zh-CN" altLang="en-US" sz="2800" b="1" dirty="0">
              <a:solidFill>
                <a:srgbClr val="DA251C"/>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063182" y="0"/>
            <a:ext cx="10065636" cy="1304263"/>
          </a:xfrm>
          <a:prstGeom prst="rect">
            <a:avLst/>
          </a:prstGeom>
          <a:solidFill>
            <a:srgbClr val="DA251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目录</a:t>
            </a:r>
            <a:endParaRPr lang="en-US" altLang="zh-CN" sz="40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2" action="ppaction://hlinksldjump"/>
          </p:cNvPr>
          <p:cNvSpPr/>
          <p:nvPr/>
        </p:nvSpPr>
        <p:spPr>
          <a:xfrm>
            <a:off x="1063182"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p>
        </p:txBody>
      </p:sp>
      <p:sp>
        <p:nvSpPr>
          <p:cNvPr id="15" name="矩形 14">
            <a:hlinkClick r:id="rId2" action="ppaction://hlinksldjump"/>
          </p:cNvPr>
          <p:cNvSpPr/>
          <p:nvPr/>
        </p:nvSpPr>
        <p:spPr>
          <a:xfrm>
            <a:off x="3944246"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a:hlinkClick r:id="rId2" action="ppaction://hlinksldjump"/>
          </p:cNvPr>
          <p:cNvSpPr/>
          <p:nvPr/>
        </p:nvSpPr>
        <p:spPr>
          <a:xfrm>
            <a:off x="980139" y="3149777"/>
            <a:ext cx="10065636" cy="1293206"/>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smtClean="0">
                <a:solidFill>
                  <a:schemeClr val="tx1"/>
                </a:solidFill>
              </a:rPr>
              <a:t>直线与平面平行的判定与性质</a:t>
            </a:r>
            <a:endParaRPr lang="en-US" altLang="zh-CN" sz="2800" dirty="0" smtClean="0">
              <a:solidFill>
                <a:schemeClr val="tx1"/>
              </a:solidFill>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smtClean="0">
                <a:solidFill>
                  <a:schemeClr val="tx1"/>
                </a:solidFill>
              </a:rPr>
              <a:t>平面与平面平行的判定与性质</a:t>
            </a:r>
            <a:endParaRPr lang="en-US" altLang="zh-CN" sz="2800" dirty="0" smtClean="0">
              <a:solidFill>
                <a:schemeClr val="tx1"/>
              </a:solidFill>
            </a:endParaRPr>
          </a:p>
        </p:txBody>
      </p:sp>
      <p:sp>
        <p:nvSpPr>
          <p:cNvPr id="8" name="矩形 7">
            <a:hlinkClick r:id="rId2" action="ppaction://hlinksldjump"/>
          </p:cNvPr>
          <p:cNvSpPr/>
          <p:nvPr/>
        </p:nvSpPr>
        <p:spPr>
          <a:xfrm>
            <a:off x="991024" y="5195710"/>
            <a:ext cx="10065636" cy="144215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线面平行的判定与性质</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面面</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平行的判定与</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性质 </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矩形 8">
            <a:hlinkClick r:id="" action="ppaction://noaction"/>
          </p:cNvPr>
          <p:cNvSpPr/>
          <p:nvPr/>
        </p:nvSpPr>
        <p:spPr>
          <a:xfrm>
            <a:off x="969253" y="4656501"/>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mn-ea"/>
              </a:rPr>
              <a:t>B</a:t>
            </a:r>
            <a:r>
              <a:rPr lang="zh-CN" altLang="en-US" sz="2800" b="1" dirty="0" smtClean="0">
                <a:solidFill>
                  <a:srgbClr val="DA251C"/>
                </a:solidFill>
                <a:latin typeface="+mn-ea"/>
              </a:rPr>
              <a:t>考法帮</a:t>
            </a:r>
            <a:r>
              <a:rPr lang="en-US" altLang="zh-CN" sz="2800" b="1" dirty="0">
                <a:solidFill>
                  <a:srgbClr val="DA251C"/>
                </a:solidFill>
                <a:latin typeface="+mn-ea"/>
              </a:rPr>
              <a:t>·</a:t>
            </a:r>
            <a:r>
              <a:rPr lang="zh-CN" altLang="en-US" sz="2800" b="1" dirty="0" smtClean="0">
                <a:solidFill>
                  <a:srgbClr val="DA251C"/>
                </a:solidFill>
                <a:latin typeface="+mn-ea"/>
              </a:rPr>
              <a:t>题型</a:t>
            </a:r>
            <a:r>
              <a:rPr lang="zh-CN" altLang="en-US" sz="2800" b="1" dirty="0">
                <a:solidFill>
                  <a:srgbClr val="DA251C"/>
                </a:solidFill>
                <a:latin typeface="+mn-ea"/>
              </a:rPr>
              <a:t>全突破</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60439" y="302359"/>
            <a:ext cx="11139948" cy="6555641"/>
          </a:xfrm>
          <a:prstGeom prst="rect">
            <a:avLst/>
          </a:prstGeom>
        </p:spPr>
        <p:txBody>
          <a:bodyPr wrap="square">
            <a:spAutoFit/>
          </a:bodyPr>
          <a:lstStyle/>
          <a:p>
            <a:pPr>
              <a:lnSpc>
                <a:spcPct val="150000"/>
              </a:lnSpc>
            </a:pPr>
            <a:r>
              <a:rPr lang="en-US" altLang="zh-CN" sz="2800" dirty="0"/>
              <a:t> </a:t>
            </a:r>
            <a:endParaRPr lang="en-US" altLang="zh-CN" sz="2800" dirty="0" smtClean="0"/>
          </a:p>
          <a:p>
            <a:pPr>
              <a:lnSpc>
                <a:spcPct val="150000"/>
              </a:lnSpc>
            </a:pPr>
            <a:endParaRPr lang="en-US" altLang="zh-CN" sz="2800" dirty="0"/>
          </a:p>
          <a:p>
            <a:pPr>
              <a:lnSpc>
                <a:spcPct val="150000"/>
              </a:lnSpc>
            </a:pPr>
            <a:endParaRPr lang="zh-CN" altLang="zh-CN" sz="2800" dirty="0"/>
          </a:p>
          <a:p>
            <a:pPr algn="ctr">
              <a:lnSpc>
                <a:spcPct val="150000"/>
              </a:lnSpc>
            </a:pPr>
            <a:r>
              <a:rPr lang="zh-CN" altLang="zh-CN" sz="2800" dirty="0"/>
              <a:t>图</a:t>
            </a:r>
            <a:r>
              <a:rPr lang="en-US" altLang="zh-CN" sz="2800" dirty="0"/>
              <a:t>D 8-3-1                       </a:t>
            </a:r>
            <a:r>
              <a:rPr lang="zh-CN" altLang="zh-CN" sz="2800" dirty="0"/>
              <a:t>图</a:t>
            </a:r>
            <a:r>
              <a:rPr lang="en-US" altLang="zh-CN" sz="2800" dirty="0"/>
              <a:t>D 8-3-2</a:t>
            </a:r>
            <a:endParaRPr lang="zh-CN" altLang="zh-CN" sz="2800" dirty="0"/>
          </a:p>
          <a:p>
            <a:pPr>
              <a:lnSpc>
                <a:spcPct val="150000"/>
              </a:lnSpc>
            </a:pPr>
            <a:r>
              <a:rPr lang="zh-CN" altLang="zh-CN" sz="2800" dirty="0"/>
              <a:t>解法二　如图</a:t>
            </a:r>
            <a:r>
              <a:rPr lang="en-US" altLang="zh-CN" sz="2800" dirty="0"/>
              <a:t>D 8-3-2,</a:t>
            </a:r>
            <a:r>
              <a:rPr lang="zh-CN" altLang="zh-CN" sz="2800" dirty="0"/>
              <a:t>连接</a:t>
            </a:r>
            <a:r>
              <a:rPr lang="en-US" altLang="zh-CN" sz="2800" i="1" dirty="0"/>
              <a:t>EQ</a:t>
            </a:r>
            <a:r>
              <a:rPr lang="zh-CN" altLang="zh-CN" sz="2800" dirty="0"/>
              <a:t>并延长</a:t>
            </a:r>
            <a:r>
              <a:rPr lang="en-US" altLang="zh-CN" sz="2800" dirty="0"/>
              <a:t>,</a:t>
            </a:r>
            <a:r>
              <a:rPr lang="zh-CN" altLang="zh-CN" sz="2800" dirty="0"/>
              <a:t>与</a:t>
            </a:r>
            <a:r>
              <a:rPr lang="en-US" altLang="zh-CN" sz="2800" i="1" dirty="0"/>
              <a:t>AD</a:t>
            </a:r>
            <a:r>
              <a:rPr lang="zh-CN" altLang="zh-CN" sz="2800" dirty="0"/>
              <a:t>的延长线交于点</a:t>
            </a:r>
            <a:r>
              <a:rPr lang="en-US" altLang="zh-CN" sz="2800" i="1" dirty="0"/>
              <a:t>H</a:t>
            </a:r>
            <a:r>
              <a:rPr lang="en-US" altLang="zh-CN" sz="2800" dirty="0"/>
              <a:t>,</a:t>
            </a:r>
            <a:r>
              <a:rPr lang="zh-CN" altLang="zh-CN" sz="2800" dirty="0"/>
              <a:t>连接</a:t>
            </a:r>
            <a:r>
              <a:rPr lang="en-US" altLang="zh-CN" sz="2800" i="1" dirty="0"/>
              <a:t>BH</a:t>
            </a:r>
            <a:r>
              <a:rPr lang="en-US" altLang="zh-CN" sz="2800" dirty="0"/>
              <a:t>.</a:t>
            </a:r>
            <a:endParaRPr lang="zh-CN" altLang="zh-CN" sz="2800" dirty="0"/>
          </a:p>
          <a:p>
            <a:pPr>
              <a:lnSpc>
                <a:spcPct val="150000"/>
              </a:lnSpc>
            </a:pPr>
            <a:r>
              <a:rPr lang="zh-CN" altLang="zh-CN" sz="2800" dirty="0"/>
              <a:t>在梯形</a:t>
            </a:r>
            <a:r>
              <a:rPr lang="en-US" altLang="zh-CN" sz="2800" i="1" dirty="0"/>
              <a:t>ADFE</a:t>
            </a:r>
            <a:r>
              <a:rPr lang="zh-CN" altLang="zh-CN" sz="2800" dirty="0"/>
              <a:t>中</a:t>
            </a:r>
            <a:r>
              <a:rPr lang="en-US" altLang="zh-CN" sz="2800" dirty="0"/>
              <a:t>,</a:t>
            </a:r>
            <a:r>
              <a:rPr lang="en-US" altLang="zh-CN" sz="2800" i="1" dirty="0"/>
              <a:t>EF∥AD</a:t>
            </a:r>
            <a:r>
              <a:rPr lang="en-US" altLang="zh-CN" sz="2800" dirty="0"/>
              <a:t>,</a:t>
            </a:r>
            <a:r>
              <a:rPr lang="zh-CN" altLang="zh-CN" sz="2800" dirty="0"/>
              <a:t>所以</a:t>
            </a:r>
            <a:r>
              <a:rPr lang="en-US" altLang="zh-CN" sz="2800" i="1" dirty="0"/>
              <a:t>EF∥DH</a:t>
            </a:r>
            <a:r>
              <a:rPr lang="en-US" altLang="zh-CN" sz="2800" dirty="0"/>
              <a:t>,</a:t>
            </a:r>
            <a:r>
              <a:rPr lang="zh-CN" altLang="zh-CN" sz="2800" dirty="0"/>
              <a:t>又</a:t>
            </a:r>
            <a:r>
              <a:rPr lang="en-US" altLang="zh-CN" sz="2800" i="1" dirty="0"/>
              <a:t>FQ=QD</a:t>
            </a:r>
            <a:r>
              <a:rPr lang="en-US" altLang="zh-CN" sz="2800" dirty="0"/>
              <a:t>,</a:t>
            </a:r>
            <a:endParaRPr lang="zh-CN" altLang="zh-CN" sz="2800" dirty="0"/>
          </a:p>
          <a:p>
            <a:pPr>
              <a:lnSpc>
                <a:spcPct val="150000"/>
              </a:lnSpc>
            </a:pPr>
            <a:r>
              <a:rPr lang="zh-CN" altLang="zh-CN" sz="2800" dirty="0"/>
              <a:t>所以</a:t>
            </a:r>
            <a:r>
              <a:rPr lang="en-US" altLang="zh-CN" sz="2800" i="1" dirty="0"/>
              <a:t>△EFQ≌△HDQ</a:t>
            </a:r>
            <a:r>
              <a:rPr lang="en-US" altLang="zh-CN" sz="2800" dirty="0"/>
              <a:t>,</a:t>
            </a:r>
            <a:r>
              <a:rPr lang="zh-CN" altLang="zh-CN" sz="2800" dirty="0"/>
              <a:t>所以</a:t>
            </a:r>
            <a:r>
              <a:rPr lang="en-US" altLang="zh-CN" sz="2800" i="1" dirty="0"/>
              <a:t>EQ=QH</a:t>
            </a:r>
            <a:r>
              <a:rPr lang="en-US" altLang="zh-CN" sz="2800" dirty="0"/>
              <a:t>.</a:t>
            </a:r>
            <a:endParaRPr lang="zh-CN" altLang="zh-CN" sz="2800" dirty="0"/>
          </a:p>
          <a:p>
            <a:pPr>
              <a:lnSpc>
                <a:spcPct val="150000"/>
              </a:lnSpc>
            </a:pPr>
            <a:r>
              <a:rPr lang="zh-CN" altLang="zh-CN" sz="2800" dirty="0"/>
              <a:t>在</a:t>
            </a:r>
            <a:r>
              <a:rPr lang="en-US" altLang="zh-CN" sz="2800" i="1" dirty="0"/>
              <a:t>△BEH</a:t>
            </a:r>
            <a:r>
              <a:rPr lang="zh-CN" altLang="zh-CN" sz="2800" dirty="0"/>
              <a:t>中</a:t>
            </a:r>
            <a:r>
              <a:rPr lang="en-US" altLang="zh-CN" sz="2800" dirty="0"/>
              <a:t>,</a:t>
            </a:r>
            <a:r>
              <a:rPr lang="en-US" altLang="zh-CN" sz="2800" i="1" dirty="0"/>
              <a:t>BP=PE,EQ=QH</a:t>
            </a:r>
            <a:r>
              <a:rPr lang="en-US" altLang="zh-CN" sz="2800" dirty="0"/>
              <a:t>,</a:t>
            </a:r>
            <a:r>
              <a:rPr lang="zh-CN" altLang="zh-CN" sz="2800" dirty="0"/>
              <a:t>所以</a:t>
            </a:r>
            <a:r>
              <a:rPr lang="en-US" altLang="zh-CN" sz="2800" i="1" dirty="0"/>
              <a:t>PQ∥BH</a:t>
            </a:r>
            <a:r>
              <a:rPr lang="en-US" altLang="zh-CN" sz="2800" dirty="0"/>
              <a:t>.</a:t>
            </a:r>
            <a:endParaRPr lang="zh-CN" altLang="zh-CN" sz="2800" dirty="0"/>
          </a:p>
          <a:p>
            <a:pPr>
              <a:lnSpc>
                <a:spcPct val="150000"/>
              </a:lnSpc>
            </a:pPr>
            <a:r>
              <a:rPr lang="zh-CN" altLang="zh-CN" sz="2800" dirty="0"/>
              <a:t>又</a:t>
            </a:r>
            <a:r>
              <a:rPr lang="en-US" altLang="zh-CN" sz="2800" i="1" dirty="0"/>
              <a:t>PQ</a:t>
            </a:r>
            <a:r>
              <a:rPr lang="en-US" altLang="zh-CN" sz="2800" dirty="0"/>
              <a:t>⊄</a:t>
            </a:r>
            <a:r>
              <a:rPr lang="zh-CN" altLang="zh-CN" sz="2800" dirty="0"/>
              <a:t>平面</a:t>
            </a:r>
            <a:r>
              <a:rPr lang="en-US" altLang="zh-CN" sz="2800" i="1" dirty="0"/>
              <a:t>ABCD,BH</a:t>
            </a:r>
            <a:r>
              <a:rPr lang="en-US" altLang="zh-CN" sz="2800" dirty="0"/>
              <a:t>⊂</a:t>
            </a:r>
            <a:r>
              <a:rPr lang="zh-CN" altLang="zh-CN" sz="2800" dirty="0"/>
              <a:t>平面</a:t>
            </a:r>
            <a:r>
              <a:rPr lang="en-US" altLang="zh-CN" sz="2800" i="1" dirty="0"/>
              <a:t>ABCD</a:t>
            </a:r>
            <a:r>
              <a:rPr lang="en-US" altLang="zh-CN" sz="2800" dirty="0"/>
              <a:t>,</a:t>
            </a:r>
            <a:endParaRPr lang="zh-CN" altLang="zh-CN" sz="2800" dirty="0"/>
          </a:p>
          <a:p>
            <a:pPr>
              <a:lnSpc>
                <a:spcPct val="150000"/>
              </a:lnSpc>
            </a:pPr>
            <a:r>
              <a:rPr lang="zh-CN" altLang="zh-CN" sz="2800" dirty="0"/>
              <a:t>所以</a:t>
            </a:r>
            <a:r>
              <a:rPr lang="en-US" altLang="zh-CN" sz="2800" i="1" dirty="0"/>
              <a:t>PQ</a:t>
            </a:r>
            <a:r>
              <a:rPr lang="en-US" altLang="zh-CN" sz="2800" dirty="0"/>
              <a:t>∥</a:t>
            </a:r>
            <a:r>
              <a:rPr lang="zh-CN" altLang="zh-CN" sz="2800" dirty="0"/>
              <a:t>平面</a:t>
            </a:r>
            <a:r>
              <a:rPr lang="en-US" altLang="zh-CN" sz="2800" i="1" dirty="0"/>
              <a:t>ABCD</a:t>
            </a:r>
            <a:r>
              <a:rPr lang="en-US" altLang="zh-CN" sz="2800" dirty="0"/>
              <a:t>.</a:t>
            </a:r>
            <a:endParaRPr lang="zh-CN" altLang="zh-CN" sz="2800" dirty="0"/>
          </a:p>
        </p:txBody>
      </p:sp>
      <p:pic>
        <p:nvPicPr>
          <p:cNvPr id="4" name="C16NSXGF-82.jpg" descr="id:2147510022;FounderCES"/>
          <p:cNvPicPr/>
          <p:nvPr/>
        </p:nvPicPr>
        <p:blipFill>
          <a:blip r:embed="rId2"/>
          <a:stretch>
            <a:fillRect/>
          </a:stretch>
        </p:blipFill>
        <p:spPr>
          <a:xfrm>
            <a:off x="2702262" y="302359"/>
            <a:ext cx="2900817" cy="2067215"/>
          </a:xfrm>
          <a:prstGeom prst="rect">
            <a:avLst/>
          </a:prstGeom>
        </p:spPr>
      </p:pic>
      <p:pic>
        <p:nvPicPr>
          <p:cNvPr id="5" name="C16NSXGF-83.jpg" descr="id:2147510029;FounderCES"/>
          <p:cNvPicPr/>
          <p:nvPr/>
        </p:nvPicPr>
        <p:blipFill>
          <a:blip r:embed="rId3"/>
          <a:stretch>
            <a:fillRect/>
          </a:stretch>
        </p:blipFill>
        <p:spPr>
          <a:xfrm>
            <a:off x="6370086" y="401268"/>
            <a:ext cx="3721241" cy="1968306"/>
          </a:xfrm>
          <a:prstGeom prst="rect">
            <a:avLst/>
          </a:prstGeom>
        </p:spPr>
      </p:pic>
    </p:spTree>
    <p:extLst>
      <p:ext uri="{BB962C8B-B14F-4D97-AF65-F5344CB8AC3E}">
        <p14:creationId xmlns:p14="http://schemas.microsoft.com/office/powerpoint/2010/main" xmlns="" val="1995530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6" y="-2"/>
            <a:ext cx="5643015"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2   </a:t>
            </a:r>
            <a:r>
              <a:rPr lang="zh-CN" altLang="en-US" sz="2800" dirty="0">
                <a:solidFill>
                  <a:srgbClr val="DA251C"/>
                </a:solidFill>
              </a:rPr>
              <a:t>面面平行的判定与性质 </a:t>
            </a:r>
          </a:p>
        </p:txBody>
      </p:sp>
      <p:sp>
        <p:nvSpPr>
          <p:cNvPr id="2" name="矩形 1"/>
          <p:cNvSpPr/>
          <p:nvPr/>
        </p:nvSpPr>
        <p:spPr>
          <a:xfrm>
            <a:off x="285138" y="729341"/>
            <a:ext cx="11723913" cy="5909310"/>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800" dirty="0"/>
              <a:t>　</a:t>
            </a:r>
            <a:r>
              <a:rPr lang="zh-CN" altLang="zh-CN" sz="2800" dirty="0"/>
              <a:t>如图</a:t>
            </a:r>
            <a:r>
              <a:rPr lang="en-US" altLang="zh-CN" sz="2800" dirty="0"/>
              <a:t>8-3-6, </a:t>
            </a:r>
            <a:r>
              <a:rPr lang="en-US" altLang="zh-CN" sz="2800" i="1" dirty="0"/>
              <a:t>ABCD</a:t>
            </a:r>
            <a:r>
              <a:rPr lang="zh-CN" altLang="zh-CN" sz="2800" dirty="0"/>
              <a:t>是边长为</a:t>
            </a:r>
            <a:r>
              <a:rPr lang="en-US" altLang="zh-CN" sz="2800" dirty="0"/>
              <a:t>3</a:t>
            </a:r>
            <a:r>
              <a:rPr lang="zh-CN" altLang="zh-CN" sz="2800" dirty="0"/>
              <a:t>的正方形</a:t>
            </a:r>
            <a:r>
              <a:rPr lang="en-US" altLang="zh-CN" sz="2800" dirty="0"/>
              <a:t>,</a:t>
            </a:r>
            <a:r>
              <a:rPr lang="en-US" altLang="zh-CN" sz="2800" i="1" dirty="0"/>
              <a:t>ED</a:t>
            </a:r>
            <a:r>
              <a:rPr lang="en-US" altLang="zh-CN" sz="2800" dirty="0"/>
              <a:t>⊥</a:t>
            </a:r>
            <a:r>
              <a:rPr lang="zh-CN" altLang="zh-CN" sz="2800" dirty="0"/>
              <a:t>平面</a:t>
            </a:r>
            <a:r>
              <a:rPr lang="en-US" altLang="zh-CN" sz="2800" i="1" dirty="0"/>
              <a:t>ABCD</a:t>
            </a:r>
            <a:r>
              <a:rPr lang="en-US" altLang="zh-CN" sz="2800" dirty="0"/>
              <a:t>, </a:t>
            </a:r>
            <a:r>
              <a:rPr lang="en-US" altLang="zh-CN" sz="2800" i="1" dirty="0"/>
              <a:t>AF</a:t>
            </a:r>
            <a:r>
              <a:rPr lang="en-US" altLang="zh-CN" sz="2800" dirty="0"/>
              <a:t>⊥</a:t>
            </a:r>
            <a:r>
              <a:rPr lang="zh-CN" altLang="zh-CN" sz="2800" dirty="0"/>
              <a:t>平面</a:t>
            </a:r>
            <a:r>
              <a:rPr lang="en-US" altLang="zh-CN" sz="2800" i="1" dirty="0"/>
              <a:t>ABCD</a:t>
            </a:r>
            <a:r>
              <a:rPr lang="en-US" altLang="zh-CN" sz="2800" dirty="0"/>
              <a:t>, </a:t>
            </a:r>
            <a:r>
              <a:rPr lang="en-US" altLang="zh-CN" sz="2800" i="1" dirty="0"/>
              <a:t>DE=3AF=3</a:t>
            </a:r>
            <a:r>
              <a:rPr lang="en-US" altLang="zh-CN" sz="2800" dirty="0"/>
              <a:t>.</a:t>
            </a:r>
            <a:endParaRPr lang="zh-CN" altLang="zh-CN" sz="2800" dirty="0"/>
          </a:p>
          <a:p>
            <a:pPr>
              <a:lnSpc>
                <a:spcPct val="150000"/>
              </a:lnSpc>
            </a:pPr>
            <a:r>
              <a:rPr lang="en-US" altLang="zh-CN" sz="2800" dirty="0"/>
              <a:t> </a:t>
            </a:r>
            <a:endParaRPr lang="en-US" altLang="zh-CN" sz="2800" dirty="0" smtClean="0"/>
          </a:p>
          <a:p>
            <a:pPr>
              <a:lnSpc>
                <a:spcPct val="150000"/>
              </a:lnSpc>
            </a:pPr>
            <a:endParaRPr lang="en-US" altLang="zh-CN" sz="2800" dirty="0" smtClean="0"/>
          </a:p>
          <a:p>
            <a:pPr>
              <a:lnSpc>
                <a:spcPct val="150000"/>
              </a:lnSpc>
            </a:pPr>
            <a:endParaRPr lang="zh-CN" altLang="zh-CN" sz="2800" dirty="0"/>
          </a:p>
          <a:p>
            <a:pPr algn="ctr">
              <a:lnSpc>
                <a:spcPct val="150000"/>
              </a:lnSpc>
            </a:pPr>
            <a:r>
              <a:rPr lang="zh-CN" altLang="zh-CN" sz="2800" dirty="0"/>
              <a:t>图</a:t>
            </a:r>
            <a:r>
              <a:rPr lang="en-US" altLang="zh-CN" sz="2800" dirty="0"/>
              <a:t>8-3-6</a:t>
            </a:r>
            <a:endParaRPr lang="zh-CN" altLang="zh-CN" sz="2800" dirty="0"/>
          </a:p>
          <a:p>
            <a:pPr>
              <a:lnSpc>
                <a:spcPct val="150000"/>
              </a:lnSpc>
            </a:pPr>
            <a:r>
              <a:rPr lang="en-US" altLang="zh-CN" sz="2800" dirty="0"/>
              <a:t>(1)</a:t>
            </a:r>
            <a:r>
              <a:rPr lang="zh-CN" altLang="zh-CN" sz="2800" dirty="0"/>
              <a:t>证明</a:t>
            </a:r>
            <a:r>
              <a:rPr lang="en-US" altLang="zh-CN" sz="2800" dirty="0"/>
              <a:t>:</a:t>
            </a:r>
            <a:r>
              <a:rPr lang="zh-CN" altLang="zh-CN" sz="2800" dirty="0"/>
              <a:t>平面</a:t>
            </a:r>
            <a:r>
              <a:rPr lang="en-US" altLang="zh-CN" sz="2800" i="1" dirty="0"/>
              <a:t>ABF</a:t>
            </a:r>
            <a:r>
              <a:rPr lang="en-US" altLang="zh-CN" sz="2800" dirty="0"/>
              <a:t>∥</a:t>
            </a:r>
            <a:r>
              <a:rPr lang="zh-CN" altLang="zh-CN" sz="2800" dirty="0"/>
              <a:t>平面</a:t>
            </a:r>
            <a:r>
              <a:rPr lang="en-US" altLang="zh-CN" sz="2800" i="1" dirty="0"/>
              <a:t>DCE</a:t>
            </a:r>
            <a:r>
              <a:rPr lang="en-US" altLang="zh-CN" sz="2800" dirty="0"/>
              <a:t>;</a:t>
            </a:r>
            <a:endParaRPr lang="zh-CN" altLang="zh-CN" sz="2800" dirty="0"/>
          </a:p>
          <a:p>
            <a:pPr>
              <a:lnSpc>
                <a:spcPct val="150000"/>
              </a:lnSpc>
            </a:pPr>
            <a:r>
              <a:rPr lang="en-US" altLang="zh-CN" sz="2800" dirty="0"/>
              <a:t>(2)</a:t>
            </a:r>
            <a:r>
              <a:rPr lang="zh-CN" altLang="zh-CN" sz="2800" dirty="0"/>
              <a:t>在</a:t>
            </a:r>
            <a:r>
              <a:rPr lang="en-US" altLang="zh-CN" sz="2800" i="1" dirty="0"/>
              <a:t>DE</a:t>
            </a:r>
            <a:r>
              <a:rPr lang="zh-CN" altLang="zh-CN" sz="2800" dirty="0"/>
              <a:t>上是否存在一点</a:t>
            </a:r>
            <a:r>
              <a:rPr lang="en-US" altLang="zh-CN" sz="2800" i="1" dirty="0"/>
              <a:t>G</a:t>
            </a:r>
            <a:r>
              <a:rPr lang="en-US" altLang="zh-CN" sz="2800" dirty="0"/>
              <a:t>,</a:t>
            </a:r>
            <a:r>
              <a:rPr lang="zh-CN" altLang="zh-CN" sz="2800" dirty="0"/>
              <a:t>使平面</a:t>
            </a:r>
            <a:r>
              <a:rPr lang="en-US" altLang="zh-CN" sz="2800" i="1" dirty="0"/>
              <a:t>FBG</a:t>
            </a:r>
            <a:r>
              <a:rPr lang="zh-CN" altLang="zh-CN" sz="2800" dirty="0"/>
              <a:t>将几何体</a:t>
            </a:r>
            <a:r>
              <a:rPr lang="en-US" altLang="zh-CN" sz="2800" i="1" dirty="0"/>
              <a:t>ABCDEF</a:t>
            </a:r>
            <a:r>
              <a:rPr lang="zh-CN" altLang="zh-CN" sz="2800" dirty="0"/>
              <a:t>分成的上、下两部分的体积比为</a:t>
            </a:r>
            <a:r>
              <a:rPr lang="en-US" altLang="zh-CN" sz="2800" dirty="0"/>
              <a:t>3∶11?</a:t>
            </a:r>
            <a:r>
              <a:rPr lang="zh-CN" altLang="zh-CN" sz="2800" dirty="0"/>
              <a:t>若存在</a:t>
            </a:r>
            <a:r>
              <a:rPr lang="en-US" altLang="zh-CN" sz="2800" dirty="0"/>
              <a:t>,</a:t>
            </a:r>
            <a:r>
              <a:rPr lang="zh-CN" altLang="zh-CN" sz="2800" dirty="0"/>
              <a:t>求出点</a:t>
            </a:r>
            <a:r>
              <a:rPr lang="en-US" altLang="zh-CN" sz="2800" i="1" dirty="0"/>
              <a:t>G</a:t>
            </a:r>
            <a:r>
              <a:rPr lang="zh-CN" altLang="zh-CN" sz="2800" dirty="0"/>
              <a:t>的位置</a:t>
            </a:r>
            <a:r>
              <a:rPr lang="en-US" altLang="zh-CN" sz="2800" dirty="0"/>
              <a:t>;</a:t>
            </a:r>
            <a:r>
              <a:rPr lang="zh-CN" altLang="zh-CN" sz="2800" dirty="0"/>
              <a:t>若不存在</a:t>
            </a:r>
            <a:r>
              <a:rPr lang="en-US" altLang="zh-CN" sz="2800" dirty="0"/>
              <a:t>,</a:t>
            </a:r>
            <a:r>
              <a:rPr lang="zh-CN" altLang="zh-CN" sz="2800" dirty="0"/>
              <a:t>请说明理由</a:t>
            </a:r>
            <a:r>
              <a:rPr lang="en-US" altLang="zh-CN" sz="2800" dirty="0" smtClean="0"/>
              <a:t>.</a:t>
            </a:r>
            <a:endParaRPr lang="zh-CN" altLang="zh-CN" sz="2800" dirty="0"/>
          </a:p>
        </p:txBody>
      </p:sp>
      <p:pic>
        <p:nvPicPr>
          <p:cNvPr id="10242" name="17717whddy2jsx050.jpg" descr="id:2147531221;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78078" y="1897627"/>
            <a:ext cx="2410261" cy="2223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840505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546507"/>
            <a:ext cx="11139948" cy="3323987"/>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导引</a:t>
            </a:r>
            <a:r>
              <a:rPr lang="zh-CN" altLang="zh-CN" sz="2800" dirty="0"/>
              <a:t>　</a:t>
            </a:r>
            <a:r>
              <a:rPr lang="en-US" altLang="zh-CN" sz="2800" dirty="0" smtClean="0"/>
              <a:t>(</a:t>
            </a:r>
            <a:r>
              <a:rPr lang="en-US" altLang="zh-CN" sz="2800" dirty="0"/>
              <a:t>1)</a:t>
            </a:r>
            <a:r>
              <a:rPr lang="zh-CN" altLang="zh-CN" sz="2800" dirty="0"/>
              <a:t>利用面面平行的判定定理及推论证明</a:t>
            </a:r>
            <a:r>
              <a:rPr lang="en-US" altLang="zh-CN" sz="2800" dirty="0" smtClean="0"/>
              <a:t>;</a:t>
            </a:r>
          </a:p>
          <a:p>
            <a:pPr>
              <a:lnSpc>
                <a:spcPct val="150000"/>
              </a:lnSpc>
            </a:pPr>
            <a:r>
              <a:rPr lang="en-US" altLang="zh-CN" sz="2800" dirty="0" smtClean="0"/>
              <a:t>(</a:t>
            </a:r>
            <a:r>
              <a:rPr lang="en-US" altLang="zh-CN" sz="2800" dirty="0"/>
              <a:t>2)</a:t>
            </a:r>
            <a:r>
              <a:rPr lang="zh-CN" altLang="zh-CN" sz="2800" dirty="0"/>
              <a:t>先求出整个几何体的体积</a:t>
            </a:r>
            <a:r>
              <a:rPr lang="en-US" altLang="zh-CN" sz="2800" dirty="0"/>
              <a:t>.</a:t>
            </a:r>
            <a:r>
              <a:rPr lang="zh-CN" altLang="zh-CN" sz="2800" dirty="0"/>
              <a:t>假设存在一点</a:t>
            </a:r>
            <a:r>
              <a:rPr lang="en-US" altLang="zh-CN" sz="2800" i="1" dirty="0"/>
              <a:t>G</a:t>
            </a:r>
            <a:r>
              <a:rPr lang="en-US" altLang="zh-CN" sz="2800" dirty="0"/>
              <a:t>,</a:t>
            </a:r>
            <a:r>
              <a:rPr lang="zh-CN" altLang="zh-CN" sz="2800" dirty="0"/>
              <a:t>过</a:t>
            </a:r>
            <a:r>
              <a:rPr lang="en-US" altLang="zh-CN" sz="2800" i="1" dirty="0"/>
              <a:t>G</a:t>
            </a:r>
            <a:r>
              <a:rPr lang="zh-CN" altLang="zh-CN" sz="2800" dirty="0"/>
              <a:t>作</a:t>
            </a:r>
            <a:r>
              <a:rPr lang="en-US" altLang="zh-CN" sz="2800" i="1" dirty="0"/>
              <a:t>MG</a:t>
            </a:r>
            <a:r>
              <a:rPr lang="en-US" altLang="zh-CN" sz="2800" dirty="0"/>
              <a:t>∥</a:t>
            </a:r>
            <a:r>
              <a:rPr lang="en-US" altLang="zh-CN" sz="2800" i="1" dirty="0"/>
              <a:t>BF</a:t>
            </a:r>
            <a:r>
              <a:rPr lang="zh-CN" altLang="zh-CN" sz="2800" dirty="0"/>
              <a:t>交</a:t>
            </a:r>
            <a:r>
              <a:rPr lang="en-US" altLang="zh-CN" sz="2800" i="1" dirty="0"/>
              <a:t>EC</a:t>
            </a:r>
            <a:r>
              <a:rPr lang="zh-CN" altLang="zh-CN" sz="2800" dirty="0"/>
              <a:t>于点</a:t>
            </a:r>
            <a:r>
              <a:rPr lang="en-US" altLang="zh-CN" sz="2800" i="1" dirty="0"/>
              <a:t>M</a:t>
            </a:r>
            <a:r>
              <a:rPr lang="en-US" altLang="zh-CN" sz="2800" dirty="0"/>
              <a:t>,</a:t>
            </a:r>
            <a:r>
              <a:rPr lang="zh-CN" altLang="zh-CN" sz="2800" dirty="0"/>
              <a:t>连接</a:t>
            </a:r>
            <a:r>
              <a:rPr lang="en-US" altLang="zh-CN" sz="2800" i="1" dirty="0"/>
              <a:t>BG,BM</a:t>
            </a:r>
            <a:r>
              <a:rPr lang="en-US" altLang="zh-CN" sz="2800" dirty="0"/>
              <a:t>,</a:t>
            </a:r>
            <a:r>
              <a:rPr lang="zh-CN" altLang="zh-CN" sz="2800" dirty="0"/>
              <a:t>设</a:t>
            </a:r>
            <a:r>
              <a:rPr lang="en-US" altLang="zh-CN" sz="2800" i="1" dirty="0"/>
              <a:t>EG=t</a:t>
            </a:r>
            <a:r>
              <a:rPr lang="en-US" altLang="zh-CN" sz="2800" dirty="0"/>
              <a:t>,</a:t>
            </a:r>
            <a:r>
              <a:rPr lang="zh-CN" altLang="zh-CN" sz="2800" dirty="0"/>
              <a:t>求得几何体</a:t>
            </a:r>
            <a:r>
              <a:rPr lang="en-US" altLang="zh-CN" sz="2800" i="1" dirty="0"/>
              <a:t>GFBME</a:t>
            </a:r>
            <a:r>
              <a:rPr lang="zh-CN" altLang="zh-CN" sz="2800" dirty="0"/>
              <a:t>的体积</a:t>
            </a:r>
            <a:r>
              <a:rPr lang="en-US" altLang="zh-CN" sz="2800" dirty="0"/>
              <a:t>,</a:t>
            </a:r>
            <a:r>
              <a:rPr lang="zh-CN" altLang="zh-CN" sz="2800" dirty="0"/>
              <a:t>将其分割成两个三棱锥</a:t>
            </a:r>
            <a:r>
              <a:rPr lang="en-US" altLang="zh-CN" sz="2800" i="1" dirty="0"/>
              <a:t>B-EFG,B-EGM</a:t>
            </a:r>
            <a:r>
              <a:rPr lang="en-US" altLang="zh-CN" sz="2800" dirty="0"/>
              <a:t>,</a:t>
            </a:r>
            <a:r>
              <a:rPr lang="zh-CN" altLang="zh-CN" sz="2800" dirty="0"/>
              <a:t>利用</a:t>
            </a:r>
            <a:r>
              <a:rPr lang="en-US" altLang="zh-CN" sz="2800" dirty="0"/>
              <a:t>t</a:t>
            </a:r>
            <a:r>
              <a:rPr lang="zh-CN" altLang="zh-CN" sz="2800" dirty="0"/>
              <a:t>表示出两个三棱锥的底面积</a:t>
            </a:r>
            <a:r>
              <a:rPr lang="en-US" altLang="zh-CN" sz="2800" dirty="0"/>
              <a:t>,</a:t>
            </a:r>
            <a:r>
              <a:rPr lang="zh-CN" altLang="zh-CN" sz="2800" dirty="0"/>
              <a:t>再利用体积建立方程</a:t>
            </a:r>
            <a:r>
              <a:rPr lang="en-US" altLang="zh-CN" sz="2800" dirty="0"/>
              <a:t>,</a:t>
            </a:r>
            <a:r>
              <a:rPr lang="zh-CN" altLang="zh-CN" sz="2800" dirty="0"/>
              <a:t>解方程求得</a:t>
            </a:r>
            <a:r>
              <a:rPr lang="en-US" altLang="zh-CN" sz="2800" i="1" dirty="0"/>
              <a:t>t</a:t>
            </a:r>
            <a:r>
              <a:rPr lang="zh-CN" altLang="zh-CN" sz="2800" dirty="0"/>
              <a:t>的值</a:t>
            </a:r>
            <a:r>
              <a:rPr lang="en-US" altLang="zh-CN" sz="2800" dirty="0"/>
              <a:t>.</a:t>
            </a:r>
            <a:endParaRPr lang="zh-CN" altLang="zh-CN" sz="2800" dirty="0"/>
          </a:p>
        </p:txBody>
      </p:sp>
    </p:spTree>
    <p:extLst>
      <p:ext uri="{BB962C8B-B14F-4D97-AF65-F5344CB8AC3E}">
        <p14:creationId xmlns:p14="http://schemas.microsoft.com/office/powerpoint/2010/main" xmlns="" val="3663603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241707"/>
            <a:ext cx="11139948" cy="5909310"/>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r>
              <a:rPr lang="en-US" altLang="zh-CN" sz="2800" dirty="0" smtClean="0"/>
              <a:t>(</a:t>
            </a:r>
            <a:r>
              <a:rPr lang="en-US" altLang="zh-CN" sz="2800" dirty="0"/>
              <a:t>1)</a:t>
            </a:r>
            <a:r>
              <a:rPr lang="zh-CN" altLang="zh-CN" sz="2800" dirty="0"/>
              <a:t>解法一　</a:t>
            </a:r>
            <a:r>
              <a:rPr lang="en-US" altLang="zh-CN" sz="2800" dirty="0">
                <a:solidFill>
                  <a:srgbClr val="FF0000"/>
                </a:solidFill>
              </a:rPr>
              <a:t>(</a:t>
            </a:r>
            <a:r>
              <a:rPr lang="zh-CN" altLang="zh-CN" sz="2800" dirty="0">
                <a:solidFill>
                  <a:srgbClr val="FF0000"/>
                </a:solidFill>
              </a:rPr>
              <a:t>应用面面平行的判定定理证明</a:t>
            </a:r>
            <a:r>
              <a:rPr lang="en-US" altLang="zh-CN" sz="2800" dirty="0">
                <a:solidFill>
                  <a:srgbClr val="FF0000"/>
                </a:solidFill>
              </a:rPr>
              <a:t>)</a:t>
            </a:r>
            <a:r>
              <a:rPr lang="zh-CN" altLang="zh-CN" sz="2800" dirty="0"/>
              <a:t>因为</a:t>
            </a:r>
            <a:r>
              <a:rPr lang="en-US" altLang="zh-CN" sz="2800" i="1" dirty="0"/>
              <a:t>DE</a:t>
            </a:r>
            <a:r>
              <a:rPr lang="en-US" altLang="zh-CN" sz="2800" dirty="0"/>
              <a:t>⊥</a:t>
            </a:r>
            <a:r>
              <a:rPr lang="zh-CN" altLang="zh-CN" sz="2800" dirty="0"/>
              <a:t>平面</a:t>
            </a:r>
            <a:r>
              <a:rPr lang="en-US" altLang="zh-CN" sz="2800" i="1" dirty="0"/>
              <a:t>ABCD</a:t>
            </a:r>
            <a:r>
              <a:rPr lang="en-US" altLang="zh-CN" sz="2800" dirty="0"/>
              <a:t>, </a:t>
            </a:r>
            <a:r>
              <a:rPr lang="en-US" altLang="zh-CN" sz="2800" i="1" dirty="0"/>
              <a:t>AF</a:t>
            </a:r>
            <a:r>
              <a:rPr lang="en-US" altLang="zh-CN" sz="2800" dirty="0"/>
              <a:t>⊥</a:t>
            </a:r>
            <a:r>
              <a:rPr lang="zh-CN" altLang="zh-CN" sz="2800" dirty="0"/>
              <a:t>平面</a:t>
            </a:r>
            <a:r>
              <a:rPr lang="en-US" altLang="zh-CN" sz="2800" i="1" dirty="0"/>
              <a:t>ABCD</a:t>
            </a:r>
            <a:r>
              <a:rPr lang="en-US" altLang="zh-CN" sz="2800" dirty="0"/>
              <a:t>,</a:t>
            </a:r>
            <a:r>
              <a:rPr lang="zh-CN" altLang="zh-CN" sz="2800" dirty="0"/>
              <a:t>所以</a:t>
            </a:r>
            <a:r>
              <a:rPr lang="en-US" altLang="zh-CN" sz="2800" i="1" dirty="0"/>
              <a:t>DE</a:t>
            </a:r>
            <a:r>
              <a:rPr lang="en-US" altLang="zh-CN" sz="2800" dirty="0"/>
              <a:t>∥</a:t>
            </a:r>
            <a:r>
              <a:rPr lang="en-US" altLang="zh-CN" sz="2800" i="1" dirty="0"/>
              <a:t>AF</a:t>
            </a:r>
            <a:r>
              <a:rPr lang="en-US" altLang="zh-CN" sz="2800" dirty="0"/>
              <a:t>.</a:t>
            </a:r>
            <a:endParaRPr lang="zh-CN" altLang="zh-CN" sz="2800" dirty="0"/>
          </a:p>
          <a:p>
            <a:pPr>
              <a:lnSpc>
                <a:spcPct val="150000"/>
              </a:lnSpc>
            </a:pPr>
            <a:r>
              <a:rPr lang="zh-CN" altLang="zh-CN" sz="2800" dirty="0"/>
              <a:t>因为</a:t>
            </a:r>
            <a:r>
              <a:rPr lang="en-US" altLang="zh-CN" sz="2800" i="1" dirty="0"/>
              <a:t>AF</a:t>
            </a:r>
            <a:r>
              <a:rPr lang="en-US" altLang="zh-CN" sz="2800" dirty="0"/>
              <a:t>⊄</a:t>
            </a:r>
            <a:r>
              <a:rPr lang="zh-CN" altLang="zh-CN" sz="2800" dirty="0"/>
              <a:t>平面</a:t>
            </a:r>
            <a:r>
              <a:rPr lang="en-US" altLang="zh-CN" sz="2800" i="1" dirty="0"/>
              <a:t>DCE,DE</a:t>
            </a:r>
            <a:r>
              <a:rPr lang="en-US" altLang="zh-CN" sz="2800" dirty="0"/>
              <a:t>⊂</a:t>
            </a:r>
            <a:r>
              <a:rPr lang="zh-CN" altLang="zh-CN" sz="2800" dirty="0"/>
              <a:t>平面</a:t>
            </a:r>
            <a:r>
              <a:rPr lang="en-US" altLang="zh-CN" sz="2800" i="1" dirty="0"/>
              <a:t>DCE</a:t>
            </a:r>
            <a:r>
              <a:rPr lang="en-US" altLang="zh-CN" sz="2800" dirty="0"/>
              <a:t>,</a:t>
            </a:r>
            <a:r>
              <a:rPr lang="zh-CN" altLang="zh-CN" sz="2800" dirty="0"/>
              <a:t>所以</a:t>
            </a:r>
            <a:r>
              <a:rPr lang="en-US" altLang="zh-CN" sz="2800" i="1" dirty="0"/>
              <a:t>AF</a:t>
            </a:r>
            <a:r>
              <a:rPr lang="en-US" altLang="zh-CN" sz="2800" dirty="0"/>
              <a:t>∥</a:t>
            </a:r>
            <a:r>
              <a:rPr lang="zh-CN" altLang="zh-CN" sz="2800" dirty="0"/>
              <a:t>平面</a:t>
            </a:r>
            <a:r>
              <a:rPr lang="en-US" altLang="zh-CN" sz="2800" i="1" dirty="0"/>
              <a:t>DCE</a:t>
            </a:r>
            <a:r>
              <a:rPr lang="en-US" altLang="zh-CN" sz="2800" dirty="0"/>
              <a:t>.</a:t>
            </a:r>
            <a:endParaRPr lang="zh-CN" altLang="zh-CN" sz="2800" dirty="0"/>
          </a:p>
          <a:p>
            <a:pPr>
              <a:lnSpc>
                <a:spcPct val="150000"/>
              </a:lnSpc>
            </a:pPr>
            <a:r>
              <a:rPr lang="zh-CN" altLang="zh-CN" sz="2800" dirty="0"/>
              <a:t>因为四边形</a:t>
            </a:r>
            <a:r>
              <a:rPr lang="en-US" altLang="zh-CN" sz="2800" i="1" dirty="0"/>
              <a:t>ABCD</a:t>
            </a:r>
            <a:r>
              <a:rPr lang="zh-CN" altLang="zh-CN" sz="2800" dirty="0"/>
              <a:t>是正方形</a:t>
            </a:r>
            <a:r>
              <a:rPr lang="en-US" altLang="zh-CN" sz="2800" dirty="0"/>
              <a:t>,</a:t>
            </a:r>
            <a:r>
              <a:rPr lang="zh-CN" altLang="zh-CN" sz="2800" dirty="0"/>
              <a:t>所以</a:t>
            </a:r>
            <a:r>
              <a:rPr lang="en-US" altLang="zh-CN" sz="2800" i="1" dirty="0"/>
              <a:t>AB</a:t>
            </a:r>
            <a:r>
              <a:rPr lang="en-US" altLang="zh-CN" sz="2800" dirty="0"/>
              <a:t>∥</a:t>
            </a:r>
            <a:r>
              <a:rPr lang="en-US" altLang="zh-CN" sz="2800" i="1" dirty="0"/>
              <a:t>CD</a:t>
            </a:r>
            <a:r>
              <a:rPr lang="en-US" altLang="zh-CN" sz="2800" dirty="0"/>
              <a:t>.</a:t>
            </a:r>
            <a:endParaRPr lang="zh-CN" altLang="zh-CN" sz="2800" dirty="0"/>
          </a:p>
          <a:p>
            <a:pPr>
              <a:lnSpc>
                <a:spcPct val="150000"/>
              </a:lnSpc>
            </a:pPr>
            <a:r>
              <a:rPr lang="zh-CN" altLang="zh-CN" sz="2800" dirty="0"/>
              <a:t>因为</a:t>
            </a:r>
            <a:r>
              <a:rPr lang="en-US" altLang="zh-CN" sz="2800" i="1" dirty="0"/>
              <a:t>AB</a:t>
            </a:r>
            <a:r>
              <a:rPr lang="en-US" altLang="zh-CN" sz="2800" dirty="0"/>
              <a:t>⊄</a:t>
            </a:r>
            <a:r>
              <a:rPr lang="zh-CN" altLang="zh-CN" sz="2800" dirty="0"/>
              <a:t>平面</a:t>
            </a:r>
            <a:r>
              <a:rPr lang="en-US" altLang="zh-CN" sz="2800" i="1" dirty="0"/>
              <a:t>CDE</a:t>
            </a:r>
            <a:r>
              <a:rPr lang="en-US" altLang="zh-CN" sz="2800" dirty="0"/>
              <a:t>,</a:t>
            </a:r>
            <a:r>
              <a:rPr lang="zh-CN" altLang="zh-CN" sz="2800" dirty="0"/>
              <a:t>所以</a:t>
            </a:r>
            <a:r>
              <a:rPr lang="en-US" altLang="zh-CN" sz="2800" i="1" dirty="0"/>
              <a:t>AB</a:t>
            </a:r>
            <a:r>
              <a:rPr lang="en-US" altLang="zh-CN" sz="2800" dirty="0"/>
              <a:t>∥</a:t>
            </a:r>
            <a:r>
              <a:rPr lang="zh-CN" altLang="zh-CN" sz="2800" dirty="0"/>
              <a:t>平面</a:t>
            </a:r>
            <a:r>
              <a:rPr lang="en-US" altLang="zh-CN" sz="2800" i="1" dirty="0"/>
              <a:t>DCE</a:t>
            </a:r>
            <a:r>
              <a:rPr lang="en-US" altLang="zh-CN" sz="2800" dirty="0"/>
              <a:t>.</a:t>
            </a:r>
            <a:endParaRPr lang="zh-CN" altLang="zh-CN" sz="2800" dirty="0"/>
          </a:p>
          <a:p>
            <a:pPr>
              <a:lnSpc>
                <a:spcPct val="150000"/>
              </a:lnSpc>
            </a:pPr>
            <a:r>
              <a:rPr lang="zh-CN" altLang="zh-CN" sz="2800" dirty="0"/>
              <a:t>因为</a:t>
            </a:r>
            <a:r>
              <a:rPr lang="en-US" altLang="zh-CN" sz="2800" i="1" dirty="0"/>
              <a:t>AB</a:t>
            </a:r>
            <a:r>
              <a:rPr lang="en-US" altLang="zh-CN" sz="2800" dirty="0"/>
              <a:t>∩</a:t>
            </a:r>
            <a:r>
              <a:rPr lang="en-US" altLang="zh-CN" sz="2800" i="1" dirty="0"/>
              <a:t>AF=A</a:t>
            </a:r>
            <a:r>
              <a:rPr lang="en-US" altLang="zh-CN" sz="2800" dirty="0"/>
              <a:t>, </a:t>
            </a:r>
            <a:r>
              <a:rPr lang="en-US" altLang="zh-CN" sz="2800" i="1" dirty="0"/>
              <a:t>AB</a:t>
            </a:r>
            <a:r>
              <a:rPr lang="en-US" altLang="zh-CN" sz="2800" dirty="0"/>
              <a:t>⊂</a:t>
            </a:r>
            <a:r>
              <a:rPr lang="zh-CN" altLang="zh-CN" sz="2800" dirty="0"/>
              <a:t>平面</a:t>
            </a:r>
            <a:r>
              <a:rPr lang="en-US" altLang="zh-CN" sz="2800" i="1" dirty="0"/>
              <a:t>ABF,AF</a:t>
            </a:r>
            <a:r>
              <a:rPr lang="en-US" altLang="zh-CN" sz="2800" dirty="0"/>
              <a:t>⊂</a:t>
            </a:r>
            <a:r>
              <a:rPr lang="zh-CN" altLang="zh-CN" sz="2800" dirty="0"/>
              <a:t>平面</a:t>
            </a:r>
            <a:r>
              <a:rPr lang="en-US" altLang="zh-CN" sz="2800" i="1" dirty="0"/>
              <a:t>ABF</a:t>
            </a:r>
            <a:r>
              <a:rPr lang="en-US" altLang="zh-CN" sz="2800" dirty="0"/>
              <a:t>,</a:t>
            </a:r>
            <a:r>
              <a:rPr lang="zh-CN" altLang="zh-CN" sz="2800" dirty="0"/>
              <a:t>所以平面</a:t>
            </a:r>
            <a:r>
              <a:rPr lang="en-US" altLang="zh-CN" sz="2800" i="1" dirty="0"/>
              <a:t>ABF</a:t>
            </a:r>
            <a:r>
              <a:rPr lang="en-US" altLang="zh-CN" sz="2800" dirty="0"/>
              <a:t>∥</a:t>
            </a:r>
            <a:r>
              <a:rPr lang="zh-CN" altLang="zh-CN" sz="2800" dirty="0"/>
              <a:t>平面</a:t>
            </a:r>
            <a:r>
              <a:rPr lang="en-US" altLang="zh-CN" sz="2800" i="1" dirty="0"/>
              <a:t>DCE</a:t>
            </a:r>
            <a:r>
              <a:rPr lang="en-US" altLang="zh-CN" sz="2800" dirty="0"/>
              <a:t>.</a:t>
            </a:r>
            <a:endParaRPr lang="zh-CN" altLang="zh-CN" sz="2800" dirty="0"/>
          </a:p>
          <a:p>
            <a:pPr>
              <a:lnSpc>
                <a:spcPct val="150000"/>
              </a:lnSpc>
            </a:pPr>
            <a:r>
              <a:rPr lang="zh-CN" altLang="zh-CN" sz="2800" dirty="0"/>
              <a:t>解法二　</a:t>
            </a:r>
            <a:r>
              <a:rPr lang="en-US" altLang="zh-CN" sz="2800" dirty="0">
                <a:solidFill>
                  <a:srgbClr val="FF0000"/>
                </a:solidFill>
              </a:rPr>
              <a:t>(</a:t>
            </a:r>
            <a:r>
              <a:rPr lang="zh-CN" altLang="zh-CN" sz="2800" dirty="0">
                <a:solidFill>
                  <a:srgbClr val="FF0000"/>
                </a:solidFill>
              </a:rPr>
              <a:t>利用两个平面内的两条相交直线分别平行证明</a:t>
            </a:r>
            <a:r>
              <a:rPr lang="en-US" altLang="zh-CN" sz="2800" dirty="0">
                <a:solidFill>
                  <a:srgbClr val="FF0000"/>
                </a:solidFill>
              </a:rPr>
              <a:t>)</a:t>
            </a:r>
            <a:r>
              <a:rPr lang="zh-CN" altLang="zh-CN" sz="2800" dirty="0"/>
              <a:t>因为</a:t>
            </a:r>
            <a:r>
              <a:rPr lang="en-US" altLang="zh-CN" sz="2800" i="1" dirty="0"/>
              <a:t>DE</a:t>
            </a:r>
            <a:r>
              <a:rPr lang="en-US" altLang="zh-CN" sz="2800" dirty="0"/>
              <a:t>⊥</a:t>
            </a:r>
            <a:r>
              <a:rPr lang="zh-CN" altLang="zh-CN" sz="2800" dirty="0"/>
              <a:t>平面</a:t>
            </a:r>
            <a:r>
              <a:rPr lang="en-US" altLang="zh-CN" sz="2800" i="1" dirty="0"/>
              <a:t>ABCD,AF</a:t>
            </a:r>
            <a:r>
              <a:rPr lang="en-US" altLang="zh-CN" sz="2800" dirty="0"/>
              <a:t>⊥</a:t>
            </a:r>
            <a:r>
              <a:rPr lang="zh-CN" altLang="zh-CN" sz="2800" dirty="0"/>
              <a:t>平面</a:t>
            </a:r>
            <a:r>
              <a:rPr lang="en-US" altLang="zh-CN" sz="2800" i="1" dirty="0"/>
              <a:t>ABCD</a:t>
            </a:r>
            <a:r>
              <a:rPr lang="en-US" altLang="zh-CN" sz="2800" dirty="0"/>
              <a:t>,</a:t>
            </a:r>
            <a:r>
              <a:rPr lang="zh-CN" altLang="zh-CN" sz="2800" dirty="0"/>
              <a:t>所以</a:t>
            </a:r>
            <a:r>
              <a:rPr lang="en-US" altLang="zh-CN" sz="2800" i="1" dirty="0"/>
              <a:t>DE</a:t>
            </a:r>
            <a:r>
              <a:rPr lang="en-US" altLang="zh-CN" sz="2800" dirty="0"/>
              <a:t>∥</a:t>
            </a:r>
            <a:r>
              <a:rPr lang="en-US" altLang="zh-CN" sz="2800" i="1" dirty="0"/>
              <a:t>AF</a:t>
            </a:r>
            <a:r>
              <a:rPr lang="en-US" altLang="zh-CN" sz="2800" dirty="0"/>
              <a:t>.</a:t>
            </a:r>
            <a:endParaRPr lang="zh-CN" altLang="zh-CN" sz="2800" dirty="0"/>
          </a:p>
          <a:p>
            <a:pPr>
              <a:lnSpc>
                <a:spcPct val="150000"/>
              </a:lnSpc>
            </a:pPr>
            <a:r>
              <a:rPr lang="zh-CN" altLang="zh-CN" sz="2800" dirty="0"/>
              <a:t>因为四边形</a:t>
            </a:r>
            <a:r>
              <a:rPr lang="en-US" altLang="zh-CN" sz="2800" i="1" dirty="0"/>
              <a:t>ABCD</a:t>
            </a:r>
            <a:r>
              <a:rPr lang="zh-CN" altLang="zh-CN" sz="2800" dirty="0"/>
              <a:t>为正方形</a:t>
            </a:r>
            <a:r>
              <a:rPr lang="en-US" altLang="zh-CN" sz="2800" dirty="0"/>
              <a:t>,</a:t>
            </a:r>
            <a:r>
              <a:rPr lang="zh-CN" altLang="zh-CN" sz="2800" dirty="0"/>
              <a:t>所以</a:t>
            </a:r>
            <a:r>
              <a:rPr lang="en-US" altLang="zh-CN" sz="2800" i="1" dirty="0"/>
              <a:t>AB</a:t>
            </a:r>
            <a:r>
              <a:rPr lang="en-US" altLang="zh-CN" sz="2800" dirty="0"/>
              <a:t>∥</a:t>
            </a:r>
            <a:r>
              <a:rPr lang="en-US" altLang="zh-CN" sz="2800" i="1" dirty="0"/>
              <a:t>CD</a:t>
            </a:r>
            <a:r>
              <a:rPr lang="en-US" altLang="zh-CN" sz="2800" dirty="0" smtClean="0"/>
              <a:t>.</a:t>
            </a:r>
            <a:endParaRPr lang="zh-CN" altLang="zh-CN" sz="2800" dirty="0"/>
          </a:p>
        </p:txBody>
      </p:sp>
    </p:spTree>
    <p:extLst>
      <p:ext uri="{BB962C8B-B14F-4D97-AF65-F5344CB8AC3E}">
        <p14:creationId xmlns:p14="http://schemas.microsoft.com/office/powerpoint/2010/main" xmlns="" val="4205087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330198"/>
                <a:ext cx="11139948" cy="5529206"/>
              </a:xfrm>
              <a:prstGeom prst="rect">
                <a:avLst/>
              </a:prstGeom>
            </p:spPr>
            <p:txBody>
              <a:bodyPr wrap="square">
                <a:spAutoFit/>
              </a:bodyPr>
              <a:lstStyle/>
              <a:p>
                <a:pPr>
                  <a:lnSpc>
                    <a:spcPct val="150000"/>
                  </a:lnSpc>
                </a:pPr>
                <a:r>
                  <a:rPr lang="zh-CN" altLang="zh-CN" sz="2800" dirty="0" smtClean="0"/>
                  <a:t>又</a:t>
                </a:r>
                <a:r>
                  <a:rPr lang="en-US" altLang="zh-CN" sz="2800" i="1" dirty="0"/>
                  <a:t>AF</a:t>
                </a:r>
                <a:r>
                  <a:rPr lang="en-US" altLang="zh-CN" sz="2800" dirty="0"/>
                  <a:t>∩</a:t>
                </a:r>
                <a:r>
                  <a:rPr lang="en-US" altLang="zh-CN" sz="2800" i="1" dirty="0"/>
                  <a:t>AB=A,DE</a:t>
                </a:r>
                <a:r>
                  <a:rPr lang="en-US" altLang="zh-CN" sz="2800" dirty="0"/>
                  <a:t>∩</a:t>
                </a:r>
                <a:r>
                  <a:rPr lang="en-US" altLang="zh-CN" sz="2800" i="1" dirty="0"/>
                  <a:t>DC=D</a:t>
                </a:r>
                <a:r>
                  <a:rPr lang="en-US" altLang="zh-CN" sz="2800" dirty="0"/>
                  <a:t>,</a:t>
                </a:r>
                <a:r>
                  <a:rPr lang="zh-CN" altLang="zh-CN" sz="2800" dirty="0"/>
                  <a:t>所以平面</a:t>
                </a:r>
                <a:r>
                  <a:rPr lang="en-US" altLang="zh-CN" sz="2800" i="1" dirty="0"/>
                  <a:t>ABF</a:t>
                </a:r>
                <a:r>
                  <a:rPr lang="en-US" altLang="zh-CN" sz="2800" dirty="0"/>
                  <a:t>∥</a:t>
                </a:r>
                <a:r>
                  <a:rPr lang="zh-CN" altLang="zh-CN" sz="2800" dirty="0"/>
                  <a:t>平面</a:t>
                </a:r>
                <a:r>
                  <a:rPr lang="en-US" altLang="zh-CN" sz="2800" i="1" dirty="0"/>
                  <a:t>DCE</a:t>
                </a:r>
                <a:r>
                  <a:rPr lang="en-US" altLang="zh-CN" sz="2800" dirty="0"/>
                  <a:t>.</a:t>
                </a:r>
                <a:endParaRPr lang="zh-CN" altLang="zh-CN" sz="2800" dirty="0"/>
              </a:p>
              <a:p>
                <a:pPr>
                  <a:lnSpc>
                    <a:spcPct val="150000"/>
                  </a:lnSpc>
                </a:pPr>
                <a:r>
                  <a:rPr lang="zh-CN" altLang="zh-CN" sz="2800" dirty="0"/>
                  <a:t>解法三　</a:t>
                </a:r>
                <a:r>
                  <a:rPr lang="en-US" altLang="zh-CN" sz="2800" dirty="0">
                    <a:solidFill>
                      <a:srgbClr val="FF0000"/>
                    </a:solidFill>
                  </a:rPr>
                  <a:t>(</a:t>
                </a:r>
                <a:r>
                  <a:rPr lang="zh-CN" altLang="zh-CN" sz="2800" dirty="0">
                    <a:solidFill>
                      <a:srgbClr val="FF0000"/>
                    </a:solidFill>
                  </a:rPr>
                  <a:t>利用垂直于同一条直线的两个平面平行证明</a:t>
                </a:r>
                <a:r>
                  <a:rPr lang="en-US" altLang="zh-CN" sz="2800" dirty="0">
                    <a:solidFill>
                      <a:srgbClr val="FF0000"/>
                    </a:solidFill>
                  </a:rPr>
                  <a:t>)</a:t>
                </a:r>
                <a:r>
                  <a:rPr lang="zh-CN" altLang="zh-CN" sz="2800" dirty="0"/>
                  <a:t>因为</a:t>
                </a:r>
                <a:r>
                  <a:rPr lang="en-US" altLang="zh-CN" sz="2800" i="1" dirty="0"/>
                  <a:t>DE</a:t>
                </a:r>
                <a:r>
                  <a:rPr lang="en-US" altLang="zh-CN" sz="2800" dirty="0"/>
                  <a:t>⊥</a:t>
                </a:r>
                <a:r>
                  <a:rPr lang="zh-CN" altLang="zh-CN" sz="2800" dirty="0"/>
                  <a:t>平面</a:t>
                </a:r>
                <a:r>
                  <a:rPr lang="en-US" altLang="zh-CN" sz="2800" i="1" dirty="0"/>
                  <a:t>ABCD</a:t>
                </a:r>
                <a:r>
                  <a:rPr lang="en-US" altLang="zh-CN" sz="2800" dirty="0"/>
                  <a:t>,</a:t>
                </a:r>
                <a:r>
                  <a:rPr lang="zh-CN" altLang="zh-CN" sz="2800" dirty="0"/>
                  <a:t>所以</a:t>
                </a:r>
                <a:r>
                  <a:rPr lang="en-US" altLang="zh-CN" sz="2800" i="1" dirty="0"/>
                  <a:t>DE</a:t>
                </a:r>
                <a:r>
                  <a:rPr lang="en-US" altLang="zh-CN" sz="2800" dirty="0"/>
                  <a:t>⊥</a:t>
                </a:r>
                <a:r>
                  <a:rPr lang="en-US" altLang="zh-CN" sz="2800" i="1" dirty="0"/>
                  <a:t>AD</a:t>
                </a:r>
                <a:r>
                  <a:rPr lang="en-US" altLang="zh-CN" sz="2800" dirty="0"/>
                  <a:t>,</a:t>
                </a:r>
                <a:r>
                  <a:rPr lang="zh-CN" altLang="zh-CN" sz="2800" dirty="0"/>
                  <a:t>在正方形</a:t>
                </a:r>
                <a:r>
                  <a:rPr lang="en-US" altLang="zh-CN" sz="2800" i="1" dirty="0"/>
                  <a:t>ABCD</a:t>
                </a:r>
                <a:r>
                  <a:rPr lang="zh-CN" altLang="zh-CN" sz="2800" dirty="0"/>
                  <a:t>中</a:t>
                </a:r>
                <a:r>
                  <a:rPr lang="en-US" altLang="zh-CN" sz="2800" dirty="0"/>
                  <a:t>,</a:t>
                </a:r>
                <a:r>
                  <a:rPr lang="en-US" altLang="zh-CN" sz="2800" i="1" dirty="0"/>
                  <a:t>AD</a:t>
                </a:r>
                <a:r>
                  <a:rPr lang="en-US" altLang="zh-CN" sz="2800" dirty="0"/>
                  <a:t>⊥</a:t>
                </a:r>
                <a:r>
                  <a:rPr lang="en-US" altLang="zh-CN" sz="2800" i="1" dirty="0"/>
                  <a:t>DC</a:t>
                </a:r>
                <a:r>
                  <a:rPr lang="en-US" altLang="zh-CN" sz="2800" dirty="0"/>
                  <a:t>.</a:t>
                </a:r>
                <a:endParaRPr lang="zh-CN" altLang="zh-CN" sz="2800" dirty="0"/>
              </a:p>
              <a:p>
                <a:pPr>
                  <a:lnSpc>
                    <a:spcPct val="150000"/>
                  </a:lnSpc>
                </a:pPr>
                <a:r>
                  <a:rPr lang="zh-CN" altLang="zh-CN" sz="2800" dirty="0"/>
                  <a:t>又</a:t>
                </a:r>
                <a:r>
                  <a:rPr lang="en-US" altLang="zh-CN" sz="2800" i="1" dirty="0"/>
                  <a:t>DE</a:t>
                </a:r>
                <a:r>
                  <a:rPr lang="en-US" altLang="zh-CN" sz="2800" dirty="0"/>
                  <a:t>∩</a:t>
                </a:r>
                <a:r>
                  <a:rPr lang="en-US" altLang="zh-CN" sz="2800" i="1" dirty="0"/>
                  <a:t>DC=D</a:t>
                </a:r>
                <a:r>
                  <a:rPr lang="en-US" altLang="zh-CN" sz="2800" dirty="0"/>
                  <a:t>,</a:t>
                </a:r>
                <a:r>
                  <a:rPr lang="zh-CN" altLang="zh-CN" sz="2800" dirty="0"/>
                  <a:t>所以</a:t>
                </a:r>
                <a:r>
                  <a:rPr lang="en-US" altLang="zh-CN" sz="2800" i="1" dirty="0"/>
                  <a:t>AD</a:t>
                </a:r>
                <a:r>
                  <a:rPr lang="en-US" altLang="zh-CN" sz="2800" dirty="0"/>
                  <a:t>⊥</a:t>
                </a:r>
                <a:r>
                  <a:rPr lang="zh-CN" altLang="zh-CN" sz="2800" dirty="0"/>
                  <a:t>平面</a:t>
                </a:r>
                <a:r>
                  <a:rPr lang="en-US" altLang="zh-CN" sz="2800" i="1" dirty="0"/>
                  <a:t>DEC</a:t>
                </a:r>
                <a:r>
                  <a:rPr lang="en-US" altLang="zh-CN" sz="2800" dirty="0"/>
                  <a:t>.</a:t>
                </a:r>
                <a:endParaRPr lang="zh-CN" altLang="zh-CN" sz="2800" dirty="0"/>
              </a:p>
              <a:p>
                <a:pPr>
                  <a:lnSpc>
                    <a:spcPct val="150000"/>
                  </a:lnSpc>
                </a:pPr>
                <a:r>
                  <a:rPr lang="zh-CN" altLang="zh-CN" sz="2800" dirty="0"/>
                  <a:t>同理</a:t>
                </a:r>
                <a:r>
                  <a:rPr lang="en-US" altLang="zh-CN" sz="2800" i="1" dirty="0"/>
                  <a:t>AD</a:t>
                </a:r>
                <a:r>
                  <a:rPr lang="en-US" altLang="zh-CN" sz="2800" dirty="0"/>
                  <a:t>⊥</a:t>
                </a:r>
                <a:r>
                  <a:rPr lang="zh-CN" altLang="zh-CN" sz="2800" dirty="0"/>
                  <a:t>平面</a:t>
                </a:r>
                <a:r>
                  <a:rPr lang="en-US" altLang="zh-CN" sz="2800" i="1" dirty="0"/>
                  <a:t>ABF</a:t>
                </a:r>
                <a:r>
                  <a:rPr lang="en-US" altLang="zh-CN" sz="2800" dirty="0"/>
                  <a:t>.</a:t>
                </a:r>
                <a:r>
                  <a:rPr lang="zh-CN" altLang="zh-CN" sz="2800" dirty="0"/>
                  <a:t>所以平面</a:t>
                </a:r>
                <a:r>
                  <a:rPr lang="en-US" altLang="zh-CN" sz="2800" i="1" dirty="0"/>
                  <a:t>ABF</a:t>
                </a:r>
                <a:r>
                  <a:rPr lang="en-US" altLang="zh-CN" sz="2800" dirty="0"/>
                  <a:t>∥</a:t>
                </a:r>
                <a:r>
                  <a:rPr lang="zh-CN" altLang="zh-CN" sz="2800" dirty="0"/>
                  <a:t>平面</a:t>
                </a:r>
                <a:r>
                  <a:rPr lang="en-US" altLang="zh-CN" sz="2800" i="1" dirty="0"/>
                  <a:t>DCE</a:t>
                </a:r>
                <a:r>
                  <a:rPr lang="en-US" altLang="zh-CN" sz="2800" dirty="0" smtClean="0"/>
                  <a:t>.</a:t>
                </a:r>
              </a:p>
              <a:p>
                <a:pPr>
                  <a:lnSpc>
                    <a:spcPct val="150000"/>
                  </a:lnSpc>
                </a:pPr>
                <a:r>
                  <a:rPr lang="en-US" altLang="zh-CN" sz="2800" dirty="0"/>
                  <a:t>(2)</a:t>
                </a:r>
                <a:r>
                  <a:rPr lang="zh-CN" altLang="zh-CN" sz="2800" dirty="0"/>
                  <a:t>假设存在一点</a:t>
                </a:r>
                <a:r>
                  <a:rPr lang="en-US" altLang="zh-CN" sz="2800" i="1" dirty="0"/>
                  <a:t>G</a:t>
                </a:r>
                <a:r>
                  <a:rPr lang="en-US" altLang="zh-CN" sz="2800" dirty="0"/>
                  <a:t>,</a:t>
                </a:r>
                <a:r>
                  <a:rPr lang="zh-CN" altLang="zh-CN" sz="2800" dirty="0"/>
                  <a:t>如图</a:t>
                </a:r>
                <a:r>
                  <a:rPr lang="en-US" altLang="zh-CN" sz="2800" dirty="0"/>
                  <a:t>8-3-7,</a:t>
                </a:r>
                <a:r>
                  <a:rPr lang="zh-CN" altLang="zh-CN" sz="2800" dirty="0"/>
                  <a:t>过</a:t>
                </a:r>
                <a:r>
                  <a:rPr lang="en-US" altLang="zh-CN" sz="2800" i="1" dirty="0"/>
                  <a:t>G</a:t>
                </a:r>
                <a:r>
                  <a:rPr lang="zh-CN" altLang="zh-CN" sz="2800" dirty="0"/>
                  <a:t>作</a:t>
                </a:r>
                <a:r>
                  <a:rPr lang="en-US" altLang="zh-CN" sz="2800" i="1" dirty="0"/>
                  <a:t>MG</a:t>
                </a:r>
                <a:r>
                  <a:rPr lang="en-US" altLang="zh-CN" sz="2800" dirty="0"/>
                  <a:t>∥</a:t>
                </a:r>
                <a:r>
                  <a:rPr lang="en-US" altLang="zh-CN" sz="2800" i="1" dirty="0"/>
                  <a:t>BF</a:t>
                </a:r>
                <a:r>
                  <a:rPr lang="zh-CN" altLang="zh-CN" sz="2800" dirty="0"/>
                  <a:t>交</a:t>
                </a:r>
                <a:r>
                  <a:rPr lang="en-US" altLang="zh-CN" sz="2800" i="1" dirty="0"/>
                  <a:t>EC</a:t>
                </a:r>
                <a:r>
                  <a:rPr lang="zh-CN" altLang="zh-CN" sz="2800" dirty="0"/>
                  <a:t>于点</a:t>
                </a:r>
                <a:r>
                  <a:rPr lang="en-US" altLang="zh-CN" sz="2800" i="1" dirty="0"/>
                  <a:t>M</a:t>
                </a:r>
                <a:r>
                  <a:rPr lang="en-US" altLang="zh-CN" sz="2800" dirty="0"/>
                  <a:t>,</a:t>
                </a:r>
                <a:r>
                  <a:rPr lang="zh-CN" altLang="zh-CN" sz="2800" dirty="0"/>
                  <a:t>连接</a:t>
                </a:r>
                <a:r>
                  <a:rPr lang="en-US" altLang="zh-CN" sz="2800" i="1" dirty="0"/>
                  <a:t>BG,BM,GF,BD</a:t>
                </a:r>
                <a:r>
                  <a:rPr lang="en-US" altLang="zh-CN" sz="2800" dirty="0"/>
                  <a:t>.</a:t>
                </a:r>
                <a:endParaRPr lang="zh-CN" altLang="zh-CN" sz="2800" dirty="0"/>
              </a:p>
              <a:p>
                <a:pPr>
                  <a:lnSpc>
                    <a:spcPct val="150000"/>
                  </a:lnSpc>
                </a:pPr>
                <a:r>
                  <a:rPr lang="zh-CN" altLang="zh-CN" sz="2800" dirty="0"/>
                  <a:t>则</a:t>
                </a:r>
                <a:r>
                  <a:rPr lang="en-US" altLang="zh-CN" sz="2800" i="1" dirty="0"/>
                  <a:t>V</a:t>
                </a:r>
                <a:r>
                  <a:rPr lang="en-US" altLang="zh-CN" sz="2800" i="1" baseline="-25000" dirty="0"/>
                  <a:t>ABCDEF</a:t>
                </a:r>
                <a:r>
                  <a:rPr lang="en-US" altLang="zh-CN" sz="2800" i="1" dirty="0"/>
                  <a:t>=V</a:t>
                </a:r>
                <a:r>
                  <a:rPr lang="en-US" altLang="zh-CN" sz="2800" i="1" baseline="-25000" dirty="0"/>
                  <a:t>B-ADEF</a:t>
                </a:r>
                <a:r>
                  <a:rPr lang="en-US" altLang="zh-CN" sz="2800" i="1" dirty="0"/>
                  <a:t>+V</a:t>
                </a:r>
                <a:r>
                  <a:rPr lang="en-US" altLang="zh-CN" sz="2800" i="1" baseline="-25000" dirty="0"/>
                  <a:t>B-CDE</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dirty="0"/>
                  <a:t>×3×</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(1+3)</m:t>
                        </m:r>
                        <m:r>
                          <a:rPr lang="en-US" altLang="zh-CN" sz="2800" b="0" i="1" smtClean="0">
                            <a:latin typeface="Cambria Math" panose="02040503050406030204" pitchFamily="18" charset="0"/>
                            <a:ea typeface="Cambria Math" panose="02040503050406030204" pitchFamily="18" charset="0"/>
                          </a:rPr>
                          <m:t>×3</m:t>
                        </m:r>
                      </m:num>
                      <m:den>
                        <m:r>
                          <a:rPr lang="en-US" altLang="zh-CN" sz="2800" i="1">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dirty="0"/>
                  <a:t>×3</a:t>
                </a:r>
                <a:r>
                  <a:rPr lang="en-US" altLang="zh-CN" sz="2800" dirty="0" smtClean="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3</m:t>
                        </m:r>
                        <m:r>
                          <a:rPr lang="en-US" altLang="zh-CN" sz="2800" b="0" i="1" smtClean="0">
                            <a:latin typeface="Cambria Math" panose="02040503050406030204" pitchFamily="18" charset="0"/>
                            <a:ea typeface="Cambria Math" panose="02040503050406030204" pitchFamily="18" charset="0"/>
                          </a:rPr>
                          <m:t>×3</m:t>
                        </m:r>
                      </m:num>
                      <m:den>
                        <m:r>
                          <a:rPr lang="en-US" altLang="zh-CN" sz="2800" i="1">
                            <a:latin typeface="Cambria Math" panose="02040503050406030204" pitchFamily="18" charset="0"/>
                          </a:rPr>
                          <m:t>2</m:t>
                        </m:r>
                      </m:den>
                    </m:f>
                  </m:oMath>
                </a14:m>
                <a:r>
                  <a:rPr lang="en-US" altLang="zh-CN" sz="2800" dirty="0" smtClean="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21</m:t>
                        </m:r>
                      </m:num>
                      <m:den>
                        <m:r>
                          <a:rPr lang="en-US" altLang="zh-CN" sz="2800" i="1">
                            <a:latin typeface="Cambria Math" panose="02040503050406030204" pitchFamily="18" charset="0"/>
                          </a:rPr>
                          <m:t>2</m:t>
                        </m:r>
                      </m:den>
                    </m:f>
                  </m:oMath>
                </a14:m>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330198"/>
                <a:ext cx="11139948" cy="5529206"/>
              </a:xfrm>
              <a:prstGeom prst="rect">
                <a:avLst/>
              </a:prstGeom>
              <a:blipFill rotWithShape="0">
                <a:blip r:embed="rId2"/>
                <a:stretch>
                  <a:fillRect l="-11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819352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330198"/>
                <a:ext cx="11139948" cy="6101607"/>
              </a:xfrm>
              <a:prstGeom prst="rect">
                <a:avLst/>
              </a:prstGeom>
            </p:spPr>
            <p:txBody>
              <a:bodyPr wrap="square">
                <a:spAutoFit/>
              </a:bodyPr>
              <a:lstStyle/>
              <a:p>
                <a:pPr>
                  <a:lnSpc>
                    <a:spcPct val="150000"/>
                  </a:lnSpc>
                </a:pPr>
                <a:r>
                  <a:rPr lang="en-US" altLang="zh-CN" sz="2800" dirty="0" smtClean="0"/>
                  <a:t> </a:t>
                </a:r>
              </a:p>
              <a:p>
                <a:pPr>
                  <a:lnSpc>
                    <a:spcPct val="150000"/>
                  </a:lnSpc>
                </a:pPr>
                <a:endParaRPr lang="en-US" altLang="zh-CN" sz="2800" dirty="0"/>
              </a:p>
              <a:p>
                <a:pPr>
                  <a:lnSpc>
                    <a:spcPct val="150000"/>
                  </a:lnSpc>
                </a:pPr>
                <a:endParaRPr lang="zh-CN" altLang="zh-CN" sz="2800" dirty="0"/>
              </a:p>
              <a:p>
                <a:pPr algn="ctr">
                  <a:lnSpc>
                    <a:spcPct val="150000"/>
                  </a:lnSpc>
                </a:pPr>
                <a:r>
                  <a:rPr lang="zh-CN" altLang="zh-CN" sz="2800" dirty="0"/>
                  <a:t>图</a:t>
                </a:r>
                <a:r>
                  <a:rPr lang="en-US" altLang="zh-CN" sz="2800" dirty="0"/>
                  <a:t>8-3-7</a:t>
                </a:r>
                <a:endParaRPr lang="zh-CN" altLang="zh-CN" sz="2800" dirty="0"/>
              </a:p>
              <a:p>
                <a:pPr>
                  <a:lnSpc>
                    <a:spcPct val="150000"/>
                  </a:lnSpc>
                </a:pPr>
                <a:r>
                  <a:rPr lang="zh-CN" altLang="zh-CN" sz="2800" dirty="0"/>
                  <a:t>设</a:t>
                </a:r>
                <a:r>
                  <a:rPr lang="en-US" altLang="zh-CN" sz="2800" i="1" dirty="0"/>
                  <a:t>EG=t</a:t>
                </a:r>
                <a:r>
                  <a:rPr lang="en-US" altLang="zh-CN" sz="2800" dirty="0"/>
                  <a:t>,</a:t>
                </a:r>
                <a:r>
                  <a:rPr lang="zh-CN" altLang="zh-CN" sz="2800" dirty="0"/>
                  <a:t>则</a:t>
                </a:r>
                <a:r>
                  <a:rPr lang="en-US" altLang="zh-CN" sz="2800" i="1" dirty="0"/>
                  <a:t>V</a:t>
                </a:r>
                <a:r>
                  <a:rPr lang="en-US" altLang="zh-CN" sz="2800" i="1" baseline="-25000" dirty="0"/>
                  <a:t>GFBME</a:t>
                </a:r>
                <a:r>
                  <a:rPr lang="en-US" altLang="zh-CN" sz="2800" dirty="0"/>
                  <a:t>=</a:t>
                </a:r>
                <a:r>
                  <a:rPr lang="en-US" altLang="zh-CN" sz="2800" i="1" dirty="0"/>
                  <a:t>V</a:t>
                </a:r>
                <a:r>
                  <a:rPr lang="en-US" altLang="zh-CN" sz="2800" i="1" baseline="-25000" dirty="0"/>
                  <a:t>B-EFG</a:t>
                </a:r>
                <a:r>
                  <a:rPr lang="en-US" altLang="zh-CN" sz="2800" dirty="0"/>
                  <a:t>+</a:t>
                </a:r>
                <a:r>
                  <a:rPr lang="en-US" altLang="zh-CN" sz="2800" i="1" dirty="0"/>
                  <a:t>V</a:t>
                </a:r>
                <a:r>
                  <a:rPr lang="en-US" altLang="zh-CN" sz="2800" i="1" baseline="-25000" dirty="0"/>
                  <a:t>B-EGM</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21</m:t>
                        </m:r>
                      </m:num>
                      <m:den>
                        <m:r>
                          <a:rPr lang="en-US" altLang="zh-CN" sz="2800" i="1">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3</m:t>
                        </m:r>
                      </m:num>
                      <m:den>
                        <m:r>
                          <a:rPr lang="en-US" altLang="zh-CN" sz="2800" b="0" i="1" smtClean="0">
                            <a:latin typeface="Cambria Math" panose="02040503050406030204" pitchFamily="18" charset="0"/>
                          </a:rPr>
                          <m:t>14</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9</m:t>
                        </m:r>
                      </m:num>
                      <m:den>
                        <m:r>
                          <a:rPr lang="en-US" altLang="zh-CN" sz="2800" b="0" i="1" smtClean="0">
                            <a:latin typeface="Cambria Math" panose="02040503050406030204" pitchFamily="18" charset="0"/>
                          </a:rPr>
                          <m:t>4</m:t>
                        </m:r>
                      </m:den>
                    </m:f>
                  </m:oMath>
                </a14:m>
                <a:r>
                  <a:rPr lang="en-US" altLang="zh-CN" sz="2800" dirty="0"/>
                  <a:t>.</a:t>
                </a:r>
                <a:endParaRPr lang="zh-CN" altLang="zh-CN" sz="2800" dirty="0"/>
              </a:p>
              <a:p>
                <a:pPr>
                  <a:lnSpc>
                    <a:spcPct val="150000"/>
                  </a:lnSpc>
                </a:pPr>
                <a:r>
                  <a:rPr lang="zh-CN" altLang="zh-CN" sz="2800" dirty="0"/>
                  <a:t>设</a:t>
                </a:r>
                <a:r>
                  <a:rPr lang="en-US" altLang="zh-CN" sz="2800" i="1" dirty="0"/>
                  <a:t>M</a:t>
                </a:r>
                <a:r>
                  <a:rPr lang="zh-CN" altLang="zh-CN" sz="2800" dirty="0"/>
                  <a:t>到</a:t>
                </a:r>
                <a:r>
                  <a:rPr lang="en-US" altLang="zh-CN" sz="2800" i="1" dirty="0"/>
                  <a:t>ED</a:t>
                </a:r>
                <a:r>
                  <a:rPr lang="zh-CN" altLang="zh-CN" sz="2800" dirty="0"/>
                  <a:t>的距离为</a:t>
                </a:r>
                <a:r>
                  <a:rPr lang="en-US" altLang="zh-CN" sz="2800" i="1" dirty="0"/>
                  <a:t>h</a:t>
                </a:r>
                <a:r>
                  <a:rPr lang="en-US" altLang="zh-CN" sz="2800" dirty="0"/>
                  <a:t>,</a:t>
                </a:r>
                <a:r>
                  <a:rPr lang="zh-CN" altLang="zh-CN" sz="2800" dirty="0"/>
                  <a:t>过</a:t>
                </a:r>
                <a:r>
                  <a:rPr lang="en-US" altLang="zh-CN" sz="2800" i="1" dirty="0"/>
                  <a:t>F</a:t>
                </a:r>
                <a:r>
                  <a:rPr lang="zh-CN" altLang="zh-CN" sz="2800" dirty="0"/>
                  <a:t>作</a:t>
                </a:r>
                <a:r>
                  <a:rPr lang="en-US" altLang="zh-CN" sz="2800" i="1" dirty="0"/>
                  <a:t>FN</a:t>
                </a:r>
                <a:r>
                  <a:rPr lang="en-US" altLang="zh-CN" sz="2800" dirty="0"/>
                  <a:t>∥</a:t>
                </a:r>
                <a:r>
                  <a:rPr lang="en-US" altLang="zh-CN" sz="2800" i="1" dirty="0"/>
                  <a:t>AD</a:t>
                </a:r>
                <a:r>
                  <a:rPr lang="zh-CN" altLang="zh-CN" sz="2800" dirty="0"/>
                  <a:t>交</a:t>
                </a:r>
                <a:r>
                  <a:rPr lang="en-US" altLang="zh-CN" sz="2800" i="1" dirty="0"/>
                  <a:t>ED</a:t>
                </a:r>
                <a:r>
                  <a:rPr lang="zh-CN" altLang="zh-CN" sz="2800" dirty="0"/>
                  <a:t>于点</a:t>
                </a:r>
                <a:r>
                  <a:rPr lang="en-US" altLang="zh-CN" sz="2800" i="1" dirty="0"/>
                  <a:t>N</a:t>
                </a:r>
                <a:r>
                  <a:rPr lang="en-US" altLang="zh-CN" sz="2800" dirty="0"/>
                  <a:t>,</a:t>
                </a:r>
                <a:r>
                  <a:rPr lang="zh-CN" altLang="zh-CN" sz="2800" dirty="0"/>
                  <a:t>连接</a:t>
                </a:r>
                <a:r>
                  <a:rPr lang="en-US" altLang="zh-CN" sz="2800" i="1" dirty="0"/>
                  <a:t>NC</a:t>
                </a:r>
                <a:r>
                  <a:rPr lang="en-US" altLang="zh-CN" sz="2800" dirty="0"/>
                  <a:t>.</a:t>
                </a:r>
                <a:endParaRPr lang="zh-CN" altLang="zh-CN" sz="2800" dirty="0"/>
              </a:p>
              <a:p>
                <a:pPr>
                  <a:lnSpc>
                    <a:spcPct val="150000"/>
                  </a:lnSpc>
                </a:pPr>
                <a:r>
                  <a:rPr lang="zh-CN" altLang="zh-CN" sz="2800" dirty="0"/>
                  <a:t>则</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h</m:t>
                        </m:r>
                      </m:num>
                      <m:den>
                        <m:r>
                          <a:rPr lang="en-US" altLang="zh-CN" sz="2800" i="1">
                            <a:latin typeface="Cambria Math" panose="02040503050406030204" pitchFamily="18" charset="0"/>
                          </a:rPr>
                          <m:t>3</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𝐸𝑀</m:t>
                        </m:r>
                      </m:num>
                      <m:den>
                        <m:r>
                          <a:rPr lang="en-US" altLang="zh-CN" sz="2800" i="1">
                            <a:latin typeface="Cambria Math" panose="02040503050406030204" pitchFamily="18" charset="0"/>
                          </a:rPr>
                          <m:t>𝐸𝐶</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𝑡</m:t>
                        </m:r>
                      </m:num>
                      <m:den>
                        <m:r>
                          <a:rPr lang="en-US" altLang="zh-CN" sz="2800" b="0" i="0" smtClean="0">
                            <a:latin typeface="Cambria Math" panose="02040503050406030204" pitchFamily="18" charset="0"/>
                          </a:rPr>
                          <m:t>3−1</m:t>
                        </m:r>
                      </m:den>
                    </m:f>
                  </m:oMath>
                </a14:m>
                <a:r>
                  <a:rPr lang="en-US" altLang="zh-CN" sz="2800" dirty="0"/>
                  <a:t>,</a:t>
                </a:r>
                <a:r>
                  <a:rPr lang="zh-CN" altLang="zh-CN" sz="2800" dirty="0"/>
                  <a:t>所以 </a:t>
                </a:r>
                <a:r>
                  <a:rPr lang="en-US" altLang="zh-CN" sz="2800" i="1" dirty="0"/>
                  <a:t>h=</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3</m:t>
                        </m:r>
                      </m:num>
                      <m:den>
                        <m:r>
                          <a:rPr lang="en-US" altLang="zh-CN" sz="2800" i="1">
                            <a:latin typeface="Cambria Math" panose="02040503050406030204" pitchFamily="18" charset="0"/>
                          </a:rPr>
                          <m:t>2</m:t>
                        </m:r>
                      </m:den>
                    </m:f>
                  </m:oMath>
                </a14:m>
                <a:r>
                  <a:rPr lang="en-US" altLang="zh-CN" sz="2800" i="1" dirty="0"/>
                  <a:t>t</a:t>
                </a:r>
                <a:r>
                  <a:rPr lang="en-US" altLang="zh-CN" sz="2800" dirty="0"/>
                  <a:t>, </a:t>
                </a:r>
                <a:r>
                  <a:rPr lang="en-US" altLang="zh-CN" sz="2800" i="1" dirty="0"/>
                  <a:t>S</a:t>
                </a:r>
                <a:r>
                  <a:rPr lang="en-US" altLang="zh-CN" sz="2800" baseline="-25000" dirty="0"/>
                  <a:t>△EGM</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3</m:t>
                        </m:r>
                      </m:num>
                      <m:den>
                        <m:r>
                          <a:rPr lang="en-US" altLang="zh-CN" sz="2800" i="1">
                            <a:latin typeface="Cambria Math" panose="02040503050406030204" pitchFamily="18" charset="0"/>
                          </a:rPr>
                          <m:t>4</m:t>
                        </m:r>
                      </m:den>
                    </m:f>
                  </m:oMath>
                </a14:m>
                <a:r>
                  <a:rPr lang="en-US" altLang="zh-CN" sz="2800" i="1" dirty="0"/>
                  <a:t>t</a:t>
                </a:r>
                <a:r>
                  <a:rPr lang="en-US" altLang="zh-CN" sz="2800" i="1" baseline="30000" dirty="0"/>
                  <a:t>2</a:t>
                </a:r>
                <a:r>
                  <a:rPr lang="en-US" altLang="zh-CN" sz="2800" dirty="0"/>
                  <a:t>,</a:t>
                </a:r>
                <a:endParaRPr lang="zh-CN" altLang="zh-CN" sz="2800" dirty="0"/>
              </a:p>
              <a:p>
                <a:pPr>
                  <a:lnSpc>
                    <a:spcPct val="150000"/>
                  </a:lnSpc>
                </a:pPr>
                <a:r>
                  <a:rPr lang="zh-CN" altLang="zh-CN" sz="2800" dirty="0"/>
                  <a:t>所以</a:t>
                </a:r>
                <a14:m>
                  <m:oMath xmlns:m="http://schemas.openxmlformats.org/officeDocument/2006/math">
                    <m:f>
                      <m:fPr>
                        <m:ctrlPr>
                          <a:rPr lang="en-US"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b="0" i="0" smtClean="0">
                            <a:latin typeface="Cambria Math" panose="02040503050406030204" pitchFamily="18" charset="0"/>
                          </a:rPr>
                          <m:t>3</m:t>
                        </m:r>
                      </m:den>
                    </m:f>
                  </m:oMath>
                </a14:m>
                <a:r>
                  <a:rPr lang="en-US" altLang="zh-CN" sz="2800" dirty="0"/>
                  <a:t>×3×</a:t>
                </a:r>
                <a14:m>
                  <m:oMath xmlns:m="http://schemas.openxmlformats.org/officeDocument/2006/math">
                    <m:f>
                      <m:fPr>
                        <m:ctrlPr>
                          <a:rPr lang="en-US" altLang="zh-CN" sz="2800" i="1">
                            <a:latin typeface="Cambria Math" panose="02040503050406030204" pitchFamily="18" charset="0"/>
                          </a:rPr>
                        </m:ctrlPr>
                      </m:fPr>
                      <m:num>
                        <m:r>
                          <a:rPr lang="en-US" altLang="zh-CN" sz="2800" b="0" i="0" smtClean="0">
                            <a:latin typeface="Cambria Math" panose="02040503050406030204" pitchFamily="18" charset="0"/>
                          </a:rPr>
                          <m:t>3</m:t>
                        </m:r>
                      </m:num>
                      <m:den>
                        <m:r>
                          <a:rPr lang="en-US" altLang="zh-CN" sz="2800" b="0" i="0" smtClean="0">
                            <a:latin typeface="Cambria Math" panose="02040503050406030204" pitchFamily="18" charset="0"/>
                          </a:rPr>
                          <m:t>4</m:t>
                        </m:r>
                      </m:den>
                    </m:f>
                  </m:oMath>
                </a14:m>
                <a:r>
                  <a:rPr lang="en-US" altLang="zh-CN" sz="2800" i="1" dirty="0"/>
                  <a:t>t</a:t>
                </a:r>
                <a:r>
                  <a:rPr lang="en-US" altLang="zh-CN" sz="2800" baseline="30000" dirty="0"/>
                  <a:t>2</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b="0" i="0" smtClean="0">
                            <a:latin typeface="Cambria Math" panose="02040503050406030204" pitchFamily="18" charset="0"/>
                          </a:rPr>
                          <m:t>3</m:t>
                        </m:r>
                      </m:den>
                    </m:f>
                  </m:oMath>
                </a14:m>
                <a:r>
                  <a:rPr lang="en-US" altLang="zh-CN" sz="2800" dirty="0"/>
                  <a:t>×3×</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3</m:t>
                        </m:r>
                      </m:num>
                      <m:den>
                        <m:r>
                          <a:rPr lang="en-US" altLang="zh-CN" sz="2800" i="1">
                            <a:latin typeface="Cambria Math" panose="02040503050406030204" pitchFamily="18" charset="0"/>
                          </a:rPr>
                          <m:t>2</m:t>
                        </m:r>
                      </m:den>
                    </m:f>
                  </m:oMath>
                </a14:m>
                <a:r>
                  <a:rPr lang="en-US" altLang="zh-CN" sz="2800" i="1" dirty="0"/>
                  <a:t>t</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0" smtClean="0">
                            <a:latin typeface="Cambria Math" panose="02040503050406030204" pitchFamily="18" charset="0"/>
                          </a:rPr>
                          <m:t>9</m:t>
                        </m:r>
                      </m:num>
                      <m:den>
                        <m:r>
                          <a:rPr lang="en-US" altLang="zh-CN" sz="2800" b="0" i="0" smtClean="0">
                            <a:latin typeface="Cambria Math" panose="02040503050406030204" pitchFamily="18" charset="0"/>
                          </a:rPr>
                          <m:t>4</m:t>
                        </m:r>
                      </m:den>
                    </m:f>
                  </m:oMath>
                </a14:m>
                <a:r>
                  <a:rPr lang="en-US" altLang="zh-CN" sz="2800" dirty="0"/>
                  <a:t>,</a:t>
                </a:r>
                <a:r>
                  <a:rPr lang="zh-CN" altLang="zh-CN" sz="2800" dirty="0"/>
                  <a:t>解得</a:t>
                </a:r>
                <a:r>
                  <a:rPr lang="en-US" altLang="zh-CN" sz="2800" i="1" dirty="0"/>
                  <a:t>t</a:t>
                </a:r>
                <a:r>
                  <a:rPr lang="en-US" altLang="zh-CN" sz="2800" dirty="0"/>
                  <a:t>=1,</a:t>
                </a:r>
                <a:r>
                  <a:rPr lang="zh-CN" altLang="zh-CN" sz="2800" dirty="0"/>
                  <a:t>即存在点</a:t>
                </a:r>
                <a:r>
                  <a:rPr lang="en-US" altLang="zh-CN" sz="2800" i="1" dirty="0"/>
                  <a:t>G</a:t>
                </a:r>
                <a:r>
                  <a:rPr lang="zh-CN" altLang="zh-CN" sz="2800" dirty="0"/>
                  <a:t>且</a:t>
                </a:r>
                <a:r>
                  <a:rPr lang="en-US" altLang="zh-CN" sz="2800" i="1" dirty="0"/>
                  <a:t>EG=1</a:t>
                </a:r>
                <a:r>
                  <a:rPr lang="en-US" altLang="zh-CN" sz="2800" dirty="0"/>
                  <a:t>,</a:t>
                </a:r>
                <a:r>
                  <a:rPr lang="zh-CN" altLang="zh-CN" sz="2800" dirty="0"/>
                  <a:t>满足条件</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330198"/>
                <a:ext cx="11139948" cy="6101607"/>
              </a:xfrm>
              <a:prstGeom prst="rect">
                <a:avLst/>
              </a:prstGeom>
              <a:blipFill rotWithShape="0">
                <a:blip r:embed="rId2"/>
                <a:stretch>
                  <a:fillRect l="-1149"/>
                </a:stretch>
              </a:blipFill>
            </p:spPr>
            <p:txBody>
              <a:bodyPr/>
              <a:lstStyle/>
              <a:p>
                <a:r>
                  <a:rPr lang="zh-CN" altLang="en-US">
                    <a:noFill/>
                  </a:rPr>
                  <a:t> </a:t>
                </a:r>
              </a:p>
            </p:txBody>
          </p:sp>
        </mc:Fallback>
      </mc:AlternateContent>
      <p:pic>
        <p:nvPicPr>
          <p:cNvPr id="11266" name="17717whddy2jsx050DA.jpg" descr="id:2147531242;FounderC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68377" y="330198"/>
            <a:ext cx="2286152" cy="2032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4960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248453672"/>
              </p:ext>
            </p:extLst>
          </p:nvPr>
        </p:nvGraphicFramePr>
        <p:xfrm>
          <a:off x="570271" y="570271"/>
          <a:ext cx="11031793" cy="5378245"/>
        </p:xfrm>
        <a:graphic>
          <a:graphicData uri="http://schemas.openxmlformats.org/drawingml/2006/table">
            <a:tbl>
              <a:tblPr>
                <a:tableStyleId>{5940675A-B579-460E-94D1-54222C63F5DA}</a:tableStyleId>
              </a:tblPr>
              <a:tblGrid>
                <a:gridCol w="11031793">
                  <a:extLst>
                    <a:ext uri="{9D8B030D-6E8A-4147-A177-3AD203B41FA5}">
                      <a16:colId xmlns:a16="http://schemas.microsoft.com/office/drawing/2014/main" xmlns="" val="3490349802"/>
                    </a:ext>
                  </a:extLst>
                </a:gridCol>
              </a:tblGrid>
              <a:tr h="5378245">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方法总结</a:t>
                      </a:r>
                    </a:p>
                    <a:p>
                      <a:pPr algn="ctr">
                        <a:lnSpc>
                          <a:spcPct val="150000"/>
                        </a:lnSpc>
                        <a:spcAft>
                          <a:spcPts val="0"/>
                        </a:spcAft>
                      </a:pPr>
                      <a:r>
                        <a:rPr lang="zh-CN" sz="2800" b="1" dirty="0">
                          <a:effectLst/>
                        </a:rPr>
                        <a:t>证明面面平行的常用方法</a:t>
                      </a:r>
                    </a:p>
                    <a:p>
                      <a:pPr>
                        <a:lnSpc>
                          <a:spcPct val="150000"/>
                        </a:lnSpc>
                        <a:spcAft>
                          <a:spcPts val="0"/>
                        </a:spcAft>
                      </a:pPr>
                      <a:r>
                        <a:rPr lang="en-US" sz="2800" dirty="0">
                          <a:effectLst/>
                        </a:rPr>
                        <a:t>(1)</a:t>
                      </a:r>
                      <a:r>
                        <a:rPr lang="zh-CN" sz="2800" dirty="0">
                          <a:effectLst/>
                        </a:rPr>
                        <a:t>利用面面平行的定义</a:t>
                      </a:r>
                      <a:r>
                        <a:rPr lang="en-US" sz="2800" dirty="0">
                          <a:effectLst/>
                        </a:rPr>
                        <a:t>.</a:t>
                      </a:r>
                      <a:endParaRPr lang="zh-CN" sz="2800" dirty="0">
                        <a:effectLst/>
                      </a:endParaRPr>
                    </a:p>
                    <a:p>
                      <a:pPr>
                        <a:lnSpc>
                          <a:spcPct val="150000"/>
                        </a:lnSpc>
                        <a:spcAft>
                          <a:spcPts val="0"/>
                        </a:spcAft>
                      </a:pPr>
                      <a:r>
                        <a:rPr lang="en-US" sz="2800" dirty="0">
                          <a:effectLst/>
                        </a:rPr>
                        <a:t>(2)</a:t>
                      </a:r>
                      <a:r>
                        <a:rPr lang="zh-CN" sz="2800" dirty="0">
                          <a:effectLst/>
                        </a:rPr>
                        <a:t>利用面面平行的判定定理</a:t>
                      </a:r>
                      <a:r>
                        <a:rPr lang="en-US" sz="2800" dirty="0">
                          <a:effectLst/>
                        </a:rPr>
                        <a:t>:</a:t>
                      </a:r>
                      <a:r>
                        <a:rPr lang="zh-CN" sz="2800" dirty="0">
                          <a:effectLst/>
                        </a:rPr>
                        <a:t>如果一个平面内有两条相交直线都平行于另一个平面</a:t>
                      </a:r>
                      <a:r>
                        <a:rPr lang="en-US" sz="2800" dirty="0">
                          <a:effectLst/>
                        </a:rPr>
                        <a:t>,</a:t>
                      </a:r>
                      <a:r>
                        <a:rPr lang="zh-CN" sz="2800" dirty="0">
                          <a:effectLst/>
                        </a:rPr>
                        <a:t>那么这两个平面平行</a:t>
                      </a:r>
                      <a:r>
                        <a:rPr lang="en-US" sz="2800" dirty="0">
                          <a:effectLst/>
                        </a:rPr>
                        <a:t>.</a:t>
                      </a:r>
                      <a:endParaRPr lang="zh-CN" sz="2800" dirty="0">
                        <a:effectLst/>
                      </a:endParaRPr>
                    </a:p>
                    <a:p>
                      <a:pPr>
                        <a:lnSpc>
                          <a:spcPct val="150000"/>
                        </a:lnSpc>
                        <a:spcAft>
                          <a:spcPts val="0"/>
                        </a:spcAft>
                      </a:pPr>
                      <a:r>
                        <a:rPr lang="en-US" sz="2800" dirty="0">
                          <a:effectLst/>
                        </a:rPr>
                        <a:t>(3)</a:t>
                      </a:r>
                      <a:r>
                        <a:rPr lang="zh-CN" sz="2800" dirty="0">
                          <a:effectLst/>
                        </a:rPr>
                        <a:t>利用垂直于同一条直线的两个平面平行</a:t>
                      </a:r>
                      <a:r>
                        <a:rPr lang="en-US" sz="2800" dirty="0">
                          <a:effectLst/>
                        </a:rPr>
                        <a:t>.</a:t>
                      </a:r>
                      <a:endParaRPr lang="zh-CN" sz="2800" dirty="0">
                        <a:effectLst/>
                      </a:endParaRPr>
                    </a:p>
                    <a:p>
                      <a:pPr>
                        <a:lnSpc>
                          <a:spcPct val="150000"/>
                        </a:lnSpc>
                        <a:spcAft>
                          <a:spcPts val="0"/>
                        </a:spcAft>
                      </a:pPr>
                      <a:r>
                        <a:rPr lang="en-US" sz="2800" dirty="0">
                          <a:effectLst/>
                        </a:rPr>
                        <a:t>(4)</a:t>
                      </a:r>
                      <a:r>
                        <a:rPr lang="zh-CN" sz="2800" dirty="0">
                          <a:effectLst/>
                        </a:rPr>
                        <a:t>两个平面同时平行于第三个平面</a:t>
                      </a:r>
                      <a:r>
                        <a:rPr lang="en-US" sz="2800" dirty="0">
                          <a:effectLst/>
                        </a:rPr>
                        <a:t>,</a:t>
                      </a:r>
                      <a:r>
                        <a:rPr lang="zh-CN" sz="2800" dirty="0">
                          <a:effectLst/>
                        </a:rPr>
                        <a:t>那么这两个平面平行</a:t>
                      </a:r>
                      <a:r>
                        <a:rPr lang="en-US" sz="2800" dirty="0">
                          <a:effectLst/>
                        </a:rPr>
                        <a:t>.</a:t>
                      </a:r>
                      <a:endParaRPr lang="zh-CN" sz="2800" dirty="0">
                        <a:effectLst/>
                      </a:endParaRPr>
                    </a:p>
                    <a:p>
                      <a:pPr>
                        <a:lnSpc>
                          <a:spcPct val="150000"/>
                        </a:lnSpc>
                        <a:spcAft>
                          <a:spcPts val="0"/>
                        </a:spcAft>
                      </a:pPr>
                      <a:r>
                        <a:rPr lang="en-US" sz="2800" dirty="0">
                          <a:effectLst/>
                        </a:rPr>
                        <a:t>(5)</a:t>
                      </a:r>
                      <a:r>
                        <a:rPr lang="zh-CN" sz="2800" dirty="0">
                          <a:effectLst/>
                        </a:rPr>
                        <a:t>利用</a:t>
                      </a:r>
                      <a:r>
                        <a:rPr lang="en-US" sz="2800" dirty="0">
                          <a:effectLst/>
                        </a:rPr>
                        <a:t>“</a:t>
                      </a:r>
                      <a:r>
                        <a:rPr lang="zh-CN" sz="2800" dirty="0">
                          <a:effectLst/>
                        </a:rPr>
                        <a:t>线线平行</a:t>
                      </a:r>
                      <a:r>
                        <a:rPr lang="en-US" sz="2800" dirty="0">
                          <a:effectLst/>
                        </a:rPr>
                        <a:t>”“</a:t>
                      </a:r>
                      <a:r>
                        <a:rPr lang="zh-CN" sz="2800" dirty="0">
                          <a:effectLst/>
                        </a:rPr>
                        <a:t>线面平行</a:t>
                      </a:r>
                      <a:r>
                        <a:rPr lang="en-US" sz="2800" dirty="0">
                          <a:effectLst/>
                        </a:rPr>
                        <a:t>”“</a:t>
                      </a:r>
                      <a:r>
                        <a:rPr lang="zh-CN" sz="2800" dirty="0">
                          <a:effectLst/>
                        </a:rPr>
                        <a:t>面面平行</a:t>
                      </a:r>
                      <a:r>
                        <a:rPr lang="en-US" sz="2800" dirty="0">
                          <a:effectLst/>
                        </a:rPr>
                        <a:t>”</a:t>
                      </a:r>
                      <a:r>
                        <a:rPr lang="zh-CN" sz="2800" dirty="0">
                          <a:effectLst/>
                        </a:rPr>
                        <a:t>的相互转化</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3764771449"/>
                  </a:ext>
                </a:extLst>
              </a:tr>
            </a:tbl>
          </a:graphicData>
        </a:graphic>
      </p:graphicFrame>
    </p:spTree>
    <p:extLst>
      <p:ext uri="{BB962C8B-B14F-4D97-AF65-F5344CB8AC3E}">
        <p14:creationId xmlns:p14="http://schemas.microsoft.com/office/powerpoint/2010/main" xmlns="" val="103876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257324"/>
            <a:ext cx="11139948" cy="3970318"/>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  </a:t>
            </a:r>
            <a:r>
              <a:rPr lang="en-US" altLang="zh-CN" sz="2800" dirty="0"/>
              <a:t>[2018</a:t>
            </a:r>
            <a:r>
              <a:rPr lang="zh-CN" altLang="zh-CN" sz="2800" dirty="0"/>
              <a:t>江西南昌二模</a:t>
            </a:r>
            <a:r>
              <a:rPr lang="en-US" altLang="zh-CN" sz="2800" dirty="0"/>
              <a:t>]</a:t>
            </a:r>
            <a:r>
              <a:rPr lang="zh-CN" altLang="zh-CN" sz="2800" dirty="0"/>
              <a:t>如图</a:t>
            </a:r>
            <a:r>
              <a:rPr lang="en-US" altLang="zh-CN" sz="2800" dirty="0"/>
              <a:t>8-3-8,</a:t>
            </a:r>
            <a:r>
              <a:rPr lang="zh-CN" altLang="zh-CN" sz="2800" dirty="0"/>
              <a:t>四棱锥</a:t>
            </a:r>
            <a:r>
              <a:rPr lang="en-US" altLang="zh-CN" sz="2800" i="1" dirty="0"/>
              <a:t>P-ABCD</a:t>
            </a:r>
            <a:r>
              <a:rPr lang="zh-CN" altLang="zh-CN" sz="2800" dirty="0"/>
              <a:t>中</a:t>
            </a:r>
            <a:r>
              <a:rPr lang="en-US" altLang="zh-CN" sz="2800" dirty="0"/>
              <a:t>,</a:t>
            </a:r>
            <a:r>
              <a:rPr lang="zh-CN" altLang="zh-CN" sz="2800" dirty="0"/>
              <a:t>底面</a:t>
            </a:r>
            <a:r>
              <a:rPr lang="en-US" altLang="zh-CN" sz="2800" i="1" dirty="0"/>
              <a:t>ABCD</a:t>
            </a:r>
            <a:r>
              <a:rPr lang="zh-CN" altLang="zh-CN" sz="2800" dirty="0"/>
              <a:t>是直角梯形</a:t>
            </a:r>
            <a:r>
              <a:rPr lang="en-US" altLang="zh-CN" sz="2800" dirty="0"/>
              <a:t>,</a:t>
            </a:r>
            <a:r>
              <a:rPr lang="en-US" altLang="zh-CN" sz="2800" i="1" dirty="0"/>
              <a:t>AB</a:t>
            </a:r>
            <a:r>
              <a:rPr lang="en-US" altLang="zh-CN" sz="2800" dirty="0"/>
              <a:t>∥</a:t>
            </a:r>
            <a:r>
              <a:rPr lang="en-US" altLang="zh-CN" sz="2800" i="1" dirty="0"/>
              <a:t>CD,AB</a:t>
            </a:r>
            <a:r>
              <a:rPr lang="en-US" altLang="zh-CN" sz="2800" dirty="0"/>
              <a:t>⊥</a:t>
            </a:r>
            <a:r>
              <a:rPr lang="en-US" altLang="zh-CN" sz="2800" i="1" dirty="0"/>
              <a:t>AD,AB=2CD=2AD=4</a:t>
            </a:r>
            <a:r>
              <a:rPr lang="en-US" altLang="zh-CN" sz="2800" dirty="0"/>
              <a:t>,△</a:t>
            </a:r>
            <a:r>
              <a:rPr lang="en-US" altLang="zh-CN" sz="2800" i="1" dirty="0"/>
              <a:t>PAB</a:t>
            </a:r>
            <a:r>
              <a:rPr lang="zh-CN" altLang="zh-CN" sz="2800" dirty="0"/>
              <a:t>是等腰直角三角形</a:t>
            </a:r>
            <a:r>
              <a:rPr lang="en-US" altLang="zh-CN" sz="2800" dirty="0"/>
              <a:t>,</a:t>
            </a:r>
            <a:r>
              <a:rPr lang="en-US" altLang="zh-CN" sz="2800" i="1" dirty="0"/>
              <a:t>PA=PB</a:t>
            </a:r>
            <a:r>
              <a:rPr lang="en-US" altLang="zh-CN" sz="2800" dirty="0"/>
              <a:t>,</a:t>
            </a:r>
            <a:r>
              <a:rPr lang="zh-CN" altLang="zh-CN" sz="2800" dirty="0"/>
              <a:t>平面</a:t>
            </a:r>
            <a:r>
              <a:rPr lang="en-US" altLang="zh-CN" sz="2800" i="1" dirty="0"/>
              <a:t>PAB</a:t>
            </a:r>
            <a:r>
              <a:rPr lang="en-US" altLang="zh-CN" sz="2800" dirty="0"/>
              <a:t>⊥</a:t>
            </a:r>
            <a:r>
              <a:rPr lang="zh-CN" altLang="zh-CN" sz="2800" dirty="0"/>
              <a:t>平面</a:t>
            </a:r>
            <a:r>
              <a:rPr lang="en-US" altLang="zh-CN" sz="2800" i="1" dirty="0"/>
              <a:t>ABCD</a:t>
            </a:r>
            <a:r>
              <a:rPr lang="en-US" altLang="zh-CN" sz="2800" dirty="0"/>
              <a:t>,</a:t>
            </a:r>
            <a:r>
              <a:rPr lang="zh-CN" altLang="zh-CN" sz="2800" dirty="0"/>
              <a:t>点</a:t>
            </a:r>
            <a:r>
              <a:rPr lang="en-US" altLang="zh-CN" sz="2800" i="1" dirty="0"/>
              <a:t>E,F</a:t>
            </a:r>
            <a:r>
              <a:rPr lang="zh-CN" altLang="zh-CN" sz="2800" dirty="0"/>
              <a:t>分别是棱</a:t>
            </a:r>
            <a:r>
              <a:rPr lang="en-US" altLang="zh-CN" sz="2800" i="1" dirty="0"/>
              <a:t>AB,PB</a:t>
            </a:r>
            <a:r>
              <a:rPr lang="zh-CN" altLang="zh-CN" sz="2800" dirty="0"/>
              <a:t>上的点</a:t>
            </a:r>
            <a:r>
              <a:rPr lang="en-US" altLang="zh-CN" sz="2800" dirty="0"/>
              <a:t>,</a:t>
            </a:r>
            <a:r>
              <a:rPr lang="zh-CN" altLang="zh-CN" sz="2800" dirty="0"/>
              <a:t>平面</a:t>
            </a:r>
            <a:r>
              <a:rPr lang="en-US" altLang="zh-CN" sz="2800" i="1" dirty="0"/>
              <a:t>CEF</a:t>
            </a:r>
            <a:r>
              <a:rPr lang="en-US" altLang="zh-CN" sz="2800" dirty="0"/>
              <a:t>∥</a:t>
            </a:r>
            <a:r>
              <a:rPr lang="zh-CN" altLang="zh-CN" sz="2800" dirty="0"/>
              <a:t>平面</a:t>
            </a:r>
            <a:r>
              <a:rPr lang="en-US" altLang="zh-CN" sz="2800" i="1" dirty="0"/>
              <a:t>PAD</a:t>
            </a:r>
            <a:r>
              <a:rPr lang="en-US" altLang="zh-CN" sz="2800" dirty="0"/>
              <a:t>.</a:t>
            </a:r>
            <a:endParaRPr lang="zh-CN" altLang="zh-CN" sz="2800" dirty="0"/>
          </a:p>
          <a:p>
            <a:pPr>
              <a:lnSpc>
                <a:spcPct val="150000"/>
              </a:lnSpc>
            </a:pPr>
            <a:r>
              <a:rPr lang="en-US" altLang="zh-CN" sz="2800" dirty="0"/>
              <a:t>(1)</a:t>
            </a:r>
            <a:r>
              <a:rPr lang="zh-CN" altLang="zh-CN" sz="2800" dirty="0"/>
              <a:t>确定点</a:t>
            </a:r>
            <a:r>
              <a:rPr lang="en-US" altLang="zh-CN" sz="2800" i="1" dirty="0"/>
              <a:t>E,F</a:t>
            </a:r>
            <a:r>
              <a:rPr lang="zh-CN" altLang="zh-CN" sz="2800" dirty="0"/>
              <a:t>的位置</a:t>
            </a:r>
            <a:r>
              <a:rPr lang="en-US" altLang="zh-CN" sz="2800" dirty="0"/>
              <a:t>,</a:t>
            </a:r>
            <a:r>
              <a:rPr lang="zh-CN" altLang="zh-CN" sz="2800" dirty="0"/>
              <a:t>并说明理由</a:t>
            </a:r>
            <a:r>
              <a:rPr lang="en-US" altLang="zh-CN" sz="2800" dirty="0"/>
              <a:t>;</a:t>
            </a:r>
            <a:endParaRPr lang="zh-CN" altLang="zh-CN" sz="2800" dirty="0"/>
          </a:p>
          <a:p>
            <a:pPr>
              <a:lnSpc>
                <a:spcPct val="150000"/>
              </a:lnSpc>
            </a:pPr>
            <a:r>
              <a:rPr lang="en-US" altLang="zh-CN" sz="2800" dirty="0"/>
              <a:t>(2)</a:t>
            </a:r>
            <a:r>
              <a:rPr lang="zh-CN" altLang="zh-CN" sz="2800" dirty="0"/>
              <a:t>求三棱锥</a:t>
            </a:r>
            <a:r>
              <a:rPr lang="en-US" altLang="zh-CN" sz="2800" i="1" dirty="0"/>
              <a:t>F-DCE</a:t>
            </a:r>
            <a:r>
              <a:rPr lang="zh-CN" altLang="zh-CN" sz="2800" dirty="0"/>
              <a:t>的体积</a:t>
            </a:r>
            <a:r>
              <a:rPr lang="en-US" altLang="zh-CN" sz="2800" dirty="0"/>
              <a:t>.</a:t>
            </a:r>
            <a:endParaRPr lang="zh-CN" altLang="zh-CN" sz="2800" dirty="0"/>
          </a:p>
        </p:txBody>
      </p:sp>
      <p:pic>
        <p:nvPicPr>
          <p:cNvPr id="13316" name="NZDY2-95.jpg" descr="id:2147531277;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14044" y="3534544"/>
            <a:ext cx="2562955" cy="21091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矩形 5"/>
          <p:cNvSpPr/>
          <p:nvPr/>
        </p:nvSpPr>
        <p:spPr>
          <a:xfrm>
            <a:off x="5634123" y="5849453"/>
            <a:ext cx="1322798" cy="662297"/>
          </a:xfrm>
          <a:prstGeom prst="rect">
            <a:avLst/>
          </a:prstGeom>
        </p:spPr>
        <p:txBody>
          <a:bodyPr wrap="none">
            <a:spAutoFit/>
          </a:bodyPr>
          <a:lstStyle/>
          <a:p>
            <a:pPr>
              <a:lnSpc>
                <a:spcPct val="150000"/>
              </a:lnSpc>
              <a:spcAft>
                <a:spcPts val="0"/>
              </a:spcAft>
            </a:pPr>
            <a:r>
              <a:rPr lang="zh-CN" altLang="zh-CN" sz="2800" dirty="0"/>
              <a:t>图</a:t>
            </a:r>
            <a:r>
              <a:rPr lang="en-US" altLang="zh-CN" sz="2800" dirty="0"/>
              <a:t>8-3-8</a:t>
            </a:r>
            <a:endParaRPr lang="zh-CN" altLang="zh-CN" sz="2800" dirty="0"/>
          </a:p>
        </p:txBody>
      </p:sp>
    </p:spTree>
    <p:extLst>
      <p:ext uri="{BB962C8B-B14F-4D97-AF65-F5344CB8AC3E}">
        <p14:creationId xmlns:p14="http://schemas.microsoft.com/office/powerpoint/2010/main" xmlns="" val="4011532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3289" y="369527"/>
                <a:ext cx="11375922" cy="6193427"/>
              </a:xfrm>
              <a:prstGeom prst="rect">
                <a:avLst/>
              </a:prstGeom>
            </p:spPr>
            <p:txBody>
              <a:bodyPr wrap="square">
                <a:spAutoFit/>
              </a:bodyPr>
              <a:lstStyle/>
              <a:p>
                <a:pPr lvl="0">
                  <a:lnSpc>
                    <a:spcPct val="150000"/>
                  </a:lnSpc>
                </a:pPr>
                <a:r>
                  <a:rPr lang="zh-CN" altLang="en-US" sz="2800" dirty="0">
                    <a:solidFill>
                      <a:prstClr val="black"/>
                    </a:solidFill>
                  </a:rPr>
                  <a:t>　</a:t>
                </a:r>
                <a:endParaRPr lang="en-US" altLang="zh-CN" sz="2800" dirty="0" smtClean="0">
                  <a:solidFill>
                    <a:prstClr val="black"/>
                  </a:solidFill>
                </a:endParaRPr>
              </a:p>
              <a:p>
                <a:pPr>
                  <a:lnSpc>
                    <a:spcPct val="150000"/>
                  </a:lnSpc>
                </a:pPr>
                <a:r>
                  <a:rPr lang="en-US" altLang="zh-CN" sz="2800" dirty="0"/>
                  <a:t>2.(1)</a:t>
                </a:r>
                <a:r>
                  <a:rPr lang="zh-CN" altLang="zh-CN" sz="2800" dirty="0"/>
                  <a:t>因为平面</a:t>
                </a:r>
                <a:r>
                  <a:rPr lang="en-US" altLang="zh-CN" sz="2800" i="1" dirty="0"/>
                  <a:t>CEF</a:t>
                </a:r>
                <a:r>
                  <a:rPr lang="en-US" altLang="zh-CN" sz="2800" dirty="0"/>
                  <a:t>∥</a:t>
                </a:r>
                <a:r>
                  <a:rPr lang="zh-CN" altLang="zh-CN" sz="2800" dirty="0"/>
                  <a:t>平面</a:t>
                </a:r>
                <a:r>
                  <a:rPr lang="en-US" altLang="zh-CN" sz="2800" i="1" dirty="0"/>
                  <a:t>PAD</a:t>
                </a:r>
                <a:r>
                  <a:rPr lang="en-US" altLang="zh-CN" sz="2800" dirty="0"/>
                  <a:t>,</a:t>
                </a:r>
                <a:r>
                  <a:rPr lang="zh-CN" altLang="zh-CN" sz="2800" dirty="0"/>
                  <a:t>平面</a:t>
                </a:r>
                <a:r>
                  <a:rPr lang="en-US" altLang="zh-CN" sz="2800" i="1" dirty="0"/>
                  <a:t>CEF</a:t>
                </a:r>
                <a:r>
                  <a:rPr lang="en-US" altLang="zh-CN" sz="2800" dirty="0"/>
                  <a:t>∩</a:t>
                </a:r>
                <a:r>
                  <a:rPr lang="zh-CN" altLang="zh-CN" sz="2800" dirty="0"/>
                  <a:t>平面</a:t>
                </a:r>
                <a:r>
                  <a:rPr lang="en-US" altLang="zh-CN" sz="2800" i="1" dirty="0"/>
                  <a:t>ABCD=CE</a:t>
                </a:r>
                <a:r>
                  <a:rPr lang="en-US" altLang="zh-CN" sz="2800" dirty="0"/>
                  <a:t>,</a:t>
                </a:r>
                <a:endParaRPr lang="zh-CN" altLang="zh-CN" sz="2800" dirty="0"/>
              </a:p>
              <a:p>
                <a:pPr>
                  <a:lnSpc>
                    <a:spcPct val="150000"/>
                  </a:lnSpc>
                </a:pPr>
                <a:r>
                  <a:rPr lang="zh-CN" altLang="zh-CN" sz="2800" dirty="0"/>
                  <a:t>平面</a:t>
                </a:r>
                <a:r>
                  <a:rPr lang="en-US" altLang="zh-CN" sz="2800" i="1" dirty="0"/>
                  <a:t>PAD</a:t>
                </a:r>
                <a:r>
                  <a:rPr lang="en-US" altLang="zh-CN" sz="2800" dirty="0"/>
                  <a:t>∩</a:t>
                </a:r>
                <a:r>
                  <a:rPr lang="zh-CN" altLang="zh-CN" sz="2800" dirty="0"/>
                  <a:t>平面</a:t>
                </a:r>
                <a:r>
                  <a:rPr lang="en-US" altLang="zh-CN" sz="2800" i="1" dirty="0"/>
                  <a:t>ABCD=AD</a:t>
                </a:r>
                <a:r>
                  <a:rPr lang="en-US" altLang="zh-CN" sz="2800" dirty="0"/>
                  <a:t>,</a:t>
                </a:r>
                <a:r>
                  <a:rPr lang="zh-CN" altLang="zh-CN" sz="2800" dirty="0"/>
                  <a:t>所以</a:t>
                </a:r>
                <a:r>
                  <a:rPr lang="en-US" altLang="zh-CN" sz="2800" i="1" dirty="0"/>
                  <a:t>CE</a:t>
                </a:r>
                <a:r>
                  <a:rPr lang="en-US" altLang="zh-CN" sz="2800" dirty="0"/>
                  <a:t>∥</a:t>
                </a:r>
                <a:r>
                  <a:rPr lang="en-US" altLang="zh-CN" sz="2800" i="1" dirty="0"/>
                  <a:t>AD</a:t>
                </a:r>
                <a:r>
                  <a:rPr lang="en-US" altLang="zh-CN" sz="2800" dirty="0"/>
                  <a:t>.</a:t>
                </a:r>
                <a:endParaRPr lang="zh-CN" altLang="zh-CN" sz="2800" dirty="0"/>
              </a:p>
              <a:p>
                <a:pPr>
                  <a:lnSpc>
                    <a:spcPct val="150000"/>
                  </a:lnSpc>
                </a:pPr>
                <a:r>
                  <a:rPr lang="zh-CN" altLang="zh-CN" sz="2800" dirty="0"/>
                  <a:t>又</a:t>
                </a:r>
                <a:r>
                  <a:rPr lang="en-US" altLang="zh-CN" sz="2800" i="1" dirty="0"/>
                  <a:t>AB</a:t>
                </a:r>
                <a:r>
                  <a:rPr lang="en-US" altLang="zh-CN" sz="2800" dirty="0"/>
                  <a:t>∥</a:t>
                </a:r>
                <a:r>
                  <a:rPr lang="en-US" altLang="zh-CN" sz="2800" i="1" dirty="0"/>
                  <a:t>DC</a:t>
                </a:r>
                <a:r>
                  <a:rPr lang="en-US" altLang="zh-CN" sz="2800" dirty="0"/>
                  <a:t>,</a:t>
                </a:r>
                <a:r>
                  <a:rPr lang="zh-CN" altLang="zh-CN" sz="2800" dirty="0"/>
                  <a:t>所以四边形</a:t>
                </a:r>
                <a:r>
                  <a:rPr lang="en-US" altLang="zh-CN" sz="2800" i="1" dirty="0"/>
                  <a:t>AECD</a:t>
                </a:r>
                <a:r>
                  <a:rPr lang="zh-CN" altLang="zh-CN" sz="2800" dirty="0"/>
                  <a:t>是平行四边形</a:t>
                </a:r>
                <a:r>
                  <a:rPr lang="en-US" altLang="zh-CN" sz="2800" dirty="0"/>
                  <a:t>,</a:t>
                </a:r>
                <a:endParaRPr lang="zh-CN" altLang="zh-CN" sz="2800" dirty="0"/>
              </a:p>
              <a:p>
                <a:pPr>
                  <a:lnSpc>
                    <a:spcPct val="150000"/>
                  </a:lnSpc>
                </a:pPr>
                <a:r>
                  <a:rPr lang="zh-CN" altLang="zh-CN" sz="2800" dirty="0"/>
                  <a:t>所以</a:t>
                </a:r>
                <a:r>
                  <a:rPr lang="en-US" altLang="zh-CN" sz="2800" i="1" dirty="0"/>
                  <a:t>DC=AE</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i="1" dirty="0"/>
                  <a:t>AB</a:t>
                </a:r>
                <a:r>
                  <a:rPr lang="en-US" altLang="zh-CN" sz="2800" dirty="0"/>
                  <a:t>,</a:t>
                </a:r>
                <a:r>
                  <a:rPr lang="zh-CN" altLang="zh-CN" sz="2800" dirty="0"/>
                  <a:t>即</a:t>
                </a:r>
                <a:r>
                  <a:rPr lang="en-US" altLang="zh-CN" sz="2800" i="1" dirty="0"/>
                  <a:t>E</a:t>
                </a:r>
                <a:r>
                  <a:rPr lang="zh-CN" altLang="zh-CN" sz="2800" dirty="0"/>
                  <a:t>是</a:t>
                </a:r>
                <a:r>
                  <a:rPr lang="en-US" altLang="zh-CN" sz="2800" i="1" dirty="0"/>
                  <a:t>AB</a:t>
                </a:r>
                <a:r>
                  <a:rPr lang="zh-CN" altLang="zh-CN" sz="2800" dirty="0"/>
                  <a:t>的中点</a:t>
                </a:r>
                <a:r>
                  <a:rPr lang="en-US" altLang="zh-CN" sz="2800" dirty="0"/>
                  <a:t>.</a:t>
                </a:r>
                <a:endParaRPr lang="zh-CN" altLang="zh-CN" sz="2800" dirty="0"/>
              </a:p>
              <a:p>
                <a:pPr>
                  <a:lnSpc>
                    <a:spcPct val="150000"/>
                  </a:lnSpc>
                </a:pPr>
                <a:r>
                  <a:rPr lang="zh-CN" altLang="zh-CN" sz="2800" dirty="0"/>
                  <a:t>因为平面</a:t>
                </a:r>
                <a:r>
                  <a:rPr lang="en-US" altLang="zh-CN" sz="2800" i="1" dirty="0"/>
                  <a:t>CEF</a:t>
                </a:r>
                <a:r>
                  <a:rPr lang="en-US" altLang="zh-CN" sz="2800" dirty="0"/>
                  <a:t>∥</a:t>
                </a:r>
                <a:r>
                  <a:rPr lang="zh-CN" altLang="zh-CN" sz="2800" dirty="0"/>
                  <a:t>平面</a:t>
                </a:r>
                <a:r>
                  <a:rPr lang="en-US" altLang="zh-CN" sz="2800" i="1" dirty="0"/>
                  <a:t>PAD</a:t>
                </a:r>
                <a:r>
                  <a:rPr lang="en-US" altLang="zh-CN" sz="2800" dirty="0"/>
                  <a:t>,</a:t>
                </a:r>
                <a:r>
                  <a:rPr lang="zh-CN" altLang="zh-CN" sz="2800" dirty="0"/>
                  <a:t>平面</a:t>
                </a:r>
                <a:r>
                  <a:rPr lang="en-US" altLang="zh-CN" sz="2800" i="1" dirty="0"/>
                  <a:t>CEF</a:t>
                </a:r>
                <a:r>
                  <a:rPr lang="en-US" altLang="zh-CN" sz="2800" dirty="0"/>
                  <a:t>∩</a:t>
                </a:r>
                <a:r>
                  <a:rPr lang="zh-CN" altLang="zh-CN" sz="2800" dirty="0"/>
                  <a:t>平面</a:t>
                </a:r>
                <a:r>
                  <a:rPr lang="en-US" altLang="zh-CN" sz="2800" i="1" dirty="0"/>
                  <a:t>PAB=EF</a:t>
                </a:r>
                <a:r>
                  <a:rPr lang="en-US" altLang="zh-CN" sz="2800" dirty="0"/>
                  <a:t>,</a:t>
                </a:r>
                <a:r>
                  <a:rPr lang="zh-CN" altLang="zh-CN" sz="2800" dirty="0"/>
                  <a:t>平面</a:t>
                </a:r>
                <a:r>
                  <a:rPr lang="en-US" altLang="zh-CN" sz="2800" i="1" dirty="0"/>
                  <a:t>PAD</a:t>
                </a:r>
                <a:r>
                  <a:rPr lang="en-US" altLang="zh-CN" sz="2800" dirty="0"/>
                  <a:t>∩</a:t>
                </a:r>
                <a:r>
                  <a:rPr lang="zh-CN" altLang="zh-CN" sz="2800" dirty="0"/>
                  <a:t>平面</a:t>
                </a:r>
                <a:r>
                  <a:rPr lang="en-US" altLang="zh-CN" sz="2800" i="1" dirty="0"/>
                  <a:t>PAB=PA</a:t>
                </a:r>
                <a:r>
                  <a:rPr lang="en-US" altLang="zh-CN" sz="2800" dirty="0"/>
                  <a:t>,</a:t>
                </a:r>
                <a:r>
                  <a:rPr lang="zh-CN" altLang="zh-CN" sz="2800" dirty="0"/>
                  <a:t>所以</a:t>
                </a:r>
                <a:r>
                  <a:rPr lang="en-US" altLang="zh-CN" sz="2800" i="1" dirty="0"/>
                  <a:t>EF</a:t>
                </a:r>
                <a:r>
                  <a:rPr lang="en-US" altLang="zh-CN" sz="2800" dirty="0"/>
                  <a:t>∥</a:t>
                </a:r>
                <a:r>
                  <a:rPr lang="en-US" altLang="zh-CN" sz="2800" i="1" dirty="0"/>
                  <a:t>PA</a:t>
                </a:r>
                <a:r>
                  <a:rPr lang="en-US" altLang="zh-CN" sz="2800" dirty="0"/>
                  <a:t>.</a:t>
                </a:r>
                <a:endParaRPr lang="zh-CN" altLang="zh-CN" sz="2800" dirty="0"/>
              </a:p>
              <a:p>
                <a:pPr>
                  <a:lnSpc>
                    <a:spcPct val="150000"/>
                  </a:lnSpc>
                </a:pPr>
                <a:r>
                  <a:rPr lang="zh-CN" altLang="zh-CN" sz="2800" dirty="0"/>
                  <a:t>因为</a:t>
                </a:r>
                <a:r>
                  <a:rPr lang="en-US" altLang="zh-CN" sz="2800" i="1" dirty="0"/>
                  <a:t>E</a:t>
                </a:r>
                <a:r>
                  <a:rPr lang="zh-CN" altLang="zh-CN" sz="2800" dirty="0"/>
                  <a:t>是</a:t>
                </a:r>
                <a:r>
                  <a:rPr lang="en-US" altLang="zh-CN" sz="2800" i="1" dirty="0"/>
                  <a:t>AB</a:t>
                </a:r>
                <a:r>
                  <a:rPr lang="zh-CN" altLang="zh-CN" sz="2800" dirty="0"/>
                  <a:t>的中点</a:t>
                </a:r>
                <a:r>
                  <a:rPr lang="en-US" altLang="zh-CN" sz="2800" dirty="0"/>
                  <a:t>,</a:t>
                </a:r>
                <a:r>
                  <a:rPr lang="zh-CN" altLang="zh-CN" sz="2800" dirty="0"/>
                  <a:t>所以</a:t>
                </a:r>
                <a:r>
                  <a:rPr lang="en-US" altLang="zh-CN" sz="2800" i="1" dirty="0"/>
                  <a:t>F</a:t>
                </a:r>
                <a:r>
                  <a:rPr lang="zh-CN" altLang="zh-CN" sz="2800" dirty="0"/>
                  <a:t>是</a:t>
                </a:r>
                <a:r>
                  <a:rPr lang="en-US" altLang="zh-CN" sz="2800" i="1" dirty="0"/>
                  <a:t>PB</a:t>
                </a:r>
                <a:r>
                  <a:rPr lang="zh-CN" altLang="zh-CN" sz="2800" dirty="0"/>
                  <a:t>的中点</a:t>
                </a:r>
                <a:r>
                  <a:rPr lang="en-US" altLang="zh-CN" sz="2800" dirty="0"/>
                  <a:t>.</a:t>
                </a:r>
                <a:endParaRPr lang="zh-CN" altLang="zh-CN" sz="2800" dirty="0"/>
              </a:p>
              <a:p>
                <a:pPr>
                  <a:lnSpc>
                    <a:spcPct val="150000"/>
                  </a:lnSpc>
                </a:pPr>
                <a:r>
                  <a:rPr lang="zh-CN" altLang="zh-CN" sz="2800" dirty="0"/>
                  <a:t>综上</a:t>
                </a:r>
                <a:r>
                  <a:rPr lang="en-US" altLang="zh-CN" sz="2800" dirty="0"/>
                  <a:t>,</a:t>
                </a:r>
                <a:r>
                  <a:rPr lang="en-US" altLang="zh-CN" sz="2800" i="1" dirty="0"/>
                  <a:t>E,F</a:t>
                </a:r>
                <a:r>
                  <a:rPr lang="zh-CN" altLang="zh-CN" sz="2800" dirty="0"/>
                  <a:t>分别是</a:t>
                </a:r>
                <a:r>
                  <a:rPr lang="en-US" altLang="zh-CN" sz="2800" i="1" dirty="0"/>
                  <a:t>AB,PB</a:t>
                </a:r>
                <a:r>
                  <a:rPr lang="zh-CN" altLang="zh-CN" sz="2800" dirty="0"/>
                  <a:t>的中点</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3289" y="369527"/>
                <a:ext cx="11375922" cy="6193427"/>
              </a:xfrm>
              <a:prstGeom prst="rect">
                <a:avLst/>
              </a:prstGeom>
              <a:blipFill rotWithShape="0">
                <a:blip r:embed="rId2"/>
                <a:stretch>
                  <a:fillRect l="-1125" r="-1715" b="-2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611383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3289" y="369527"/>
                <a:ext cx="11375922" cy="4507388"/>
              </a:xfrm>
              <a:prstGeom prst="rect">
                <a:avLst/>
              </a:prstGeom>
            </p:spPr>
            <p:txBody>
              <a:bodyPr wrap="square">
                <a:spAutoFit/>
              </a:bodyPr>
              <a:lstStyle/>
              <a:p>
                <a:pPr>
                  <a:lnSpc>
                    <a:spcPct val="150000"/>
                  </a:lnSpc>
                </a:pPr>
                <a:r>
                  <a:rPr lang="en-US" altLang="zh-CN" sz="2800" dirty="0"/>
                  <a:t>(2)</a:t>
                </a:r>
                <a:r>
                  <a:rPr lang="zh-CN" altLang="zh-CN" sz="2800" dirty="0"/>
                  <a:t>连接</a:t>
                </a:r>
                <a:r>
                  <a:rPr lang="en-US" altLang="zh-CN" sz="2800" i="1" dirty="0"/>
                  <a:t>PE</a:t>
                </a:r>
                <a:r>
                  <a:rPr lang="en-US" altLang="zh-CN" sz="2800" dirty="0"/>
                  <a:t>,</a:t>
                </a:r>
                <a:r>
                  <a:rPr lang="zh-CN" altLang="zh-CN" sz="2800" dirty="0"/>
                  <a:t>因为</a:t>
                </a:r>
                <a:r>
                  <a:rPr lang="en-US" altLang="zh-CN" sz="2800" i="1" dirty="0"/>
                  <a:t>PA=PB,AE=EB</a:t>
                </a:r>
                <a:r>
                  <a:rPr lang="en-US" altLang="zh-CN" sz="2800" dirty="0"/>
                  <a:t>,</a:t>
                </a:r>
                <a:r>
                  <a:rPr lang="zh-CN" altLang="zh-CN" sz="2800" dirty="0"/>
                  <a:t>所以</a:t>
                </a:r>
                <a:r>
                  <a:rPr lang="en-US" altLang="zh-CN" sz="2800" i="1" dirty="0"/>
                  <a:t>PE</a:t>
                </a:r>
                <a:r>
                  <a:rPr lang="en-US" altLang="zh-CN" sz="2800" dirty="0"/>
                  <a:t>⊥</a:t>
                </a:r>
                <a:r>
                  <a:rPr lang="en-US" altLang="zh-CN" sz="2800" i="1" dirty="0"/>
                  <a:t>AB</a:t>
                </a:r>
                <a:r>
                  <a:rPr lang="en-US" altLang="zh-CN" sz="2800" dirty="0"/>
                  <a:t>.</a:t>
                </a:r>
                <a:endParaRPr lang="zh-CN" altLang="zh-CN" sz="2800" dirty="0"/>
              </a:p>
              <a:p>
                <a:pPr>
                  <a:lnSpc>
                    <a:spcPct val="150000"/>
                  </a:lnSpc>
                </a:pPr>
                <a:r>
                  <a:rPr lang="zh-CN" altLang="zh-CN" sz="2800" dirty="0"/>
                  <a:t>又平面</a:t>
                </a:r>
                <a:r>
                  <a:rPr lang="en-US" altLang="zh-CN" sz="2800" i="1" dirty="0"/>
                  <a:t>PAB</a:t>
                </a:r>
                <a:r>
                  <a:rPr lang="en-US" altLang="zh-CN" sz="2800" dirty="0"/>
                  <a:t>⊥</a:t>
                </a:r>
                <a:r>
                  <a:rPr lang="zh-CN" altLang="zh-CN" sz="2800" dirty="0"/>
                  <a:t>平面</a:t>
                </a:r>
                <a:r>
                  <a:rPr lang="en-US" altLang="zh-CN" sz="2800" i="1" dirty="0"/>
                  <a:t>ABCD</a:t>
                </a:r>
                <a:r>
                  <a:rPr lang="en-US" altLang="zh-CN" sz="2800" dirty="0"/>
                  <a:t>,</a:t>
                </a:r>
                <a:endParaRPr lang="zh-CN" altLang="zh-CN" sz="2800" dirty="0"/>
              </a:p>
              <a:p>
                <a:pPr>
                  <a:lnSpc>
                    <a:spcPct val="150000"/>
                  </a:lnSpc>
                </a:pPr>
                <a:r>
                  <a:rPr lang="zh-CN" altLang="zh-CN" sz="2800" dirty="0"/>
                  <a:t>所以</a:t>
                </a:r>
                <a:r>
                  <a:rPr lang="en-US" altLang="zh-CN" sz="2800" i="1" dirty="0"/>
                  <a:t>PE</a:t>
                </a:r>
                <a:r>
                  <a:rPr lang="en-US" altLang="zh-CN" sz="2800" dirty="0"/>
                  <a:t>⊥</a:t>
                </a:r>
                <a:r>
                  <a:rPr lang="zh-CN" altLang="zh-CN" sz="2800" dirty="0"/>
                  <a:t>平面</a:t>
                </a:r>
                <a:r>
                  <a:rPr lang="en-US" altLang="zh-CN" sz="2800" i="1" dirty="0"/>
                  <a:t>ABCD</a:t>
                </a:r>
                <a:r>
                  <a:rPr lang="en-US" altLang="zh-CN" sz="2800" dirty="0"/>
                  <a:t>.</a:t>
                </a:r>
                <a:endParaRPr lang="zh-CN" altLang="zh-CN" sz="2800" dirty="0"/>
              </a:p>
              <a:p>
                <a:pPr>
                  <a:lnSpc>
                    <a:spcPct val="150000"/>
                  </a:lnSpc>
                </a:pPr>
                <a:r>
                  <a:rPr lang="zh-CN" altLang="zh-CN" sz="2800" dirty="0"/>
                  <a:t>因为</a:t>
                </a:r>
                <a:r>
                  <a:rPr lang="en-US" altLang="zh-CN" sz="2800" dirty="0"/>
                  <a:t>△</a:t>
                </a:r>
                <a:r>
                  <a:rPr lang="en-US" altLang="zh-CN" sz="2800" i="1" dirty="0"/>
                  <a:t>PAB</a:t>
                </a:r>
                <a:r>
                  <a:rPr lang="zh-CN" altLang="zh-CN" sz="2800" dirty="0"/>
                  <a:t>是等腰直角三角形</a:t>
                </a:r>
                <a:r>
                  <a:rPr lang="en-US" altLang="zh-CN" sz="2800" dirty="0"/>
                  <a:t>,</a:t>
                </a:r>
                <a:r>
                  <a:rPr lang="zh-CN" altLang="zh-CN" sz="2800" dirty="0"/>
                  <a:t>所以</a:t>
                </a:r>
                <a:r>
                  <a:rPr lang="en-US" altLang="zh-CN" sz="2800" i="1" dirty="0"/>
                  <a:t>PE</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i="1" dirty="0"/>
                  <a:t>AB=</a:t>
                </a:r>
                <a:r>
                  <a:rPr lang="en-US" altLang="zh-CN" sz="2800" dirty="0"/>
                  <a:t>2.</a:t>
                </a:r>
                <a:endParaRPr lang="zh-CN" altLang="zh-CN" sz="2800" dirty="0"/>
              </a:p>
              <a:p>
                <a:pPr>
                  <a:lnSpc>
                    <a:spcPct val="150000"/>
                  </a:lnSpc>
                </a:pPr>
                <a:r>
                  <a:rPr lang="zh-CN" altLang="zh-CN" sz="2800" dirty="0"/>
                  <a:t>又</a:t>
                </a:r>
                <a:r>
                  <a:rPr lang="en-US" altLang="zh-CN" sz="2800" i="1" dirty="0"/>
                  <a:t>AB</a:t>
                </a:r>
                <a:r>
                  <a:rPr lang="en-US" altLang="zh-CN" sz="2800" dirty="0"/>
                  <a:t>∥</a:t>
                </a:r>
                <a:r>
                  <a:rPr lang="en-US" altLang="zh-CN" sz="2800" i="1" dirty="0"/>
                  <a:t>CD,AB</a:t>
                </a:r>
                <a:r>
                  <a:rPr lang="en-US" altLang="zh-CN" sz="2800" dirty="0"/>
                  <a:t>⊥</a:t>
                </a:r>
                <a:r>
                  <a:rPr lang="en-US" altLang="zh-CN" sz="2800" i="1" dirty="0"/>
                  <a:t>AD,F</a:t>
                </a:r>
                <a:r>
                  <a:rPr lang="zh-CN" altLang="zh-CN" sz="2800" dirty="0"/>
                  <a:t>为</a:t>
                </a:r>
                <a:r>
                  <a:rPr lang="en-US" altLang="zh-CN" sz="2800" i="1" dirty="0"/>
                  <a:t>PB</a:t>
                </a:r>
                <a:r>
                  <a:rPr lang="zh-CN" altLang="zh-CN" sz="2800" dirty="0"/>
                  <a:t>的中点</a:t>
                </a:r>
                <a:r>
                  <a:rPr lang="en-US" altLang="zh-CN" sz="2800" dirty="0"/>
                  <a:t>,</a:t>
                </a:r>
                <a:endParaRPr lang="zh-CN" altLang="zh-CN" sz="2800" dirty="0"/>
              </a:p>
              <a:p>
                <a:pPr>
                  <a:lnSpc>
                    <a:spcPct val="150000"/>
                  </a:lnSpc>
                </a:pPr>
                <a:r>
                  <a:rPr lang="zh-CN" altLang="zh-CN" sz="2800" dirty="0"/>
                  <a:t>所以</a:t>
                </a:r>
                <a:r>
                  <a:rPr lang="en-US" altLang="zh-CN" sz="2800" i="1" dirty="0"/>
                  <a:t>V</a:t>
                </a:r>
                <a:r>
                  <a:rPr lang="zh-CN" altLang="zh-CN" sz="2800" baseline="-25000" dirty="0"/>
                  <a:t>三棱锥</a:t>
                </a:r>
                <a:r>
                  <a:rPr lang="en-US" altLang="zh-CN" sz="2800" i="1" baseline="-25000" dirty="0"/>
                  <a:t>F-DCE</a:t>
                </a:r>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i="1" dirty="0"/>
                  <a:t>V</a:t>
                </a:r>
                <a:r>
                  <a:rPr lang="zh-CN" altLang="zh-CN" sz="2800" baseline="-25000" dirty="0"/>
                  <a:t>三棱锥</a:t>
                </a:r>
                <a:r>
                  <a:rPr lang="en-US" altLang="zh-CN" sz="2800" i="1" baseline="-25000" dirty="0"/>
                  <a:t>P-DEC</a:t>
                </a:r>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6</m:t>
                        </m:r>
                      </m:den>
                    </m:f>
                  </m:oMath>
                </a14:m>
                <a:r>
                  <a:rPr lang="en-US" altLang="zh-CN" sz="2800" i="1" dirty="0"/>
                  <a:t>S</a:t>
                </a:r>
                <a:r>
                  <a:rPr lang="en-US" altLang="zh-CN" sz="2800" baseline="-25000" dirty="0"/>
                  <a:t>△</a:t>
                </a:r>
                <a:r>
                  <a:rPr lang="en-US" altLang="zh-CN" sz="2800" i="1" baseline="-25000" dirty="0"/>
                  <a:t>DEC</a:t>
                </a:r>
                <a:r>
                  <a:rPr lang="en-US" altLang="zh-CN" sz="2800" i="1" dirty="0"/>
                  <a:t>×PE</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6</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×2×2×2=</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oMath>
                </a14:m>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3289" y="369527"/>
                <a:ext cx="11375922" cy="4507388"/>
              </a:xfrm>
              <a:prstGeom prst="rect">
                <a:avLst/>
              </a:prstGeom>
              <a:blipFill rotWithShape="0">
                <a:blip r:embed="rId2"/>
                <a:stretch>
                  <a:fillRect l="-112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95446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考情精解读</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命题</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规律</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471574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3289" y="369527"/>
            <a:ext cx="11375922" cy="4616648"/>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【解后反思】</a:t>
            </a:r>
            <a:r>
              <a:rPr lang="zh-CN" altLang="zh-CN" sz="2800" dirty="0"/>
              <a:t>　</a:t>
            </a:r>
            <a:endParaRPr lang="en-US" altLang="zh-CN" sz="2800" dirty="0" smtClean="0"/>
          </a:p>
          <a:p>
            <a:pPr>
              <a:lnSpc>
                <a:spcPct val="150000"/>
              </a:lnSpc>
            </a:pPr>
            <a:r>
              <a:rPr lang="en-US" altLang="zh-CN" sz="2800" dirty="0" smtClean="0"/>
              <a:t>(</a:t>
            </a:r>
            <a:r>
              <a:rPr lang="en-US" altLang="zh-CN" sz="2800" dirty="0"/>
              <a:t>1)</a:t>
            </a:r>
            <a:r>
              <a:rPr lang="zh-CN" altLang="zh-CN" sz="2800" dirty="0"/>
              <a:t>由平行关系确定点的位置</a:t>
            </a:r>
            <a:r>
              <a:rPr lang="en-US" altLang="zh-CN" sz="2800" dirty="0"/>
              <a:t>,</a:t>
            </a:r>
            <a:r>
              <a:rPr lang="zh-CN" altLang="zh-CN" sz="2800" dirty="0"/>
              <a:t>通常利用性质定理进行逆推</a:t>
            </a:r>
            <a:r>
              <a:rPr lang="en-US" altLang="zh-CN" sz="2800" dirty="0"/>
              <a:t>,</a:t>
            </a:r>
            <a:r>
              <a:rPr lang="zh-CN" altLang="zh-CN" sz="2800" dirty="0"/>
              <a:t>如该题第</a:t>
            </a:r>
            <a:r>
              <a:rPr lang="en-US" altLang="zh-CN" sz="2800" dirty="0"/>
              <a:t>(1)</a:t>
            </a:r>
            <a:r>
              <a:rPr lang="zh-CN" altLang="zh-CN" sz="2800" dirty="0"/>
              <a:t>问利用面面平行的性质定理将</a:t>
            </a:r>
            <a:r>
              <a:rPr lang="en-US" altLang="zh-CN" sz="2800" dirty="0"/>
              <a:t>“</a:t>
            </a:r>
            <a:r>
              <a:rPr lang="zh-CN" altLang="zh-CN" sz="2800" dirty="0"/>
              <a:t>平面</a:t>
            </a:r>
            <a:r>
              <a:rPr lang="en-US" altLang="zh-CN" sz="2800" i="1" dirty="0"/>
              <a:t>CEF</a:t>
            </a:r>
            <a:r>
              <a:rPr lang="en-US" altLang="zh-CN" sz="2800" dirty="0"/>
              <a:t>∥</a:t>
            </a:r>
            <a:r>
              <a:rPr lang="zh-CN" altLang="zh-CN" sz="2800" dirty="0"/>
              <a:t>平面</a:t>
            </a:r>
            <a:r>
              <a:rPr lang="en-US" altLang="zh-CN" sz="2800" i="1" dirty="0"/>
              <a:t>PAD</a:t>
            </a:r>
            <a:r>
              <a:rPr lang="en-US" altLang="zh-CN" sz="2800" dirty="0"/>
              <a:t>”</a:t>
            </a:r>
            <a:r>
              <a:rPr lang="zh-CN" altLang="zh-CN" sz="2800" dirty="0"/>
              <a:t>转化为线线平行</a:t>
            </a:r>
            <a:r>
              <a:rPr lang="en-US" altLang="zh-CN" sz="2800" dirty="0"/>
              <a:t>,</a:t>
            </a:r>
            <a:r>
              <a:rPr lang="zh-CN" altLang="zh-CN" sz="2800" dirty="0"/>
              <a:t>进而转化到直角梯形</a:t>
            </a:r>
            <a:r>
              <a:rPr lang="en-US" altLang="zh-CN" sz="2800" i="1" dirty="0"/>
              <a:t>ABCD</a:t>
            </a:r>
            <a:r>
              <a:rPr lang="zh-CN" altLang="zh-CN" sz="2800" dirty="0"/>
              <a:t>和</a:t>
            </a:r>
            <a:r>
              <a:rPr lang="en-US" altLang="zh-CN" sz="2800" dirty="0"/>
              <a:t>△</a:t>
            </a:r>
            <a:r>
              <a:rPr lang="en-US" altLang="zh-CN" sz="2800" i="1" dirty="0"/>
              <a:t>PAB</a:t>
            </a:r>
            <a:r>
              <a:rPr lang="zh-CN" altLang="zh-CN" sz="2800" dirty="0"/>
              <a:t>中求解</a:t>
            </a:r>
            <a:r>
              <a:rPr lang="en-US" altLang="zh-CN" sz="2800" dirty="0"/>
              <a:t>,</a:t>
            </a:r>
            <a:r>
              <a:rPr lang="zh-CN" altLang="zh-CN" sz="2800" dirty="0"/>
              <a:t>体现了立体几何平面化的思想</a:t>
            </a:r>
            <a:r>
              <a:rPr lang="en-US" altLang="zh-CN" sz="2800" dirty="0"/>
              <a:t>.</a:t>
            </a:r>
            <a:endParaRPr lang="zh-CN" altLang="zh-CN" sz="2800" dirty="0"/>
          </a:p>
          <a:p>
            <a:pPr>
              <a:lnSpc>
                <a:spcPct val="150000"/>
              </a:lnSpc>
            </a:pPr>
            <a:r>
              <a:rPr lang="en-US" altLang="zh-CN" sz="2800" dirty="0"/>
              <a:t>(2)</a:t>
            </a:r>
            <a:r>
              <a:rPr lang="zh-CN" altLang="zh-CN" sz="2800" dirty="0"/>
              <a:t>该题第</a:t>
            </a:r>
            <a:r>
              <a:rPr lang="en-US" altLang="zh-CN" sz="2800" dirty="0"/>
              <a:t>(2)</a:t>
            </a:r>
            <a:r>
              <a:rPr lang="zh-CN" altLang="zh-CN" sz="2800" dirty="0"/>
              <a:t>问中求解三棱锥</a:t>
            </a:r>
            <a:r>
              <a:rPr lang="en-US" altLang="zh-CN" sz="2800" i="1" dirty="0"/>
              <a:t>F-DCE</a:t>
            </a:r>
            <a:r>
              <a:rPr lang="zh-CN" altLang="zh-CN" sz="2800" dirty="0"/>
              <a:t>的体积</a:t>
            </a:r>
            <a:r>
              <a:rPr lang="en-US" altLang="zh-CN" sz="2800" dirty="0"/>
              <a:t>,</a:t>
            </a:r>
            <a:r>
              <a:rPr lang="zh-CN" altLang="zh-CN" sz="2800" dirty="0"/>
              <a:t>根据几何体的结构特征</a:t>
            </a:r>
            <a:r>
              <a:rPr lang="en-US" altLang="zh-CN" sz="2800" dirty="0"/>
              <a:t>,</a:t>
            </a:r>
            <a:r>
              <a:rPr lang="zh-CN" altLang="zh-CN" sz="2800" dirty="0"/>
              <a:t>将其与三棱锥</a:t>
            </a:r>
            <a:r>
              <a:rPr lang="en-US" altLang="zh-CN" sz="2800" i="1" dirty="0"/>
              <a:t>P-CDE</a:t>
            </a:r>
            <a:r>
              <a:rPr lang="zh-CN" altLang="zh-CN" sz="2800" dirty="0"/>
              <a:t>进行了对比</a:t>
            </a:r>
            <a:r>
              <a:rPr lang="en-US" altLang="zh-CN" sz="2800" dirty="0"/>
              <a:t>,</a:t>
            </a:r>
            <a:r>
              <a:rPr lang="zh-CN" altLang="zh-CN" sz="2800" dirty="0"/>
              <a:t>比较两者高之间的关系</a:t>
            </a:r>
            <a:r>
              <a:rPr lang="en-US" altLang="zh-CN" sz="2800" dirty="0"/>
              <a:t>,</a:t>
            </a:r>
            <a:r>
              <a:rPr lang="zh-CN" altLang="zh-CN" sz="2800" dirty="0"/>
              <a:t>然后用三棱锥</a:t>
            </a:r>
            <a:r>
              <a:rPr lang="en-US" altLang="zh-CN" sz="2800" i="1" dirty="0"/>
              <a:t>P-CDE</a:t>
            </a:r>
            <a:r>
              <a:rPr lang="zh-CN" altLang="zh-CN" sz="2800" dirty="0"/>
              <a:t>的体积表示所求三棱锥的体积</a:t>
            </a:r>
            <a:r>
              <a:rPr lang="en-US" altLang="zh-CN" sz="2800" dirty="0"/>
              <a:t>,</a:t>
            </a:r>
            <a:r>
              <a:rPr lang="zh-CN" altLang="zh-CN" sz="2800" dirty="0"/>
              <a:t>这体现了转化与化归的数学思想</a:t>
            </a:r>
            <a:r>
              <a:rPr lang="en-US" altLang="zh-CN" sz="2800" dirty="0"/>
              <a:t>.</a:t>
            </a:r>
            <a:endParaRPr lang="zh-CN" altLang="zh-CN" sz="2800" dirty="0"/>
          </a:p>
        </p:txBody>
      </p:sp>
    </p:spTree>
    <p:extLst>
      <p:ext uri="{BB962C8B-B14F-4D97-AF65-F5344CB8AC3E}">
        <p14:creationId xmlns:p14="http://schemas.microsoft.com/office/powerpoint/2010/main" xmlns="" val="2623317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xmlns="" val="2935042822"/>
              </p:ext>
            </p:extLst>
          </p:nvPr>
        </p:nvGraphicFramePr>
        <p:xfrm>
          <a:off x="191911" y="1202427"/>
          <a:ext cx="11452973" cy="4712951"/>
        </p:xfrm>
        <a:graphic>
          <a:graphicData uri="http://schemas.openxmlformats.org/drawingml/2006/table">
            <a:tbl>
              <a:tblPr firstRow="1" bandRow="1">
                <a:tableStyleId>{21E4AEA4-8DFA-4A89-87EB-49C32662AFE0}</a:tableStyleId>
              </a:tblPr>
              <a:tblGrid>
                <a:gridCol w="3758912">
                  <a:extLst>
                    <a:ext uri="{9D8B030D-6E8A-4147-A177-3AD203B41FA5}">
                      <a16:colId xmlns:a16="http://schemas.microsoft.com/office/drawing/2014/main" xmlns="" val="20000"/>
                    </a:ext>
                  </a:extLst>
                </a:gridCol>
                <a:gridCol w="1859254">
                  <a:extLst>
                    <a:ext uri="{9D8B030D-6E8A-4147-A177-3AD203B41FA5}">
                      <a16:colId xmlns:a16="http://schemas.microsoft.com/office/drawing/2014/main" xmlns="" val="811279717"/>
                    </a:ext>
                  </a:extLst>
                </a:gridCol>
                <a:gridCol w="3832573">
                  <a:extLst>
                    <a:ext uri="{9D8B030D-6E8A-4147-A177-3AD203B41FA5}">
                      <a16:colId xmlns:a16="http://schemas.microsoft.com/office/drawing/2014/main" xmlns="" val="20001"/>
                    </a:ext>
                  </a:extLst>
                </a:gridCol>
                <a:gridCol w="2002234">
                  <a:extLst>
                    <a:ext uri="{9D8B030D-6E8A-4147-A177-3AD203B41FA5}">
                      <a16:colId xmlns:a16="http://schemas.microsoft.com/office/drawing/2014/main" xmlns="" val="20002"/>
                    </a:ext>
                  </a:extLst>
                </a:gridCol>
              </a:tblGrid>
              <a:tr h="811530">
                <a:tc>
                  <a:txBody>
                    <a:bodyPr/>
                    <a:lstStyle/>
                    <a:p>
                      <a:pPr algn="ctr">
                        <a:lnSpc>
                          <a:spcPct val="100000"/>
                        </a:lnSpc>
                      </a:pPr>
                      <a:r>
                        <a:rPr lang="zh-CN" altLang="en-US" sz="2400" dirty="0" smtClean="0">
                          <a:solidFill>
                            <a:srgbClr val="DA251C"/>
                          </a:solidFill>
                          <a:latin typeface="微软雅黑" panose="020B0503020204020204" pitchFamily="82" charset="2"/>
                          <a:ea typeface="微软雅黑" panose="020B0503020204020204" pitchFamily="82" charset="2"/>
                        </a:rPr>
                        <a:t>考点内容</a:t>
                      </a:r>
                      <a:endParaRPr lang="zh-CN" altLang="en-US" sz="2400" dirty="0">
                        <a:solidFill>
                          <a:srgbClr val="DA251C"/>
                        </a:solidFill>
                        <a:latin typeface="微软雅黑" panose="020B0503020204020204" pitchFamily="82" charset="2"/>
                        <a:ea typeface="微软雅黑" panose="020B0503020204020204" pitchFamily="82" charset="2"/>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100000"/>
                        </a:lnSpc>
                      </a:pPr>
                      <a:r>
                        <a:rPr lang="zh-CN" altLang="en-US" sz="2400" dirty="0" smtClean="0">
                          <a:solidFill>
                            <a:srgbClr val="DA251C"/>
                          </a:solidFill>
                          <a:latin typeface="微软雅黑" panose="020B0503020204020204" pitchFamily="82" charset="2"/>
                          <a:ea typeface="微软雅黑" panose="020B0503020204020204" pitchFamily="82" charset="2"/>
                        </a:rPr>
                        <a:t>考纲要求</a:t>
                      </a:r>
                      <a:endParaRPr lang="zh-CN" altLang="en-US" sz="2400" dirty="0">
                        <a:solidFill>
                          <a:srgbClr val="DA251C"/>
                        </a:solidFill>
                        <a:latin typeface="微软雅黑" panose="020B0503020204020204" pitchFamily="82" charset="2"/>
                        <a:ea typeface="微软雅黑" panose="020B0503020204020204" pitchFamily="82" charset="2"/>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863600" rtl="0" eaLnBrk="1" latinLnBrk="0" hangingPunct="1">
                        <a:lnSpc>
                          <a:spcPct val="100000"/>
                        </a:lnSpc>
                      </a:pPr>
                      <a:r>
                        <a:rPr lang="zh-CN" altLang="en-US" sz="2400" b="1" kern="1200" dirty="0" smtClean="0">
                          <a:solidFill>
                            <a:srgbClr val="DA251C"/>
                          </a:solidFill>
                          <a:latin typeface="微软雅黑" panose="020B0503020204020204" pitchFamily="82" charset="2"/>
                          <a:ea typeface="微软雅黑" panose="020B0503020204020204" pitchFamily="82" charset="2"/>
                          <a:cs typeface="+mn-cs"/>
                        </a:rPr>
                        <a:t>考题取样</a:t>
                      </a:r>
                      <a:endParaRPr lang="zh-CN" altLang="en-US" sz="2400" b="1" kern="1200" dirty="0">
                        <a:solidFill>
                          <a:srgbClr val="DA251C"/>
                        </a:solidFill>
                        <a:latin typeface="微软雅黑" panose="020B0503020204020204" pitchFamily="82" charset="2"/>
                        <a:ea typeface="微软雅黑" panose="020B0503020204020204" pitchFamily="82" charset="2"/>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863600" rtl="0" eaLnBrk="1" latinLnBrk="0" hangingPunct="1">
                        <a:lnSpc>
                          <a:spcPct val="100000"/>
                        </a:lnSpc>
                      </a:pPr>
                      <a:r>
                        <a:rPr lang="zh-CN" altLang="en-US" sz="2400" b="1" kern="1200" dirty="0" smtClean="0">
                          <a:solidFill>
                            <a:srgbClr val="DA251C"/>
                          </a:solidFill>
                          <a:latin typeface="微软雅黑" panose="020B0503020204020204" pitchFamily="82" charset="2"/>
                          <a:ea typeface="微软雅黑" panose="020B0503020204020204" pitchFamily="82" charset="2"/>
                          <a:cs typeface="+mn-cs"/>
                        </a:rPr>
                        <a:t>对应考法</a:t>
                      </a:r>
                      <a:endParaRPr lang="zh-CN" altLang="en-US" sz="2400" b="1" kern="1200" dirty="0">
                        <a:solidFill>
                          <a:srgbClr val="DA251C"/>
                        </a:solidFill>
                        <a:latin typeface="微软雅黑" panose="020B0503020204020204" pitchFamily="82" charset="2"/>
                        <a:ea typeface="微软雅黑" panose="020B0503020204020204" pitchFamily="82" charset="2"/>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0"/>
                  </a:ext>
                </a:extLst>
              </a:tr>
              <a:tr h="1988933">
                <a:tc>
                  <a:txBody>
                    <a:bodyPr/>
                    <a:lstStyle/>
                    <a:p>
                      <a:pPr>
                        <a:lnSpc>
                          <a:spcPct val="150000"/>
                        </a:lnSpc>
                        <a:spcAft>
                          <a:spcPts val="0"/>
                        </a:spcAft>
                      </a:pPr>
                      <a:r>
                        <a:rPr lang="en-US" sz="2800" dirty="0">
                          <a:solidFill>
                            <a:schemeClr val="tx1"/>
                          </a:solidFill>
                          <a:effectLst/>
                          <a:latin typeface="+mn-ea"/>
                          <a:ea typeface="+mn-ea"/>
                          <a:cs typeface="Times New Roman" panose="02020603050405020304" pitchFamily="18" charset="0"/>
                        </a:rPr>
                        <a:t>1.</a:t>
                      </a:r>
                      <a:r>
                        <a:rPr lang="zh-CN" sz="2800" dirty="0">
                          <a:solidFill>
                            <a:schemeClr val="tx1"/>
                          </a:solidFill>
                          <a:effectLst/>
                          <a:latin typeface="+mn-ea"/>
                          <a:ea typeface="+mn-ea"/>
                          <a:cs typeface="Times New Roman" panose="02020603050405020304" pitchFamily="18" charset="0"/>
                        </a:rPr>
                        <a:t>直线与平面平行的判定与性质</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a:solidFill>
                            <a:schemeClr val="tx1"/>
                          </a:solidFill>
                          <a:effectLst/>
                          <a:latin typeface="+mn-ea"/>
                          <a:ea typeface="+mn-ea"/>
                          <a:cs typeface="Times New Roman" panose="02020603050405020304" pitchFamily="18" charset="0"/>
                        </a:rPr>
                        <a:t>掌握</a:t>
                      </a: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en-US" sz="2800" dirty="0">
                          <a:solidFill>
                            <a:schemeClr val="tx1"/>
                          </a:solidFill>
                          <a:effectLst/>
                          <a:latin typeface="+mn-ea"/>
                          <a:ea typeface="+mn-ea"/>
                          <a:cs typeface="Times New Roman" panose="02020603050405020304" pitchFamily="18" charset="0"/>
                        </a:rPr>
                        <a:t>2017</a:t>
                      </a:r>
                      <a:r>
                        <a:rPr lang="zh-CN" sz="2800" dirty="0">
                          <a:solidFill>
                            <a:schemeClr val="tx1"/>
                          </a:solidFill>
                          <a:effectLst/>
                          <a:latin typeface="+mn-ea"/>
                          <a:ea typeface="+mn-ea"/>
                          <a:cs typeface="Times New Roman" panose="02020603050405020304" pitchFamily="18" charset="0"/>
                        </a:rPr>
                        <a:t>全国</a:t>
                      </a:r>
                      <a:r>
                        <a:rPr lang="en-US" sz="2800" dirty="0" smtClean="0">
                          <a:solidFill>
                            <a:schemeClr val="tx1"/>
                          </a:solidFill>
                          <a:effectLst/>
                          <a:latin typeface="+mn-ea"/>
                          <a:ea typeface="+mn-ea"/>
                          <a:cs typeface="Times New Roman" panose="02020603050405020304" pitchFamily="18" charset="0"/>
                        </a:rPr>
                        <a:t>Ⅱ,T1</a:t>
                      </a:r>
                      <a:r>
                        <a:rPr lang="en-US" altLang="zh-CN" sz="2800" dirty="0" smtClean="0">
                          <a:solidFill>
                            <a:schemeClr val="tx1"/>
                          </a:solidFill>
                          <a:effectLst/>
                          <a:latin typeface="+mn-ea"/>
                          <a:ea typeface="+mn-ea"/>
                          <a:cs typeface="Times New Roman" panose="02020603050405020304" pitchFamily="18" charset="0"/>
                        </a:rPr>
                        <a:t>8</a:t>
                      </a:r>
                      <a:r>
                        <a:rPr lang="zh-CN" altLang="en-US" sz="2800" dirty="0" smtClean="0">
                          <a:solidFill>
                            <a:schemeClr val="tx1"/>
                          </a:solidFill>
                          <a:effectLst/>
                          <a:latin typeface="+mn-ea"/>
                          <a:ea typeface="+mn-ea"/>
                          <a:cs typeface="Times New Roman" panose="02020603050405020304" pitchFamily="18" charset="0"/>
                        </a:rPr>
                        <a:t>（</a:t>
                      </a:r>
                      <a:r>
                        <a:rPr lang="en-US" altLang="zh-CN" sz="2800" dirty="0" smtClean="0">
                          <a:solidFill>
                            <a:schemeClr val="tx1"/>
                          </a:solidFill>
                          <a:effectLst/>
                          <a:latin typeface="+mn-ea"/>
                          <a:ea typeface="+mn-ea"/>
                          <a:cs typeface="Times New Roman" panose="02020603050405020304" pitchFamily="18" charset="0"/>
                        </a:rPr>
                        <a:t>1</a:t>
                      </a:r>
                      <a:r>
                        <a:rPr lang="zh-CN" altLang="en-US" sz="2800" dirty="0" smtClean="0">
                          <a:solidFill>
                            <a:schemeClr val="tx1"/>
                          </a:solidFill>
                          <a:effectLst/>
                          <a:latin typeface="+mn-ea"/>
                          <a:ea typeface="+mn-ea"/>
                          <a:cs typeface="Times New Roman" panose="02020603050405020304" pitchFamily="18" charset="0"/>
                        </a:rPr>
                        <a:t>）</a:t>
                      </a:r>
                      <a:endParaRPr lang="en-US" altLang="zh-CN" sz="2800" dirty="0" smtClean="0">
                        <a:solidFill>
                          <a:schemeClr val="tx1"/>
                        </a:solidFill>
                        <a:effectLst/>
                        <a:latin typeface="+mn-ea"/>
                        <a:ea typeface="+mn-ea"/>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2800" dirty="0" smtClean="0">
                          <a:solidFill>
                            <a:schemeClr val="tx1"/>
                          </a:solidFill>
                          <a:effectLst/>
                          <a:latin typeface="+mn-ea"/>
                          <a:ea typeface="+mn-ea"/>
                          <a:cs typeface="Times New Roman" panose="02020603050405020304" pitchFamily="18" charset="0"/>
                        </a:rPr>
                        <a:t>2016</a:t>
                      </a:r>
                      <a:r>
                        <a:rPr lang="zh-CN" altLang="zh-CN" sz="2800" dirty="0" smtClean="0">
                          <a:solidFill>
                            <a:schemeClr val="tx1"/>
                          </a:solidFill>
                          <a:effectLst/>
                          <a:latin typeface="+mn-ea"/>
                          <a:ea typeface="+mn-ea"/>
                          <a:cs typeface="Times New Roman" panose="02020603050405020304" pitchFamily="18" charset="0"/>
                        </a:rPr>
                        <a:t>全国</a:t>
                      </a:r>
                      <a:r>
                        <a:rPr lang="en-US" altLang="zh-CN" sz="2800" dirty="0" smtClean="0">
                          <a:solidFill>
                            <a:schemeClr val="tx1"/>
                          </a:solidFill>
                          <a:effectLst/>
                          <a:latin typeface="+mn-ea"/>
                          <a:ea typeface="+mn-ea"/>
                          <a:cs typeface="Times New Roman" panose="02020603050405020304" pitchFamily="18" charset="0"/>
                        </a:rPr>
                        <a:t>3,T19</a:t>
                      </a:r>
                      <a:r>
                        <a:rPr lang="zh-CN" altLang="en-US" sz="2800" dirty="0" smtClean="0">
                          <a:solidFill>
                            <a:schemeClr val="tx1"/>
                          </a:solidFill>
                          <a:effectLst/>
                          <a:latin typeface="+mn-ea"/>
                          <a:ea typeface="+mn-ea"/>
                          <a:cs typeface="Times New Roman" panose="02020603050405020304" pitchFamily="18" charset="0"/>
                        </a:rPr>
                        <a:t>（</a:t>
                      </a:r>
                      <a:r>
                        <a:rPr lang="en-US" altLang="zh-CN" sz="2800" dirty="0" smtClean="0">
                          <a:solidFill>
                            <a:schemeClr val="tx1"/>
                          </a:solidFill>
                          <a:effectLst/>
                          <a:latin typeface="+mn-ea"/>
                          <a:ea typeface="+mn-ea"/>
                          <a:cs typeface="Times New Roman" panose="02020603050405020304" pitchFamily="18" charset="0"/>
                        </a:rPr>
                        <a:t>1</a:t>
                      </a:r>
                      <a:r>
                        <a:rPr lang="zh-CN" altLang="en-US" sz="2800" dirty="0" smtClean="0">
                          <a:solidFill>
                            <a:schemeClr val="tx1"/>
                          </a:solidFill>
                          <a:effectLst/>
                          <a:latin typeface="+mn-ea"/>
                          <a:ea typeface="+mn-ea"/>
                          <a:cs typeface="Times New Roman" panose="02020603050405020304" pitchFamily="18" charset="0"/>
                        </a:rPr>
                        <a:t>）</a:t>
                      </a:r>
                      <a:endParaRPr lang="zh-CN" sz="2800" dirty="0">
                        <a:solidFill>
                          <a:schemeClr val="tx1"/>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dirty="0">
                          <a:solidFill>
                            <a:schemeClr val="tx1"/>
                          </a:solidFill>
                          <a:effectLst/>
                          <a:latin typeface="+mn-ea"/>
                          <a:ea typeface="+mn-ea"/>
                          <a:cs typeface="Times New Roman" panose="02020603050405020304" pitchFamily="18" charset="0"/>
                        </a:rPr>
                        <a:t>考法</a:t>
                      </a:r>
                      <a:r>
                        <a:rPr lang="en-US" sz="2800" dirty="0">
                          <a:solidFill>
                            <a:schemeClr val="tx1"/>
                          </a:solidFill>
                          <a:effectLst/>
                          <a:latin typeface="+mn-ea"/>
                          <a:ea typeface="+mn-ea"/>
                          <a:cs typeface="Times New Roman" panose="02020603050405020304" pitchFamily="18" charset="0"/>
                        </a:rPr>
                        <a:t>1</a:t>
                      </a:r>
                      <a:endParaRPr lang="zh-CN" sz="2800" dirty="0">
                        <a:solidFill>
                          <a:schemeClr val="tx1"/>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1912488">
                <a:tc>
                  <a:txBody>
                    <a:bodyPr/>
                    <a:lstStyle/>
                    <a:p>
                      <a:pPr>
                        <a:lnSpc>
                          <a:spcPct val="150000"/>
                        </a:lnSpc>
                        <a:spcAft>
                          <a:spcPts val="0"/>
                        </a:spcAft>
                      </a:pPr>
                      <a:r>
                        <a:rPr lang="en-US" sz="2800" dirty="0">
                          <a:solidFill>
                            <a:schemeClr val="tx1"/>
                          </a:solidFill>
                          <a:effectLst/>
                          <a:latin typeface="+mn-ea"/>
                          <a:ea typeface="+mn-ea"/>
                          <a:cs typeface="Times New Roman" panose="02020603050405020304" pitchFamily="18" charset="0"/>
                        </a:rPr>
                        <a:t>2.</a:t>
                      </a:r>
                      <a:r>
                        <a:rPr lang="zh-CN" sz="2800" dirty="0">
                          <a:solidFill>
                            <a:schemeClr val="tx1"/>
                          </a:solidFill>
                          <a:effectLst/>
                          <a:latin typeface="+mn-ea"/>
                          <a:ea typeface="+mn-ea"/>
                          <a:cs typeface="Times New Roman" panose="02020603050405020304" pitchFamily="18" charset="0"/>
                        </a:rPr>
                        <a:t>平面与平面平行的判定与性质</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a:solidFill>
                            <a:schemeClr val="tx1"/>
                          </a:solidFill>
                          <a:effectLst/>
                          <a:latin typeface="+mn-ea"/>
                          <a:ea typeface="+mn-ea"/>
                          <a:cs typeface="Times New Roman" panose="02020603050405020304" pitchFamily="18" charset="0"/>
                        </a:rPr>
                        <a:t>掌握</a:t>
                      </a: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en-US" sz="2800" dirty="0">
                          <a:solidFill>
                            <a:schemeClr val="tx1"/>
                          </a:solidFill>
                          <a:effectLst/>
                          <a:latin typeface="+mn-ea"/>
                          <a:ea typeface="+mn-ea"/>
                          <a:cs typeface="Times New Roman" panose="02020603050405020304" pitchFamily="18" charset="0"/>
                        </a:rPr>
                        <a:t>2016</a:t>
                      </a:r>
                      <a:r>
                        <a:rPr lang="zh-CN" sz="2800" dirty="0" smtClean="0">
                          <a:solidFill>
                            <a:schemeClr val="tx1"/>
                          </a:solidFill>
                          <a:effectLst/>
                          <a:latin typeface="+mn-ea"/>
                          <a:ea typeface="+mn-ea"/>
                          <a:cs typeface="Times New Roman" panose="02020603050405020304" pitchFamily="18" charset="0"/>
                        </a:rPr>
                        <a:t>全国</a:t>
                      </a:r>
                      <a:r>
                        <a:rPr lang="en-US" altLang="zh-CN" sz="2800" dirty="0" smtClean="0">
                          <a:solidFill>
                            <a:schemeClr val="tx1"/>
                          </a:solidFill>
                          <a:effectLst/>
                          <a:latin typeface="+mn-ea"/>
                          <a:ea typeface="+mn-ea"/>
                          <a:cs typeface="Times New Roman" panose="02020603050405020304" pitchFamily="18" charset="0"/>
                        </a:rPr>
                        <a:t>1</a:t>
                      </a:r>
                      <a:r>
                        <a:rPr lang="en-US" sz="2800" dirty="0" smtClean="0">
                          <a:solidFill>
                            <a:schemeClr val="tx1"/>
                          </a:solidFill>
                          <a:effectLst/>
                          <a:latin typeface="+mn-ea"/>
                          <a:ea typeface="+mn-ea"/>
                          <a:cs typeface="Times New Roman" panose="02020603050405020304" pitchFamily="18" charset="0"/>
                        </a:rPr>
                        <a:t>,T14</a:t>
                      </a:r>
                      <a:endParaRPr lang="zh-CN" sz="2800" dirty="0">
                        <a:solidFill>
                          <a:schemeClr val="tx1"/>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dirty="0">
                          <a:solidFill>
                            <a:schemeClr val="tx1"/>
                          </a:solidFill>
                          <a:effectLst/>
                          <a:latin typeface="+mn-ea"/>
                          <a:ea typeface="+mn-ea"/>
                          <a:cs typeface="Times New Roman" panose="02020603050405020304" pitchFamily="18" charset="0"/>
                        </a:rPr>
                        <a:t>考法</a:t>
                      </a:r>
                      <a:r>
                        <a:rPr lang="en-US" sz="2800" dirty="0">
                          <a:solidFill>
                            <a:schemeClr val="tx1"/>
                          </a:solidFill>
                          <a:effectLst/>
                          <a:latin typeface="+mn-ea"/>
                          <a:ea typeface="+mn-ea"/>
                          <a:cs typeface="Times New Roman" panose="02020603050405020304" pitchFamily="18" charset="0"/>
                        </a:rPr>
                        <a:t>2</a:t>
                      </a:r>
                      <a:endParaRPr lang="zh-CN" sz="2800" dirty="0">
                        <a:solidFill>
                          <a:schemeClr val="tx1"/>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770657945"/>
                  </a:ext>
                </a:extLst>
              </a:tr>
            </a:tbl>
          </a:graphicData>
        </a:graphic>
      </p:graphicFrame>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命题</a:t>
            </a:r>
            <a:r>
              <a:rPr lang="zh-CN" altLang="en-US" sz="2800" dirty="0" smtClean="0">
                <a:solidFill>
                  <a:srgbClr val="DA251C"/>
                </a:solidFill>
              </a:rPr>
              <a:t>规律</a:t>
            </a:r>
            <a:endParaRPr lang="zh-CN" altLang="en-US" sz="2800" dirty="0">
              <a:solidFill>
                <a:srgbClr val="DA251C"/>
              </a:solidFill>
            </a:endParaRPr>
          </a:p>
        </p:txBody>
      </p:sp>
    </p:spTree>
    <p:extLst>
      <p:ext uri="{BB962C8B-B14F-4D97-AF65-F5344CB8AC3E}">
        <p14:creationId xmlns:p14="http://schemas.microsoft.com/office/powerpoint/2010/main" xmlns="" val="3541158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34043" y="949904"/>
            <a:ext cx="11723913" cy="3323987"/>
          </a:xfrm>
          <a:prstGeom prst="rect">
            <a:avLst/>
          </a:prstGeom>
        </p:spPr>
        <p:txBody>
          <a:bodyPr wrap="square">
            <a:spAutoFit/>
          </a:bodyPr>
          <a:lstStyle/>
          <a:p>
            <a:pPr>
              <a:lnSpc>
                <a:spcPct val="150000"/>
              </a:lnSpc>
            </a:pPr>
            <a:r>
              <a:rPr lang="en-US" altLang="zh-CN" sz="2800" b="1" dirty="0">
                <a:solidFill>
                  <a:srgbClr val="000000"/>
                </a:solidFill>
                <a:cs typeface="Times New Roman" panose="02020603050405020304" pitchFamily="18" charset="0"/>
              </a:rPr>
              <a:t>1.</a:t>
            </a:r>
            <a:r>
              <a:rPr lang="zh-CN" altLang="en-US" sz="2800" b="1" dirty="0">
                <a:solidFill>
                  <a:srgbClr val="000000"/>
                </a:solidFill>
                <a:cs typeface="Times New Roman" panose="02020603050405020304" pitchFamily="18" charset="0"/>
              </a:rPr>
              <a:t>命题分析预测</a:t>
            </a:r>
            <a:r>
              <a:rPr lang="zh-CN" altLang="en-US" sz="2800" dirty="0">
                <a:solidFill>
                  <a:srgbClr val="000000"/>
                </a:solidFill>
                <a:cs typeface="Times New Roman" panose="02020603050405020304" pitchFamily="18" charset="0"/>
              </a:rPr>
              <a:t>　从近五年的考查情况来看</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本讲是高考的热点</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主要考查直线与平面以及平面与平面平行的判定和性质</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常出现在解答题的第</a:t>
            </a:r>
            <a:r>
              <a:rPr lang="en-US" altLang="zh-CN" sz="2800" dirty="0">
                <a:solidFill>
                  <a:srgbClr val="000000"/>
                </a:solidFill>
                <a:cs typeface="Times New Roman" panose="02020603050405020304" pitchFamily="18" charset="0"/>
              </a:rPr>
              <a:t>(1)</a:t>
            </a:r>
            <a:r>
              <a:rPr lang="zh-CN" altLang="en-US" sz="2800" dirty="0">
                <a:solidFill>
                  <a:srgbClr val="000000"/>
                </a:solidFill>
                <a:cs typeface="Times New Roman" panose="02020603050405020304" pitchFamily="18" charset="0"/>
              </a:rPr>
              <a:t>问</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难度中等</a:t>
            </a:r>
            <a:r>
              <a:rPr lang="en-US" altLang="zh-CN" sz="2800" dirty="0">
                <a:solidFill>
                  <a:srgbClr val="000000"/>
                </a:solidFill>
                <a:cs typeface="Times New Roman" panose="02020603050405020304" pitchFamily="18" charset="0"/>
              </a:rPr>
              <a:t>.</a:t>
            </a:r>
          </a:p>
          <a:p>
            <a:pPr>
              <a:lnSpc>
                <a:spcPct val="150000"/>
              </a:lnSpc>
            </a:pPr>
            <a:r>
              <a:rPr lang="en-US" altLang="zh-CN" sz="2800" b="1" dirty="0">
                <a:solidFill>
                  <a:srgbClr val="000000"/>
                </a:solidFill>
                <a:cs typeface="Times New Roman" panose="02020603050405020304" pitchFamily="18" charset="0"/>
              </a:rPr>
              <a:t>2.</a:t>
            </a:r>
            <a:r>
              <a:rPr lang="zh-CN" altLang="en-US" sz="2800" b="1" dirty="0">
                <a:solidFill>
                  <a:srgbClr val="000000"/>
                </a:solidFill>
                <a:cs typeface="Times New Roman" panose="02020603050405020304" pitchFamily="18" charset="0"/>
              </a:rPr>
              <a:t>学科核心素养</a:t>
            </a:r>
            <a:r>
              <a:rPr lang="zh-CN" altLang="en-US" sz="2800" dirty="0">
                <a:solidFill>
                  <a:srgbClr val="000000"/>
                </a:solidFill>
                <a:cs typeface="Times New Roman" panose="02020603050405020304" pitchFamily="18" charset="0"/>
              </a:rPr>
              <a:t>　本讲通过线、面平行的判定及性质考查考生的直观想象、逻辑推理素养</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以及转化与化归思想的应用</a:t>
            </a:r>
            <a:r>
              <a:rPr lang="en-US" altLang="zh-CN" sz="2800" dirty="0">
                <a:solidFill>
                  <a:srgbClr val="000000"/>
                </a:solidFill>
                <a:cs typeface="Times New Roman" panose="02020603050405020304" pitchFamily="18" charset="0"/>
              </a:rPr>
              <a:t>.</a:t>
            </a:r>
          </a:p>
        </p:txBody>
      </p:sp>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8" name="矩形 7"/>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聚焦核心素养</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a:t>
            </a:r>
            <a:r>
              <a:rPr lang="zh-CN" altLang="en-US" sz="2800" b="1" dirty="0" smtClean="0">
                <a:solidFill>
                  <a:schemeClr val="bg1"/>
                </a:solidFill>
                <a:latin typeface="微软雅黑" panose="020B0503020204020204" pitchFamily="34" charset="-122"/>
                <a:ea typeface="微软雅黑" panose="020B0503020204020204" pitchFamily="34" charset="-122"/>
              </a:rPr>
              <a:t>考点</a:t>
            </a:r>
            <a:r>
              <a:rPr lang="zh-CN" altLang="en-US" sz="2800" b="1" dirty="0">
                <a:solidFill>
                  <a:schemeClr val="bg1"/>
                </a:solidFill>
                <a:latin typeface="微软雅黑" panose="020B0503020204020204" pitchFamily="34" charset="-122"/>
                <a:ea typeface="微软雅黑" panose="020B0503020204020204" pitchFamily="34" charset="-122"/>
              </a:rPr>
              <a:t>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知识全通关</a:t>
            </a:r>
          </a:p>
        </p:txBody>
      </p:sp>
      <p:sp>
        <p:nvSpPr>
          <p:cNvPr id="3" name="矩形 15">
            <a:hlinkClick r:id="rId2" action="ppaction://hlinksldjump"/>
          </p:cNvPr>
          <p:cNvSpPr/>
          <p:nvPr/>
        </p:nvSpPr>
        <p:spPr>
          <a:xfrm>
            <a:off x="4286865" y="1720645"/>
            <a:ext cx="7600335" cy="358877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solidFill>
              </a:rPr>
              <a:t>直线与平面平行的判定与性质</a:t>
            </a:r>
            <a:endParaRPr lang="en-US" altLang="zh-CN" sz="2800" dirty="0">
              <a:solidFill>
                <a:schemeClr val="tx1"/>
              </a:solidFill>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solidFill>
              </a:rPr>
              <a:t>平面与平面平行的判定与性质</a:t>
            </a:r>
            <a:endParaRPr lang="en-US" altLang="zh-CN" sz="2800" dirty="0">
              <a:solidFill>
                <a:schemeClr val="tx1"/>
              </a:solidFill>
            </a:endParaRPr>
          </a:p>
        </p:txBody>
      </p:sp>
    </p:spTree>
    <p:extLst>
      <p:ext uri="{BB962C8B-B14F-4D97-AF65-F5344CB8AC3E}">
        <p14:creationId xmlns:p14="http://schemas.microsoft.com/office/powerpoint/2010/main" xmlns="" val="2019818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7233520"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1   </a:t>
            </a:r>
            <a:r>
              <a:rPr lang="zh-CN" altLang="en-US" sz="2800" dirty="0">
                <a:solidFill>
                  <a:srgbClr val="DA251C"/>
                </a:solidFill>
              </a:rPr>
              <a:t>直线与平面平行的判定与</a:t>
            </a:r>
            <a:r>
              <a:rPr lang="zh-CN" altLang="en-US" sz="2800" dirty="0" smtClean="0">
                <a:solidFill>
                  <a:srgbClr val="DA251C"/>
                </a:solidFill>
              </a:rPr>
              <a:t>性质</a:t>
            </a:r>
            <a:r>
              <a:rPr lang="en-US" altLang="zh-CN" sz="2800" dirty="0" smtClean="0">
                <a:solidFill>
                  <a:srgbClr val="DA251C"/>
                </a:solidFill>
              </a:rPr>
              <a:t>(</a:t>
            </a:r>
            <a:r>
              <a:rPr lang="zh-CN" altLang="en-US" sz="2800" dirty="0" smtClean="0">
                <a:solidFill>
                  <a:srgbClr val="DA251C"/>
                </a:solidFill>
              </a:rPr>
              <a:t>重点）</a:t>
            </a:r>
            <a:endParaRPr lang="zh-CN" altLang="en-US" sz="2800" dirty="0">
              <a:solidFill>
                <a:srgbClr val="DA251C"/>
              </a:solidFill>
            </a:endParaRPr>
          </a:p>
        </p:txBody>
      </p:sp>
      <p:graphicFrame>
        <p:nvGraphicFramePr>
          <p:cNvPr id="3" name="表格 2"/>
          <p:cNvGraphicFramePr>
            <a:graphicFrameLocks noGrp="1"/>
          </p:cNvGraphicFramePr>
          <p:nvPr>
            <p:extLst>
              <p:ext uri="{D42A27DB-BD31-4B8C-83A1-F6EECF244321}">
                <p14:modId xmlns:p14="http://schemas.microsoft.com/office/powerpoint/2010/main" xmlns="" val="2539228884"/>
              </p:ext>
            </p:extLst>
          </p:nvPr>
        </p:nvGraphicFramePr>
        <p:xfrm>
          <a:off x="479426" y="904568"/>
          <a:ext cx="11348780" cy="5713742"/>
        </p:xfrm>
        <a:graphic>
          <a:graphicData uri="http://schemas.openxmlformats.org/drawingml/2006/table">
            <a:tbl>
              <a:tblPr>
                <a:tableStyleId>{5940675A-B579-460E-94D1-54222C63F5DA}</a:tableStyleId>
              </a:tblPr>
              <a:tblGrid>
                <a:gridCol w="1092661">
                  <a:extLst>
                    <a:ext uri="{9D8B030D-6E8A-4147-A177-3AD203B41FA5}">
                      <a16:colId xmlns:a16="http://schemas.microsoft.com/office/drawing/2014/main" xmlns="" val="1030226571"/>
                    </a:ext>
                  </a:extLst>
                </a:gridCol>
                <a:gridCol w="3663854">
                  <a:extLst>
                    <a:ext uri="{9D8B030D-6E8A-4147-A177-3AD203B41FA5}">
                      <a16:colId xmlns:a16="http://schemas.microsoft.com/office/drawing/2014/main" xmlns="" val="365010316"/>
                    </a:ext>
                  </a:extLst>
                </a:gridCol>
                <a:gridCol w="2445117">
                  <a:extLst>
                    <a:ext uri="{9D8B030D-6E8A-4147-A177-3AD203B41FA5}">
                      <a16:colId xmlns:a16="http://schemas.microsoft.com/office/drawing/2014/main" xmlns="" val="484340885"/>
                    </a:ext>
                  </a:extLst>
                </a:gridCol>
                <a:gridCol w="4147148">
                  <a:extLst>
                    <a:ext uri="{9D8B030D-6E8A-4147-A177-3AD203B41FA5}">
                      <a16:colId xmlns:a16="http://schemas.microsoft.com/office/drawing/2014/main" xmlns="" val="2092202165"/>
                    </a:ext>
                  </a:extLst>
                </a:gridCol>
              </a:tblGrid>
              <a:tr h="400447">
                <a:tc>
                  <a:txBody>
                    <a:bodyPr/>
                    <a:lstStyle/>
                    <a:p>
                      <a:pPr algn="ctr">
                        <a:lnSpc>
                          <a:spcPct val="150000"/>
                        </a:lnSpc>
                        <a:spcAft>
                          <a:spcPts val="0"/>
                        </a:spcAft>
                      </a:pPr>
                      <a:r>
                        <a:rPr lang="en-US" sz="1800" dirty="0">
                          <a:effectLst/>
                        </a:rPr>
                        <a:t> </a:t>
                      </a:r>
                      <a:endParaRPr lang="zh-CN" sz="1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zh-CN" sz="1800" b="1" dirty="0">
                          <a:effectLst/>
                        </a:rPr>
                        <a:t>文字语言</a:t>
                      </a:r>
                      <a:endParaRPr lang="zh-CN" sz="1800" b="1" dirty="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1800" b="1" dirty="0">
                          <a:effectLst/>
                        </a:rPr>
                        <a:t>图形语言</a:t>
                      </a:r>
                      <a:endParaRPr lang="zh-CN" sz="1800" b="1" dirty="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1800" b="1" dirty="0">
                          <a:effectLst/>
                        </a:rPr>
                        <a:t>符号语言</a:t>
                      </a:r>
                      <a:endParaRPr lang="zh-CN" sz="1800" b="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85638176"/>
                  </a:ext>
                </a:extLst>
              </a:tr>
              <a:tr h="2650790">
                <a:tc>
                  <a:txBody>
                    <a:bodyPr/>
                    <a:lstStyle/>
                    <a:p>
                      <a:pPr algn="ctr">
                        <a:lnSpc>
                          <a:spcPct val="150000"/>
                        </a:lnSpc>
                        <a:spcAft>
                          <a:spcPts val="0"/>
                        </a:spcAft>
                      </a:pPr>
                      <a:r>
                        <a:rPr lang="zh-CN" sz="1800" b="1" dirty="0">
                          <a:effectLst/>
                        </a:rPr>
                        <a:t>判定</a:t>
                      </a:r>
                    </a:p>
                    <a:p>
                      <a:pPr algn="ctr">
                        <a:lnSpc>
                          <a:spcPct val="150000"/>
                        </a:lnSpc>
                        <a:spcAft>
                          <a:spcPts val="0"/>
                        </a:spcAft>
                      </a:pPr>
                      <a:r>
                        <a:rPr lang="zh-CN" sz="1800" b="1" dirty="0">
                          <a:effectLst/>
                        </a:rPr>
                        <a:t>定理</a:t>
                      </a:r>
                      <a:endParaRPr lang="zh-CN" sz="1800" b="1"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nSpc>
                          <a:spcPct val="150000"/>
                        </a:lnSpc>
                        <a:spcAft>
                          <a:spcPts val="0"/>
                        </a:spcAft>
                      </a:pPr>
                      <a:r>
                        <a:rPr lang="zh-CN" sz="1800" dirty="0">
                          <a:effectLst/>
                        </a:rPr>
                        <a:t>平面外一条直线与此平面内的一条直线平行</a:t>
                      </a:r>
                      <a:r>
                        <a:rPr lang="en-US" sz="1800" dirty="0">
                          <a:effectLst/>
                        </a:rPr>
                        <a:t>,</a:t>
                      </a:r>
                      <a:r>
                        <a:rPr lang="zh-CN" sz="1800" dirty="0">
                          <a:effectLst/>
                        </a:rPr>
                        <a:t>则该直线与此平面平行</a:t>
                      </a:r>
                      <a:r>
                        <a:rPr lang="en-US" sz="1800" dirty="0">
                          <a:effectLst/>
                        </a:rPr>
                        <a:t>.</a:t>
                      </a:r>
                      <a:r>
                        <a:rPr lang="zh-CN" sz="1800" dirty="0">
                          <a:effectLst/>
                        </a:rPr>
                        <a:t>简称</a:t>
                      </a:r>
                      <a:r>
                        <a:rPr lang="en-US" sz="1800" dirty="0">
                          <a:effectLst/>
                        </a:rPr>
                        <a:t>:</a:t>
                      </a:r>
                      <a:r>
                        <a:rPr lang="zh-CN" sz="1800" dirty="0">
                          <a:effectLst/>
                        </a:rPr>
                        <a:t>线线平行</a:t>
                      </a:r>
                      <a:r>
                        <a:rPr lang="en-US" sz="1800" dirty="0">
                          <a:effectLst/>
                        </a:rPr>
                        <a:t>,</a:t>
                      </a:r>
                      <a:r>
                        <a:rPr lang="zh-CN" sz="1800" dirty="0">
                          <a:effectLst/>
                        </a:rPr>
                        <a:t>则线面平行</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gn="ctr">
                        <a:lnSpc>
                          <a:spcPct val="150000"/>
                        </a:lnSpc>
                        <a:spcAft>
                          <a:spcPts val="0"/>
                        </a:spcAft>
                      </a:pPr>
                      <a:r>
                        <a:rPr lang="en-US" sz="1800">
                          <a:effectLst/>
                        </a:rPr>
                        <a:t> </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nSpc>
                          <a:spcPct val="150000"/>
                        </a:lnSpc>
                        <a:spcAft>
                          <a:spcPts val="0"/>
                        </a:spcAft>
                      </a:pPr>
                      <a:r>
                        <a:rPr lang="en-US" sz="1800" dirty="0" smtClean="0">
                          <a:effectLst/>
                        </a:rPr>
                        <a:t>                             ⇒</a:t>
                      </a:r>
                      <a:r>
                        <a:rPr lang="en-US" sz="1800" i="1" dirty="0">
                          <a:effectLst/>
                        </a:rPr>
                        <a:t>a∥α</a:t>
                      </a:r>
                      <a:endParaRPr lang="zh-CN" sz="1800" i="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3269704124"/>
                  </a:ext>
                </a:extLst>
              </a:tr>
              <a:tr h="2651472">
                <a:tc>
                  <a:txBody>
                    <a:bodyPr/>
                    <a:lstStyle/>
                    <a:p>
                      <a:pPr algn="ctr">
                        <a:lnSpc>
                          <a:spcPct val="150000"/>
                        </a:lnSpc>
                        <a:spcAft>
                          <a:spcPts val="0"/>
                        </a:spcAft>
                      </a:pPr>
                      <a:r>
                        <a:rPr lang="zh-CN" sz="1800" b="1" dirty="0">
                          <a:effectLst/>
                        </a:rPr>
                        <a:t>性质</a:t>
                      </a:r>
                    </a:p>
                    <a:p>
                      <a:pPr algn="ctr">
                        <a:lnSpc>
                          <a:spcPct val="150000"/>
                        </a:lnSpc>
                        <a:spcAft>
                          <a:spcPts val="0"/>
                        </a:spcAft>
                      </a:pPr>
                      <a:r>
                        <a:rPr lang="zh-CN" sz="1800" b="1" dirty="0">
                          <a:effectLst/>
                        </a:rPr>
                        <a:t>定理</a:t>
                      </a:r>
                      <a:endParaRPr lang="zh-CN" sz="1800" b="1"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nSpc>
                          <a:spcPct val="150000"/>
                        </a:lnSpc>
                        <a:spcAft>
                          <a:spcPts val="0"/>
                        </a:spcAft>
                      </a:pPr>
                      <a:r>
                        <a:rPr lang="zh-CN" sz="1800">
                          <a:effectLst/>
                        </a:rPr>
                        <a:t>一条直线与一个平面平行</a:t>
                      </a:r>
                      <a:r>
                        <a:rPr lang="en-US" sz="1800">
                          <a:effectLst/>
                        </a:rPr>
                        <a:t>,</a:t>
                      </a:r>
                      <a:r>
                        <a:rPr lang="zh-CN" sz="1800">
                          <a:effectLst/>
                        </a:rPr>
                        <a:t>则过这条直线的任一平面与此平面的交线与该直线平行</a:t>
                      </a:r>
                      <a:r>
                        <a:rPr lang="en-US" sz="1800">
                          <a:effectLst/>
                        </a:rPr>
                        <a:t>.</a:t>
                      </a:r>
                      <a:r>
                        <a:rPr lang="zh-CN" sz="1800">
                          <a:effectLst/>
                        </a:rPr>
                        <a:t>简称</a:t>
                      </a:r>
                      <a:r>
                        <a:rPr lang="en-US" sz="1800">
                          <a:effectLst/>
                        </a:rPr>
                        <a:t>:</a:t>
                      </a:r>
                      <a:r>
                        <a:rPr lang="zh-CN" sz="1800">
                          <a:effectLst/>
                        </a:rPr>
                        <a:t>线面平行</a:t>
                      </a:r>
                      <a:r>
                        <a:rPr lang="en-US" sz="1800">
                          <a:effectLst/>
                        </a:rPr>
                        <a:t>,</a:t>
                      </a:r>
                      <a:r>
                        <a:rPr lang="zh-CN" sz="1800">
                          <a:effectLst/>
                        </a:rPr>
                        <a:t>则线线平行</a:t>
                      </a:r>
                      <a:r>
                        <a:rPr lang="en-US" sz="1800">
                          <a:effectLst/>
                        </a:rPr>
                        <a:t>.</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gn="ctr">
                        <a:lnSpc>
                          <a:spcPct val="150000"/>
                        </a:lnSpc>
                        <a:spcAft>
                          <a:spcPts val="0"/>
                        </a:spcAft>
                      </a:pPr>
                      <a:r>
                        <a:rPr lang="en-US" sz="1800">
                          <a:effectLst/>
                        </a:rPr>
                        <a:t> </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nSpc>
                          <a:spcPct val="150000"/>
                        </a:lnSpc>
                        <a:spcAft>
                          <a:spcPts val="0"/>
                        </a:spcAft>
                      </a:pPr>
                      <a:r>
                        <a:rPr lang="en-US" sz="1800" dirty="0" smtClean="0">
                          <a:effectLst/>
                        </a:rPr>
                        <a:t>                                   ⇒</a:t>
                      </a:r>
                      <a:r>
                        <a:rPr lang="en-US" sz="1800" i="1" dirty="0" err="1">
                          <a:effectLst/>
                        </a:rPr>
                        <a:t>a</a:t>
                      </a:r>
                      <a:r>
                        <a:rPr lang="en-US" sz="1800" dirty="0" err="1">
                          <a:effectLst/>
                        </a:rPr>
                        <a:t>∥</a:t>
                      </a:r>
                      <a:r>
                        <a:rPr lang="en-US" sz="1800" i="1" dirty="0" err="1">
                          <a:effectLst/>
                        </a:rPr>
                        <a:t>b</a:t>
                      </a:r>
                      <a:endParaRPr lang="zh-CN" sz="1800" i="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3432443147"/>
                  </a:ext>
                </a:extLst>
              </a:tr>
            </a:tbl>
          </a:graphicData>
        </a:graphic>
      </p:graphicFrame>
      <p:pic>
        <p:nvPicPr>
          <p:cNvPr id="1027" name="t2021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04964" y="2038452"/>
            <a:ext cx="2233728" cy="1176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8" name="SX2-2-13.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75098" y="4349032"/>
            <a:ext cx="2163594" cy="15348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9" name="图片 1584"/>
          <p:cNvPicPr>
            <a:picLocks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175369" y="1867821"/>
            <a:ext cx="1076785" cy="1606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0" name="图片 1585"/>
          <p:cNvPicPr>
            <a:picLocks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300320" y="4852003"/>
            <a:ext cx="1264892" cy="1031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80103" y="409666"/>
            <a:ext cx="11021962" cy="2677656"/>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注意</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dirty="0" smtClean="0"/>
              <a:t>(</a:t>
            </a:r>
            <a:r>
              <a:rPr lang="en-US" altLang="zh-CN" sz="2800" dirty="0"/>
              <a:t>1)</a:t>
            </a:r>
            <a:r>
              <a:rPr lang="zh-CN" altLang="zh-CN" sz="2800" dirty="0"/>
              <a:t>在推证线面平行时</a:t>
            </a:r>
            <a:r>
              <a:rPr lang="en-US" altLang="zh-CN" sz="2800" dirty="0"/>
              <a:t>,</a:t>
            </a:r>
            <a:r>
              <a:rPr lang="zh-CN" altLang="zh-CN" sz="2800" dirty="0"/>
              <a:t>一定要强调直线</a:t>
            </a:r>
            <a:r>
              <a:rPr lang="en-US" altLang="zh-CN" sz="2800" i="1" dirty="0"/>
              <a:t>a</a:t>
            </a:r>
            <a:r>
              <a:rPr lang="zh-CN" altLang="zh-CN" sz="2800" dirty="0"/>
              <a:t>不在平面内</a:t>
            </a:r>
            <a:r>
              <a:rPr lang="en-US" altLang="zh-CN" sz="2800" dirty="0"/>
              <a:t>,</a:t>
            </a:r>
            <a:r>
              <a:rPr lang="zh-CN" altLang="zh-CN" sz="2800" dirty="0"/>
              <a:t>直线</a:t>
            </a:r>
            <a:r>
              <a:rPr lang="en-US" altLang="zh-CN" sz="2800" i="1" dirty="0"/>
              <a:t>b</a:t>
            </a:r>
            <a:r>
              <a:rPr lang="zh-CN" altLang="zh-CN" sz="2800" dirty="0"/>
              <a:t>在平面内</a:t>
            </a:r>
            <a:r>
              <a:rPr lang="en-US" altLang="zh-CN" sz="2800" dirty="0"/>
              <a:t>,</a:t>
            </a:r>
            <a:r>
              <a:rPr lang="zh-CN" altLang="zh-CN" sz="2800" dirty="0"/>
              <a:t>且</a:t>
            </a:r>
            <a:r>
              <a:rPr lang="en-US" altLang="zh-CN" sz="2800" i="1" dirty="0" err="1"/>
              <a:t>a</a:t>
            </a:r>
            <a:r>
              <a:rPr lang="en-US" altLang="zh-CN" sz="2800" dirty="0" err="1"/>
              <a:t>∥</a:t>
            </a:r>
            <a:r>
              <a:rPr lang="en-US" altLang="zh-CN" sz="2800" i="1" dirty="0" err="1"/>
              <a:t>b</a:t>
            </a:r>
            <a:r>
              <a:rPr lang="en-US" altLang="zh-CN" sz="2800" dirty="0"/>
              <a:t>,</a:t>
            </a:r>
            <a:r>
              <a:rPr lang="zh-CN" altLang="zh-CN" sz="2800" dirty="0"/>
              <a:t>否则会出现错误</a:t>
            </a:r>
            <a:r>
              <a:rPr lang="en-US" altLang="zh-CN" sz="2800" dirty="0"/>
              <a:t>.(2)</a:t>
            </a:r>
            <a:r>
              <a:rPr lang="zh-CN" altLang="zh-CN" sz="2800" dirty="0"/>
              <a:t>一条直线平行于一个平面</a:t>
            </a:r>
            <a:r>
              <a:rPr lang="en-US" altLang="zh-CN" sz="2800" dirty="0"/>
              <a:t>,</a:t>
            </a:r>
            <a:r>
              <a:rPr lang="zh-CN" altLang="zh-CN" sz="2800" dirty="0"/>
              <a:t>它可以与平面内的无数条直线平行</a:t>
            </a:r>
            <a:r>
              <a:rPr lang="en-US" altLang="zh-CN" sz="2800" dirty="0"/>
              <a:t>,</a:t>
            </a:r>
            <a:r>
              <a:rPr lang="zh-CN" altLang="zh-CN" sz="2800" dirty="0"/>
              <a:t>但这条直线与平面内的任意一条直线可能平行</a:t>
            </a:r>
            <a:r>
              <a:rPr lang="en-US" altLang="zh-CN" sz="2800" dirty="0"/>
              <a:t>,</a:t>
            </a:r>
            <a:r>
              <a:rPr lang="zh-CN" altLang="zh-CN" sz="2800" dirty="0"/>
              <a:t>也可能异面</a:t>
            </a:r>
            <a:r>
              <a:rPr lang="en-US" altLang="zh-CN" sz="2800" dirty="0"/>
              <a:t>.</a:t>
            </a:r>
            <a:endParaRPr lang="zh-CN" altLang="zh-CN" sz="2800" dirty="0"/>
          </a:p>
        </p:txBody>
      </p:sp>
    </p:spTree>
    <p:extLst>
      <p:ext uri="{BB962C8B-B14F-4D97-AF65-F5344CB8AC3E}">
        <p14:creationId xmlns:p14="http://schemas.microsoft.com/office/powerpoint/2010/main" xmlns="" val="339966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7377289"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2   </a:t>
            </a:r>
            <a:r>
              <a:rPr lang="zh-CN" altLang="en-US" sz="2800" dirty="0">
                <a:solidFill>
                  <a:srgbClr val="DA251C"/>
                </a:solidFill>
              </a:rPr>
              <a:t>平面与平面平行的判定与</a:t>
            </a:r>
            <a:r>
              <a:rPr lang="zh-CN" altLang="en-US" sz="2800" dirty="0" smtClean="0">
                <a:solidFill>
                  <a:srgbClr val="DA251C"/>
                </a:solidFill>
              </a:rPr>
              <a:t>性质（重点）</a:t>
            </a:r>
            <a:endParaRPr lang="zh-CN" altLang="en-US" sz="2800" dirty="0">
              <a:solidFill>
                <a:srgbClr val="DA251C"/>
              </a:solidFill>
            </a:endParaRPr>
          </a:p>
        </p:txBody>
      </p:sp>
      <p:sp>
        <p:nvSpPr>
          <p:cNvPr id="5" name="矩形 1"/>
          <p:cNvSpPr/>
          <p:nvPr/>
        </p:nvSpPr>
        <p:spPr>
          <a:xfrm>
            <a:off x="442452" y="6045772"/>
            <a:ext cx="11723913" cy="662297"/>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注意</a:t>
            </a:r>
            <a:r>
              <a:rPr lang="zh-CN" altLang="en-US" sz="2800" dirty="0" smtClean="0"/>
              <a:t>  在</a:t>
            </a:r>
            <a:r>
              <a:rPr lang="zh-CN" altLang="en-US" sz="2800" dirty="0"/>
              <a:t>应用定理证明有关平行问题时</a:t>
            </a:r>
            <a:r>
              <a:rPr lang="en-US" altLang="zh-CN" sz="2800" dirty="0"/>
              <a:t>,</a:t>
            </a:r>
            <a:r>
              <a:rPr lang="zh-CN" altLang="en-US" sz="2800" dirty="0"/>
              <a:t>一定要满足定理的前提条件</a:t>
            </a:r>
            <a:r>
              <a:rPr lang="en-US" altLang="zh-CN" sz="2800" dirty="0"/>
              <a:t>.</a:t>
            </a:r>
          </a:p>
        </p:txBody>
      </p:sp>
      <p:graphicFrame>
        <p:nvGraphicFramePr>
          <p:cNvPr id="3" name="表格 2"/>
          <p:cNvGraphicFramePr>
            <a:graphicFrameLocks noGrp="1"/>
          </p:cNvGraphicFramePr>
          <p:nvPr>
            <p:extLst>
              <p:ext uri="{D42A27DB-BD31-4B8C-83A1-F6EECF244321}">
                <p14:modId xmlns:p14="http://schemas.microsoft.com/office/powerpoint/2010/main" xmlns="" val="948965157"/>
              </p:ext>
            </p:extLst>
          </p:nvPr>
        </p:nvGraphicFramePr>
        <p:xfrm>
          <a:off x="442452" y="894735"/>
          <a:ext cx="11287433" cy="5202472"/>
        </p:xfrm>
        <a:graphic>
          <a:graphicData uri="http://schemas.openxmlformats.org/drawingml/2006/table">
            <a:tbl>
              <a:tblPr>
                <a:tableStyleId>{5940675A-B579-460E-94D1-54222C63F5DA}</a:tableStyleId>
              </a:tblPr>
              <a:tblGrid>
                <a:gridCol w="926782">
                  <a:extLst>
                    <a:ext uri="{9D8B030D-6E8A-4147-A177-3AD203B41FA5}">
                      <a16:colId xmlns:a16="http://schemas.microsoft.com/office/drawing/2014/main" xmlns="" val="1059804078"/>
                    </a:ext>
                  </a:extLst>
                </a:gridCol>
                <a:gridCol w="2471419">
                  <a:extLst>
                    <a:ext uri="{9D8B030D-6E8A-4147-A177-3AD203B41FA5}">
                      <a16:colId xmlns:a16="http://schemas.microsoft.com/office/drawing/2014/main" xmlns="" val="3150795183"/>
                    </a:ext>
                  </a:extLst>
                </a:gridCol>
                <a:gridCol w="3089274">
                  <a:extLst>
                    <a:ext uri="{9D8B030D-6E8A-4147-A177-3AD203B41FA5}">
                      <a16:colId xmlns:a16="http://schemas.microsoft.com/office/drawing/2014/main" xmlns="" val="1426819215"/>
                    </a:ext>
                  </a:extLst>
                </a:gridCol>
                <a:gridCol w="4799958">
                  <a:extLst>
                    <a:ext uri="{9D8B030D-6E8A-4147-A177-3AD203B41FA5}">
                      <a16:colId xmlns:a16="http://schemas.microsoft.com/office/drawing/2014/main" xmlns="" val="139042842"/>
                    </a:ext>
                  </a:extLst>
                </a:gridCol>
              </a:tblGrid>
              <a:tr h="292285">
                <a:tc>
                  <a:txBody>
                    <a:bodyPr/>
                    <a:lstStyle/>
                    <a:p>
                      <a:pPr algn="ctr">
                        <a:lnSpc>
                          <a:spcPct val="150000"/>
                        </a:lnSpc>
                        <a:spcAft>
                          <a:spcPts val="0"/>
                        </a:spcAft>
                      </a:pPr>
                      <a:r>
                        <a:rPr lang="en-US" sz="1800" dirty="0">
                          <a:effectLst/>
                        </a:rPr>
                        <a:t> </a:t>
                      </a:r>
                      <a:endParaRPr lang="zh-CN" sz="1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zh-CN" sz="1800" b="1" dirty="0">
                          <a:effectLst/>
                        </a:rPr>
                        <a:t>文字语言</a:t>
                      </a:r>
                      <a:endParaRPr lang="zh-CN" sz="1800" b="1" dirty="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1800" b="1" dirty="0">
                          <a:effectLst/>
                        </a:rPr>
                        <a:t>图形语言</a:t>
                      </a:r>
                      <a:endParaRPr lang="zh-CN" sz="1800" b="1"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zh-CN" sz="1800" b="1" dirty="0">
                          <a:effectLst/>
                        </a:rPr>
                        <a:t>符号语言</a:t>
                      </a:r>
                      <a:endParaRPr lang="zh-CN" sz="1800" b="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2752377695"/>
                  </a:ext>
                </a:extLst>
              </a:tr>
              <a:tr h="2731313">
                <a:tc>
                  <a:txBody>
                    <a:bodyPr/>
                    <a:lstStyle/>
                    <a:p>
                      <a:pPr algn="ctr">
                        <a:lnSpc>
                          <a:spcPct val="150000"/>
                        </a:lnSpc>
                        <a:spcAft>
                          <a:spcPts val="0"/>
                        </a:spcAft>
                      </a:pPr>
                      <a:r>
                        <a:rPr lang="zh-CN" sz="1800" b="1" dirty="0">
                          <a:effectLst/>
                        </a:rPr>
                        <a:t>判定</a:t>
                      </a:r>
                    </a:p>
                    <a:p>
                      <a:pPr algn="ctr">
                        <a:lnSpc>
                          <a:spcPct val="150000"/>
                        </a:lnSpc>
                        <a:spcAft>
                          <a:spcPts val="0"/>
                        </a:spcAft>
                      </a:pPr>
                      <a:r>
                        <a:rPr lang="zh-CN" sz="1800" b="1" dirty="0">
                          <a:effectLst/>
                        </a:rPr>
                        <a:t>定理</a:t>
                      </a:r>
                      <a:endParaRPr lang="zh-CN" sz="1800" b="1"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nSpc>
                          <a:spcPct val="150000"/>
                        </a:lnSpc>
                        <a:spcAft>
                          <a:spcPts val="0"/>
                        </a:spcAft>
                      </a:pPr>
                      <a:r>
                        <a:rPr lang="zh-CN" sz="1800" dirty="0">
                          <a:effectLst/>
                        </a:rPr>
                        <a:t>一个平面内的两条相交直线与另一个平面平行</a:t>
                      </a:r>
                      <a:r>
                        <a:rPr lang="en-US" sz="1800" dirty="0">
                          <a:effectLst/>
                        </a:rPr>
                        <a:t>,</a:t>
                      </a:r>
                      <a:r>
                        <a:rPr lang="zh-CN" sz="1800" dirty="0">
                          <a:effectLst/>
                        </a:rPr>
                        <a:t>则这两个平面平行</a:t>
                      </a:r>
                      <a:r>
                        <a:rPr lang="en-US" sz="1800" dirty="0">
                          <a:effectLst/>
                        </a:rPr>
                        <a:t>.</a:t>
                      </a:r>
                      <a:r>
                        <a:rPr lang="zh-CN" sz="1800" dirty="0">
                          <a:effectLst/>
                        </a:rPr>
                        <a:t>简称</a:t>
                      </a:r>
                      <a:r>
                        <a:rPr lang="en-US" sz="1800" dirty="0">
                          <a:effectLst/>
                        </a:rPr>
                        <a:t>:</a:t>
                      </a:r>
                      <a:r>
                        <a:rPr lang="zh-CN" sz="1800" dirty="0">
                          <a:effectLst/>
                        </a:rPr>
                        <a:t>线面平行</a:t>
                      </a:r>
                      <a:r>
                        <a:rPr lang="en-US" sz="1800" dirty="0">
                          <a:effectLst/>
                        </a:rPr>
                        <a:t>,</a:t>
                      </a:r>
                      <a:r>
                        <a:rPr lang="zh-CN" sz="1800" dirty="0">
                          <a:effectLst/>
                        </a:rPr>
                        <a:t>则面面平行</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gn="ctr">
                        <a:lnSpc>
                          <a:spcPct val="150000"/>
                        </a:lnSpc>
                        <a:spcAft>
                          <a:spcPts val="0"/>
                        </a:spcAft>
                      </a:pPr>
                      <a:r>
                        <a:rPr lang="en-US" sz="1800">
                          <a:effectLst/>
                        </a:rPr>
                        <a:t> </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nSpc>
                          <a:spcPct val="150000"/>
                        </a:lnSpc>
                        <a:spcAft>
                          <a:spcPts val="0"/>
                        </a:spcAft>
                      </a:pPr>
                      <a:r>
                        <a:rPr lang="en-US" sz="1800" dirty="0" smtClean="0">
                          <a:effectLst/>
                        </a:rPr>
                        <a:t>                                   ⇒</a:t>
                      </a:r>
                      <a:r>
                        <a:rPr lang="en-US" sz="1800" i="1" dirty="0">
                          <a:effectLst/>
                        </a:rPr>
                        <a:t>α</a:t>
                      </a:r>
                      <a:r>
                        <a:rPr lang="en-US" sz="1800" dirty="0">
                          <a:effectLst/>
                        </a:rPr>
                        <a:t>∥</a:t>
                      </a:r>
                      <a:r>
                        <a:rPr lang="en-US" sz="1800" i="1" dirty="0">
                          <a:effectLst/>
                        </a:rPr>
                        <a:t>β</a:t>
                      </a:r>
                      <a:endParaRPr lang="zh-CN" sz="1800" i="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848869787"/>
                  </a:ext>
                </a:extLst>
              </a:tr>
              <a:tr h="2059679">
                <a:tc>
                  <a:txBody>
                    <a:bodyPr/>
                    <a:lstStyle/>
                    <a:p>
                      <a:pPr algn="ctr">
                        <a:lnSpc>
                          <a:spcPct val="150000"/>
                        </a:lnSpc>
                        <a:spcAft>
                          <a:spcPts val="0"/>
                        </a:spcAft>
                      </a:pPr>
                      <a:r>
                        <a:rPr lang="zh-CN" sz="1800" b="1" dirty="0">
                          <a:effectLst/>
                        </a:rPr>
                        <a:t>性质</a:t>
                      </a:r>
                    </a:p>
                    <a:p>
                      <a:pPr algn="ctr">
                        <a:lnSpc>
                          <a:spcPct val="150000"/>
                        </a:lnSpc>
                        <a:spcAft>
                          <a:spcPts val="0"/>
                        </a:spcAft>
                      </a:pPr>
                      <a:r>
                        <a:rPr lang="zh-CN" sz="1800" b="1" dirty="0">
                          <a:effectLst/>
                        </a:rPr>
                        <a:t>定理</a:t>
                      </a:r>
                      <a:endParaRPr lang="zh-CN" sz="1800" b="1"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nSpc>
                          <a:spcPct val="150000"/>
                        </a:lnSpc>
                        <a:spcAft>
                          <a:spcPts val="0"/>
                        </a:spcAft>
                      </a:pPr>
                      <a:r>
                        <a:rPr lang="zh-CN" sz="1800">
                          <a:effectLst/>
                        </a:rPr>
                        <a:t>如果两个平行平面同时和第三个平面相交</a:t>
                      </a:r>
                      <a:r>
                        <a:rPr lang="en-US" sz="1800">
                          <a:effectLst/>
                        </a:rPr>
                        <a:t>,</a:t>
                      </a:r>
                      <a:r>
                        <a:rPr lang="zh-CN" sz="1800">
                          <a:effectLst/>
                        </a:rPr>
                        <a:t>那么它们的交线平行</a:t>
                      </a:r>
                      <a:r>
                        <a:rPr lang="en-US" sz="1800">
                          <a:effectLst/>
                        </a:rPr>
                        <a:t>.</a:t>
                      </a:r>
                      <a:r>
                        <a:rPr lang="zh-CN" sz="1800">
                          <a:effectLst/>
                        </a:rPr>
                        <a:t>简称</a:t>
                      </a:r>
                      <a:r>
                        <a:rPr lang="en-US" sz="1800">
                          <a:effectLst/>
                        </a:rPr>
                        <a:t>:</a:t>
                      </a:r>
                      <a:r>
                        <a:rPr lang="zh-CN" sz="1800">
                          <a:effectLst/>
                        </a:rPr>
                        <a:t>面面平行</a:t>
                      </a:r>
                      <a:r>
                        <a:rPr lang="en-US" sz="1800">
                          <a:effectLst/>
                        </a:rPr>
                        <a:t>,</a:t>
                      </a:r>
                      <a:r>
                        <a:rPr lang="zh-CN" sz="1800">
                          <a:effectLst/>
                        </a:rPr>
                        <a:t>则线线平行</a:t>
                      </a:r>
                      <a:r>
                        <a:rPr lang="en-US" sz="1800">
                          <a:effectLst/>
                        </a:rPr>
                        <a:t>.</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gn="ctr">
                        <a:lnSpc>
                          <a:spcPct val="150000"/>
                        </a:lnSpc>
                        <a:spcAft>
                          <a:spcPts val="0"/>
                        </a:spcAft>
                      </a:pPr>
                      <a:r>
                        <a:rPr lang="en-US" sz="1800" dirty="0">
                          <a:effectLst/>
                        </a:rPr>
                        <a:t> </a:t>
                      </a:r>
                      <a:endParaRPr lang="zh-CN" sz="1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nSpc>
                          <a:spcPct val="150000"/>
                        </a:lnSpc>
                        <a:spcAft>
                          <a:spcPts val="0"/>
                        </a:spcAft>
                      </a:pPr>
                      <a:r>
                        <a:rPr lang="en-US" sz="1800" dirty="0" smtClean="0">
                          <a:effectLst/>
                        </a:rPr>
                        <a:t>                                   ⇒</a:t>
                      </a:r>
                      <a:r>
                        <a:rPr lang="en-US" sz="1800" i="1" dirty="0" err="1">
                          <a:effectLst/>
                        </a:rPr>
                        <a:t>a</a:t>
                      </a:r>
                      <a:r>
                        <a:rPr lang="en-US" sz="1800" dirty="0" err="1">
                          <a:effectLst/>
                        </a:rPr>
                        <a:t>∥</a:t>
                      </a:r>
                      <a:r>
                        <a:rPr lang="en-US" sz="1800" i="1" dirty="0" err="1">
                          <a:effectLst/>
                        </a:rPr>
                        <a:t>b</a:t>
                      </a:r>
                      <a:endParaRPr lang="zh-CN" sz="1800" i="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2385540686"/>
                  </a:ext>
                </a:extLst>
              </a:tr>
            </a:tbl>
          </a:graphicData>
        </a:graphic>
      </p:graphicFrame>
      <p:pic>
        <p:nvPicPr>
          <p:cNvPr id="2049" name="ZL14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73012" y="1695910"/>
            <a:ext cx="2573594" cy="1970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 name="X93.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358147" y="4094982"/>
            <a:ext cx="1794541" cy="1794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1" name="图片 1586"/>
          <p:cNvPicPr>
            <a:picLocks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587020" y="1794231"/>
            <a:ext cx="1252179" cy="1778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2" name="图片 1587"/>
          <p:cNvPicPr>
            <a:picLocks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797695" y="4472390"/>
            <a:ext cx="1041504" cy="1190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LUGINVER]" val="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罗马雅黑">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2623</TotalTime>
  <Words>992</Words>
  <Application>Microsoft Office PowerPoint</Application>
  <PresentationFormat>自定义</PresentationFormat>
  <Paragraphs>155</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272</cp:revision>
  <dcterms:created xsi:type="dcterms:W3CDTF">2018-02-01T09:53:00Z</dcterms:created>
  <dcterms:modified xsi:type="dcterms:W3CDTF">2019-12-04T00:28:33Z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