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s/slide47.xml" ContentType="application/vnd.openxmlformats-officedocument.presentationml.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s/slide45.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slides/slide43.xml" ContentType="application/vnd.openxmlformats-officedocument.presentationml.slide+xml"/>
  <Override PartName="/ppt/slides/slide5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slides/slide32.xml" ContentType="application/vnd.openxmlformats-officedocument.presentationml.slide+xml"/>
  <Override PartName="/ppt/slides/slide41.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slides/slide10.xml" ContentType="application/vnd.openxmlformats-officedocument.presentationml.slide+xml"/>
  <Override PartName="/ppt/slides/slide12.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docProps/custom.xml" ContentType="application/vnd.openxmlformats-officedocument.custom-properties+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4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s/slide48.xml" ContentType="application/vnd.openxmlformats-officedocument.presentationml.slide+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slides/slide4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s/slide44.xml" ContentType="application/vnd.openxmlformats-officedocument.presentationml.slide+xml"/>
  <Override PartName="/ppt/slideLayouts/slideLayout3.xml" ContentType="application/vnd.openxmlformats-officedocument.presentationml.slideLayout+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51.xml" ContentType="application/vnd.openxmlformats-officedocument.presentationml.slide+xml"/>
  <Override PartName="/ppt/tags/tag1.xml" ContentType="application/vnd.openxmlformats-officedocument.presentationml.tags+xml"/>
  <Override PartName="/ppt/slideLayouts/slideLayout1.xml" ContentType="application/vnd.openxmlformats-officedocument.presentationml.slideLayout+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s/slide40.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4"/>
  </p:notesMasterIdLst>
  <p:sldIdLst>
    <p:sldId id="271" r:id="rId2"/>
    <p:sldId id="262" r:id="rId3"/>
    <p:sldId id="378" r:id="rId4"/>
    <p:sldId id="379" r:id="rId5"/>
    <p:sldId id="460" r:id="rId6"/>
    <p:sldId id="461" r:id="rId7"/>
    <p:sldId id="380" r:id="rId8"/>
    <p:sldId id="263" r:id="rId9"/>
    <p:sldId id="381" r:id="rId10"/>
    <p:sldId id="291" r:id="rId11"/>
    <p:sldId id="424" r:id="rId12"/>
    <p:sldId id="274" r:id="rId13"/>
    <p:sldId id="281" r:id="rId14"/>
    <p:sldId id="386" r:id="rId15"/>
    <p:sldId id="435" r:id="rId16"/>
    <p:sldId id="436" r:id="rId17"/>
    <p:sldId id="388" r:id="rId18"/>
    <p:sldId id="437" r:id="rId19"/>
    <p:sldId id="438" r:id="rId20"/>
    <p:sldId id="391" r:id="rId21"/>
    <p:sldId id="390" r:id="rId22"/>
    <p:sldId id="439" r:id="rId23"/>
    <p:sldId id="327" r:id="rId24"/>
    <p:sldId id="392" r:id="rId25"/>
    <p:sldId id="440" r:id="rId26"/>
    <p:sldId id="394" r:id="rId27"/>
    <p:sldId id="427" r:id="rId28"/>
    <p:sldId id="441" r:id="rId29"/>
    <p:sldId id="442" r:id="rId30"/>
    <p:sldId id="395" r:id="rId31"/>
    <p:sldId id="397" r:id="rId32"/>
    <p:sldId id="443" r:id="rId33"/>
    <p:sldId id="429" r:id="rId34"/>
    <p:sldId id="398" r:id="rId35"/>
    <p:sldId id="444" r:id="rId36"/>
    <p:sldId id="445" r:id="rId37"/>
    <p:sldId id="446" r:id="rId38"/>
    <p:sldId id="447" r:id="rId39"/>
    <p:sldId id="399" r:id="rId40"/>
    <p:sldId id="401" r:id="rId41"/>
    <p:sldId id="431" r:id="rId42"/>
    <p:sldId id="432" r:id="rId43"/>
    <p:sldId id="448" r:id="rId44"/>
    <p:sldId id="449" r:id="rId45"/>
    <p:sldId id="416" r:id="rId46"/>
    <p:sldId id="406" r:id="rId47"/>
    <p:sldId id="450" r:id="rId48"/>
    <p:sldId id="451" r:id="rId49"/>
    <p:sldId id="452" r:id="rId50"/>
    <p:sldId id="453" r:id="rId51"/>
    <p:sldId id="458" r:id="rId52"/>
    <p:sldId id="454" r:id="rId53"/>
  </p:sldIdLst>
  <p:sldSz cx="12192000" cy="6858000"/>
  <p:notesSz cx="6858000" cy="9144000"/>
  <p:custDataLst>
    <p:tags r:id="rId55"/>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xmlns="">
        <p14:section name="章节标题" id="{F5EEC428-8706-4C59-AEE4-161BB92701F7}">
          <p14:sldIdLst>
            <p14:sldId id="267"/>
            <p14:sldId id="271"/>
          </p14:sldIdLst>
        </p14:section>
        <p14:section name="目录" id="{62B0F58D-E21A-4849-85F8-F0658C934CDC}">
          <p14:sldIdLst>
            <p14:sldId id="262"/>
            <p14:sldId id="378"/>
          </p14:sldIdLst>
        </p14:section>
        <p14:section name="考情精解读" id="{E5B6AE4C-B16F-4E49-ACF6-1636DDCCFF7B}">
          <p14:sldIdLst>
            <p14:sldId id="379"/>
            <p14:sldId id="460"/>
            <p14:sldId id="461"/>
          </p14:sldIdLst>
        </p14:section>
        <p14:section name="A考点帮·知识全通关" id="{0696FE38-A922-4D75-AA25-7EF156A1C92B}">
          <p14:sldIdLst>
            <p14:sldId id="380"/>
            <p14:sldId id="263"/>
            <p14:sldId id="381"/>
            <p14:sldId id="291"/>
            <p14:sldId id="424"/>
          </p14:sldIdLst>
        </p14:section>
        <p14:section name="B考法帮·题型全突破" id="{EAE3448C-E808-4F1F-840E-365612D64D3F}">
          <p14:sldIdLst>
            <p14:sldId id="274"/>
            <p14:sldId id="281"/>
            <p14:sldId id="386"/>
            <p14:sldId id="435"/>
            <p14:sldId id="436"/>
            <p14:sldId id="388"/>
            <p14:sldId id="437"/>
            <p14:sldId id="438"/>
            <p14:sldId id="391"/>
            <p14:sldId id="390"/>
            <p14:sldId id="439"/>
            <p14:sldId id="327"/>
            <p14:sldId id="392"/>
            <p14:sldId id="440"/>
            <p14:sldId id="394"/>
            <p14:sldId id="427"/>
            <p14:sldId id="441"/>
            <p14:sldId id="442"/>
            <p14:sldId id="395"/>
            <p14:sldId id="397"/>
            <p14:sldId id="443"/>
            <p14:sldId id="429"/>
            <p14:sldId id="398"/>
            <p14:sldId id="444"/>
            <p14:sldId id="445"/>
            <p14:sldId id="446"/>
            <p14:sldId id="447"/>
            <p14:sldId id="399"/>
            <p14:sldId id="401"/>
            <p14:sldId id="431"/>
            <p14:sldId id="432"/>
            <p14:sldId id="448"/>
            <p14:sldId id="449"/>
            <p14:sldId id="416"/>
            <p14:sldId id="406"/>
            <p14:sldId id="450"/>
            <p14:sldId id="451"/>
            <p14:sldId id="452"/>
            <p14:sldId id="453"/>
            <p14:sldId id="458"/>
            <p14:sldId id="454"/>
          </p14:sldIdLst>
        </p14:section>
        <p14:section name="尾片" id="{185A69EE-4998-4242-976C-7169DE9C7BAE}">
          <p14:sldIdLst>
            <p14:sldId id="462"/>
          </p14:sldIdLst>
        </p14:section>
      </p14:sectionLst>
    </p:ext>
    <p:ext uri="{EFAFB233-063F-42B5-8137-9DF3F51BA10A}">
      <p15:sldGuideLst xmlns:p15="http://schemas.microsoft.com/office/powerpoint/2012/main" xmlns="">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251C"/>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69C7853C-536D-4A76-A0AE-DD22124D55A5}" styleName="Themed Style 1 - Accent 3">
    <a:tblBg>
      <a:fillRef idx="2">
        <a:schemeClr val="accent3"/>
      </a:fillRef>
      <a:effectRef idx="1">
        <a:schemeClr val="accent3"/>
      </a:effectRef>
    </a:tblBg>
    <a:wholeTbl>
      <a:tcTxStyle>
        <a:fontRef idx="minor">
          <a:scrgbClr r="0" g="0" b="0"/>
        </a:fontRef>
        <a:schemeClr val="dk1"/>
      </a:tcTxStyle>
      <a:tcStyle>
        <a:tcBdr>
          <a:left>
            <a:lnRef idx="1">
              <a:schemeClr val="accent3"/>
            </a:lnRef>
          </a:left>
          <a:right>
            <a:lnRef idx="1">
              <a:schemeClr val="accent3"/>
            </a:lnRef>
          </a:right>
          <a:top>
            <a:lnRef idx="1">
              <a:schemeClr val="accent3"/>
            </a:lnRef>
          </a:top>
          <a:bottom>
            <a:lnRef idx="1">
              <a:schemeClr val="accent3"/>
            </a:lnRef>
          </a:bottom>
          <a:insideH>
            <a:lnRef idx="1">
              <a:schemeClr val="accent3"/>
            </a:lnRef>
          </a:insideH>
          <a:insideV>
            <a:lnRef idx="1">
              <a:schemeClr val="accent3"/>
            </a:lnRef>
          </a:insideV>
        </a:tcBdr>
        <a:fill>
          <a:noFill/>
        </a:fill>
      </a:tcStyle>
    </a:wholeTbl>
    <a:band1H>
      <a:tcStyle>
        <a:tcBdr/>
        <a:fill>
          <a:solidFill>
            <a:schemeClr val="accent3">
              <a:alpha val="40000"/>
            </a:schemeClr>
          </a:solidFill>
        </a:fill>
      </a:tcStyle>
    </a:band1H>
    <a:band2H>
      <a:tcStyle>
        <a:tcBdr/>
      </a:tcStyle>
    </a:band2H>
    <a:band1V>
      <a:tcStyle>
        <a:tcBdr>
          <a:top>
            <a:lnRef idx="1">
              <a:schemeClr val="accent3"/>
            </a:lnRef>
          </a:top>
          <a:bottom>
            <a:lnRef idx="1">
              <a:schemeClr val="accent3"/>
            </a:lnRef>
          </a:bottom>
        </a:tcBdr>
        <a:fill>
          <a:solidFill>
            <a:schemeClr val="accent3">
              <a:alpha val="40000"/>
            </a:schemeClr>
          </a:solidFill>
        </a:fill>
      </a:tcStyle>
    </a:band1V>
    <a:band2V>
      <a:tcStyle>
        <a:tcBdr/>
      </a:tcStyle>
    </a:band2V>
    <a:lastCol>
      <a:tcTxStyle b="on"/>
      <a:tcStyle>
        <a:tcBdr>
          <a:left>
            <a:lnRef idx="2">
              <a:schemeClr val="accent3"/>
            </a:lnRef>
          </a:left>
          <a:right>
            <a:lnRef idx="1">
              <a:schemeClr val="accent3"/>
            </a:lnRef>
          </a:right>
          <a:top>
            <a:lnRef idx="1">
              <a:schemeClr val="accent3"/>
            </a:lnRef>
          </a:top>
          <a:bottom>
            <a:lnRef idx="1">
              <a:schemeClr val="accent3"/>
            </a:lnRef>
          </a:bottom>
          <a:insideH>
            <a:lnRef idx="1">
              <a:schemeClr val="accent3"/>
            </a:lnRef>
          </a:insideH>
          <a:insideV>
            <a:ln>
              <a:noFill/>
            </a:ln>
          </a:insideV>
        </a:tcBdr>
      </a:tcStyle>
    </a:lastCol>
    <a:firstCol>
      <a:tcTxStyle b="on"/>
      <a:tcStyle>
        <a:tcBdr>
          <a:left>
            <a:lnRef idx="1">
              <a:schemeClr val="accent3"/>
            </a:lnRef>
          </a:left>
          <a:right>
            <a:lnRef idx="2">
              <a:schemeClr val="accent3"/>
            </a:lnRef>
          </a:right>
          <a:top>
            <a:lnRef idx="1">
              <a:schemeClr val="accent3"/>
            </a:lnRef>
          </a:top>
          <a:bottom>
            <a:lnRef idx="1">
              <a:schemeClr val="accent3"/>
            </a:lnRef>
          </a:bottom>
          <a:insideH>
            <a:lnRef idx="1">
              <a:schemeClr val="accent3"/>
            </a:lnRef>
          </a:insideH>
          <a:insideV>
            <a:ln>
              <a:noFill/>
            </a:ln>
          </a:insideV>
        </a:tcBdr>
      </a:tcStyle>
    </a:firstCol>
    <a:lastRow>
      <a:tcTxStyle b="on"/>
      <a:tcStyle>
        <a:tcBdr>
          <a:left>
            <a:lnRef idx="1">
              <a:schemeClr val="accent3"/>
            </a:lnRef>
          </a:left>
          <a:right>
            <a:lnRef idx="1">
              <a:schemeClr val="accent3"/>
            </a:lnRef>
          </a:right>
          <a:top>
            <a:lnRef idx="2">
              <a:schemeClr val="accent3"/>
            </a:lnRef>
          </a:top>
          <a:bottom>
            <a:lnRef idx="2">
              <a:schemeClr val="accent3"/>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3"/>
            </a:lnRef>
          </a:left>
          <a:right>
            <a:lnRef idx="1">
              <a:schemeClr val="accent3"/>
            </a:lnRef>
          </a:right>
          <a:top>
            <a:lnRef idx="1">
              <a:schemeClr val="accent3"/>
            </a:lnRef>
          </a:top>
          <a:bottom>
            <a:lnRef idx="2">
              <a:schemeClr val="lt1"/>
            </a:lnRef>
          </a:bottom>
          <a:insideH>
            <a:ln>
              <a:noFill/>
            </a:ln>
          </a:insideH>
          <a:insideV>
            <a:ln>
              <a:noFill/>
            </a:ln>
          </a:insideV>
        </a:tcBdr>
        <a:fill>
          <a:solidFill>
            <a:schemeClr val="accent3"/>
          </a:solidFill>
        </a:fill>
      </a:tcStyle>
    </a:firstRow>
  </a:tblStyle>
  <a:tblStyle styleId="{1FECB4D8-DB02-4DC6-A0A2-4F2EBAE1DC90}" styleName="Medium Style 1 - Accent 3">
    <a:wholeTbl>
      <a:tcTxStyle>
        <a:fontRef idx="minor">
          <a:scrgbClr r="0" g="0" b="0"/>
        </a:fontRef>
        <a:schemeClr val="dk1"/>
      </a:tcTxStyle>
      <a:tcStyle>
        <a:tcBdr>
          <a:left>
            <a:ln w="12700" cmpd="sng">
              <a:solidFill>
                <a:schemeClr val="accent3"/>
              </a:solidFill>
            </a:ln>
          </a:left>
          <a:right>
            <a:ln w="12700" cmpd="sng">
              <a:solidFill>
                <a:schemeClr val="accent3"/>
              </a:solidFill>
            </a:ln>
          </a:right>
          <a:top>
            <a:ln w="12700" cmpd="sng">
              <a:solidFill>
                <a:schemeClr val="accent3"/>
              </a:solidFill>
            </a:ln>
          </a:top>
          <a:bottom>
            <a:ln w="12700" cmpd="sng">
              <a:solidFill>
                <a:schemeClr val="accent3"/>
              </a:solidFill>
            </a:ln>
          </a:bottom>
          <a:insideH>
            <a:ln w="12700" cmpd="sng">
              <a:solidFill>
                <a:schemeClr val="accent3"/>
              </a:solidFill>
            </a:ln>
          </a:insideH>
          <a:insideV>
            <a:ln>
              <a:noFill/>
            </a:ln>
          </a:insideV>
        </a:tcBdr>
        <a:fill>
          <a:solidFill>
            <a:schemeClr val="lt1"/>
          </a:solidFill>
        </a:fill>
      </a:tcStyle>
    </a:wholeTbl>
    <a:band1H>
      <a:tcStyle>
        <a:tcBdr/>
        <a:fill>
          <a:solidFill>
            <a:schemeClr val="accent3">
              <a:tint val="20000"/>
            </a:schemeClr>
          </a:solidFill>
        </a:fill>
      </a:tcStyle>
    </a:band1H>
    <a:band1V>
      <a:tcStyle>
        <a:tcBdr/>
        <a:fill>
          <a:solidFill>
            <a:schemeClr val="accent3">
              <a:tint val="20000"/>
            </a:schemeClr>
          </a:solidFill>
        </a:fill>
      </a:tcStyle>
    </a:band1V>
    <a:lastCol>
      <a:tcTxStyle b="on"/>
      <a:tcStyle>
        <a:tcBdr/>
      </a:tcStyle>
    </a:lastCol>
    <a:firstCol>
      <a:tcTxStyle b="on"/>
      <a:tcStyle>
        <a:tcBdr/>
      </a:tcStyle>
    </a:firstCol>
    <a:lastRow>
      <a:tcTxStyle b="on"/>
      <a:tcStyle>
        <a:tcBdr>
          <a:top>
            <a:ln w="50800" cmpd="dbl">
              <a:solidFill>
                <a:schemeClr val="accent3"/>
              </a:solidFill>
            </a:ln>
          </a:top>
        </a:tcBdr>
        <a:fill>
          <a:solidFill>
            <a:schemeClr val="lt1"/>
          </a:solidFill>
        </a:fill>
      </a:tcStyle>
    </a:lastRow>
    <a:firstRow>
      <a:tcTxStyle b="on">
        <a:fontRef idx="minor">
          <a:scrgbClr r="0" g="0" b="0"/>
        </a:fontRef>
        <a:schemeClr val="lt1"/>
      </a:tcTxStyle>
      <a:tcStyle>
        <a:tcBdr/>
        <a:fill>
          <a:solidFill>
            <a:schemeClr val="accent3"/>
          </a:solidFill>
        </a:fill>
      </a:tcStyle>
    </a:firstRow>
  </a:tblStyle>
  <a:tblStyle styleId="{C083E6E3-FA7D-4D7B-A595-EF9225AFEA82}" styleName="Light Style 1 - Accent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F2DE63D5-997A-4646-A377-4702673A728D}" styleName="Light Style 2 - Accent 3">
    <a:wholeTbl>
      <a:tcTxStyle>
        <a:fontRef idx="minor">
          <a:scrgbClr r="0" g="0" b="0"/>
        </a:fontRef>
        <a:schemeClr val="tx1"/>
      </a:tcTxStyle>
      <a:tcStyle>
        <a:tcBdr>
          <a:left>
            <a:lnRef idx="1">
              <a:schemeClr val="accent3"/>
            </a:lnRef>
          </a:left>
          <a:right>
            <a:lnRef idx="1">
              <a:schemeClr val="accent3"/>
            </a:lnRef>
          </a:right>
          <a:top>
            <a:lnRef idx="1">
              <a:schemeClr val="accent3"/>
            </a:lnRef>
          </a:top>
          <a:bottom>
            <a:lnRef idx="1">
              <a:schemeClr val="accent3"/>
            </a:lnRef>
          </a:bottom>
          <a:insideH>
            <a:ln>
              <a:noFill/>
            </a:ln>
          </a:insideH>
          <a:insideV>
            <a:ln>
              <a:noFill/>
            </a:ln>
          </a:insideV>
        </a:tcBdr>
        <a:fill>
          <a:noFill/>
        </a:fill>
      </a:tcStyle>
    </a:wholeTbl>
    <a:band1H>
      <a:tcStyle>
        <a:tcBdr>
          <a:top>
            <a:lnRef idx="1">
              <a:schemeClr val="accent3"/>
            </a:lnRef>
          </a:top>
          <a:bottom>
            <a:lnRef idx="1">
              <a:schemeClr val="accent3"/>
            </a:lnRef>
          </a:bottom>
        </a:tcBdr>
      </a:tcStyle>
    </a:band1H>
    <a:band1V>
      <a:tcStyle>
        <a:tcBdr>
          <a:left>
            <a:lnRef idx="1">
              <a:schemeClr val="accent3"/>
            </a:lnRef>
          </a:left>
          <a:right>
            <a:lnRef idx="1">
              <a:schemeClr val="accent3"/>
            </a:lnRef>
          </a:right>
        </a:tcBdr>
      </a:tcStyle>
    </a:band1V>
    <a:band2V>
      <a:tcStyle>
        <a:tcBdr>
          <a:left>
            <a:lnRef idx="1">
              <a:schemeClr val="accent3"/>
            </a:lnRef>
          </a:left>
          <a:right>
            <a:lnRef idx="1">
              <a:schemeClr val="accent3"/>
            </a:lnRef>
          </a:right>
        </a:tcBdr>
      </a:tcStyle>
    </a:band2V>
    <a:lastCol>
      <a:tcTxStyle b="on"/>
      <a:tcStyle>
        <a:tcBdr/>
      </a:tcStyle>
    </a:lastCol>
    <a:firstCol>
      <a:tcTxStyle b="on"/>
      <a:tcStyle>
        <a:tcBdr/>
      </a:tcStyle>
    </a:firstCol>
    <a:lastRow>
      <a:tcTxStyle b="on"/>
      <a:tcStyle>
        <a:tcBdr>
          <a:top>
            <a:ln w="50800" cmpd="dbl">
              <a:solidFill>
                <a:schemeClr val="accent3"/>
              </a:solidFill>
            </a:ln>
          </a:top>
        </a:tcBdr>
      </a:tcStyle>
    </a:lastRow>
    <a:firstRow>
      <a:tcTxStyle b="on">
        <a:fontRef idx="minor">
          <a:scrgbClr r="0" g="0" b="0"/>
        </a:fontRef>
        <a:schemeClr val="bg1"/>
      </a:tcTxStyle>
      <a:tcStyle>
        <a:tcBdr/>
        <a:fillRef idx="1">
          <a:schemeClr val="accent3"/>
        </a:fillRef>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2843" autoAdjust="0"/>
  </p:normalViewPr>
  <p:slideViewPr>
    <p:cSldViewPr snapToGrid="0" showGuides="1">
      <p:cViewPr varScale="1">
        <p:scale>
          <a:sx n="82" d="100"/>
          <a:sy n="82" d="100"/>
        </p:scale>
        <p:origin x="-828" y="-90"/>
      </p:cViewPr>
      <p:guideLst>
        <p:guide orient="horz" pos="2160"/>
        <p:guide pos="3840"/>
      </p:guideLst>
    </p:cSldViewPr>
  </p:slideViewPr>
  <p:notesTextViewPr>
    <p:cViewPr>
      <p:scale>
        <a:sx n="1" d="1"/>
        <a:sy n="1" d="1"/>
      </p:scale>
      <p:origin x="0" y="0"/>
    </p:cViewPr>
  </p:notesTextViewPr>
  <p:sorterViewPr>
    <p:cViewPr>
      <p:scale>
        <a:sx n="100" d="100"/>
        <a:sy n="100" d="100"/>
      </p:scale>
      <p:origin x="0" y="1350"/>
    </p:cViewPr>
  </p:sorter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tags" Target="tags/tag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notesMaster" Target="notesMasters/notesMaster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presProps" Target="pres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CDB0D6A-794E-4E85-8B64-A15024D7634C}" type="datetimeFigureOut">
              <a:rPr lang="zh-CN" altLang="en-US" smtClean="0"/>
              <a:pPr/>
              <a:t>2019/12/4</a:t>
            </a:fld>
            <a:endParaRPr lang="zh-CN" alt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ltLang="zh-CN" smtClean="0"/>
              <a:t>Click to edit Master text styles</a:t>
            </a:r>
          </a:p>
          <a:p>
            <a:pPr lvl="1"/>
            <a:r>
              <a:rPr lang="en-US" altLang="zh-CN" smtClean="0"/>
              <a:t>Second level</a:t>
            </a:r>
          </a:p>
          <a:p>
            <a:pPr lvl="2"/>
            <a:r>
              <a:rPr lang="en-US" altLang="zh-CN" smtClean="0"/>
              <a:t>Third level</a:t>
            </a:r>
          </a:p>
          <a:p>
            <a:pPr lvl="3"/>
            <a:r>
              <a:rPr lang="en-US" altLang="zh-CN" smtClean="0"/>
              <a:t>Fourth level</a:t>
            </a:r>
          </a:p>
          <a:p>
            <a:pPr lvl="4"/>
            <a:r>
              <a:rPr lang="en-US" altLang="zh-CN" smtClean="0"/>
              <a:t>Fifth level</a:t>
            </a:r>
            <a:endParaRPr lang="zh-CN" alt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B43786-6BDE-4483-B1E9-7996642CDFB7}" type="slidenum">
              <a:rPr lang="zh-CN" altLang="en-US" smtClean="0"/>
              <a:pPr/>
              <a:t>‹#›</a:t>
            </a:fld>
            <a:endParaRPr lang="zh-CN" altLang="en-US"/>
          </a:p>
        </p:txBody>
      </p:sp>
    </p:spTree>
    <p:extLst>
      <p:ext uri="{BB962C8B-B14F-4D97-AF65-F5344CB8AC3E}">
        <p14:creationId xmlns:p14="http://schemas.microsoft.com/office/powerpoint/2010/main" xmlns="" val="3618818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blank" preserve="1">
  <p:cSld name="空白">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1_自定义版式">
    <p:spTree>
      <p:nvGrpSpPr>
        <p:cNvPr id="1" name=""/>
        <p:cNvGrpSpPr/>
        <p:nvPr/>
      </p:nvGrpSpPr>
      <p:grpSpPr>
        <a:xfrm>
          <a:off x="0" y="0"/>
          <a:ext cx="0" cy="0"/>
          <a:chOff x="0" y="0"/>
          <a:chExt cx="0" cy="0"/>
        </a:xfrm>
      </p:grpSpPr>
      <p:grpSp>
        <p:nvGrpSpPr>
          <p:cNvPr id="3" name="组合 2"/>
          <p:cNvGrpSpPr/>
          <p:nvPr userDrawn="1"/>
        </p:nvGrpSpPr>
        <p:grpSpPr>
          <a:xfrm>
            <a:off x="5312723" y="0"/>
            <a:ext cx="1566554" cy="3412757"/>
            <a:chOff x="5320236" y="0"/>
            <a:chExt cx="1566554" cy="3412757"/>
          </a:xfrm>
        </p:grpSpPr>
        <p:sp>
          <p:nvSpPr>
            <p:cNvPr id="4" name="任意多边形 3"/>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5" name="任意多边形 4"/>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sp>
        <p:nvSpPr>
          <p:cNvPr id="6" name="文本框 5"/>
          <p:cNvSpPr txBox="1"/>
          <p:nvPr userDrawn="1"/>
        </p:nvSpPr>
        <p:spPr>
          <a:xfrm>
            <a:off x="3822855" y="6019800"/>
            <a:ext cx="4538422" cy="461665"/>
          </a:xfrm>
          <a:prstGeom prst="rect">
            <a:avLst/>
          </a:prstGeom>
          <a:noFill/>
        </p:spPr>
        <p:txBody>
          <a:bodyPr wrap="none" rtlCol="0">
            <a:spAutoFit/>
          </a:bodyPr>
          <a:lstStyle/>
          <a:p>
            <a:r>
              <a:rPr lang="en-US" altLang="zh-CN" sz="2400" dirty="0" smtClean="0">
                <a:solidFill>
                  <a:schemeClr val="bg1"/>
                </a:solidFill>
                <a:latin typeface="+mn-ea"/>
              </a:rPr>
              <a:t>2020</a:t>
            </a:r>
            <a:r>
              <a:rPr lang="zh-CN" altLang="en-US" sz="2400" dirty="0" smtClean="0">
                <a:solidFill>
                  <a:schemeClr val="bg1"/>
                </a:solidFill>
                <a:latin typeface="+mn-ea"/>
              </a:rPr>
              <a:t>版</a:t>
            </a:r>
            <a:r>
              <a:rPr lang="en-US" altLang="zh-CN" sz="2400" dirty="0" smtClean="0">
                <a:solidFill>
                  <a:schemeClr val="bg1"/>
                </a:solidFill>
                <a:latin typeface="+mn-ea"/>
              </a:rPr>
              <a:t>《</a:t>
            </a:r>
            <a:r>
              <a:rPr lang="zh-CN" altLang="en-US" sz="2400" dirty="0" smtClean="0">
                <a:solidFill>
                  <a:schemeClr val="bg1"/>
                </a:solidFill>
                <a:latin typeface="+mn-ea"/>
              </a:rPr>
              <a:t>高考帮</a:t>
            </a:r>
            <a:r>
              <a:rPr lang="en-US" altLang="zh-CN" sz="2400" dirty="0" smtClean="0">
                <a:solidFill>
                  <a:schemeClr val="bg1"/>
                </a:solidFill>
                <a:latin typeface="+mn-ea"/>
              </a:rPr>
              <a:t>》</a:t>
            </a:r>
            <a:r>
              <a:rPr lang="zh-CN" altLang="en-US" sz="2400" dirty="0" smtClean="0">
                <a:solidFill>
                  <a:schemeClr val="bg1"/>
                </a:solidFill>
                <a:latin typeface="+mn-ea"/>
              </a:rPr>
              <a:t>配套</a:t>
            </a:r>
            <a:r>
              <a:rPr lang="en-US" altLang="zh-CN" sz="2400" dirty="0" smtClean="0">
                <a:solidFill>
                  <a:schemeClr val="bg1"/>
                </a:solidFill>
                <a:latin typeface="+mn-ea"/>
              </a:rPr>
              <a:t>PPT</a:t>
            </a:r>
            <a:r>
              <a:rPr lang="zh-CN" altLang="en-US" sz="2400" dirty="0" smtClean="0">
                <a:solidFill>
                  <a:schemeClr val="bg1"/>
                </a:solidFill>
                <a:latin typeface="+mn-ea"/>
              </a:rPr>
              <a:t>课件</a:t>
            </a:r>
            <a:endParaRPr lang="zh-CN" altLang="en-US" sz="2400" dirty="0">
              <a:solidFill>
                <a:schemeClr val="bg1"/>
              </a:solidFill>
              <a:latin typeface="+mn-ea"/>
            </a:endParaRPr>
          </a:p>
        </p:txBody>
      </p:sp>
      <p:grpSp>
        <p:nvGrpSpPr>
          <p:cNvPr id="7" name="组合 6"/>
          <p:cNvGrpSpPr/>
          <p:nvPr userDrawn="1"/>
        </p:nvGrpSpPr>
        <p:grpSpPr>
          <a:xfrm>
            <a:off x="3931714" y="4631739"/>
            <a:ext cx="4297888" cy="1311862"/>
            <a:chOff x="2452571" y="1771159"/>
            <a:chExt cx="7813430" cy="2384926"/>
          </a:xfrm>
          <a:solidFill>
            <a:schemeClr val="bg1"/>
          </a:solidFill>
        </p:grpSpPr>
        <p:sp>
          <p:nvSpPr>
            <p:cNvPr id="8" name="任意多边形 7"/>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9" name="任意多边形 8"/>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2_自定义版式">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单元">
    <p:spTree>
      <p:nvGrpSpPr>
        <p:cNvPr id="1" name=""/>
        <p:cNvGrpSpPr/>
        <p:nvPr/>
      </p:nvGrpSpPr>
      <p:grpSpPr>
        <a:xfrm>
          <a:off x="0" y="0"/>
          <a:ext cx="0" cy="0"/>
          <a:chOff x="0" y="0"/>
          <a:chExt cx="0" cy="0"/>
        </a:xfrm>
      </p:grpSpPr>
      <p:sp>
        <p:nvSpPr>
          <p:cNvPr id="8" name="矩形 7"/>
          <p:cNvSpPr/>
          <p:nvPr userDrawn="1"/>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grpSp>
        <p:nvGrpSpPr>
          <p:cNvPr id="9" name="组合 8"/>
          <p:cNvGrpSpPr/>
          <p:nvPr userDrawn="1"/>
        </p:nvGrpSpPr>
        <p:grpSpPr>
          <a:xfrm>
            <a:off x="11409225" y="1524"/>
            <a:ext cx="85864" cy="187056"/>
            <a:chOff x="5320236" y="0"/>
            <a:chExt cx="1566554" cy="3412757"/>
          </a:xfrm>
        </p:grpSpPr>
        <p:sp>
          <p:nvSpPr>
            <p:cNvPr id="10" name="任意多边形 9"/>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1" name="任意多边形 10"/>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grpSp>
      <p:grpSp>
        <p:nvGrpSpPr>
          <p:cNvPr id="12" name="组合 11"/>
          <p:cNvGrpSpPr/>
          <p:nvPr userDrawn="1"/>
        </p:nvGrpSpPr>
        <p:grpSpPr>
          <a:xfrm>
            <a:off x="11578590" y="60500"/>
            <a:ext cx="379366" cy="115796"/>
            <a:chOff x="2452571" y="1771159"/>
            <a:chExt cx="7813430" cy="2384926"/>
          </a:xfrm>
          <a:solidFill>
            <a:schemeClr val="bg1"/>
          </a:solidFill>
        </p:grpSpPr>
        <p:sp>
          <p:nvSpPr>
            <p:cNvPr id="13"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noAutofit/>
            </a:bodyPr>
            <a:lstStyle/>
            <a:p>
              <a:pPr algn="ctr"/>
              <a:endParaRPr lang="zh-CN" altLang="en-US"/>
            </a:p>
          </p:txBody>
        </p:sp>
        <p:sp>
          <p:nvSpPr>
            <p:cNvPr id="14"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6" name="矩形 1"/>
          <p:cNvSpPr/>
          <p:nvPr userDrawn="1"/>
        </p:nvSpPr>
        <p:spPr>
          <a:xfrm>
            <a:off x="9281161" y="0"/>
            <a:ext cx="1931790" cy="24482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200" dirty="0" smtClean="0">
                <a:solidFill>
                  <a:srgbClr val="DA251C"/>
                </a:solidFill>
              </a:rPr>
              <a:t>文科数学 第七章：不等式</a:t>
            </a:r>
            <a:endParaRPr lang="zh-CN" altLang="en-US" sz="1200" dirty="0">
              <a:solidFill>
                <a:srgbClr val="DA251C"/>
              </a:solidFill>
            </a:endParaRPr>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userDrawn="1">
  <p:cSld name="自定义版式">
    <p:spTree>
      <p:nvGrpSpPr>
        <p:cNvPr id="1" name=""/>
        <p:cNvGrpSpPr/>
        <p:nvPr/>
      </p:nvGrpSpPr>
      <p:grpSpPr>
        <a:xfrm>
          <a:off x="0" y="0"/>
          <a:ext cx="0" cy="0"/>
          <a:chOff x="0" y="0"/>
          <a:chExt cx="0" cy="0"/>
        </a:xfrm>
      </p:grpSpPr>
      <p:cxnSp>
        <p:nvCxnSpPr>
          <p:cNvPr id="4" name="直接连接符 3"/>
          <p:cNvCxnSpPr/>
          <p:nvPr userDrawn="1"/>
        </p:nvCxnSpPr>
        <p:spPr>
          <a:xfrm>
            <a:off x="233680" y="-71120"/>
            <a:ext cx="0" cy="701040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5" name="直接连接符 4"/>
          <p:cNvCxnSpPr/>
          <p:nvPr userDrawn="1"/>
        </p:nvCxnSpPr>
        <p:spPr>
          <a:xfrm>
            <a:off x="11958320" y="-71120"/>
            <a:ext cx="0" cy="701040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6" name="直接连接符 5"/>
          <p:cNvCxnSpPr/>
          <p:nvPr userDrawn="1"/>
        </p:nvCxnSpPr>
        <p:spPr>
          <a:xfrm rot="5400000">
            <a:off x="5948680" y="-6336608"/>
            <a:ext cx="0" cy="1313688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cxnSp>
        <p:nvCxnSpPr>
          <p:cNvPr id="7" name="直接连接符 6"/>
          <p:cNvCxnSpPr/>
          <p:nvPr userDrawn="1"/>
        </p:nvCxnSpPr>
        <p:spPr>
          <a:xfrm rot="5400000">
            <a:off x="6075680" y="55880"/>
            <a:ext cx="0" cy="13136880"/>
          </a:xfrm>
          <a:prstGeom prst="line">
            <a:avLst/>
          </a:prstGeom>
          <a:ln w="3175">
            <a:solidFill>
              <a:srgbClr val="FF0000"/>
            </a:solidFill>
            <a:prstDash val="dash"/>
          </a:ln>
        </p:spPr>
        <p:style>
          <a:lnRef idx="1">
            <a:schemeClr val="accent1"/>
          </a:lnRef>
          <a:fillRef idx="0">
            <a:schemeClr val="accent1"/>
          </a:fillRef>
          <a:effectRef idx="0">
            <a:schemeClr val="accent1"/>
          </a:effectRef>
          <a:fontRef idx="minor">
            <a:schemeClr val="tx1"/>
          </a:fontRef>
        </p:style>
      </p:cxnSp>
      <p:sp>
        <p:nvSpPr>
          <p:cNvPr id="8" name="矩形 7"/>
          <p:cNvSpPr/>
          <p:nvPr userDrawn="1"/>
        </p:nvSpPr>
        <p:spPr>
          <a:xfrm>
            <a:off x="0" y="1"/>
            <a:ext cx="12192000" cy="244822"/>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prstClr val="white"/>
              </a:solidFill>
            </a:endParaRPr>
          </a:p>
        </p:txBody>
      </p:sp>
      <p:grpSp>
        <p:nvGrpSpPr>
          <p:cNvPr id="9" name="组合 8"/>
          <p:cNvGrpSpPr/>
          <p:nvPr userDrawn="1"/>
        </p:nvGrpSpPr>
        <p:grpSpPr>
          <a:xfrm>
            <a:off x="11409225" y="1524"/>
            <a:ext cx="85864" cy="187056"/>
            <a:chOff x="5320236" y="0"/>
            <a:chExt cx="1566554" cy="3412757"/>
          </a:xfrm>
        </p:grpSpPr>
        <p:sp>
          <p:nvSpPr>
            <p:cNvPr id="10" name="任意多边形 9"/>
            <p:cNvSpPr/>
            <p:nvPr/>
          </p:nvSpPr>
          <p:spPr>
            <a:xfrm flipH="1">
              <a:off x="5320236" y="1239028"/>
              <a:ext cx="1566554" cy="2173729"/>
            </a:xfrm>
            <a:custGeom>
              <a:avLst/>
              <a:gdLst>
                <a:gd name="connsiteX0" fmla="*/ 1540683 w 2201932"/>
                <a:gd name="connsiteY0" fmla="*/ 0 h 3055372"/>
                <a:gd name="connsiteX1" fmla="*/ 1462917 w 2201932"/>
                <a:gd name="connsiteY1" fmla="*/ 0 h 3055372"/>
                <a:gd name="connsiteX2" fmla="*/ 739017 w 2201932"/>
                <a:gd name="connsiteY2" fmla="*/ 0 h 3055372"/>
                <a:gd name="connsiteX3" fmla="*/ 661251 w 2201932"/>
                <a:gd name="connsiteY3" fmla="*/ 0 h 3055372"/>
                <a:gd name="connsiteX4" fmla="*/ 673672 w 2201932"/>
                <a:gd name="connsiteY4" fmla="*/ 18403 h 3055372"/>
                <a:gd name="connsiteX5" fmla="*/ 608505 w 2201932"/>
                <a:gd name="connsiteY5" fmla="*/ 735857 h 3055372"/>
                <a:gd name="connsiteX6" fmla="*/ 394099 w 2201932"/>
                <a:gd name="connsiteY6" fmla="*/ 1099057 h 3055372"/>
                <a:gd name="connsiteX7" fmla="*/ 323727 w 2201932"/>
                <a:gd name="connsiteY7" fmla="*/ 1173138 h 3055372"/>
                <a:gd name="connsiteX8" fmla="*/ 323727 w 2201932"/>
                <a:gd name="connsiteY8" fmla="*/ 1174865 h 3055372"/>
                <a:gd name="connsiteX9" fmla="*/ 322465 w 2201932"/>
                <a:gd name="connsiteY9" fmla="*/ 1175906 h 3055372"/>
                <a:gd name="connsiteX10" fmla="*/ 0 w 2201932"/>
                <a:gd name="connsiteY10" fmla="*/ 1954406 h 3055372"/>
                <a:gd name="connsiteX11" fmla="*/ 1100966 w 2201932"/>
                <a:gd name="connsiteY11" fmla="*/ 3055372 h 3055372"/>
                <a:gd name="connsiteX12" fmla="*/ 2201932 w 2201932"/>
                <a:gd name="connsiteY12" fmla="*/ 1954406 h 3055372"/>
                <a:gd name="connsiteX13" fmla="*/ 1879467 w 2201932"/>
                <a:gd name="connsiteY13" fmla="*/ 1175906 h 3055372"/>
                <a:gd name="connsiteX14" fmla="*/ 1878207 w 2201932"/>
                <a:gd name="connsiteY14" fmla="*/ 1174866 h 3055372"/>
                <a:gd name="connsiteX15" fmla="*/ 1878207 w 2201932"/>
                <a:gd name="connsiteY15" fmla="*/ 1173138 h 3055372"/>
                <a:gd name="connsiteX16" fmla="*/ 1807835 w 2201932"/>
                <a:gd name="connsiteY16" fmla="*/ 1099057 h 3055372"/>
                <a:gd name="connsiteX17" fmla="*/ 1593429 w 2201932"/>
                <a:gd name="connsiteY17" fmla="*/ 735857 h 3055372"/>
                <a:gd name="connsiteX18" fmla="*/ 1528262 w 2201932"/>
                <a:gd name="connsiteY18" fmla="*/ 18403 h 30553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Lst>
              <a:rect l="l" t="t" r="r" b="b"/>
              <a:pathLst>
                <a:path w="2201932" h="3055372">
                  <a:moveTo>
                    <a:pt x="1540683" y="0"/>
                  </a:moveTo>
                  <a:lnTo>
                    <a:pt x="1462917" y="0"/>
                  </a:lnTo>
                  <a:lnTo>
                    <a:pt x="739017" y="0"/>
                  </a:lnTo>
                  <a:lnTo>
                    <a:pt x="661251" y="0"/>
                  </a:lnTo>
                  <a:lnTo>
                    <a:pt x="673672" y="18403"/>
                  </a:lnTo>
                  <a:cubicBezTo>
                    <a:pt x="746360" y="171028"/>
                    <a:pt x="726480" y="449921"/>
                    <a:pt x="608505" y="735857"/>
                  </a:cubicBezTo>
                  <a:cubicBezTo>
                    <a:pt x="549517" y="878825"/>
                    <a:pt x="474382" y="1003252"/>
                    <a:pt x="394099" y="1099057"/>
                  </a:cubicBezTo>
                  <a:lnTo>
                    <a:pt x="323727" y="1173138"/>
                  </a:lnTo>
                  <a:lnTo>
                    <a:pt x="323727" y="1174865"/>
                  </a:lnTo>
                  <a:lnTo>
                    <a:pt x="322465" y="1175906"/>
                  </a:lnTo>
                  <a:cubicBezTo>
                    <a:pt x="123230" y="1375141"/>
                    <a:pt x="0" y="1650383"/>
                    <a:pt x="0" y="1954406"/>
                  </a:cubicBezTo>
                  <a:cubicBezTo>
                    <a:pt x="0" y="2562453"/>
                    <a:pt x="492919" y="3055372"/>
                    <a:pt x="1100966" y="3055372"/>
                  </a:cubicBezTo>
                  <a:cubicBezTo>
                    <a:pt x="1709013" y="3055372"/>
                    <a:pt x="2201932" y="2562453"/>
                    <a:pt x="2201932" y="1954406"/>
                  </a:cubicBezTo>
                  <a:cubicBezTo>
                    <a:pt x="2201932" y="1650383"/>
                    <a:pt x="2078702" y="1375141"/>
                    <a:pt x="1879467" y="1175906"/>
                  </a:cubicBezTo>
                  <a:lnTo>
                    <a:pt x="1878207" y="1174866"/>
                  </a:lnTo>
                  <a:lnTo>
                    <a:pt x="1878207" y="1173138"/>
                  </a:lnTo>
                  <a:lnTo>
                    <a:pt x="1807835" y="1099057"/>
                  </a:lnTo>
                  <a:cubicBezTo>
                    <a:pt x="1727552" y="1003252"/>
                    <a:pt x="1652417" y="878825"/>
                    <a:pt x="1593429" y="735857"/>
                  </a:cubicBezTo>
                  <a:cubicBezTo>
                    <a:pt x="1475454" y="449921"/>
                    <a:pt x="1455574" y="171028"/>
                    <a:pt x="1528262" y="18403"/>
                  </a:cubicBezTo>
                  <a:close/>
                </a:path>
              </a:pathLst>
            </a:custGeom>
            <a:solidFill>
              <a:schemeClr val="bg1"/>
            </a:solidFill>
            <a:ln w="76200">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1" name="任意多边形 10"/>
            <p:cNvSpPr/>
            <p:nvPr/>
          </p:nvSpPr>
          <p:spPr>
            <a:xfrm>
              <a:off x="5717475" y="0"/>
              <a:ext cx="770124" cy="1836118"/>
            </a:xfrm>
            <a:custGeom>
              <a:avLst/>
              <a:gdLst>
                <a:gd name="connsiteX0" fmla="*/ 352571 w 883454"/>
                <a:gd name="connsiteY0" fmla="*/ 0 h 2106319"/>
                <a:gd name="connsiteX1" fmla="*/ 530882 w 883454"/>
                <a:gd name="connsiteY1" fmla="*/ 0 h 2106319"/>
                <a:gd name="connsiteX2" fmla="*/ 530882 w 883454"/>
                <a:gd name="connsiteY2" fmla="*/ 685907 h 2106319"/>
                <a:gd name="connsiteX3" fmla="*/ 605180 w 883454"/>
                <a:gd name="connsiteY3" fmla="*/ 685907 h 2106319"/>
                <a:gd name="connsiteX4" fmla="*/ 764580 w 883454"/>
                <a:gd name="connsiteY4" fmla="*/ 845307 h 2106319"/>
                <a:gd name="connsiteX5" fmla="*/ 764580 w 883454"/>
                <a:gd name="connsiteY5" fmla="*/ 861100 h 2106319"/>
                <a:gd name="connsiteX6" fmla="*/ 771250 w 883454"/>
                <a:gd name="connsiteY6" fmla="*/ 862448 h 2106319"/>
                <a:gd name="connsiteX7" fmla="*/ 883454 w 883454"/>
                <a:gd name="connsiteY7" fmla="*/ 1031724 h 2106319"/>
                <a:gd name="connsiteX8" fmla="*/ 883454 w 883454"/>
                <a:gd name="connsiteY8" fmla="*/ 1040503 h 2106319"/>
                <a:gd name="connsiteX9" fmla="*/ 883454 w 883454"/>
                <a:gd name="connsiteY9" fmla="*/ 1134392 h 2106319"/>
                <a:gd name="connsiteX10" fmla="*/ 883454 w 883454"/>
                <a:gd name="connsiteY10" fmla="*/ 2106319 h 2106319"/>
                <a:gd name="connsiteX11" fmla="*/ 0 w 883454"/>
                <a:gd name="connsiteY11" fmla="*/ 2106319 h 2106319"/>
                <a:gd name="connsiteX12" fmla="*/ 0 w 883454"/>
                <a:gd name="connsiteY12" fmla="*/ 1134392 h 2106319"/>
                <a:gd name="connsiteX13" fmla="*/ 0 w 883454"/>
                <a:gd name="connsiteY13" fmla="*/ 1040503 h 2106319"/>
                <a:gd name="connsiteX14" fmla="*/ 0 w 883454"/>
                <a:gd name="connsiteY14" fmla="*/ 1031724 h 2106319"/>
                <a:gd name="connsiteX15" fmla="*/ 112204 w 883454"/>
                <a:gd name="connsiteY15" fmla="*/ 862448 h 2106319"/>
                <a:gd name="connsiteX16" fmla="*/ 118875 w 883454"/>
                <a:gd name="connsiteY16" fmla="*/ 861100 h 2106319"/>
                <a:gd name="connsiteX17" fmla="*/ 118875 w 883454"/>
                <a:gd name="connsiteY17" fmla="*/ 845307 h 2106319"/>
                <a:gd name="connsiteX18" fmla="*/ 278275 w 883454"/>
                <a:gd name="connsiteY18" fmla="*/ 685907 h 2106319"/>
                <a:gd name="connsiteX19" fmla="*/ 352571 w 883454"/>
                <a:gd name="connsiteY19" fmla="*/ 685907 h 210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883454" h="2106319">
                  <a:moveTo>
                    <a:pt x="352571" y="0"/>
                  </a:moveTo>
                  <a:lnTo>
                    <a:pt x="530882" y="0"/>
                  </a:lnTo>
                  <a:lnTo>
                    <a:pt x="530882" y="685907"/>
                  </a:lnTo>
                  <a:lnTo>
                    <a:pt x="605180" y="685907"/>
                  </a:lnTo>
                  <a:cubicBezTo>
                    <a:pt x="693214" y="685907"/>
                    <a:pt x="764580" y="757272"/>
                    <a:pt x="764580" y="845307"/>
                  </a:cubicBezTo>
                  <a:lnTo>
                    <a:pt x="764580" y="861100"/>
                  </a:lnTo>
                  <a:lnTo>
                    <a:pt x="771250" y="862448"/>
                  </a:lnTo>
                  <a:cubicBezTo>
                    <a:pt x="837189" y="890337"/>
                    <a:pt x="883454" y="955628"/>
                    <a:pt x="883454" y="1031724"/>
                  </a:cubicBezTo>
                  <a:lnTo>
                    <a:pt x="883454" y="1040503"/>
                  </a:lnTo>
                  <a:lnTo>
                    <a:pt x="883454" y="1134392"/>
                  </a:lnTo>
                  <a:lnTo>
                    <a:pt x="883454" y="2106319"/>
                  </a:lnTo>
                  <a:lnTo>
                    <a:pt x="0" y="2106319"/>
                  </a:lnTo>
                  <a:lnTo>
                    <a:pt x="0" y="1134392"/>
                  </a:lnTo>
                  <a:lnTo>
                    <a:pt x="0" y="1040503"/>
                  </a:lnTo>
                  <a:lnTo>
                    <a:pt x="0" y="1031724"/>
                  </a:lnTo>
                  <a:cubicBezTo>
                    <a:pt x="0" y="955628"/>
                    <a:pt x="46266" y="890337"/>
                    <a:pt x="112204" y="862448"/>
                  </a:cubicBezTo>
                  <a:lnTo>
                    <a:pt x="118875" y="861100"/>
                  </a:lnTo>
                  <a:lnTo>
                    <a:pt x="118875" y="845307"/>
                  </a:lnTo>
                  <a:cubicBezTo>
                    <a:pt x="118875" y="757272"/>
                    <a:pt x="190240" y="685907"/>
                    <a:pt x="278275" y="685907"/>
                  </a:cubicBezTo>
                  <a:lnTo>
                    <a:pt x="352571" y="685907"/>
                  </a:lnTo>
                  <a:close/>
                </a:path>
              </a:pathLst>
            </a:custGeom>
            <a:solidFill>
              <a:schemeClr val="tx1">
                <a:lumMod val="95000"/>
                <a:lumOff val="5000"/>
              </a:schemeClr>
            </a:solidFill>
            <a:ln w="3175">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grpSp>
      <p:grpSp>
        <p:nvGrpSpPr>
          <p:cNvPr id="12" name="组合 11"/>
          <p:cNvGrpSpPr/>
          <p:nvPr userDrawn="1"/>
        </p:nvGrpSpPr>
        <p:grpSpPr>
          <a:xfrm>
            <a:off x="11578590" y="60500"/>
            <a:ext cx="379366" cy="115796"/>
            <a:chOff x="2452571" y="1771159"/>
            <a:chExt cx="7813430" cy="2384926"/>
          </a:xfrm>
          <a:solidFill>
            <a:schemeClr val="bg1"/>
          </a:solidFill>
        </p:grpSpPr>
        <p:sp>
          <p:nvSpPr>
            <p:cNvPr id="13" name="任意多边形 12"/>
            <p:cNvSpPr/>
            <p:nvPr/>
          </p:nvSpPr>
          <p:spPr>
            <a:xfrm>
              <a:off x="2452571" y="1771159"/>
              <a:ext cx="2425034" cy="2384926"/>
            </a:xfrm>
            <a:custGeom>
              <a:avLst/>
              <a:gdLst>
                <a:gd name="connsiteX0" fmla="*/ 1061316 w 2425034"/>
                <a:gd name="connsiteY0" fmla="*/ 1820801 h 2384926"/>
                <a:gd name="connsiteX1" fmla="*/ 1061316 w 2425034"/>
                <a:gd name="connsiteY1" fmla="*/ 1934497 h 2384926"/>
                <a:gd name="connsiteX2" fmla="*/ 1412696 w 2425034"/>
                <a:gd name="connsiteY2" fmla="*/ 1934497 h 2384926"/>
                <a:gd name="connsiteX3" fmla="*/ 1412696 w 2425034"/>
                <a:gd name="connsiteY3" fmla="*/ 1820801 h 2384926"/>
                <a:gd name="connsiteX4" fmla="*/ 120868 w 2425034"/>
                <a:gd name="connsiteY4" fmla="*/ 1206315 h 2384926"/>
                <a:gd name="connsiteX5" fmla="*/ 2325416 w 2425034"/>
                <a:gd name="connsiteY5" fmla="*/ 1206315 h 2384926"/>
                <a:gd name="connsiteX6" fmla="*/ 2325416 w 2425034"/>
                <a:gd name="connsiteY6" fmla="*/ 1212974 h 2384926"/>
                <a:gd name="connsiteX7" fmla="*/ 2327059 w 2425034"/>
                <a:gd name="connsiteY7" fmla="*/ 1212974 h 2384926"/>
                <a:gd name="connsiteX8" fmla="*/ 2327059 w 2425034"/>
                <a:gd name="connsiteY8" fmla="*/ 2009089 h 2384926"/>
                <a:gd name="connsiteX9" fmla="*/ 2326257 w 2425034"/>
                <a:gd name="connsiteY9" fmla="*/ 2009089 h 2384926"/>
                <a:gd name="connsiteX10" fmla="*/ 2321117 w 2425034"/>
                <a:gd name="connsiteY10" fmla="*/ 2099646 h 2384926"/>
                <a:gd name="connsiteX11" fmla="*/ 2053758 w 2425034"/>
                <a:gd name="connsiteY11" fmla="*/ 2379579 h 2384926"/>
                <a:gd name="connsiteX12" fmla="*/ 1577842 w 2425034"/>
                <a:gd name="connsiteY12" fmla="*/ 2384926 h 2384926"/>
                <a:gd name="connsiteX13" fmla="*/ 1524872 w 2425034"/>
                <a:gd name="connsiteY13" fmla="*/ 2164897 h 2384926"/>
                <a:gd name="connsiteX14" fmla="*/ 647316 w 2425034"/>
                <a:gd name="connsiteY14" fmla="*/ 2164897 h 2384926"/>
                <a:gd name="connsiteX15" fmla="*/ 647316 w 2425034"/>
                <a:gd name="connsiteY15" fmla="*/ 2111952 h 2384926"/>
                <a:gd name="connsiteX16" fmla="*/ 647316 w 2425034"/>
                <a:gd name="connsiteY16" fmla="*/ 1934497 h 2384926"/>
                <a:gd name="connsiteX17" fmla="*/ 647316 w 2425034"/>
                <a:gd name="connsiteY17" fmla="*/ 1820801 h 2384926"/>
                <a:gd name="connsiteX18" fmla="*/ 647316 w 2425034"/>
                <a:gd name="connsiteY18" fmla="*/ 1669136 h 2384926"/>
                <a:gd name="connsiteX19" fmla="*/ 647316 w 2425034"/>
                <a:gd name="connsiteY19" fmla="*/ 1590401 h 2384926"/>
                <a:gd name="connsiteX20" fmla="*/ 1777716 w 2425034"/>
                <a:gd name="connsiteY20" fmla="*/ 1590401 h 2384926"/>
                <a:gd name="connsiteX21" fmla="*/ 1777716 w 2425034"/>
                <a:gd name="connsiteY21" fmla="*/ 1663372 h 2384926"/>
                <a:gd name="connsiteX22" fmla="*/ 1777716 w 2425034"/>
                <a:gd name="connsiteY22" fmla="*/ 1820801 h 2384926"/>
                <a:gd name="connsiteX23" fmla="*/ 1777716 w 2425034"/>
                <a:gd name="connsiteY23" fmla="*/ 1934497 h 2384926"/>
                <a:gd name="connsiteX24" fmla="*/ 1777716 w 2425034"/>
                <a:gd name="connsiteY24" fmla="*/ 2084915 h 2384926"/>
                <a:gd name="connsiteX25" fmla="*/ 1781042 w 2425034"/>
                <a:gd name="connsiteY25" fmla="*/ 2084805 h 2384926"/>
                <a:gd name="connsiteX26" fmla="*/ 1922413 w 2425034"/>
                <a:gd name="connsiteY26" fmla="*/ 2040094 h 2384926"/>
                <a:gd name="connsiteX27" fmla="*/ 1939371 w 2425034"/>
                <a:gd name="connsiteY27" fmla="*/ 2009089 h 2384926"/>
                <a:gd name="connsiteX28" fmla="*/ 1938259 w 2425034"/>
                <a:gd name="connsiteY28" fmla="*/ 2009089 h 2384926"/>
                <a:gd name="connsiteX29" fmla="*/ 1938259 w 2425034"/>
                <a:gd name="connsiteY29" fmla="*/ 1505115 h 2384926"/>
                <a:gd name="connsiteX30" fmla="*/ 508382 w 2425034"/>
                <a:gd name="connsiteY30" fmla="*/ 1505115 h 2384926"/>
                <a:gd name="connsiteX31" fmla="*/ 508382 w 2425034"/>
                <a:gd name="connsiteY31" fmla="*/ 2375891 h 2384926"/>
                <a:gd name="connsiteX32" fmla="*/ 94382 w 2425034"/>
                <a:gd name="connsiteY32" fmla="*/ 2375891 h 2384926"/>
                <a:gd name="connsiteX33" fmla="*/ 94382 w 2425034"/>
                <a:gd name="connsiteY33" fmla="*/ 1209289 h 2384926"/>
                <a:gd name="connsiteX34" fmla="*/ 120868 w 2425034"/>
                <a:gd name="connsiteY34" fmla="*/ 1209289 h 2384926"/>
                <a:gd name="connsiteX35" fmla="*/ 737010 w 2425034"/>
                <a:gd name="connsiteY35" fmla="*/ 804711 h 2384926"/>
                <a:gd name="connsiteX36" fmla="*/ 737010 w 2425034"/>
                <a:gd name="connsiteY36" fmla="*/ 889879 h 2384926"/>
                <a:gd name="connsiteX37" fmla="*/ 1688043 w 2425034"/>
                <a:gd name="connsiteY37" fmla="*/ 889879 h 2384926"/>
                <a:gd name="connsiteX38" fmla="*/ 1688043 w 2425034"/>
                <a:gd name="connsiteY38" fmla="*/ 804711 h 2384926"/>
                <a:gd name="connsiteX39" fmla="*/ 323010 w 2425034"/>
                <a:gd name="connsiteY39" fmla="*/ 564323 h 2384926"/>
                <a:gd name="connsiteX40" fmla="*/ 737010 w 2425034"/>
                <a:gd name="connsiteY40" fmla="*/ 564323 h 2384926"/>
                <a:gd name="connsiteX41" fmla="*/ 737010 w 2425034"/>
                <a:gd name="connsiteY41" fmla="*/ 574311 h 2384926"/>
                <a:gd name="connsiteX42" fmla="*/ 1688043 w 2425034"/>
                <a:gd name="connsiteY42" fmla="*/ 574311 h 2384926"/>
                <a:gd name="connsiteX43" fmla="*/ 1688043 w 2425034"/>
                <a:gd name="connsiteY43" fmla="*/ 570034 h 2384926"/>
                <a:gd name="connsiteX44" fmla="*/ 2102043 w 2425034"/>
                <a:gd name="connsiteY44" fmla="*/ 570034 h 2384926"/>
                <a:gd name="connsiteX45" fmla="*/ 2102043 w 2425034"/>
                <a:gd name="connsiteY45" fmla="*/ 1120278 h 2384926"/>
                <a:gd name="connsiteX46" fmla="*/ 2087010 w 2425034"/>
                <a:gd name="connsiteY46" fmla="*/ 1120278 h 2384926"/>
                <a:gd name="connsiteX47" fmla="*/ 2087010 w 2425034"/>
                <a:gd name="connsiteY47" fmla="*/ 1120279 h 2384926"/>
                <a:gd name="connsiteX48" fmla="*/ 323010 w 2425034"/>
                <a:gd name="connsiteY48" fmla="*/ 1120279 h 2384926"/>
                <a:gd name="connsiteX49" fmla="*/ 323010 w 2425034"/>
                <a:gd name="connsiteY49" fmla="*/ 1120278 h 2384926"/>
                <a:gd name="connsiteX50" fmla="*/ 323010 w 2425034"/>
                <a:gd name="connsiteY50" fmla="*/ 889879 h 2384926"/>
                <a:gd name="connsiteX51" fmla="*/ 323010 w 2425034"/>
                <a:gd name="connsiteY51" fmla="*/ 804711 h 2384926"/>
                <a:gd name="connsiteX52" fmla="*/ 323010 w 2425034"/>
                <a:gd name="connsiteY52" fmla="*/ 574311 h 2384926"/>
                <a:gd name="connsiteX53" fmla="*/ 1406726 w 2425034"/>
                <a:gd name="connsiteY53" fmla="*/ 0 h 2384926"/>
                <a:gd name="connsiteX54" fmla="*/ 1465455 w 2425034"/>
                <a:gd name="connsiteY54" fmla="*/ 189739 h 2384926"/>
                <a:gd name="connsiteX55" fmla="*/ 2425034 w 2425034"/>
                <a:gd name="connsiteY55" fmla="*/ 189739 h 2384926"/>
                <a:gd name="connsiteX56" fmla="*/ 2425034 w 2425034"/>
                <a:gd name="connsiteY56" fmla="*/ 488539 h 2384926"/>
                <a:gd name="connsiteX57" fmla="*/ 0 w 2425034"/>
                <a:gd name="connsiteY57" fmla="*/ 488539 h 2384926"/>
                <a:gd name="connsiteX58" fmla="*/ 0 w 2425034"/>
                <a:gd name="connsiteY58" fmla="*/ 189739 h 2384926"/>
                <a:gd name="connsiteX59" fmla="*/ 993504 w 2425034"/>
                <a:gd name="connsiteY59" fmla="*/ 189739 h 2384926"/>
                <a:gd name="connsiteX60" fmla="*/ 930811 w 2425034"/>
                <a:gd name="connsiteY60" fmla="*/ 5347 h 23849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2425034" h="2384926">
                  <a:moveTo>
                    <a:pt x="1061316" y="1820801"/>
                  </a:moveTo>
                  <a:lnTo>
                    <a:pt x="1061316" y="1934497"/>
                  </a:lnTo>
                  <a:lnTo>
                    <a:pt x="1412696" y="1934497"/>
                  </a:lnTo>
                  <a:lnTo>
                    <a:pt x="1412696" y="1820801"/>
                  </a:lnTo>
                  <a:close/>
                  <a:moveTo>
                    <a:pt x="120868" y="1206315"/>
                  </a:moveTo>
                  <a:lnTo>
                    <a:pt x="2325416" y="1206315"/>
                  </a:lnTo>
                  <a:lnTo>
                    <a:pt x="2325416" y="1212974"/>
                  </a:lnTo>
                  <a:lnTo>
                    <a:pt x="2327059" y="1212974"/>
                  </a:lnTo>
                  <a:lnTo>
                    <a:pt x="2327059" y="2009089"/>
                  </a:lnTo>
                  <a:lnTo>
                    <a:pt x="2326257" y="2009089"/>
                  </a:lnTo>
                  <a:lnTo>
                    <a:pt x="2321117" y="2099646"/>
                  </a:lnTo>
                  <a:cubicBezTo>
                    <a:pt x="2304667" y="2292239"/>
                    <a:pt x="2254952" y="2303156"/>
                    <a:pt x="2053758" y="2379579"/>
                  </a:cubicBezTo>
                  <a:lnTo>
                    <a:pt x="1577842" y="2384926"/>
                  </a:lnTo>
                  <a:lnTo>
                    <a:pt x="1524872" y="2164897"/>
                  </a:lnTo>
                  <a:lnTo>
                    <a:pt x="647316" y="2164897"/>
                  </a:lnTo>
                  <a:lnTo>
                    <a:pt x="647316" y="2111952"/>
                  </a:lnTo>
                  <a:lnTo>
                    <a:pt x="647316" y="1934497"/>
                  </a:lnTo>
                  <a:lnTo>
                    <a:pt x="647316" y="1820801"/>
                  </a:lnTo>
                  <a:lnTo>
                    <a:pt x="647316" y="1669136"/>
                  </a:lnTo>
                  <a:lnTo>
                    <a:pt x="647316" y="1590401"/>
                  </a:lnTo>
                  <a:lnTo>
                    <a:pt x="1777716" y="1590401"/>
                  </a:lnTo>
                  <a:lnTo>
                    <a:pt x="1777716" y="1663372"/>
                  </a:lnTo>
                  <a:lnTo>
                    <a:pt x="1777716" y="1820801"/>
                  </a:lnTo>
                  <a:lnTo>
                    <a:pt x="1777716" y="1934497"/>
                  </a:lnTo>
                  <a:lnTo>
                    <a:pt x="1777716" y="2084915"/>
                  </a:lnTo>
                  <a:lnTo>
                    <a:pt x="1781042" y="2084805"/>
                  </a:lnTo>
                  <a:cubicBezTo>
                    <a:pt x="1843205" y="2079959"/>
                    <a:pt x="1894840" y="2068722"/>
                    <a:pt x="1922413" y="2040094"/>
                  </a:cubicBezTo>
                  <a:lnTo>
                    <a:pt x="1939371" y="2009089"/>
                  </a:lnTo>
                  <a:lnTo>
                    <a:pt x="1938259" y="2009089"/>
                  </a:lnTo>
                  <a:lnTo>
                    <a:pt x="1938259" y="1505115"/>
                  </a:lnTo>
                  <a:lnTo>
                    <a:pt x="508382" y="1505115"/>
                  </a:lnTo>
                  <a:lnTo>
                    <a:pt x="508382" y="2375891"/>
                  </a:lnTo>
                  <a:lnTo>
                    <a:pt x="94382" y="2375891"/>
                  </a:lnTo>
                  <a:lnTo>
                    <a:pt x="94382" y="1209289"/>
                  </a:lnTo>
                  <a:lnTo>
                    <a:pt x="120868" y="1209289"/>
                  </a:lnTo>
                  <a:close/>
                  <a:moveTo>
                    <a:pt x="737010" y="804711"/>
                  </a:moveTo>
                  <a:lnTo>
                    <a:pt x="737010" y="889879"/>
                  </a:lnTo>
                  <a:lnTo>
                    <a:pt x="1688043" y="889879"/>
                  </a:lnTo>
                  <a:lnTo>
                    <a:pt x="1688043" y="804711"/>
                  </a:lnTo>
                  <a:close/>
                  <a:moveTo>
                    <a:pt x="323010" y="564323"/>
                  </a:moveTo>
                  <a:lnTo>
                    <a:pt x="737010" y="564323"/>
                  </a:lnTo>
                  <a:lnTo>
                    <a:pt x="737010" y="574311"/>
                  </a:lnTo>
                  <a:lnTo>
                    <a:pt x="1688043" y="574311"/>
                  </a:lnTo>
                  <a:lnTo>
                    <a:pt x="1688043" y="570034"/>
                  </a:lnTo>
                  <a:lnTo>
                    <a:pt x="2102043" y="570034"/>
                  </a:lnTo>
                  <a:lnTo>
                    <a:pt x="2102043" y="1120278"/>
                  </a:lnTo>
                  <a:lnTo>
                    <a:pt x="2087010" y="1120278"/>
                  </a:lnTo>
                  <a:lnTo>
                    <a:pt x="2087010" y="1120279"/>
                  </a:lnTo>
                  <a:lnTo>
                    <a:pt x="323010" y="1120279"/>
                  </a:lnTo>
                  <a:lnTo>
                    <a:pt x="323010" y="1120278"/>
                  </a:lnTo>
                  <a:lnTo>
                    <a:pt x="323010" y="889879"/>
                  </a:lnTo>
                  <a:lnTo>
                    <a:pt x="323010" y="804711"/>
                  </a:lnTo>
                  <a:lnTo>
                    <a:pt x="323010" y="574311"/>
                  </a:lnTo>
                  <a:close/>
                  <a:moveTo>
                    <a:pt x="1406726" y="0"/>
                  </a:moveTo>
                  <a:lnTo>
                    <a:pt x="1465455" y="189739"/>
                  </a:lnTo>
                  <a:lnTo>
                    <a:pt x="2425034" y="189739"/>
                  </a:lnTo>
                  <a:lnTo>
                    <a:pt x="2425034" y="488539"/>
                  </a:lnTo>
                  <a:lnTo>
                    <a:pt x="0" y="488539"/>
                  </a:lnTo>
                  <a:lnTo>
                    <a:pt x="0" y="189739"/>
                  </a:lnTo>
                  <a:lnTo>
                    <a:pt x="993504" y="189739"/>
                  </a:lnTo>
                  <a:lnTo>
                    <a:pt x="930811" y="5347"/>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endParaRPr>
            </a:p>
          </p:txBody>
        </p:sp>
        <p:sp>
          <p:nvSpPr>
            <p:cNvPr id="14" name="任意多边形 13"/>
            <p:cNvSpPr/>
            <p:nvPr/>
          </p:nvSpPr>
          <p:spPr>
            <a:xfrm>
              <a:off x="5244267" y="1776506"/>
              <a:ext cx="2410925" cy="2352841"/>
            </a:xfrm>
            <a:custGeom>
              <a:avLst/>
              <a:gdLst>
                <a:gd name="connsiteX0" fmla="*/ 1204126 w 2410925"/>
                <a:gd name="connsiteY0" fmla="*/ 506623 h 2352841"/>
                <a:gd name="connsiteX1" fmla="*/ 1204126 w 2410925"/>
                <a:gd name="connsiteY1" fmla="*/ 663935 h 2352841"/>
                <a:gd name="connsiteX2" fmla="*/ 1371279 w 2410925"/>
                <a:gd name="connsiteY2" fmla="*/ 663935 h 2352841"/>
                <a:gd name="connsiteX3" fmla="*/ 1395381 w 2410925"/>
                <a:gd name="connsiteY3" fmla="*/ 648473 h 2352841"/>
                <a:gd name="connsiteX4" fmla="*/ 1590750 w 2410925"/>
                <a:gd name="connsiteY4" fmla="*/ 506623 h 2352841"/>
                <a:gd name="connsiteX5" fmla="*/ 815326 w 2410925"/>
                <a:gd name="connsiteY5" fmla="*/ 0 h 2352841"/>
                <a:gd name="connsiteX6" fmla="*/ 1204126 w 2410925"/>
                <a:gd name="connsiteY6" fmla="*/ 0 h 2352841"/>
                <a:gd name="connsiteX7" fmla="*/ 1204126 w 2410925"/>
                <a:gd name="connsiteY7" fmla="*/ 193423 h 2352841"/>
                <a:gd name="connsiteX8" fmla="*/ 1746067 w 2410925"/>
                <a:gd name="connsiteY8" fmla="*/ 193423 h 2352841"/>
                <a:gd name="connsiteX9" fmla="*/ 1746067 w 2410925"/>
                <a:gd name="connsiteY9" fmla="*/ 382790 h 2352841"/>
                <a:gd name="connsiteX10" fmla="*/ 1867558 w 2410925"/>
                <a:gd name="connsiteY10" fmla="*/ 281719 h 2352841"/>
                <a:gd name="connsiteX11" fmla="*/ 2069431 w 2410925"/>
                <a:gd name="connsiteY11" fmla="*/ 85558 h 2352841"/>
                <a:gd name="connsiteX12" fmla="*/ 2390273 w 2410925"/>
                <a:gd name="connsiteY12" fmla="*/ 315495 h 2352841"/>
                <a:gd name="connsiteX13" fmla="*/ 2108387 w 2410925"/>
                <a:gd name="connsiteY13" fmla="*/ 551406 h 2352841"/>
                <a:gd name="connsiteX14" fmla="*/ 1960645 w 2410925"/>
                <a:gd name="connsiteY14" fmla="*/ 663935 h 2352841"/>
                <a:gd name="connsiteX15" fmla="*/ 2410925 w 2410925"/>
                <a:gd name="connsiteY15" fmla="*/ 663935 h 2352841"/>
                <a:gd name="connsiteX16" fmla="*/ 2410925 w 2410925"/>
                <a:gd name="connsiteY16" fmla="*/ 977135 h 2352841"/>
                <a:gd name="connsiteX17" fmla="*/ 1520001 w 2410925"/>
                <a:gd name="connsiteY17" fmla="*/ 977135 h 2352841"/>
                <a:gd name="connsiteX18" fmla="*/ 1342759 w 2410925"/>
                <a:gd name="connsiteY18" fmla="*/ 1089236 h 2352841"/>
                <a:gd name="connsiteX19" fmla="*/ 2273209 w 2410925"/>
                <a:gd name="connsiteY19" fmla="*/ 1089236 h 2352841"/>
                <a:gd name="connsiteX20" fmla="*/ 2273209 w 2410925"/>
                <a:gd name="connsiteY20" fmla="*/ 1402436 h 2352841"/>
                <a:gd name="connsiteX21" fmla="*/ 897462 w 2410925"/>
                <a:gd name="connsiteY21" fmla="*/ 1402436 h 2352841"/>
                <a:gd name="connsiteX22" fmla="*/ 871670 w 2410925"/>
                <a:gd name="connsiteY22" fmla="*/ 1524612 h 2352841"/>
                <a:gd name="connsiteX23" fmla="*/ 2108899 w 2410925"/>
                <a:gd name="connsiteY23" fmla="*/ 1522298 h 2352841"/>
                <a:gd name="connsiteX24" fmla="*/ 2104554 w 2410925"/>
                <a:gd name="connsiteY24" fmla="*/ 1555327 h 2352841"/>
                <a:gd name="connsiteX25" fmla="*/ 2064084 w 2410925"/>
                <a:gd name="connsiteY25" fmla="*/ 2010610 h 2352841"/>
                <a:gd name="connsiteX26" fmla="*/ 1748589 w 2410925"/>
                <a:gd name="connsiteY26" fmla="*/ 2352841 h 2352841"/>
                <a:gd name="connsiteX27" fmla="*/ 925095 w 2410925"/>
                <a:gd name="connsiteY27" fmla="*/ 2342147 h 2352841"/>
                <a:gd name="connsiteX28" fmla="*/ 844884 w 2410925"/>
                <a:gd name="connsiteY28" fmla="*/ 2015957 h 2352841"/>
                <a:gd name="connsiteX29" fmla="*/ 1545389 w 2410925"/>
                <a:gd name="connsiteY29" fmla="*/ 2026652 h 2352841"/>
                <a:gd name="connsiteX30" fmla="*/ 1668379 w 2410925"/>
                <a:gd name="connsiteY30" fmla="*/ 1887620 h 2352841"/>
                <a:gd name="connsiteX31" fmla="*/ 1671698 w 2410925"/>
                <a:gd name="connsiteY31" fmla="*/ 1831201 h 2352841"/>
                <a:gd name="connsiteX32" fmla="*/ 556955 w 2410925"/>
                <a:gd name="connsiteY32" fmla="*/ 1831201 h 2352841"/>
                <a:gd name="connsiteX33" fmla="*/ 556955 w 2410925"/>
                <a:gd name="connsiteY33" fmla="*/ 1828800 h 2352841"/>
                <a:gd name="connsiteX34" fmla="*/ 433137 w 2410925"/>
                <a:gd name="connsiteY34" fmla="*/ 1828800 h 2352841"/>
                <a:gd name="connsiteX35" fmla="*/ 471764 w 2410925"/>
                <a:gd name="connsiteY35" fmla="*/ 1566130 h 2352841"/>
                <a:gd name="connsiteX36" fmla="*/ 406546 w 2410925"/>
                <a:gd name="connsiteY36" fmla="*/ 1598404 h 2352841"/>
                <a:gd name="connsiteX37" fmla="*/ 117642 w 2410925"/>
                <a:gd name="connsiteY37" fmla="*/ 1732548 h 2352841"/>
                <a:gd name="connsiteX38" fmla="*/ 0 w 2410925"/>
                <a:gd name="connsiteY38" fmla="*/ 1363579 h 2352841"/>
                <a:gd name="connsiteX39" fmla="*/ 575259 w 2410925"/>
                <a:gd name="connsiteY39" fmla="*/ 1117767 h 2352841"/>
                <a:gd name="connsiteX40" fmla="*/ 851379 w 2410925"/>
                <a:gd name="connsiteY40" fmla="*/ 977135 h 2352841"/>
                <a:gd name="connsiteX41" fmla="*/ 31445 w 2410925"/>
                <a:gd name="connsiteY41" fmla="*/ 977135 h 2352841"/>
                <a:gd name="connsiteX42" fmla="*/ 31445 w 2410925"/>
                <a:gd name="connsiteY42" fmla="*/ 663935 h 2352841"/>
                <a:gd name="connsiteX43" fmla="*/ 815326 w 2410925"/>
                <a:gd name="connsiteY43" fmla="*/ 663935 h 2352841"/>
                <a:gd name="connsiteX44" fmla="*/ 815326 w 2410925"/>
                <a:gd name="connsiteY44" fmla="*/ 506623 h 2352841"/>
                <a:gd name="connsiteX45" fmla="*/ 216067 w 2410925"/>
                <a:gd name="connsiteY45" fmla="*/ 506623 h 2352841"/>
                <a:gd name="connsiteX46" fmla="*/ 216067 w 2410925"/>
                <a:gd name="connsiteY46" fmla="*/ 193423 h 2352841"/>
                <a:gd name="connsiteX47" fmla="*/ 815326 w 2410925"/>
                <a:gd name="connsiteY47" fmla="*/ 193423 h 23528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Lst>
              <a:rect l="l" t="t" r="r" b="b"/>
              <a:pathLst>
                <a:path w="2410925" h="2352841">
                  <a:moveTo>
                    <a:pt x="1204126" y="506623"/>
                  </a:moveTo>
                  <a:lnTo>
                    <a:pt x="1204126" y="663935"/>
                  </a:lnTo>
                  <a:lnTo>
                    <a:pt x="1371279" y="663935"/>
                  </a:lnTo>
                  <a:lnTo>
                    <a:pt x="1395381" y="648473"/>
                  </a:lnTo>
                  <a:lnTo>
                    <a:pt x="1590750" y="506623"/>
                  </a:lnTo>
                  <a:close/>
                  <a:moveTo>
                    <a:pt x="815326" y="0"/>
                  </a:moveTo>
                  <a:lnTo>
                    <a:pt x="1204126" y="0"/>
                  </a:lnTo>
                  <a:lnTo>
                    <a:pt x="1204126" y="193423"/>
                  </a:lnTo>
                  <a:lnTo>
                    <a:pt x="1746067" y="193423"/>
                  </a:lnTo>
                  <a:lnTo>
                    <a:pt x="1746067" y="382790"/>
                  </a:lnTo>
                  <a:lnTo>
                    <a:pt x="1867558" y="281719"/>
                  </a:lnTo>
                  <a:cubicBezTo>
                    <a:pt x="1939089" y="217627"/>
                    <a:pt x="2006600" y="152177"/>
                    <a:pt x="2069431" y="85558"/>
                  </a:cubicBezTo>
                  <a:lnTo>
                    <a:pt x="2390273" y="315495"/>
                  </a:lnTo>
                  <a:cubicBezTo>
                    <a:pt x="2296249" y="397934"/>
                    <a:pt x="2202308" y="476445"/>
                    <a:pt x="2108387" y="551406"/>
                  </a:cubicBezTo>
                  <a:lnTo>
                    <a:pt x="1960645" y="663935"/>
                  </a:lnTo>
                  <a:lnTo>
                    <a:pt x="2410925" y="663935"/>
                  </a:lnTo>
                  <a:lnTo>
                    <a:pt x="2410925" y="977135"/>
                  </a:lnTo>
                  <a:lnTo>
                    <a:pt x="1520001" y="977135"/>
                  </a:lnTo>
                  <a:lnTo>
                    <a:pt x="1342759" y="1089236"/>
                  </a:lnTo>
                  <a:lnTo>
                    <a:pt x="2273209" y="1089236"/>
                  </a:lnTo>
                  <a:lnTo>
                    <a:pt x="2273209" y="1402436"/>
                  </a:lnTo>
                  <a:lnTo>
                    <a:pt x="897462" y="1402436"/>
                  </a:lnTo>
                  <a:lnTo>
                    <a:pt x="871670" y="1524612"/>
                  </a:lnTo>
                  <a:lnTo>
                    <a:pt x="2108899" y="1522298"/>
                  </a:lnTo>
                  <a:lnTo>
                    <a:pt x="2104554" y="1555327"/>
                  </a:lnTo>
                  <a:lnTo>
                    <a:pt x="2064084" y="2010610"/>
                  </a:lnTo>
                  <a:cubicBezTo>
                    <a:pt x="2039129" y="2236982"/>
                    <a:pt x="1912575" y="2302932"/>
                    <a:pt x="1748589" y="2352841"/>
                  </a:cubicBezTo>
                  <a:lnTo>
                    <a:pt x="925095" y="2342147"/>
                  </a:lnTo>
                  <a:lnTo>
                    <a:pt x="844884" y="2015957"/>
                  </a:lnTo>
                  <a:lnTo>
                    <a:pt x="1545389" y="2026652"/>
                  </a:lnTo>
                  <a:cubicBezTo>
                    <a:pt x="1602428" y="2023087"/>
                    <a:pt x="1670161" y="2003479"/>
                    <a:pt x="1668379" y="1887620"/>
                  </a:cubicBezTo>
                  <a:lnTo>
                    <a:pt x="1671698" y="1831201"/>
                  </a:lnTo>
                  <a:lnTo>
                    <a:pt x="556955" y="1831201"/>
                  </a:lnTo>
                  <a:lnTo>
                    <a:pt x="556955" y="1828800"/>
                  </a:lnTo>
                  <a:lnTo>
                    <a:pt x="433137" y="1828800"/>
                  </a:lnTo>
                  <a:lnTo>
                    <a:pt x="471764" y="1566130"/>
                  </a:lnTo>
                  <a:lnTo>
                    <a:pt x="406546" y="1598404"/>
                  </a:lnTo>
                  <a:cubicBezTo>
                    <a:pt x="310621" y="1644289"/>
                    <a:pt x="214340" y="1688878"/>
                    <a:pt x="117642" y="1732548"/>
                  </a:cubicBezTo>
                  <a:lnTo>
                    <a:pt x="0" y="1363579"/>
                  </a:lnTo>
                  <a:cubicBezTo>
                    <a:pt x="191168" y="1291835"/>
                    <a:pt x="384676" y="1209397"/>
                    <a:pt x="575259" y="1117767"/>
                  </a:cubicBezTo>
                  <a:lnTo>
                    <a:pt x="851379" y="977135"/>
                  </a:lnTo>
                  <a:lnTo>
                    <a:pt x="31445" y="977135"/>
                  </a:lnTo>
                  <a:lnTo>
                    <a:pt x="31445" y="663935"/>
                  </a:lnTo>
                  <a:lnTo>
                    <a:pt x="815326" y="663935"/>
                  </a:lnTo>
                  <a:lnTo>
                    <a:pt x="815326" y="506623"/>
                  </a:lnTo>
                  <a:lnTo>
                    <a:pt x="216067" y="506623"/>
                  </a:lnTo>
                  <a:lnTo>
                    <a:pt x="216067" y="193423"/>
                  </a:lnTo>
                  <a:lnTo>
                    <a:pt x="815326" y="193423"/>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任意多边形 14"/>
            <p:cNvSpPr/>
            <p:nvPr/>
          </p:nvSpPr>
          <p:spPr>
            <a:xfrm>
              <a:off x="8042116" y="1805998"/>
              <a:ext cx="2223885" cy="2350086"/>
            </a:xfrm>
            <a:custGeom>
              <a:avLst/>
              <a:gdLst>
                <a:gd name="connsiteX0" fmla="*/ 458468 w 2223885"/>
                <a:gd name="connsiteY0" fmla="*/ 0 h 2350086"/>
                <a:gd name="connsiteX1" fmla="*/ 816972 w 2223885"/>
                <a:gd name="connsiteY1" fmla="*/ 0 h 2350086"/>
                <a:gd name="connsiteX2" fmla="*/ 816972 w 2223885"/>
                <a:gd name="connsiteY2" fmla="*/ 170221 h 2350086"/>
                <a:gd name="connsiteX3" fmla="*/ 1207330 w 2223885"/>
                <a:gd name="connsiteY3" fmla="*/ 170221 h 2350086"/>
                <a:gd name="connsiteX4" fmla="*/ 1207330 w 2223885"/>
                <a:gd name="connsiteY4" fmla="*/ 440221 h 2350086"/>
                <a:gd name="connsiteX5" fmla="*/ 816972 w 2223885"/>
                <a:gd name="connsiteY5" fmla="*/ 440221 h 2350086"/>
                <a:gd name="connsiteX6" fmla="*/ 816972 w 2223885"/>
                <a:gd name="connsiteY6" fmla="*/ 530637 h 2350086"/>
                <a:gd name="connsiteX7" fmla="*/ 1159204 w 2223885"/>
                <a:gd name="connsiteY7" fmla="*/ 530637 h 2350086"/>
                <a:gd name="connsiteX8" fmla="*/ 1159204 w 2223885"/>
                <a:gd name="connsiteY8" fmla="*/ 793437 h 2350086"/>
                <a:gd name="connsiteX9" fmla="*/ 816972 w 2223885"/>
                <a:gd name="connsiteY9" fmla="*/ 793437 h 2350086"/>
                <a:gd name="connsiteX10" fmla="*/ 816972 w 2223885"/>
                <a:gd name="connsiteY10" fmla="*/ 799364 h 2350086"/>
                <a:gd name="connsiteX11" fmla="*/ 815019 w 2223885"/>
                <a:gd name="connsiteY11" fmla="*/ 799364 h 2350086"/>
                <a:gd name="connsiteX12" fmla="*/ 808447 w 2223885"/>
                <a:gd name="connsiteY12" fmla="*/ 889397 h 2350086"/>
                <a:gd name="connsiteX13" fmla="*/ 1213200 w 2223885"/>
                <a:gd name="connsiteY13" fmla="*/ 889397 h 2350086"/>
                <a:gd name="connsiteX14" fmla="*/ 1213200 w 2223885"/>
                <a:gd name="connsiteY14" fmla="*/ 1159397 h 2350086"/>
                <a:gd name="connsiteX15" fmla="*/ 737905 w 2223885"/>
                <a:gd name="connsiteY15" fmla="*/ 1159397 h 2350086"/>
                <a:gd name="connsiteX16" fmla="*/ 688922 w 2223885"/>
                <a:gd name="connsiteY16" fmla="*/ 1257579 h 2350086"/>
                <a:gd name="connsiteX17" fmla="*/ 614424 w 2223885"/>
                <a:gd name="connsiteY17" fmla="*/ 1361170 h 2350086"/>
                <a:gd name="connsiteX18" fmla="*/ 557624 w 2223885"/>
                <a:gd name="connsiteY18" fmla="*/ 1417174 h 2350086"/>
                <a:gd name="connsiteX19" fmla="*/ 587614 w 2223885"/>
                <a:gd name="connsiteY19" fmla="*/ 1417174 h 2350086"/>
                <a:gd name="connsiteX20" fmla="*/ 587614 w 2223885"/>
                <a:gd name="connsiteY20" fmla="*/ 1421653 h 2350086"/>
                <a:gd name="connsiteX21" fmla="*/ 935896 w 2223885"/>
                <a:gd name="connsiteY21" fmla="*/ 1421653 h 2350086"/>
                <a:gd name="connsiteX22" fmla="*/ 935896 w 2223885"/>
                <a:gd name="connsiteY22" fmla="*/ 1282165 h 2350086"/>
                <a:gd name="connsiteX23" fmla="*/ 1286198 w 2223885"/>
                <a:gd name="connsiteY23" fmla="*/ 1282165 h 2350086"/>
                <a:gd name="connsiteX24" fmla="*/ 1286198 w 2223885"/>
                <a:gd name="connsiteY24" fmla="*/ 86126 h 2350086"/>
                <a:gd name="connsiteX25" fmla="*/ 1644615 w 2223885"/>
                <a:gd name="connsiteY25" fmla="*/ 86126 h 2350086"/>
                <a:gd name="connsiteX26" fmla="*/ 1644615 w 2223885"/>
                <a:gd name="connsiteY26" fmla="*/ 89699 h 2350086"/>
                <a:gd name="connsiteX27" fmla="*/ 2223885 w 2223885"/>
                <a:gd name="connsiteY27" fmla="*/ 89699 h 2350086"/>
                <a:gd name="connsiteX28" fmla="*/ 2223885 w 2223885"/>
                <a:gd name="connsiteY28" fmla="*/ 377699 h 2350086"/>
                <a:gd name="connsiteX29" fmla="*/ 2217389 w 2223885"/>
                <a:gd name="connsiteY29" fmla="*/ 377699 h 2350086"/>
                <a:gd name="connsiteX30" fmla="*/ 2217389 w 2223885"/>
                <a:gd name="connsiteY30" fmla="*/ 564511 h 2350086"/>
                <a:gd name="connsiteX31" fmla="*/ 2111035 w 2223885"/>
                <a:gd name="connsiteY31" fmla="*/ 644276 h 2350086"/>
                <a:gd name="connsiteX32" fmla="*/ 2217389 w 2223885"/>
                <a:gd name="connsiteY32" fmla="*/ 740961 h 2350086"/>
                <a:gd name="connsiteX33" fmla="*/ 2217389 w 2223885"/>
                <a:gd name="connsiteY33" fmla="*/ 1062894 h 2350086"/>
                <a:gd name="connsiteX34" fmla="*/ 2210711 w 2223885"/>
                <a:gd name="connsiteY34" fmla="*/ 1062894 h 2350086"/>
                <a:gd name="connsiteX35" fmla="*/ 2196010 w 2223885"/>
                <a:gd name="connsiteY35" fmla="*/ 1122910 h 2350086"/>
                <a:gd name="connsiteX36" fmla="*/ 2004089 w 2223885"/>
                <a:gd name="connsiteY36" fmla="*/ 1264571 h 2350086"/>
                <a:gd name="connsiteX37" fmla="*/ 1726025 w 2223885"/>
                <a:gd name="connsiteY37" fmla="*/ 1269919 h 2350086"/>
                <a:gd name="connsiteX38" fmla="*/ 1651162 w 2223885"/>
                <a:gd name="connsiteY38" fmla="*/ 975813 h 2350086"/>
                <a:gd name="connsiteX39" fmla="*/ 1790194 w 2223885"/>
                <a:gd name="connsiteY39" fmla="*/ 981161 h 2350086"/>
                <a:gd name="connsiteX40" fmla="*/ 1884468 w 2223885"/>
                <a:gd name="connsiteY40" fmla="*/ 921385 h 2350086"/>
                <a:gd name="connsiteX41" fmla="*/ 1893389 w 2223885"/>
                <a:gd name="connsiteY41" fmla="*/ 884415 h 2350086"/>
                <a:gd name="connsiteX42" fmla="*/ 1893389 w 2223885"/>
                <a:gd name="connsiteY42" fmla="*/ 377699 h 2350086"/>
                <a:gd name="connsiteX43" fmla="*/ 1644615 w 2223885"/>
                <a:gd name="connsiteY43" fmla="*/ 377699 h 2350086"/>
                <a:gd name="connsiteX44" fmla="*/ 1644615 w 2223885"/>
                <a:gd name="connsiteY44" fmla="*/ 1331726 h 2350086"/>
                <a:gd name="connsiteX45" fmla="*/ 1336951 w 2223885"/>
                <a:gd name="connsiteY45" fmla="*/ 1331726 h 2350086"/>
                <a:gd name="connsiteX46" fmla="*/ 1336951 w 2223885"/>
                <a:gd name="connsiteY46" fmla="*/ 1421653 h 2350086"/>
                <a:gd name="connsiteX47" fmla="*/ 2111035 w 2223885"/>
                <a:gd name="connsiteY47" fmla="*/ 1421653 h 2350086"/>
                <a:gd name="connsiteX48" fmla="*/ 2111035 w 2223885"/>
                <a:gd name="connsiteY48" fmla="*/ 1438558 h 2350086"/>
                <a:gd name="connsiteX49" fmla="*/ 2111035 w 2223885"/>
                <a:gd name="connsiteY49" fmla="*/ 1742713 h 2350086"/>
                <a:gd name="connsiteX50" fmla="*/ 2111035 w 2223885"/>
                <a:gd name="connsiteY50" fmla="*/ 1949034 h 2350086"/>
                <a:gd name="connsiteX51" fmla="*/ 2111036 w 2223885"/>
                <a:gd name="connsiteY51" fmla="*/ 1949034 h 2350086"/>
                <a:gd name="connsiteX52" fmla="*/ 2111035 w 2223885"/>
                <a:gd name="connsiteY52" fmla="*/ 1949043 h 2350086"/>
                <a:gd name="connsiteX53" fmla="*/ 2111035 w 2223885"/>
                <a:gd name="connsiteY53" fmla="*/ 1961679 h 2350086"/>
                <a:gd name="connsiteX54" fmla="*/ 2109667 w 2223885"/>
                <a:gd name="connsiteY54" fmla="*/ 1961679 h 2350086"/>
                <a:gd name="connsiteX55" fmla="*/ 2102460 w 2223885"/>
                <a:gd name="connsiteY55" fmla="*/ 2028258 h 2350086"/>
                <a:gd name="connsiteX56" fmla="*/ 1843668 w 2223885"/>
                <a:gd name="connsiteY56" fmla="*/ 2232445 h 2350086"/>
                <a:gd name="connsiteX57" fmla="*/ 1464004 w 2223885"/>
                <a:gd name="connsiteY57" fmla="*/ 2227098 h 2350086"/>
                <a:gd name="connsiteX58" fmla="*/ 1373099 w 2223885"/>
                <a:gd name="connsiteY58" fmla="*/ 1927645 h 2350086"/>
                <a:gd name="connsiteX59" fmla="*/ 1608383 w 2223885"/>
                <a:gd name="connsiteY59" fmla="*/ 1943687 h 2350086"/>
                <a:gd name="connsiteX60" fmla="*/ 1713693 w 2223885"/>
                <a:gd name="connsiteY60" fmla="*/ 1903956 h 2350086"/>
                <a:gd name="connsiteX61" fmla="*/ 1721895 w 2223885"/>
                <a:gd name="connsiteY61" fmla="*/ 1877033 h 2350086"/>
                <a:gd name="connsiteX62" fmla="*/ 1721895 w 2223885"/>
                <a:gd name="connsiteY62" fmla="*/ 1742713 h 2350086"/>
                <a:gd name="connsiteX63" fmla="*/ 1336951 w 2223885"/>
                <a:gd name="connsiteY63" fmla="*/ 1742713 h 2350086"/>
                <a:gd name="connsiteX64" fmla="*/ 1336951 w 2223885"/>
                <a:gd name="connsiteY64" fmla="*/ 2350086 h 2350086"/>
                <a:gd name="connsiteX65" fmla="*/ 935896 w 2223885"/>
                <a:gd name="connsiteY65" fmla="*/ 2350086 h 2350086"/>
                <a:gd name="connsiteX66" fmla="*/ 935896 w 2223885"/>
                <a:gd name="connsiteY66" fmla="*/ 1742713 h 2350086"/>
                <a:gd name="connsiteX67" fmla="*/ 587614 w 2223885"/>
                <a:gd name="connsiteY67" fmla="*/ 1742713 h 2350086"/>
                <a:gd name="connsiteX68" fmla="*/ 587614 w 2223885"/>
                <a:gd name="connsiteY68" fmla="*/ 2216538 h 2350086"/>
                <a:gd name="connsiteX69" fmla="*/ 186559 w 2223885"/>
                <a:gd name="connsiteY69" fmla="*/ 2216538 h 2350086"/>
                <a:gd name="connsiteX70" fmla="*/ 186559 w 2223885"/>
                <a:gd name="connsiteY70" fmla="*/ 1521822 h 2350086"/>
                <a:gd name="connsiteX71" fmla="*/ 41603 w 2223885"/>
                <a:gd name="connsiteY71" fmla="*/ 1376866 h 2350086"/>
                <a:gd name="connsiteX72" fmla="*/ 313556 w 2223885"/>
                <a:gd name="connsiteY72" fmla="*/ 1161269 h 2350086"/>
                <a:gd name="connsiteX73" fmla="*/ 314825 w 2223885"/>
                <a:gd name="connsiteY73" fmla="*/ 1159397 h 2350086"/>
                <a:gd name="connsiteX74" fmla="*/ 0 w 2223885"/>
                <a:gd name="connsiteY74" fmla="*/ 1159397 h 2350086"/>
                <a:gd name="connsiteX75" fmla="*/ 0 w 2223885"/>
                <a:gd name="connsiteY75" fmla="*/ 889397 h 2350086"/>
                <a:gd name="connsiteX76" fmla="*/ 437594 w 2223885"/>
                <a:gd name="connsiteY76" fmla="*/ 889397 h 2350086"/>
                <a:gd name="connsiteX77" fmla="*/ 446207 w 2223885"/>
                <a:gd name="connsiteY77" fmla="*/ 863519 h 2350086"/>
                <a:gd name="connsiteX78" fmla="*/ 447384 w 2223885"/>
                <a:gd name="connsiteY78" fmla="*/ 793437 h 2350086"/>
                <a:gd name="connsiteX79" fmla="*/ 100288 w 2223885"/>
                <a:gd name="connsiteY79" fmla="*/ 793437 h 2350086"/>
                <a:gd name="connsiteX80" fmla="*/ 100288 w 2223885"/>
                <a:gd name="connsiteY80" fmla="*/ 530637 h 2350086"/>
                <a:gd name="connsiteX81" fmla="*/ 458468 w 2223885"/>
                <a:gd name="connsiteY81" fmla="*/ 530637 h 2350086"/>
                <a:gd name="connsiteX82" fmla="*/ 458468 w 2223885"/>
                <a:gd name="connsiteY82" fmla="*/ 440221 h 2350086"/>
                <a:gd name="connsiteX83" fmla="*/ 53495 w 2223885"/>
                <a:gd name="connsiteY83" fmla="*/ 440221 h 2350086"/>
                <a:gd name="connsiteX84" fmla="*/ 53495 w 2223885"/>
                <a:gd name="connsiteY84" fmla="*/ 170221 h 2350086"/>
                <a:gd name="connsiteX85" fmla="*/ 458468 w 2223885"/>
                <a:gd name="connsiteY85" fmla="*/ 170221 h 23500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2223885" h="2350086">
                  <a:moveTo>
                    <a:pt x="458468" y="0"/>
                  </a:moveTo>
                  <a:lnTo>
                    <a:pt x="816972" y="0"/>
                  </a:lnTo>
                  <a:lnTo>
                    <a:pt x="816972" y="170221"/>
                  </a:lnTo>
                  <a:lnTo>
                    <a:pt x="1207330" y="170221"/>
                  </a:lnTo>
                  <a:lnTo>
                    <a:pt x="1207330" y="440221"/>
                  </a:lnTo>
                  <a:lnTo>
                    <a:pt x="816972" y="440221"/>
                  </a:lnTo>
                  <a:lnTo>
                    <a:pt x="816972" y="530637"/>
                  </a:lnTo>
                  <a:lnTo>
                    <a:pt x="1159204" y="530637"/>
                  </a:lnTo>
                  <a:lnTo>
                    <a:pt x="1159204" y="793437"/>
                  </a:lnTo>
                  <a:lnTo>
                    <a:pt x="816972" y="793437"/>
                  </a:lnTo>
                  <a:lnTo>
                    <a:pt x="816972" y="799364"/>
                  </a:lnTo>
                  <a:lnTo>
                    <a:pt x="815019" y="799364"/>
                  </a:lnTo>
                  <a:lnTo>
                    <a:pt x="808447" y="889397"/>
                  </a:lnTo>
                  <a:lnTo>
                    <a:pt x="1213200" y="889397"/>
                  </a:lnTo>
                  <a:lnTo>
                    <a:pt x="1213200" y="1159397"/>
                  </a:lnTo>
                  <a:lnTo>
                    <a:pt x="737905" y="1159397"/>
                  </a:lnTo>
                  <a:lnTo>
                    <a:pt x="688922" y="1257579"/>
                  </a:lnTo>
                  <a:cubicBezTo>
                    <a:pt x="667238" y="1293677"/>
                    <a:pt x="642485" y="1328305"/>
                    <a:pt x="614424" y="1361170"/>
                  </a:cubicBezTo>
                  <a:lnTo>
                    <a:pt x="557624" y="1417174"/>
                  </a:lnTo>
                  <a:lnTo>
                    <a:pt x="587614" y="1417174"/>
                  </a:lnTo>
                  <a:lnTo>
                    <a:pt x="587614" y="1421653"/>
                  </a:lnTo>
                  <a:lnTo>
                    <a:pt x="935896" y="1421653"/>
                  </a:lnTo>
                  <a:lnTo>
                    <a:pt x="935896" y="1282165"/>
                  </a:lnTo>
                  <a:lnTo>
                    <a:pt x="1286198" y="1282165"/>
                  </a:lnTo>
                  <a:lnTo>
                    <a:pt x="1286198" y="86126"/>
                  </a:lnTo>
                  <a:lnTo>
                    <a:pt x="1644615" y="86126"/>
                  </a:lnTo>
                  <a:lnTo>
                    <a:pt x="1644615" y="89699"/>
                  </a:lnTo>
                  <a:lnTo>
                    <a:pt x="2223885" y="89699"/>
                  </a:lnTo>
                  <a:lnTo>
                    <a:pt x="2223885" y="377699"/>
                  </a:lnTo>
                  <a:lnTo>
                    <a:pt x="2217389" y="377699"/>
                  </a:lnTo>
                  <a:lnTo>
                    <a:pt x="2217389" y="564511"/>
                  </a:lnTo>
                  <a:lnTo>
                    <a:pt x="2111035" y="644276"/>
                  </a:lnTo>
                  <a:lnTo>
                    <a:pt x="2217389" y="740961"/>
                  </a:lnTo>
                  <a:lnTo>
                    <a:pt x="2217389" y="1062894"/>
                  </a:lnTo>
                  <a:lnTo>
                    <a:pt x="2210711" y="1062894"/>
                  </a:lnTo>
                  <a:lnTo>
                    <a:pt x="2196010" y="1122910"/>
                  </a:lnTo>
                  <a:cubicBezTo>
                    <a:pt x="2170881" y="1186204"/>
                    <a:pt x="2119632" y="1224048"/>
                    <a:pt x="2004089" y="1264571"/>
                  </a:cubicBezTo>
                  <a:lnTo>
                    <a:pt x="1726025" y="1269919"/>
                  </a:lnTo>
                  <a:lnTo>
                    <a:pt x="1651162" y="975813"/>
                  </a:lnTo>
                  <a:lnTo>
                    <a:pt x="1790194" y="981161"/>
                  </a:lnTo>
                  <a:cubicBezTo>
                    <a:pt x="1822288" y="976304"/>
                    <a:pt x="1863759" y="963411"/>
                    <a:pt x="1884468" y="921385"/>
                  </a:cubicBezTo>
                  <a:lnTo>
                    <a:pt x="1893389" y="884415"/>
                  </a:lnTo>
                  <a:lnTo>
                    <a:pt x="1893389" y="377699"/>
                  </a:lnTo>
                  <a:lnTo>
                    <a:pt x="1644615" y="377699"/>
                  </a:lnTo>
                  <a:lnTo>
                    <a:pt x="1644615" y="1331726"/>
                  </a:lnTo>
                  <a:lnTo>
                    <a:pt x="1336951" y="1331726"/>
                  </a:lnTo>
                  <a:lnTo>
                    <a:pt x="1336951" y="1421653"/>
                  </a:lnTo>
                  <a:lnTo>
                    <a:pt x="2111035" y="1421653"/>
                  </a:lnTo>
                  <a:lnTo>
                    <a:pt x="2111035" y="1438558"/>
                  </a:lnTo>
                  <a:lnTo>
                    <a:pt x="2111035" y="1742713"/>
                  </a:lnTo>
                  <a:lnTo>
                    <a:pt x="2111035" y="1949034"/>
                  </a:lnTo>
                  <a:lnTo>
                    <a:pt x="2111036" y="1949034"/>
                  </a:lnTo>
                  <a:lnTo>
                    <a:pt x="2111035" y="1949043"/>
                  </a:lnTo>
                  <a:lnTo>
                    <a:pt x="2111035" y="1961679"/>
                  </a:lnTo>
                  <a:lnTo>
                    <a:pt x="2109667" y="1961679"/>
                  </a:lnTo>
                  <a:lnTo>
                    <a:pt x="2102460" y="2028258"/>
                  </a:lnTo>
                  <a:cubicBezTo>
                    <a:pt x="2081829" y="2106367"/>
                    <a:pt x="2017667" y="2179453"/>
                    <a:pt x="1843668" y="2232445"/>
                  </a:cubicBezTo>
                  <a:lnTo>
                    <a:pt x="1464004" y="2227098"/>
                  </a:lnTo>
                  <a:lnTo>
                    <a:pt x="1373099" y="1927645"/>
                  </a:lnTo>
                  <a:lnTo>
                    <a:pt x="1608383" y="1943687"/>
                  </a:lnTo>
                  <a:cubicBezTo>
                    <a:pt x="1664583" y="1941494"/>
                    <a:pt x="1696672" y="1935283"/>
                    <a:pt x="1713693" y="1903956"/>
                  </a:cubicBezTo>
                  <a:lnTo>
                    <a:pt x="1721895" y="1877033"/>
                  </a:lnTo>
                  <a:lnTo>
                    <a:pt x="1721895" y="1742713"/>
                  </a:lnTo>
                  <a:lnTo>
                    <a:pt x="1336951" y="1742713"/>
                  </a:lnTo>
                  <a:lnTo>
                    <a:pt x="1336951" y="2350086"/>
                  </a:lnTo>
                  <a:lnTo>
                    <a:pt x="935896" y="2350086"/>
                  </a:lnTo>
                  <a:lnTo>
                    <a:pt x="935896" y="1742713"/>
                  </a:lnTo>
                  <a:lnTo>
                    <a:pt x="587614" y="1742713"/>
                  </a:lnTo>
                  <a:lnTo>
                    <a:pt x="587614" y="2216538"/>
                  </a:lnTo>
                  <a:lnTo>
                    <a:pt x="186559" y="2216538"/>
                  </a:lnTo>
                  <a:lnTo>
                    <a:pt x="186559" y="1521822"/>
                  </a:lnTo>
                  <a:lnTo>
                    <a:pt x="41603" y="1376866"/>
                  </a:lnTo>
                  <a:cubicBezTo>
                    <a:pt x="181665" y="1284165"/>
                    <a:pt x="259219" y="1229563"/>
                    <a:pt x="313556" y="1161269"/>
                  </a:cubicBezTo>
                  <a:lnTo>
                    <a:pt x="314825" y="1159397"/>
                  </a:lnTo>
                  <a:lnTo>
                    <a:pt x="0" y="1159397"/>
                  </a:lnTo>
                  <a:lnTo>
                    <a:pt x="0" y="889397"/>
                  </a:lnTo>
                  <a:lnTo>
                    <a:pt x="437594" y="889397"/>
                  </a:lnTo>
                  <a:lnTo>
                    <a:pt x="446207" y="863519"/>
                  </a:lnTo>
                  <a:lnTo>
                    <a:pt x="447384" y="793437"/>
                  </a:lnTo>
                  <a:lnTo>
                    <a:pt x="100288" y="793437"/>
                  </a:lnTo>
                  <a:lnTo>
                    <a:pt x="100288" y="530637"/>
                  </a:lnTo>
                  <a:lnTo>
                    <a:pt x="458468" y="530637"/>
                  </a:lnTo>
                  <a:lnTo>
                    <a:pt x="458468" y="440221"/>
                  </a:lnTo>
                  <a:lnTo>
                    <a:pt x="53495" y="440221"/>
                  </a:lnTo>
                  <a:lnTo>
                    <a:pt x="53495" y="170221"/>
                  </a:lnTo>
                  <a:lnTo>
                    <a:pt x="458468" y="17022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grpSp>
    </p:spTree>
    <p:extLst>
      <p:ext uri="{BB962C8B-B14F-4D97-AF65-F5344CB8AC3E}">
        <p14:creationId xmlns:p14="http://schemas.microsoft.com/office/powerpoint/2010/main" xmlns="" val="3193460569"/>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7">
            <a:lum/>
          </a:blip>
          <a:srcRect/>
          <a:stretch>
            <a:fillRect/>
          </a:stretch>
        </a:blip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Lst>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hyperlink" Target="http://www.mzwhzx.cn/" TargetMode="Externa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image" Target="../media/image5.png"/><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slide" Target="slide12.xml"/><Relationship Id="rId2" Type="http://schemas.openxmlformats.org/officeDocument/2006/relationships/slide" Target="slide1.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e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png"/><Relationship Id="rId1" Type="http://schemas.openxmlformats.org/officeDocument/2006/relationships/slideLayout" Target="../slideLayouts/slideLayout4.xml"/><Relationship Id="rId4" Type="http://schemas.openxmlformats.org/officeDocument/2006/relationships/image" Target="../media/image24.jpeg"/></Relationships>
</file>

<file path=ppt/slides/_rels/slide35.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30.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2" Type="http://schemas.openxmlformats.org/officeDocument/2006/relationships/slide" Target="slide1.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0" y="2120400"/>
            <a:ext cx="12192000" cy="2617200"/>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r>
              <a:rPr lang="zh-CN" altLang="en-US" sz="4000" b="1" dirty="0">
                <a:solidFill>
                  <a:schemeClr val="bg1"/>
                </a:solidFill>
              </a:rPr>
              <a:t>第</a:t>
            </a:r>
            <a:r>
              <a:rPr lang="en-US" altLang="zh-CN" sz="4000" b="1" dirty="0">
                <a:solidFill>
                  <a:schemeClr val="bg1"/>
                </a:solidFill>
              </a:rPr>
              <a:t>2</a:t>
            </a:r>
            <a:r>
              <a:rPr lang="zh-CN" altLang="en-US" sz="4000" b="1" dirty="0">
                <a:solidFill>
                  <a:schemeClr val="bg1"/>
                </a:solidFill>
              </a:rPr>
              <a:t>讲  二元一次不等式（组）与简单的线性规划问题</a:t>
            </a:r>
            <a:endParaRPr lang="en-US" altLang="zh-CN" sz="4000" b="1" dirty="0">
              <a:solidFill>
                <a:schemeClr val="bg1"/>
              </a:solidFill>
            </a:endParaRPr>
          </a:p>
        </p:txBody>
      </p:sp>
      <p:sp>
        <p:nvSpPr>
          <p:cNvPr id="11" name="文本框 10"/>
          <p:cNvSpPr txBox="1"/>
          <p:nvPr/>
        </p:nvSpPr>
        <p:spPr>
          <a:xfrm>
            <a:off x="3567104" y="1546119"/>
            <a:ext cx="5057795" cy="461665"/>
          </a:xfrm>
          <a:prstGeom prst="rect">
            <a:avLst/>
          </a:prstGeom>
          <a:noFill/>
        </p:spPr>
        <p:txBody>
          <a:bodyPr wrap="none" rtlCol="0">
            <a:spAutoFit/>
          </a:bodyPr>
          <a:lstStyle/>
          <a:p>
            <a:pPr algn="ctr"/>
            <a:r>
              <a:rPr lang="en-US" altLang="zh-CN" sz="2400" dirty="0" smtClean="0">
                <a:solidFill>
                  <a:srgbClr val="DA251C"/>
                </a:solidFill>
              </a:rPr>
              <a:t>【</a:t>
            </a:r>
            <a:r>
              <a:rPr lang="zh-CN" altLang="en-US" sz="2400" dirty="0" smtClean="0">
                <a:solidFill>
                  <a:srgbClr val="DA251C"/>
                </a:solidFill>
              </a:rPr>
              <a:t>高考帮</a:t>
            </a:r>
            <a:r>
              <a:rPr lang="en-US" altLang="zh-CN" sz="2400" dirty="0" smtClean="0">
                <a:solidFill>
                  <a:srgbClr val="DA251C"/>
                </a:solidFill>
              </a:rPr>
              <a:t>·</a:t>
            </a:r>
            <a:r>
              <a:rPr lang="zh-CN" altLang="en-US" sz="2400" dirty="0">
                <a:solidFill>
                  <a:srgbClr val="DA251C"/>
                </a:solidFill>
              </a:rPr>
              <a:t>文</a:t>
            </a:r>
            <a:r>
              <a:rPr lang="zh-CN" altLang="en-US" sz="2400" dirty="0" smtClean="0">
                <a:solidFill>
                  <a:srgbClr val="DA251C"/>
                </a:solidFill>
              </a:rPr>
              <a:t>科数学</a:t>
            </a:r>
            <a:r>
              <a:rPr lang="en-US" altLang="zh-CN" sz="2400" dirty="0" smtClean="0">
                <a:solidFill>
                  <a:srgbClr val="DA251C"/>
                </a:solidFill>
              </a:rPr>
              <a:t>】</a:t>
            </a:r>
            <a:r>
              <a:rPr lang="zh-CN" altLang="en-US" sz="2400" dirty="0" smtClean="0">
                <a:solidFill>
                  <a:srgbClr val="DA251C"/>
                </a:solidFill>
              </a:rPr>
              <a:t>第七</a:t>
            </a:r>
            <a:r>
              <a:rPr lang="zh-CN" altLang="zh-CN" sz="2400" dirty="0" smtClean="0">
                <a:solidFill>
                  <a:srgbClr val="DA251C"/>
                </a:solidFill>
              </a:rPr>
              <a:t>章 </a:t>
            </a:r>
            <a:r>
              <a:rPr lang="en-US" altLang="zh-CN" sz="2400" dirty="0" smtClean="0">
                <a:solidFill>
                  <a:srgbClr val="DA251C"/>
                </a:solidFill>
              </a:rPr>
              <a:t> </a:t>
            </a:r>
            <a:r>
              <a:rPr lang="zh-CN" altLang="en-US" sz="2400" dirty="0" smtClean="0">
                <a:solidFill>
                  <a:srgbClr val="DA251C"/>
                </a:solidFill>
              </a:rPr>
              <a:t>不等式</a:t>
            </a:r>
            <a:endParaRPr lang="zh-CN" altLang="en-US" sz="2400" dirty="0">
              <a:solidFill>
                <a:srgbClr val="DA251C"/>
              </a:solidFill>
            </a:endParaRPr>
          </a:p>
        </p:txBody>
      </p:sp>
      <p:pic>
        <p:nvPicPr>
          <p:cNvPr id="4" name="Picture 2">
            <a:hlinkClick r:id="rId2"/>
          </p:cNvPr>
          <p:cNvPicPr>
            <a:picLocks noChangeAspect="1" noChangeArrowheads="1"/>
          </p:cNvPicPr>
          <p:nvPr/>
        </p:nvPicPr>
        <p:blipFill>
          <a:blip r:embed="rId3"/>
          <a:srcRect/>
          <a:stretch>
            <a:fillRect/>
          </a:stretch>
        </p:blipFill>
        <p:spPr bwMode="auto">
          <a:xfrm>
            <a:off x="3283201" y="4752622"/>
            <a:ext cx="5789001" cy="1823155"/>
          </a:xfrm>
          <a:prstGeom prst="rect">
            <a:avLst/>
          </a:prstGeom>
          <a:noFill/>
        </p:spPr>
      </p:pic>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5029199"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考点</a:t>
            </a:r>
            <a:r>
              <a:rPr lang="en-US" altLang="zh-CN" sz="2800" dirty="0" smtClean="0">
                <a:solidFill>
                  <a:srgbClr val="DA251C"/>
                </a:solidFill>
              </a:rPr>
              <a:t>2  </a:t>
            </a:r>
            <a:r>
              <a:rPr lang="zh-CN" altLang="en-US" sz="2800" dirty="0" smtClean="0">
                <a:solidFill>
                  <a:srgbClr val="DA251C"/>
                </a:solidFill>
              </a:rPr>
              <a:t>简单的线性规划问题</a:t>
            </a:r>
            <a:endParaRPr lang="en-US" altLang="zh-CN" sz="2800" dirty="0">
              <a:solidFill>
                <a:srgbClr val="DA251C"/>
              </a:solidFill>
            </a:endParaRPr>
          </a:p>
        </p:txBody>
      </p:sp>
      <p:sp>
        <p:nvSpPr>
          <p:cNvPr id="5" name="矩形 1"/>
          <p:cNvSpPr/>
          <p:nvPr/>
        </p:nvSpPr>
        <p:spPr>
          <a:xfrm>
            <a:off x="234043" y="729341"/>
            <a:ext cx="11723913" cy="662297"/>
          </a:xfrm>
          <a:prstGeom prst="rect">
            <a:avLst/>
          </a:prstGeom>
        </p:spPr>
        <p:txBody>
          <a:bodyPr wrap="square">
            <a:spAutoFit/>
          </a:bodyPr>
          <a:lstStyle/>
          <a:p>
            <a:pPr>
              <a:lnSpc>
                <a:spcPct val="150000"/>
              </a:lnSpc>
            </a:pPr>
            <a:r>
              <a:rPr lang="zh-CN" altLang="en-US" sz="2800" dirty="0"/>
              <a:t>线性规划的有关概念</a:t>
            </a:r>
            <a:endParaRPr lang="zh-CN" altLang="zh-CN" sz="2800" dirty="0"/>
          </a:p>
        </p:txBody>
      </p:sp>
      <p:graphicFrame>
        <p:nvGraphicFramePr>
          <p:cNvPr id="2" name="表格 1"/>
          <p:cNvGraphicFramePr>
            <a:graphicFrameLocks noGrp="1"/>
          </p:cNvGraphicFramePr>
          <p:nvPr>
            <p:extLst>
              <p:ext uri="{D42A27DB-BD31-4B8C-83A1-F6EECF244321}">
                <p14:modId xmlns:p14="http://schemas.microsoft.com/office/powerpoint/2010/main" xmlns="" val="2946641125"/>
              </p:ext>
            </p:extLst>
          </p:nvPr>
        </p:nvGraphicFramePr>
        <p:xfrm>
          <a:off x="234044" y="1655780"/>
          <a:ext cx="11723912" cy="5126241"/>
        </p:xfrm>
        <a:graphic>
          <a:graphicData uri="http://schemas.openxmlformats.org/drawingml/2006/table">
            <a:tbl>
              <a:tblPr>
                <a:tableStyleId>{5940675A-B579-460E-94D1-54222C63F5DA}</a:tableStyleId>
              </a:tblPr>
              <a:tblGrid>
                <a:gridCol w="1323534">
                  <a:extLst>
                    <a:ext uri="{9D8B030D-6E8A-4147-A177-3AD203B41FA5}">
                      <a16:colId xmlns:a16="http://schemas.microsoft.com/office/drawing/2014/main" xmlns="" val="4081631160"/>
                    </a:ext>
                  </a:extLst>
                </a:gridCol>
                <a:gridCol w="10400378">
                  <a:extLst>
                    <a:ext uri="{9D8B030D-6E8A-4147-A177-3AD203B41FA5}">
                      <a16:colId xmlns:a16="http://schemas.microsoft.com/office/drawing/2014/main" xmlns="" val="1659356534"/>
                    </a:ext>
                  </a:extLst>
                </a:gridCol>
              </a:tblGrid>
              <a:tr h="554889">
                <a:tc>
                  <a:txBody>
                    <a:bodyPr/>
                    <a:lstStyle/>
                    <a:p>
                      <a:pPr algn="ctr">
                        <a:lnSpc>
                          <a:spcPts val="2500"/>
                        </a:lnSpc>
                        <a:spcAft>
                          <a:spcPts val="0"/>
                        </a:spcAft>
                      </a:pPr>
                      <a:r>
                        <a:rPr lang="zh-CN" sz="1800" b="1" dirty="0">
                          <a:effectLst/>
                        </a:rPr>
                        <a:t>名称</a:t>
                      </a:r>
                      <a:endParaRPr lang="zh-CN" sz="1800" b="1" dirty="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b="1" dirty="0">
                          <a:effectLst/>
                        </a:rPr>
                        <a:t>意义</a:t>
                      </a:r>
                      <a:endParaRPr lang="zh-CN" sz="1800" b="1"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548746805"/>
                  </a:ext>
                </a:extLst>
              </a:tr>
              <a:tr h="554889">
                <a:tc>
                  <a:txBody>
                    <a:bodyPr/>
                    <a:lstStyle/>
                    <a:p>
                      <a:pPr algn="ctr">
                        <a:lnSpc>
                          <a:spcPts val="2500"/>
                        </a:lnSpc>
                        <a:spcAft>
                          <a:spcPts val="0"/>
                        </a:spcAft>
                      </a:pPr>
                      <a:r>
                        <a:rPr lang="zh-CN" sz="1800">
                          <a:effectLst/>
                        </a:rPr>
                        <a:t>约束条件</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由变量</a:t>
                      </a:r>
                      <a:r>
                        <a:rPr lang="en-US" sz="1800" i="1" dirty="0" err="1">
                          <a:effectLst/>
                        </a:rPr>
                        <a:t>x</a:t>
                      </a:r>
                      <a:r>
                        <a:rPr lang="en-US" sz="1800" dirty="0" err="1">
                          <a:effectLst/>
                        </a:rPr>
                        <a:t>,</a:t>
                      </a:r>
                      <a:r>
                        <a:rPr lang="en-US" sz="1800" i="1" dirty="0" err="1">
                          <a:effectLst/>
                        </a:rPr>
                        <a:t>y</a:t>
                      </a:r>
                      <a:r>
                        <a:rPr lang="zh-CN" sz="1800" dirty="0">
                          <a:effectLst/>
                        </a:rPr>
                        <a:t>组成的不等式</a:t>
                      </a:r>
                      <a:r>
                        <a:rPr lang="en-US" sz="1800" dirty="0">
                          <a:effectLst/>
                        </a:rPr>
                        <a:t>(</a:t>
                      </a:r>
                      <a:r>
                        <a:rPr lang="zh-CN" sz="1800" dirty="0">
                          <a:effectLst/>
                        </a:rPr>
                        <a:t>组</a:t>
                      </a:r>
                      <a:r>
                        <a:rPr lang="en-US" sz="1800" dirty="0">
                          <a:effectLst/>
                        </a:rPr>
                        <a:t>)</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324264989"/>
                  </a:ext>
                </a:extLst>
              </a:tr>
              <a:tr h="554889">
                <a:tc>
                  <a:txBody>
                    <a:bodyPr/>
                    <a:lstStyle/>
                    <a:p>
                      <a:pPr algn="ctr">
                        <a:lnSpc>
                          <a:spcPts val="2500"/>
                        </a:lnSpc>
                        <a:spcAft>
                          <a:spcPts val="0"/>
                        </a:spcAft>
                      </a:pPr>
                      <a:r>
                        <a:rPr lang="zh-CN" sz="1800">
                          <a:effectLst/>
                        </a:rPr>
                        <a:t>线性约束条件</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由变量</a:t>
                      </a:r>
                      <a:r>
                        <a:rPr lang="en-US" sz="1800" i="1" dirty="0" err="1">
                          <a:effectLst/>
                        </a:rPr>
                        <a:t>x</a:t>
                      </a:r>
                      <a:r>
                        <a:rPr lang="en-US" sz="1800" dirty="0" err="1">
                          <a:effectLst/>
                        </a:rPr>
                        <a:t>,</a:t>
                      </a:r>
                      <a:r>
                        <a:rPr lang="en-US" sz="1800" i="1" dirty="0" err="1">
                          <a:effectLst/>
                        </a:rPr>
                        <a:t>y</a:t>
                      </a:r>
                      <a:r>
                        <a:rPr lang="zh-CN" sz="1800" dirty="0">
                          <a:effectLst/>
                        </a:rPr>
                        <a:t>组成的一次不等式</a:t>
                      </a:r>
                      <a:r>
                        <a:rPr lang="en-US" sz="1800" dirty="0">
                          <a:effectLst/>
                        </a:rPr>
                        <a:t>(</a:t>
                      </a:r>
                      <a:r>
                        <a:rPr lang="zh-CN" sz="1800" dirty="0">
                          <a:effectLst/>
                        </a:rPr>
                        <a:t>组</a:t>
                      </a:r>
                      <a:r>
                        <a:rPr lang="en-US" sz="1800" dirty="0">
                          <a:effectLst/>
                        </a:rPr>
                        <a:t>)</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93744834"/>
                  </a:ext>
                </a:extLst>
              </a:tr>
              <a:tr h="554889">
                <a:tc>
                  <a:txBody>
                    <a:bodyPr/>
                    <a:lstStyle/>
                    <a:p>
                      <a:pPr algn="ctr">
                        <a:lnSpc>
                          <a:spcPts val="2500"/>
                        </a:lnSpc>
                        <a:spcAft>
                          <a:spcPts val="0"/>
                        </a:spcAft>
                      </a:pPr>
                      <a:r>
                        <a:rPr lang="zh-CN" sz="1800">
                          <a:effectLst/>
                        </a:rPr>
                        <a:t>目标函数</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关于</a:t>
                      </a:r>
                      <a:r>
                        <a:rPr lang="en-US" sz="1800" i="1" dirty="0" err="1">
                          <a:effectLst/>
                        </a:rPr>
                        <a:t>x</a:t>
                      </a:r>
                      <a:r>
                        <a:rPr lang="en-US" sz="1800" dirty="0" err="1">
                          <a:effectLst/>
                        </a:rPr>
                        <a:t>,</a:t>
                      </a:r>
                      <a:r>
                        <a:rPr lang="en-US" sz="1800" i="1" dirty="0" err="1">
                          <a:effectLst/>
                        </a:rPr>
                        <a:t>y</a:t>
                      </a:r>
                      <a:r>
                        <a:rPr lang="zh-CN" sz="1800" dirty="0">
                          <a:effectLst/>
                        </a:rPr>
                        <a:t>的函数解析式</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2753035748"/>
                  </a:ext>
                </a:extLst>
              </a:tr>
              <a:tr h="518858">
                <a:tc>
                  <a:txBody>
                    <a:bodyPr/>
                    <a:lstStyle/>
                    <a:p>
                      <a:pPr algn="ctr">
                        <a:lnSpc>
                          <a:spcPts val="2500"/>
                        </a:lnSpc>
                        <a:spcAft>
                          <a:spcPts val="0"/>
                        </a:spcAft>
                      </a:pPr>
                      <a:r>
                        <a:rPr lang="zh-CN" sz="1800">
                          <a:effectLst/>
                        </a:rPr>
                        <a:t>线性目标函数</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关于</a:t>
                      </a:r>
                      <a:r>
                        <a:rPr lang="en-US" sz="1800" i="1" dirty="0" err="1">
                          <a:effectLst/>
                        </a:rPr>
                        <a:t>x</a:t>
                      </a:r>
                      <a:r>
                        <a:rPr lang="en-US" sz="1800" dirty="0" err="1">
                          <a:effectLst/>
                        </a:rPr>
                        <a:t>,</a:t>
                      </a:r>
                      <a:r>
                        <a:rPr lang="en-US" sz="1800" i="1" dirty="0" err="1">
                          <a:effectLst/>
                        </a:rPr>
                        <a:t>y</a:t>
                      </a:r>
                      <a:r>
                        <a:rPr lang="zh-CN" sz="1800" dirty="0">
                          <a:effectLst/>
                        </a:rPr>
                        <a:t>的一次函数解析式</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412366484"/>
                  </a:ext>
                </a:extLst>
              </a:tr>
              <a:tr h="518858">
                <a:tc>
                  <a:txBody>
                    <a:bodyPr/>
                    <a:lstStyle/>
                    <a:p>
                      <a:pPr algn="ctr">
                        <a:lnSpc>
                          <a:spcPts val="2500"/>
                        </a:lnSpc>
                        <a:spcAft>
                          <a:spcPts val="0"/>
                        </a:spcAft>
                      </a:pPr>
                      <a:r>
                        <a:rPr lang="zh-CN" sz="1800">
                          <a:effectLst/>
                        </a:rPr>
                        <a:t>可行解</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满足约束条件的解</a:t>
                      </a:r>
                      <a:r>
                        <a:rPr lang="en-US" sz="1800" dirty="0">
                          <a:effectLst/>
                        </a:rPr>
                        <a:t>(</a:t>
                      </a:r>
                      <a:r>
                        <a:rPr lang="en-US" sz="1800" i="1" dirty="0" err="1">
                          <a:effectLst/>
                        </a:rPr>
                        <a:t>x</a:t>
                      </a:r>
                      <a:r>
                        <a:rPr lang="en-US" sz="1800" dirty="0" err="1">
                          <a:effectLst/>
                        </a:rPr>
                        <a:t>,</a:t>
                      </a:r>
                      <a:r>
                        <a:rPr lang="en-US" sz="1800" i="1" dirty="0" err="1">
                          <a:effectLst/>
                        </a:rPr>
                        <a:t>y</a:t>
                      </a:r>
                      <a:r>
                        <a:rPr lang="en-US" sz="1800" dirty="0">
                          <a:effectLst/>
                        </a:rPr>
                        <a:t>)</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984089435"/>
                  </a:ext>
                </a:extLst>
              </a:tr>
              <a:tr h="518858">
                <a:tc>
                  <a:txBody>
                    <a:bodyPr/>
                    <a:lstStyle/>
                    <a:p>
                      <a:pPr algn="ctr">
                        <a:lnSpc>
                          <a:spcPts val="2500"/>
                        </a:lnSpc>
                        <a:spcAft>
                          <a:spcPts val="0"/>
                        </a:spcAft>
                      </a:pPr>
                      <a:r>
                        <a:rPr lang="zh-CN" sz="1800">
                          <a:effectLst/>
                        </a:rPr>
                        <a:t>可行域</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a:effectLst/>
                        </a:rPr>
                        <a:t>所有可行解组成的集合</a:t>
                      </a:r>
                      <a:endParaRPr lang="zh-CN" sz="180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059897820"/>
                  </a:ext>
                </a:extLst>
              </a:tr>
              <a:tr h="518858">
                <a:tc>
                  <a:txBody>
                    <a:bodyPr/>
                    <a:lstStyle/>
                    <a:p>
                      <a:pPr algn="ctr">
                        <a:lnSpc>
                          <a:spcPts val="2500"/>
                        </a:lnSpc>
                        <a:spcAft>
                          <a:spcPts val="0"/>
                        </a:spcAft>
                      </a:pPr>
                      <a:r>
                        <a:rPr lang="zh-CN" sz="1800">
                          <a:effectLst/>
                        </a:rPr>
                        <a:t>最优解</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a:effectLst/>
                        </a:rPr>
                        <a:t>使目标函数取得最值的可行解</a:t>
                      </a:r>
                      <a:endParaRPr lang="zh-CN" sz="180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3073781617"/>
                  </a:ext>
                </a:extLst>
              </a:tr>
              <a:tr h="518858">
                <a:tc>
                  <a:txBody>
                    <a:bodyPr/>
                    <a:lstStyle/>
                    <a:p>
                      <a:pPr algn="ctr">
                        <a:lnSpc>
                          <a:spcPts val="2500"/>
                        </a:lnSpc>
                        <a:spcAft>
                          <a:spcPts val="0"/>
                        </a:spcAft>
                      </a:pPr>
                      <a:r>
                        <a:rPr lang="zh-CN" sz="1800">
                          <a:effectLst/>
                        </a:rPr>
                        <a:t>线性规划问题</a:t>
                      </a:r>
                      <a:endParaRPr lang="zh-CN" sz="1800">
                        <a:solidFill>
                          <a:srgbClr val="000000"/>
                        </a:solidFill>
                        <a:effectLst/>
                        <a:latin typeface="NEU-BZ"/>
                        <a:ea typeface="方正书宋_GBK"/>
                        <a:cs typeface="Times New Roman" panose="02020603050405020304" pitchFamily="18" charset="0"/>
                      </a:endParaRPr>
                    </a:p>
                  </a:txBody>
                  <a:tcPr marL="0" marR="0" marT="0" marB="0" anchor="ctr"/>
                </a:tc>
                <a:tc>
                  <a:txBody>
                    <a:bodyPr/>
                    <a:lstStyle/>
                    <a:p>
                      <a:pPr algn="ctr">
                        <a:lnSpc>
                          <a:spcPts val="2500"/>
                        </a:lnSpc>
                        <a:spcAft>
                          <a:spcPts val="0"/>
                        </a:spcAft>
                      </a:pPr>
                      <a:r>
                        <a:rPr lang="zh-CN" sz="1800" dirty="0">
                          <a:effectLst/>
                        </a:rPr>
                        <a:t>求线性目标函数在线性约束条件下的最值问题</a:t>
                      </a:r>
                      <a:endParaRPr lang="zh-CN" sz="1800" dirty="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147323146"/>
                  </a:ext>
                </a:extLst>
              </a:tr>
            </a:tbl>
          </a:graphicData>
        </a:graphic>
      </p:graphicFrame>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234043" y="812252"/>
            <a:ext cx="11723913" cy="3247620"/>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说明</a:t>
            </a:r>
            <a:r>
              <a:rPr lang="zh-CN" altLang="en-US" sz="2800" dirty="0" smtClean="0"/>
              <a:t>  如果</a:t>
            </a:r>
            <a:r>
              <a:rPr lang="zh-CN" altLang="en-US" sz="2800" dirty="0"/>
              <a:t>目标函数存在一个最优解</a:t>
            </a:r>
            <a:r>
              <a:rPr lang="en-US" altLang="zh-CN" sz="2800" dirty="0"/>
              <a:t>,</a:t>
            </a:r>
            <a:r>
              <a:rPr lang="zh-CN" altLang="en-US" sz="2800" dirty="0"/>
              <a:t>那么最优解通常在可行域的顶点处取得</a:t>
            </a:r>
            <a:r>
              <a:rPr lang="en-US" altLang="zh-CN" sz="2800" dirty="0"/>
              <a:t>;</a:t>
            </a:r>
            <a:r>
              <a:rPr lang="zh-CN" altLang="en-US" sz="2800" dirty="0"/>
              <a:t>如果目标函数存在多个最优解</a:t>
            </a:r>
            <a:r>
              <a:rPr lang="en-US" altLang="zh-CN" sz="2800" dirty="0"/>
              <a:t>,</a:t>
            </a:r>
            <a:r>
              <a:rPr lang="zh-CN" altLang="en-US" sz="2800" dirty="0"/>
              <a:t>那么最优解一般在可行域的边界上取得</a:t>
            </a:r>
            <a:r>
              <a:rPr lang="en-US" altLang="zh-CN" sz="2800" dirty="0" smtClean="0"/>
              <a:t>.</a:t>
            </a:r>
          </a:p>
          <a:p>
            <a:pPr>
              <a:lnSpc>
                <a:spcPct val="150000"/>
              </a:lnSpc>
            </a:pPr>
            <a:endParaRPr lang="en-US" altLang="zh-CN" sz="2800" dirty="0" smtClean="0"/>
          </a:p>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注意</a:t>
            </a:r>
            <a:r>
              <a:rPr lang="zh-CN" altLang="en-US" sz="2800" dirty="0" smtClean="0"/>
              <a:t>  最优解</a:t>
            </a:r>
            <a:r>
              <a:rPr lang="zh-CN" altLang="en-US" sz="2800" dirty="0"/>
              <a:t>必定是可行解</a:t>
            </a:r>
            <a:r>
              <a:rPr lang="en-US" altLang="zh-CN" sz="2800" dirty="0"/>
              <a:t>,</a:t>
            </a:r>
            <a:r>
              <a:rPr lang="zh-CN" altLang="en-US" sz="2800" dirty="0"/>
              <a:t>但可行解不一定是最优解</a:t>
            </a:r>
            <a:r>
              <a:rPr lang="en-US" altLang="zh-CN" sz="2800" dirty="0"/>
              <a:t>.</a:t>
            </a:r>
            <a:r>
              <a:rPr lang="zh-CN" altLang="en-US" sz="2800" dirty="0"/>
              <a:t>最优解不一定唯一</a:t>
            </a:r>
            <a:r>
              <a:rPr lang="en-US" altLang="zh-CN" sz="2800" dirty="0"/>
              <a:t>,</a:t>
            </a:r>
            <a:r>
              <a:rPr lang="zh-CN" altLang="en-US" sz="2800" dirty="0"/>
              <a:t>有时有多个</a:t>
            </a:r>
            <a:r>
              <a:rPr lang="en-US" altLang="zh-CN" sz="2800" dirty="0"/>
              <a:t>.</a:t>
            </a:r>
            <a:endParaRPr lang="zh-CN" altLang="zh-CN" sz="2800" dirty="0"/>
          </a:p>
        </p:txBody>
      </p:sp>
    </p:spTree>
    <p:extLst>
      <p:ext uri="{BB962C8B-B14F-4D97-AF65-F5344CB8AC3E}">
        <p14:creationId xmlns:p14="http://schemas.microsoft.com/office/powerpoint/2010/main" xmlns="" val="125109487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B</a:t>
            </a:r>
            <a:r>
              <a:rPr lang="zh-CN" altLang="en-US" sz="2800" b="1" dirty="0" smtClean="0">
                <a:solidFill>
                  <a:schemeClr val="bg1"/>
                </a:solidFill>
                <a:latin typeface="微软雅黑" panose="020B0503020204020204" pitchFamily="34" charset="-122"/>
                <a:ea typeface="微软雅黑" panose="020B0503020204020204" pitchFamily="34" charset="-122"/>
              </a:rPr>
              <a:t>考法</a:t>
            </a:r>
            <a:r>
              <a:rPr lang="zh-CN" altLang="en-US" sz="2800" b="1" dirty="0">
                <a:solidFill>
                  <a:schemeClr val="bg1"/>
                </a:solidFill>
                <a:latin typeface="微软雅黑" panose="020B0503020204020204" pitchFamily="34" charset="-122"/>
                <a:ea typeface="微软雅黑" panose="020B0503020204020204" pitchFamily="34" charset="-122"/>
              </a:rPr>
              <a:t>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Calibri" panose="020F0502020204030204" pitchFamily="34" charset="0"/>
                <a:ea typeface="微软雅黑" panose="020B0503020204020204" pitchFamily="34" charset="-122"/>
              </a:rPr>
              <a:t>题型全突破</a:t>
            </a:r>
          </a:p>
          <a:p>
            <a:pPr algn="ctr"/>
            <a:endParaRPr lang="zh-CN" altLang="en-US" sz="2800" b="1" dirty="0">
              <a:solidFill>
                <a:schemeClr val="bg1"/>
              </a:solidFill>
              <a:latin typeface="微软雅黑" panose="020B0503020204020204" pitchFamily="34" charset="-122"/>
              <a:ea typeface="微软雅黑" panose="020B0503020204020204" pitchFamily="34" charset="-122"/>
            </a:endParaRPr>
          </a:p>
        </p:txBody>
      </p:sp>
      <p:sp>
        <p:nvSpPr>
          <p:cNvPr id="7" name="矩形 1"/>
          <p:cNvSpPr/>
          <p:nvPr/>
        </p:nvSpPr>
        <p:spPr>
          <a:xfrm>
            <a:off x="9235441" y="1"/>
            <a:ext cx="1977510" cy="24482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r"/>
            <a:r>
              <a:rPr lang="zh-CN" altLang="en-US" sz="1200" dirty="0">
                <a:solidFill>
                  <a:srgbClr val="DA251C"/>
                </a:solidFill>
              </a:rPr>
              <a:t>文</a:t>
            </a:r>
            <a:r>
              <a:rPr lang="zh-CN" altLang="en-US" sz="1200" dirty="0" smtClean="0">
                <a:solidFill>
                  <a:srgbClr val="DA251C"/>
                </a:solidFill>
              </a:rPr>
              <a:t>科数学 第七章：不等式</a:t>
            </a:r>
            <a:endParaRPr lang="zh-CN" altLang="en-US" sz="1200" dirty="0">
              <a:solidFill>
                <a:srgbClr val="DA251C"/>
              </a:solidFill>
            </a:endParaRPr>
          </a:p>
        </p:txBody>
      </p:sp>
      <p:sp>
        <p:nvSpPr>
          <p:cNvPr id="8" name="矩形 7">
            <a:hlinkClick r:id="rId2" action="ppaction://hlinksldjump"/>
          </p:cNvPr>
          <p:cNvSpPr/>
          <p:nvPr/>
        </p:nvSpPr>
        <p:spPr>
          <a:xfrm>
            <a:off x="4227661" y="1769806"/>
            <a:ext cx="7158094" cy="3451123"/>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平面区域问题</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求目标函数的最值（范围）</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solidFill>
                <a:latin typeface="微软雅黑" panose="020B0503020204020204" pitchFamily="34" charset="-122"/>
                <a:ea typeface="微软雅黑" panose="020B0503020204020204" pitchFamily="34" charset="-122"/>
              </a:rPr>
              <a:t>3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含参线性规划问题</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4  </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线性规划的实际应用</a:t>
            </a: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486383" y="-2"/>
            <a:ext cx="4233101"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考法</a:t>
            </a:r>
            <a:r>
              <a:rPr lang="en-US" altLang="zh-CN" sz="2800" dirty="0">
                <a:solidFill>
                  <a:srgbClr val="DA251C"/>
                </a:solidFill>
              </a:rPr>
              <a:t>1   </a:t>
            </a:r>
            <a:r>
              <a:rPr lang="zh-CN" altLang="en-US" sz="2800" dirty="0">
                <a:solidFill>
                  <a:srgbClr val="DA251C"/>
                </a:solidFill>
              </a:rPr>
              <a:t>平面区域问题</a:t>
            </a:r>
          </a:p>
        </p:txBody>
      </p:sp>
      <mc:AlternateContent xmlns:mc="http://schemas.openxmlformats.org/markup-compatibility/2006">
        <mc:Choice xmlns:a14="http://schemas.microsoft.com/office/drawing/2010/main" xmlns="" Requires="a14">
          <p:sp>
            <p:nvSpPr>
              <p:cNvPr id="2" name="矩形 1"/>
              <p:cNvSpPr/>
              <p:nvPr/>
            </p:nvSpPr>
            <p:spPr>
              <a:xfrm>
                <a:off x="234043" y="-72651"/>
                <a:ext cx="11723913" cy="5481309"/>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zh-CN" sz="2800" dirty="0"/>
                  <a:t>　若不等式</a:t>
                </a:r>
                <a:r>
                  <a:rPr lang="zh-CN" altLang="zh-CN" sz="2800" dirty="0" smtClean="0"/>
                  <a:t>组</a:t>
                </a:r>
                <a14:m>
                  <m:oMath xmlns:m="http://schemas.openxmlformats.org/officeDocument/2006/math">
                    <m:d>
                      <m:dPr>
                        <m:begChr m:val="{"/>
                        <m:endChr m:val=""/>
                        <m:ctrlPr>
                          <a:rPr lang="en-US" altLang="zh-CN" sz="2800" i="1" smtClean="0">
                            <a:latin typeface="Cambria Math" panose="02040503050406030204" pitchFamily="18" charset="0"/>
                          </a:rPr>
                        </m:ctrlPr>
                      </m:dPr>
                      <m:e>
                        <m:eqArr>
                          <m:eqArrPr>
                            <m:ctrlPr>
                              <a:rPr lang="en-US" altLang="zh-CN" sz="2800" i="1" smtClean="0">
                                <a:latin typeface="Cambria Math" panose="02040503050406030204" pitchFamily="18" charset="0"/>
                              </a:rPr>
                            </m:ctrlPr>
                          </m:eqArrPr>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≥0</m:t>
                            </m:r>
                            <m:r>
                              <a:rPr lang="zh-CN" altLang="en-US" sz="2800" i="1">
                                <a:latin typeface="Cambria Math" panose="02040503050406030204" pitchFamily="18" charset="0"/>
                                <a:ea typeface="Cambria Math" panose="02040503050406030204" pitchFamily="18" charset="0"/>
                              </a:rPr>
                              <m:t>，</m:t>
                            </m:r>
                          </m:e>
                          <m:e>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≤2</m:t>
                            </m:r>
                            <m:r>
                              <a:rPr lang="zh-CN" altLang="en-US" sz="2800" i="1">
                                <a:latin typeface="Cambria Math" panose="02040503050406030204" pitchFamily="18" charset="0"/>
                                <a:ea typeface="Cambria Math" panose="02040503050406030204" pitchFamily="18" charset="0"/>
                              </a:rPr>
                              <m:t>，</m:t>
                            </m:r>
                          </m:e>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≥0</m:t>
                            </m:r>
                            <m:r>
                              <a:rPr lang="zh-CN" altLang="en-US" sz="2800" i="1">
                                <a:latin typeface="Cambria Math" panose="02040503050406030204" pitchFamily="18" charset="0"/>
                                <a:ea typeface="Cambria Math" panose="02040503050406030204" pitchFamily="18" charset="0"/>
                              </a:rPr>
                              <m:t>，</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𝑎</m:t>
                            </m:r>
                          </m:e>
                        </m:eqArr>
                      </m:e>
                    </m:d>
                  </m:oMath>
                </a14:m>
                <a:r>
                  <a:rPr lang="zh-CN" altLang="zh-CN" sz="2800" dirty="0" smtClean="0"/>
                  <a:t>表示</a:t>
                </a:r>
                <a:r>
                  <a:rPr lang="zh-CN" altLang="zh-CN" sz="2800" dirty="0"/>
                  <a:t>的平面区域是一个三角形</a:t>
                </a:r>
                <a:r>
                  <a:rPr lang="en-US" altLang="zh-CN" sz="2800" dirty="0"/>
                  <a:t>,</a:t>
                </a:r>
                <a:r>
                  <a:rPr lang="zh-CN" altLang="zh-CN" sz="2800" dirty="0"/>
                  <a:t>则</a:t>
                </a:r>
                <a:r>
                  <a:rPr lang="en-US" altLang="zh-CN" sz="2800" i="1" dirty="0"/>
                  <a:t>a</a:t>
                </a:r>
                <a:r>
                  <a:rPr lang="zh-CN" altLang="zh-CN" sz="2800" dirty="0"/>
                  <a:t>的取值范围</a:t>
                </a:r>
                <a:r>
                  <a:rPr lang="zh-CN" altLang="zh-CN" sz="2800" dirty="0" smtClean="0"/>
                  <a:t>是</a:t>
                </a:r>
                <a:r>
                  <a:rPr lang="zh-CN" altLang="zh-CN" sz="2800" dirty="0"/>
                  <a:t>　　　　　　　　　　　　　　　　</a:t>
                </a:r>
              </a:p>
              <a:p>
                <a:pPr>
                  <a:lnSpc>
                    <a:spcPct val="150000"/>
                  </a:lnSpc>
                </a:pPr>
                <a:r>
                  <a:rPr lang="en-US" altLang="zh-CN" sz="2800" dirty="0" err="1"/>
                  <a:t>A.</a:t>
                </a:r>
                <a:r>
                  <a:rPr lang="en-US" altLang="zh-CN" sz="2800" i="1" dirty="0" err="1"/>
                  <a:t>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4</m:t>
                        </m:r>
                      </m:num>
                      <m:den>
                        <m:r>
                          <a:rPr lang="en-US" altLang="zh-CN" sz="2800" b="0" i="1" smtClean="0">
                            <a:latin typeface="Cambria Math" panose="02040503050406030204" pitchFamily="18" charset="0"/>
                          </a:rPr>
                          <m:t>3</m:t>
                        </m:r>
                      </m:den>
                    </m:f>
                  </m:oMath>
                </a14:m>
                <a:r>
                  <a:rPr lang="en-US" altLang="zh-CN" sz="2800" dirty="0"/>
                  <a:t>        </a:t>
                </a:r>
                <a:r>
                  <a:rPr lang="en-US" altLang="zh-CN" sz="2800" dirty="0" smtClean="0"/>
                  <a:t>   B.0&lt;</a:t>
                </a:r>
                <a:r>
                  <a:rPr lang="en-US" altLang="zh-CN" sz="2800" i="1" dirty="0" smtClean="0"/>
                  <a:t>a</a:t>
                </a:r>
                <a:r>
                  <a:rPr lang="en-US" altLang="zh-CN" sz="2800" dirty="0"/>
                  <a:t>≤1</a:t>
                </a:r>
                <a:endParaRPr lang="zh-CN" altLang="zh-CN" sz="2800" dirty="0"/>
              </a:p>
              <a:p>
                <a:pPr>
                  <a:lnSpc>
                    <a:spcPct val="150000"/>
                  </a:lnSpc>
                </a:pPr>
                <a:r>
                  <a:rPr lang="en-US" altLang="zh-CN" sz="2800" dirty="0"/>
                  <a:t>C.1≤</a:t>
                </a:r>
                <a:r>
                  <a:rPr lang="en-US" altLang="zh-CN" sz="2800" i="1" dirty="0"/>
                  <a:t>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4</m:t>
                        </m:r>
                      </m:num>
                      <m:den>
                        <m:r>
                          <a:rPr lang="en-US" altLang="zh-CN" sz="2800" i="1">
                            <a:latin typeface="Cambria Math" panose="02040503050406030204" pitchFamily="18" charset="0"/>
                          </a:rPr>
                          <m:t>3</m:t>
                        </m:r>
                      </m:den>
                    </m:f>
                  </m:oMath>
                </a14:m>
                <a:r>
                  <a:rPr lang="en-US" altLang="zh-CN" sz="2800" dirty="0"/>
                  <a:t>	D.0&lt;</a:t>
                </a:r>
                <a:r>
                  <a:rPr lang="en-US" altLang="zh-CN" sz="2800" i="1" dirty="0"/>
                  <a:t>a</a:t>
                </a:r>
                <a:r>
                  <a:rPr lang="en-US" altLang="zh-CN" sz="2800" dirty="0"/>
                  <a:t>≤1</a:t>
                </a:r>
                <a:r>
                  <a:rPr lang="zh-CN" altLang="zh-CN" sz="2800" dirty="0"/>
                  <a:t>或</a:t>
                </a:r>
                <a:r>
                  <a:rPr lang="en-US" altLang="zh-CN" sz="2800" i="1" dirty="0"/>
                  <a:t>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4</m:t>
                        </m:r>
                      </m:num>
                      <m:den>
                        <m:r>
                          <a:rPr lang="en-US" altLang="zh-CN" sz="2800" i="1">
                            <a:latin typeface="Cambria Math" panose="02040503050406030204" pitchFamily="18" charset="0"/>
                          </a:rPr>
                          <m:t>3</m:t>
                        </m:r>
                      </m:den>
                    </m:f>
                  </m:oMath>
                </a14:m>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234043" y="-72651"/>
                <a:ext cx="11723913" cy="5481309"/>
              </a:xfrm>
              <a:prstGeom prst="rect">
                <a:avLst/>
              </a:prstGeom>
              <a:blipFill rotWithShape="0">
                <a:blip r:embed="rId2"/>
                <a:stretch>
                  <a:fillRect l="-1040"/>
                </a:stretch>
              </a:blipFill>
            </p:spPr>
            <p:txBody>
              <a:bodyPr/>
              <a:lstStyle/>
              <a:p>
                <a:r>
                  <a:rPr lang="zh-CN" altLang="en-US">
                    <a:noFill/>
                  </a:rPr>
                  <a:t> </a:t>
                </a:r>
              </a:p>
            </p:txBody>
          </p:sp>
        </mc:Fallback>
      </mc:AlternateContent>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234043" y="791320"/>
            <a:ext cx="11139948" cy="2677656"/>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zh-CN" sz="2800" dirty="0"/>
              <a:t>　</a:t>
            </a:r>
            <a:endParaRPr lang="en-US" altLang="zh-CN" sz="2800" dirty="0" smtClean="0"/>
          </a:p>
          <a:p>
            <a:pPr>
              <a:lnSpc>
                <a:spcPct val="150000"/>
              </a:lnSpc>
            </a:pPr>
            <a:r>
              <a:rPr lang="zh-CN" altLang="en-US" sz="2800" dirty="0" smtClean="0"/>
              <a:t>先</a:t>
            </a:r>
            <a:r>
              <a:rPr lang="zh-CN" altLang="en-US" sz="2800" dirty="0"/>
              <a:t>正确作出不含参数</a:t>
            </a:r>
            <a:r>
              <a:rPr lang="en-US" altLang="zh-CN" sz="2800" i="1" dirty="0"/>
              <a:t>a</a:t>
            </a:r>
            <a:r>
              <a:rPr lang="zh-CN" altLang="en-US" sz="2800" dirty="0"/>
              <a:t>的不等式构成的二元一次不等式组所表示的平面区域</a:t>
            </a:r>
            <a:r>
              <a:rPr lang="en-US" altLang="zh-CN" sz="2800" dirty="0"/>
              <a:t>,</a:t>
            </a:r>
            <a:r>
              <a:rPr lang="zh-CN" altLang="en-US" sz="2800" dirty="0"/>
              <a:t>然后通过平移直线</a:t>
            </a:r>
            <a:r>
              <a:rPr lang="en-US" altLang="zh-CN" sz="2800" i="1" dirty="0" err="1"/>
              <a:t>x</a:t>
            </a:r>
            <a:r>
              <a:rPr lang="en-US" altLang="zh-CN" sz="2800" dirty="0" err="1"/>
              <a:t>+</a:t>
            </a:r>
            <a:r>
              <a:rPr lang="en-US" altLang="zh-CN" sz="2800" i="1" dirty="0" err="1"/>
              <a:t>y</a:t>
            </a:r>
            <a:r>
              <a:rPr lang="en-US" altLang="zh-CN" sz="2800" dirty="0"/>
              <a:t>=0</a:t>
            </a:r>
            <a:r>
              <a:rPr lang="zh-CN" altLang="en-US" sz="2800" dirty="0"/>
              <a:t>来观察原不等式组所围成平面区域的形状是否为三角形</a:t>
            </a:r>
            <a:r>
              <a:rPr lang="en-US" altLang="zh-CN" sz="2800" dirty="0"/>
              <a:t>,</a:t>
            </a:r>
            <a:r>
              <a:rPr lang="zh-CN" altLang="en-US" sz="2800" dirty="0"/>
              <a:t>从而得出参数</a:t>
            </a:r>
            <a:r>
              <a:rPr lang="en-US" altLang="zh-CN" sz="2800" i="1" dirty="0"/>
              <a:t>a</a:t>
            </a:r>
            <a:r>
              <a:rPr lang="zh-CN" altLang="en-US" sz="2800" dirty="0"/>
              <a:t>的取值范围</a:t>
            </a:r>
            <a:r>
              <a:rPr lang="en-US" altLang="zh-CN" sz="2800" dirty="0"/>
              <a:t>.</a:t>
            </a:r>
            <a:endParaRPr lang="zh-CN" altLang="zh-CN" sz="2800" dirty="0"/>
          </a:p>
        </p:txBody>
      </p:sp>
    </p:spTree>
    <p:extLst>
      <p:ext uri="{BB962C8B-B14F-4D97-AF65-F5344CB8AC3E}">
        <p14:creationId xmlns:p14="http://schemas.microsoft.com/office/powerpoint/2010/main" xmlns="" val="23585916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22087"/>
                <a:ext cx="11139948" cy="2802114"/>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r>
                  <a:rPr lang="zh-CN" altLang="en-US" sz="2800" dirty="0" smtClean="0"/>
                  <a:t>不等式组</a:t>
                </a:r>
                <a14:m>
                  <m:oMath xmlns:m="http://schemas.openxmlformats.org/officeDocument/2006/math">
                    <m:d>
                      <m:dPr>
                        <m:begChr m:val="{"/>
                        <m:endChr m:val=""/>
                        <m:ctrlPr>
                          <a:rPr lang="en-US" altLang="zh-CN" sz="2800" i="1" smtClean="0">
                            <a:latin typeface="Cambria Math" panose="02040503050406030204" pitchFamily="18" charset="0"/>
                          </a:rPr>
                        </m:ctrlPr>
                      </m:dPr>
                      <m:e>
                        <m:eqArr>
                          <m:eqArrPr>
                            <m:ctrlPr>
                              <a:rPr lang="en-US" altLang="zh-CN" sz="2800" i="1" smtClean="0">
                                <a:latin typeface="Cambria Math" panose="02040503050406030204" pitchFamily="18" charset="0"/>
                              </a:rPr>
                            </m:ctrlPr>
                          </m:eqArrPr>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≥0</m:t>
                            </m:r>
                            <m:r>
                              <a:rPr lang="zh-CN" altLang="en-US" sz="2800" i="1">
                                <a:latin typeface="Cambria Math" panose="02040503050406030204" pitchFamily="18" charset="0"/>
                                <a:ea typeface="Cambria Math" panose="02040503050406030204" pitchFamily="18" charset="0"/>
                              </a:rPr>
                              <m:t>，</m:t>
                            </m:r>
                          </m:e>
                          <m:e>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≤2</m:t>
                            </m:r>
                          </m:e>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≥0</m:t>
                            </m:r>
                          </m:e>
                        </m:eqArr>
                        <m:r>
                          <a:rPr lang="zh-CN" altLang="en-US" sz="2800" i="1">
                            <a:latin typeface="Cambria Math" panose="02040503050406030204" pitchFamily="18" charset="0"/>
                            <a:ea typeface="Cambria Math" panose="02040503050406030204" pitchFamily="18" charset="0"/>
                          </a:rPr>
                          <m:t>，</m:t>
                        </m:r>
                      </m:e>
                    </m:d>
                  </m:oMath>
                </a14:m>
                <a:r>
                  <a:rPr lang="zh-CN" altLang="en-US" sz="2800" dirty="0" smtClean="0"/>
                  <a:t>所</a:t>
                </a:r>
                <a:r>
                  <a:rPr lang="zh-CN" altLang="en-US" sz="2800" dirty="0"/>
                  <a:t>表示的平面区域如图</a:t>
                </a:r>
                <a:r>
                  <a:rPr lang="en-US" altLang="zh-CN" sz="2800" dirty="0"/>
                  <a:t>7-2-1</a:t>
                </a:r>
                <a:r>
                  <a:rPr lang="zh-CN" altLang="en-US" sz="2800" dirty="0"/>
                  <a:t>所示</a:t>
                </a:r>
                <a:r>
                  <a:rPr lang="en-US" altLang="zh-CN" sz="2800" dirty="0"/>
                  <a:t>(</a:t>
                </a:r>
                <a:r>
                  <a:rPr lang="zh-CN" altLang="en-US" sz="2800" dirty="0"/>
                  <a:t>阴影部分</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22087"/>
                <a:ext cx="11139948" cy="2802114"/>
              </a:xfrm>
              <a:prstGeom prst="rect">
                <a:avLst/>
              </a:prstGeom>
              <a:blipFill rotWithShape="0">
                <a:blip r:embed="rId2"/>
                <a:stretch>
                  <a:fillRect l="-1149" b="-2391"/>
                </a:stretch>
              </a:blipFill>
            </p:spPr>
            <p:txBody>
              <a:bodyPr/>
              <a:lstStyle/>
              <a:p>
                <a:r>
                  <a:rPr lang="zh-CN" altLang="en-US">
                    <a:noFill/>
                  </a:rPr>
                  <a:t> </a:t>
                </a:r>
              </a:p>
            </p:txBody>
          </p:sp>
        </mc:Fallback>
      </mc:AlternateContent>
      <p:sp>
        <p:nvSpPr>
          <p:cNvPr id="3" name="矩形 2"/>
          <p:cNvSpPr/>
          <p:nvPr/>
        </p:nvSpPr>
        <p:spPr>
          <a:xfrm>
            <a:off x="560439" y="5682392"/>
            <a:ext cx="11139948" cy="662297"/>
          </a:xfrm>
          <a:prstGeom prst="rect">
            <a:avLst/>
          </a:prstGeom>
        </p:spPr>
        <p:txBody>
          <a:bodyPr wrap="square">
            <a:spAutoFit/>
          </a:bodyPr>
          <a:lstStyle/>
          <a:p>
            <a:pPr algn="ctr">
              <a:lnSpc>
                <a:spcPct val="150000"/>
              </a:lnSpc>
            </a:pPr>
            <a:r>
              <a:rPr lang="zh-CN" altLang="en-US" sz="2800" dirty="0"/>
              <a:t>图</a:t>
            </a:r>
            <a:r>
              <a:rPr lang="en-US" altLang="zh-CN" sz="2800" dirty="0"/>
              <a:t>7-2-1</a:t>
            </a:r>
            <a:endParaRPr lang="zh-CN" altLang="zh-CN" sz="2800" dirty="0"/>
          </a:p>
        </p:txBody>
      </p:sp>
      <p:pic>
        <p:nvPicPr>
          <p:cNvPr id="3074" name="SXL-16.jpg" descr="id:2147528715;FounderCE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4496516" y="2404893"/>
            <a:ext cx="2894166" cy="3277499"/>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6320006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634997"/>
                <a:ext cx="11139948" cy="4536627"/>
              </a:xfrm>
              <a:prstGeom prst="rect">
                <a:avLst/>
              </a:prstGeom>
            </p:spPr>
            <p:txBody>
              <a:bodyPr wrap="square">
                <a:spAutoFit/>
              </a:bodyPr>
              <a:lstStyle/>
              <a:p>
                <a:pPr>
                  <a:lnSpc>
                    <a:spcPct val="150000"/>
                  </a:lnSpc>
                </a:pPr>
                <a:r>
                  <a:rPr lang="zh-CN" altLang="zh-CN" sz="2800" dirty="0" smtClean="0"/>
                  <a:t>由</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𝑥</m:t>
                            </m:r>
                            <m:r>
                              <a:rPr lang="zh-CN" altLang="en-US" sz="2800" i="1">
                                <a:latin typeface="Cambria Math" panose="02040503050406030204" pitchFamily="18" charset="0"/>
                              </a:rPr>
                              <m:t>，</m:t>
                            </m:r>
                            <m:r>
                              <a:rPr lang="en-US" altLang="zh-CN" sz="2800" b="0" i="1" smtClean="0">
                                <a:latin typeface="Cambria Math" panose="02040503050406030204" pitchFamily="18" charset="0"/>
                              </a:rPr>
                              <m:t>          </m:t>
                            </m:r>
                          </m:e>
                          <m:e>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=2</m:t>
                            </m:r>
                          </m:e>
                        </m:eqArr>
                      </m:e>
                    </m:d>
                  </m:oMath>
                </a14:m>
                <a:r>
                  <a:rPr lang="zh-CN" altLang="zh-CN" sz="2800" dirty="0"/>
                  <a:t>得</a:t>
                </a:r>
                <a:r>
                  <a:rPr lang="en-US" altLang="zh-CN" sz="2800" i="1" dirty="0"/>
                  <a:t>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num>
                      <m:den>
                        <m:r>
                          <a:rPr lang="en-US" altLang="zh-CN" sz="2800" b="0" i="1" smtClean="0">
                            <a:latin typeface="Cambria Math" panose="02040503050406030204" pitchFamily="18" charset="0"/>
                          </a:rPr>
                          <m:t>3</m:t>
                        </m:r>
                      </m:den>
                    </m:f>
                  </m:oMath>
                </a14:m>
                <a:r>
                  <a:rPr lang="en-US" altLang="zh-CN" sz="2800" dirty="0"/>
                  <a:t>, </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2</m:t>
                        </m:r>
                      </m:num>
                      <m:den>
                        <m:r>
                          <a:rPr lang="en-US" altLang="zh-CN" sz="2800" i="1">
                            <a:latin typeface="Cambria Math" panose="02040503050406030204" pitchFamily="18" charset="0"/>
                          </a:rPr>
                          <m:t>3</m:t>
                        </m:r>
                      </m:den>
                    </m:f>
                  </m:oMath>
                </a14:m>
                <a:r>
                  <a:rPr lang="en-US" altLang="zh-CN" sz="2800" dirty="0"/>
                  <a:t>);</a:t>
                </a:r>
                <a:endParaRPr lang="zh-CN" altLang="zh-CN" sz="2800" dirty="0"/>
              </a:p>
              <a:p>
                <a:pPr>
                  <a:lnSpc>
                    <a:spcPct val="150000"/>
                  </a:lnSpc>
                </a:pPr>
                <a:r>
                  <a:rPr lang="zh-CN" altLang="zh-CN" sz="2800" dirty="0"/>
                  <a:t>由</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𝑦</m:t>
                            </m:r>
                            <m:r>
                              <a:rPr lang="en-US" altLang="zh-CN" sz="2800" i="1">
                                <a:latin typeface="Cambria Math" panose="02040503050406030204" pitchFamily="18" charset="0"/>
                              </a:rPr>
                              <m:t>=0 </m:t>
                            </m:r>
                            <m:r>
                              <a:rPr lang="zh-CN" altLang="en-US" sz="2800" i="1">
                                <a:latin typeface="Cambria Math" panose="02040503050406030204" pitchFamily="18" charset="0"/>
                              </a:rPr>
                              <m:t>，</m:t>
                            </m:r>
                            <m:r>
                              <a:rPr lang="en-US" altLang="zh-CN" sz="2800" i="1">
                                <a:latin typeface="Cambria Math" panose="02040503050406030204" pitchFamily="18" charset="0"/>
                              </a:rPr>
                              <m:t>       </m:t>
                            </m:r>
                          </m:e>
                          <m:e>
                            <m:r>
                              <a:rPr lang="en-US" altLang="zh-CN" sz="2800" i="1">
                                <a:latin typeface="Cambria Math" panose="02040503050406030204" pitchFamily="18" charset="0"/>
                              </a:rPr>
                              <m:t>2</m:t>
                            </m:r>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rPr>
                              <m:t>=2</m:t>
                            </m:r>
                          </m:e>
                        </m:eqArr>
                      </m:e>
                    </m:d>
                  </m:oMath>
                </a14:m>
                <a:r>
                  <a:rPr lang="zh-CN" altLang="zh-CN" sz="2800" dirty="0"/>
                  <a:t>得</a:t>
                </a:r>
                <a:r>
                  <a:rPr lang="en-US" altLang="zh-CN" sz="2800" i="1" dirty="0"/>
                  <a:t>B</a:t>
                </a:r>
                <a:r>
                  <a:rPr lang="en-US" altLang="zh-CN" sz="2800" dirty="0"/>
                  <a:t>(1,0).</a:t>
                </a:r>
                <a:r>
                  <a:rPr lang="zh-CN" altLang="zh-CN" sz="2800" dirty="0"/>
                  <a:t>若原不等式组表示的平面区域是一个三角形</a:t>
                </a:r>
                <a:r>
                  <a:rPr lang="en-US" altLang="zh-CN" sz="2800" dirty="0"/>
                  <a:t>,</a:t>
                </a:r>
                <a:r>
                  <a:rPr lang="zh-CN" altLang="zh-CN" sz="2800" dirty="0"/>
                  <a:t>则直线</a:t>
                </a:r>
                <a:r>
                  <a:rPr lang="en-US" altLang="zh-CN" sz="2800" i="1" dirty="0" err="1"/>
                  <a:t>x</a:t>
                </a:r>
                <a:r>
                  <a:rPr lang="en-US" altLang="zh-CN" sz="2800" dirty="0" err="1"/>
                  <a:t>+</a:t>
                </a:r>
                <a:r>
                  <a:rPr lang="en-US" altLang="zh-CN" sz="2800" i="1" dirty="0" err="1"/>
                  <a:t>y</a:t>
                </a:r>
                <a:r>
                  <a:rPr lang="en-US" altLang="zh-CN" sz="2800" dirty="0"/>
                  <a:t>=</a:t>
                </a:r>
                <a:r>
                  <a:rPr lang="en-US" altLang="zh-CN" sz="2800" i="1" dirty="0"/>
                  <a:t>a</a:t>
                </a:r>
                <a:r>
                  <a:rPr lang="zh-CN" altLang="zh-CN" sz="2800" dirty="0"/>
                  <a:t>中的</a:t>
                </a:r>
                <a:r>
                  <a:rPr lang="en-US" altLang="zh-CN" sz="2800" i="1" dirty="0"/>
                  <a:t>a</a:t>
                </a:r>
                <a:r>
                  <a:rPr lang="zh-CN" altLang="zh-CN" sz="2800" dirty="0"/>
                  <a:t>的取值范围是</a:t>
                </a:r>
                <a:r>
                  <a:rPr lang="en-US" altLang="zh-CN" sz="2800" dirty="0"/>
                  <a:t>0&lt;</a:t>
                </a:r>
                <a:r>
                  <a:rPr lang="en-US" altLang="zh-CN" sz="2800" i="1" dirty="0"/>
                  <a:t>a</a:t>
                </a:r>
                <a:r>
                  <a:rPr lang="en-US" altLang="zh-CN" sz="2800" dirty="0"/>
                  <a:t>≤1</a:t>
                </a:r>
                <a:r>
                  <a:rPr lang="zh-CN" altLang="zh-CN" sz="2800" dirty="0"/>
                  <a:t>或</a:t>
                </a:r>
                <a:r>
                  <a:rPr lang="en-US" altLang="zh-CN" sz="2800" i="1" dirty="0"/>
                  <a:t>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4</m:t>
                        </m:r>
                      </m:num>
                      <m:den>
                        <m:r>
                          <a:rPr lang="en-US" altLang="zh-CN" sz="2800" i="1">
                            <a:latin typeface="Cambria Math" panose="02040503050406030204" pitchFamily="18" charset="0"/>
                          </a:rPr>
                          <m:t>3</m:t>
                        </m:r>
                      </m:den>
                    </m:f>
                  </m:oMath>
                </a14:m>
                <a:r>
                  <a:rPr lang="en-US" altLang="zh-CN" sz="2800" dirty="0" smtClean="0"/>
                  <a:t>.</a:t>
                </a:r>
              </a:p>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答案</a:t>
                </a:r>
                <a:r>
                  <a:rPr lang="zh-CN" altLang="en-US" sz="2800" dirty="0"/>
                  <a:t>　</a:t>
                </a:r>
                <a:r>
                  <a:rPr lang="en-US" altLang="zh-CN" sz="2800" dirty="0"/>
                  <a:t>D</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634997"/>
                <a:ext cx="11139948" cy="4536627"/>
              </a:xfrm>
              <a:prstGeom prst="rect">
                <a:avLst/>
              </a:prstGeom>
              <a:blipFill rotWithShape="0">
                <a:blip r:embed="rId2"/>
                <a:stretch>
                  <a:fillRect l="-1149" r="-493" b="-121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00489070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965827441"/>
              </p:ext>
            </p:extLst>
          </p:nvPr>
        </p:nvGraphicFramePr>
        <p:xfrm>
          <a:off x="383458" y="393290"/>
          <a:ext cx="11474245" cy="6400800"/>
        </p:xfrm>
        <a:graphic>
          <a:graphicData uri="http://schemas.openxmlformats.org/drawingml/2006/table">
            <a:tbl>
              <a:tblPr>
                <a:tableStyleId>{5940675A-B579-460E-94D1-54222C63F5DA}</a:tableStyleId>
              </a:tblPr>
              <a:tblGrid>
                <a:gridCol w="11474245">
                  <a:extLst>
                    <a:ext uri="{9D8B030D-6E8A-4147-A177-3AD203B41FA5}">
                      <a16:colId xmlns:a16="http://schemas.microsoft.com/office/drawing/2014/main" xmlns="" val="2069081641"/>
                    </a:ext>
                  </a:extLst>
                </a:gridCol>
              </a:tblGrid>
              <a:tr h="5491551">
                <a:tc>
                  <a:txBody>
                    <a:bodyPr/>
                    <a:lstStyle/>
                    <a:p>
                      <a:pPr algn="just">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感悟升华</a:t>
                      </a:r>
                    </a:p>
                    <a:p>
                      <a:pPr>
                        <a:lnSpc>
                          <a:spcPct val="150000"/>
                        </a:lnSpc>
                        <a:spcAft>
                          <a:spcPts val="0"/>
                        </a:spcAft>
                      </a:pPr>
                      <a:r>
                        <a:rPr lang="en-US" sz="2800" b="1" dirty="0">
                          <a:effectLst/>
                        </a:rPr>
                        <a:t>1.</a:t>
                      </a:r>
                      <a:r>
                        <a:rPr lang="zh-CN" sz="2800" b="1" dirty="0">
                          <a:effectLst/>
                        </a:rPr>
                        <a:t>确定二元一次不等式</a:t>
                      </a:r>
                      <a:r>
                        <a:rPr lang="en-US" sz="2800" b="1" dirty="0">
                          <a:effectLst/>
                        </a:rPr>
                        <a:t>(</a:t>
                      </a:r>
                      <a:r>
                        <a:rPr lang="zh-CN" sz="2800" b="1" dirty="0">
                          <a:effectLst/>
                        </a:rPr>
                        <a:t>组</a:t>
                      </a:r>
                      <a:r>
                        <a:rPr lang="en-US" sz="2800" b="1" dirty="0">
                          <a:effectLst/>
                        </a:rPr>
                        <a:t>)</a:t>
                      </a:r>
                      <a:r>
                        <a:rPr lang="zh-CN" sz="2800" b="1" dirty="0">
                          <a:effectLst/>
                        </a:rPr>
                        <a:t>表示的平面区域的方法</a:t>
                      </a:r>
                    </a:p>
                    <a:p>
                      <a:pPr>
                        <a:lnSpc>
                          <a:spcPct val="150000"/>
                        </a:lnSpc>
                        <a:spcAft>
                          <a:spcPts val="0"/>
                        </a:spcAft>
                      </a:pPr>
                      <a:r>
                        <a:rPr lang="zh-CN" sz="2800" b="1" dirty="0">
                          <a:effectLst/>
                        </a:rPr>
                        <a:t>方法</a:t>
                      </a:r>
                      <a:r>
                        <a:rPr lang="en-US" sz="2800" b="1" dirty="0">
                          <a:effectLst/>
                        </a:rPr>
                        <a:t>1</a:t>
                      </a:r>
                      <a:r>
                        <a:rPr lang="zh-CN" sz="2800" b="1" dirty="0">
                          <a:effectLst/>
                        </a:rPr>
                        <a:t>　特殊点法</a:t>
                      </a:r>
                    </a:p>
                    <a:p>
                      <a:pPr algn="l">
                        <a:lnSpc>
                          <a:spcPct val="150000"/>
                        </a:lnSpc>
                        <a:spcAft>
                          <a:spcPts val="0"/>
                        </a:spcAft>
                      </a:pPr>
                      <a:r>
                        <a:rPr lang="zh-CN" sz="2800" dirty="0">
                          <a:effectLst/>
                        </a:rPr>
                        <a:t>只需在直线的某一侧任取一点</a:t>
                      </a:r>
                      <a:r>
                        <a:rPr lang="en-US" sz="2800" dirty="0">
                          <a:effectLst/>
                        </a:rPr>
                        <a:t>(</a:t>
                      </a:r>
                      <a:r>
                        <a:rPr lang="en-US" sz="2800" i="1" dirty="0">
                          <a:effectLst/>
                        </a:rPr>
                        <a:t>x</a:t>
                      </a:r>
                      <a:r>
                        <a:rPr lang="en-US" sz="2800" baseline="-25000" dirty="0">
                          <a:effectLst/>
                        </a:rPr>
                        <a:t>0</a:t>
                      </a:r>
                      <a:r>
                        <a:rPr lang="en-US" sz="2800" dirty="0">
                          <a:effectLst/>
                        </a:rPr>
                        <a:t>,</a:t>
                      </a:r>
                      <a:r>
                        <a:rPr lang="en-US" sz="2800" i="1" dirty="0">
                          <a:effectLst/>
                        </a:rPr>
                        <a:t>y</a:t>
                      </a:r>
                      <a:r>
                        <a:rPr lang="en-US" sz="2800" baseline="-25000" dirty="0">
                          <a:effectLst/>
                        </a:rPr>
                        <a:t>0</a:t>
                      </a:r>
                      <a:r>
                        <a:rPr lang="en-US" sz="2800" dirty="0">
                          <a:effectLst/>
                        </a:rPr>
                        <a:t>),</a:t>
                      </a:r>
                      <a:r>
                        <a:rPr lang="zh-CN" sz="2800" dirty="0">
                          <a:effectLst/>
                        </a:rPr>
                        <a:t>根据</a:t>
                      </a:r>
                      <a:r>
                        <a:rPr lang="en-US" sz="2800" i="1" dirty="0">
                          <a:effectLst/>
                        </a:rPr>
                        <a:t>A</a:t>
                      </a:r>
                      <a:r>
                        <a:rPr lang="en-US" sz="2800" dirty="0">
                          <a:effectLst/>
                        </a:rPr>
                        <a:t>x</a:t>
                      </a:r>
                      <a:r>
                        <a:rPr lang="en-US" sz="2800" baseline="-25000" dirty="0">
                          <a:effectLst/>
                        </a:rPr>
                        <a:t>0</a:t>
                      </a:r>
                      <a:r>
                        <a:rPr lang="en-US" sz="2800" dirty="0">
                          <a:effectLst/>
                        </a:rPr>
                        <a:t>+</a:t>
                      </a:r>
                      <a:r>
                        <a:rPr lang="en-US" sz="2800" i="1" dirty="0">
                          <a:effectLst/>
                        </a:rPr>
                        <a:t>By</a:t>
                      </a:r>
                      <a:r>
                        <a:rPr lang="en-US" sz="2800" baseline="-25000" dirty="0">
                          <a:effectLst/>
                        </a:rPr>
                        <a:t>0</a:t>
                      </a:r>
                      <a:r>
                        <a:rPr lang="en-US" sz="2800" dirty="0">
                          <a:effectLst/>
                        </a:rPr>
                        <a:t>+</a:t>
                      </a:r>
                      <a:r>
                        <a:rPr lang="en-US" sz="2800" i="1" dirty="0">
                          <a:effectLst/>
                        </a:rPr>
                        <a:t>C</a:t>
                      </a:r>
                      <a:r>
                        <a:rPr lang="zh-CN" sz="2800" dirty="0">
                          <a:effectLst/>
                        </a:rPr>
                        <a:t>的正负即可判断</a:t>
                      </a:r>
                      <a:r>
                        <a:rPr lang="en-US" sz="2800" i="1" dirty="0" err="1">
                          <a:effectLst/>
                        </a:rPr>
                        <a:t>Ax</a:t>
                      </a:r>
                      <a:r>
                        <a:rPr lang="en-US" sz="2800" dirty="0" err="1">
                          <a:effectLst/>
                        </a:rPr>
                        <a:t>+</a:t>
                      </a:r>
                      <a:r>
                        <a:rPr lang="en-US" sz="2800" i="1" dirty="0" err="1">
                          <a:effectLst/>
                        </a:rPr>
                        <a:t>By</a:t>
                      </a:r>
                      <a:r>
                        <a:rPr lang="en-US" sz="2800" dirty="0" err="1">
                          <a:effectLst/>
                        </a:rPr>
                        <a:t>+</a:t>
                      </a:r>
                      <a:r>
                        <a:rPr lang="en-US" sz="2800" i="1" dirty="0" err="1">
                          <a:effectLst/>
                        </a:rPr>
                        <a:t>C</a:t>
                      </a:r>
                      <a:r>
                        <a:rPr lang="en-US" sz="2800" dirty="0">
                          <a:effectLst/>
                        </a:rPr>
                        <a:t>&gt;0(</a:t>
                      </a:r>
                      <a:r>
                        <a:rPr lang="zh-CN" sz="2800" dirty="0">
                          <a:effectLst/>
                        </a:rPr>
                        <a:t>或</a:t>
                      </a:r>
                      <a:r>
                        <a:rPr lang="en-US" sz="2800" dirty="0">
                          <a:effectLst/>
                        </a:rPr>
                        <a:t>&lt;0)</a:t>
                      </a:r>
                      <a:r>
                        <a:rPr lang="zh-CN" sz="2800" dirty="0">
                          <a:effectLst/>
                        </a:rPr>
                        <a:t>表示直线的哪一侧区域</a:t>
                      </a:r>
                      <a:r>
                        <a:rPr lang="en-US" sz="2800" dirty="0">
                          <a:effectLst/>
                        </a:rPr>
                        <a:t>.</a:t>
                      </a:r>
                      <a:r>
                        <a:rPr lang="zh-CN" sz="2800" dirty="0">
                          <a:effectLst/>
                        </a:rPr>
                        <a:t>若直线不过原点</a:t>
                      </a:r>
                      <a:r>
                        <a:rPr lang="en-US" sz="2800" dirty="0">
                          <a:effectLst/>
                        </a:rPr>
                        <a:t>(</a:t>
                      </a:r>
                      <a:r>
                        <a:rPr lang="zh-CN" sz="2800" dirty="0">
                          <a:effectLst/>
                        </a:rPr>
                        <a:t>即</a:t>
                      </a:r>
                      <a:r>
                        <a:rPr lang="en-US" sz="2800" i="1" dirty="0">
                          <a:effectLst/>
                        </a:rPr>
                        <a:t>C</a:t>
                      </a:r>
                      <a:r>
                        <a:rPr lang="en-US" sz="2800" dirty="0">
                          <a:effectLst/>
                        </a:rPr>
                        <a:t>≠0),</a:t>
                      </a:r>
                      <a:r>
                        <a:rPr lang="zh-CN" sz="2800" dirty="0">
                          <a:effectLst/>
                        </a:rPr>
                        <a:t>常把原点</a:t>
                      </a:r>
                      <a:r>
                        <a:rPr lang="en-US" sz="2800" dirty="0">
                          <a:effectLst/>
                        </a:rPr>
                        <a:t>(0,0)</a:t>
                      </a:r>
                      <a:r>
                        <a:rPr lang="zh-CN" sz="2800" dirty="0">
                          <a:effectLst/>
                        </a:rPr>
                        <a:t>作为特殊点</a:t>
                      </a:r>
                      <a:r>
                        <a:rPr lang="en-US" sz="2800" dirty="0">
                          <a:effectLst/>
                        </a:rPr>
                        <a:t>.</a:t>
                      </a:r>
                      <a:r>
                        <a:rPr lang="zh-CN" sz="2800" dirty="0">
                          <a:effectLst/>
                        </a:rPr>
                        <a:t>若直线经过原点</a:t>
                      </a:r>
                      <a:r>
                        <a:rPr lang="en-US" sz="2800" dirty="0">
                          <a:effectLst/>
                        </a:rPr>
                        <a:t>(</a:t>
                      </a:r>
                      <a:r>
                        <a:rPr lang="zh-CN" sz="2800" dirty="0">
                          <a:effectLst/>
                        </a:rPr>
                        <a:t>即</a:t>
                      </a:r>
                      <a:r>
                        <a:rPr lang="en-US" sz="2800" i="1" dirty="0">
                          <a:effectLst/>
                        </a:rPr>
                        <a:t>C</a:t>
                      </a:r>
                      <a:r>
                        <a:rPr lang="en-US" sz="2800" dirty="0">
                          <a:effectLst/>
                        </a:rPr>
                        <a:t>=0),</a:t>
                      </a:r>
                      <a:r>
                        <a:rPr lang="zh-CN" sz="2800" dirty="0">
                          <a:effectLst/>
                        </a:rPr>
                        <a:t>常选</a:t>
                      </a:r>
                      <a:r>
                        <a:rPr lang="en-US" sz="2800" dirty="0">
                          <a:effectLst/>
                        </a:rPr>
                        <a:t>(1,0),(-1,0),(0,1),(0,-1</a:t>
                      </a:r>
                      <a:r>
                        <a:rPr lang="en-US" sz="2800" dirty="0" smtClean="0">
                          <a:effectLst/>
                        </a:rPr>
                        <a:t>)</a:t>
                      </a:r>
                      <a:r>
                        <a:rPr lang="zh-CN" sz="2800" dirty="0" smtClean="0">
                          <a:effectLst/>
                        </a:rPr>
                        <a:t>等特殊</a:t>
                      </a:r>
                      <a:r>
                        <a:rPr lang="zh-CN" sz="2800" dirty="0">
                          <a:effectLst/>
                        </a:rPr>
                        <a:t>点代入判断</a:t>
                      </a:r>
                      <a:r>
                        <a:rPr lang="en-US" sz="2800" dirty="0">
                          <a:effectLst/>
                        </a:rPr>
                        <a:t>.</a:t>
                      </a:r>
                      <a:endParaRPr lang="zh-CN" sz="2800" dirty="0">
                        <a:effectLst/>
                      </a:endParaRPr>
                    </a:p>
                    <a:p>
                      <a:pPr>
                        <a:lnSpc>
                          <a:spcPct val="150000"/>
                        </a:lnSpc>
                        <a:spcAft>
                          <a:spcPts val="0"/>
                        </a:spcAft>
                      </a:pPr>
                      <a:r>
                        <a:rPr lang="zh-CN" sz="2800" b="1" dirty="0">
                          <a:effectLst/>
                        </a:rPr>
                        <a:t>方法</a:t>
                      </a:r>
                      <a:r>
                        <a:rPr lang="en-US" sz="2800" b="1" dirty="0">
                          <a:effectLst/>
                        </a:rPr>
                        <a:t>2</a:t>
                      </a:r>
                      <a:r>
                        <a:rPr lang="zh-CN" sz="2800" b="1" dirty="0">
                          <a:effectLst/>
                        </a:rPr>
                        <a:t>　一般式</a:t>
                      </a:r>
                      <a:r>
                        <a:rPr lang="en-US" sz="2800" b="1" dirty="0">
                          <a:effectLst/>
                        </a:rPr>
                        <a:t>(</a:t>
                      </a:r>
                      <a:r>
                        <a:rPr lang="en-US" sz="2800" b="1" i="1" dirty="0">
                          <a:effectLst/>
                        </a:rPr>
                        <a:t>A</a:t>
                      </a:r>
                      <a:r>
                        <a:rPr lang="en-US" sz="2800" b="1" dirty="0">
                          <a:effectLst/>
                        </a:rPr>
                        <a:t>&gt;0),</a:t>
                      </a:r>
                      <a:r>
                        <a:rPr lang="zh-CN" sz="2800" b="1" dirty="0">
                          <a:effectLst/>
                        </a:rPr>
                        <a:t>大为右</a:t>
                      </a:r>
                      <a:r>
                        <a:rPr lang="en-US" sz="2800" b="1" dirty="0">
                          <a:effectLst/>
                        </a:rPr>
                        <a:t>,</a:t>
                      </a:r>
                      <a:r>
                        <a:rPr lang="zh-CN" sz="2800" b="1" dirty="0">
                          <a:effectLst/>
                        </a:rPr>
                        <a:t>小为左</a:t>
                      </a:r>
                    </a:p>
                    <a:p>
                      <a:pPr>
                        <a:lnSpc>
                          <a:spcPct val="150000"/>
                        </a:lnSpc>
                        <a:spcAft>
                          <a:spcPts val="0"/>
                        </a:spcAft>
                      </a:pPr>
                      <a:r>
                        <a:rPr lang="zh-CN" sz="2800" dirty="0">
                          <a:effectLst/>
                        </a:rPr>
                        <a:t>当</a:t>
                      </a:r>
                      <a:r>
                        <a:rPr lang="en-US" sz="2800" i="1" dirty="0">
                          <a:effectLst/>
                        </a:rPr>
                        <a:t>A</a:t>
                      </a:r>
                      <a:r>
                        <a:rPr lang="en-US" sz="2800" dirty="0">
                          <a:effectLst/>
                        </a:rPr>
                        <a:t>&gt;0</a:t>
                      </a:r>
                      <a:r>
                        <a:rPr lang="zh-CN" sz="2800" dirty="0">
                          <a:effectLst/>
                        </a:rPr>
                        <a:t>时</a:t>
                      </a:r>
                      <a:r>
                        <a:rPr lang="en-US" sz="2800" dirty="0">
                          <a:effectLst/>
                        </a:rPr>
                        <a:t>,</a:t>
                      </a:r>
                      <a:r>
                        <a:rPr lang="en-US" sz="2800" i="1" dirty="0" err="1">
                          <a:effectLst/>
                        </a:rPr>
                        <a:t>Ax</a:t>
                      </a:r>
                      <a:r>
                        <a:rPr lang="en-US" sz="2800" dirty="0" err="1">
                          <a:effectLst/>
                        </a:rPr>
                        <a:t>+</a:t>
                      </a:r>
                      <a:r>
                        <a:rPr lang="en-US" sz="2800" i="1" dirty="0" err="1">
                          <a:effectLst/>
                        </a:rPr>
                        <a:t>By</a:t>
                      </a:r>
                      <a:r>
                        <a:rPr lang="en-US" sz="2800" dirty="0" err="1">
                          <a:effectLst/>
                        </a:rPr>
                        <a:t>+</a:t>
                      </a:r>
                      <a:r>
                        <a:rPr lang="en-US" sz="2800" i="1" dirty="0" err="1">
                          <a:effectLst/>
                        </a:rPr>
                        <a:t>C</a:t>
                      </a:r>
                      <a:r>
                        <a:rPr lang="en-US" sz="2800" dirty="0">
                          <a:effectLst/>
                        </a:rPr>
                        <a:t>&gt;0</a:t>
                      </a:r>
                      <a:r>
                        <a:rPr lang="zh-CN" sz="2800" dirty="0">
                          <a:effectLst/>
                        </a:rPr>
                        <a:t>表示直线右方区域</a:t>
                      </a:r>
                      <a:r>
                        <a:rPr lang="en-US" sz="2800" dirty="0">
                          <a:effectLst/>
                        </a:rPr>
                        <a:t>;</a:t>
                      </a:r>
                      <a:r>
                        <a:rPr lang="en-US" sz="2800" i="1" dirty="0" err="1">
                          <a:effectLst/>
                        </a:rPr>
                        <a:t>Ax</a:t>
                      </a:r>
                      <a:r>
                        <a:rPr lang="en-US" sz="2800" dirty="0" err="1">
                          <a:effectLst/>
                        </a:rPr>
                        <a:t>+</a:t>
                      </a:r>
                      <a:r>
                        <a:rPr lang="en-US" sz="2800" i="1" dirty="0" err="1">
                          <a:effectLst/>
                        </a:rPr>
                        <a:t>By</a:t>
                      </a:r>
                      <a:r>
                        <a:rPr lang="en-US" sz="2800" dirty="0" err="1">
                          <a:effectLst/>
                        </a:rPr>
                        <a:t>+</a:t>
                      </a:r>
                      <a:r>
                        <a:rPr lang="en-US" sz="2800" i="1" dirty="0" err="1">
                          <a:effectLst/>
                        </a:rPr>
                        <a:t>C</a:t>
                      </a:r>
                      <a:r>
                        <a:rPr lang="en-US" sz="2800" dirty="0">
                          <a:effectLst/>
                        </a:rPr>
                        <a:t>&lt;0</a:t>
                      </a:r>
                      <a:r>
                        <a:rPr lang="zh-CN" sz="2800" dirty="0">
                          <a:effectLst/>
                        </a:rPr>
                        <a:t>表示直线左方区域</a:t>
                      </a:r>
                      <a:r>
                        <a:rPr lang="en-US" sz="2800" dirty="0">
                          <a:effectLst/>
                        </a:rPr>
                        <a:t>.</a:t>
                      </a:r>
                      <a:endParaRPr lang="zh-CN" sz="2800" dirty="0">
                        <a:effectLst/>
                      </a:endParaRPr>
                    </a:p>
                    <a:p>
                      <a:pPr>
                        <a:lnSpc>
                          <a:spcPct val="150000"/>
                        </a:lnSpc>
                        <a:spcAft>
                          <a:spcPts val="0"/>
                        </a:spcAft>
                      </a:pPr>
                      <a:r>
                        <a:rPr lang="zh-CN" sz="2800" b="1" dirty="0">
                          <a:effectLst/>
                        </a:rPr>
                        <a:t>方法</a:t>
                      </a:r>
                      <a:r>
                        <a:rPr lang="en-US" sz="2800" b="1" dirty="0">
                          <a:effectLst/>
                        </a:rPr>
                        <a:t>3</a:t>
                      </a:r>
                      <a:r>
                        <a:rPr lang="zh-CN" sz="2800" b="1" dirty="0">
                          <a:effectLst/>
                        </a:rPr>
                        <a:t>　一般式</a:t>
                      </a:r>
                      <a:r>
                        <a:rPr lang="en-US" sz="2800" b="1" dirty="0">
                          <a:effectLst/>
                        </a:rPr>
                        <a:t>,“</a:t>
                      </a:r>
                      <a:r>
                        <a:rPr lang="zh-CN" sz="2800" b="1" dirty="0">
                          <a:effectLst/>
                        </a:rPr>
                        <a:t>同</a:t>
                      </a:r>
                      <a:r>
                        <a:rPr lang="en-US" sz="2800" b="1" dirty="0">
                          <a:effectLst/>
                        </a:rPr>
                        <a:t>”</a:t>
                      </a:r>
                      <a:r>
                        <a:rPr lang="zh-CN" sz="2800" b="1" dirty="0">
                          <a:effectLst/>
                        </a:rPr>
                        <a:t>为上</a:t>
                      </a:r>
                      <a:r>
                        <a:rPr lang="en-US" sz="2800" b="1" dirty="0">
                          <a:effectLst/>
                        </a:rPr>
                        <a:t>,“</a:t>
                      </a:r>
                      <a:r>
                        <a:rPr lang="zh-CN" sz="2800" b="1" dirty="0">
                          <a:effectLst/>
                        </a:rPr>
                        <a:t>异</a:t>
                      </a:r>
                      <a:r>
                        <a:rPr lang="en-US" sz="2800" b="1" dirty="0">
                          <a:effectLst/>
                        </a:rPr>
                        <a:t>”</a:t>
                      </a:r>
                      <a:r>
                        <a:rPr lang="zh-CN" sz="2800" b="1" dirty="0">
                          <a:effectLst/>
                        </a:rPr>
                        <a:t>为</a:t>
                      </a:r>
                      <a:r>
                        <a:rPr lang="zh-CN" sz="2800" b="1" dirty="0" smtClean="0">
                          <a:effectLst/>
                        </a:rPr>
                        <a:t>下</a:t>
                      </a:r>
                      <a:endParaRPr lang="zh-CN" sz="2800" b="1" dirty="0">
                        <a:effectLst/>
                      </a:endParaRPr>
                    </a:p>
                  </a:txBody>
                  <a:tcPr marL="68580" marR="68580" marT="0" marB="0"/>
                </a:tc>
                <a:extLst>
                  <a:ext uri="{0D108BD9-81ED-4DB2-BD59-A6C34878D82A}">
                    <a16:rowId xmlns:a16="http://schemas.microsoft.com/office/drawing/2014/main" xmlns="" val="734465240"/>
                  </a:ext>
                </a:extLst>
              </a:tr>
            </a:tbl>
          </a:graphicData>
        </a:graphic>
      </p:graphicFrame>
    </p:spTree>
    <p:extLst>
      <p:ext uri="{BB962C8B-B14F-4D97-AF65-F5344CB8AC3E}">
        <p14:creationId xmlns:p14="http://schemas.microsoft.com/office/powerpoint/2010/main" xmlns="" val="10071225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24882044"/>
              </p:ext>
            </p:extLst>
          </p:nvPr>
        </p:nvGraphicFramePr>
        <p:xfrm>
          <a:off x="383458" y="393290"/>
          <a:ext cx="11474245" cy="5760720"/>
        </p:xfrm>
        <a:graphic>
          <a:graphicData uri="http://schemas.openxmlformats.org/drawingml/2006/table">
            <a:tbl>
              <a:tblPr>
                <a:tableStyleId>{5940675A-B579-460E-94D1-54222C63F5DA}</a:tableStyleId>
              </a:tblPr>
              <a:tblGrid>
                <a:gridCol w="11474245">
                  <a:extLst>
                    <a:ext uri="{9D8B030D-6E8A-4147-A177-3AD203B41FA5}">
                      <a16:colId xmlns:a16="http://schemas.microsoft.com/office/drawing/2014/main" xmlns="" val="2069081641"/>
                    </a:ext>
                  </a:extLst>
                </a:gridCol>
              </a:tblGrid>
              <a:tr h="3824749">
                <a:tc>
                  <a:txBody>
                    <a:bodyPr/>
                    <a:lstStyle/>
                    <a:p>
                      <a:pPr>
                        <a:lnSpc>
                          <a:spcPct val="150000"/>
                        </a:lnSpc>
                        <a:spcAft>
                          <a:spcPts val="0"/>
                        </a:spcAft>
                      </a:pPr>
                      <a:r>
                        <a:rPr lang="zh-CN" sz="2800" dirty="0" smtClean="0">
                          <a:effectLst/>
                        </a:rPr>
                        <a:t>观察</a:t>
                      </a:r>
                      <a:r>
                        <a:rPr lang="en-US" sz="2800" i="1" dirty="0">
                          <a:effectLst/>
                        </a:rPr>
                        <a:t>B</a:t>
                      </a:r>
                      <a:r>
                        <a:rPr lang="zh-CN" sz="2800" dirty="0">
                          <a:effectLst/>
                        </a:rPr>
                        <a:t>的符号与不等式的符号</a:t>
                      </a:r>
                      <a:r>
                        <a:rPr lang="en-US" sz="2800" dirty="0">
                          <a:effectLst/>
                        </a:rPr>
                        <a:t>,</a:t>
                      </a:r>
                      <a:r>
                        <a:rPr lang="zh-CN" sz="2800" dirty="0">
                          <a:effectLst/>
                        </a:rPr>
                        <a:t>若</a:t>
                      </a:r>
                      <a:r>
                        <a:rPr lang="en-US" sz="2800" dirty="0">
                          <a:effectLst/>
                        </a:rPr>
                        <a:t>B</a:t>
                      </a:r>
                      <a:r>
                        <a:rPr lang="zh-CN" sz="2800" dirty="0">
                          <a:effectLst/>
                        </a:rPr>
                        <a:t>的符号与不等式的符号</a:t>
                      </a:r>
                      <a:r>
                        <a:rPr lang="en-US" sz="2800" dirty="0">
                          <a:effectLst/>
                        </a:rPr>
                        <a:t>“</a:t>
                      </a:r>
                      <a:r>
                        <a:rPr lang="zh-CN" sz="2800" dirty="0">
                          <a:effectLst/>
                        </a:rPr>
                        <a:t>相同</a:t>
                      </a:r>
                      <a:r>
                        <a:rPr lang="en-US" sz="2800" dirty="0">
                          <a:effectLst/>
                        </a:rPr>
                        <a:t>”,</a:t>
                      </a:r>
                      <a:r>
                        <a:rPr lang="zh-CN" sz="2800" dirty="0">
                          <a:effectLst/>
                        </a:rPr>
                        <a:t>则表示直线上方的区域</a:t>
                      </a:r>
                      <a:r>
                        <a:rPr lang="en-US" sz="2800" dirty="0">
                          <a:effectLst/>
                        </a:rPr>
                        <a:t>;</a:t>
                      </a:r>
                      <a:r>
                        <a:rPr lang="zh-CN" sz="2800" dirty="0">
                          <a:effectLst/>
                        </a:rPr>
                        <a:t>若</a:t>
                      </a:r>
                      <a:r>
                        <a:rPr lang="en-US" sz="2800" i="1" dirty="0">
                          <a:effectLst/>
                        </a:rPr>
                        <a:t>B</a:t>
                      </a:r>
                      <a:r>
                        <a:rPr lang="zh-CN" sz="2800" dirty="0">
                          <a:effectLst/>
                        </a:rPr>
                        <a:t>的符号与不等式的符号</a:t>
                      </a:r>
                      <a:r>
                        <a:rPr lang="en-US" sz="2800" dirty="0">
                          <a:effectLst/>
                        </a:rPr>
                        <a:t>“</a:t>
                      </a:r>
                      <a:r>
                        <a:rPr lang="zh-CN" sz="2800" dirty="0">
                          <a:effectLst/>
                        </a:rPr>
                        <a:t>相异</a:t>
                      </a:r>
                      <a:r>
                        <a:rPr lang="en-US" sz="2800" dirty="0">
                          <a:effectLst/>
                        </a:rPr>
                        <a:t>”,</a:t>
                      </a:r>
                      <a:r>
                        <a:rPr lang="zh-CN" sz="2800" dirty="0">
                          <a:effectLst/>
                        </a:rPr>
                        <a:t>则表示直线下方的区域</a:t>
                      </a:r>
                      <a:r>
                        <a:rPr lang="en-US" sz="2800" dirty="0">
                          <a:effectLst/>
                        </a:rPr>
                        <a:t>.</a:t>
                      </a:r>
                      <a:endParaRPr lang="zh-CN" sz="2800" dirty="0">
                        <a:effectLst/>
                      </a:endParaRPr>
                    </a:p>
                    <a:p>
                      <a:pPr>
                        <a:lnSpc>
                          <a:spcPct val="150000"/>
                        </a:lnSpc>
                        <a:spcAft>
                          <a:spcPts val="0"/>
                        </a:spcAft>
                      </a:pPr>
                      <a:r>
                        <a:rPr lang="en-US" sz="2800" dirty="0">
                          <a:effectLst/>
                        </a:rPr>
                        <a:t>2.</a:t>
                      </a:r>
                      <a:r>
                        <a:rPr lang="zh-CN" sz="2800" dirty="0">
                          <a:effectLst/>
                        </a:rPr>
                        <a:t>求平面区域的面积</a:t>
                      </a:r>
                    </a:p>
                    <a:p>
                      <a:pPr>
                        <a:lnSpc>
                          <a:spcPct val="150000"/>
                        </a:lnSpc>
                        <a:spcAft>
                          <a:spcPts val="0"/>
                        </a:spcAft>
                      </a:pPr>
                      <a:r>
                        <a:rPr lang="zh-CN" sz="2800" dirty="0">
                          <a:effectLst/>
                        </a:rPr>
                        <a:t>对平面区域进行分析</a:t>
                      </a:r>
                      <a:r>
                        <a:rPr lang="en-US" sz="2800" dirty="0">
                          <a:effectLst/>
                        </a:rPr>
                        <a:t>,</a:t>
                      </a:r>
                      <a:r>
                        <a:rPr lang="zh-CN" sz="2800" dirty="0">
                          <a:effectLst/>
                        </a:rPr>
                        <a:t>若为三角形</a:t>
                      </a:r>
                      <a:r>
                        <a:rPr lang="en-US" sz="2800" dirty="0">
                          <a:effectLst/>
                        </a:rPr>
                        <a:t>,</a:t>
                      </a:r>
                      <a:r>
                        <a:rPr lang="zh-CN" sz="2800" dirty="0">
                          <a:effectLst/>
                        </a:rPr>
                        <a:t>应确定底与高</a:t>
                      </a:r>
                      <a:r>
                        <a:rPr lang="en-US" sz="2800" dirty="0">
                          <a:effectLst/>
                        </a:rPr>
                        <a:t>,</a:t>
                      </a:r>
                      <a:r>
                        <a:rPr lang="zh-CN" sz="2800" dirty="0">
                          <a:effectLst/>
                        </a:rPr>
                        <a:t>若为规则四边形</a:t>
                      </a:r>
                      <a:r>
                        <a:rPr lang="en-US" sz="2800" dirty="0">
                          <a:effectLst/>
                        </a:rPr>
                        <a:t>(</a:t>
                      </a:r>
                      <a:r>
                        <a:rPr lang="zh-CN" sz="2800" dirty="0">
                          <a:effectLst/>
                        </a:rPr>
                        <a:t>如平行四边形或梯形</a:t>
                      </a:r>
                      <a:r>
                        <a:rPr lang="en-US" sz="2800" dirty="0">
                          <a:effectLst/>
                        </a:rPr>
                        <a:t>),</a:t>
                      </a:r>
                      <a:r>
                        <a:rPr lang="zh-CN" sz="2800" dirty="0">
                          <a:effectLst/>
                        </a:rPr>
                        <a:t>可利用面积公式直接求解</a:t>
                      </a:r>
                      <a:r>
                        <a:rPr lang="en-US" sz="2800" dirty="0">
                          <a:effectLst/>
                        </a:rPr>
                        <a:t>,</a:t>
                      </a:r>
                      <a:r>
                        <a:rPr lang="zh-CN" sz="2800" dirty="0">
                          <a:effectLst/>
                        </a:rPr>
                        <a:t>若为不规则四边形</a:t>
                      </a:r>
                      <a:r>
                        <a:rPr lang="en-US" sz="2800" dirty="0">
                          <a:effectLst/>
                        </a:rPr>
                        <a:t>,</a:t>
                      </a:r>
                      <a:r>
                        <a:rPr lang="zh-CN" sz="2800" dirty="0">
                          <a:effectLst/>
                        </a:rPr>
                        <a:t>可分割成几个三角形</a:t>
                      </a:r>
                      <a:r>
                        <a:rPr lang="en-US" sz="2800" dirty="0">
                          <a:effectLst/>
                        </a:rPr>
                        <a:t>,</a:t>
                      </a:r>
                      <a:r>
                        <a:rPr lang="zh-CN" sz="2800" dirty="0">
                          <a:effectLst/>
                        </a:rPr>
                        <a:t>分别求解再求和即可</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734465240"/>
                  </a:ext>
                </a:extLst>
              </a:tr>
              <a:tr h="810927">
                <a:tc>
                  <a:txBody>
                    <a:bodyPr/>
                    <a:lstStyle/>
                    <a:p>
                      <a:pPr>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易错点拨</a:t>
                      </a:r>
                    </a:p>
                    <a:p>
                      <a:pPr>
                        <a:lnSpc>
                          <a:spcPct val="150000"/>
                        </a:lnSpc>
                        <a:spcAft>
                          <a:spcPts val="0"/>
                        </a:spcAft>
                      </a:pPr>
                      <a:r>
                        <a:rPr lang="zh-CN" sz="2800" dirty="0">
                          <a:effectLst/>
                        </a:rPr>
                        <a:t>在画二元一次不等式</a:t>
                      </a:r>
                      <a:r>
                        <a:rPr lang="en-US" sz="2800" dirty="0">
                          <a:effectLst/>
                        </a:rPr>
                        <a:t>(</a:t>
                      </a:r>
                      <a:r>
                        <a:rPr lang="zh-CN" sz="2800" dirty="0">
                          <a:effectLst/>
                        </a:rPr>
                        <a:t>组</a:t>
                      </a:r>
                      <a:r>
                        <a:rPr lang="en-US" sz="2800" dirty="0">
                          <a:effectLst/>
                        </a:rPr>
                        <a:t>)</a:t>
                      </a:r>
                      <a:r>
                        <a:rPr lang="zh-CN" sz="2800" dirty="0">
                          <a:effectLst/>
                        </a:rPr>
                        <a:t>表示的平面区域时</a:t>
                      </a:r>
                      <a:r>
                        <a:rPr lang="en-US" sz="2800" dirty="0">
                          <a:effectLst/>
                        </a:rPr>
                        <a:t>,</a:t>
                      </a:r>
                      <a:r>
                        <a:rPr lang="zh-CN" sz="2800" dirty="0">
                          <a:effectLst/>
                        </a:rPr>
                        <a:t>要注意以下两个问题</a:t>
                      </a:r>
                      <a:r>
                        <a:rPr lang="en-US" sz="2800" dirty="0">
                          <a:effectLst/>
                        </a:rPr>
                        <a:t>:(1)</a:t>
                      </a:r>
                      <a:r>
                        <a:rPr lang="zh-CN" sz="2800" dirty="0">
                          <a:effectLst/>
                        </a:rPr>
                        <a:t>边界线是虚线还是实线</a:t>
                      </a:r>
                      <a:r>
                        <a:rPr lang="en-US" sz="2800" dirty="0">
                          <a:effectLst/>
                        </a:rPr>
                        <a:t>;(2)</a:t>
                      </a:r>
                      <a:r>
                        <a:rPr lang="zh-CN" sz="2800" dirty="0">
                          <a:effectLst/>
                        </a:rPr>
                        <a:t>选取的平面区域在直线的哪一侧</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2227493610"/>
                  </a:ext>
                </a:extLst>
              </a:tr>
            </a:tbl>
          </a:graphicData>
        </a:graphic>
      </p:graphicFrame>
    </p:spTree>
    <p:extLst>
      <p:ext uri="{BB962C8B-B14F-4D97-AF65-F5344CB8AC3E}">
        <p14:creationId xmlns:p14="http://schemas.microsoft.com/office/powerpoint/2010/main" xmlns="" val="60571198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92546"/>
                <a:ext cx="11139948" cy="6572761"/>
              </a:xfrm>
              <a:prstGeom prst="rect">
                <a:avLst/>
              </a:prstGeom>
            </p:spPr>
            <p:txBody>
              <a:bodyPr wrap="square">
                <a:spAutoFit/>
              </a:bodyPr>
              <a:lstStyle/>
              <a:p>
                <a:pPr lvl="0">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800" dirty="0">
                    <a:solidFill>
                      <a:prstClr val="black"/>
                    </a:solidFill>
                  </a:rPr>
                  <a:t>　</a:t>
                </a:r>
                <a:endParaRPr lang="en-US" altLang="zh-CN" sz="2800" dirty="0" smtClean="0">
                  <a:solidFill>
                    <a:prstClr val="black"/>
                  </a:solidFill>
                </a:endParaRPr>
              </a:p>
              <a:p>
                <a:pPr>
                  <a:lnSpc>
                    <a:spcPct val="150000"/>
                  </a:lnSpc>
                </a:pPr>
                <a:r>
                  <a:rPr lang="en-US" altLang="zh-CN" sz="2800" dirty="0"/>
                  <a:t>(1)</a:t>
                </a:r>
                <a:r>
                  <a:rPr lang="zh-CN" altLang="zh-CN" sz="2800" dirty="0"/>
                  <a:t>已知不等式</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≤1,     </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ea typeface="Cambria Math" panose="02040503050406030204" pitchFamily="18" charset="0"/>
                              </a:rPr>
                              <m:t>,</m:t>
                            </m:r>
                          </m:e>
                          <m:e>
                            <m:r>
                              <a:rPr lang="en-US" altLang="zh-CN" sz="2800" b="0" i="1" smtClean="0">
                                <a:latin typeface="Cambria Math" panose="02040503050406030204" pitchFamily="18" charset="0"/>
                              </a:rPr>
                              <m:t>𝑦</m:t>
                            </m:r>
                            <m:r>
                              <a:rPr lang="en-US" altLang="zh-CN" sz="2800" i="1">
                                <a:latin typeface="Cambria Math" panose="02040503050406030204" pitchFamily="18" charset="0"/>
                              </a:rPr>
                              <m:t>≥0,</m:t>
                            </m:r>
                            <m:r>
                              <a:rPr lang="en-US" altLang="zh-CN" sz="2800" b="0" i="1" smtClean="0">
                                <a:latin typeface="Cambria Math" panose="02040503050406030204" pitchFamily="18" charset="0"/>
                              </a:rPr>
                              <m:t>             </m:t>
                            </m:r>
                          </m:e>
                        </m:eqArr>
                      </m:e>
                    </m:d>
                  </m:oMath>
                </a14:m>
                <a:r>
                  <a:rPr lang="zh-CN" altLang="zh-CN" sz="2800" dirty="0"/>
                  <a:t>组所表示的平面区域为</a:t>
                </a:r>
                <a:r>
                  <a:rPr lang="en-US" altLang="zh-CN" sz="2800" i="1" dirty="0"/>
                  <a:t>D</a:t>
                </a:r>
                <a:r>
                  <a:rPr lang="en-US" altLang="zh-CN" sz="2800" dirty="0"/>
                  <a:t>,</a:t>
                </a:r>
                <a:r>
                  <a:rPr lang="zh-CN" altLang="zh-CN" sz="2800" dirty="0"/>
                  <a:t>若直线</a:t>
                </a:r>
                <a:r>
                  <a:rPr lang="en-US" altLang="zh-CN" sz="2800" i="1" dirty="0"/>
                  <a:t>y</a:t>
                </a:r>
                <a:r>
                  <a:rPr lang="en-US" altLang="zh-CN" sz="2800" dirty="0"/>
                  <a:t>=</a:t>
                </a:r>
                <a:r>
                  <a:rPr lang="en-US" altLang="zh-CN" sz="2800" i="1" dirty="0"/>
                  <a:t>kx</a:t>
                </a:r>
                <a:r>
                  <a:rPr lang="en-US" altLang="zh-CN" sz="2800" dirty="0"/>
                  <a:t>-3</a:t>
                </a:r>
                <a:r>
                  <a:rPr lang="zh-CN" altLang="zh-CN" sz="2800" dirty="0"/>
                  <a:t>与平面区域</a:t>
                </a:r>
                <a:r>
                  <a:rPr lang="en-US" altLang="zh-CN" sz="2800" i="1" dirty="0"/>
                  <a:t>D</a:t>
                </a:r>
                <a:r>
                  <a:rPr lang="zh-CN" altLang="zh-CN" sz="2800" dirty="0"/>
                  <a:t>有公共点</a:t>
                </a:r>
                <a:r>
                  <a:rPr lang="en-US" altLang="zh-CN" sz="2800" dirty="0"/>
                  <a:t>,</a:t>
                </a:r>
                <a:r>
                  <a:rPr lang="zh-CN" altLang="zh-CN" sz="2800" dirty="0"/>
                  <a:t>则</a:t>
                </a:r>
                <a:r>
                  <a:rPr lang="en-US" altLang="zh-CN" sz="2800" i="1" dirty="0"/>
                  <a:t>k</a:t>
                </a:r>
                <a:r>
                  <a:rPr lang="zh-CN" altLang="zh-CN" sz="2800" dirty="0"/>
                  <a:t>的取值范围为</a:t>
                </a:r>
                <a:r>
                  <a:rPr lang="en-US" altLang="zh-CN" sz="2800" dirty="0"/>
                  <a:t>(</a:t>
                </a:r>
                <a:r>
                  <a:rPr lang="zh-CN" altLang="zh-CN" sz="2800" dirty="0"/>
                  <a:t>　　</a:t>
                </a:r>
                <a:r>
                  <a:rPr lang="en-US" altLang="zh-CN" sz="2800" dirty="0"/>
                  <a:t>)</a:t>
                </a:r>
                <a:endParaRPr lang="zh-CN" altLang="zh-CN" sz="2800" dirty="0"/>
              </a:p>
              <a:p>
                <a:pPr>
                  <a:lnSpc>
                    <a:spcPct val="150000"/>
                  </a:lnSpc>
                </a:pPr>
                <a:r>
                  <a:rPr lang="en-US" altLang="zh-CN" sz="2800" dirty="0"/>
                  <a:t>A.[-3,3]	</a:t>
                </a:r>
                <a:endParaRPr lang="zh-CN" altLang="zh-CN" sz="2800" dirty="0"/>
              </a:p>
              <a:p>
                <a:pPr>
                  <a:lnSpc>
                    <a:spcPct val="150000"/>
                  </a:lnSpc>
                </a:pPr>
                <a:r>
                  <a:rPr lang="en-US" altLang="zh-CN" sz="2800" dirty="0"/>
                  <a:t>B.(-∞,-</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3</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3</m:t>
                        </m:r>
                      </m:den>
                    </m:f>
                  </m:oMath>
                </a14:m>
                <a:r>
                  <a:rPr lang="en-US" altLang="zh-CN" sz="2800" dirty="0"/>
                  <a:t>,+∞)</a:t>
                </a:r>
                <a:endParaRPr lang="zh-CN" altLang="zh-CN" sz="2800" dirty="0"/>
              </a:p>
              <a:p>
                <a:pPr>
                  <a:lnSpc>
                    <a:spcPct val="150000"/>
                  </a:lnSpc>
                </a:pPr>
                <a:r>
                  <a:rPr lang="en-US" altLang="zh-CN" sz="2800" dirty="0"/>
                  <a:t>C.(-∞,-3]∪[3,+∞)	</a:t>
                </a:r>
                <a:endParaRPr lang="zh-CN" altLang="zh-CN" sz="2800" dirty="0"/>
              </a:p>
              <a:p>
                <a:pPr>
                  <a:lnSpc>
                    <a:spcPct val="150000"/>
                  </a:lnSpc>
                </a:pPr>
                <a:r>
                  <a:rPr lang="en-US" altLang="zh-CN" sz="2800" dirty="0"/>
                  <a:t>D.[-</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3</m:t>
                        </m:r>
                      </m:den>
                    </m:f>
                  </m:oMath>
                </a14:m>
                <a:r>
                  <a:rPr lang="en-US" altLang="zh-CN" sz="2800" dirty="0"/>
                  <a:t>, </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3</m:t>
                        </m:r>
                      </m:den>
                    </m:f>
                  </m:oMath>
                </a14:m>
                <a:r>
                  <a:rPr lang="en-US" altLang="zh-CN" sz="2800" dirty="0" smtClean="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92546"/>
                <a:ext cx="11139948" cy="6572761"/>
              </a:xfrm>
              <a:prstGeom prst="rect">
                <a:avLst/>
              </a:prstGeom>
              <a:blipFill rotWithShape="0">
                <a:blip r:embed="rId2"/>
                <a:stretch>
                  <a:fillRect l="-1149" r="-164"/>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3630208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070450" y="1447799"/>
            <a:ext cx="10065636"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b="1" dirty="0" smtClean="0">
                <a:solidFill>
                  <a:srgbClr val="DA251C"/>
                </a:solidFill>
                <a:latin typeface="微软雅黑" panose="020B0503020204020204" pitchFamily="34" charset="-122"/>
                <a:ea typeface="微软雅黑" panose="020B0503020204020204" pitchFamily="34" charset="-122"/>
              </a:rPr>
              <a:t>考</a:t>
            </a:r>
            <a:r>
              <a:rPr lang="zh-CN" altLang="en-US" sz="2800" b="1" dirty="0">
                <a:solidFill>
                  <a:srgbClr val="DA251C"/>
                </a:solidFill>
                <a:latin typeface="微软雅黑" panose="020B0503020204020204" pitchFamily="34" charset="-122"/>
                <a:ea typeface="微软雅黑" panose="020B0503020204020204" pitchFamily="34" charset="-122"/>
              </a:rPr>
              <a:t>情精解读</a:t>
            </a:r>
          </a:p>
        </p:txBody>
      </p:sp>
      <p:sp>
        <p:nvSpPr>
          <p:cNvPr id="3" name="矩形 2">
            <a:hlinkClick r:id="rId3" action="ppaction://hlinksldjump"/>
          </p:cNvPr>
          <p:cNvSpPr/>
          <p:nvPr/>
        </p:nvSpPr>
        <p:spPr>
          <a:xfrm>
            <a:off x="1070450" y="2911502"/>
            <a:ext cx="10065636" cy="5477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smtClean="0">
                <a:solidFill>
                  <a:srgbClr val="DA251C"/>
                </a:solidFill>
                <a:latin typeface="微软雅黑" panose="020B0503020204020204" pitchFamily="34" charset="-122"/>
                <a:ea typeface="微软雅黑" panose="020B0503020204020204" pitchFamily="34" charset="-122"/>
              </a:rPr>
              <a:t>A</a:t>
            </a:r>
            <a:r>
              <a:rPr lang="zh-CN" altLang="en-US" sz="2800" b="1" dirty="0" smtClean="0">
                <a:solidFill>
                  <a:srgbClr val="DA251C"/>
                </a:solidFill>
                <a:latin typeface="微软雅黑" panose="020B0503020204020204" pitchFamily="34" charset="-122"/>
                <a:ea typeface="微软雅黑" panose="020B0503020204020204" pitchFamily="34" charset="-122"/>
              </a:rPr>
              <a:t>考点帮</a:t>
            </a:r>
            <a:r>
              <a:rPr lang="en-US" altLang="zh-CN" sz="2800" b="1" dirty="0">
                <a:solidFill>
                  <a:srgbClr val="DA251C"/>
                </a:solidFill>
                <a:latin typeface="微软雅黑" panose="020B0503020204020204" pitchFamily="34" charset="-122"/>
                <a:ea typeface="微软雅黑" panose="020B0503020204020204" pitchFamily="34" charset="-122"/>
              </a:rPr>
              <a:t>·</a:t>
            </a:r>
            <a:r>
              <a:rPr lang="zh-CN" altLang="en-US" sz="2800" b="1" dirty="0" smtClean="0">
                <a:solidFill>
                  <a:srgbClr val="DA251C"/>
                </a:solidFill>
                <a:latin typeface="微软雅黑" panose="020B0503020204020204" pitchFamily="34" charset="-122"/>
                <a:ea typeface="微软雅黑" panose="020B0503020204020204" pitchFamily="34" charset="-122"/>
              </a:rPr>
              <a:t>知识全通关</a:t>
            </a:r>
            <a:endParaRPr lang="zh-CN" altLang="en-US" sz="2800" b="1" dirty="0">
              <a:solidFill>
                <a:srgbClr val="DA251C"/>
              </a:solidFill>
              <a:latin typeface="微软雅黑" panose="020B0503020204020204" pitchFamily="34" charset="-122"/>
              <a:ea typeface="微软雅黑" panose="020B0503020204020204" pitchFamily="34" charset="-122"/>
            </a:endParaRPr>
          </a:p>
        </p:txBody>
      </p:sp>
      <p:sp>
        <p:nvSpPr>
          <p:cNvPr id="6" name="矩形 5">
            <a:hlinkClick r:id="rId2" action="ppaction://hlinksldjump"/>
          </p:cNvPr>
          <p:cNvSpPr/>
          <p:nvPr/>
        </p:nvSpPr>
        <p:spPr>
          <a:xfrm>
            <a:off x="1063182" y="0"/>
            <a:ext cx="10065636" cy="1304263"/>
          </a:xfrm>
          <a:prstGeom prst="rect">
            <a:avLst/>
          </a:prstGeom>
          <a:solidFill>
            <a:srgbClr val="DA251C"/>
          </a:solidFill>
          <a:ln>
            <a:noFill/>
          </a:ln>
        </p:spPr>
        <p:style>
          <a:lnRef idx="3">
            <a:schemeClr val="lt1"/>
          </a:lnRef>
          <a:fillRef idx="1">
            <a:schemeClr val="accent6"/>
          </a:fillRef>
          <a:effectRef idx="1">
            <a:schemeClr val="accent6"/>
          </a:effectRef>
          <a:fontRef idx="minor">
            <a:schemeClr val="lt1"/>
          </a:fontRef>
        </p:style>
        <p:txBody>
          <a:bodyPr rtlCol="0" anchor="ctr"/>
          <a:lstStyle/>
          <a:p>
            <a:pPr algn="ctr"/>
            <a:r>
              <a:rPr lang="zh-CN" altLang="en-US" sz="4000" b="1" dirty="0" smtClean="0">
                <a:solidFill>
                  <a:schemeClr val="bg1"/>
                </a:solidFill>
                <a:latin typeface="微软雅黑" panose="020B0503020204020204" pitchFamily="34" charset="-122"/>
                <a:ea typeface="微软雅黑" panose="020B0503020204020204" pitchFamily="34" charset="-122"/>
              </a:rPr>
              <a:t>目录</a:t>
            </a:r>
            <a:endParaRPr lang="en-US" altLang="zh-CN" sz="4000" b="1" dirty="0" smtClean="0">
              <a:solidFill>
                <a:schemeClr val="bg1"/>
              </a:solidFill>
              <a:latin typeface="微软雅黑" panose="020B0503020204020204" pitchFamily="34" charset="-122"/>
              <a:ea typeface="微软雅黑" panose="020B0503020204020204" pitchFamily="34" charset="-122"/>
            </a:endParaRPr>
          </a:p>
          <a:p>
            <a:pPr algn="ctr"/>
            <a:r>
              <a:rPr lang="en-US" altLang="zh-CN" sz="2000" dirty="0">
                <a:solidFill>
                  <a:schemeClr val="bg1"/>
                </a:solidFill>
                <a:latin typeface="微软雅黑" panose="020B0503020204020204" pitchFamily="34" charset="-122"/>
                <a:ea typeface="微软雅黑" panose="020B0503020204020204" pitchFamily="34" charset="-122"/>
              </a:rPr>
              <a:t>CONTENTS</a:t>
            </a:r>
            <a:endParaRPr lang="zh-CN" altLang="en-US" sz="2000" dirty="0">
              <a:solidFill>
                <a:schemeClr val="bg1"/>
              </a:solidFill>
              <a:latin typeface="微软雅黑" panose="020B0503020204020204" pitchFamily="34" charset="-122"/>
              <a:ea typeface="微软雅黑" panose="020B0503020204020204" pitchFamily="34" charset="-122"/>
            </a:endParaRPr>
          </a:p>
        </p:txBody>
      </p:sp>
      <p:sp>
        <p:nvSpPr>
          <p:cNvPr id="14" name="矩形 13">
            <a:hlinkClick r:id="rId2" action="ppaction://hlinksldjump"/>
          </p:cNvPr>
          <p:cNvSpPr/>
          <p:nvPr/>
        </p:nvSpPr>
        <p:spPr>
          <a:xfrm>
            <a:off x="1063182" y="1997597"/>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命题规律</a:t>
            </a:r>
          </a:p>
        </p:txBody>
      </p:sp>
      <p:sp>
        <p:nvSpPr>
          <p:cNvPr id="15" name="矩形 14">
            <a:hlinkClick r:id="rId2" action="ppaction://hlinksldjump"/>
          </p:cNvPr>
          <p:cNvSpPr/>
          <p:nvPr/>
        </p:nvSpPr>
        <p:spPr>
          <a:xfrm>
            <a:off x="3944246" y="1997597"/>
            <a:ext cx="2881065" cy="53451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聚焦核心素养</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17" name="矩形 16">
            <a:hlinkClick r:id="rId2" action="ppaction://hlinksldjump"/>
          </p:cNvPr>
          <p:cNvSpPr/>
          <p:nvPr/>
        </p:nvSpPr>
        <p:spPr>
          <a:xfrm>
            <a:off x="1070450" y="3459416"/>
            <a:ext cx="10065636" cy="193016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smtClean="0">
                <a:solidFill>
                  <a:schemeClr val="tx1"/>
                </a:solidFill>
              </a:rPr>
              <a:t>二元一次不等式（组）与平面区域</a:t>
            </a:r>
            <a:endParaRPr lang="en-US" altLang="zh-CN" sz="2800" dirty="0" smtClean="0">
              <a:solidFill>
                <a:schemeClr val="tx1"/>
              </a:solidFill>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smtClean="0">
                <a:solidFill>
                  <a:schemeClr val="tx1"/>
                </a:solidFill>
              </a:rPr>
              <a:t>简单的线性规划问题</a:t>
            </a:r>
            <a:endParaRPr lang="en-US" altLang="zh-CN" sz="2800" dirty="0" smtClean="0">
              <a:solidFill>
                <a:schemeClr val="tx1"/>
              </a:solidFill>
            </a:endParaRPr>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458017"/>
                <a:ext cx="11139948" cy="2725746"/>
              </a:xfrm>
              <a:prstGeom prst="rect">
                <a:avLst/>
              </a:prstGeom>
            </p:spPr>
            <p:txBody>
              <a:bodyPr wrap="square">
                <a:spAutoFit/>
              </a:bodyPr>
              <a:lstStyle/>
              <a:p>
                <a:pPr>
                  <a:lnSpc>
                    <a:spcPct val="150000"/>
                  </a:lnSpc>
                </a:pPr>
                <a:r>
                  <a:rPr lang="en-US" altLang="zh-CN" sz="2800" dirty="0"/>
                  <a:t>(2)</a:t>
                </a:r>
                <a:r>
                  <a:rPr lang="zh-CN" altLang="zh-CN" sz="2800" dirty="0"/>
                  <a:t>不等式组</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2</m:t>
                            </m:r>
                            <m:r>
                              <a:rPr lang="en-US" altLang="zh-CN" sz="2800" i="1">
                                <a:latin typeface="Cambria Math" panose="02040503050406030204" pitchFamily="18" charset="0"/>
                                <a:ea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−6≤0, </m:t>
                            </m:r>
                          </m:e>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rPr>
                              <m:t>−3≥0,     </m:t>
                            </m:r>
                          </m:e>
                          <m:e>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                     </m:t>
                            </m:r>
                          </m:e>
                        </m:eqArr>
                      </m:e>
                    </m:d>
                  </m:oMath>
                </a14:m>
                <a:r>
                  <a:rPr lang="zh-CN" altLang="zh-CN" sz="2800" dirty="0"/>
                  <a:t>表示的平面区域的面积为</a:t>
                </a:r>
                <a:r>
                  <a:rPr lang="en-US" altLang="zh-CN" sz="2800" dirty="0"/>
                  <a:t>(</a:t>
                </a:r>
                <a:r>
                  <a:rPr lang="zh-CN" altLang="zh-CN" sz="2800" dirty="0"/>
                  <a:t>　　</a:t>
                </a:r>
                <a:r>
                  <a:rPr lang="en-US" altLang="zh-CN" sz="2800" dirty="0"/>
                  <a:t>)</a:t>
                </a:r>
                <a:endParaRPr lang="zh-CN" altLang="zh-CN" sz="2800" dirty="0"/>
              </a:p>
              <a:p>
                <a:pPr>
                  <a:lnSpc>
                    <a:spcPct val="150000"/>
                  </a:lnSpc>
                </a:pPr>
                <a:r>
                  <a:rPr lang="en-US" altLang="zh-CN" sz="2800" dirty="0"/>
                  <a:t>A.4	B.1	C.5	D.</a:t>
                </a:r>
                <a:r>
                  <a:rPr lang="zh-CN" altLang="zh-CN" sz="2800" dirty="0"/>
                  <a:t>无穷大</a:t>
                </a:r>
              </a:p>
            </p:txBody>
          </p:sp>
        </mc:Choice>
        <mc:Fallback>
          <p:sp>
            <p:nvSpPr>
              <p:cNvPr id="2" name="矩形 1"/>
              <p:cNvSpPr>
                <a:spLocks noRot="1" noChangeAspect="1" noMove="1" noResize="1" noEditPoints="1" noAdjustHandles="1" noChangeArrowheads="1" noChangeShapeType="1" noTextEdit="1"/>
              </p:cNvSpPr>
              <p:nvPr/>
            </p:nvSpPr>
            <p:spPr>
              <a:xfrm>
                <a:off x="560439" y="458017"/>
                <a:ext cx="11139948" cy="2725746"/>
              </a:xfrm>
              <a:prstGeom prst="rect">
                <a:avLst/>
              </a:prstGeom>
              <a:blipFill>
                <a:blip r:embed="rId2"/>
                <a:stretch>
                  <a:fillRect l="-1149" b="-536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75383636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60439" y="458017"/>
            <a:ext cx="11139948" cy="3323987"/>
          </a:xfrm>
          <a:prstGeom prst="rect">
            <a:avLst/>
          </a:prstGeom>
        </p:spPr>
        <p:txBody>
          <a:bodyPr wrap="square">
            <a:spAutoFit/>
          </a:bodyPr>
          <a:lstStyle/>
          <a:p>
            <a:pPr lvl="0">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smtClean="0">
              <a:solidFill>
                <a:prstClr val="black"/>
              </a:solidFill>
            </a:endParaRPr>
          </a:p>
          <a:p>
            <a:pPr>
              <a:lnSpc>
                <a:spcPct val="150000"/>
              </a:lnSpc>
            </a:pPr>
            <a:r>
              <a:rPr lang="en-US" altLang="zh-CN" sz="2800" dirty="0"/>
              <a:t>1.(1)C</a:t>
            </a:r>
            <a:r>
              <a:rPr lang="zh-CN" altLang="zh-CN" sz="2800" dirty="0"/>
              <a:t>　满足约束条件的平面区域如图</a:t>
            </a:r>
            <a:r>
              <a:rPr lang="en-US" altLang="zh-CN" sz="2800" dirty="0"/>
              <a:t>D 7-2-3</a:t>
            </a:r>
            <a:r>
              <a:rPr lang="zh-CN" altLang="zh-CN" sz="2800" dirty="0"/>
              <a:t>中阴影部分所示</a:t>
            </a:r>
            <a:r>
              <a:rPr lang="en-US" altLang="zh-CN" sz="2800" dirty="0"/>
              <a:t>.</a:t>
            </a:r>
            <a:r>
              <a:rPr lang="zh-CN" altLang="zh-CN" sz="2800" dirty="0"/>
              <a:t>因为直线</a:t>
            </a:r>
            <a:r>
              <a:rPr lang="en-US" altLang="zh-CN" sz="2800" i="1" dirty="0"/>
              <a:t>y</a:t>
            </a:r>
            <a:r>
              <a:rPr lang="en-US" altLang="zh-CN" sz="2800" dirty="0"/>
              <a:t>=</a:t>
            </a:r>
            <a:r>
              <a:rPr lang="en-US" altLang="zh-CN" sz="2800" i="1" dirty="0"/>
              <a:t>kx</a:t>
            </a:r>
            <a:r>
              <a:rPr lang="en-US" altLang="zh-CN" sz="2800" dirty="0"/>
              <a:t>-3</a:t>
            </a:r>
            <a:r>
              <a:rPr lang="zh-CN" altLang="zh-CN" sz="2800" dirty="0"/>
              <a:t>过定点</a:t>
            </a:r>
            <a:r>
              <a:rPr lang="en-US" altLang="zh-CN" sz="2800" dirty="0"/>
              <a:t>(0,-3),</a:t>
            </a:r>
            <a:r>
              <a:rPr lang="zh-CN" altLang="zh-CN" sz="2800" dirty="0"/>
              <a:t>所以当</a:t>
            </a:r>
            <a:r>
              <a:rPr lang="en-US" altLang="zh-CN" sz="2800" i="1" dirty="0"/>
              <a:t>y</a:t>
            </a:r>
            <a:r>
              <a:rPr lang="en-US" altLang="zh-CN" sz="2800" dirty="0"/>
              <a:t>=</a:t>
            </a:r>
            <a:r>
              <a:rPr lang="en-US" altLang="zh-CN" sz="2800" i="1" dirty="0"/>
              <a:t>kx</a:t>
            </a:r>
            <a:r>
              <a:rPr lang="en-US" altLang="zh-CN" sz="2800" dirty="0"/>
              <a:t>-3</a:t>
            </a:r>
            <a:r>
              <a:rPr lang="zh-CN" altLang="zh-CN" sz="2800" dirty="0"/>
              <a:t>过点</a:t>
            </a:r>
            <a:r>
              <a:rPr lang="en-US" altLang="zh-CN" sz="2800" dirty="0"/>
              <a:t>C(1,0)</a:t>
            </a:r>
            <a:r>
              <a:rPr lang="zh-CN" altLang="zh-CN" sz="2800" dirty="0"/>
              <a:t>时</a:t>
            </a:r>
            <a:r>
              <a:rPr lang="en-US" altLang="zh-CN" sz="2800" dirty="0"/>
              <a:t>,</a:t>
            </a:r>
            <a:r>
              <a:rPr lang="en-US" altLang="zh-CN" sz="2800" i="1" dirty="0"/>
              <a:t>k</a:t>
            </a:r>
            <a:r>
              <a:rPr lang="en-US" altLang="zh-CN" sz="2800" dirty="0"/>
              <a:t>=3;</a:t>
            </a:r>
            <a:r>
              <a:rPr lang="zh-CN" altLang="zh-CN" sz="2800" dirty="0"/>
              <a:t>当</a:t>
            </a:r>
            <a:r>
              <a:rPr lang="en-US" altLang="zh-CN" sz="2800" i="1" dirty="0"/>
              <a:t>y</a:t>
            </a:r>
            <a:r>
              <a:rPr lang="en-US" altLang="zh-CN" sz="2800" dirty="0"/>
              <a:t>=</a:t>
            </a:r>
            <a:r>
              <a:rPr lang="en-US" altLang="zh-CN" sz="2800" i="1" dirty="0"/>
              <a:t>kx</a:t>
            </a:r>
            <a:r>
              <a:rPr lang="en-US" altLang="zh-CN" sz="2800" dirty="0"/>
              <a:t>-3</a:t>
            </a:r>
            <a:r>
              <a:rPr lang="zh-CN" altLang="zh-CN" sz="2800" dirty="0"/>
              <a:t>过点</a:t>
            </a:r>
            <a:r>
              <a:rPr lang="en-US" altLang="zh-CN" sz="2800" dirty="0"/>
              <a:t>B(-1,0)</a:t>
            </a:r>
            <a:r>
              <a:rPr lang="zh-CN" altLang="zh-CN" sz="2800" dirty="0"/>
              <a:t>时</a:t>
            </a:r>
            <a:r>
              <a:rPr lang="en-US" altLang="zh-CN" sz="2800" dirty="0"/>
              <a:t>,</a:t>
            </a:r>
            <a:r>
              <a:rPr lang="en-US" altLang="zh-CN" sz="2800" i="1" dirty="0"/>
              <a:t>k</a:t>
            </a:r>
            <a:r>
              <a:rPr lang="en-US" altLang="zh-CN" sz="2800" dirty="0"/>
              <a:t>=-3,</a:t>
            </a:r>
            <a:r>
              <a:rPr lang="zh-CN" altLang="zh-CN" sz="2800" dirty="0"/>
              <a:t>所以当</a:t>
            </a:r>
            <a:r>
              <a:rPr lang="en-US" altLang="zh-CN" sz="2800" i="1" dirty="0"/>
              <a:t>k</a:t>
            </a:r>
            <a:r>
              <a:rPr lang="en-US" altLang="zh-CN" sz="2800" dirty="0"/>
              <a:t>≤-3</a:t>
            </a:r>
            <a:r>
              <a:rPr lang="zh-CN" altLang="zh-CN" sz="2800" dirty="0"/>
              <a:t>或</a:t>
            </a:r>
            <a:r>
              <a:rPr lang="en-US" altLang="zh-CN" sz="2800" i="1" dirty="0"/>
              <a:t>k</a:t>
            </a:r>
            <a:r>
              <a:rPr lang="en-US" altLang="zh-CN" sz="2800" dirty="0"/>
              <a:t>≥3</a:t>
            </a:r>
            <a:r>
              <a:rPr lang="zh-CN" altLang="zh-CN" sz="2800" dirty="0"/>
              <a:t>时</a:t>
            </a:r>
            <a:r>
              <a:rPr lang="en-US" altLang="zh-CN" sz="2800" dirty="0"/>
              <a:t>,</a:t>
            </a:r>
            <a:r>
              <a:rPr lang="zh-CN" altLang="zh-CN" sz="2800" dirty="0"/>
              <a:t>直线</a:t>
            </a:r>
            <a:r>
              <a:rPr lang="en-US" altLang="zh-CN" sz="2800" i="1" dirty="0"/>
              <a:t>y</a:t>
            </a:r>
            <a:r>
              <a:rPr lang="en-US" altLang="zh-CN" sz="2800" dirty="0"/>
              <a:t>=</a:t>
            </a:r>
            <a:r>
              <a:rPr lang="en-US" altLang="zh-CN" sz="2800" i="1" dirty="0"/>
              <a:t>kx</a:t>
            </a:r>
            <a:r>
              <a:rPr lang="en-US" altLang="zh-CN" sz="2800" dirty="0"/>
              <a:t>-3</a:t>
            </a:r>
            <a:r>
              <a:rPr lang="zh-CN" altLang="zh-CN" sz="2800" dirty="0"/>
              <a:t>与平面区域</a:t>
            </a:r>
            <a:r>
              <a:rPr lang="en-US" altLang="zh-CN" sz="2800" i="1" dirty="0"/>
              <a:t>D</a:t>
            </a:r>
            <a:r>
              <a:rPr lang="zh-CN" altLang="zh-CN" sz="2800" dirty="0"/>
              <a:t>有公共点</a:t>
            </a:r>
            <a:r>
              <a:rPr lang="en-US" altLang="zh-CN" sz="2800" dirty="0"/>
              <a:t>.</a:t>
            </a:r>
            <a:r>
              <a:rPr lang="zh-CN" altLang="zh-CN" sz="2800" dirty="0"/>
              <a:t>故选</a:t>
            </a:r>
            <a:r>
              <a:rPr lang="en-US" altLang="zh-CN" sz="2800" dirty="0"/>
              <a:t>C.</a:t>
            </a:r>
            <a:endParaRPr lang="zh-CN" altLang="zh-CN" sz="2800" dirty="0"/>
          </a:p>
        </p:txBody>
      </p:sp>
      <p:pic>
        <p:nvPicPr>
          <p:cNvPr id="3" name="c15n7qsx-20.jpg" descr="id:2147509410;FounderCES"/>
          <p:cNvPicPr/>
          <p:nvPr/>
        </p:nvPicPr>
        <p:blipFill>
          <a:blip r:embed="rId2"/>
          <a:stretch>
            <a:fillRect/>
          </a:stretch>
        </p:blipFill>
        <p:spPr>
          <a:xfrm>
            <a:off x="2426960" y="3052946"/>
            <a:ext cx="2803801" cy="2932209"/>
          </a:xfrm>
          <a:prstGeom prst="rect">
            <a:avLst/>
          </a:prstGeom>
        </p:spPr>
      </p:pic>
      <p:pic>
        <p:nvPicPr>
          <p:cNvPr id="4" name="BXW3-1.jpg" descr="id:2147509417;FounderCES"/>
          <p:cNvPicPr/>
          <p:nvPr/>
        </p:nvPicPr>
        <p:blipFill>
          <a:blip r:embed="rId3"/>
          <a:stretch>
            <a:fillRect/>
          </a:stretch>
        </p:blipFill>
        <p:spPr>
          <a:xfrm>
            <a:off x="6291098" y="3238661"/>
            <a:ext cx="3098708" cy="2706423"/>
          </a:xfrm>
          <a:prstGeom prst="rect">
            <a:avLst/>
          </a:prstGeom>
        </p:spPr>
      </p:pic>
      <p:sp>
        <p:nvSpPr>
          <p:cNvPr id="5" name="矩形 4"/>
          <p:cNvSpPr/>
          <p:nvPr/>
        </p:nvSpPr>
        <p:spPr>
          <a:xfrm>
            <a:off x="471949" y="6071760"/>
            <a:ext cx="11139948" cy="662297"/>
          </a:xfrm>
          <a:prstGeom prst="rect">
            <a:avLst/>
          </a:prstGeom>
        </p:spPr>
        <p:txBody>
          <a:bodyPr wrap="square">
            <a:spAutoFit/>
          </a:bodyPr>
          <a:lstStyle/>
          <a:p>
            <a:pPr lvl="0" algn="ctr">
              <a:lnSpc>
                <a:spcPct val="150000"/>
              </a:lnSpc>
            </a:pPr>
            <a:r>
              <a:rPr lang="zh-CN" altLang="en-US" sz="2800" dirty="0"/>
              <a:t>图</a:t>
            </a:r>
            <a:r>
              <a:rPr lang="en-US" altLang="zh-CN" sz="2800" dirty="0"/>
              <a:t>D 7-2-3         </a:t>
            </a:r>
            <a:r>
              <a:rPr lang="en-US" altLang="zh-CN" sz="2800" dirty="0" smtClean="0"/>
              <a:t>                     </a:t>
            </a:r>
            <a:r>
              <a:rPr lang="zh-CN" altLang="en-US" sz="2800" dirty="0"/>
              <a:t>图</a:t>
            </a:r>
            <a:r>
              <a:rPr lang="en-US" altLang="zh-CN" sz="2800" dirty="0"/>
              <a:t>D 7-2-4</a:t>
            </a:r>
            <a:endParaRPr lang="zh-CN" altLang="zh-CN" sz="2800" dirty="0"/>
          </a:p>
        </p:txBody>
      </p:sp>
    </p:spTree>
    <p:extLst>
      <p:ext uri="{BB962C8B-B14F-4D97-AF65-F5344CB8AC3E}">
        <p14:creationId xmlns:p14="http://schemas.microsoft.com/office/powerpoint/2010/main" xmlns="" val="8923593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458017"/>
                <a:ext cx="11139948" cy="3714671"/>
              </a:xfrm>
              <a:prstGeom prst="rect">
                <a:avLst/>
              </a:prstGeom>
            </p:spPr>
            <p:txBody>
              <a:bodyPr wrap="square">
                <a:spAutoFit/>
              </a:bodyPr>
              <a:lstStyle/>
              <a:p>
                <a:pPr>
                  <a:lnSpc>
                    <a:spcPct val="150000"/>
                  </a:lnSpc>
                </a:pPr>
                <a:r>
                  <a:rPr lang="en-US" altLang="zh-CN" sz="2800" dirty="0" smtClean="0"/>
                  <a:t>(2)B</a:t>
                </a:r>
                <a:r>
                  <a:rPr lang="zh-CN" altLang="zh-CN" sz="2800" dirty="0"/>
                  <a:t>　不等式组</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a:latin typeface="Cambria Math" panose="02040503050406030204" pitchFamily="18" charset="0"/>
                                </a:rPr>
                                <m:t>2</m:t>
                              </m:r>
                              <m:r>
                                <a:rPr lang="en-US" altLang="zh-CN" sz="2800" i="1">
                                  <a:latin typeface="Cambria Math" panose="02040503050406030204" pitchFamily="18" charset="0"/>
                                </a:rPr>
                                <m:t>𝑥</m:t>
                              </m:r>
                              <m:r>
                                <a:rPr lang="en-US" altLang="zh-CN" sz="2800">
                                  <a:latin typeface="Cambria Math" panose="02040503050406030204" pitchFamily="18" charset="0"/>
                                </a:rPr>
                                <m:t>+</m:t>
                              </m:r>
                              <m:r>
                                <a:rPr lang="en-US" altLang="zh-CN" sz="2800" i="1">
                                  <a:latin typeface="Cambria Math" panose="02040503050406030204" pitchFamily="18" charset="0"/>
                                </a:rPr>
                                <m:t>𝑦</m:t>
                              </m:r>
                              <m:r>
                                <m:rPr>
                                  <m:nor/>
                                </m:rPr>
                                <a:rPr lang="en-US" altLang="zh-CN" sz="2800" i="1"/>
                                <m:t>−</m:t>
                              </m:r>
                              <m:r>
                                <m:rPr>
                                  <m:nor/>
                                </m:rPr>
                                <a:rPr lang="en-US" altLang="zh-CN" sz="2800"/>
                                <m:t>6≤0,</m:t>
                              </m:r>
                            </m:e>
                          </m:mr>
                          <m:mr>
                            <m:e>
                              <m:r>
                                <a:rPr lang="en-US" altLang="zh-CN" sz="2800" i="1">
                                  <a:latin typeface="Cambria Math" panose="02040503050406030204" pitchFamily="18" charset="0"/>
                                </a:rPr>
                                <m:t>𝑥</m:t>
                              </m:r>
                              <m:r>
                                <a:rPr lang="en-US" altLang="zh-CN" sz="2800">
                                  <a:latin typeface="Cambria Math" panose="02040503050406030204" pitchFamily="18" charset="0"/>
                                </a:rPr>
                                <m:t>+</m:t>
                              </m:r>
                              <m:r>
                                <a:rPr lang="en-US" altLang="zh-CN" sz="2800" i="1">
                                  <a:latin typeface="Cambria Math" panose="02040503050406030204" pitchFamily="18" charset="0"/>
                                </a:rPr>
                                <m:t>𝑦</m:t>
                              </m:r>
                              <m:r>
                                <m:rPr>
                                  <m:nor/>
                                </m:rPr>
                                <a:rPr lang="en-US" altLang="zh-CN" sz="2800" i="1"/>
                                <m:t>−</m:t>
                              </m:r>
                              <m:r>
                                <m:rPr>
                                  <m:nor/>
                                </m:rPr>
                                <a:rPr lang="en-US" altLang="zh-CN" sz="2800"/>
                                <m:t>3≥0,</m:t>
                              </m:r>
                            </m:e>
                          </m:mr>
                          <m:mr>
                            <m:e>
                              <m:r>
                                <a:rPr lang="en-US" altLang="zh-CN" sz="2800" i="1">
                                  <a:latin typeface="Cambria Math" panose="02040503050406030204" pitchFamily="18" charset="0"/>
                                </a:rPr>
                                <m:t>𝑦</m:t>
                              </m:r>
                              <m:r>
                                <a:rPr lang="en-US" altLang="zh-CN" sz="2800">
                                  <a:latin typeface="Cambria Math" panose="02040503050406030204" pitchFamily="18" charset="0"/>
                                </a:rPr>
                                <m:t>≤2</m:t>
                              </m:r>
                              <m:r>
                                <a:rPr lang="en-US" altLang="zh-CN" sz="2800" b="0" i="1" smtClean="0">
                                  <a:latin typeface="Cambria Math" panose="02040503050406030204" pitchFamily="18" charset="0"/>
                                </a:rPr>
                                <m:t>            ,</m:t>
                              </m:r>
                            </m:e>
                          </m:mr>
                        </m:m>
                      </m:e>
                    </m:d>
                  </m:oMath>
                </a14:m>
                <a:r>
                  <a:rPr lang="zh-CN" altLang="zh-CN" sz="2800" dirty="0"/>
                  <a:t>表示的平面区域如图</a:t>
                </a:r>
                <a:r>
                  <a:rPr lang="en-US" altLang="zh-CN" sz="2800" dirty="0"/>
                  <a:t>D 7-2-4</a:t>
                </a:r>
                <a:r>
                  <a:rPr lang="zh-CN" altLang="zh-CN" sz="2800" dirty="0"/>
                  <a:t>所示</a:t>
                </a:r>
                <a:r>
                  <a:rPr lang="en-US" altLang="zh-CN" sz="2800" dirty="0"/>
                  <a:t>(</a:t>
                </a:r>
                <a:r>
                  <a:rPr lang="zh-CN" altLang="zh-CN" sz="2800" dirty="0"/>
                  <a:t>阴影部分</a:t>
                </a:r>
                <a:r>
                  <a:rPr lang="en-US" altLang="zh-CN" sz="2800" dirty="0"/>
                  <a:t>),△</a:t>
                </a:r>
                <a:r>
                  <a:rPr lang="en-US" altLang="zh-CN" sz="2800" i="1" dirty="0"/>
                  <a:t>ABC</a:t>
                </a:r>
                <a:r>
                  <a:rPr lang="zh-CN" altLang="zh-CN" sz="2800" dirty="0"/>
                  <a:t>的面积为所求</a:t>
                </a:r>
                <a:r>
                  <a:rPr lang="en-US" altLang="zh-CN" sz="2800" dirty="0"/>
                  <a:t>.</a:t>
                </a:r>
                <a:r>
                  <a:rPr lang="zh-CN" altLang="zh-CN" sz="2800" dirty="0"/>
                  <a:t>求出点</a:t>
                </a:r>
                <a:r>
                  <a:rPr lang="en-US" altLang="zh-CN" sz="2800" i="1" dirty="0"/>
                  <a:t>A</a:t>
                </a:r>
                <a:r>
                  <a:rPr lang="en-US" altLang="zh-CN" sz="2800" dirty="0"/>
                  <a:t>,</a:t>
                </a:r>
                <a:r>
                  <a:rPr lang="en-US" altLang="zh-CN" sz="2800" i="1" dirty="0"/>
                  <a:t>B</a:t>
                </a:r>
                <a:r>
                  <a:rPr lang="en-US" altLang="zh-CN" sz="2800" dirty="0"/>
                  <a:t>,</a:t>
                </a:r>
                <a:r>
                  <a:rPr lang="en-US" altLang="zh-CN" sz="2800" i="1" dirty="0"/>
                  <a:t>C</a:t>
                </a:r>
                <a:r>
                  <a:rPr lang="zh-CN" altLang="zh-CN" sz="2800" dirty="0"/>
                  <a:t>的坐标</a:t>
                </a:r>
                <a:r>
                  <a:rPr lang="en-US" altLang="zh-CN" sz="2800" dirty="0"/>
                  <a:t>,</a:t>
                </a:r>
                <a:r>
                  <a:rPr lang="zh-CN" altLang="zh-CN" sz="2800" dirty="0"/>
                  <a:t>分别为</a:t>
                </a:r>
                <a:r>
                  <a:rPr lang="en-US" altLang="zh-CN" sz="2800" i="1" dirty="0"/>
                  <a:t>A</a:t>
                </a:r>
                <a:r>
                  <a:rPr lang="en-US" altLang="zh-CN" sz="2800" dirty="0"/>
                  <a:t>(1,2),</a:t>
                </a:r>
                <a:r>
                  <a:rPr lang="en-US" altLang="zh-CN" sz="2800" i="1" dirty="0"/>
                  <a:t>B</a:t>
                </a:r>
                <a:r>
                  <a:rPr lang="en-US" altLang="zh-CN" sz="2800" dirty="0"/>
                  <a:t>(2,2),</a:t>
                </a:r>
                <a:r>
                  <a:rPr lang="en-US" altLang="zh-CN" sz="2800" i="1" dirty="0"/>
                  <a:t>C</a:t>
                </a:r>
                <a:r>
                  <a:rPr lang="en-US" altLang="zh-CN" sz="2800" dirty="0"/>
                  <a:t>(3,0),</a:t>
                </a:r>
                <a:r>
                  <a:rPr lang="zh-CN" altLang="zh-CN" sz="2800" dirty="0"/>
                  <a:t>则</a:t>
                </a:r>
                <a:r>
                  <a:rPr lang="en-US" altLang="zh-CN" sz="2800" dirty="0"/>
                  <a:t>△</a:t>
                </a:r>
                <a:r>
                  <a:rPr lang="en-US" altLang="zh-CN" sz="2800" i="1" dirty="0"/>
                  <a:t>ABC</a:t>
                </a:r>
                <a:r>
                  <a:rPr lang="zh-CN" altLang="zh-CN" sz="2800" dirty="0"/>
                  <a:t>的面积为</a:t>
                </a:r>
                <a:r>
                  <a:rPr lang="en-US" altLang="zh-CN" sz="2800" i="1" dirty="0"/>
                  <a:t>S</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1</m:t>
                        </m:r>
                      </m:num>
                      <m:den>
                        <m:r>
                          <a:rPr lang="en-US" altLang="zh-CN" sz="2800">
                            <a:latin typeface="Cambria Math" panose="02040503050406030204" pitchFamily="18" charset="0"/>
                          </a:rPr>
                          <m:t>2</m:t>
                        </m:r>
                      </m:den>
                    </m:f>
                  </m:oMath>
                </a14:m>
                <a:r>
                  <a:rPr lang="en-US" altLang="zh-CN" sz="2800" dirty="0"/>
                  <a:t>×(2-1)×2=1.</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458017"/>
                <a:ext cx="11139948" cy="3714671"/>
              </a:xfrm>
              <a:prstGeom prst="rect">
                <a:avLst/>
              </a:prstGeom>
              <a:blipFill rotWithShape="0">
                <a:blip r:embed="rId2"/>
                <a:stretch>
                  <a:fillRect l="-11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44147292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718456" y="-2"/>
            <a:ext cx="5869157"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考</a:t>
            </a:r>
            <a:r>
              <a:rPr lang="zh-CN" altLang="en-US" sz="2800" dirty="0" smtClean="0">
                <a:solidFill>
                  <a:srgbClr val="DA251C"/>
                </a:solidFill>
              </a:rPr>
              <a:t>法</a:t>
            </a:r>
            <a:r>
              <a:rPr lang="en-US" altLang="zh-CN" sz="2800" dirty="0" smtClean="0">
                <a:solidFill>
                  <a:srgbClr val="DA251C"/>
                </a:solidFill>
              </a:rPr>
              <a:t>2  </a:t>
            </a:r>
            <a:r>
              <a:rPr lang="zh-CN" altLang="en-US" sz="2800" dirty="0" smtClean="0">
                <a:solidFill>
                  <a:srgbClr val="DA251C"/>
                </a:solidFill>
              </a:rPr>
              <a:t>求目标函数的最值（范围）</a:t>
            </a:r>
            <a:endParaRPr lang="en-US" altLang="zh-CN" sz="2800" dirty="0">
              <a:solidFill>
                <a:srgbClr val="DA251C"/>
              </a:solidFill>
            </a:endParaRPr>
          </a:p>
        </p:txBody>
      </p:sp>
      <mc:AlternateContent xmlns:mc="http://schemas.openxmlformats.org/markup-compatibility/2006">
        <mc:Choice xmlns:a14="http://schemas.microsoft.com/office/drawing/2010/main" xmlns="" Requires="a14">
          <p:sp>
            <p:nvSpPr>
              <p:cNvPr id="2" name="矩形 1"/>
              <p:cNvSpPr/>
              <p:nvPr/>
            </p:nvSpPr>
            <p:spPr>
              <a:xfrm>
                <a:off x="560439" y="949904"/>
                <a:ext cx="11723913" cy="4094775"/>
              </a:xfrm>
              <a:prstGeom prst="rect">
                <a:avLst/>
              </a:prstGeom>
            </p:spPr>
            <p:txBody>
              <a:bodyPr wrap="square">
                <a:spAutoFit/>
              </a:bodyPr>
              <a:lstStyle/>
              <a:p>
                <a:pPr>
                  <a:lnSpc>
                    <a:spcPct val="150000"/>
                  </a:lnSpc>
                </a:pPr>
                <a:r>
                  <a:rPr lang="en-US" altLang="zh-CN" sz="2800" b="1" dirty="0" smtClean="0"/>
                  <a:t>1.</a:t>
                </a:r>
                <a:r>
                  <a:rPr lang="zh-CN" altLang="zh-CN" sz="2800" b="1" dirty="0"/>
                  <a:t>求线性目标函数的最值</a:t>
                </a:r>
              </a:p>
              <a:p>
                <a:pPr>
                  <a:lnSpc>
                    <a:spcPct val="150000"/>
                  </a:lnSpc>
                </a:pPr>
                <a:r>
                  <a:rPr lang="en-US" altLang="zh-CN" sz="2800" dirty="0"/>
                  <a:t> </a:t>
                </a: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2</a:t>
                </a:r>
                <a:r>
                  <a:rPr lang="zh-CN" altLang="zh-CN" sz="2800" dirty="0"/>
                  <a:t>　</a:t>
                </a:r>
                <a:r>
                  <a:rPr lang="en-US" altLang="zh-CN" sz="2800" dirty="0"/>
                  <a:t>[2016</a:t>
                </a:r>
                <a:r>
                  <a:rPr lang="zh-CN" altLang="zh-CN" sz="2800" dirty="0"/>
                  <a:t>天津</a:t>
                </a:r>
                <a:r>
                  <a:rPr lang="en-US" altLang="zh-CN" sz="2800" dirty="0"/>
                  <a:t>,2,5</a:t>
                </a:r>
                <a:r>
                  <a:rPr lang="zh-CN" altLang="zh-CN" sz="2800" dirty="0"/>
                  <a:t>分</a:t>
                </a:r>
                <a:r>
                  <a:rPr lang="en-US" altLang="zh-CN" sz="2800" dirty="0" smtClean="0"/>
                  <a:t>] </a:t>
                </a:r>
                <a:r>
                  <a:rPr lang="zh-CN" altLang="zh-CN" sz="2800" dirty="0" smtClean="0"/>
                  <a:t>设</a:t>
                </a:r>
                <a:r>
                  <a:rPr lang="zh-CN" altLang="zh-CN" sz="2800" dirty="0"/>
                  <a:t>变量</a:t>
                </a:r>
                <a:r>
                  <a:rPr lang="en-US" altLang="zh-CN" sz="2800" i="1" dirty="0" err="1"/>
                  <a:t>x</a:t>
                </a:r>
                <a:r>
                  <a:rPr lang="en-US" altLang="zh-CN" sz="2800" dirty="0" err="1"/>
                  <a:t>,</a:t>
                </a:r>
                <a:r>
                  <a:rPr lang="en-US" altLang="zh-CN" sz="2800" i="1" dirty="0" err="1"/>
                  <a:t>y</a:t>
                </a:r>
                <a:r>
                  <a:rPr lang="zh-CN" altLang="zh-CN" sz="2800" dirty="0"/>
                  <a:t>满足约束条件</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+2</m:t>
                            </m:r>
                            <m:r>
                              <a:rPr lang="en-US" altLang="zh-CN" sz="280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0, </m:t>
                            </m:r>
                            <m:r>
                              <a:rPr lang="en-US" altLang="zh-CN" sz="2800" b="0" i="1" smtClean="0">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𝑥</m:t>
                            </m:r>
                            <m:r>
                              <a:rPr lang="en-US" altLang="zh-CN" sz="2800" i="1">
                                <a:latin typeface="Cambria Math" panose="02040503050406030204" pitchFamily="18" charset="0"/>
                              </a:rPr>
                              <m:t>+3</m:t>
                            </m:r>
                            <m:r>
                              <a:rPr lang="en-US" altLang="zh-CN" sz="2800" i="1">
                                <a:latin typeface="Cambria Math" panose="02040503050406030204" pitchFamily="18" charset="0"/>
                              </a:rPr>
                              <m:t>𝑦</m:t>
                            </m:r>
                            <m:r>
                              <a:rPr lang="en-US" altLang="zh-CN" sz="2800" i="1">
                                <a:latin typeface="Cambria Math" panose="02040503050406030204" pitchFamily="18" charset="0"/>
                              </a:rPr>
                              <m:t>−6≥0, </m:t>
                            </m:r>
                          </m:e>
                          <m:e>
                            <m:r>
                              <a:rPr lang="en-US" altLang="zh-CN" sz="2800" b="0" i="1" smtClean="0">
                                <a:latin typeface="Cambria Math" panose="02040503050406030204" pitchFamily="18" charset="0"/>
                              </a:rPr>
                              <m:t>3</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−9≤0, </m:t>
                            </m:r>
                          </m:e>
                        </m:eqArr>
                      </m:e>
                    </m:d>
                  </m:oMath>
                </a14:m>
                <a:r>
                  <a:rPr lang="zh-CN" altLang="zh-CN" sz="2800" dirty="0"/>
                  <a:t>则目标函数</a:t>
                </a:r>
                <a:r>
                  <a:rPr lang="en-US" altLang="zh-CN" sz="2800" i="1" dirty="0"/>
                  <a:t>z</a:t>
                </a:r>
                <a:r>
                  <a:rPr lang="en-US" altLang="zh-CN" sz="2800" dirty="0"/>
                  <a:t>=2</a:t>
                </a:r>
                <a:r>
                  <a:rPr lang="en-US" altLang="zh-CN" sz="2800" i="1" dirty="0"/>
                  <a:t>x</a:t>
                </a:r>
                <a:r>
                  <a:rPr lang="en-US" altLang="zh-CN" sz="2800" dirty="0"/>
                  <a:t>+5</a:t>
                </a:r>
                <a:r>
                  <a:rPr lang="en-US" altLang="zh-CN" sz="2800" i="1" dirty="0"/>
                  <a:t>y</a:t>
                </a:r>
                <a:r>
                  <a:rPr lang="zh-CN" altLang="zh-CN" sz="2800" dirty="0"/>
                  <a:t>的最小值为</a:t>
                </a:r>
              </a:p>
              <a:p>
                <a:pPr>
                  <a:lnSpc>
                    <a:spcPct val="150000"/>
                  </a:lnSpc>
                </a:pPr>
                <a:r>
                  <a:rPr lang="en-US" altLang="zh-CN" sz="2800" dirty="0"/>
                  <a:t>A.-4	B.6	C.10	</a:t>
                </a:r>
                <a:r>
                  <a:rPr lang="en-US" altLang="zh-CN" sz="2800" dirty="0" smtClean="0"/>
                  <a:t> D.17</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949904"/>
                <a:ext cx="11723913" cy="4094775"/>
              </a:xfrm>
              <a:prstGeom prst="rect">
                <a:avLst/>
              </a:prstGeom>
              <a:blipFill rotWithShape="0">
                <a:blip r:embed="rId2"/>
                <a:stretch>
                  <a:fillRect l="-1092" b="-133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084050503"/>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3" name="矩形 2"/>
          <p:cNvSpPr/>
          <p:nvPr/>
        </p:nvSpPr>
        <p:spPr>
          <a:xfrm>
            <a:off x="560439" y="546507"/>
            <a:ext cx="11139948" cy="3323987"/>
          </a:xfrm>
          <a:prstGeom prst="rect">
            <a:avLst/>
          </a:prstGeom>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en-US" sz="2800" dirty="0">
                <a:solidFill>
                  <a:prstClr val="black"/>
                </a:solidFill>
              </a:rPr>
              <a:t>　</a:t>
            </a:r>
            <a:endParaRPr lang="zh-CN" altLang="zh-CN" sz="2800" dirty="0"/>
          </a:p>
          <a:p>
            <a:pPr>
              <a:lnSpc>
                <a:spcPct val="150000"/>
              </a:lnSpc>
            </a:pPr>
            <a:r>
              <a:rPr lang="zh-CN" altLang="en-US" sz="2800" b="1" dirty="0"/>
              <a:t>思路一</a:t>
            </a:r>
            <a:r>
              <a:rPr lang="zh-CN" altLang="en-US" sz="2800" dirty="0"/>
              <a:t>　先根据不等式组画出可行域</a:t>
            </a:r>
            <a:r>
              <a:rPr lang="en-US" altLang="zh-CN" sz="2800" dirty="0"/>
              <a:t>,</a:t>
            </a:r>
            <a:r>
              <a:rPr lang="zh-CN" altLang="en-US" sz="2800" dirty="0"/>
              <a:t>然后平移直线</a:t>
            </a:r>
            <a:r>
              <a:rPr lang="en-US" altLang="zh-CN" sz="2800" dirty="0"/>
              <a:t>2</a:t>
            </a:r>
            <a:r>
              <a:rPr lang="en-US" altLang="zh-CN" sz="2800" i="1" dirty="0"/>
              <a:t>x</a:t>
            </a:r>
            <a:r>
              <a:rPr lang="en-US" altLang="zh-CN" sz="2800" dirty="0"/>
              <a:t>+5</a:t>
            </a:r>
            <a:r>
              <a:rPr lang="en-US" altLang="zh-CN" sz="2800" i="1" dirty="0"/>
              <a:t>y</a:t>
            </a:r>
            <a:r>
              <a:rPr lang="en-US" altLang="zh-CN" sz="2800" dirty="0"/>
              <a:t>=0,</a:t>
            </a:r>
            <a:r>
              <a:rPr lang="zh-CN" altLang="en-US" sz="2800" dirty="0"/>
              <a:t>再根据目标函数的几何意义确定出其最小值</a:t>
            </a:r>
            <a:r>
              <a:rPr lang="en-US" altLang="zh-CN" sz="2800" dirty="0"/>
              <a:t>.</a:t>
            </a:r>
          </a:p>
          <a:p>
            <a:pPr>
              <a:lnSpc>
                <a:spcPct val="150000"/>
              </a:lnSpc>
            </a:pPr>
            <a:r>
              <a:rPr lang="zh-CN" altLang="en-US" sz="2800" b="1" dirty="0"/>
              <a:t>思路二</a:t>
            </a:r>
            <a:r>
              <a:rPr lang="zh-CN" altLang="en-US" sz="2800" dirty="0"/>
              <a:t>　先求出可行域各顶点的坐标</a:t>
            </a:r>
            <a:r>
              <a:rPr lang="en-US" altLang="zh-CN" sz="2800" dirty="0"/>
              <a:t>,</a:t>
            </a:r>
            <a:r>
              <a:rPr lang="zh-CN" altLang="en-US" sz="2800" dirty="0"/>
              <a:t>然后分别计算出各顶点处的目标函数值</a:t>
            </a:r>
            <a:r>
              <a:rPr lang="en-US" altLang="zh-CN" sz="2800" dirty="0"/>
              <a:t>,</a:t>
            </a:r>
            <a:r>
              <a:rPr lang="zh-CN" altLang="en-US" sz="2800" dirty="0"/>
              <a:t>再找出最小值</a:t>
            </a:r>
            <a:r>
              <a:rPr lang="en-US" altLang="zh-CN" sz="2800" dirty="0"/>
              <a:t>.</a:t>
            </a:r>
          </a:p>
        </p:txBody>
      </p:sp>
    </p:spTree>
    <p:extLst>
      <p:ext uri="{BB962C8B-B14F-4D97-AF65-F5344CB8AC3E}">
        <p14:creationId xmlns:p14="http://schemas.microsoft.com/office/powerpoint/2010/main" xmlns="" val="77748236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458017"/>
                <a:ext cx="11139948" cy="5007333"/>
              </a:xfrm>
              <a:prstGeom prst="rect">
                <a:avLst/>
              </a:prstGeom>
            </p:spPr>
            <p:txBody>
              <a:bodyPr wrap="square">
                <a:spAutoFit/>
              </a:bodyPr>
              <a:lstStyle/>
              <a:p>
                <a:pPr lvl="0">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smtClean="0">
                  <a:solidFill>
                    <a:prstClr val="black"/>
                  </a:solidFill>
                </a:endParaRPr>
              </a:p>
              <a:p>
                <a:pPr>
                  <a:lnSpc>
                    <a:spcPct val="150000"/>
                  </a:lnSpc>
                </a:pPr>
                <a:r>
                  <a:rPr lang="zh-CN" altLang="zh-CN" sz="2800" dirty="0"/>
                  <a:t>解法一　</a:t>
                </a:r>
                <a:r>
                  <a:rPr lang="en-US" altLang="zh-CN" sz="2800" dirty="0">
                    <a:solidFill>
                      <a:srgbClr val="FF0000"/>
                    </a:solidFill>
                  </a:rPr>
                  <a:t>(</a:t>
                </a:r>
                <a:r>
                  <a:rPr lang="zh-CN" altLang="zh-CN" sz="2800" dirty="0">
                    <a:solidFill>
                      <a:srgbClr val="FF0000"/>
                    </a:solidFill>
                  </a:rPr>
                  <a:t>图解法</a:t>
                </a:r>
                <a:r>
                  <a:rPr lang="en-US" altLang="zh-CN" sz="2800" dirty="0">
                    <a:solidFill>
                      <a:srgbClr val="FF0000"/>
                    </a:solidFill>
                  </a:rPr>
                  <a:t>)</a:t>
                </a:r>
                <a:r>
                  <a:rPr lang="zh-CN" altLang="zh-CN" sz="2800" dirty="0"/>
                  <a:t>已知约束条件</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+2≥0,       </m:t>
                            </m:r>
                          </m:e>
                          <m:e>
                            <m:r>
                              <a:rPr lang="en-US" altLang="zh-CN" sz="2800" i="1">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𝑥</m:t>
                            </m:r>
                            <m:r>
                              <a:rPr lang="en-US" altLang="zh-CN" sz="2800" i="1">
                                <a:latin typeface="Cambria Math" panose="02040503050406030204" pitchFamily="18" charset="0"/>
                              </a:rPr>
                              <m:t>+3</m:t>
                            </m:r>
                            <m:r>
                              <a:rPr lang="en-US" altLang="zh-CN" sz="2800" i="1">
                                <a:latin typeface="Cambria Math" panose="02040503050406030204" pitchFamily="18" charset="0"/>
                              </a:rPr>
                              <m:t>𝑦</m:t>
                            </m:r>
                            <m:r>
                              <a:rPr lang="en-US" altLang="zh-CN" sz="2800" i="1">
                                <a:latin typeface="Cambria Math" panose="02040503050406030204" pitchFamily="18" charset="0"/>
                              </a:rPr>
                              <m:t>−6≥0, </m:t>
                            </m:r>
                          </m:e>
                          <m:e>
                            <m:r>
                              <a:rPr lang="en-US" altLang="zh-CN" sz="2800" i="1">
                                <a:latin typeface="Cambria Math" panose="02040503050406030204" pitchFamily="18" charset="0"/>
                              </a:rPr>
                              <m:t>3</m:t>
                            </m:r>
                            <m:r>
                              <a:rPr lang="en-US" altLang="zh-CN" sz="2800" i="1">
                                <a:latin typeface="Cambria Math" panose="02040503050406030204" pitchFamily="18" charset="0"/>
                              </a:rPr>
                              <m:t>𝑥</m:t>
                            </m:r>
                            <m:r>
                              <a:rPr lang="en-US" altLang="zh-CN" sz="2800" i="1">
                                <a:latin typeface="Cambria Math" panose="02040503050406030204" pitchFamily="18" charset="0"/>
                              </a:rPr>
                              <m:t>+2</m:t>
                            </m:r>
                            <m:r>
                              <a:rPr lang="en-US" altLang="zh-CN" sz="2800" i="1">
                                <a:latin typeface="Cambria Math" panose="02040503050406030204" pitchFamily="18" charset="0"/>
                              </a:rPr>
                              <m:t>𝑦</m:t>
                            </m:r>
                            <m:r>
                              <a:rPr lang="en-US" altLang="zh-CN" sz="2800" i="1">
                                <a:latin typeface="Cambria Math" panose="02040503050406030204" pitchFamily="18" charset="0"/>
                              </a:rPr>
                              <m:t>−9≤0, </m:t>
                            </m:r>
                          </m:e>
                        </m:eqArr>
                      </m:e>
                    </m:d>
                  </m:oMath>
                </a14:m>
                <a:r>
                  <a:rPr lang="zh-CN" altLang="zh-CN" sz="2800" dirty="0"/>
                  <a:t>所表示的平面区域为图</a:t>
                </a:r>
                <a:r>
                  <a:rPr lang="en-US" altLang="zh-CN" sz="2800" dirty="0"/>
                  <a:t>7-2-2</a:t>
                </a:r>
                <a:r>
                  <a:rPr lang="zh-CN" altLang="zh-CN" sz="2800" dirty="0"/>
                  <a:t>中的阴影部分</a:t>
                </a:r>
                <a:r>
                  <a:rPr lang="en-US" altLang="zh-CN" sz="2800" dirty="0"/>
                  <a:t>(</a:t>
                </a:r>
                <a:r>
                  <a:rPr lang="zh-CN" altLang="zh-CN" sz="2800" dirty="0"/>
                  <a:t>包含边界</a:t>
                </a:r>
                <a:r>
                  <a:rPr lang="en-US" altLang="zh-CN" sz="2800" dirty="0"/>
                  <a:t>),</a:t>
                </a:r>
                <a:r>
                  <a:rPr lang="zh-CN" altLang="zh-CN" sz="2800" dirty="0"/>
                  <a:t>其中</a:t>
                </a:r>
                <a:r>
                  <a:rPr lang="en-US" altLang="zh-CN" sz="2800" i="1" dirty="0"/>
                  <a:t>A</a:t>
                </a:r>
                <a:r>
                  <a:rPr lang="en-US" altLang="zh-CN" sz="2800" dirty="0"/>
                  <a:t>(0,2),</a:t>
                </a:r>
                <a:r>
                  <a:rPr lang="en-US" altLang="zh-CN" sz="2800" i="1" dirty="0"/>
                  <a:t>B</a:t>
                </a:r>
                <a:r>
                  <a:rPr lang="en-US" altLang="zh-CN" sz="2800" dirty="0"/>
                  <a:t>(3,0),</a:t>
                </a:r>
                <a:r>
                  <a:rPr lang="en-US" altLang="zh-CN" sz="2800" i="1" dirty="0"/>
                  <a:t>C</a:t>
                </a:r>
                <a:r>
                  <a:rPr lang="en-US" altLang="zh-CN" sz="2800" dirty="0"/>
                  <a:t>(1,3).</a:t>
                </a:r>
                <a:r>
                  <a:rPr lang="zh-CN" altLang="zh-CN" sz="2800" dirty="0"/>
                  <a:t>根据目标函数的几何意义</a:t>
                </a:r>
                <a:r>
                  <a:rPr lang="en-US" altLang="zh-CN" sz="2800" dirty="0"/>
                  <a:t>,</a:t>
                </a:r>
                <a:r>
                  <a:rPr lang="zh-CN" altLang="zh-CN" sz="2800" dirty="0"/>
                  <a:t>可知当直线</a:t>
                </a:r>
                <a:r>
                  <a:rPr lang="en-US" altLang="zh-CN" sz="2800" i="1" dirty="0"/>
                  <a:t>y</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num>
                      <m:den>
                        <m:r>
                          <a:rPr lang="en-US" altLang="zh-CN" sz="2800" b="0" i="1" smtClean="0">
                            <a:latin typeface="Cambria Math" panose="02040503050406030204" pitchFamily="18" charset="0"/>
                          </a:rPr>
                          <m:t>5</m:t>
                        </m:r>
                      </m:den>
                    </m:f>
                  </m:oMath>
                </a14:m>
                <a:r>
                  <a:rPr lang="en-US" altLang="zh-CN" sz="2800" i="1" dirty="0"/>
                  <a:t>x</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num>
                      <m:den>
                        <m:r>
                          <a:rPr lang="en-US" altLang="zh-CN" sz="2800" b="0" i="1" smtClean="0">
                            <a:latin typeface="Cambria Math" panose="02040503050406030204" pitchFamily="18" charset="0"/>
                          </a:rPr>
                          <m:t>5</m:t>
                        </m:r>
                      </m:den>
                    </m:f>
                  </m:oMath>
                </a14:m>
                <a:r>
                  <a:rPr lang="zh-CN" altLang="zh-CN" sz="2800" dirty="0"/>
                  <a:t>过点</a:t>
                </a:r>
                <a:r>
                  <a:rPr lang="en-US" altLang="zh-CN" sz="2800" i="1" dirty="0"/>
                  <a:t>B</a:t>
                </a:r>
                <a:r>
                  <a:rPr lang="en-US" altLang="zh-CN" sz="2800" dirty="0"/>
                  <a:t>(3,0)</a:t>
                </a:r>
                <a:r>
                  <a:rPr lang="zh-CN" altLang="zh-CN" sz="2800" dirty="0"/>
                  <a:t>时</a:t>
                </a:r>
                <a:r>
                  <a:rPr lang="en-US" altLang="zh-CN" sz="2800" dirty="0"/>
                  <a:t>,</a:t>
                </a:r>
                <a:r>
                  <a:rPr lang="en-US" altLang="zh-CN" sz="2800" i="1" dirty="0"/>
                  <a:t>z</a:t>
                </a:r>
                <a:r>
                  <a:rPr lang="zh-CN" altLang="zh-CN" sz="2800" dirty="0"/>
                  <a:t>取得最小值</a:t>
                </a:r>
                <a:r>
                  <a:rPr lang="en-US" altLang="zh-CN" sz="2800" dirty="0"/>
                  <a:t>2×3+5×0=6.</a:t>
                </a:r>
                <a:r>
                  <a:rPr lang="en-US" altLang="zh-CN" sz="2800" dirty="0">
                    <a:solidFill>
                      <a:srgbClr val="FF0000"/>
                    </a:solidFill>
                  </a:rPr>
                  <a:t>(</a:t>
                </a:r>
                <a:r>
                  <a:rPr lang="zh-CN" altLang="zh-CN" sz="2800" dirty="0">
                    <a:solidFill>
                      <a:srgbClr val="FF0000"/>
                    </a:solidFill>
                  </a:rPr>
                  <a:t>由截距定最优解</a:t>
                </a:r>
                <a:r>
                  <a:rPr lang="en-US" altLang="zh-CN" sz="2800" dirty="0">
                    <a:solidFill>
                      <a:srgbClr val="FF0000"/>
                    </a:solidFill>
                  </a:rPr>
                  <a:t>)</a:t>
                </a:r>
                <a:endParaRPr lang="zh-CN" altLang="zh-CN" sz="2800" dirty="0">
                  <a:solidFill>
                    <a:srgbClr val="FF0000"/>
                  </a:solidFill>
                </a:endParaRPr>
              </a:p>
            </p:txBody>
          </p:sp>
        </mc:Choice>
        <mc:Fallback>
          <p:sp>
            <p:nvSpPr>
              <p:cNvPr id="2" name="矩形 1"/>
              <p:cNvSpPr>
                <a:spLocks noRot="1" noChangeAspect="1" noMove="1" noResize="1" noEditPoints="1" noAdjustHandles="1" noChangeArrowheads="1" noChangeShapeType="1" noTextEdit="1"/>
              </p:cNvSpPr>
              <p:nvPr/>
            </p:nvSpPr>
            <p:spPr>
              <a:xfrm>
                <a:off x="560439" y="458017"/>
                <a:ext cx="11139948" cy="5007333"/>
              </a:xfrm>
              <a:prstGeom prst="rect">
                <a:avLst/>
              </a:prstGeom>
              <a:blipFill rotWithShape="0">
                <a:blip r:embed="rId2"/>
                <a:stretch>
                  <a:fillRect l="-1149" r="-547" b="-973"/>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6636037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89935" y="5193567"/>
            <a:ext cx="11139948" cy="662297"/>
          </a:xfrm>
          <a:prstGeom prst="rect">
            <a:avLst/>
          </a:prstGeom>
        </p:spPr>
        <p:txBody>
          <a:bodyPr wrap="square">
            <a:spAutoFit/>
          </a:bodyPr>
          <a:lstStyle/>
          <a:p>
            <a:pPr algn="ctr">
              <a:lnSpc>
                <a:spcPct val="150000"/>
              </a:lnSpc>
            </a:pPr>
            <a:r>
              <a:rPr lang="zh-CN" altLang="en-US" sz="2800" dirty="0"/>
              <a:t>图</a:t>
            </a:r>
            <a:r>
              <a:rPr lang="en-US" altLang="zh-CN" sz="2800" dirty="0"/>
              <a:t>7-2-2</a:t>
            </a:r>
            <a:endParaRPr lang="en-US" altLang="zh-CN" sz="2800" dirty="0" smtClean="0"/>
          </a:p>
        </p:txBody>
      </p:sp>
      <p:pic>
        <p:nvPicPr>
          <p:cNvPr id="7170" name="16TJLXCMDA2.jpg" descr="id:2147528828;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972516" y="747916"/>
            <a:ext cx="5797857" cy="4062193"/>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34118046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267606"/>
                <a:ext cx="11139948" cy="4094775"/>
              </a:xfrm>
              <a:prstGeom prst="rect">
                <a:avLst/>
              </a:prstGeom>
            </p:spPr>
            <p:txBody>
              <a:bodyPr wrap="square">
                <a:spAutoFit/>
              </a:bodyPr>
              <a:lstStyle/>
              <a:p>
                <a:pPr>
                  <a:lnSpc>
                    <a:spcPct val="150000"/>
                  </a:lnSpc>
                </a:pPr>
                <a:r>
                  <a:rPr lang="zh-CN" altLang="zh-CN" sz="2800" dirty="0"/>
                  <a:t>解法二　</a:t>
                </a:r>
                <a:r>
                  <a:rPr lang="en-US" altLang="zh-CN" sz="2800" dirty="0">
                    <a:solidFill>
                      <a:srgbClr val="FF0000"/>
                    </a:solidFill>
                  </a:rPr>
                  <a:t>(</a:t>
                </a:r>
                <a:r>
                  <a:rPr lang="zh-CN" altLang="zh-CN" sz="2800" dirty="0">
                    <a:solidFill>
                      <a:srgbClr val="FF0000"/>
                    </a:solidFill>
                  </a:rPr>
                  <a:t>界点定值法</a:t>
                </a:r>
                <a:r>
                  <a:rPr lang="en-US" altLang="zh-CN" sz="2800" dirty="0">
                    <a:solidFill>
                      <a:srgbClr val="FF0000"/>
                    </a:solidFill>
                  </a:rPr>
                  <a:t>)</a:t>
                </a:r>
                <a:r>
                  <a:rPr lang="zh-CN" altLang="zh-CN" sz="2800" dirty="0"/>
                  <a:t>由题意知</a:t>
                </a:r>
                <a:r>
                  <a:rPr lang="en-US" altLang="zh-CN" sz="2800" dirty="0"/>
                  <a:t>,</a:t>
                </a:r>
                <a:r>
                  <a:rPr lang="zh-CN" altLang="zh-CN" sz="2800" dirty="0"/>
                  <a:t>约束条件</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+2≥0,       </m:t>
                            </m:r>
                          </m:e>
                          <m:e>
                            <m:r>
                              <a:rPr lang="en-US" altLang="zh-CN" sz="2800" i="1">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𝑥</m:t>
                            </m:r>
                            <m:r>
                              <a:rPr lang="en-US" altLang="zh-CN" sz="2800" i="1">
                                <a:latin typeface="Cambria Math" panose="02040503050406030204" pitchFamily="18" charset="0"/>
                              </a:rPr>
                              <m:t>+3</m:t>
                            </m:r>
                            <m:r>
                              <a:rPr lang="en-US" altLang="zh-CN" sz="2800" i="1">
                                <a:latin typeface="Cambria Math" panose="02040503050406030204" pitchFamily="18" charset="0"/>
                              </a:rPr>
                              <m:t>𝑦</m:t>
                            </m:r>
                            <m:r>
                              <a:rPr lang="en-US" altLang="zh-CN" sz="2800" i="1">
                                <a:latin typeface="Cambria Math" panose="02040503050406030204" pitchFamily="18" charset="0"/>
                              </a:rPr>
                              <m:t>−6≥0, </m:t>
                            </m:r>
                          </m:e>
                          <m:e>
                            <m:r>
                              <a:rPr lang="en-US" altLang="zh-CN" sz="2800" i="1">
                                <a:latin typeface="Cambria Math" panose="02040503050406030204" pitchFamily="18" charset="0"/>
                              </a:rPr>
                              <m:t>3</m:t>
                            </m:r>
                            <m:r>
                              <a:rPr lang="en-US" altLang="zh-CN" sz="2800" i="1">
                                <a:latin typeface="Cambria Math" panose="02040503050406030204" pitchFamily="18" charset="0"/>
                              </a:rPr>
                              <m:t>𝑥</m:t>
                            </m:r>
                            <m:r>
                              <a:rPr lang="en-US" altLang="zh-CN" sz="2800" i="1">
                                <a:latin typeface="Cambria Math" panose="02040503050406030204" pitchFamily="18" charset="0"/>
                              </a:rPr>
                              <m:t>+2</m:t>
                            </m:r>
                            <m:r>
                              <a:rPr lang="en-US" altLang="zh-CN" sz="2800" i="1">
                                <a:latin typeface="Cambria Math" panose="02040503050406030204" pitchFamily="18" charset="0"/>
                              </a:rPr>
                              <m:t>𝑦</m:t>
                            </m:r>
                            <m:r>
                              <a:rPr lang="en-US" altLang="zh-CN" sz="2800" i="1">
                                <a:latin typeface="Cambria Math" panose="02040503050406030204" pitchFamily="18" charset="0"/>
                              </a:rPr>
                              <m:t>−9≤0, </m:t>
                            </m:r>
                          </m:e>
                        </m:eqArr>
                      </m:e>
                    </m:d>
                  </m:oMath>
                </a14:m>
                <a:r>
                  <a:rPr lang="zh-CN" altLang="zh-CN" sz="2800" dirty="0"/>
                  <a:t>所表示的平面区域的顶点分别为</a:t>
                </a:r>
                <a:r>
                  <a:rPr lang="en-US" altLang="zh-CN" sz="2800" i="1" dirty="0"/>
                  <a:t>A</a:t>
                </a:r>
                <a:r>
                  <a:rPr lang="en-US" altLang="zh-CN" sz="2800" dirty="0"/>
                  <a:t>(0,2),</a:t>
                </a:r>
                <a:r>
                  <a:rPr lang="en-US" altLang="zh-CN" sz="2800" i="1" dirty="0"/>
                  <a:t>B</a:t>
                </a:r>
                <a:r>
                  <a:rPr lang="en-US" altLang="zh-CN" sz="2800" dirty="0"/>
                  <a:t>(3,0),</a:t>
                </a:r>
                <a:r>
                  <a:rPr lang="en-US" altLang="zh-CN" sz="2800" i="1" dirty="0"/>
                  <a:t>C</a:t>
                </a:r>
                <a:r>
                  <a:rPr lang="en-US" altLang="zh-CN" sz="2800" dirty="0"/>
                  <a:t>(1,3).</a:t>
                </a:r>
                <a:r>
                  <a:rPr lang="zh-CN" altLang="zh-CN" sz="2800" dirty="0"/>
                  <a:t>将</a:t>
                </a:r>
                <a:r>
                  <a:rPr lang="en-US" altLang="zh-CN" sz="2800" i="1" dirty="0"/>
                  <a:t>A</a:t>
                </a:r>
                <a:r>
                  <a:rPr lang="en-US" altLang="zh-CN" sz="2800" dirty="0"/>
                  <a:t>,</a:t>
                </a:r>
                <a:r>
                  <a:rPr lang="en-US" altLang="zh-CN" sz="2800" i="1" dirty="0"/>
                  <a:t>B</a:t>
                </a:r>
                <a:r>
                  <a:rPr lang="en-US" altLang="zh-CN" sz="2800" dirty="0"/>
                  <a:t>,</a:t>
                </a:r>
                <a:r>
                  <a:rPr lang="en-US" altLang="zh-CN" sz="2800" i="1" dirty="0"/>
                  <a:t>C</a:t>
                </a:r>
                <a:r>
                  <a:rPr lang="zh-CN" altLang="zh-CN" sz="2800" dirty="0"/>
                  <a:t>三点的坐标分别代入</a:t>
                </a:r>
                <a:r>
                  <a:rPr lang="en-US" altLang="zh-CN" sz="2800" i="1" dirty="0"/>
                  <a:t>z</a:t>
                </a:r>
                <a:r>
                  <a:rPr lang="en-US" altLang="zh-CN" sz="2800" dirty="0"/>
                  <a:t>=2x+5</a:t>
                </a:r>
                <a:r>
                  <a:rPr lang="en-US" altLang="zh-CN" sz="2800" i="1" dirty="0"/>
                  <a:t>y</a:t>
                </a:r>
                <a:r>
                  <a:rPr lang="en-US" altLang="zh-CN" sz="2800" dirty="0"/>
                  <a:t>,</a:t>
                </a:r>
                <a:r>
                  <a:rPr lang="zh-CN" altLang="zh-CN" sz="2800" dirty="0"/>
                  <a:t>得</a:t>
                </a:r>
                <a:r>
                  <a:rPr lang="en-US" altLang="zh-CN" sz="2800" i="1" dirty="0"/>
                  <a:t>z</a:t>
                </a:r>
                <a:r>
                  <a:rPr lang="en-US" altLang="zh-CN" sz="2800" dirty="0"/>
                  <a:t>=10,6,17,</a:t>
                </a:r>
                <a:r>
                  <a:rPr lang="zh-CN" altLang="zh-CN" sz="2800" dirty="0"/>
                  <a:t>故</a:t>
                </a:r>
                <a:r>
                  <a:rPr lang="en-US" altLang="zh-CN" sz="2800" i="1" dirty="0"/>
                  <a:t>z</a:t>
                </a:r>
                <a:r>
                  <a:rPr lang="zh-CN" altLang="zh-CN" sz="2800" dirty="0"/>
                  <a:t>的最小值为</a:t>
                </a:r>
                <a:r>
                  <a:rPr lang="en-US" altLang="zh-CN" sz="2800" dirty="0"/>
                  <a:t>6</a:t>
                </a:r>
                <a:r>
                  <a:rPr lang="en-US" altLang="zh-CN" sz="2800" dirty="0" smtClean="0"/>
                  <a:t>.</a:t>
                </a:r>
              </a:p>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答案</a:t>
                </a:r>
                <a:r>
                  <a:rPr lang="zh-CN" altLang="en-US" sz="2800" dirty="0"/>
                  <a:t>　</a:t>
                </a:r>
                <a:r>
                  <a:rPr lang="en-US" altLang="zh-CN" sz="2800" dirty="0"/>
                  <a:t>B</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267606"/>
                <a:ext cx="11139948" cy="4094775"/>
              </a:xfrm>
              <a:prstGeom prst="rect">
                <a:avLst/>
              </a:prstGeom>
              <a:blipFill rotWithShape="0">
                <a:blip r:embed="rId2"/>
                <a:stretch>
                  <a:fillRect l="-1149" r="-766" b="-133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85539796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3790137418"/>
              </p:ext>
            </p:extLst>
          </p:nvPr>
        </p:nvGraphicFramePr>
        <p:xfrm>
          <a:off x="521110" y="462116"/>
          <a:ext cx="11130116" cy="6007510"/>
        </p:xfrm>
        <a:graphic>
          <a:graphicData uri="http://schemas.openxmlformats.org/drawingml/2006/table">
            <a:tbl>
              <a:tblPr>
                <a:tableStyleId>{5940675A-B579-460E-94D1-54222C63F5DA}</a:tableStyleId>
              </a:tblPr>
              <a:tblGrid>
                <a:gridCol w="11130116">
                  <a:extLst>
                    <a:ext uri="{9D8B030D-6E8A-4147-A177-3AD203B41FA5}">
                      <a16:colId xmlns:a16="http://schemas.microsoft.com/office/drawing/2014/main" xmlns="" val="2922553013"/>
                    </a:ext>
                  </a:extLst>
                </a:gridCol>
              </a:tblGrid>
              <a:tr h="6007510">
                <a:tc>
                  <a:txBody>
                    <a:bodyPr/>
                    <a:lstStyle/>
                    <a:p>
                      <a:pPr algn="just">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方法总结</a:t>
                      </a:r>
                    </a:p>
                    <a:p>
                      <a:pPr algn="ctr">
                        <a:lnSpc>
                          <a:spcPct val="150000"/>
                        </a:lnSpc>
                        <a:spcAft>
                          <a:spcPts val="0"/>
                        </a:spcAft>
                      </a:pPr>
                      <a:r>
                        <a:rPr lang="zh-CN" sz="2800" b="1" dirty="0">
                          <a:effectLst/>
                        </a:rPr>
                        <a:t>求线性目标函数的最值的方法</a:t>
                      </a:r>
                    </a:p>
                    <a:p>
                      <a:pPr>
                        <a:lnSpc>
                          <a:spcPct val="150000"/>
                        </a:lnSpc>
                        <a:spcAft>
                          <a:spcPts val="0"/>
                        </a:spcAft>
                      </a:pPr>
                      <a:r>
                        <a:rPr lang="zh-CN" sz="2800" b="1" dirty="0">
                          <a:effectLst/>
                        </a:rPr>
                        <a:t>方法</a:t>
                      </a:r>
                      <a:r>
                        <a:rPr lang="en-US" sz="2800" b="1" dirty="0">
                          <a:effectLst/>
                        </a:rPr>
                        <a:t>1</a:t>
                      </a:r>
                      <a:r>
                        <a:rPr lang="zh-CN" sz="2800" b="1" dirty="0">
                          <a:effectLst/>
                        </a:rPr>
                        <a:t>　图解法</a:t>
                      </a:r>
                      <a:r>
                        <a:rPr lang="en-US" sz="2800" b="1" dirty="0">
                          <a:effectLst/>
                        </a:rPr>
                        <a:t>(</a:t>
                      </a:r>
                      <a:r>
                        <a:rPr lang="zh-CN" sz="2800" b="1" dirty="0">
                          <a:effectLst/>
                        </a:rPr>
                        <a:t>常用方法</a:t>
                      </a:r>
                      <a:r>
                        <a:rPr lang="en-US" sz="2800" b="1" dirty="0">
                          <a:effectLst/>
                        </a:rPr>
                        <a:t>)</a:t>
                      </a:r>
                      <a:endParaRPr lang="zh-CN" sz="2800" b="1" dirty="0">
                        <a:effectLst/>
                      </a:endParaRPr>
                    </a:p>
                    <a:p>
                      <a:pPr>
                        <a:lnSpc>
                          <a:spcPct val="150000"/>
                        </a:lnSpc>
                        <a:spcAft>
                          <a:spcPts val="0"/>
                        </a:spcAft>
                      </a:pPr>
                      <a:r>
                        <a:rPr lang="zh-CN" sz="2800" dirty="0">
                          <a:effectLst/>
                        </a:rPr>
                        <a:t>用图解法求目标函数</a:t>
                      </a:r>
                      <a:r>
                        <a:rPr lang="en-US" sz="2800" i="1" dirty="0">
                          <a:effectLst/>
                        </a:rPr>
                        <a:t>z</a:t>
                      </a:r>
                      <a:r>
                        <a:rPr lang="en-US" sz="2800" dirty="0">
                          <a:effectLst/>
                        </a:rPr>
                        <a:t>=</a:t>
                      </a:r>
                      <a:r>
                        <a:rPr lang="en-US" sz="2800" i="1" dirty="0" err="1">
                          <a:effectLst/>
                        </a:rPr>
                        <a:t>ax</a:t>
                      </a:r>
                      <a:r>
                        <a:rPr lang="en-US" sz="2800" dirty="0" err="1">
                          <a:effectLst/>
                        </a:rPr>
                        <a:t>+</a:t>
                      </a:r>
                      <a:r>
                        <a:rPr lang="en-US" sz="2800" i="1" dirty="0" err="1">
                          <a:effectLst/>
                        </a:rPr>
                        <a:t>by</a:t>
                      </a:r>
                      <a:r>
                        <a:rPr lang="zh-CN" sz="2800" dirty="0">
                          <a:effectLst/>
                        </a:rPr>
                        <a:t>的最值的步骤</a:t>
                      </a:r>
                      <a:r>
                        <a:rPr lang="en-US" sz="2800" dirty="0">
                          <a:effectLst/>
                        </a:rPr>
                        <a:t>:</a:t>
                      </a:r>
                      <a:endParaRPr lang="zh-CN" sz="2800" dirty="0">
                        <a:effectLst/>
                      </a:endParaRPr>
                    </a:p>
                    <a:p>
                      <a:pPr>
                        <a:lnSpc>
                          <a:spcPct val="150000"/>
                        </a:lnSpc>
                        <a:spcAft>
                          <a:spcPts val="0"/>
                        </a:spcAft>
                      </a:pPr>
                      <a:r>
                        <a:rPr lang="en-US" sz="2800" dirty="0">
                          <a:effectLst/>
                        </a:rPr>
                        <a:t> </a:t>
                      </a:r>
                      <a:endParaRPr lang="zh-CN" sz="2800" dirty="0">
                        <a:effectLst/>
                      </a:endParaRPr>
                    </a:p>
                  </a:txBody>
                  <a:tcPr marL="68580" marR="68580" marT="0" marB="0"/>
                </a:tc>
                <a:extLst>
                  <a:ext uri="{0D108BD9-81ED-4DB2-BD59-A6C34878D82A}">
                    <a16:rowId xmlns:a16="http://schemas.microsoft.com/office/drawing/2014/main" xmlns="" val="928801716"/>
                  </a:ext>
                </a:extLst>
              </a:tr>
            </a:tbl>
          </a:graphicData>
        </a:graphic>
      </p:graphicFrame>
      <p:pic>
        <p:nvPicPr>
          <p:cNvPr id="8193" name="19GKBLX1-74.jpg" descr="id:2147528863;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359378" y="3274319"/>
            <a:ext cx="7589569" cy="2949501"/>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408647718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4187788774"/>
              </p:ext>
            </p:extLst>
          </p:nvPr>
        </p:nvGraphicFramePr>
        <p:xfrm>
          <a:off x="521110" y="462116"/>
          <a:ext cx="11130116" cy="6007510"/>
        </p:xfrm>
        <a:graphic>
          <a:graphicData uri="http://schemas.openxmlformats.org/drawingml/2006/table">
            <a:tbl>
              <a:tblPr>
                <a:tableStyleId>{5940675A-B579-460E-94D1-54222C63F5DA}</a:tableStyleId>
              </a:tblPr>
              <a:tblGrid>
                <a:gridCol w="11130116">
                  <a:extLst>
                    <a:ext uri="{9D8B030D-6E8A-4147-A177-3AD203B41FA5}">
                      <a16:colId xmlns:a16="http://schemas.microsoft.com/office/drawing/2014/main" xmlns="" val="2922553013"/>
                    </a:ext>
                  </a:extLst>
                </a:gridCol>
              </a:tblGrid>
              <a:tr h="6007510">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srgbClr val="DA251C"/>
                          </a:solidFill>
                          <a:effectLst/>
                          <a:uLnTx/>
                          <a:uFillTx/>
                          <a:latin typeface="微软雅黑" panose="020B0503020204020204" pitchFamily="34" charset="-122"/>
                          <a:ea typeface="微软雅黑" panose="020B0503020204020204" pitchFamily="34" charset="-122"/>
                          <a:cs typeface="Times New Roman" panose="02020603050405020304" pitchFamily="18" charset="0"/>
                        </a:rPr>
                        <a:t>注意</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　当</a:t>
                      </a:r>
                      <a:r>
                        <a:rPr kumimoji="0" lang="en-US" altLang="zh-CN" sz="2800" b="0" i="1" u="none" strike="noStrike" kern="1200" cap="none" spc="0" normalizeH="0" baseline="0" noProof="0" dirty="0" smtClean="0">
                          <a:ln>
                            <a:noFill/>
                          </a:ln>
                          <a:solidFill>
                            <a:prstClr val="black"/>
                          </a:solidFill>
                          <a:effectLst/>
                          <a:uLnTx/>
                          <a:uFillTx/>
                          <a:latin typeface="+mn-lt"/>
                          <a:ea typeface="+mn-ea"/>
                          <a:cs typeface="+mn-cs"/>
                        </a:rPr>
                        <a:t>b</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&gt;0</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时</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直线</a:t>
                      </a:r>
                      <a:r>
                        <a:rPr kumimoji="0" lang="en-US" altLang="zh-CN" sz="2800" b="0" i="1" u="none" strike="noStrike" kern="1200" cap="none" spc="0" normalizeH="0" baseline="0" noProof="0" dirty="0" smtClean="0">
                          <a:ln>
                            <a:noFill/>
                          </a:ln>
                          <a:solidFill>
                            <a:prstClr val="black"/>
                          </a:solidFill>
                          <a:effectLst/>
                          <a:uLnTx/>
                          <a:uFillTx/>
                          <a:latin typeface="+mn-lt"/>
                          <a:ea typeface="+mn-ea"/>
                          <a:cs typeface="+mn-cs"/>
                        </a:rPr>
                        <a:t>l</a:t>
                      </a:r>
                      <a:r>
                        <a:rPr kumimoji="0" lang="en-US" altLang="zh-CN" sz="2800" b="0" i="0" u="none" strike="noStrike" kern="1200" cap="none" spc="0" normalizeH="0" baseline="-25000" noProof="0" dirty="0" smtClean="0">
                          <a:ln>
                            <a:noFill/>
                          </a:ln>
                          <a:solidFill>
                            <a:prstClr val="black"/>
                          </a:solidFill>
                          <a:effectLst/>
                          <a:uLnTx/>
                          <a:uFillTx/>
                          <a:latin typeface="+mn-lt"/>
                          <a:ea typeface="+mn-ea"/>
                          <a:cs typeface="+mn-cs"/>
                        </a:rPr>
                        <a:t>0</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向上平移</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en-US" altLang="zh-CN" sz="2800" b="0" i="1" u="none" strike="noStrike" kern="1200" cap="none" spc="0" normalizeH="0" baseline="0" noProof="0" dirty="0" smtClean="0">
                          <a:ln>
                            <a:noFill/>
                          </a:ln>
                          <a:solidFill>
                            <a:prstClr val="black"/>
                          </a:solidFill>
                          <a:effectLst/>
                          <a:uLnTx/>
                          <a:uFillTx/>
                          <a:latin typeface="+mn-lt"/>
                          <a:ea typeface="+mn-ea"/>
                          <a:cs typeface="+mn-cs"/>
                        </a:rPr>
                        <a:t>z</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变大</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向下平移</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en-US" altLang="zh-CN" sz="2800" b="0" i="1" u="none" strike="noStrike" kern="1200" cap="none" spc="0" normalizeH="0" baseline="0" noProof="0" dirty="0" smtClean="0">
                          <a:ln>
                            <a:noFill/>
                          </a:ln>
                          <a:solidFill>
                            <a:prstClr val="black"/>
                          </a:solidFill>
                          <a:effectLst/>
                          <a:uLnTx/>
                          <a:uFillTx/>
                          <a:latin typeface="+mn-lt"/>
                          <a:ea typeface="+mn-ea"/>
                          <a:cs typeface="+mn-cs"/>
                        </a:rPr>
                        <a:t>z</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变小</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当</a:t>
                      </a:r>
                      <a:r>
                        <a:rPr kumimoji="0" lang="en-US" altLang="zh-CN" sz="2800" b="0" i="1" u="none" strike="noStrike" kern="1200" cap="none" spc="0" normalizeH="0" baseline="0" noProof="0" dirty="0" smtClean="0">
                          <a:ln>
                            <a:noFill/>
                          </a:ln>
                          <a:solidFill>
                            <a:prstClr val="black"/>
                          </a:solidFill>
                          <a:effectLst/>
                          <a:uLnTx/>
                          <a:uFillTx/>
                          <a:latin typeface="+mn-lt"/>
                          <a:ea typeface="+mn-ea"/>
                          <a:cs typeface="+mn-cs"/>
                        </a:rPr>
                        <a:t>b</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&lt;0</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时</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直线</a:t>
                      </a:r>
                      <a:r>
                        <a:rPr kumimoji="0" lang="en-US" altLang="zh-CN" sz="2800" b="0" i="1" u="none" strike="noStrike" kern="1200" cap="none" spc="0" normalizeH="0" baseline="0" noProof="0" dirty="0" smtClean="0">
                          <a:ln>
                            <a:noFill/>
                          </a:ln>
                          <a:solidFill>
                            <a:prstClr val="black"/>
                          </a:solidFill>
                          <a:effectLst/>
                          <a:uLnTx/>
                          <a:uFillTx/>
                          <a:latin typeface="+mn-lt"/>
                          <a:ea typeface="+mn-ea"/>
                          <a:cs typeface="+mn-cs"/>
                        </a:rPr>
                        <a:t>l</a:t>
                      </a:r>
                      <a:r>
                        <a:rPr kumimoji="0" lang="en-US" altLang="zh-CN" sz="2800" b="0" i="0" u="none" strike="noStrike" kern="1200" cap="none" spc="0" normalizeH="0" baseline="-25000" noProof="0" dirty="0" smtClean="0">
                          <a:ln>
                            <a:noFill/>
                          </a:ln>
                          <a:solidFill>
                            <a:prstClr val="black"/>
                          </a:solidFill>
                          <a:effectLst/>
                          <a:uLnTx/>
                          <a:uFillTx/>
                          <a:latin typeface="+mn-lt"/>
                          <a:ea typeface="+mn-ea"/>
                          <a:cs typeface="+mn-cs"/>
                        </a:rPr>
                        <a:t>0</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向上平移</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en-US" altLang="zh-CN" sz="2800" b="0" i="1" u="none" strike="noStrike" kern="1200" cap="none" spc="0" normalizeH="0" baseline="0" noProof="0" dirty="0" smtClean="0">
                          <a:ln>
                            <a:noFill/>
                          </a:ln>
                          <a:solidFill>
                            <a:prstClr val="black"/>
                          </a:solidFill>
                          <a:effectLst/>
                          <a:uLnTx/>
                          <a:uFillTx/>
                          <a:latin typeface="+mn-lt"/>
                          <a:ea typeface="+mn-ea"/>
                          <a:cs typeface="+mn-cs"/>
                        </a:rPr>
                        <a:t>z</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变小</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向下平移</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en-US" altLang="zh-CN" sz="2800" b="0" i="1" u="none" strike="noStrike" kern="1200" cap="none" spc="0" normalizeH="0" baseline="0" noProof="0" dirty="0" smtClean="0">
                          <a:ln>
                            <a:noFill/>
                          </a:ln>
                          <a:solidFill>
                            <a:prstClr val="black"/>
                          </a:solidFill>
                          <a:effectLst/>
                          <a:uLnTx/>
                          <a:uFillTx/>
                          <a:latin typeface="+mn-lt"/>
                          <a:ea typeface="+mn-ea"/>
                          <a:cs typeface="+mn-cs"/>
                        </a:rPr>
                        <a:t>z</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变大</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endParaRPr kumimoji="0" lang="zh-CN" altLang="en-US" sz="2800" b="0"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1" i="0" u="none" strike="noStrike" kern="1200" cap="none" spc="0" normalizeH="0" baseline="0" noProof="0" dirty="0" smtClean="0">
                          <a:ln>
                            <a:noFill/>
                          </a:ln>
                          <a:solidFill>
                            <a:prstClr val="black"/>
                          </a:solidFill>
                          <a:effectLst/>
                          <a:uLnTx/>
                          <a:uFillTx/>
                          <a:latin typeface="+mn-lt"/>
                          <a:ea typeface="+mn-ea"/>
                          <a:cs typeface="+mn-cs"/>
                        </a:rPr>
                        <a:t>方法</a:t>
                      </a:r>
                      <a:r>
                        <a:rPr kumimoji="0" lang="en-US" altLang="zh-CN" sz="2800" b="1" i="0" u="none" strike="noStrike" kern="1200" cap="none" spc="0" normalizeH="0" baseline="0" noProof="0" dirty="0" smtClean="0">
                          <a:ln>
                            <a:noFill/>
                          </a:ln>
                          <a:solidFill>
                            <a:prstClr val="black"/>
                          </a:solidFill>
                          <a:effectLst/>
                          <a:uLnTx/>
                          <a:uFillTx/>
                          <a:latin typeface="+mn-lt"/>
                          <a:ea typeface="+mn-ea"/>
                          <a:cs typeface="+mn-cs"/>
                        </a:rPr>
                        <a:t>2</a:t>
                      </a:r>
                      <a:r>
                        <a:rPr kumimoji="0" lang="zh-CN" altLang="en-US" sz="2800" b="1" i="0" u="none" strike="noStrike" kern="1200" cap="none" spc="0" normalizeH="0" baseline="0" noProof="0" dirty="0" smtClean="0">
                          <a:ln>
                            <a:noFill/>
                          </a:ln>
                          <a:solidFill>
                            <a:prstClr val="black"/>
                          </a:solidFill>
                          <a:effectLst/>
                          <a:uLnTx/>
                          <a:uFillTx/>
                          <a:latin typeface="+mn-lt"/>
                          <a:ea typeface="+mn-ea"/>
                          <a:cs typeface="+mn-cs"/>
                        </a:rPr>
                        <a:t>　界点定值法</a:t>
                      </a:r>
                      <a:r>
                        <a:rPr kumimoji="0" lang="en-US" altLang="zh-CN" sz="2800" b="1" i="0" u="none" strike="noStrike" kern="1200" cap="none" spc="0" normalizeH="0" baseline="0" noProof="0" dirty="0" smtClean="0">
                          <a:ln>
                            <a:noFill/>
                          </a:ln>
                          <a:solidFill>
                            <a:prstClr val="black"/>
                          </a:solidFill>
                          <a:effectLst/>
                          <a:uLnTx/>
                          <a:uFillTx/>
                          <a:latin typeface="+mn-lt"/>
                          <a:ea typeface="+mn-ea"/>
                          <a:cs typeface="+mn-cs"/>
                        </a:rPr>
                        <a:t>(</a:t>
                      </a:r>
                      <a:r>
                        <a:rPr kumimoji="0" lang="zh-CN" altLang="en-US" sz="2800" b="1" i="0" u="none" strike="noStrike" kern="1200" cap="none" spc="0" normalizeH="0" baseline="0" noProof="0" dirty="0" smtClean="0">
                          <a:ln>
                            <a:noFill/>
                          </a:ln>
                          <a:solidFill>
                            <a:prstClr val="black"/>
                          </a:solidFill>
                          <a:effectLst/>
                          <a:uLnTx/>
                          <a:uFillTx/>
                          <a:latin typeface="+mn-lt"/>
                          <a:ea typeface="+mn-ea"/>
                          <a:cs typeface="+mn-cs"/>
                        </a:rPr>
                        <a:t>快捷方法</a:t>
                      </a:r>
                      <a:r>
                        <a:rPr kumimoji="0" lang="en-US" altLang="zh-CN" sz="2800" b="1" i="0" u="none" strike="noStrike" kern="1200" cap="none" spc="0" normalizeH="0" baseline="0" noProof="0" dirty="0" smtClean="0">
                          <a:ln>
                            <a:noFill/>
                          </a:ln>
                          <a:solidFill>
                            <a:prstClr val="black"/>
                          </a:solidFill>
                          <a:effectLst/>
                          <a:uLnTx/>
                          <a:uFillTx/>
                          <a:latin typeface="+mn-lt"/>
                          <a:ea typeface="+mn-ea"/>
                          <a:cs typeface="+mn-cs"/>
                        </a:rPr>
                        <a:t>)</a:t>
                      </a:r>
                      <a:endParaRPr kumimoji="0" lang="zh-CN" altLang="en-US" sz="2800" b="1" i="0" u="none" strike="noStrike" kern="1200" cap="none" spc="0" normalizeH="0" baseline="0" noProof="0" dirty="0" smtClean="0">
                        <a:ln>
                          <a:noFill/>
                        </a:ln>
                        <a:solidFill>
                          <a:prstClr val="black"/>
                        </a:solidFill>
                        <a:effectLst/>
                        <a:uLnTx/>
                        <a:uFillTx/>
                        <a:latin typeface="+mn-lt"/>
                        <a:ea typeface="+mn-ea"/>
                        <a:cs typeface="+mn-cs"/>
                      </a:endParaRPr>
                    </a:p>
                    <a:p>
                      <a:pPr marL="0" marR="0" lvl="0" indent="0" algn="l" defTabSz="914400" rtl="0" eaLnBrk="1" fontAlgn="auto" latinLnBrk="0" hangingPunct="1">
                        <a:lnSpc>
                          <a:spcPct val="150000"/>
                        </a:lnSpc>
                        <a:spcBef>
                          <a:spcPts val="0"/>
                        </a:spcBef>
                        <a:spcAft>
                          <a:spcPts val="0"/>
                        </a:spcAft>
                        <a:buClrTx/>
                        <a:buSzTx/>
                        <a:buFontTx/>
                        <a:buNone/>
                        <a:tabLst/>
                        <a:defRPr/>
                      </a:pP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当目标函数和约束条件都是线性的</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且对应目标函数的最优解是可行域所对应图形的边界或顶点</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这时要求目标函数的最值只要把可行域的几个顶点代入</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通过对比目标函数的对应取值</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r>
                        <a:rPr kumimoji="0" lang="zh-CN" altLang="en-US" sz="2800" b="0" i="0" u="none" strike="noStrike" kern="1200" cap="none" spc="0" normalizeH="0" baseline="0" noProof="0" dirty="0" smtClean="0">
                          <a:ln>
                            <a:noFill/>
                          </a:ln>
                          <a:solidFill>
                            <a:prstClr val="black"/>
                          </a:solidFill>
                          <a:effectLst/>
                          <a:uLnTx/>
                          <a:uFillTx/>
                          <a:latin typeface="+mn-lt"/>
                          <a:ea typeface="+mn-ea"/>
                          <a:cs typeface="+mn-cs"/>
                        </a:rPr>
                        <a:t>即可得到最优解</a:t>
                      </a:r>
                      <a:r>
                        <a:rPr kumimoji="0" lang="en-US" altLang="zh-CN" sz="2800" b="0" i="0" u="none" strike="noStrike" kern="1200" cap="none" spc="0" normalizeH="0" baseline="0" noProof="0" dirty="0" smtClean="0">
                          <a:ln>
                            <a:noFill/>
                          </a:ln>
                          <a:solidFill>
                            <a:prstClr val="black"/>
                          </a:solidFill>
                          <a:effectLst/>
                          <a:uLnTx/>
                          <a:uFillTx/>
                          <a:latin typeface="+mn-lt"/>
                          <a:ea typeface="+mn-ea"/>
                          <a:cs typeface="+mn-cs"/>
                        </a:rPr>
                        <a:t>.</a:t>
                      </a:r>
                      <a:endParaRPr kumimoji="0" lang="zh-CN" altLang="en-US" sz="2800" b="0" i="0" u="none" strike="noStrike" kern="1200" cap="none" spc="0" normalizeH="0" baseline="0" noProof="0" dirty="0">
                        <a:ln>
                          <a:noFill/>
                        </a:ln>
                        <a:solidFill>
                          <a:srgbClr val="000000"/>
                        </a:solidFill>
                        <a:effectLst/>
                        <a:uLnTx/>
                        <a:uFillTx/>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928801716"/>
                  </a:ext>
                </a:extLst>
              </a:tr>
            </a:tbl>
          </a:graphicData>
        </a:graphic>
      </p:graphicFrame>
    </p:spTree>
    <p:extLst>
      <p:ext uri="{BB962C8B-B14F-4D97-AF65-F5344CB8AC3E}">
        <p14:creationId xmlns:p14="http://schemas.microsoft.com/office/powerpoint/2010/main" xmlns="" val="383381355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1081338" y="1005636"/>
            <a:ext cx="10065636" cy="253397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平面区域问题</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考</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法</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求目标函数的最值（范围）</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考法</a:t>
            </a:r>
            <a:r>
              <a:rPr lang="en-US" altLang="zh-CN" sz="2800" dirty="0">
                <a:solidFill>
                  <a:schemeClr val="tx1"/>
                </a:solidFill>
                <a:latin typeface="微软雅黑" panose="020B0503020204020204" pitchFamily="34" charset="-122"/>
                <a:ea typeface="微软雅黑" panose="020B0503020204020204" pitchFamily="34" charset="-122"/>
              </a:rPr>
              <a:t>3   </a:t>
            </a: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含参线性规划问题</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a:t>
            </a: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法</a:t>
            </a:r>
            <a:r>
              <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rPr>
              <a:t>4  </a:t>
            </a: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线性规划的实际应用</a:t>
            </a:r>
            <a:endPar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endParaRPr>
          </a:p>
        </p:txBody>
      </p:sp>
      <p:sp>
        <p:nvSpPr>
          <p:cNvPr id="3" name="矩形 2">
            <a:hlinkClick r:id="" action="ppaction://noaction"/>
          </p:cNvPr>
          <p:cNvSpPr/>
          <p:nvPr/>
        </p:nvSpPr>
        <p:spPr>
          <a:xfrm>
            <a:off x="1081338" y="550288"/>
            <a:ext cx="10087407" cy="538284"/>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r>
              <a:rPr lang="en-US" altLang="zh-CN" sz="2800" b="1" dirty="0" smtClean="0">
                <a:solidFill>
                  <a:srgbClr val="DA251C"/>
                </a:solidFill>
                <a:latin typeface="+mn-ea"/>
              </a:rPr>
              <a:t>B</a:t>
            </a:r>
            <a:r>
              <a:rPr lang="zh-CN" altLang="en-US" sz="2800" b="1" dirty="0" smtClean="0">
                <a:solidFill>
                  <a:srgbClr val="DA251C"/>
                </a:solidFill>
                <a:latin typeface="+mn-ea"/>
              </a:rPr>
              <a:t>考法帮</a:t>
            </a:r>
            <a:r>
              <a:rPr lang="en-US" altLang="zh-CN" sz="2800" b="1" dirty="0">
                <a:solidFill>
                  <a:srgbClr val="DA251C"/>
                </a:solidFill>
                <a:latin typeface="+mn-ea"/>
              </a:rPr>
              <a:t>·</a:t>
            </a:r>
            <a:r>
              <a:rPr lang="zh-CN" altLang="en-US" sz="2800" b="1" dirty="0" smtClean="0">
                <a:solidFill>
                  <a:srgbClr val="DA251C"/>
                </a:solidFill>
                <a:latin typeface="+mn-ea"/>
              </a:rPr>
              <a:t>题型</a:t>
            </a:r>
            <a:r>
              <a:rPr lang="zh-CN" altLang="en-US" sz="2800" b="1" dirty="0">
                <a:solidFill>
                  <a:srgbClr val="DA251C"/>
                </a:solidFill>
                <a:latin typeface="+mn-ea"/>
              </a:rPr>
              <a:t>全突破</a:t>
            </a:r>
          </a:p>
        </p:txBody>
      </p:sp>
    </p:spTree>
    <p:extLst>
      <p:ext uri="{BB962C8B-B14F-4D97-AF65-F5344CB8AC3E}">
        <p14:creationId xmlns:p14="http://schemas.microsoft.com/office/powerpoint/2010/main" xmlns="" val="398210606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369526"/>
                <a:ext cx="11139948" cy="4361002"/>
              </a:xfrm>
              <a:prstGeom prst="rect">
                <a:avLst/>
              </a:prstGeom>
            </p:spPr>
            <p:txBody>
              <a:bodyPr wrap="square">
                <a:spAutoFit/>
              </a:bodyPr>
              <a:lstStyle/>
              <a:p>
                <a:pPr>
                  <a:lnSpc>
                    <a:spcPct val="150000"/>
                  </a:lnSpc>
                </a:pPr>
                <a:r>
                  <a:rPr lang="en-US" altLang="zh-CN" sz="2800" b="1" dirty="0" smtClean="0"/>
                  <a:t>2.</a:t>
                </a:r>
                <a:r>
                  <a:rPr lang="zh-CN" altLang="zh-CN" sz="2800" b="1" dirty="0"/>
                  <a:t>求非线性目标函数的最值</a:t>
                </a:r>
              </a:p>
              <a:p>
                <a:pPr>
                  <a:lnSpc>
                    <a:spcPct val="150000"/>
                  </a:lnSpc>
                </a:pPr>
                <a:r>
                  <a:rPr lang="en-US" altLang="zh-CN" sz="2800" dirty="0"/>
                  <a:t> </a:t>
                </a: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3</a:t>
                </a:r>
                <a:r>
                  <a:rPr lang="zh-CN" altLang="zh-CN" sz="2800" dirty="0"/>
                  <a:t>　</a:t>
                </a:r>
                <a:r>
                  <a:rPr lang="en-US" altLang="zh-CN" sz="2800" dirty="0"/>
                  <a:t>[2019</a:t>
                </a:r>
                <a:r>
                  <a:rPr lang="zh-CN" altLang="zh-CN" sz="2800" dirty="0"/>
                  <a:t>洛阳市联考</a:t>
                </a:r>
                <a:r>
                  <a:rPr lang="en-US" altLang="zh-CN" sz="2800" dirty="0"/>
                  <a:t>]</a:t>
                </a:r>
                <a:r>
                  <a:rPr lang="zh-CN" altLang="zh-CN" sz="2800" dirty="0"/>
                  <a:t>若实数</a:t>
                </a:r>
                <a:r>
                  <a:rPr lang="en-US" altLang="zh-CN" sz="2800" i="1" dirty="0" err="1"/>
                  <a:t>x</a:t>
                </a:r>
                <a:r>
                  <a:rPr lang="en-US" altLang="zh-CN" sz="2800" dirty="0" err="1"/>
                  <a:t>,</a:t>
                </a:r>
                <a:r>
                  <a:rPr lang="en-US" altLang="zh-CN" sz="2800" i="1" dirty="0" err="1"/>
                  <a:t>y</a:t>
                </a:r>
                <a:r>
                  <a:rPr lang="zh-CN" altLang="zh-CN" sz="2800" dirty="0"/>
                  <a:t>满足</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ea typeface="Cambria Math" panose="02040503050406030204" pitchFamily="18" charset="0"/>
                              </a:rPr>
                              <m:t>≤0, </m:t>
                            </m:r>
                          </m:e>
                          <m:e>
                            <m:r>
                              <a:rPr lang="en-US" altLang="zh-CN" sz="2800" i="1">
                                <a:latin typeface="Cambria Math" panose="02040503050406030204" pitchFamily="18" charset="0"/>
                              </a:rPr>
                              <m:t>𝑥</m:t>
                            </m:r>
                            <m:r>
                              <a:rPr lang="en-US" altLang="zh-CN" sz="2800" i="1" smtClean="0">
                                <a:latin typeface="Cambria Math" panose="02040503050406030204" pitchFamily="18" charset="0"/>
                                <a:ea typeface="Cambria Math" panose="02040503050406030204" pitchFamily="18" charset="0"/>
                              </a:rPr>
                              <m:t>&gt;</m:t>
                            </m:r>
                            <m:r>
                              <a:rPr lang="en-US" altLang="zh-CN" sz="2800" i="1">
                                <a:latin typeface="Cambria Math" panose="02040503050406030204" pitchFamily="18" charset="0"/>
                                <a:ea typeface="Cambria Math" panose="02040503050406030204" pitchFamily="18" charset="0"/>
                              </a:rPr>
                              <m:t>0,   </m:t>
                            </m:r>
                            <m:r>
                              <a:rPr lang="en-US" altLang="zh-CN" sz="2800" b="0" i="1" smtClean="0">
                                <a:latin typeface="Cambria Math" panose="02040503050406030204" pitchFamily="18" charset="0"/>
                                <a:ea typeface="Cambria Math" panose="02040503050406030204" pitchFamily="18" charset="0"/>
                              </a:rPr>
                              <m:t>                </m:t>
                            </m:r>
                            <m:r>
                              <a:rPr lang="en-US" altLang="zh-CN" sz="2800" i="1">
                                <a:latin typeface="Cambria Math" panose="02040503050406030204" pitchFamily="18" charset="0"/>
                                <a:ea typeface="Cambria Math" panose="02040503050406030204" pitchFamily="18" charset="0"/>
                              </a:rPr>
                              <m:t>  </m:t>
                            </m:r>
                          </m:e>
                          <m:e>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                     </m:t>
                            </m:r>
                          </m:e>
                        </m:eqArr>
                      </m:e>
                    </m:d>
                  </m:oMath>
                </a14:m>
                <a:r>
                  <a:rPr lang="zh-CN" altLang="zh-CN" sz="2800" dirty="0"/>
                  <a:t>则</a:t>
                </a:r>
                <a:r>
                  <a:rPr lang="en-US" altLang="zh-CN" sz="2800" i="1" dirty="0"/>
                  <a:t>z</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𝑦</m:t>
                        </m:r>
                      </m:num>
                      <m:den>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+1</m:t>
                        </m:r>
                      </m:den>
                    </m:f>
                  </m:oMath>
                </a14:m>
                <a:r>
                  <a:rPr lang="zh-CN" altLang="zh-CN" sz="2800" dirty="0"/>
                  <a:t>的取值范围是</a:t>
                </a:r>
              </a:p>
              <a:p>
                <a:pPr>
                  <a:lnSpc>
                    <a:spcPct val="150000"/>
                  </a:lnSpc>
                </a:pPr>
                <a:r>
                  <a:rPr lang="en-US" altLang="zh-CN" sz="2800" dirty="0"/>
                  <a:t>A.[</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4</m:t>
                        </m:r>
                      </m:num>
                      <m:den>
                        <m:r>
                          <a:rPr lang="en-US" altLang="zh-CN" sz="2800" b="0" i="1" smtClean="0">
                            <a:latin typeface="Cambria Math" panose="02040503050406030204" pitchFamily="18" charset="0"/>
                          </a:rPr>
                          <m:t>3</m:t>
                        </m:r>
                      </m:den>
                    </m:f>
                  </m:oMath>
                </a14:m>
                <a:r>
                  <a:rPr lang="en-US" altLang="zh-CN" sz="2800" dirty="0"/>
                  <a:t>,4]	B.[</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4</m:t>
                        </m:r>
                      </m:num>
                      <m:den>
                        <m:r>
                          <a:rPr lang="en-US" altLang="zh-CN" sz="2800" i="1">
                            <a:latin typeface="Cambria Math" panose="02040503050406030204" pitchFamily="18" charset="0"/>
                          </a:rPr>
                          <m:t>3</m:t>
                        </m:r>
                      </m:den>
                    </m:f>
                  </m:oMath>
                </a14:m>
                <a:r>
                  <a:rPr lang="en-US" altLang="zh-CN" sz="2800" dirty="0"/>
                  <a:t>,4)	C.[2,4]	D.(2,4]</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369526"/>
                <a:ext cx="11139948" cy="4361002"/>
              </a:xfrm>
              <a:prstGeom prst="rect">
                <a:avLst/>
              </a:prstGeom>
              <a:blipFill rotWithShape="0">
                <a:blip r:embed="rId2"/>
                <a:stretch>
                  <a:fillRect l="-1149"/>
                </a:stretch>
              </a:blipFill>
            </p:spPr>
            <p:txBody>
              <a:bodyPr/>
              <a:lstStyle/>
              <a:p>
                <a:r>
                  <a:rPr lang="zh-CN" altLang="en-US">
                    <a:noFill/>
                  </a:rPr>
                  <a:t> </a:t>
                </a:r>
              </a:p>
            </p:txBody>
          </p:sp>
        </mc:Fallback>
      </mc:AlternateContent>
      <p:sp>
        <p:nvSpPr>
          <p:cNvPr id="3" name="矩形 2"/>
          <p:cNvSpPr/>
          <p:nvPr/>
        </p:nvSpPr>
        <p:spPr>
          <a:xfrm>
            <a:off x="560439" y="5034809"/>
            <a:ext cx="11139948" cy="1384995"/>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a:t>
            </a: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导引</a:t>
            </a:r>
            <a:r>
              <a:rPr lang="zh-CN" altLang="en-US" sz="2800" dirty="0"/>
              <a:t>　作出不等式组对应的平面区域</a:t>
            </a:r>
            <a:r>
              <a:rPr lang="en-US" altLang="zh-CN" sz="2800" dirty="0"/>
              <a:t>,</a:t>
            </a:r>
            <a:r>
              <a:rPr lang="zh-CN" altLang="en-US" sz="2800" dirty="0"/>
              <a:t>将目标函数化简变形</a:t>
            </a:r>
            <a:r>
              <a:rPr lang="en-US" altLang="zh-CN" sz="2800" dirty="0"/>
              <a:t>,</a:t>
            </a:r>
            <a:r>
              <a:rPr lang="zh-CN" altLang="en-US" sz="2800" dirty="0"/>
              <a:t>利用目标函数的几何意义</a:t>
            </a:r>
            <a:r>
              <a:rPr lang="en-US" altLang="zh-CN" sz="2800" dirty="0"/>
              <a:t>,</a:t>
            </a:r>
            <a:r>
              <a:rPr lang="zh-CN" altLang="en-US" sz="2800" dirty="0"/>
              <a:t>进而可得目标函数的取值范围</a:t>
            </a:r>
            <a:r>
              <a:rPr lang="en-US" altLang="zh-CN" sz="2800" dirty="0"/>
              <a:t>.</a:t>
            </a:r>
            <a:endParaRPr lang="zh-CN" altLang="zh-CN" sz="2800" dirty="0"/>
          </a:p>
        </p:txBody>
      </p:sp>
    </p:spTree>
    <p:extLst>
      <p:ext uri="{BB962C8B-B14F-4D97-AF65-F5344CB8AC3E}">
        <p14:creationId xmlns:p14="http://schemas.microsoft.com/office/powerpoint/2010/main" xmlns="" val="17581221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60439" y="267157"/>
            <a:ext cx="11139948" cy="2031325"/>
          </a:xfrm>
          <a:prstGeom prst="rect">
            <a:avLst/>
          </a:prstGeom>
        </p:spPr>
        <p:txBody>
          <a:bodyPr wrap="square">
            <a:spAutoFit/>
          </a:bodyPr>
          <a:lstStyle/>
          <a:p>
            <a:pPr>
              <a:lnSpc>
                <a:spcPct val="150000"/>
              </a:lnSpc>
            </a:pPr>
            <a:r>
              <a:rPr lang="zh-CN"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zh-CN" sz="2800" dirty="0"/>
              <a:t>　</a:t>
            </a:r>
            <a:endParaRPr lang="en-US" altLang="zh-CN" sz="2800" dirty="0" smtClean="0"/>
          </a:p>
          <a:p>
            <a:pPr>
              <a:lnSpc>
                <a:spcPct val="150000"/>
              </a:lnSpc>
            </a:pPr>
            <a:r>
              <a:rPr lang="zh-CN" altLang="en-US" sz="2800" dirty="0"/>
              <a:t>作出不等式组对应的平面区域如</a:t>
            </a:r>
            <a:r>
              <a:rPr lang="zh-CN" altLang="en-US" sz="2800" dirty="0" smtClean="0"/>
              <a:t>图中</a:t>
            </a:r>
            <a:r>
              <a:rPr lang="zh-CN" altLang="en-US" sz="2800" dirty="0"/>
              <a:t>阴影部分</a:t>
            </a:r>
            <a:r>
              <a:rPr lang="en-US" altLang="zh-CN" sz="2800" dirty="0"/>
              <a:t>(</a:t>
            </a:r>
            <a:r>
              <a:rPr lang="zh-CN" altLang="en-US" sz="2800" dirty="0"/>
              <a:t>不包括边界</a:t>
            </a:r>
            <a:r>
              <a:rPr lang="en-US" altLang="zh-CN" sz="2800" i="1" dirty="0"/>
              <a:t>OB</a:t>
            </a:r>
            <a:r>
              <a:rPr lang="en-US" altLang="zh-CN" sz="2800" dirty="0"/>
              <a:t>)</a:t>
            </a:r>
            <a:r>
              <a:rPr lang="zh-CN" altLang="en-US" sz="2800" dirty="0"/>
              <a:t>所示</a:t>
            </a:r>
            <a:r>
              <a:rPr lang="en-US" altLang="zh-CN" sz="2800" dirty="0"/>
              <a:t>,</a:t>
            </a:r>
            <a:r>
              <a:rPr lang="zh-CN" altLang="en-US" sz="2800" dirty="0"/>
              <a:t>其中</a:t>
            </a:r>
            <a:r>
              <a:rPr lang="en-US" altLang="zh-CN" sz="2800" i="1" dirty="0"/>
              <a:t>A</a:t>
            </a:r>
            <a:r>
              <a:rPr lang="en-US" altLang="zh-CN" sz="2800" dirty="0"/>
              <a:t>(1,2),</a:t>
            </a:r>
            <a:r>
              <a:rPr lang="en-US" altLang="zh-CN" sz="2800" i="1" dirty="0"/>
              <a:t>B</a:t>
            </a:r>
            <a:r>
              <a:rPr lang="en-US" altLang="zh-CN" sz="2800" dirty="0"/>
              <a:t>(0,2).</a:t>
            </a:r>
            <a:endParaRPr lang="zh-CN" altLang="zh-CN" sz="2800" dirty="0"/>
          </a:p>
        </p:txBody>
      </p:sp>
      <p:pic>
        <p:nvPicPr>
          <p:cNvPr id="10242" name="dgutudtgdusidw题-5.jpg" descr="id:2147528919;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2107874" y="2489809"/>
            <a:ext cx="4323018" cy="352080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3" name="矩形 2"/>
          <p:cNvSpPr/>
          <p:nvPr/>
        </p:nvSpPr>
        <p:spPr>
          <a:xfrm>
            <a:off x="6905026" y="3602815"/>
            <a:ext cx="3895618" cy="523220"/>
          </a:xfrm>
          <a:prstGeom prst="rect">
            <a:avLst/>
          </a:prstGeom>
        </p:spPr>
        <p:txBody>
          <a:bodyPr wrap="none">
            <a:spAutoFit/>
          </a:bodyPr>
          <a:lstStyle/>
          <a:p>
            <a:r>
              <a:rPr lang="en-US" altLang="zh-CN" sz="2800" dirty="0" smtClean="0">
                <a:solidFill>
                  <a:srgbClr val="FF0000"/>
                </a:solidFill>
              </a:rPr>
              <a:t>(……</a:t>
            </a:r>
            <a:r>
              <a:rPr lang="zh-CN" altLang="zh-CN" sz="2800" dirty="0" smtClean="0">
                <a:solidFill>
                  <a:srgbClr val="FF0000"/>
                </a:solidFill>
              </a:rPr>
              <a:t>注意</a:t>
            </a:r>
            <a:r>
              <a:rPr lang="zh-CN" altLang="zh-CN" sz="2800" dirty="0">
                <a:solidFill>
                  <a:srgbClr val="FF0000"/>
                </a:solidFill>
              </a:rPr>
              <a:t>点</a:t>
            </a:r>
            <a:r>
              <a:rPr lang="en-US" altLang="zh-CN" sz="2800" i="1" dirty="0">
                <a:solidFill>
                  <a:srgbClr val="FF0000"/>
                </a:solidFill>
              </a:rPr>
              <a:t>B</a:t>
            </a:r>
            <a:r>
              <a:rPr lang="zh-CN" altLang="zh-CN" sz="2800" dirty="0">
                <a:solidFill>
                  <a:srgbClr val="FF0000"/>
                </a:solidFill>
              </a:rPr>
              <a:t>是空心点</a:t>
            </a:r>
            <a:r>
              <a:rPr lang="en-US" altLang="zh-CN" sz="2800" dirty="0">
                <a:solidFill>
                  <a:srgbClr val="FF0000"/>
                </a:solidFill>
              </a:rPr>
              <a:t>)</a:t>
            </a:r>
            <a:endParaRPr lang="zh-CN" altLang="en-US" sz="2800" dirty="0">
              <a:solidFill>
                <a:srgbClr val="FF0000"/>
              </a:solidFill>
            </a:endParaRPr>
          </a:p>
        </p:txBody>
      </p:sp>
    </p:spTree>
    <p:extLst>
      <p:ext uri="{BB962C8B-B14F-4D97-AF65-F5344CB8AC3E}">
        <p14:creationId xmlns:p14="http://schemas.microsoft.com/office/powerpoint/2010/main" xmlns="" val="179977303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542460"/>
                <a:ext cx="11139948" cy="4625369"/>
              </a:xfrm>
              <a:prstGeom prst="rect">
                <a:avLst/>
              </a:prstGeom>
            </p:spPr>
            <p:txBody>
              <a:bodyPr wrap="square">
                <a:spAutoFit/>
              </a:bodyPr>
              <a:lstStyle/>
              <a:p>
                <a:pPr>
                  <a:lnSpc>
                    <a:spcPct val="150000"/>
                  </a:lnSpc>
                </a:pPr>
                <a:r>
                  <a:rPr lang="en-US" altLang="zh-CN" sz="2800" i="1" dirty="0" smtClean="0"/>
                  <a:t>z</a:t>
                </a:r>
                <a:r>
                  <a:rPr lang="en-US" altLang="zh-CN" sz="2800" dirty="0" smtClean="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𝑦</m:t>
                        </m:r>
                      </m:num>
                      <m:den>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+1</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𝑦</m:t>
                        </m:r>
                      </m:num>
                      <m:den>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−0</m:t>
                        </m:r>
                      </m:num>
                      <m:den>
                        <m:r>
                          <a:rPr lang="en-US" altLang="zh-CN" sz="2800" i="1">
                            <a:latin typeface="Cambria Math" panose="02040503050406030204" pitchFamily="18" charset="0"/>
                          </a:rPr>
                          <m:t>𝑥</m:t>
                        </m:r>
                        <m:r>
                          <a:rPr lang="en-US" altLang="zh-CN" sz="2800" b="0" i="1" smtClean="0">
                            <a:latin typeface="Cambria Math" panose="02040503050406030204" pitchFamily="18" charset="0"/>
                          </a:rPr>
                          <m:t>−(−</m:t>
                        </m:r>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r>
                          <a:rPr lang="en-US" altLang="zh-CN" sz="2800" b="0" i="1" smtClean="0">
                            <a:latin typeface="Cambria Math" panose="02040503050406030204" pitchFamily="18" charset="0"/>
                          </a:rPr>
                          <m:t>)</m:t>
                        </m:r>
                      </m:den>
                    </m:f>
                  </m:oMath>
                </a14:m>
                <a:r>
                  <a:rPr lang="en-US" altLang="zh-CN" sz="2800" dirty="0"/>
                  <a:t>,</a:t>
                </a:r>
                <a:r>
                  <a:rPr lang="zh-CN" altLang="zh-CN" sz="2800" dirty="0"/>
                  <a:t>则</a:t>
                </a:r>
                <a:r>
                  <a:rPr lang="en-US" altLang="zh-CN" sz="2800" i="1" dirty="0"/>
                  <a:t>z</a:t>
                </a:r>
                <a:r>
                  <a:rPr lang="zh-CN" altLang="zh-CN" sz="2800" dirty="0"/>
                  <a:t>的几何意义是可行域内的点</a:t>
                </a:r>
                <a:r>
                  <a:rPr lang="en-US" altLang="zh-CN" sz="2800" i="1" dirty="0"/>
                  <a:t>P</a:t>
                </a:r>
                <a:r>
                  <a:rPr lang="en-US" altLang="zh-CN" sz="2800" dirty="0"/>
                  <a:t>(</a:t>
                </a:r>
                <a:r>
                  <a:rPr lang="en-US" altLang="zh-CN" sz="2800" i="1" dirty="0" err="1"/>
                  <a:t>x</a:t>
                </a:r>
                <a:r>
                  <a:rPr lang="en-US" altLang="zh-CN" sz="2800" dirty="0" err="1"/>
                  <a:t>,</a:t>
                </a:r>
                <a:r>
                  <a:rPr lang="en-US" altLang="zh-CN" sz="2800" i="1" dirty="0" err="1"/>
                  <a:t>y</a:t>
                </a:r>
                <a:r>
                  <a:rPr lang="en-US" altLang="zh-CN" sz="2800" dirty="0"/>
                  <a:t>)</a:t>
                </a:r>
                <a:r>
                  <a:rPr lang="zh-CN" altLang="zh-CN" sz="2800" dirty="0"/>
                  <a:t>与点</a:t>
                </a:r>
                <a:r>
                  <a:rPr lang="en-US" altLang="zh-CN" sz="2800" i="1" dirty="0"/>
                  <a:t>M</a:t>
                </a:r>
                <a:r>
                  <a:rPr lang="en-US" altLang="zh-CN" sz="2800" dirty="0" smtClean="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oMath>
                </a14:m>
                <a:r>
                  <a:rPr lang="en-US" altLang="zh-CN" sz="2800" dirty="0"/>
                  <a:t>,0)</a:t>
                </a:r>
                <a:r>
                  <a:rPr lang="zh-CN" altLang="zh-CN" sz="2800" dirty="0"/>
                  <a:t>所连直线的斜率</a:t>
                </a:r>
                <a:r>
                  <a:rPr lang="en-US" altLang="zh-CN" sz="2800" dirty="0"/>
                  <a:t>.</a:t>
                </a:r>
                <a:r>
                  <a:rPr lang="en-US" altLang="zh-CN" sz="2800" dirty="0">
                    <a:solidFill>
                      <a:srgbClr val="FF0000"/>
                    </a:solidFill>
                  </a:rPr>
                  <a:t>(</a:t>
                </a:r>
                <a:r>
                  <a:rPr lang="zh-CN" altLang="zh-CN" sz="2800" dirty="0">
                    <a:solidFill>
                      <a:srgbClr val="FF0000"/>
                    </a:solidFill>
                  </a:rPr>
                  <a:t>斜率型</a:t>
                </a:r>
                <a:r>
                  <a:rPr lang="en-US" altLang="zh-CN" sz="2800" dirty="0">
                    <a:solidFill>
                      <a:srgbClr val="FF0000"/>
                    </a:solidFill>
                  </a:rPr>
                  <a:t>)</a:t>
                </a:r>
                <a:endParaRPr lang="zh-CN" altLang="zh-CN" sz="2800" dirty="0">
                  <a:solidFill>
                    <a:srgbClr val="FF0000"/>
                  </a:solidFill>
                </a:endParaRPr>
              </a:p>
              <a:p>
                <a:pPr>
                  <a:lnSpc>
                    <a:spcPct val="150000"/>
                  </a:lnSpc>
                </a:pPr>
                <a:r>
                  <a:rPr lang="zh-CN" altLang="zh-CN" sz="2800" dirty="0"/>
                  <a:t>可知</a:t>
                </a:r>
                <a:r>
                  <a:rPr lang="en-US" altLang="zh-CN" sz="2800" i="1" dirty="0" err="1"/>
                  <a:t>k</a:t>
                </a:r>
                <a:r>
                  <a:rPr lang="en-US" altLang="zh-CN" sz="2800" i="1" baseline="-25000" dirty="0" err="1"/>
                  <a:t>MA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r>
                          <a:rPr lang="en-US" altLang="zh-CN" sz="2800" i="1">
                            <a:latin typeface="Cambria Math" panose="02040503050406030204" pitchFamily="18" charset="0"/>
                          </a:rPr>
                          <m:t>−0</m:t>
                        </m:r>
                      </m:num>
                      <m:den>
                        <m:r>
                          <a:rPr lang="en-US" altLang="zh-CN" sz="2800" b="0" i="1" smtClean="0">
                            <a:latin typeface="Cambria Math" panose="02040503050406030204" pitchFamily="18" charset="0"/>
                          </a:rPr>
                          <m:t>1</m:t>
                        </m:r>
                        <m:r>
                          <a:rPr lang="en-US" altLang="zh-CN" sz="2800" i="1">
                            <a:latin typeface="Cambria Math" panose="02040503050406030204" pitchFamily="18" charset="0"/>
                          </a:rPr>
                          <m:t>−(−</m:t>
                        </m:r>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r>
                          <a:rPr lang="en-US" altLang="zh-CN" sz="2800" i="1">
                            <a:latin typeface="Cambria Math" panose="02040503050406030204" pitchFamily="18" charset="0"/>
                          </a:rPr>
                          <m:t>)</m:t>
                        </m:r>
                      </m:den>
                    </m:f>
                  </m:oMath>
                </a14:m>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4</m:t>
                        </m:r>
                      </m:num>
                      <m:den>
                        <m:r>
                          <a:rPr lang="en-US" altLang="zh-CN" sz="2800" b="0" i="1" smtClean="0">
                            <a:latin typeface="Cambria Math" panose="02040503050406030204" pitchFamily="18" charset="0"/>
                          </a:rPr>
                          <m:t>3</m:t>
                        </m:r>
                      </m:den>
                    </m:f>
                  </m:oMath>
                </a14:m>
                <a:r>
                  <a:rPr lang="en-US" altLang="zh-CN" sz="2800" dirty="0"/>
                  <a:t>,</a:t>
                </a:r>
                <a:r>
                  <a:rPr lang="en-US" altLang="zh-CN" sz="2800" i="1" dirty="0" err="1"/>
                  <a:t>k</a:t>
                </a:r>
                <a:r>
                  <a:rPr lang="en-US" altLang="zh-CN" sz="2800" i="1" baseline="-25000" dirty="0" err="1"/>
                  <a:t>MB</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r>
                          <a:rPr lang="en-US" altLang="zh-CN" sz="2800" i="1">
                            <a:latin typeface="Cambria Math" panose="02040503050406030204" pitchFamily="18" charset="0"/>
                          </a:rPr>
                          <m:t>−0</m:t>
                        </m:r>
                      </m:num>
                      <m:den>
                        <m:r>
                          <a:rPr lang="en-US" altLang="zh-CN" sz="2800" b="0" i="1" smtClean="0">
                            <a:latin typeface="Cambria Math" panose="02040503050406030204" pitchFamily="18" charset="0"/>
                          </a:rPr>
                          <m:t>0</m:t>
                        </m:r>
                        <m:r>
                          <a:rPr lang="en-US" altLang="zh-CN" sz="2800" i="1">
                            <a:latin typeface="Cambria Math" panose="02040503050406030204" pitchFamily="18" charset="0"/>
                          </a:rPr>
                          <m:t>−(−</m:t>
                        </m:r>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2</m:t>
                            </m:r>
                          </m:den>
                        </m:f>
                        <m:r>
                          <a:rPr lang="en-US" altLang="zh-CN" sz="2800" i="1">
                            <a:latin typeface="Cambria Math" panose="02040503050406030204" pitchFamily="18" charset="0"/>
                          </a:rPr>
                          <m:t>)</m:t>
                        </m:r>
                      </m:den>
                    </m:f>
                  </m:oMath>
                </a14:m>
                <a:r>
                  <a:rPr lang="en-US" altLang="zh-CN" sz="2800" dirty="0"/>
                  <a:t>=4,</a:t>
                </a:r>
                <a:r>
                  <a:rPr lang="zh-CN" altLang="zh-CN" sz="2800" dirty="0"/>
                  <a:t>结合图形可得</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4</m:t>
                        </m:r>
                      </m:num>
                      <m:den>
                        <m:r>
                          <a:rPr lang="en-US" altLang="zh-CN" sz="2800" i="1">
                            <a:latin typeface="Cambria Math" panose="02040503050406030204" pitchFamily="18" charset="0"/>
                          </a:rPr>
                          <m:t>3</m:t>
                        </m:r>
                      </m:den>
                    </m:f>
                  </m:oMath>
                </a14:m>
                <a:r>
                  <a:rPr lang="en-US" altLang="zh-CN" sz="2800" dirty="0"/>
                  <a:t>≤</a:t>
                </a:r>
                <a:r>
                  <a:rPr lang="en-US" altLang="zh-CN" sz="2800" i="1" dirty="0"/>
                  <a:t>z</a:t>
                </a:r>
                <a:r>
                  <a:rPr lang="en-US" altLang="zh-CN" sz="2800" dirty="0"/>
                  <a:t>&lt;4. </a:t>
                </a:r>
                <a:endParaRPr lang="zh-CN" altLang="zh-CN" sz="2800" dirty="0"/>
              </a:p>
              <a:p>
                <a:pPr>
                  <a:lnSpc>
                    <a:spcPct val="150000"/>
                  </a:lnSpc>
                </a:pPr>
                <a:r>
                  <a:rPr lang="zh-CN" altLang="zh-CN" sz="2800" dirty="0"/>
                  <a:t>故</a:t>
                </a:r>
                <a:r>
                  <a:rPr lang="en-US" altLang="zh-CN" sz="2800" i="1" dirty="0"/>
                  <a:t>z</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2</m:t>
                        </m:r>
                        <m:r>
                          <a:rPr lang="en-US" altLang="zh-CN" sz="2800" i="1">
                            <a:latin typeface="Cambria Math" panose="02040503050406030204" pitchFamily="18" charset="0"/>
                          </a:rPr>
                          <m:t>𝑦</m:t>
                        </m:r>
                      </m:num>
                      <m:den>
                        <m:r>
                          <a:rPr lang="en-US" altLang="zh-CN" sz="2800" i="1">
                            <a:latin typeface="Cambria Math" panose="02040503050406030204" pitchFamily="18" charset="0"/>
                          </a:rPr>
                          <m:t>2</m:t>
                        </m:r>
                        <m:r>
                          <a:rPr lang="en-US" altLang="zh-CN" sz="2800" i="1">
                            <a:latin typeface="Cambria Math" panose="02040503050406030204" pitchFamily="18" charset="0"/>
                          </a:rPr>
                          <m:t>𝑥</m:t>
                        </m:r>
                        <m:r>
                          <a:rPr lang="en-US" altLang="zh-CN" sz="2800" i="1">
                            <a:latin typeface="Cambria Math" panose="02040503050406030204" pitchFamily="18" charset="0"/>
                          </a:rPr>
                          <m:t>+1</m:t>
                        </m:r>
                      </m:den>
                    </m:f>
                  </m:oMath>
                </a14:m>
                <a:r>
                  <a:rPr lang="zh-CN" altLang="zh-CN" sz="2800" dirty="0"/>
                  <a:t>的取值范围是</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4</m:t>
                        </m:r>
                      </m:num>
                      <m:den>
                        <m:r>
                          <a:rPr lang="en-US" altLang="zh-CN" sz="2800" i="1">
                            <a:latin typeface="Cambria Math" panose="02040503050406030204" pitchFamily="18" charset="0"/>
                          </a:rPr>
                          <m:t>3</m:t>
                        </m:r>
                      </m:den>
                    </m:f>
                  </m:oMath>
                </a14:m>
                <a:r>
                  <a:rPr lang="en-US" altLang="zh-CN" sz="2800" dirty="0"/>
                  <a:t>,4</a:t>
                </a:r>
                <a:r>
                  <a:rPr lang="en-US" altLang="zh-CN" sz="2800" dirty="0" smtClean="0"/>
                  <a:t>).</a:t>
                </a:r>
              </a:p>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答案</a:t>
                </a:r>
                <a:r>
                  <a:rPr lang="zh-CN" altLang="en-US" sz="2800" dirty="0"/>
                  <a:t>　</a:t>
                </a:r>
                <a:r>
                  <a:rPr lang="en-US" altLang="zh-CN" sz="2800" dirty="0"/>
                  <a:t>B</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542460"/>
                <a:ext cx="11139948" cy="4625369"/>
              </a:xfrm>
              <a:prstGeom prst="rect">
                <a:avLst/>
              </a:prstGeom>
              <a:blipFill rotWithShape="0">
                <a:blip r:embed="rId2"/>
                <a:stretch>
                  <a:fillRect l="-1149" r="-821" b="-1186"/>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943927488"/>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447550" y="496212"/>
                <a:ext cx="11139948" cy="3448445"/>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2</a:t>
                </a:r>
              </a:p>
              <a:p>
                <a:pPr>
                  <a:lnSpc>
                    <a:spcPct val="150000"/>
                  </a:lnSpc>
                </a:pPr>
                <a:r>
                  <a:rPr lang="en-US" altLang="zh-CN" sz="2800" dirty="0" smtClean="0"/>
                  <a:t>[</a:t>
                </a:r>
                <a:r>
                  <a:rPr lang="en-US" altLang="zh-CN" sz="2800" dirty="0"/>
                  <a:t>2019</a:t>
                </a:r>
                <a:r>
                  <a:rPr lang="zh-CN" altLang="zh-CN" sz="2800" dirty="0"/>
                  <a:t>江西名校高三质检</a:t>
                </a:r>
                <a:r>
                  <a:rPr lang="en-US" altLang="zh-CN" sz="2800" dirty="0"/>
                  <a:t>(</a:t>
                </a:r>
                <a:r>
                  <a:rPr lang="zh-CN" altLang="zh-CN" sz="2800" dirty="0"/>
                  <a:t>一</a:t>
                </a:r>
                <a:r>
                  <a:rPr lang="en-US" altLang="zh-CN" sz="2800" dirty="0"/>
                  <a:t>)]</a:t>
                </a:r>
                <a:r>
                  <a:rPr lang="zh-CN" altLang="zh-CN" sz="2800" dirty="0"/>
                  <a:t>已知实数</a:t>
                </a:r>
                <a:r>
                  <a:rPr lang="en-US" altLang="zh-CN" sz="2800" i="1" dirty="0" err="1"/>
                  <a:t>x</a:t>
                </a:r>
                <a:r>
                  <a:rPr lang="en-US" altLang="zh-CN" sz="2800" dirty="0" err="1"/>
                  <a:t>,</a:t>
                </a:r>
                <a:r>
                  <a:rPr lang="en-US" altLang="zh-CN" sz="2800" i="1" dirty="0" err="1"/>
                  <a:t>y</a:t>
                </a:r>
                <a:r>
                  <a:rPr lang="zh-CN" altLang="zh-CN" sz="2800" dirty="0"/>
                  <a:t>满足</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2</m:t>
                            </m:r>
                            <m:r>
                              <a:rPr lang="en-US" altLang="zh-CN" sz="2800" i="1">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≤5,    </m:t>
                            </m:r>
                          </m:e>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≥0,   </m:t>
                            </m:r>
                            <m:r>
                              <a:rPr lang="en-US" altLang="zh-CN" sz="2800" b="0" i="1" smtClean="0">
                                <a:latin typeface="Cambria Math" panose="02040503050406030204" pitchFamily="18" charset="0"/>
                                <a:ea typeface="Cambria Math" panose="02040503050406030204" pitchFamily="18" charset="0"/>
                              </a:rPr>
                              <m:t>   </m:t>
                            </m:r>
                            <m:r>
                              <a:rPr lang="en-US" altLang="zh-CN" sz="2800" i="1">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rPr>
                              <m:t>3</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−4</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≥0</m:t>
                            </m:r>
                            <m:r>
                              <a:rPr lang="en-US" altLang="zh-CN" sz="2800" i="1">
                                <a:latin typeface="Cambria Math" panose="02040503050406030204" pitchFamily="18" charset="0"/>
                              </a:rPr>
                              <m:t>, </m:t>
                            </m:r>
                          </m:e>
                        </m:eqArr>
                      </m:e>
                    </m:d>
                  </m:oMath>
                </a14:m>
                <a:r>
                  <a:rPr lang="zh-CN" altLang="zh-CN" sz="2800" dirty="0"/>
                  <a:t>则</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zh-CN" altLang="zh-CN" sz="2800" dirty="0"/>
                  <a:t>的最大值为</a:t>
                </a:r>
                <a:r>
                  <a:rPr lang="zh-CN" altLang="zh-CN" sz="2800" u="sng" dirty="0"/>
                  <a:t>　　　　</a:t>
                </a:r>
                <a:r>
                  <a:rPr lang="en-US" altLang="zh-CN" sz="2800" dirty="0"/>
                  <a:t>. </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447550" y="496212"/>
                <a:ext cx="11139948" cy="3448445"/>
              </a:xfrm>
              <a:prstGeom prst="rect">
                <a:avLst/>
              </a:prstGeom>
              <a:blipFill rotWithShape="0">
                <a:blip r:embed="rId2"/>
                <a:stretch>
                  <a:fillRect l="-1094" b="-1767"/>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01153278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92546"/>
                <a:ext cx="11139948" cy="2328073"/>
              </a:xfrm>
              <a:prstGeom prst="rect">
                <a:avLst/>
              </a:prstGeom>
            </p:spPr>
            <p:txBody>
              <a:bodyPr wrap="square">
                <a:spAutoFit/>
              </a:bodyPr>
              <a:lstStyle/>
              <a:p>
                <a:pPr lvl="0">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smtClean="0">
                  <a:solidFill>
                    <a:prstClr val="black"/>
                  </a:solidFill>
                </a:endParaRPr>
              </a:p>
              <a:p>
                <a:pPr>
                  <a:lnSpc>
                    <a:spcPct val="150000"/>
                  </a:lnSpc>
                </a:pPr>
                <a:r>
                  <a:rPr lang="en-US" altLang="zh-CN" sz="2800" dirty="0"/>
                  <a:t>2.5</a:t>
                </a:r>
                <a:r>
                  <a:rPr lang="zh-CN" altLang="zh-CN" sz="2800" dirty="0"/>
                  <a:t>　作出不等式组所表示的平面区域如图</a:t>
                </a:r>
                <a:r>
                  <a:rPr lang="en-US" altLang="zh-CN" sz="2800" dirty="0"/>
                  <a:t>D 7-2-5</a:t>
                </a:r>
                <a:r>
                  <a:rPr lang="zh-CN" altLang="zh-CN" sz="2800" dirty="0"/>
                  <a:t>中阴影部分所示</a:t>
                </a:r>
                <a:r>
                  <a:rPr lang="en-US" altLang="zh-CN" sz="2800" dirty="0"/>
                  <a:t>,</a:t>
                </a:r>
                <a:r>
                  <a:rPr lang="zh-CN" altLang="zh-CN" sz="2800" dirty="0"/>
                  <a:t>观察可知</a:t>
                </a:r>
                <a:r>
                  <a:rPr lang="en-US" altLang="zh-CN" sz="2800" dirty="0"/>
                  <a:t>,</a:t>
                </a:r>
                <a:r>
                  <a:rPr lang="zh-CN" altLang="zh-CN" sz="2800" dirty="0"/>
                  <a:t>当直线</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zh-CN" altLang="zh-CN" sz="2800" dirty="0"/>
                  <a:t>过点</a:t>
                </a:r>
                <a:r>
                  <a:rPr lang="en-US" altLang="zh-CN" sz="2800" dirty="0"/>
                  <a:t>A(</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5</m:t>
                        </m:r>
                      </m:num>
                      <m:den>
                        <m:r>
                          <a:rPr lang="en-US" altLang="zh-CN" sz="2800">
                            <a:latin typeface="Cambria Math" panose="02040503050406030204" pitchFamily="18" charset="0"/>
                          </a:rPr>
                          <m:t>3</m:t>
                        </m:r>
                      </m:den>
                    </m:f>
                  </m:oMath>
                </a14:m>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5</m:t>
                        </m:r>
                      </m:num>
                      <m:den>
                        <m:r>
                          <a:rPr lang="en-US" altLang="zh-CN" sz="2800">
                            <a:latin typeface="Cambria Math" panose="02040503050406030204" pitchFamily="18" charset="0"/>
                          </a:rPr>
                          <m:t>3</m:t>
                        </m:r>
                      </m:den>
                    </m:f>
                  </m:oMath>
                </a14:m>
                <a:r>
                  <a:rPr lang="en-US" altLang="zh-CN" sz="2800" dirty="0"/>
                  <a:t>)</a:t>
                </a:r>
                <a:r>
                  <a:rPr lang="zh-CN" altLang="zh-CN" sz="2800" dirty="0"/>
                  <a:t>时</a:t>
                </a:r>
                <a:r>
                  <a:rPr lang="en-US" altLang="zh-CN" sz="2800" dirty="0"/>
                  <a:t>,</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zh-CN" altLang="zh-CN" sz="2800" dirty="0"/>
                  <a:t>取得最大值</a:t>
                </a:r>
                <a:r>
                  <a:rPr lang="en-US" altLang="zh-CN" sz="2800" dirty="0"/>
                  <a:t>,</a:t>
                </a:r>
                <a:r>
                  <a:rPr lang="zh-CN" altLang="zh-CN" sz="2800" dirty="0"/>
                  <a:t>最大值为</a:t>
                </a:r>
                <a:r>
                  <a:rPr lang="en-US" altLang="zh-CN" sz="2800" dirty="0"/>
                  <a:t>5.</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92546"/>
                <a:ext cx="11139948" cy="2328073"/>
              </a:xfrm>
              <a:prstGeom prst="rect">
                <a:avLst/>
              </a:prstGeom>
              <a:blipFill>
                <a:blip r:embed="rId2"/>
                <a:stretch>
                  <a:fillRect l="-1149" r="-328"/>
                </a:stretch>
              </a:blipFill>
            </p:spPr>
            <p:txBody>
              <a:bodyPr/>
              <a:lstStyle/>
              <a:p>
                <a:r>
                  <a:rPr lang="zh-CN" altLang="en-US">
                    <a:noFill/>
                  </a:rPr>
                  <a:t> </a:t>
                </a:r>
              </a:p>
            </p:txBody>
          </p:sp>
        </mc:Fallback>
      </mc:AlternateContent>
      <p:pic>
        <p:nvPicPr>
          <p:cNvPr id="3" name="第七章第二讲答案换3-1.jpg" descr="id:2147509424;FounderCES"/>
          <p:cNvPicPr/>
          <p:nvPr/>
        </p:nvPicPr>
        <p:blipFill>
          <a:blip r:embed="rId3"/>
          <a:stretch>
            <a:fillRect/>
          </a:stretch>
        </p:blipFill>
        <p:spPr>
          <a:xfrm>
            <a:off x="1921561" y="2391037"/>
            <a:ext cx="3730594" cy="2855062"/>
          </a:xfrm>
          <a:prstGeom prst="rect">
            <a:avLst/>
          </a:prstGeom>
        </p:spPr>
      </p:pic>
      <p:pic>
        <p:nvPicPr>
          <p:cNvPr id="4" name="BXW3D-6.jpg" descr="id:2147509431;FounderCES"/>
          <p:cNvPicPr/>
          <p:nvPr/>
        </p:nvPicPr>
        <p:blipFill>
          <a:blip r:embed="rId4"/>
          <a:stretch>
            <a:fillRect/>
          </a:stretch>
        </p:blipFill>
        <p:spPr>
          <a:xfrm>
            <a:off x="6659694" y="2391037"/>
            <a:ext cx="3172565" cy="2962037"/>
          </a:xfrm>
          <a:prstGeom prst="rect">
            <a:avLst/>
          </a:prstGeom>
        </p:spPr>
      </p:pic>
      <p:sp>
        <p:nvSpPr>
          <p:cNvPr id="5" name="矩形 4"/>
          <p:cNvSpPr/>
          <p:nvPr/>
        </p:nvSpPr>
        <p:spPr>
          <a:xfrm>
            <a:off x="560439" y="5669008"/>
            <a:ext cx="11139948" cy="662297"/>
          </a:xfrm>
          <a:prstGeom prst="rect">
            <a:avLst/>
          </a:prstGeom>
        </p:spPr>
        <p:txBody>
          <a:bodyPr wrap="square">
            <a:spAutoFit/>
          </a:bodyPr>
          <a:lstStyle/>
          <a:p>
            <a:pPr lvl="0" algn="ctr">
              <a:lnSpc>
                <a:spcPct val="150000"/>
              </a:lnSpc>
            </a:pPr>
            <a:r>
              <a:rPr lang="zh-CN" altLang="en-US" sz="2800" dirty="0"/>
              <a:t>图</a:t>
            </a:r>
            <a:r>
              <a:rPr lang="en-US" altLang="zh-CN" sz="2800" dirty="0"/>
              <a:t>D 7-2-5            </a:t>
            </a:r>
            <a:r>
              <a:rPr lang="en-US" altLang="zh-CN" sz="2800" dirty="0" smtClean="0"/>
              <a:t>                  </a:t>
            </a:r>
            <a:r>
              <a:rPr lang="zh-CN" altLang="en-US" sz="2800" dirty="0"/>
              <a:t>图</a:t>
            </a:r>
            <a:r>
              <a:rPr lang="en-US" altLang="zh-CN" sz="2800" dirty="0"/>
              <a:t>D 7-2-6</a:t>
            </a:r>
            <a:endParaRPr lang="zh-CN" altLang="zh-CN" sz="2800" dirty="0"/>
          </a:p>
        </p:txBody>
      </p:sp>
    </p:spTree>
    <p:extLst>
      <p:ext uri="{BB962C8B-B14F-4D97-AF65-F5344CB8AC3E}">
        <p14:creationId xmlns:p14="http://schemas.microsoft.com/office/powerpoint/2010/main" xmlns="" val="1611383466"/>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68834"/>
                <a:ext cx="11139948" cy="6424451"/>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3</a:t>
                </a:r>
              </a:p>
              <a:p>
                <a:pPr>
                  <a:lnSpc>
                    <a:spcPct val="150000"/>
                  </a:lnSpc>
                </a:pPr>
                <a:r>
                  <a:rPr lang="en-US" altLang="zh-CN" sz="2800" dirty="0"/>
                  <a:t>(1)</a:t>
                </a:r>
                <a:r>
                  <a:rPr lang="zh-CN" altLang="zh-CN" sz="2800" dirty="0"/>
                  <a:t>设</a:t>
                </a:r>
                <a:r>
                  <a:rPr lang="en-US" altLang="zh-CN" sz="2800" i="1" dirty="0" err="1"/>
                  <a:t>x</a:t>
                </a:r>
                <a:r>
                  <a:rPr lang="en-US" altLang="zh-CN" sz="2800" dirty="0" err="1"/>
                  <a:t>,</a:t>
                </a:r>
                <a:r>
                  <a:rPr lang="en-US" altLang="zh-CN" sz="2800" i="1" dirty="0" err="1"/>
                  <a:t>y</a:t>
                </a:r>
                <a:r>
                  <a:rPr lang="zh-CN" altLang="zh-CN" sz="2800" dirty="0"/>
                  <a:t>满足约束条件</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+5</m:t>
                            </m:r>
                            <m:r>
                              <a:rPr lang="en-US" altLang="zh-CN" sz="280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0, </m:t>
                            </m:r>
                          </m:e>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≥0,   </m:t>
                            </m:r>
                            <m:r>
                              <a:rPr lang="en-US" altLang="zh-CN" sz="2800" b="0" i="1" smtClean="0">
                                <a:latin typeface="Cambria Math" panose="02040503050406030204" pitchFamily="18" charset="0"/>
                                <a:ea typeface="Cambria Math" panose="02040503050406030204" pitchFamily="18" charset="0"/>
                              </a:rPr>
                              <m:t>      </m:t>
                            </m:r>
                            <m:r>
                              <a:rPr lang="en-US" altLang="zh-CN" sz="2800" i="1">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3</m:t>
                            </m:r>
                            <m:r>
                              <a:rPr lang="en-US" altLang="zh-CN" sz="2800" i="1">
                                <a:latin typeface="Cambria Math" panose="02040503050406030204" pitchFamily="18" charset="0"/>
                              </a:rPr>
                              <m:t>, </m:t>
                            </m:r>
                            <m:r>
                              <a:rPr lang="en-US" altLang="zh-CN" sz="2800" b="0" i="1" smtClean="0">
                                <a:latin typeface="Cambria Math" panose="02040503050406030204" pitchFamily="18" charset="0"/>
                              </a:rPr>
                              <m:t>                 </m:t>
                            </m:r>
                          </m:e>
                        </m:eqArr>
                      </m:e>
                    </m:d>
                  </m:oMath>
                </a14:m>
                <a:r>
                  <a:rPr lang="zh-CN" altLang="zh-CN" sz="2800" dirty="0"/>
                  <a:t>则</a:t>
                </a:r>
                <a:r>
                  <a:rPr lang="en-US" altLang="zh-CN" sz="2800" i="1" dirty="0"/>
                  <a:t>z</a:t>
                </a:r>
                <a:r>
                  <a:rPr lang="en-US" altLang="zh-CN" sz="2800" dirty="0"/>
                  <a:t>=(</a:t>
                </a:r>
                <a:r>
                  <a:rPr lang="en-US" altLang="zh-CN" sz="2800" i="1" dirty="0"/>
                  <a:t>x</a:t>
                </a:r>
                <a:r>
                  <a:rPr lang="en-US" altLang="zh-CN" sz="2800" dirty="0"/>
                  <a:t>+1)</a:t>
                </a:r>
                <a:r>
                  <a:rPr lang="en-US" altLang="zh-CN" sz="2800" baseline="30000" dirty="0"/>
                  <a:t>2</a:t>
                </a:r>
                <a:r>
                  <a:rPr lang="en-US" altLang="zh-CN" sz="2800" dirty="0"/>
                  <a:t>+</a:t>
                </a:r>
                <a:r>
                  <a:rPr lang="en-US" altLang="zh-CN" sz="2800" i="1" dirty="0"/>
                  <a:t>y</a:t>
                </a:r>
                <a:r>
                  <a:rPr lang="en-US" altLang="zh-CN" sz="2800" baseline="30000" dirty="0"/>
                  <a:t>2</a:t>
                </a:r>
                <a:r>
                  <a:rPr lang="zh-CN" altLang="zh-CN" sz="2800" dirty="0"/>
                  <a:t>的最大值为</a:t>
                </a:r>
                <a:r>
                  <a:rPr lang="en-US" altLang="zh-CN" sz="2800" dirty="0"/>
                  <a:t>(</a:t>
                </a:r>
                <a:r>
                  <a:rPr lang="zh-CN" altLang="zh-CN" sz="2800" dirty="0"/>
                  <a:t>　　</a:t>
                </a:r>
                <a:r>
                  <a:rPr lang="en-US" altLang="zh-CN" sz="2800" dirty="0"/>
                  <a:t>)</a:t>
                </a:r>
                <a:endParaRPr lang="zh-CN" altLang="zh-CN" sz="2800" dirty="0"/>
              </a:p>
              <a:p>
                <a:pPr>
                  <a:lnSpc>
                    <a:spcPct val="150000"/>
                  </a:lnSpc>
                </a:pPr>
                <a:r>
                  <a:rPr lang="en-US" altLang="zh-CN" sz="2800" dirty="0"/>
                  <a:t>A.80	</a:t>
                </a:r>
                <a:r>
                  <a:rPr lang="en-US" altLang="zh-CN" sz="2800" dirty="0" smtClean="0"/>
                  <a:t>         B.4</a:t>
                </a:r>
                <a14:m>
                  <m:oMath xmlns:m="http://schemas.openxmlformats.org/officeDocument/2006/math">
                    <m:rad>
                      <m:radPr>
                        <m:degHide m:val="on"/>
                        <m:ctrlPr>
                          <a:rPr lang="en-US" altLang="zh-CN" sz="2800" i="1">
                            <a:latin typeface="Cambria Math" panose="02040503050406030204" pitchFamily="18" charset="0"/>
                            <a:ea typeface="Cambria Math" panose="02040503050406030204" pitchFamily="18" charset="0"/>
                          </a:rPr>
                        </m:ctrlPr>
                      </m:radPr>
                      <m:deg/>
                      <m:e>
                        <m:r>
                          <a:rPr lang="en-US" altLang="zh-CN" sz="2800" b="0" i="1" smtClean="0">
                            <a:latin typeface="Cambria Math" panose="02040503050406030204" pitchFamily="18" charset="0"/>
                            <a:ea typeface="Cambria Math" panose="02040503050406030204" pitchFamily="18" charset="0"/>
                          </a:rPr>
                          <m:t>5</m:t>
                        </m:r>
                      </m:e>
                    </m:rad>
                  </m:oMath>
                </a14:m>
                <a:r>
                  <a:rPr lang="en-US" altLang="zh-CN" sz="2800" dirty="0"/>
                  <a:t>	</a:t>
                </a:r>
                <a:r>
                  <a:rPr lang="en-US" altLang="zh-CN" sz="2800" dirty="0" smtClean="0"/>
                  <a:t>        C.25</a:t>
                </a:r>
                <a:r>
                  <a:rPr lang="en-US" altLang="zh-CN" sz="2800" dirty="0"/>
                  <a:t>	</a:t>
                </a:r>
                <a:r>
                  <a:rPr lang="en-US" altLang="zh-CN" sz="2800" dirty="0" smtClean="0"/>
                  <a:t>   D</a:t>
                </a:r>
                <a:r>
                  <a:rPr lang="en-US" altLang="zh-CN" sz="2800" dirty="0"/>
                  <a:t>. </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17</m:t>
                        </m:r>
                      </m:num>
                      <m:den>
                        <m:r>
                          <a:rPr lang="en-US" altLang="zh-CN" sz="2800" i="1">
                            <a:latin typeface="Cambria Math" panose="02040503050406030204" pitchFamily="18" charset="0"/>
                          </a:rPr>
                          <m:t>2</m:t>
                        </m:r>
                      </m:den>
                    </m:f>
                  </m:oMath>
                </a14:m>
                <a:endParaRPr lang="zh-CN" altLang="zh-CN" sz="2800" dirty="0"/>
              </a:p>
              <a:p>
                <a:pPr>
                  <a:lnSpc>
                    <a:spcPct val="150000"/>
                  </a:lnSpc>
                </a:pPr>
                <a:r>
                  <a:rPr lang="en-US" altLang="zh-CN" sz="2800" dirty="0"/>
                  <a:t>(2)</a:t>
                </a:r>
                <a:r>
                  <a:rPr lang="zh-CN" altLang="zh-CN" sz="2800" dirty="0"/>
                  <a:t>实数</a:t>
                </a:r>
                <a:r>
                  <a:rPr lang="en-US" altLang="zh-CN" sz="2800" i="1" dirty="0" err="1"/>
                  <a:t>x</a:t>
                </a:r>
                <a:r>
                  <a:rPr lang="en-US" altLang="zh-CN" sz="2800" dirty="0" err="1"/>
                  <a:t>,</a:t>
                </a:r>
                <a:r>
                  <a:rPr lang="en-US" altLang="zh-CN" sz="2800" i="1" dirty="0" err="1"/>
                  <a:t>y</a:t>
                </a:r>
                <a:r>
                  <a:rPr lang="zh-CN" altLang="zh-CN" sz="2800" dirty="0"/>
                  <a:t>满足不等式组</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+2</m:t>
                            </m:r>
                            <m:r>
                              <a:rPr lang="en-US" altLang="zh-CN" sz="2800" i="1" smtClean="0">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0,</m:t>
                            </m:r>
                            <m:r>
                              <a:rPr lang="en-US" altLang="zh-CN" sz="2800" b="0" i="1" smtClean="0">
                                <a:latin typeface="Cambria Math" panose="02040503050406030204" pitchFamily="18" charset="0"/>
                                <a:ea typeface="Cambria Math" panose="02040503050406030204" pitchFamily="18" charset="0"/>
                              </a:rPr>
                              <m:t>      </m:t>
                            </m:r>
                            <m:r>
                              <a:rPr lang="en-US" altLang="zh-CN" sz="2800" i="1">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rPr>
                              <m:t>𝑥</m:t>
                            </m:r>
                            <m:r>
                              <a:rPr lang="en-US" altLang="zh-CN" sz="2800" b="0" i="1" smtClean="0">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rPr>
                              <m:t>−5≤0,     </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−4≥0,      </m:t>
                            </m:r>
                          </m:e>
                        </m:eqArr>
                      </m:e>
                    </m:d>
                  </m:oMath>
                </a14:m>
                <a:r>
                  <a:rPr lang="zh-CN" altLang="zh-CN" sz="2800" dirty="0"/>
                  <a:t>则</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en-US" altLang="zh-CN" sz="2800" dirty="0"/>
                  <a:t>-4|</a:t>
                </a:r>
                <a:r>
                  <a:rPr lang="zh-CN" altLang="zh-CN" sz="2800" dirty="0"/>
                  <a:t>的最大值为</a:t>
                </a:r>
                <a:r>
                  <a:rPr lang="zh-CN" altLang="zh-CN" sz="2800" u="sng" dirty="0"/>
                  <a:t>　　　　</a:t>
                </a:r>
                <a:r>
                  <a:rPr lang="en-US" altLang="zh-CN" sz="2800" dirty="0"/>
                  <a:t>. </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68834"/>
                <a:ext cx="11139948" cy="6424451"/>
              </a:xfrm>
              <a:prstGeom prst="rect">
                <a:avLst/>
              </a:prstGeom>
              <a:blipFill rotWithShape="0">
                <a:blip r:embed="rId2"/>
                <a:stretch>
                  <a:fillRect l="-1149" b="-474"/>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3875043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259644" y="192546"/>
                <a:ext cx="11440743" cy="5536516"/>
              </a:xfrm>
              <a:prstGeom prst="rect">
                <a:avLst/>
              </a:prstGeom>
            </p:spPr>
            <p:txBody>
              <a:bodyPr wrap="square">
                <a:spAutoFit/>
              </a:bodyPr>
              <a:lstStyle/>
              <a:p>
                <a:pPr lvl="0">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r>
                  <a:rPr lang="en-US" altLang="zh-CN" sz="2800" dirty="0" smtClean="0"/>
                  <a:t>3</a:t>
                </a:r>
                <a:r>
                  <a:rPr lang="en-US" altLang="zh-CN" sz="2800" dirty="0"/>
                  <a:t>.(1)A</a:t>
                </a:r>
                <a:r>
                  <a:rPr lang="zh-CN" altLang="zh-CN" sz="2800" dirty="0"/>
                  <a:t>　作出不等式组</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m:rPr>
                                  <m:nor/>
                                </m:rPr>
                                <a:rPr lang="en-US" altLang="zh-CN" sz="2800" i="1"/>
                                <m:t>−</m:t>
                              </m:r>
                              <m:r>
                                <a:rPr lang="en-US" altLang="zh-CN" sz="2800" i="1">
                                  <a:latin typeface="Cambria Math" panose="02040503050406030204" pitchFamily="18" charset="0"/>
                                </a:rPr>
                                <m:t>𝑦</m:t>
                              </m:r>
                              <m:r>
                                <a:rPr lang="en-US" altLang="zh-CN" sz="2800">
                                  <a:latin typeface="Cambria Math" panose="02040503050406030204" pitchFamily="18" charset="0"/>
                                </a:rPr>
                                <m:t>+5≥0,</m:t>
                              </m:r>
                            </m:e>
                          </m:mr>
                          <m:mr>
                            <m:e>
                              <m:r>
                                <a:rPr lang="en-US" altLang="zh-CN" sz="2800" i="1">
                                  <a:latin typeface="Cambria Math" panose="02040503050406030204" pitchFamily="18" charset="0"/>
                                </a:rPr>
                                <m:t>𝑥</m:t>
                              </m:r>
                              <m:r>
                                <a:rPr lang="en-US" altLang="zh-CN" sz="2800">
                                  <a:latin typeface="Cambria Math" panose="02040503050406030204" pitchFamily="18" charset="0"/>
                                </a:rPr>
                                <m:t>+</m:t>
                              </m:r>
                              <m:r>
                                <a:rPr lang="en-US" altLang="zh-CN" sz="2800" i="1">
                                  <a:latin typeface="Cambria Math" panose="02040503050406030204" pitchFamily="18" charset="0"/>
                                </a:rPr>
                                <m:t>𝑦</m:t>
                              </m:r>
                              <m:r>
                                <a:rPr lang="en-US" altLang="zh-CN" sz="2800">
                                  <a:latin typeface="Cambria Math" panose="02040503050406030204" pitchFamily="18" charset="0"/>
                                </a:rPr>
                                <m:t>≥0,</m:t>
                              </m:r>
                            </m:e>
                          </m:mr>
                          <m:mr>
                            <m:e>
                              <m:r>
                                <a:rPr lang="en-US" altLang="zh-CN" sz="2800" i="1">
                                  <a:latin typeface="Cambria Math" panose="02040503050406030204" pitchFamily="18" charset="0"/>
                                </a:rPr>
                                <m:t>𝑥</m:t>
                              </m:r>
                              <m:r>
                                <a:rPr lang="en-US" altLang="zh-CN" sz="2800">
                                  <a:latin typeface="Cambria Math" panose="02040503050406030204" pitchFamily="18" charset="0"/>
                                </a:rPr>
                                <m:t>≤3</m:t>
                              </m:r>
                            </m:e>
                          </m:mr>
                        </m:m>
                      </m:e>
                    </m:d>
                  </m:oMath>
                </a14:m>
                <a:r>
                  <a:rPr lang="zh-CN" altLang="zh-CN" sz="2800" dirty="0"/>
                  <a:t>表示的平面区域</a:t>
                </a:r>
                <a:r>
                  <a:rPr lang="en-US" altLang="zh-CN" sz="2800" dirty="0"/>
                  <a:t>,</a:t>
                </a:r>
                <a:r>
                  <a:rPr lang="zh-CN" altLang="zh-CN" sz="2800" dirty="0"/>
                  <a:t>如图</a:t>
                </a:r>
                <a:r>
                  <a:rPr lang="en-US" altLang="zh-CN" sz="2800" dirty="0"/>
                  <a:t>D 7-2-6</a:t>
                </a:r>
                <a:r>
                  <a:rPr lang="zh-CN" altLang="zh-CN" sz="2800" dirty="0"/>
                  <a:t>中阴影部分所示</a:t>
                </a:r>
                <a:r>
                  <a:rPr lang="en-US" altLang="zh-CN" sz="2800" dirty="0"/>
                  <a:t>.(</a:t>
                </a:r>
                <a:r>
                  <a:rPr lang="en-US" altLang="zh-CN" sz="2800" i="1" dirty="0"/>
                  <a:t>x</a:t>
                </a:r>
                <a:r>
                  <a:rPr lang="en-US" altLang="zh-CN" sz="2800" dirty="0"/>
                  <a:t>+1)</a:t>
                </a:r>
                <a:r>
                  <a:rPr lang="en-US" altLang="zh-CN" sz="2800" baseline="30000" dirty="0"/>
                  <a:t>2</a:t>
                </a:r>
                <a:r>
                  <a:rPr lang="en-US" altLang="zh-CN" sz="2800" dirty="0"/>
                  <a:t>+</a:t>
                </a:r>
                <a:r>
                  <a:rPr lang="en-US" altLang="zh-CN" sz="2800" i="1" dirty="0"/>
                  <a:t>y</a:t>
                </a:r>
                <a:r>
                  <a:rPr lang="en-US" altLang="zh-CN" sz="2800" baseline="30000" dirty="0"/>
                  <a:t>2</a:t>
                </a:r>
                <a:r>
                  <a:rPr lang="zh-CN" altLang="zh-CN" sz="2800" dirty="0"/>
                  <a:t>可看作可行域内的点</a:t>
                </a:r>
                <a:r>
                  <a:rPr lang="en-US" altLang="zh-CN" sz="2800" dirty="0"/>
                  <a:t>(</a:t>
                </a:r>
                <a:r>
                  <a:rPr lang="en-US" altLang="zh-CN" sz="2800" i="1" dirty="0" err="1"/>
                  <a:t>x</a:t>
                </a:r>
                <a:r>
                  <a:rPr lang="en-US" altLang="zh-CN" sz="2800" dirty="0" err="1"/>
                  <a:t>,</a:t>
                </a:r>
                <a:r>
                  <a:rPr lang="en-US" altLang="zh-CN" sz="2800" i="1" dirty="0" err="1"/>
                  <a:t>y</a:t>
                </a:r>
                <a:r>
                  <a:rPr lang="en-US" altLang="zh-CN" sz="2800" dirty="0"/>
                  <a:t>)</a:t>
                </a:r>
                <a:r>
                  <a:rPr lang="zh-CN" altLang="zh-CN" sz="2800" dirty="0"/>
                  <a:t>到点</a:t>
                </a:r>
                <a:r>
                  <a:rPr lang="en-US" altLang="zh-CN" sz="2800" i="1" dirty="0"/>
                  <a:t>P</a:t>
                </a:r>
                <a:r>
                  <a:rPr lang="en-US" altLang="zh-CN" sz="2800" dirty="0"/>
                  <a:t>(-1,0)</a:t>
                </a:r>
                <a:r>
                  <a:rPr lang="zh-CN" altLang="zh-CN" sz="2800" dirty="0"/>
                  <a:t>的距离的平方</a:t>
                </a:r>
                <a:r>
                  <a:rPr lang="en-US" altLang="zh-CN" sz="2800" dirty="0"/>
                  <a:t>,</a:t>
                </a:r>
                <a:r>
                  <a:rPr lang="zh-CN" altLang="zh-CN" sz="2800" dirty="0"/>
                  <a:t>由图可知可行域内的点</a:t>
                </a:r>
                <a:r>
                  <a:rPr lang="en-US" altLang="zh-CN" sz="2800" i="1" dirty="0"/>
                  <a:t>A</a:t>
                </a:r>
                <a:r>
                  <a:rPr lang="zh-CN" altLang="zh-CN" sz="2800" dirty="0"/>
                  <a:t>到点</a:t>
                </a:r>
                <a:r>
                  <a:rPr lang="en-US" altLang="zh-CN" sz="2800" i="1" dirty="0"/>
                  <a:t>P</a:t>
                </a:r>
                <a:r>
                  <a:rPr lang="en-US" altLang="zh-CN" sz="2800" dirty="0"/>
                  <a:t>(-1,0)</a:t>
                </a:r>
                <a:r>
                  <a:rPr lang="zh-CN" altLang="zh-CN" sz="2800" dirty="0"/>
                  <a:t>的距离最大</a:t>
                </a:r>
                <a:r>
                  <a:rPr lang="en-US" altLang="zh-CN" sz="2800" dirty="0"/>
                  <a:t>.</a:t>
                </a:r>
                <a:endParaRPr lang="zh-CN" altLang="zh-CN" sz="2800" dirty="0"/>
              </a:p>
              <a:p>
                <a:pPr>
                  <a:lnSpc>
                    <a:spcPct val="150000"/>
                  </a:lnSpc>
                </a:pPr>
                <a:r>
                  <a:rPr lang="zh-CN" altLang="zh-CN" sz="2800" dirty="0"/>
                  <a:t>解方程组</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a:rPr lang="en-US" altLang="zh-CN" sz="2800">
                                  <a:latin typeface="Cambria Math" panose="02040503050406030204" pitchFamily="18" charset="0"/>
                                </a:rPr>
                                <m:t>=3,</m:t>
                              </m:r>
                            </m:e>
                          </m:mr>
                          <m:mr>
                            <m:e>
                              <m:r>
                                <a:rPr lang="en-US" altLang="zh-CN" sz="2800" i="1">
                                  <a:latin typeface="Cambria Math" panose="02040503050406030204" pitchFamily="18" charset="0"/>
                                </a:rPr>
                                <m:t>𝑥</m:t>
                              </m:r>
                              <m:r>
                                <m:rPr>
                                  <m:nor/>
                                </m:rPr>
                                <a:rPr lang="en-US" altLang="zh-CN" sz="2800" i="1"/>
                                <m:t>−</m:t>
                              </m:r>
                              <m:r>
                                <a:rPr lang="en-US" altLang="zh-CN" sz="2800" i="1">
                                  <a:latin typeface="Cambria Math" panose="02040503050406030204" pitchFamily="18" charset="0"/>
                                </a:rPr>
                                <m:t>𝑦</m:t>
                              </m:r>
                              <m:r>
                                <a:rPr lang="en-US" altLang="zh-CN" sz="2800">
                                  <a:latin typeface="Cambria Math" panose="02040503050406030204" pitchFamily="18" charset="0"/>
                                </a:rPr>
                                <m:t>+5=0,</m:t>
                              </m:r>
                            </m:e>
                          </m:mr>
                        </m:m>
                      </m:e>
                    </m:d>
                  </m:oMath>
                </a14:m>
                <a:r>
                  <a:rPr lang="zh-CN" altLang="zh-CN" sz="2800" dirty="0"/>
                  <a:t>得</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a:rPr lang="en-US" altLang="zh-CN" sz="2800">
                                  <a:latin typeface="Cambria Math" panose="02040503050406030204" pitchFamily="18" charset="0"/>
                                </a:rPr>
                                <m:t>=3,</m:t>
                              </m:r>
                            </m:e>
                          </m:mr>
                          <m:mr>
                            <m:e>
                              <m:r>
                                <a:rPr lang="en-US" altLang="zh-CN" sz="2800" i="1">
                                  <a:latin typeface="Cambria Math" panose="02040503050406030204" pitchFamily="18" charset="0"/>
                                </a:rPr>
                                <m:t>𝑦</m:t>
                              </m:r>
                              <m:r>
                                <a:rPr lang="en-US" altLang="zh-CN" sz="2800">
                                  <a:latin typeface="Cambria Math" panose="02040503050406030204" pitchFamily="18" charset="0"/>
                                </a:rPr>
                                <m:t>=8,</m:t>
                              </m:r>
                            </m:e>
                          </m:mr>
                        </m:m>
                      </m:e>
                    </m:d>
                  </m:oMath>
                </a14:m>
                <a:r>
                  <a:rPr lang="zh-CN" altLang="zh-CN" sz="2800" dirty="0"/>
                  <a:t>即</a:t>
                </a:r>
                <a:r>
                  <a:rPr lang="zh-CN" altLang="zh-CN" sz="2800" dirty="0" smtClean="0"/>
                  <a:t>点</a:t>
                </a:r>
                <a:r>
                  <a:rPr lang="en-US" altLang="zh-CN" sz="2800" dirty="0" smtClean="0"/>
                  <a:t> </a:t>
                </a:r>
                <a:r>
                  <a:rPr lang="en-US" altLang="zh-CN" sz="2800" i="1" dirty="0" smtClean="0"/>
                  <a:t>A</a:t>
                </a:r>
                <a:r>
                  <a:rPr lang="zh-CN" altLang="zh-CN" sz="2800" dirty="0"/>
                  <a:t>的坐标为</a:t>
                </a:r>
                <a:r>
                  <a:rPr lang="en-US" altLang="zh-CN" sz="2800" dirty="0"/>
                  <a:t>(3,8),</a:t>
                </a:r>
                <a:r>
                  <a:rPr lang="zh-CN" altLang="zh-CN" sz="2800" dirty="0" smtClean="0"/>
                  <a:t>代入</a:t>
                </a:r>
                <a:r>
                  <a:rPr lang="en-US" altLang="zh-CN" sz="2800" dirty="0" smtClean="0"/>
                  <a:t> </a:t>
                </a:r>
                <a:r>
                  <a:rPr lang="en-US" altLang="zh-CN" sz="2800" i="1" dirty="0" smtClean="0"/>
                  <a:t>z</a:t>
                </a:r>
                <a:r>
                  <a:rPr lang="en-US" altLang="zh-CN" sz="2800" dirty="0"/>
                  <a:t>=(</a:t>
                </a:r>
                <a:r>
                  <a:rPr lang="en-US" altLang="zh-CN" sz="2800" i="1" dirty="0"/>
                  <a:t>x</a:t>
                </a:r>
                <a:r>
                  <a:rPr lang="en-US" altLang="zh-CN" sz="2800" dirty="0"/>
                  <a:t>+1)</a:t>
                </a:r>
                <a:r>
                  <a:rPr lang="en-US" altLang="zh-CN" sz="2800" baseline="30000" dirty="0"/>
                  <a:t>2</a:t>
                </a:r>
                <a:r>
                  <a:rPr lang="en-US" altLang="zh-CN" sz="2800" dirty="0"/>
                  <a:t>+</a:t>
                </a:r>
                <a:r>
                  <a:rPr lang="en-US" altLang="zh-CN" sz="2800" i="1" dirty="0"/>
                  <a:t>y</a:t>
                </a:r>
                <a:r>
                  <a:rPr lang="en-US" altLang="zh-CN" sz="2800" baseline="30000" dirty="0"/>
                  <a:t>2</a:t>
                </a:r>
                <a:r>
                  <a:rPr lang="en-US" altLang="zh-CN" sz="2800" dirty="0"/>
                  <a:t>,</a:t>
                </a:r>
                <a:r>
                  <a:rPr lang="zh-CN" altLang="zh-CN" sz="2800" dirty="0"/>
                  <a:t>得</a:t>
                </a:r>
                <a:r>
                  <a:rPr lang="en-US" altLang="zh-CN" sz="2800" i="1" dirty="0" err="1"/>
                  <a:t>z</a:t>
                </a:r>
                <a:r>
                  <a:rPr lang="en-US" altLang="zh-CN" sz="2800" i="1" baseline="-25000" dirty="0" err="1"/>
                  <a:t>max</a:t>
                </a:r>
                <a:r>
                  <a:rPr lang="en-US" altLang="zh-CN" sz="2800" dirty="0"/>
                  <a:t>=(3+1)</a:t>
                </a:r>
                <a:r>
                  <a:rPr lang="en-US" altLang="zh-CN" sz="2800" baseline="30000" dirty="0"/>
                  <a:t>2</a:t>
                </a:r>
                <a:r>
                  <a:rPr lang="en-US" altLang="zh-CN" sz="2800" dirty="0"/>
                  <a:t>+8</a:t>
                </a:r>
                <a:r>
                  <a:rPr lang="en-US" altLang="zh-CN" sz="2800" baseline="30000" dirty="0"/>
                  <a:t>2</a:t>
                </a:r>
                <a:r>
                  <a:rPr lang="en-US" altLang="zh-CN" sz="2800" dirty="0"/>
                  <a:t>=80</a:t>
                </a:r>
                <a:r>
                  <a:rPr lang="en-US" altLang="zh-CN" sz="2800" dirty="0" smtClean="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259644" y="192546"/>
                <a:ext cx="11440743" cy="5536516"/>
              </a:xfrm>
              <a:prstGeom prst="rect">
                <a:avLst/>
              </a:prstGeom>
              <a:blipFill rotWithShape="0">
                <a:blip r:embed="rId2"/>
                <a:stretch>
                  <a:fillRect l="-1119" r="-853" b="-771"/>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10049633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576004"/>
                <a:ext cx="11139948" cy="3909917"/>
              </a:xfrm>
              <a:prstGeom prst="rect">
                <a:avLst/>
              </a:prstGeom>
            </p:spPr>
            <p:txBody>
              <a:bodyPr wrap="square">
                <a:spAutoFit/>
              </a:bodyPr>
              <a:lstStyle/>
              <a:p>
                <a:pPr>
                  <a:lnSpc>
                    <a:spcPct val="150000"/>
                  </a:lnSpc>
                </a:pPr>
                <a:r>
                  <a:rPr lang="en-US" altLang="zh-CN" sz="2800" dirty="0"/>
                  <a:t>(2)21</a:t>
                </a:r>
                <a:r>
                  <a:rPr lang="zh-CN" altLang="zh-CN" sz="2800" dirty="0"/>
                  <a:t>　解法一　作出不等式组表示的平面区域</a:t>
                </a:r>
                <a:r>
                  <a:rPr lang="en-US" altLang="zh-CN" sz="2800" dirty="0"/>
                  <a:t>,</a:t>
                </a:r>
                <a:r>
                  <a:rPr lang="zh-CN" altLang="zh-CN" sz="2800" dirty="0"/>
                  <a:t>如图</a:t>
                </a:r>
                <a:r>
                  <a:rPr lang="en-US" altLang="zh-CN" sz="2800" dirty="0"/>
                  <a:t>D 7-2-7</a:t>
                </a:r>
                <a:r>
                  <a:rPr lang="zh-CN" altLang="zh-CN" sz="2800" dirty="0"/>
                  <a:t>中阴影部分所示</a:t>
                </a:r>
                <a:r>
                  <a:rPr lang="en-US" altLang="zh-CN" sz="2800" dirty="0"/>
                  <a:t>.</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en-US" altLang="zh-CN" sz="2800" dirty="0"/>
                  <a:t>-4|=</a:t>
                </a:r>
                <a14:m>
                  <m:oMath xmlns:m="http://schemas.openxmlformats.org/officeDocument/2006/math">
                    <m:f>
                      <m:fPr>
                        <m:ctrlPr>
                          <a:rPr lang="zh-CN" altLang="zh-CN" sz="2800" i="1">
                            <a:latin typeface="Cambria Math" panose="02040503050406030204" pitchFamily="18" charset="0"/>
                          </a:rPr>
                        </m:ctrlPr>
                      </m:fPr>
                      <m:num>
                        <m:r>
                          <m:rPr>
                            <m:nor/>
                          </m:rPr>
                          <a:rPr lang="en-US" altLang="zh-CN" sz="2800"/>
                          <m:t>|</m:t>
                        </m:r>
                        <m:r>
                          <a:rPr lang="en-US" altLang="zh-CN" sz="2800" i="1">
                            <a:latin typeface="Cambria Math" panose="02040503050406030204" pitchFamily="18" charset="0"/>
                          </a:rPr>
                          <m:t>𝑥</m:t>
                        </m:r>
                        <m:r>
                          <a:rPr lang="en-US" altLang="zh-CN" sz="2800">
                            <a:latin typeface="Cambria Math" panose="02040503050406030204" pitchFamily="18" charset="0"/>
                          </a:rPr>
                          <m:t>+2</m:t>
                        </m:r>
                        <m:r>
                          <a:rPr lang="en-US" altLang="zh-CN" sz="2800" i="1">
                            <a:latin typeface="Cambria Math" panose="02040503050406030204" pitchFamily="18" charset="0"/>
                          </a:rPr>
                          <m:t>𝑦</m:t>
                        </m:r>
                        <m:r>
                          <m:rPr>
                            <m:nor/>
                          </m:rPr>
                          <a:rPr lang="en-US" altLang="zh-CN" sz="2800" i="1"/>
                          <m:t>−</m:t>
                        </m:r>
                        <m:r>
                          <m:rPr>
                            <m:nor/>
                          </m:rPr>
                          <a:rPr lang="en-US" altLang="zh-CN" sz="2800"/>
                          <m:t>4|</m:t>
                        </m:r>
                      </m:num>
                      <m:den>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5</m:t>
                            </m:r>
                          </m:e>
                        </m:rad>
                      </m:den>
                    </m:f>
                  </m:oMath>
                </a14:m>
                <a:r>
                  <a:rPr lang="en-US" altLang="zh-CN" sz="2800" dirty="0"/>
                  <a:t>×</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5</m:t>
                        </m:r>
                      </m:e>
                    </m:rad>
                  </m:oMath>
                </a14:m>
                <a:r>
                  <a:rPr lang="en-US" altLang="zh-CN" sz="2800" dirty="0"/>
                  <a:t>,</a:t>
                </a:r>
                <a:r>
                  <a:rPr lang="zh-CN" altLang="zh-CN" sz="2800" dirty="0"/>
                  <a:t>其几何意义为阴影区域内的点到直线</a:t>
                </a:r>
                <a:r>
                  <a:rPr lang="en-US" altLang="zh-CN" sz="2800" i="1" dirty="0"/>
                  <a:t>x</a:t>
                </a:r>
                <a:r>
                  <a:rPr lang="en-US" altLang="zh-CN" sz="2800" dirty="0"/>
                  <a:t>+2</a:t>
                </a:r>
                <a:r>
                  <a:rPr lang="en-US" altLang="zh-CN" sz="2800" i="1" dirty="0"/>
                  <a:t>y</a:t>
                </a:r>
                <a:r>
                  <a:rPr lang="en-US" altLang="zh-CN" sz="2800" dirty="0"/>
                  <a:t>-4=0</a:t>
                </a:r>
                <a:r>
                  <a:rPr lang="zh-CN" altLang="zh-CN" sz="2800" dirty="0"/>
                  <a:t>的距离的</a:t>
                </a:r>
                <a14:m>
                  <m:oMath xmlns:m="http://schemas.openxmlformats.org/officeDocument/2006/math">
                    <m:rad>
                      <m:radPr>
                        <m:degHide m:val="on"/>
                        <m:ctrlPr>
                          <a:rPr lang="zh-CN" altLang="zh-CN" sz="2800" i="1">
                            <a:latin typeface="Cambria Math" panose="02040503050406030204" pitchFamily="18" charset="0"/>
                          </a:rPr>
                        </m:ctrlPr>
                      </m:radPr>
                      <m:deg/>
                      <m:e>
                        <m:r>
                          <a:rPr lang="en-US" altLang="zh-CN" sz="2800">
                            <a:latin typeface="Cambria Math" panose="02040503050406030204" pitchFamily="18" charset="0"/>
                          </a:rPr>
                          <m:t>5</m:t>
                        </m:r>
                      </m:e>
                    </m:rad>
                  </m:oMath>
                </a14:m>
                <a:r>
                  <a:rPr lang="zh-CN" altLang="zh-CN" sz="2800" dirty="0"/>
                  <a:t>倍</a:t>
                </a:r>
                <a:r>
                  <a:rPr lang="en-US" altLang="zh-CN" sz="2800" dirty="0"/>
                  <a:t>.</a:t>
                </a:r>
                <a:r>
                  <a:rPr lang="zh-CN" altLang="zh-CN" sz="2800" dirty="0"/>
                  <a:t>由</a:t>
                </a:r>
                <a14:m>
                  <m:oMath xmlns:m="http://schemas.openxmlformats.org/officeDocument/2006/math">
                    <m:d>
                      <m:dPr>
                        <m:begChr m:val="{"/>
                        <m:endChr m:val=""/>
                        <m:ctrlPr>
                          <a:rPr lang="zh-CN" altLang="zh-CN" sz="2800" i="1">
                            <a:latin typeface="Cambria Math" panose="02040503050406030204" pitchFamily="18" charset="0"/>
                          </a:rPr>
                        </m:ctrlPr>
                      </m:dPr>
                      <m:e>
                        <m:m>
                          <m:mPr>
                            <m:plcHide m:val="on"/>
                            <m:mcs>
                              <m:mc>
                                <m:mcPr>
                                  <m:count m:val="1"/>
                                  <m:mcJc m:val="center"/>
                                </m:mcPr>
                              </m:mc>
                            </m:mcs>
                            <m:ctrlPr>
                              <a:rPr lang="zh-CN" altLang="zh-CN" sz="2800" i="1">
                                <a:latin typeface="Cambria Math" panose="02040503050406030204" pitchFamily="18" charset="0"/>
                              </a:rPr>
                            </m:ctrlPr>
                          </m:mPr>
                          <m:mr>
                            <m:e>
                              <m:r>
                                <a:rPr lang="en-US" altLang="zh-CN" sz="2800" i="1">
                                  <a:latin typeface="Cambria Math" panose="02040503050406030204" pitchFamily="18" charset="0"/>
                                </a:rPr>
                                <m:t>𝑥</m:t>
                              </m:r>
                              <m:r>
                                <m:rPr>
                                  <m:nor/>
                                </m:rPr>
                                <a:rPr lang="en-US" altLang="zh-CN" sz="2800" i="1"/>
                                <m:t>−</m:t>
                              </m:r>
                              <m:r>
                                <a:rPr lang="en-US" altLang="zh-CN" sz="2800" i="1">
                                  <a:latin typeface="Cambria Math" panose="02040503050406030204" pitchFamily="18" charset="0"/>
                                </a:rPr>
                                <m:t>𝑦</m:t>
                              </m:r>
                              <m:r>
                                <a:rPr lang="en-US" altLang="zh-CN" sz="2800">
                                  <a:latin typeface="Cambria Math" panose="02040503050406030204" pitchFamily="18" charset="0"/>
                                </a:rPr>
                                <m:t>+2=0,</m:t>
                              </m:r>
                            </m:e>
                          </m:mr>
                          <m:mr>
                            <m:e>
                              <m:r>
                                <a:rPr lang="en-US" altLang="zh-CN" sz="2800">
                                  <a:latin typeface="Cambria Math" panose="02040503050406030204" pitchFamily="18" charset="0"/>
                                </a:rPr>
                                <m:t>2</m:t>
                              </m:r>
                              <m:r>
                                <a:rPr lang="en-US" altLang="zh-CN" sz="2800" i="1">
                                  <a:latin typeface="Cambria Math" panose="02040503050406030204" pitchFamily="18" charset="0"/>
                                </a:rPr>
                                <m:t>𝑥</m:t>
                              </m:r>
                              <m:r>
                                <m:rPr>
                                  <m:nor/>
                                </m:rPr>
                                <a:rPr lang="en-US" altLang="zh-CN" sz="2800" i="1"/>
                                <m:t>−</m:t>
                              </m:r>
                              <m:r>
                                <a:rPr lang="en-US" altLang="zh-CN" sz="2800" i="1">
                                  <a:latin typeface="Cambria Math" panose="02040503050406030204" pitchFamily="18" charset="0"/>
                                </a:rPr>
                                <m:t>𝑦</m:t>
                              </m:r>
                              <m:r>
                                <m:rPr>
                                  <m:nor/>
                                </m:rPr>
                                <a:rPr lang="en-US" altLang="zh-CN" sz="2800" i="1"/>
                                <m:t>−</m:t>
                              </m:r>
                              <m:r>
                                <m:rPr>
                                  <m:nor/>
                                </m:rPr>
                                <a:rPr lang="en-US" altLang="zh-CN" sz="2800"/>
                                <m:t>5=0,</m:t>
                              </m:r>
                            </m:e>
                          </m:mr>
                        </m:m>
                      </m:e>
                    </m:d>
                  </m:oMath>
                </a14:m>
                <a:r>
                  <a:rPr lang="zh-CN" altLang="zh-CN" sz="2800" dirty="0"/>
                  <a:t>得点</a:t>
                </a:r>
                <a:r>
                  <a:rPr lang="en-US" altLang="zh-CN" sz="2800" dirty="0"/>
                  <a:t>B</a:t>
                </a:r>
                <a:r>
                  <a:rPr lang="zh-CN" altLang="zh-CN" sz="2800" dirty="0"/>
                  <a:t>的坐标为</a:t>
                </a:r>
                <a:r>
                  <a:rPr lang="en-US" altLang="zh-CN" sz="2800" dirty="0"/>
                  <a:t>(7,9),</a:t>
                </a:r>
                <a:r>
                  <a:rPr lang="zh-CN" altLang="zh-CN" sz="2800" dirty="0"/>
                  <a:t>显然点</a:t>
                </a:r>
                <a:r>
                  <a:rPr lang="en-US" altLang="zh-CN" sz="2800" i="1" dirty="0"/>
                  <a:t>B</a:t>
                </a:r>
                <a:r>
                  <a:rPr lang="zh-CN" altLang="zh-CN" sz="2800" dirty="0"/>
                  <a:t>到直线</a:t>
                </a:r>
                <a:r>
                  <a:rPr lang="en-US" altLang="zh-CN" sz="2800" i="1" dirty="0"/>
                  <a:t>x</a:t>
                </a:r>
                <a:r>
                  <a:rPr lang="en-US" altLang="zh-CN" sz="2800" dirty="0"/>
                  <a:t>+2</a:t>
                </a:r>
                <a:r>
                  <a:rPr lang="en-US" altLang="zh-CN" sz="2800" i="1" dirty="0"/>
                  <a:t>y</a:t>
                </a:r>
                <a:r>
                  <a:rPr lang="en-US" altLang="zh-CN" sz="2800" dirty="0"/>
                  <a:t>-4=0</a:t>
                </a:r>
                <a:r>
                  <a:rPr lang="zh-CN" altLang="zh-CN" sz="2800" dirty="0"/>
                  <a:t>的距离最大</a:t>
                </a:r>
                <a:r>
                  <a:rPr lang="en-US" altLang="zh-CN" sz="2800" dirty="0"/>
                  <a:t>,</a:t>
                </a:r>
                <a:r>
                  <a:rPr lang="zh-CN" altLang="zh-CN" sz="2800" dirty="0"/>
                  <a:t>此时</a:t>
                </a:r>
                <a:r>
                  <a:rPr lang="en-US" altLang="zh-CN" sz="2800" i="1" dirty="0" err="1"/>
                  <a:t>z</a:t>
                </a:r>
                <a:r>
                  <a:rPr lang="en-US" altLang="zh-CN" sz="2800" i="1" baseline="-25000" dirty="0" err="1"/>
                  <a:t>max</a:t>
                </a:r>
                <a:r>
                  <a:rPr lang="en-US" altLang="zh-CN" sz="2800" dirty="0"/>
                  <a:t>=21.</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576004"/>
                <a:ext cx="11139948" cy="3909917"/>
              </a:xfrm>
              <a:prstGeom prst="rect">
                <a:avLst/>
              </a:prstGeom>
              <a:blipFill rotWithShape="0">
                <a:blip r:embed="rId2"/>
                <a:stretch>
                  <a:fillRect l="-1149" r="-164" b="-1402"/>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7509716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60439" y="3348701"/>
            <a:ext cx="11139948" cy="3323987"/>
          </a:xfrm>
          <a:prstGeom prst="rect">
            <a:avLst/>
          </a:prstGeom>
        </p:spPr>
        <p:txBody>
          <a:bodyPr wrap="square">
            <a:spAutoFit/>
          </a:bodyPr>
          <a:lstStyle/>
          <a:p>
            <a:pPr algn="ctr">
              <a:lnSpc>
                <a:spcPct val="150000"/>
              </a:lnSpc>
            </a:pPr>
            <a:r>
              <a:rPr lang="zh-CN" altLang="zh-CN" sz="2800" dirty="0"/>
              <a:t>图</a:t>
            </a:r>
            <a:r>
              <a:rPr lang="en-US" altLang="zh-CN" sz="2800" dirty="0"/>
              <a:t>D 7-2-7</a:t>
            </a:r>
            <a:endParaRPr lang="zh-CN" altLang="zh-CN" sz="2800" dirty="0"/>
          </a:p>
          <a:p>
            <a:pPr>
              <a:lnSpc>
                <a:spcPct val="150000"/>
              </a:lnSpc>
            </a:pPr>
            <a:r>
              <a:rPr lang="zh-CN" altLang="zh-CN" sz="2800" dirty="0"/>
              <a:t>解法二　作出可行域如图</a:t>
            </a:r>
            <a:r>
              <a:rPr lang="en-US" altLang="zh-CN" sz="2800" dirty="0"/>
              <a:t>D 7-2-7</a:t>
            </a:r>
            <a:r>
              <a:rPr lang="zh-CN" altLang="zh-CN" sz="2800" dirty="0"/>
              <a:t>所示</a:t>
            </a:r>
            <a:r>
              <a:rPr lang="en-US" altLang="zh-CN" sz="2800" dirty="0"/>
              <a:t>,</a:t>
            </a:r>
            <a:r>
              <a:rPr lang="zh-CN" altLang="zh-CN" sz="2800" dirty="0"/>
              <a:t>由图可知</a:t>
            </a:r>
            <a:r>
              <a:rPr lang="en-US" altLang="zh-CN" sz="2800" dirty="0"/>
              <a:t>,</a:t>
            </a:r>
            <a:r>
              <a:rPr lang="zh-CN" altLang="zh-CN" sz="2800" dirty="0"/>
              <a:t>阴影区域内的点都在直线</a:t>
            </a:r>
            <a:r>
              <a:rPr lang="en-US" altLang="zh-CN" sz="2800" i="1" dirty="0"/>
              <a:t>x</a:t>
            </a:r>
            <a:r>
              <a:rPr lang="en-US" altLang="zh-CN" sz="2800" dirty="0"/>
              <a:t>+2</a:t>
            </a:r>
            <a:r>
              <a:rPr lang="en-US" altLang="zh-CN" sz="2800" i="1" dirty="0"/>
              <a:t>y</a:t>
            </a:r>
            <a:r>
              <a:rPr lang="en-US" altLang="zh-CN" sz="2800" dirty="0"/>
              <a:t>-4=0</a:t>
            </a:r>
            <a:r>
              <a:rPr lang="zh-CN" altLang="zh-CN" sz="2800" dirty="0"/>
              <a:t>的上方</a:t>
            </a:r>
            <a:r>
              <a:rPr lang="en-US" altLang="zh-CN" sz="2800" dirty="0"/>
              <a:t>,</a:t>
            </a:r>
            <a:r>
              <a:rPr lang="zh-CN" altLang="zh-CN" sz="2800" dirty="0"/>
              <a:t>显然此时有</a:t>
            </a:r>
            <a:r>
              <a:rPr lang="en-US" altLang="zh-CN" sz="2800" i="1" dirty="0"/>
              <a:t>x</a:t>
            </a:r>
            <a:r>
              <a:rPr lang="en-US" altLang="zh-CN" sz="2800" dirty="0"/>
              <a:t>+2</a:t>
            </a:r>
            <a:r>
              <a:rPr lang="en-US" altLang="zh-CN" sz="2800" i="1" dirty="0"/>
              <a:t>y</a:t>
            </a:r>
            <a:r>
              <a:rPr lang="en-US" altLang="zh-CN" sz="2800" dirty="0"/>
              <a:t>-4&gt;0,</a:t>
            </a:r>
            <a:r>
              <a:rPr lang="zh-CN" altLang="zh-CN" sz="2800" dirty="0"/>
              <a:t>于是目标函数等价于</a:t>
            </a:r>
            <a:r>
              <a:rPr lang="en-US" altLang="zh-CN" sz="2800" i="1" dirty="0"/>
              <a:t>z</a:t>
            </a:r>
            <a:r>
              <a:rPr lang="en-US" altLang="zh-CN" sz="2800" dirty="0"/>
              <a:t>=</a:t>
            </a:r>
            <a:r>
              <a:rPr lang="en-US" altLang="zh-CN" sz="2800" i="1" dirty="0"/>
              <a:t>x</a:t>
            </a:r>
            <a:r>
              <a:rPr lang="en-US" altLang="zh-CN" sz="2800" dirty="0"/>
              <a:t>+2</a:t>
            </a:r>
            <a:r>
              <a:rPr lang="en-US" altLang="zh-CN" sz="2800" i="1" dirty="0"/>
              <a:t>y</a:t>
            </a:r>
            <a:r>
              <a:rPr lang="en-US" altLang="zh-CN" sz="2800" dirty="0"/>
              <a:t>-4,</a:t>
            </a:r>
            <a:r>
              <a:rPr lang="zh-CN" altLang="zh-CN" sz="2800" dirty="0"/>
              <a:t>即转化为简单的线性规划问题</a:t>
            </a:r>
            <a:r>
              <a:rPr lang="en-US" altLang="zh-CN" sz="2800" dirty="0"/>
              <a:t>.</a:t>
            </a:r>
            <a:r>
              <a:rPr lang="zh-CN" altLang="zh-CN" sz="2800" dirty="0"/>
              <a:t>显然当直线经过点</a:t>
            </a:r>
            <a:r>
              <a:rPr lang="en-US" altLang="zh-CN" sz="2800" dirty="0"/>
              <a:t>B</a:t>
            </a:r>
            <a:r>
              <a:rPr lang="zh-CN" altLang="zh-CN" sz="2800" dirty="0"/>
              <a:t>时</a:t>
            </a:r>
            <a:r>
              <a:rPr lang="en-US" altLang="zh-CN" sz="2800" dirty="0"/>
              <a:t>,</a:t>
            </a:r>
            <a:r>
              <a:rPr lang="zh-CN" altLang="zh-CN" sz="2800" dirty="0"/>
              <a:t>目标函数取得最大值</a:t>
            </a:r>
            <a:r>
              <a:rPr lang="en-US" altLang="zh-CN" sz="2800" dirty="0"/>
              <a:t>,</a:t>
            </a:r>
            <a:r>
              <a:rPr lang="zh-CN" altLang="zh-CN" sz="2800" dirty="0"/>
              <a:t>此时</a:t>
            </a:r>
            <a:r>
              <a:rPr lang="en-US" altLang="zh-CN" sz="2800" i="1" dirty="0" err="1"/>
              <a:t>z</a:t>
            </a:r>
            <a:r>
              <a:rPr lang="en-US" altLang="zh-CN" sz="2800" i="1" baseline="-25000" dirty="0" err="1"/>
              <a:t>max</a:t>
            </a:r>
            <a:r>
              <a:rPr lang="en-US" altLang="zh-CN" sz="2800" dirty="0"/>
              <a:t>=21.</a:t>
            </a:r>
            <a:endParaRPr lang="zh-CN" altLang="zh-CN" sz="2800" dirty="0"/>
          </a:p>
        </p:txBody>
      </p:sp>
      <p:pic>
        <p:nvPicPr>
          <p:cNvPr id="4" name="0335.jpg" descr="id:2147509438;FounderCES"/>
          <p:cNvPicPr/>
          <p:nvPr/>
        </p:nvPicPr>
        <p:blipFill>
          <a:blip r:embed="rId2"/>
          <a:stretch>
            <a:fillRect/>
          </a:stretch>
        </p:blipFill>
        <p:spPr>
          <a:xfrm>
            <a:off x="4270303" y="302382"/>
            <a:ext cx="3153052" cy="3046319"/>
          </a:xfrm>
          <a:prstGeom prst="rect">
            <a:avLst/>
          </a:prstGeom>
        </p:spPr>
      </p:pic>
    </p:spTree>
    <p:extLst>
      <p:ext uri="{BB962C8B-B14F-4D97-AF65-F5344CB8AC3E}">
        <p14:creationId xmlns:p14="http://schemas.microsoft.com/office/powerpoint/2010/main" xmlns="" val="37253582"/>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718457" y="-2"/>
            <a:ext cx="504324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考法</a:t>
            </a:r>
            <a:r>
              <a:rPr lang="en-US" altLang="zh-CN" sz="2800" dirty="0">
                <a:solidFill>
                  <a:srgbClr val="DA251C"/>
                </a:solidFill>
              </a:rPr>
              <a:t>3   </a:t>
            </a:r>
            <a:r>
              <a:rPr lang="zh-CN" altLang="en-US" sz="2800" dirty="0" smtClean="0">
                <a:solidFill>
                  <a:srgbClr val="DA251C"/>
                </a:solidFill>
              </a:rPr>
              <a:t>含参线性规划问题</a:t>
            </a:r>
            <a:endParaRPr lang="zh-CN" altLang="en-US" sz="2800" dirty="0">
              <a:solidFill>
                <a:srgbClr val="DA251C"/>
              </a:solidFill>
            </a:endParaRPr>
          </a:p>
        </p:txBody>
      </p:sp>
      <mc:AlternateContent xmlns:mc="http://schemas.openxmlformats.org/markup-compatibility/2006">
        <mc:Choice xmlns:a14="http://schemas.microsoft.com/office/drawing/2010/main" xmlns="" Requires="a14">
          <p:sp>
            <p:nvSpPr>
              <p:cNvPr id="2" name="矩形 1"/>
              <p:cNvSpPr/>
              <p:nvPr/>
            </p:nvSpPr>
            <p:spPr>
              <a:xfrm>
                <a:off x="234043" y="949904"/>
                <a:ext cx="11723913" cy="5655010"/>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4</a:t>
                </a:r>
                <a:endParaRPr lang="en-US" altLang="zh-CN" sz="2800" b="1" dirty="0"/>
              </a:p>
              <a:p>
                <a:pPr>
                  <a:lnSpc>
                    <a:spcPct val="150000"/>
                  </a:lnSpc>
                </a:pPr>
                <a:r>
                  <a:rPr lang="zh-CN" altLang="zh-CN" sz="2800" dirty="0"/>
                  <a:t>已知</a:t>
                </a:r>
                <a:r>
                  <a:rPr lang="en-US" altLang="zh-CN" sz="2800" i="1" dirty="0"/>
                  <a:t>z</a:t>
                </a:r>
                <a:r>
                  <a:rPr lang="en-US" altLang="zh-CN" sz="2800" dirty="0"/>
                  <a:t>=2</a:t>
                </a:r>
                <a:r>
                  <a:rPr lang="en-US" altLang="zh-CN" sz="2800" i="1" dirty="0"/>
                  <a:t>x</a:t>
                </a:r>
                <a:r>
                  <a:rPr lang="en-US" altLang="zh-CN" sz="2800" dirty="0"/>
                  <a:t>+</a:t>
                </a:r>
                <a:r>
                  <a:rPr lang="en-US" altLang="zh-CN" sz="2800" i="1" dirty="0"/>
                  <a:t>y</a:t>
                </a:r>
                <a:r>
                  <a:rPr lang="en-US" altLang="zh-CN" sz="2800" dirty="0"/>
                  <a:t>,</a:t>
                </a:r>
                <a:r>
                  <a:rPr lang="zh-CN" altLang="zh-CN" sz="2800" dirty="0"/>
                  <a:t>其中实数</a:t>
                </a:r>
                <a:r>
                  <a:rPr lang="en-US" altLang="zh-CN" sz="2800" i="1" dirty="0" err="1"/>
                  <a:t>x</a:t>
                </a:r>
                <a:r>
                  <a:rPr lang="en-US" altLang="zh-CN" sz="2800" dirty="0" err="1"/>
                  <a:t>,</a:t>
                </a:r>
                <a:r>
                  <a:rPr lang="en-US" altLang="zh-CN" sz="2800" i="1" dirty="0" err="1"/>
                  <a:t>y</a:t>
                </a:r>
                <a:r>
                  <a:rPr lang="zh-CN" altLang="zh-CN" sz="2800" dirty="0"/>
                  <a:t>满足</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 </m:t>
                            </m:r>
                            <m:r>
                              <a:rPr lang="en-US" altLang="zh-CN" sz="2800" b="0" i="1" smtClean="0">
                                <a:latin typeface="Cambria Math" panose="02040503050406030204" pitchFamily="18" charset="0"/>
                                <a:ea typeface="Cambria Math" panose="02040503050406030204" pitchFamily="18" charset="0"/>
                              </a:rPr>
                              <m:t>          </m:t>
                            </m:r>
                          </m:e>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2</m:t>
                            </m:r>
                            <m:r>
                              <a:rPr lang="en-US" altLang="zh-CN" sz="2800" i="1">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𝑎</m:t>
                            </m:r>
                            <m:r>
                              <a:rPr lang="en-US" altLang="zh-CN" sz="2800" i="1">
                                <a:latin typeface="Cambria Math" panose="02040503050406030204" pitchFamily="18" charset="0"/>
                              </a:rPr>
                              <m:t>, </m:t>
                            </m:r>
                            <m:r>
                              <a:rPr lang="en-US" altLang="zh-CN" sz="2800" b="0" i="1" smtClean="0">
                                <a:latin typeface="Cambria Math" panose="02040503050406030204" pitchFamily="18" charset="0"/>
                              </a:rPr>
                              <m:t>          </m:t>
                            </m:r>
                          </m:e>
                        </m:eqArr>
                      </m:e>
                    </m:d>
                  </m:oMath>
                </a14:m>
                <a:r>
                  <a:rPr lang="zh-CN" altLang="zh-CN" sz="2800" dirty="0"/>
                  <a:t>且</a:t>
                </a:r>
                <a:r>
                  <a:rPr lang="en-US" altLang="zh-CN" sz="2800" i="1" dirty="0"/>
                  <a:t>z</a:t>
                </a:r>
                <a:r>
                  <a:rPr lang="zh-CN" altLang="zh-CN" sz="2800" dirty="0"/>
                  <a:t>的最大值是最小值的</a:t>
                </a:r>
                <a:r>
                  <a:rPr lang="en-US" altLang="zh-CN" sz="2800" dirty="0"/>
                  <a:t>4</a:t>
                </a:r>
                <a:r>
                  <a:rPr lang="zh-CN" altLang="zh-CN" sz="2800" dirty="0"/>
                  <a:t>倍</a:t>
                </a:r>
                <a:r>
                  <a:rPr lang="en-US" altLang="zh-CN" sz="2800" dirty="0"/>
                  <a:t>,</a:t>
                </a:r>
                <a:r>
                  <a:rPr lang="zh-CN" altLang="zh-CN" sz="2800" dirty="0"/>
                  <a:t>则</a:t>
                </a:r>
                <a:r>
                  <a:rPr lang="en-US" altLang="zh-CN" sz="2800" i="1" dirty="0"/>
                  <a:t>a</a:t>
                </a:r>
                <a:r>
                  <a:rPr lang="zh-CN" altLang="zh-CN" sz="2800" dirty="0"/>
                  <a:t>的值是</a:t>
                </a:r>
              </a:p>
              <a:p>
                <a:pPr>
                  <a:lnSpc>
                    <a:spcPct val="150000"/>
                  </a:lnSpc>
                </a:pPr>
                <a:r>
                  <a:rPr lang="zh-CN" altLang="zh-CN" sz="2800" dirty="0"/>
                  <a:t>　　　　　　　　　　　　　　　　　　　</a:t>
                </a:r>
              </a:p>
              <a:p>
                <a:pPr>
                  <a:lnSpc>
                    <a:spcPct val="150000"/>
                  </a:lnSpc>
                </a:pPr>
                <a:r>
                  <a:rPr lang="en-US" altLang="zh-CN" sz="2800" dirty="0"/>
                  <a:t>A. </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2</m:t>
                        </m:r>
                      </m:num>
                      <m:den>
                        <m:r>
                          <a:rPr lang="en-US" altLang="zh-CN" sz="2800" b="0" i="1" smtClean="0">
                            <a:latin typeface="Cambria Math" panose="02040503050406030204" pitchFamily="18" charset="0"/>
                          </a:rPr>
                          <m:t>11</m:t>
                        </m:r>
                      </m:den>
                    </m:f>
                  </m:oMath>
                </a14:m>
                <a:r>
                  <a:rPr lang="en-US" altLang="zh-CN" sz="2800" dirty="0"/>
                  <a:t>	</a:t>
                </a:r>
                <a:r>
                  <a:rPr lang="en-US" altLang="zh-CN" sz="2800" dirty="0" smtClean="0"/>
                  <a:t>        B</a:t>
                </a:r>
                <a:r>
                  <a:rPr lang="en-US" altLang="zh-CN" sz="2800" dirty="0"/>
                  <a:t>. </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b="0" i="1" smtClean="0">
                            <a:latin typeface="Cambria Math" panose="02040503050406030204" pitchFamily="18" charset="0"/>
                          </a:rPr>
                          <m:t>4</m:t>
                        </m:r>
                      </m:den>
                    </m:f>
                  </m:oMath>
                </a14:m>
                <a:r>
                  <a:rPr lang="en-US" altLang="zh-CN" sz="2800" dirty="0"/>
                  <a:t>	C.4	</a:t>
                </a:r>
                <a:r>
                  <a:rPr lang="en-US" altLang="zh-CN" sz="2800" dirty="0" smtClean="0"/>
                  <a:t>  D</a:t>
                </a:r>
                <a:r>
                  <a:rPr lang="en-US" altLang="zh-CN" sz="2800" dirty="0"/>
                  <a:t>. </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11</m:t>
                        </m:r>
                      </m:num>
                      <m:den>
                        <m:r>
                          <a:rPr lang="en-US" altLang="zh-CN" sz="2800" i="1">
                            <a:latin typeface="Cambria Math" panose="02040503050406030204" pitchFamily="18" charset="0"/>
                          </a:rPr>
                          <m:t>2</m:t>
                        </m:r>
                      </m:den>
                    </m:f>
                  </m:oMath>
                </a14:m>
                <a:endParaRPr lang="zh-CN" altLang="zh-CN" sz="2800" dirty="0"/>
              </a:p>
              <a:p>
                <a:pPr>
                  <a:lnSpc>
                    <a:spcPct val="150000"/>
                  </a:lnSpc>
                </a:pPr>
                <a:endParaRPr lang="en-US" altLang="zh-CN" sz="2800" dirty="0" smtClean="0"/>
              </a:p>
            </p:txBody>
          </p:sp>
        </mc:Choice>
        <mc:Fallback>
          <p:sp>
            <p:nvSpPr>
              <p:cNvPr id="2" name="矩形 1"/>
              <p:cNvSpPr>
                <a:spLocks noRot="1" noChangeAspect="1" noMove="1" noResize="1" noEditPoints="1" noAdjustHandles="1" noChangeArrowheads="1" noChangeShapeType="1" noTextEdit="1"/>
              </p:cNvSpPr>
              <p:nvPr/>
            </p:nvSpPr>
            <p:spPr>
              <a:xfrm>
                <a:off x="234043" y="949904"/>
                <a:ext cx="11723913" cy="5655010"/>
              </a:xfrm>
              <a:prstGeom prst="rect">
                <a:avLst/>
              </a:prstGeom>
              <a:blipFill>
                <a:blip r:embed="rId2"/>
                <a:stretch>
                  <a:fillRect l="-1040"/>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07837947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a:solidFill>
                  <a:schemeClr val="bg1"/>
                </a:solidFill>
                <a:latin typeface="微软雅黑" panose="020B0503020204020204" pitchFamily="34" charset="-122"/>
                <a:ea typeface="微软雅黑" panose="020B0503020204020204" pitchFamily="34" charset="-122"/>
              </a:rPr>
              <a:t>考情精解读</a:t>
            </a:r>
          </a:p>
        </p:txBody>
      </p:sp>
      <p:sp>
        <p:nvSpPr>
          <p:cNvPr id="3" name="矩形 2">
            <a:hlinkClick r:id="rId2" action="ppaction://hlinksldjump"/>
          </p:cNvPr>
          <p:cNvSpPr/>
          <p:nvPr/>
        </p:nvSpPr>
        <p:spPr>
          <a:xfrm>
            <a:off x="4659086" y="1273628"/>
            <a:ext cx="6487885" cy="4354285"/>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命题</a:t>
            </a: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规律</a:t>
            </a:r>
            <a:endPar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dirty="0" smtClean="0">
                <a:solidFill>
                  <a:schemeClr val="tx1">
                    <a:lumMod val="95000"/>
                    <a:lumOff val="5000"/>
                  </a:schemeClr>
                </a:solidFill>
                <a:latin typeface="微软雅黑" panose="020B0503020204020204" pitchFamily="34" charset="-122"/>
                <a:ea typeface="微软雅黑" panose="020B0503020204020204" pitchFamily="34" charset="-122"/>
              </a:rPr>
              <a:t>聚焦核心素养</a:t>
            </a:r>
            <a:endParaRPr lang="en-US" altLang="zh-CN" sz="2800" dirty="0" smtClean="0">
              <a:solidFill>
                <a:schemeClr val="tx1">
                  <a:lumMod val="95000"/>
                  <a:lumOff val="5000"/>
                </a:schemeClr>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xmlns="" val="204715744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34043" y="470985"/>
            <a:ext cx="11139948" cy="2677656"/>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zh-CN" sz="2800" dirty="0"/>
              <a:t>　</a:t>
            </a:r>
            <a:endParaRPr lang="en-US" altLang="zh-CN" sz="2800" dirty="0" smtClean="0"/>
          </a:p>
          <a:p>
            <a:pPr>
              <a:lnSpc>
                <a:spcPct val="150000"/>
              </a:lnSpc>
            </a:pPr>
            <a:r>
              <a:rPr lang="zh-CN" altLang="zh-CN" sz="2800" dirty="0" smtClean="0"/>
              <a:t>作出</a:t>
            </a:r>
            <a:r>
              <a:rPr lang="zh-CN" altLang="zh-CN" sz="2800" dirty="0"/>
              <a:t>不等式组对应的平面区域</a:t>
            </a:r>
            <a:r>
              <a:rPr lang="en-US" altLang="zh-CN" sz="2800" dirty="0"/>
              <a:t>,</a:t>
            </a:r>
            <a:r>
              <a:rPr lang="zh-CN" altLang="zh-CN" sz="2800" dirty="0"/>
              <a:t>利用</a:t>
            </a:r>
            <a:r>
              <a:rPr lang="en-US" altLang="zh-CN" sz="2800" i="1" dirty="0"/>
              <a:t>z</a:t>
            </a:r>
            <a:r>
              <a:rPr lang="zh-CN" altLang="zh-CN" sz="2800" dirty="0"/>
              <a:t>的几何意义</a:t>
            </a:r>
            <a:r>
              <a:rPr lang="en-US" altLang="zh-CN" sz="2800" dirty="0"/>
              <a:t>,</a:t>
            </a:r>
            <a:r>
              <a:rPr lang="zh-CN" altLang="zh-CN" sz="2800" dirty="0"/>
              <a:t>结合</a:t>
            </a:r>
            <a:r>
              <a:rPr lang="en-US" altLang="zh-CN" sz="2800" i="1" dirty="0"/>
              <a:t>z</a:t>
            </a:r>
            <a:r>
              <a:rPr lang="zh-CN" altLang="zh-CN" sz="2800" dirty="0"/>
              <a:t>的最大值是最小值的</a:t>
            </a:r>
            <a:r>
              <a:rPr lang="en-US" altLang="zh-CN" sz="2800" dirty="0"/>
              <a:t>4</a:t>
            </a:r>
            <a:r>
              <a:rPr lang="zh-CN" altLang="zh-CN" sz="2800" dirty="0"/>
              <a:t>倍建立方程</a:t>
            </a:r>
            <a:r>
              <a:rPr lang="en-US" altLang="zh-CN" sz="2800" dirty="0"/>
              <a:t>,</a:t>
            </a:r>
            <a:r>
              <a:rPr lang="zh-CN" altLang="zh-CN" sz="2800" dirty="0"/>
              <a:t>即可得出结果</a:t>
            </a:r>
            <a:r>
              <a:rPr lang="en-US" altLang="zh-CN" sz="2800" dirty="0"/>
              <a:t>.</a:t>
            </a:r>
            <a:endParaRPr lang="zh-CN" altLang="zh-CN" sz="2800" dirty="0"/>
          </a:p>
          <a:p>
            <a:pPr>
              <a:lnSpc>
                <a:spcPct val="150000"/>
              </a:lnSpc>
            </a:pPr>
            <a:endParaRPr lang="zh-CN" altLang="zh-CN" sz="2800" dirty="0"/>
          </a:p>
        </p:txBody>
      </p:sp>
    </p:spTree>
    <p:extLst>
      <p:ext uri="{BB962C8B-B14F-4D97-AF65-F5344CB8AC3E}">
        <p14:creationId xmlns:p14="http://schemas.microsoft.com/office/powerpoint/2010/main" xmlns="" val="96643529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560439" y="281036"/>
            <a:ext cx="11139948" cy="2031325"/>
          </a:xfrm>
          <a:prstGeom prst="rect">
            <a:avLst/>
          </a:prstGeom>
        </p:spPr>
        <p:txBody>
          <a:bodyPr wrap="square">
            <a:spAutoFit/>
          </a:bodyPr>
          <a:lstStyle/>
          <a:p>
            <a:pPr lvl="0">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smtClean="0">
              <a:solidFill>
                <a:prstClr val="black"/>
              </a:solidFill>
            </a:endParaRPr>
          </a:p>
          <a:p>
            <a:pPr>
              <a:lnSpc>
                <a:spcPct val="150000"/>
              </a:lnSpc>
            </a:pPr>
            <a:r>
              <a:rPr lang="zh-CN" altLang="en-US" sz="2800" dirty="0"/>
              <a:t>作出不等式组对应的平面区域如图</a:t>
            </a:r>
            <a:r>
              <a:rPr lang="en-US" altLang="zh-CN" sz="2800" dirty="0"/>
              <a:t>7-2-4</a:t>
            </a:r>
            <a:r>
              <a:rPr lang="zh-CN" altLang="en-US" sz="2800" dirty="0"/>
              <a:t>中阴影部分</a:t>
            </a:r>
            <a:r>
              <a:rPr lang="en-US" altLang="zh-CN" sz="2800" dirty="0"/>
              <a:t>(</a:t>
            </a:r>
            <a:r>
              <a:rPr lang="zh-CN" altLang="en-US" sz="2800" dirty="0"/>
              <a:t>包括边界</a:t>
            </a:r>
            <a:r>
              <a:rPr lang="en-US" altLang="zh-CN" sz="2800" dirty="0"/>
              <a:t>)</a:t>
            </a:r>
            <a:r>
              <a:rPr lang="zh-CN" altLang="en-US" sz="2800" dirty="0"/>
              <a:t>所示</a:t>
            </a:r>
            <a:r>
              <a:rPr lang="en-US" altLang="zh-CN" sz="2800" dirty="0"/>
              <a:t>. </a:t>
            </a:r>
            <a:r>
              <a:rPr lang="en-US" altLang="zh-CN" sz="2800" dirty="0">
                <a:solidFill>
                  <a:srgbClr val="FF0000"/>
                </a:solidFill>
              </a:rPr>
              <a:t>(</a:t>
            </a:r>
            <a:r>
              <a:rPr lang="zh-CN" altLang="en-US" sz="2800" dirty="0">
                <a:solidFill>
                  <a:srgbClr val="FF0000"/>
                </a:solidFill>
              </a:rPr>
              <a:t>把参数当成常数</a:t>
            </a:r>
            <a:r>
              <a:rPr lang="en-US" altLang="zh-CN" sz="2800" dirty="0">
                <a:solidFill>
                  <a:srgbClr val="FF0000"/>
                </a:solidFill>
              </a:rPr>
              <a:t>)</a:t>
            </a:r>
            <a:endParaRPr lang="zh-CN" altLang="zh-CN" sz="2800" dirty="0">
              <a:solidFill>
                <a:srgbClr val="FF0000"/>
              </a:solidFill>
            </a:endParaRPr>
          </a:p>
        </p:txBody>
      </p:sp>
      <p:pic>
        <p:nvPicPr>
          <p:cNvPr id="11266" name="dgutudtgdusidw题-7.jpg" descr="id:2147528976;FounderCES"/>
          <p:cNvPicPr>
            <a:picLocks noChangeAspect="1"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4311886" y="2007561"/>
            <a:ext cx="3637054" cy="3429678"/>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
        <p:nvSpPr>
          <p:cNvPr id="4" name="矩形 3"/>
          <p:cNvSpPr/>
          <p:nvPr/>
        </p:nvSpPr>
        <p:spPr>
          <a:xfrm>
            <a:off x="560439" y="5600287"/>
            <a:ext cx="11139948" cy="662297"/>
          </a:xfrm>
          <a:prstGeom prst="rect">
            <a:avLst/>
          </a:prstGeom>
        </p:spPr>
        <p:txBody>
          <a:bodyPr wrap="square">
            <a:spAutoFit/>
          </a:bodyPr>
          <a:lstStyle/>
          <a:p>
            <a:pPr lvl="0" algn="ctr">
              <a:lnSpc>
                <a:spcPct val="150000"/>
              </a:lnSpc>
            </a:pPr>
            <a:r>
              <a:rPr lang="zh-CN" altLang="en-US" sz="2800" dirty="0"/>
              <a:t>图</a:t>
            </a:r>
            <a:r>
              <a:rPr lang="en-US" altLang="zh-CN" sz="2800" dirty="0"/>
              <a:t>7-2-4</a:t>
            </a:r>
            <a:endParaRPr lang="zh-CN" altLang="zh-CN" sz="2800" dirty="0"/>
          </a:p>
        </p:txBody>
      </p:sp>
    </p:spTree>
    <p:extLst>
      <p:ext uri="{BB962C8B-B14F-4D97-AF65-F5344CB8AC3E}">
        <p14:creationId xmlns:p14="http://schemas.microsoft.com/office/powerpoint/2010/main" xmlns="" val="4196768590"/>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281036"/>
                <a:ext cx="11139948" cy="6207469"/>
              </a:xfrm>
              <a:prstGeom prst="rect">
                <a:avLst/>
              </a:prstGeom>
            </p:spPr>
            <p:txBody>
              <a:bodyPr wrap="square">
                <a:spAutoFit/>
              </a:bodyPr>
              <a:lstStyle/>
              <a:p>
                <a:pPr>
                  <a:lnSpc>
                    <a:spcPct val="150000"/>
                  </a:lnSpc>
                </a:pPr>
                <a:r>
                  <a:rPr lang="zh-CN" altLang="zh-CN" sz="2800" dirty="0" smtClean="0"/>
                  <a:t>由</a:t>
                </a:r>
                <a:r>
                  <a:rPr lang="en-US" altLang="zh-CN" sz="2800" i="1" dirty="0"/>
                  <a:t>z</a:t>
                </a:r>
                <a:r>
                  <a:rPr lang="en-US" altLang="zh-CN" sz="2800" dirty="0"/>
                  <a:t>=2</a:t>
                </a:r>
                <a:r>
                  <a:rPr lang="en-US" altLang="zh-CN" sz="2800" i="1" dirty="0"/>
                  <a:t>x</a:t>
                </a:r>
                <a:r>
                  <a:rPr lang="en-US" altLang="zh-CN" sz="2800" dirty="0"/>
                  <a:t>+</a:t>
                </a:r>
                <a:r>
                  <a:rPr lang="en-US" altLang="zh-CN" sz="2800" i="1" dirty="0"/>
                  <a:t>y</a:t>
                </a:r>
                <a:r>
                  <a:rPr lang="en-US" altLang="zh-CN" sz="2800" dirty="0"/>
                  <a:t>,</a:t>
                </a:r>
                <a:r>
                  <a:rPr lang="zh-CN" altLang="zh-CN" sz="2800" dirty="0"/>
                  <a:t>得</a:t>
                </a:r>
                <a:r>
                  <a:rPr lang="en-US" altLang="zh-CN" sz="2800" i="1" dirty="0"/>
                  <a:t>y</a:t>
                </a:r>
                <a:r>
                  <a:rPr lang="en-US" altLang="zh-CN" sz="2800" dirty="0"/>
                  <a:t>=-2</a:t>
                </a:r>
                <a:r>
                  <a:rPr lang="en-US" altLang="zh-CN" sz="2800" i="1" dirty="0"/>
                  <a:t>x</a:t>
                </a:r>
                <a:r>
                  <a:rPr lang="en-US" altLang="zh-CN" sz="2800" dirty="0"/>
                  <a:t>+</a:t>
                </a:r>
                <a:r>
                  <a:rPr lang="en-US" altLang="zh-CN" sz="2800" i="1" dirty="0"/>
                  <a:t>z</a:t>
                </a:r>
                <a:r>
                  <a:rPr lang="en-US" altLang="zh-CN" sz="2800" dirty="0"/>
                  <a:t>.</a:t>
                </a:r>
                <a:endParaRPr lang="zh-CN" altLang="zh-CN" sz="2800" dirty="0"/>
              </a:p>
              <a:p>
                <a:pPr>
                  <a:lnSpc>
                    <a:spcPct val="150000"/>
                  </a:lnSpc>
                </a:pPr>
                <a:r>
                  <a:rPr lang="zh-CN" altLang="zh-CN" sz="2800" dirty="0"/>
                  <a:t>由图象可知当直线</a:t>
                </a:r>
                <a:r>
                  <a:rPr lang="en-US" altLang="zh-CN" sz="2800" i="1" dirty="0"/>
                  <a:t>y</a:t>
                </a:r>
                <a:r>
                  <a:rPr lang="en-US" altLang="zh-CN" sz="2800" dirty="0"/>
                  <a:t>=-2</a:t>
                </a:r>
                <a:r>
                  <a:rPr lang="en-US" altLang="zh-CN" sz="2800" i="1" dirty="0"/>
                  <a:t>x</a:t>
                </a:r>
                <a:r>
                  <a:rPr lang="en-US" altLang="zh-CN" sz="2800" dirty="0"/>
                  <a:t>+z</a:t>
                </a:r>
                <a:r>
                  <a:rPr lang="zh-CN" altLang="zh-CN" sz="2800" dirty="0"/>
                  <a:t>经过点</a:t>
                </a:r>
                <a:r>
                  <a:rPr lang="en-US" altLang="zh-CN" sz="2800" i="1" dirty="0"/>
                  <a:t>A</a:t>
                </a:r>
                <a:r>
                  <a:rPr lang="zh-CN" altLang="zh-CN" sz="2800" dirty="0"/>
                  <a:t>时</a:t>
                </a:r>
                <a:r>
                  <a:rPr lang="en-US" altLang="zh-CN" sz="2800" dirty="0"/>
                  <a:t>,</a:t>
                </a:r>
                <a:r>
                  <a:rPr lang="zh-CN" altLang="zh-CN" sz="2800" dirty="0"/>
                  <a:t>直线在</a:t>
                </a:r>
                <a:r>
                  <a:rPr lang="en-US" altLang="zh-CN" sz="2800" i="1" dirty="0"/>
                  <a:t>y</a:t>
                </a:r>
                <a:r>
                  <a:rPr lang="zh-CN" altLang="zh-CN" sz="2800" dirty="0"/>
                  <a:t>轴上的截距最大</a:t>
                </a:r>
                <a:r>
                  <a:rPr lang="en-US" altLang="zh-CN" sz="2800" dirty="0"/>
                  <a:t>,</a:t>
                </a:r>
                <a:r>
                  <a:rPr lang="zh-CN" altLang="zh-CN" sz="2800" dirty="0"/>
                  <a:t>此时</a:t>
                </a:r>
                <a:r>
                  <a:rPr lang="en-US" altLang="zh-CN" sz="2800" i="1" dirty="0"/>
                  <a:t>z</a:t>
                </a:r>
                <a:r>
                  <a:rPr lang="zh-CN" altLang="zh-CN" sz="2800" dirty="0"/>
                  <a:t>最大</a:t>
                </a:r>
                <a:r>
                  <a:rPr lang="en-US" altLang="zh-CN" sz="2800" dirty="0"/>
                  <a:t>.</a:t>
                </a:r>
                <a:endParaRPr lang="zh-CN" altLang="zh-CN" sz="2800" dirty="0"/>
              </a:p>
              <a:p>
                <a:pPr>
                  <a:lnSpc>
                    <a:spcPct val="150000"/>
                  </a:lnSpc>
                </a:pPr>
                <a:r>
                  <a:rPr lang="zh-CN" altLang="zh-CN" sz="2800" dirty="0"/>
                  <a:t>由</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=2, </m:t>
                            </m:r>
                          </m:e>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𝑥</m:t>
                            </m:r>
                            <m:r>
                              <a:rPr lang="en-US" altLang="zh-CN" sz="2800" i="1">
                                <a:latin typeface="Cambria Math" panose="02040503050406030204" pitchFamily="18" charset="0"/>
                              </a:rPr>
                              <m:t>.</m:t>
                            </m:r>
                            <m:r>
                              <a:rPr lang="en-US" altLang="zh-CN" sz="2800" b="0" i="1" smtClean="0">
                                <a:latin typeface="Cambria Math" panose="02040503050406030204" pitchFamily="18" charset="0"/>
                              </a:rPr>
                              <m:t>          </m:t>
                            </m:r>
                          </m:e>
                        </m:eqArr>
                      </m:e>
                    </m:d>
                  </m:oMath>
                </a14:m>
                <a:r>
                  <a:rPr lang="zh-CN" altLang="zh-CN" sz="2800" dirty="0"/>
                  <a:t>解得</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𝑥</m:t>
                            </m:r>
                            <m:r>
                              <a:rPr lang="en-US" altLang="zh-CN" sz="2800" i="1">
                                <a:latin typeface="Cambria Math" panose="02040503050406030204" pitchFamily="18" charset="0"/>
                              </a:rPr>
                              <m:t>=1, </m:t>
                            </m:r>
                          </m:e>
                          <m:e>
                            <m:r>
                              <a:rPr lang="en-US" altLang="zh-CN" sz="2800" i="1">
                                <a:latin typeface="Cambria Math" panose="02040503050406030204" pitchFamily="18" charset="0"/>
                              </a:rPr>
                              <m:t>𝑦</m:t>
                            </m:r>
                            <m:r>
                              <a:rPr lang="en-US" altLang="zh-CN" sz="2800" i="1">
                                <a:latin typeface="Cambria Math" panose="02040503050406030204" pitchFamily="18" charset="0"/>
                              </a:rPr>
                              <m:t>=1. </m:t>
                            </m:r>
                          </m:e>
                        </m:eqArr>
                      </m:e>
                    </m:d>
                  </m:oMath>
                </a14:m>
                <a:r>
                  <a:rPr lang="zh-CN" altLang="zh-CN" sz="2800" dirty="0"/>
                  <a:t>即</a:t>
                </a:r>
                <a:r>
                  <a:rPr lang="en-US" altLang="zh-CN" sz="2800" i="1" dirty="0"/>
                  <a:t>A</a:t>
                </a:r>
                <a:r>
                  <a:rPr lang="en-US" altLang="zh-CN" sz="2800" dirty="0"/>
                  <a:t>(1,1),</a:t>
                </a:r>
                <a:r>
                  <a:rPr lang="zh-CN" altLang="zh-CN" sz="2800" dirty="0"/>
                  <a:t>故</a:t>
                </a:r>
                <a:r>
                  <a:rPr lang="en-US" altLang="zh-CN" sz="2800" i="1" dirty="0" err="1"/>
                  <a:t>z</a:t>
                </a:r>
                <a:r>
                  <a:rPr lang="en-US" altLang="zh-CN" sz="2800" i="1" baseline="-25000" dirty="0" err="1"/>
                  <a:t>max</a:t>
                </a:r>
                <a:r>
                  <a:rPr lang="en-US" altLang="zh-CN" sz="2800" dirty="0"/>
                  <a:t>=2×1+1=3,</a:t>
                </a:r>
                <a:endParaRPr lang="zh-CN" altLang="zh-CN" sz="2800" dirty="0"/>
              </a:p>
              <a:p>
                <a:pPr>
                  <a:lnSpc>
                    <a:spcPct val="150000"/>
                  </a:lnSpc>
                </a:pPr>
                <a:r>
                  <a:rPr lang="zh-CN" altLang="zh-CN" sz="2800" dirty="0"/>
                  <a:t>当直线</a:t>
                </a:r>
                <a:r>
                  <a:rPr lang="en-US" altLang="zh-CN" sz="2800" i="1" dirty="0"/>
                  <a:t>y</a:t>
                </a:r>
                <a:r>
                  <a:rPr lang="en-US" altLang="zh-CN" sz="2800" dirty="0"/>
                  <a:t>=-2</a:t>
                </a:r>
                <a:r>
                  <a:rPr lang="en-US" altLang="zh-CN" sz="2800" i="1" dirty="0"/>
                  <a:t>x</a:t>
                </a:r>
                <a:r>
                  <a:rPr lang="en-US" altLang="zh-CN" sz="2800" dirty="0"/>
                  <a:t>+</a:t>
                </a:r>
                <a:r>
                  <a:rPr lang="en-US" altLang="zh-CN" sz="2800" i="1" dirty="0"/>
                  <a:t>z</a:t>
                </a:r>
                <a:r>
                  <a:rPr lang="zh-CN" altLang="zh-CN" sz="2800" dirty="0"/>
                  <a:t>经过点</a:t>
                </a:r>
                <a:r>
                  <a:rPr lang="en-US" altLang="zh-CN" sz="2800" dirty="0"/>
                  <a:t>B</a:t>
                </a:r>
                <a:r>
                  <a:rPr lang="zh-CN" altLang="zh-CN" sz="2800" dirty="0"/>
                  <a:t>时</a:t>
                </a:r>
                <a:r>
                  <a:rPr lang="en-US" altLang="zh-CN" sz="2800" dirty="0"/>
                  <a:t>,</a:t>
                </a:r>
                <a:r>
                  <a:rPr lang="zh-CN" altLang="zh-CN" sz="2800" dirty="0"/>
                  <a:t>直线在</a:t>
                </a:r>
                <a:r>
                  <a:rPr lang="en-US" altLang="zh-CN" sz="2800" i="1" dirty="0"/>
                  <a:t>y</a:t>
                </a:r>
                <a:r>
                  <a:rPr lang="zh-CN" altLang="zh-CN" sz="2800" dirty="0"/>
                  <a:t>轴上的截距最小</a:t>
                </a:r>
                <a:r>
                  <a:rPr lang="en-US" altLang="zh-CN" sz="2800" dirty="0"/>
                  <a:t>,</a:t>
                </a:r>
                <a:r>
                  <a:rPr lang="zh-CN" altLang="zh-CN" sz="2800" dirty="0"/>
                  <a:t>此时</a:t>
                </a:r>
                <a:r>
                  <a:rPr lang="en-US" altLang="zh-CN" sz="2800" i="1" dirty="0"/>
                  <a:t>z</a:t>
                </a:r>
                <a:r>
                  <a:rPr lang="zh-CN" altLang="zh-CN" sz="2800" dirty="0"/>
                  <a:t>最小</a:t>
                </a:r>
                <a:r>
                  <a:rPr lang="en-US" altLang="zh-CN" sz="2800" dirty="0"/>
                  <a:t>.</a:t>
                </a:r>
                <a:endParaRPr lang="zh-CN" altLang="zh-CN" sz="2800" dirty="0"/>
              </a:p>
              <a:p>
                <a:pPr>
                  <a:lnSpc>
                    <a:spcPct val="150000"/>
                  </a:lnSpc>
                </a:pPr>
                <a:r>
                  <a:rPr lang="zh-CN" altLang="zh-CN" sz="2800" dirty="0"/>
                  <a:t>由</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b="0" i="1" smtClean="0">
                                <a:latin typeface="Cambria Math" panose="02040503050406030204" pitchFamily="18" charset="0"/>
                              </a:rPr>
                              <m:t>𝑎</m:t>
                            </m:r>
                            <m:r>
                              <a:rPr lang="en-US" altLang="zh-CN" sz="2800" i="1">
                                <a:latin typeface="Cambria Math" panose="02040503050406030204" pitchFamily="18" charset="0"/>
                              </a:rPr>
                              <m:t> </m:t>
                            </m:r>
                          </m:e>
                          <m:e>
                            <m:r>
                              <a:rPr lang="en-US" altLang="zh-CN" sz="2800" i="1">
                                <a:latin typeface="Cambria Math" panose="02040503050406030204" pitchFamily="18" charset="0"/>
                              </a:rPr>
                              <m:t>𝑦</m:t>
                            </m:r>
                            <m:r>
                              <a:rPr lang="en-US" altLang="zh-CN" sz="2800" i="1">
                                <a:latin typeface="Cambria Math" panose="02040503050406030204" pitchFamily="18" charset="0"/>
                              </a:rPr>
                              <m:t>=</m:t>
                            </m:r>
                            <m:r>
                              <a:rPr lang="en-US" altLang="zh-CN" sz="2800" b="0" i="1" smtClean="0">
                                <a:latin typeface="Cambria Math" panose="02040503050406030204" pitchFamily="18" charset="0"/>
                              </a:rPr>
                              <m:t>𝑥</m:t>
                            </m:r>
                            <m:r>
                              <a:rPr lang="en-US" altLang="zh-CN" sz="2800" i="1">
                                <a:latin typeface="Cambria Math" panose="02040503050406030204" pitchFamily="18" charset="0"/>
                              </a:rPr>
                              <m:t> </m:t>
                            </m:r>
                          </m:e>
                        </m:eqArr>
                      </m:e>
                    </m:d>
                  </m:oMath>
                </a14:m>
                <a:r>
                  <a:rPr lang="zh-CN" altLang="zh-CN" sz="2800" dirty="0"/>
                  <a:t>解得</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𝑎</m:t>
                            </m:r>
                            <m:r>
                              <a:rPr lang="en-US" altLang="zh-CN" sz="2800" i="1">
                                <a:latin typeface="Cambria Math" panose="02040503050406030204" pitchFamily="18" charset="0"/>
                              </a:rPr>
                              <m:t> </m:t>
                            </m:r>
                          </m:e>
                          <m:e>
                            <m:r>
                              <a:rPr lang="en-US" altLang="zh-CN" sz="2800" i="1">
                                <a:latin typeface="Cambria Math" panose="02040503050406030204" pitchFamily="18" charset="0"/>
                              </a:rPr>
                              <m:t>𝑦</m:t>
                            </m:r>
                            <m:r>
                              <a:rPr lang="en-US" altLang="zh-CN" sz="2800" i="1">
                                <a:latin typeface="Cambria Math" panose="02040503050406030204" pitchFamily="18" charset="0"/>
                              </a:rPr>
                              <m:t>=</m:t>
                            </m:r>
                            <m:r>
                              <a:rPr lang="en-US" altLang="zh-CN" sz="2800" b="0" i="1" smtClean="0">
                                <a:latin typeface="Cambria Math" panose="02040503050406030204" pitchFamily="18" charset="0"/>
                              </a:rPr>
                              <m:t>𝑎</m:t>
                            </m:r>
                            <m:r>
                              <a:rPr lang="en-US" altLang="zh-CN" sz="2800" i="1">
                                <a:latin typeface="Cambria Math" panose="02040503050406030204" pitchFamily="18" charset="0"/>
                              </a:rPr>
                              <m:t> </m:t>
                            </m:r>
                          </m:e>
                        </m:eqArr>
                      </m:e>
                    </m:d>
                  </m:oMath>
                </a14:m>
                <a:r>
                  <a:rPr lang="zh-CN" altLang="zh-CN" sz="2800" dirty="0"/>
                  <a:t>即</a:t>
                </a:r>
                <a:r>
                  <a:rPr lang="en-US" altLang="zh-CN" sz="2800" dirty="0"/>
                  <a:t>B(</a:t>
                </a:r>
                <a:r>
                  <a:rPr lang="en-US" altLang="zh-CN" sz="2800" i="1" dirty="0" err="1"/>
                  <a:t>a</a:t>
                </a:r>
                <a:r>
                  <a:rPr lang="en-US" altLang="zh-CN" sz="2800" dirty="0" err="1"/>
                  <a:t>,</a:t>
                </a:r>
                <a:r>
                  <a:rPr lang="en-US" altLang="zh-CN" sz="2800" i="1" dirty="0" err="1"/>
                  <a:t>a</a:t>
                </a:r>
                <a:r>
                  <a:rPr lang="en-US" altLang="zh-CN" sz="2800" dirty="0"/>
                  <a:t>),</a:t>
                </a:r>
                <a:r>
                  <a:rPr lang="zh-CN" altLang="zh-CN" sz="2800" dirty="0"/>
                  <a:t>故</a:t>
                </a:r>
                <a:r>
                  <a:rPr lang="en-US" altLang="zh-CN" sz="2800" i="1" dirty="0" err="1"/>
                  <a:t>z</a:t>
                </a:r>
                <a:r>
                  <a:rPr lang="en-US" altLang="zh-CN" sz="2800" baseline="-25000" dirty="0" err="1"/>
                  <a:t>min</a:t>
                </a:r>
                <a:r>
                  <a:rPr lang="en-US" altLang="zh-CN" sz="2800" dirty="0"/>
                  <a:t>=2×</a:t>
                </a:r>
                <a:r>
                  <a:rPr lang="en-US" altLang="zh-CN" sz="2800" i="1" dirty="0"/>
                  <a:t>a</a:t>
                </a:r>
                <a:r>
                  <a:rPr lang="en-US" altLang="zh-CN" sz="2800" dirty="0"/>
                  <a:t>+</a:t>
                </a:r>
                <a:r>
                  <a:rPr lang="en-US" altLang="zh-CN" sz="2800" i="1" dirty="0"/>
                  <a:t>a</a:t>
                </a:r>
                <a:r>
                  <a:rPr lang="en-US" altLang="zh-CN" sz="2800" dirty="0"/>
                  <a:t>=3</a:t>
                </a:r>
                <a:r>
                  <a:rPr lang="en-US" altLang="zh-CN" sz="2800" i="1" dirty="0"/>
                  <a:t>a</a:t>
                </a:r>
                <a:r>
                  <a:rPr lang="en-US" altLang="zh-CN" sz="2800" dirty="0"/>
                  <a:t>. </a:t>
                </a:r>
                <a:r>
                  <a:rPr lang="en-US" altLang="zh-CN" sz="2800" dirty="0">
                    <a:solidFill>
                      <a:srgbClr val="FF0000"/>
                    </a:solidFill>
                  </a:rPr>
                  <a:t>(</a:t>
                </a:r>
                <a:r>
                  <a:rPr lang="zh-CN" altLang="zh-CN" sz="2800" dirty="0">
                    <a:solidFill>
                      <a:srgbClr val="FF0000"/>
                    </a:solidFill>
                  </a:rPr>
                  <a:t>求线性目标函数的最值</a:t>
                </a:r>
                <a:r>
                  <a:rPr lang="en-US" altLang="zh-CN" sz="2800" dirty="0" smtClean="0">
                    <a:solidFill>
                      <a:srgbClr val="FF0000"/>
                    </a:solidFill>
                  </a:rPr>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281036"/>
                <a:ext cx="11139948" cy="6207469"/>
              </a:xfrm>
              <a:prstGeom prst="rect">
                <a:avLst/>
              </a:prstGeom>
              <a:blipFill rotWithShape="0">
                <a:blip r:embed="rId2"/>
                <a:stretch>
                  <a:fillRect l="-1149" b="-58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4157790044"/>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526842"/>
                <a:ext cx="11139948" cy="1651221"/>
              </a:xfrm>
              <a:prstGeom prst="rect">
                <a:avLst/>
              </a:prstGeom>
            </p:spPr>
            <p:txBody>
              <a:bodyPr wrap="square">
                <a:spAutoFit/>
              </a:bodyPr>
              <a:lstStyle/>
              <a:p>
                <a:pPr>
                  <a:lnSpc>
                    <a:spcPct val="150000"/>
                  </a:lnSpc>
                </a:pPr>
                <a:r>
                  <a:rPr lang="zh-CN" altLang="en-US" sz="2800" dirty="0"/>
                  <a:t>由</a:t>
                </a:r>
                <a:r>
                  <a:rPr lang="en-US" altLang="zh-CN" sz="2800" i="1" dirty="0" smtClean="0"/>
                  <a:t>z</a:t>
                </a:r>
                <a:r>
                  <a:rPr lang="zh-CN" altLang="zh-CN" sz="2800" dirty="0"/>
                  <a:t>的最大值是最小值的</a:t>
                </a:r>
                <a:r>
                  <a:rPr lang="en-US" altLang="zh-CN" sz="2800" dirty="0"/>
                  <a:t>4</a:t>
                </a:r>
                <a:r>
                  <a:rPr lang="zh-CN" altLang="zh-CN" sz="2800" dirty="0"/>
                  <a:t>倍</a:t>
                </a:r>
                <a:r>
                  <a:rPr lang="en-US" altLang="zh-CN" sz="2800" dirty="0"/>
                  <a:t>,</a:t>
                </a:r>
                <a:r>
                  <a:rPr lang="zh-CN" altLang="zh-CN" sz="2800" dirty="0"/>
                  <a:t>得</a:t>
                </a:r>
                <a:r>
                  <a:rPr lang="en-US" altLang="zh-CN" sz="2800" dirty="0"/>
                  <a:t>3=4×3</a:t>
                </a:r>
                <a:r>
                  <a:rPr lang="en-US" altLang="zh-CN" sz="2800" i="1" dirty="0"/>
                  <a:t>a</a:t>
                </a:r>
                <a:r>
                  <a:rPr lang="en-US" altLang="zh-CN" sz="2800" dirty="0"/>
                  <a:t>,</a:t>
                </a:r>
                <a:r>
                  <a:rPr lang="zh-CN" altLang="zh-CN" sz="2800" dirty="0"/>
                  <a:t>即</a:t>
                </a:r>
                <a:r>
                  <a:rPr lang="en-US" altLang="zh-CN" sz="2800" i="1" dirty="0"/>
                  <a:t>a</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1</m:t>
                        </m:r>
                      </m:num>
                      <m:den>
                        <m:r>
                          <a:rPr lang="en-US" altLang="zh-CN" sz="2800" i="1">
                            <a:latin typeface="Cambria Math" panose="02040503050406030204" pitchFamily="18" charset="0"/>
                          </a:rPr>
                          <m:t>4</m:t>
                        </m:r>
                      </m:den>
                    </m:f>
                  </m:oMath>
                </a14:m>
                <a:r>
                  <a:rPr lang="en-US" altLang="zh-CN" sz="2800" dirty="0"/>
                  <a:t>. </a:t>
                </a:r>
                <a:r>
                  <a:rPr lang="en-US" altLang="zh-CN" sz="2800" dirty="0">
                    <a:solidFill>
                      <a:srgbClr val="FF0000"/>
                    </a:solidFill>
                  </a:rPr>
                  <a:t>(</a:t>
                </a:r>
                <a:r>
                  <a:rPr lang="zh-CN" altLang="zh-CN" sz="2800" dirty="0">
                    <a:solidFill>
                      <a:srgbClr val="FF0000"/>
                    </a:solidFill>
                  </a:rPr>
                  <a:t>构造方程求参数</a:t>
                </a:r>
                <a:r>
                  <a:rPr lang="en-US" altLang="zh-CN" sz="2800" dirty="0">
                    <a:solidFill>
                      <a:srgbClr val="FF0000"/>
                    </a:solidFill>
                  </a:rPr>
                  <a:t>)</a:t>
                </a:r>
                <a:endParaRPr lang="zh-CN" altLang="zh-CN" sz="2800" dirty="0">
                  <a:solidFill>
                    <a:srgbClr val="FF0000"/>
                  </a:solidFill>
                </a:endParaRPr>
              </a:p>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答案</a:t>
                </a:r>
                <a:r>
                  <a:rPr lang="zh-CN" altLang="zh-CN" sz="2800" dirty="0"/>
                  <a:t>　</a:t>
                </a:r>
                <a:r>
                  <a:rPr lang="en-US" altLang="zh-CN" sz="2800" dirty="0"/>
                  <a:t>B</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526842"/>
                <a:ext cx="11139948" cy="1651221"/>
              </a:xfrm>
              <a:prstGeom prst="rect">
                <a:avLst/>
              </a:prstGeom>
              <a:blipFill rotWithShape="0">
                <a:blip r:embed="rId2"/>
                <a:stretch>
                  <a:fillRect l="-1149" b="-4797"/>
                </a:stretch>
              </a:blipFill>
            </p:spPr>
            <p:txBody>
              <a:bodyPr/>
              <a:lstStyle/>
              <a:p>
                <a:r>
                  <a:rPr lang="zh-CN" altLang="en-US">
                    <a:noFill/>
                  </a:rPr>
                  <a:t> </a:t>
                </a:r>
              </a:p>
            </p:txBody>
          </p:sp>
        </mc:Fallback>
      </mc:AlternateContent>
      <p:sp>
        <p:nvSpPr>
          <p:cNvPr id="4" name="矩形 3"/>
          <p:cNvSpPr/>
          <p:nvPr/>
        </p:nvSpPr>
        <p:spPr>
          <a:xfrm>
            <a:off x="560439" y="3302867"/>
            <a:ext cx="10913806" cy="2677656"/>
          </a:xfrm>
          <a:prstGeom prst="rect">
            <a:avLst/>
          </a:prstGeom>
          <a:ln>
            <a:solidFill>
              <a:schemeClr val="tx1"/>
            </a:solidFill>
          </a:ln>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方法总结</a:t>
            </a:r>
          </a:p>
          <a:p>
            <a:pPr lvl="0" algn="ctr">
              <a:lnSpc>
                <a:spcPct val="150000"/>
              </a:lnSpc>
            </a:pPr>
            <a:r>
              <a:rPr lang="zh-CN" altLang="en-US" sz="2800" b="1" dirty="0">
                <a:solidFill>
                  <a:prstClr val="black"/>
                </a:solidFill>
              </a:rPr>
              <a:t>由目标函数的最值求参数的方法</a:t>
            </a:r>
          </a:p>
          <a:p>
            <a:pPr lvl="0">
              <a:lnSpc>
                <a:spcPct val="150000"/>
              </a:lnSpc>
            </a:pPr>
            <a:r>
              <a:rPr lang="en-US" altLang="zh-CN" sz="2800" dirty="0">
                <a:solidFill>
                  <a:prstClr val="black"/>
                </a:solidFill>
              </a:rPr>
              <a:t>1.</a:t>
            </a:r>
            <a:r>
              <a:rPr lang="zh-CN" altLang="en-US" sz="2800" dirty="0">
                <a:solidFill>
                  <a:prstClr val="black"/>
                </a:solidFill>
              </a:rPr>
              <a:t>把参数当常数用</a:t>
            </a:r>
            <a:r>
              <a:rPr lang="en-US" altLang="zh-CN" sz="2800" dirty="0">
                <a:solidFill>
                  <a:prstClr val="black"/>
                </a:solidFill>
              </a:rPr>
              <a:t>,</a:t>
            </a:r>
            <a:r>
              <a:rPr lang="zh-CN" altLang="en-US" sz="2800" dirty="0">
                <a:solidFill>
                  <a:prstClr val="black"/>
                </a:solidFill>
              </a:rPr>
              <a:t>根据线性规划问题的求解方法求出最优解</a:t>
            </a:r>
            <a:r>
              <a:rPr lang="en-US" altLang="zh-CN" sz="2800" dirty="0">
                <a:solidFill>
                  <a:prstClr val="black"/>
                </a:solidFill>
              </a:rPr>
              <a:t>,</a:t>
            </a:r>
            <a:r>
              <a:rPr lang="zh-CN" altLang="en-US" sz="2800" dirty="0">
                <a:solidFill>
                  <a:prstClr val="black"/>
                </a:solidFill>
              </a:rPr>
              <a:t>代入目标函数求出最值</a:t>
            </a:r>
            <a:r>
              <a:rPr lang="en-US" altLang="zh-CN" sz="2800" dirty="0">
                <a:solidFill>
                  <a:prstClr val="black"/>
                </a:solidFill>
              </a:rPr>
              <a:t>,</a:t>
            </a:r>
            <a:r>
              <a:rPr lang="zh-CN" altLang="en-US" sz="2800" dirty="0">
                <a:solidFill>
                  <a:prstClr val="black"/>
                </a:solidFill>
              </a:rPr>
              <a:t>通过构造方程或不等式求出参数的值或取值范围</a:t>
            </a:r>
            <a:r>
              <a:rPr lang="en-US" altLang="zh-CN" sz="2800" dirty="0">
                <a:solidFill>
                  <a:prstClr val="black"/>
                </a:solidFill>
              </a:rPr>
              <a:t>.</a:t>
            </a:r>
            <a:endParaRPr lang="zh-CN" altLang="en-US" sz="2800" dirty="0">
              <a:solidFill>
                <a:prstClr val="black"/>
              </a:solidFill>
            </a:endParaRPr>
          </a:p>
        </p:txBody>
      </p:sp>
    </p:spTree>
    <p:extLst>
      <p:ext uri="{BB962C8B-B14F-4D97-AF65-F5344CB8AC3E}">
        <p14:creationId xmlns:p14="http://schemas.microsoft.com/office/powerpoint/2010/main" xmlns="" val="3192593196"/>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3" name="表格 2"/>
          <p:cNvGraphicFramePr>
            <a:graphicFrameLocks noGrp="1"/>
          </p:cNvGraphicFramePr>
          <p:nvPr>
            <p:extLst>
              <p:ext uri="{D42A27DB-BD31-4B8C-83A1-F6EECF244321}">
                <p14:modId xmlns:p14="http://schemas.microsoft.com/office/powerpoint/2010/main" xmlns="" val="1434473611"/>
              </p:ext>
            </p:extLst>
          </p:nvPr>
        </p:nvGraphicFramePr>
        <p:xfrm>
          <a:off x="481782" y="462116"/>
          <a:ext cx="11248102" cy="5292705"/>
        </p:xfrm>
        <a:graphic>
          <a:graphicData uri="http://schemas.openxmlformats.org/drawingml/2006/table">
            <a:tbl>
              <a:tblPr>
                <a:tableStyleId>{5940675A-B579-460E-94D1-54222C63F5DA}</a:tableStyleId>
              </a:tblPr>
              <a:tblGrid>
                <a:gridCol w="11248102">
                  <a:extLst>
                    <a:ext uri="{9D8B030D-6E8A-4147-A177-3AD203B41FA5}">
                      <a16:colId xmlns:a16="http://schemas.microsoft.com/office/drawing/2014/main" xmlns="" val="2700981057"/>
                    </a:ext>
                  </a:extLst>
                </a:gridCol>
              </a:tblGrid>
              <a:tr h="3372465">
                <a:tc>
                  <a:txBody>
                    <a:bodyPr/>
                    <a:lstStyle/>
                    <a:p>
                      <a:pPr>
                        <a:lnSpc>
                          <a:spcPct val="150000"/>
                        </a:lnSpc>
                        <a:spcAft>
                          <a:spcPts val="0"/>
                        </a:spcAft>
                      </a:pPr>
                      <a:r>
                        <a:rPr lang="en-US" sz="2800" dirty="0" smtClean="0">
                          <a:effectLst/>
                        </a:rPr>
                        <a:t>2</a:t>
                      </a:r>
                      <a:r>
                        <a:rPr lang="en-US" sz="2800" dirty="0">
                          <a:effectLst/>
                        </a:rPr>
                        <a:t>.</a:t>
                      </a:r>
                      <a:r>
                        <a:rPr lang="zh-CN" sz="2800" dirty="0">
                          <a:effectLst/>
                        </a:rPr>
                        <a:t>先分离含有参数的式子</a:t>
                      </a:r>
                      <a:r>
                        <a:rPr lang="en-US" sz="2800" dirty="0">
                          <a:effectLst/>
                        </a:rPr>
                        <a:t>,</a:t>
                      </a:r>
                      <a:r>
                        <a:rPr lang="zh-CN" sz="2800" dirty="0">
                          <a:effectLst/>
                        </a:rPr>
                        <a:t>数形结合确定含参数的式子所满足的条件</a:t>
                      </a:r>
                      <a:r>
                        <a:rPr lang="en-US" sz="2800" dirty="0">
                          <a:effectLst/>
                        </a:rPr>
                        <a:t>,</a:t>
                      </a:r>
                      <a:r>
                        <a:rPr lang="zh-CN" sz="2800" dirty="0">
                          <a:effectLst/>
                        </a:rPr>
                        <a:t>确定最优解的位置</a:t>
                      </a:r>
                      <a:r>
                        <a:rPr lang="en-US" sz="2800" dirty="0">
                          <a:effectLst/>
                        </a:rPr>
                        <a:t>,</a:t>
                      </a:r>
                      <a:r>
                        <a:rPr lang="zh-CN" sz="2800" dirty="0">
                          <a:effectLst/>
                        </a:rPr>
                        <a:t>从而求出参数</a:t>
                      </a:r>
                      <a:r>
                        <a:rPr lang="en-US" sz="2800" dirty="0">
                          <a:effectLst/>
                        </a:rPr>
                        <a:t>.</a:t>
                      </a:r>
                      <a:endParaRPr lang="zh-CN" sz="2800" dirty="0">
                        <a:effectLst/>
                      </a:endParaRPr>
                    </a:p>
                    <a:p>
                      <a:pPr>
                        <a:lnSpc>
                          <a:spcPct val="150000"/>
                        </a:lnSpc>
                        <a:spcAft>
                          <a:spcPts val="0"/>
                        </a:spcAft>
                      </a:pPr>
                      <a:r>
                        <a:rPr lang="zh-CN" sz="2800" dirty="0">
                          <a:effectLst/>
                        </a:rPr>
                        <a:t>参数可能在表示可行域的不等式中</a:t>
                      </a:r>
                      <a:r>
                        <a:rPr lang="en-US" sz="2800" dirty="0">
                          <a:effectLst/>
                        </a:rPr>
                        <a:t>(</a:t>
                      </a:r>
                      <a:r>
                        <a:rPr lang="zh-CN" sz="2800" dirty="0">
                          <a:effectLst/>
                        </a:rPr>
                        <a:t>影响可行域的形状</a:t>
                      </a:r>
                      <a:r>
                        <a:rPr lang="en-US" sz="2800" dirty="0">
                          <a:effectLst/>
                        </a:rPr>
                        <a:t>),</a:t>
                      </a:r>
                      <a:r>
                        <a:rPr lang="zh-CN" sz="2800" dirty="0">
                          <a:effectLst/>
                        </a:rPr>
                        <a:t>也可能在目标函数中</a:t>
                      </a:r>
                      <a:r>
                        <a:rPr lang="en-US" sz="2800" dirty="0">
                          <a:effectLst/>
                        </a:rPr>
                        <a:t>(</a:t>
                      </a:r>
                      <a:r>
                        <a:rPr lang="zh-CN" sz="2800" dirty="0">
                          <a:effectLst/>
                        </a:rPr>
                        <a:t>影响最优解的位置</a:t>
                      </a:r>
                      <a:r>
                        <a:rPr lang="en-US" sz="2800" dirty="0">
                          <a:effectLst/>
                        </a:rPr>
                        <a:t>),</a:t>
                      </a:r>
                      <a:r>
                        <a:rPr lang="zh-CN" sz="2800" dirty="0">
                          <a:effectLst/>
                        </a:rPr>
                        <a:t>求解时注意参数的影响</a:t>
                      </a:r>
                      <a:r>
                        <a:rPr lang="en-US" sz="2800" dirty="0">
                          <a:effectLst/>
                        </a:rPr>
                        <a:t>,</a:t>
                      </a:r>
                      <a:r>
                        <a:rPr lang="zh-CN" sz="2800" dirty="0">
                          <a:effectLst/>
                        </a:rPr>
                        <a:t>有时需要对参数进行分类讨论</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188161967"/>
                  </a:ext>
                </a:extLst>
              </a:tr>
              <a:tr h="1297116">
                <a:tc>
                  <a:txBody>
                    <a:bodyPr/>
                    <a:lstStyle/>
                    <a:p>
                      <a:pPr>
                        <a:lnSpc>
                          <a:spcPct val="150000"/>
                        </a:lnSpc>
                        <a:spcAft>
                          <a:spcPts val="0"/>
                        </a:spcAft>
                      </a:pPr>
                      <a:r>
                        <a:rPr lang="zh-CN" sz="2800" b="1" kern="1200"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技巧点拨</a:t>
                      </a:r>
                    </a:p>
                    <a:p>
                      <a:pPr>
                        <a:lnSpc>
                          <a:spcPct val="150000"/>
                        </a:lnSpc>
                        <a:spcAft>
                          <a:spcPts val="0"/>
                        </a:spcAft>
                      </a:pPr>
                      <a:r>
                        <a:rPr lang="zh-CN" sz="2800" dirty="0">
                          <a:effectLst/>
                        </a:rPr>
                        <a:t>常用目标函数表示的直线的斜率与可行域边界直线的斜率之间的关系列方程或不等式</a:t>
                      </a:r>
                      <a:r>
                        <a:rPr lang="en-US" sz="2800" dirty="0">
                          <a:effectLst/>
                        </a:rPr>
                        <a:t>.</a:t>
                      </a:r>
                      <a:endParaRPr lang="zh-CN" sz="2800" dirty="0">
                        <a:solidFill>
                          <a:srgbClr val="000000"/>
                        </a:solidFill>
                        <a:effectLst/>
                        <a:latin typeface="NEU-BZ"/>
                        <a:ea typeface="方正书宋_GBK"/>
                        <a:cs typeface="Times New Roman" panose="02020603050405020304" pitchFamily="18" charset="0"/>
                      </a:endParaRPr>
                    </a:p>
                  </a:txBody>
                  <a:tcPr marL="68580" marR="68580" marT="0" marB="0"/>
                </a:tc>
                <a:extLst>
                  <a:ext uri="{0D108BD9-81ED-4DB2-BD59-A6C34878D82A}">
                    <a16:rowId xmlns:a16="http://schemas.microsoft.com/office/drawing/2014/main" xmlns="" val="717252124"/>
                  </a:ext>
                </a:extLst>
              </a:tr>
            </a:tbl>
          </a:graphicData>
        </a:graphic>
      </p:graphicFrame>
    </p:spTree>
    <p:extLst>
      <p:ext uri="{BB962C8B-B14F-4D97-AF65-F5344CB8AC3E}">
        <p14:creationId xmlns:p14="http://schemas.microsoft.com/office/powerpoint/2010/main" xmlns="" val="1752519724"/>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458017"/>
                <a:ext cx="11139948" cy="2802114"/>
              </a:xfrm>
              <a:prstGeom prst="rect">
                <a:avLst/>
              </a:prstGeom>
            </p:spPr>
            <p:txBody>
              <a:bodyPr wrap="square">
                <a:spAutoFit/>
              </a:bodyPr>
              <a:lstStyle/>
              <a:p>
                <a:pPr lvl="0">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拓展变式</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4</a:t>
                </a:r>
                <a:r>
                  <a:rPr lang="zh-CN" altLang="zh-CN" sz="2800" dirty="0"/>
                  <a:t>　</a:t>
                </a:r>
                <a:r>
                  <a:rPr lang="en-US" altLang="zh-CN" sz="2800" dirty="0"/>
                  <a:t> </a:t>
                </a:r>
                <a:r>
                  <a:rPr lang="en-US" altLang="zh-CN" sz="2800" dirty="0" smtClean="0"/>
                  <a:t>[</a:t>
                </a:r>
                <a:r>
                  <a:rPr lang="en-US" altLang="zh-CN" sz="2800" dirty="0"/>
                  <a:t>2018</a:t>
                </a:r>
                <a:r>
                  <a:rPr lang="zh-CN" altLang="zh-CN" sz="2800" dirty="0"/>
                  <a:t>山西省八校第一次联考</a:t>
                </a:r>
                <a:r>
                  <a:rPr lang="en-US" altLang="zh-CN" sz="2800" dirty="0"/>
                  <a:t>]</a:t>
                </a:r>
                <a:r>
                  <a:rPr lang="zh-CN" altLang="zh-CN" sz="2800" dirty="0"/>
                  <a:t>若实数</a:t>
                </a:r>
                <a:r>
                  <a:rPr lang="en-US" altLang="zh-CN" sz="2800" i="1" dirty="0" err="1"/>
                  <a:t>x</a:t>
                </a:r>
                <a:r>
                  <a:rPr lang="en-US" altLang="zh-CN" sz="2800" dirty="0" err="1"/>
                  <a:t>,</a:t>
                </a:r>
                <a:r>
                  <a:rPr lang="en-US" altLang="zh-CN" sz="2800" i="1" dirty="0" err="1"/>
                  <a:t>y</a:t>
                </a:r>
                <a:r>
                  <a:rPr lang="zh-CN" altLang="zh-CN" sz="2800" dirty="0"/>
                  <a:t>满足不等式组</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+2≥0,</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−4≥0,</m:t>
                            </m:r>
                          </m:e>
                          <m:e>
                            <m:r>
                              <a:rPr lang="en-US" altLang="zh-CN" sz="2800" b="0" i="1" smtClean="0">
                                <a:latin typeface="Cambria Math" panose="02040503050406030204" pitchFamily="18" charset="0"/>
                              </a:rPr>
                              <m:t>2</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−5≤0,</m:t>
                            </m:r>
                          </m:e>
                        </m:eqArr>
                      </m:e>
                    </m:d>
                  </m:oMath>
                </a14:m>
                <a:r>
                  <a:rPr lang="zh-CN" altLang="zh-CN" sz="2800" dirty="0"/>
                  <a:t>且</a:t>
                </a:r>
                <a:r>
                  <a:rPr lang="en-US" altLang="zh-CN" sz="2800" dirty="0"/>
                  <a:t>3(</a:t>
                </a:r>
                <a:r>
                  <a:rPr lang="en-US" altLang="zh-CN" sz="2800" i="1" dirty="0"/>
                  <a:t>x</a:t>
                </a:r>
                <a:r>
                  <a:rPr lang="en-US" altLang="zh-CN" sz="2800" dirty="0"/>
                  <a:t>-</a:t>
                </a:r>
                <a:r>
                  <a:rPr lang="en-US" altLang="zh-CN" sz="2800" i="1" dirty="0"/>
                  <a:t>a</a:t>
                </a:r>
                <a:r>
                  <a:rPr lang="en-US" altLang="zh-CN" sz="2800" dirty="0"/>
                  <a:t>)+2(</a:t>
                </a:r>
                <a:r>
                  <a:rPr lang="en-US" altLang="zh-CN" sz="2800" i="1" dirty="0"/>
                  <a:t>y</a:t>
                </a:r>
                <a:r>
                  <a:rPr lang="en-US" altLang="zh-CN" sz="2800" dirty="0"/>
                  <a:t>+1)</a:t>
                </a:r>
                <a:r>
                  <a:rPr lang="zh-CN" altLang="zh-CN" sz="2800" dirty="0"/>
                  <a:t>的最大值为</a:t>
                </a:r>
                <a:r>
                  <a:rPr lang="en-US" altLang="zh-CN" sz="2800" dirty="0"/>
                  <a:t>5,</a:t>
                </a:r>
                <a:r>
                  <a:rPr lang="zh-CN" altLang="zh-CN" sz="2800" dirty="0"/>
                  <a:t>则</a:t>
                </a:r>
                <a:r>
                  <a:rPr lang="en-US" altLang="zh-CN" sz="2800" i="1" dirty="0"/>
                  <a:t>a</a:t>
                </a:r>
                <a:r>
                  <a:rPr lang="en-US" altLang="zh-CN" sz="2800" dirty="0"/>
                  <a:t>=</a:t>
                </a:r>
                <a:r>
                  <a:rPr lang="zh-CN" altLang="zh-CN" sz="2800" u="sng" dirty="0"/>
                  <a:t>　　　　</a:t>
                </a:r>
                <a:r>
                  <a:rPr lang="en-US" altLang="zh-CN" sz="2800" dirty="0"/>
                  <a:t>. </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458017"/>
                <a:ext cx="11139948" cy="2802114"/>
              </a:xfrm>
              <a:prstGeom prst="rect">
                <a:avLst/>
              </a:prstGeom>
              <a:blipFill rotWithShape="0">
                <a:blip r:embed="rId2"/>
                <a:stretch>
                  <a:fillRect l="-11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441219483"/>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192546"/>
                <a:ext cx="11139948" cy="3060581"/>
              </a:xfrm>
              <a:prstGeom prst="rect">
                <a:avLst/>
              </a:prstGeom>
            </p:spPr>
            <p:txBody>
              <a:bodyPr wrap="square">
                <a:spAutoFit/>
              </a:bodyPr>
              <a:lstStyle/>
              <a:p>
                <a:pPr lvl="0">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r>
                  <a:rPr lang="en-US" altLang="zh-CN" sz="2800" dirty="0" smtClean="0"/>
                  <a:t>4.2</a:t>
                </a:r>
                <a:r>
                  <a:rPr lang="zh-CN" altLang="zh-CN" sz="2800" dirty="0"/>
                  <a:t>　设</a:t>
                </a:r>
                <a:r>
                  <a:rPr lang="en-US" altLang="zh-CN" sz="2800" i="1" dirty="0"/>
                  <a:t>z</a:t>
                </a:r>
                <a:r>
                  <a:rPr lang="en-US" altLang="zh-CN" sz="2800" dirty="0"/>
                  <a:t>=3(</a:t>
                </a:r>
                <a:r>
                  <a:rPr lang="en-US" altLang="zh-CN" sz="2800" i="1" dirty="0"/>
                  <a:t>x</a:t>
                </a:r>
                <a:r>
                  <a:rPr lang="en-US" altLang="zh-CN" sz="2800" dirty="0"/>
                  <a:t>-</a:t>
                </a:r>
                <a:r>
                  <a:rPr lang="en-US" altLang="zh-CN" sz="2800" i="1" dirty="0"/>
                  <a:t>a</a:t>
                </a:r>
                <a:r>
                  <a:rPr lang="en-US" altLang="zh-CN" sz="2800" dirty="0"/>
                  <a:t>)+2(</a:t>
                </a:r>
                <a:r>
                  <a:rPr lang="en-US" altLang="zh-CN" sz="2800" i="1" dirty="0"/>
                  <a:t>y</a:t>
                </a:r>
                <a:r>
                  <a:rPr lang="en-US" altLang="zh-CN" sz="2800" dirty="0"/>
                  <a:t>+1),</a:t>
                </a:r>
                <a:r>
                  <a:rPr lang="zh-CN" altLang="zh-CN" sz="2800" dirty="0"/>
                  <a:t>作出不等式组表示的平面区域如</a:t>
                </a:r>
                <a:r>
                  <a:rPr lang="zh-CN" altLang="zh-CN" sz="2800" dirty="0" smtClean="0"/>
                  <a:t>图中</a:t>
                </a:r>
                <a:r>
                  <a:rPr lang="zh-CN" altLang="zh-CN" sz="2800" dirty="0"/>
                  <a:t>阴影部分所示</a:t>
                </a:r>
                <a:r>
                  <a:rPr lang="en-US" altLang="zh-CN" sz="2800" dirty="0"/>
                  <a:t>.</a:t>
                </a:r>
                <a:r>
                  <a:rPr lang="zh-CN" altLang="zh-CN" sz="2800" dirty="0"/>
                  <a:t>由</a:t>
                </a:r>
                <a:r>
                  <a:rPr lang="en-US" altLang="zh-CN" sz="2800" i="1" dirty="0"/>
                  <a:t>z</a:t>
                </a:r>
                <a:r>
                  <a:rPr lang="en-US" altLang="zh-CN" sz="2800" dirty="0"/>
                  <a:t>=3(</a:t>
                </a:r>
                <a:r>
                  <a:rPr lang="en-US" altLang="zh-CN" sz="2800" i="1" dirty="0"/>
                  <a:t>x</a:t>
                </a:r>
                <a:r>
                  <a:rPr lang="en-US" altLang="zh-CN" sz="2800" dirty="0"/>
                  <a:t>-</a:t>
                </a:r>
                <a:r>
                  <a:rPr lang="en-US" altLang="zh-CN" sz="2800" i="1" dirty="0"/>
                  <a:t>a</a:t>
                </a:r>
                <a:r>
                  <a:rPr lang="en-US" altLang="zh-CN" sz="2800" dirty="0"/>
                  <a:t>)+2(</a:t>
                </a:r>
                <a:r>
                  <a:rPr lang="en-US" altLang="zh-CN" sz="2800" i="1" dirty="0"/>
                  <a:t>y</a:t>
                </a:r>
                <a:r>
                  <a:rPr lang="en-US" altLang="zh-CN" sz="2800" dirty="0"/>
                  <a:t>+1),</a:t>
                </a:r>
                <a:r>
                  <a:rPr lang="zh-CN" altLang="zh-CN" sz="2800" dirty="0"/>
                  <a:t>得</a:t>
                </a:r>
                <a:r>
                  <a:rPr lang="en-US" altLang="zh-CN" sz="2800" i="1" dirty="0"/>
                  <a:t>y</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oMath>
                </a14:m>
                <a:r>
                  <a:rPr lang="en-US" altLang="zh-CN" sz="2800" i="1" dirty="0"/>
                  <a:t>x</a:t>
                </a:r>
                <a:r>
                  <a:rPr lang="en-US" altLang="zh-CN" sz="2800" dirty="0"/>
                  <a:t>+</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r>
                          <a:rPr lang="en-US" altLang="zh-CN" sz="2800" i="1">
                            <a:latin typeface="Cambria Math" panose="02040503050406030204" pitchFamily="18" charset="0"/>
                          </a:rPr>
                          <m:t>𝑎</m:t>
                        </m:r>
                        <m:r>
                          <m:rPr>
                            <m:nor/>
                          </m:rPr>
                          <a:rPr lang="en-US" altLang="zh-CN" sz="2800" i="1"/>
                          <m:t>−</m:t>
                        </m:r>
                        <m:r>
                          <m:rPr>
                            <m:nor/>
                          </m:rPr>
                          <a:rPr lang="en-US" altLang="zh-CN" sz="2800"/>
                          <m:t>2+</m:t>
                        </m:r>
                        <m:r>
                          <a:rPr lang="en-US" altLang="zh-CN" sz="2800" i="1">
                            <a:latin typeface="Cambria Math" panose="02040503050406030204" pitchFamily="18" charset="0"/>
                          </a:rPr>
                          <m:t>𝑧</m:t>
                        </m:r>
                      </m:num>
                      <m:den>
                        <m:r>
                          <a:rPr lang="en-US" altLang="zh-CN" sz="2800">
                            <a:latin typeface="Cambria Math" panose="02040503050406030204" pitchFamily="18" charset="0"/>
                          </a:rPr>
                          <m:t>2</m:t>
                        </m:r>
                      </m:den>
                    </m:f>
                  </m:oMath>
                </a14:m>
                <a:r>
                  <a:rPr lang="en-US" altLang="zh-CN" sz="2800" dirty="0"/>
                  <a:t>,</a:t>
                </a:r>
                <a:r>
                  <a:rPr lang="zh-CN" altLang="zh-CN" sz="2800" dirty="0"/>
                  <a:t>作出直线</a:t>
                </a:r>
                <a:r>
                  <a:rPr lang="en-US" altLang="zh-CN" sz="2800" dirty="0"/>
                  <a:t>y=-</a:t>
                </a:r>
                <a14:m>
                  <m:oMath xmlns:m="http://schemas.openxmlformats.org/officeDocument/2006/math">
                    <m:f>
                      <m:fPr>
                        <m:ctrlPr>
                          <a:rPr lang="zh-CN" altLang="zh-CN" sz="2800" i="1">
                            <a:latin typeface="Cambria Math" panose="02040503050406030204" pitchFamily="18" charset="0"/>
                          </a:rPr>
                        </m:ctrlPr>
                      </m:fPr>
                      <m:num>
                        <m:r>
                          <a:rPr lang="en-US" altLang="zh-CN" sz="2800">
                            <a:latin typeface="Cambria Math" panose="02040503050406030204" pitchFamily="18" charset="0"/>
                          </a:rPr>
                          <m:t>3</m:t>
                        </m:r>
                      </m:num>
                      <m:den>
                        <m:r>
                          <a:rPr lang="en-US" altLang="zh-CN" sz="2800">
                            <a:latin typeface="Cambria Math" panose="02040503050406030204" pitchFamily="18" charset="0"/>
                          </a:rPr>
                          <m:t>2</m:t>
                        </m:r>
                      </m:den>
                    </m:f>
                  </m:oMath>
                </a14:m>
                <a:r>
                  <a:rPr lang="en-US" altLang="zh-CN" sz="2800" i="1" dirty="0"/>
                  <a:t>x</a:t>
                </a:r>
                <a:r>
                  <a:rPr lang="en-US" altLang="zh-CN" sz="2800" dirty="0"/>
                  <a:t>,</a:t>
                </a:r>
                <a:r>
                  <a:rPr lang="zh-CN" altLang="zh-CN" sz="2800" dirty="0"/>
                  <a:t>平移该直线</a:t>
                </a:r>
                <a:r>
                  <a:rPr lang="en-US" altLang="zh-CN" sz="2800" dirty="0"/>
                  <a:t>,</a:t>
                </a:r>
                <a:r>
                  <a:rPr lang="zh-CN" altLang="zh-CN" sz="2800" dirty="0"/>
                  <a:t>易知当直线过点</a:t>
                </a:r>
                <a:r>
                  <a:rPr lang="en-US" altLang="zh-CN" sz="2800" dirty="0"/>
                  <a:t>A(1,3)</a:t>
                </a:r>
                <a:r>
                  <a:rPr lang="zh-CN" altLang="zh-CN" sz="2800" dirty="0"/>
                  <a:t>时</a:t>
                </a:r>
                <a:r>
                  <a:rPr lang="en-US" altLang="zh-CN" sz="2800" dirty="0"/>
                  <a:t>,</a:t>
                </a:r>
                <a:r>
                  <a:rPr lang="en-US" altLang="zh-CN" sz="2800" i="1" dirty="0"/>
                  <a:t>z</a:t>
                </a:r>
                <a:r>
                  <a:rPr lang="zh-CN" altLang="zh-CN" sz="2800" dirty="0"/>
                  <a:t>取得最大值</a:t>
                </a:r>
                <a:r>
                  <a:rPr lang="en-US" altLang="zh-CN" sz="2800" dirty="0"/>
                  <a:t>,</a:t>
                </a:r>
                <a:r>
                  <a:rPr lang="zh-CN" altLang="zh-CN" sz="2800" dirty="0"/>
                  <a:t>又目标函数的最大值为</a:t>
                </a:r>
                <a:r>
                  <a:rPr lang="en-US" altLang="zh-CN" sz="2800" dirty="0"/>
                  <a:t>5,</a:t>
                </a:r>
                <a:r>
                  <a:rPr lang="zh-CN" altLang="zh-CN" sz="2800" dirty="0"/>
                  <a:t>所以</a:t>
                </a:r>
                <a:r>
                  <a:rPr lang="en-US" altLang="zh-CN" sz="2800" dirty="0"/>
                  <a:t>3(1-</a:t>
                </a:r>
                <a:r>
                  <a:rPr lang="en-US" altLang="zh-CN" sz="2800" i="1" dirty="0"/>
                  <a:t>a</a:t>
                </a:r>
                <a:r>
                  <a:rPr lang="en-US" altLang="zh-CN" sz="2800" dirty="0"/>
                  <a:t>)+2(3+1)=5,</a:t>
                </a:r>
                <a:r>
                  <a:rPr lang="zh-CN" altLang="zh-CN" sz="2800" dirty="0"/>
                  <a:t>解得</a:t>
                </a:r>
                <a:r>
                  <a:rPr lang="en-US" altLang="zh-CN" sz="2800" i="1" dirty="0"/>
                  <a:t>a</a:t>
                </a:r>
                <a:r>
                  <a:rPr lang="en-US" altLang="zh-CN" sz="2800" dirty="0"/>
                  <a:t>=2.</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192546"/>
                <a:ext cx="11139948" cy="3060581"/>
              </a:xfrm>
              <a:prstGeom prst="rect">
                <a:avLst/>
              </a:prstGeom>
              <a:blipFill rotWithShape="0">
                <a:blip r:embed="rId2"/>
                <a:stretch>
                  <a:fillRect l="-1149" r="-438" b="-2191"/>
                </a:stretch>
              </a:blipFill>
            </p:spPr>
            <p:txBody>
              <a:bodyPr/>
              <a:lstStyle/>
              <a:p>
                <a:r>
                  <a:rPr lang="zh-CN" altLang="en-US">
                    <a:noFill/>
                  </a:rPr>
                  <a:t> </a:t>
                </a:r>
              </a:p>
            </p:txBody>
          </p:sp>
        </mc:Fallback>
      </mc:AlternateContent>
      <p:pic>
        <p:nvPicPr>
          <p:cNvPr id="3" name="5qsclczy15.EPS" descr="id:2147509445;FounderCES"/>
          <p:cNvPicPr/>
          <p:nvPr/>
        </p:nvPicPr>
        <p:blipFill>
          <a:blip r:embed="rId3"/>
          <a:stretch>
            <a:fillRect/>
          </a:stretch>
        </p:blipFill>
        <p:spPr>
          <a:xfrm>
            <a:off x="4454867" y="3176761"/>
            <a:ext cx="3351091" cy="3320298"/>
          </a:xfrm>
          <a:prstGeom prst="rect">
            <a:avLst/>
          </a:prstGeom>
        </p:spPr>
      </p:pic>
    </p:spTree>
    <p:extLst>
      <p:ext uri="{BB962C8B-B14F-4D97-AF65-F5344CB8AC3E}">
        <p14:creationId xmlns:p14="http://schemas.microsoft.com/office/powerpoint/2010/main" xmlns="" val="3049183590"/>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6" name="矩形 5"/>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7" name="矩形 6"/>
          <p:cNvSpPr/>
          <p:nvPr/>
        </p:nvSpPr>
        <p:spPr>
          <a:xfrm>
            <a:off x="718457" y="-2"/>
            <a:ext cx="5043246"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考</a:t>
            </a:r>
            <a:r>
              <a:rPr lang="zh-CN" altLang="en-US" sz="2800" dirty="0" smtClean="0">
                <a:solidFill>
                  <a:srgbClr val="DA251C"/>
                </a:solidFill>
              </a:rPr>
              <a:t>法</a:t>
            </a:r>
            <a:r>
              <a:rPr lang="en-US" altLang="zh-CN" sz="2800" dirty="0" smtClean="0">
                <a:solidFill>
                  <a:srgbClr val="DA251C"/>
                </a:solidFill>
              </a:rPr>
              <a:t>4   </a:t>
            </a:r>
            <a:r>
              <a:rPr lang="zh-CN" altLang="en-US" sz="2800" dirty="0" smtClean="0">
                <a:solidFill>
                  <a:srgbClr val="DA251C"/>
                </a:solidFill>
              </a:rPr>
              <a:t>线性规划的实际应用</a:t>
            </a:r>
            <a:endParaRPr lang="zh-CN" altLang="en-US" sz="2800" dirty="0">
              <a:solidFill>
                <a:srgbClr val="DA251C"/>
              </a:solidFill>
            </a:endParaRPr>
          </a:p>
        </p:txBody>
      </p:sp>
      <p:sp>
        <p:nvSpPr>
          <p:cNvPr id="2" name="矩形 1"/>
          <p:cNvSpPr/>
          <p:nvPr/>
        </p:nvSpPr>
        <p:spPr>
          <a:xfrm>
            <a:off x="234043" y="906322"/>
            <a:ext cx="11723913" cy="5262979"/>
          </a:xfrm>
          <a:prstGeom prst="rect">
            <a:avLst/>
          </a:prstGeom>
        </p:spPr>
        <p:txBody>
          <a:bodyPr wrap="square">
            <a:spAutoFit/>
          </a:bodyPr>
          <a:lstStyle/>
          <a:p>
            <a:pPr>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示例</a:t>
            </a:r>
            <a:r>
              <a:rPr lang="en-US" altLang="zh-CN"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4</a:t>
            </a:r>
            <a:endParaRPr lang="en-US" altLang="zh-CN" sz="2800" b="1" dirty="0"/>
          </a:p>
          <a:p>
            <a:pPr indent="720000">
              <a:lnSpc>
                <a:spcPct val="150000"/>
              </a:lnSpc>
            </a:pPr>
            <a:r>
              <a:rPr lang="zh-CN" altLang="zh-CN" sz="2800" dirty="0"/>
              <a:t>某共享汽车品牌在某市投放</a:t>
            </a:r>
            <a:r>
              <a:rPr lang="en-US" altLang="zh-CN" sz="2800" dirty="0"/>
              <a:t>1 500</a:t>
            </a:r>
            <a:r>
              <a:rPr lang="zh-CN" altLang="zh-CN" sz="2800" dirty="0"/>
              <a:t>辆宝马轿车</a:t>
            </a:r>
            <a:r>
              <a:rPr lang="en-US" altLang="zh-CN" sz="2800" dirty="0"/>
              <a:t>,</a:t>
            </a:r>
            <a:r>
              <a:rPr lang="zh-CN" altLang="zh-CN" sz="2800" dirty="0"/>
              <a:t>为人们的出行提供了一种新的交通方式</a:t>
            </a:r>
            <a:r>
              <a:rPr lang="en-US" altLang="zh-CN" sz="2800" dirty="0"/>
              <a:t>.</a:t>
            </a:r>
            <a:r>
              <a:rPr lang="zh-CN" altLang="zh-CN" sz="2800" dirty="0"/>
              <a:t>该市的市民小王喜欢自驾游</a:t>
            </a:r>
            <a:r>
              <a:rPr lang="en-US" altLang="zh-CN" sz="2800" dirty="0"/>
              <a:t>,</a:t>
            </a:r>
            <a:r>
              <a:rPr lang="zh-CN" altLang="zh-CN" sz="2800" dirty="0"/>
              <a:t>他在该市通过网络组织了一场</a:t>
            </a:r>
            <a:r>
              <a:rPr lang="en-US" altLang="zh-CN" sz="2800" dirty="0"/>
              <a:t>“</a:t>
            </a:r>
            <a:r>
              <a:rPr lang="zh-CN" altLang="zh-CN" sz="2800" dirty="0"/>
              <a:t>周日租车游</a:t>
            </a:r>
            <a:r>
              <a:rPr lang="en-US" altLang="zh-CN" sz="2800" dirty="0"/>
              <a:t>”</a:t>
            </a:r>
            <a:r>
              <a:rPr lang="zh-CN" altLang="zh-CN" sz="2800" dirty="0"/>
              <a:t>活动</a:t>
            </a:r>
            <a:r>
              <a:rPr lang="en-US" altLang="zh-CN" sz="2800" dirty="0"/>
              <a:t>,</a:t>
            </a:r>
            <a:r>
              <a:rPr lang="zh-CN" altLang="zh-CN" sz="2800" dirty="0"/>
              <a:t>招募了</a:t>
            </a:r>
            <a:r>
              <a:rPr lang="en-US" altLang="zh-CN" sz="2800" dirty="0"/>
              <a:t>30</a:t>
            </a:r>
            <a:r>
              <a:rPr lang="zh-CN" altLang="zh-CN" sz="2800" dirty="0"/>
              <a:t>名自驾游爱好者租车旅游</a:t>
            </a:r>
            <a:r>
              <a:rPr lang="en-US" altLang="zh-CN" sz="2800" dirty="0"/>
              <a:t>,</a:t>
            </a:r>
            <a:r>
              <a:rPr lang="zh-CN" altLang="zh-CN" sz="2800" dirty="0"/>
              <a:t>他们计划租用</a:t>
            </a:r>
            <a:r>
              <a:rPr lang="en-US" altLang="zh-CN" sz="2800" i="1" dirty="0"/>
              <a:t>A</a:t>
            </a:r>
            <a:r>
              <a:rPr lang="en-US" altLang="zh-CN" sz="2800" dirty="0"/>
              <a:t>,</a:t>
            </a:r>
            <a:r>
              <a:rPr lang="en-US" altLang="zh-CN" sz="2800" i="1" dirty="0"/>
              <a:t>B</a:t>
            </a:r>
            <a:r>
              <a:rPr lang="zh-CN" altLang="zh-CN" sz="2800" dirty="0"/>
              <a:t>两种型号的宝马轿车</a:t>
            </a:r>
            <a:r>
              <a:rPr lang="en-US" altLang="zh-CN" sz="2800" dirty="0"/>
              <a:t>,</a:t>
            </a:r>
            <a:r>
              <a:rPr lang="zh-CN" altLang="zh-CN" sz="2800" dirty="0"/>
              <a:t>已知</a:t>
            </a:r>
            <a:r>
              <a:rPr lang="en-US" altLang="zh-CN" sz="2800" i="1" dirty="0"/>
              <a:t>A</a:t>
            </a:r>
            <a:r>
              <a:rPr lang="en-US" altLang="zh-CN" sz="2800" dirty="0"/>
              <a:t>,</a:t>
            </a:r>
            <a:r>
              <a:rPr lang="en-US" altLang="zh-CN" sz="2800" i="1" dirty="0"/>
              <a:t>B</a:t>
            </a:r>
            <a:r>
              <a:rPr lang="zh-CN" altLang="zh-CN" sz="2800" dirty="0"/>
              <a:t>两种型号的宝马轿车每辆的载客量都是</a:t>
            </a:r>
            <a:r>
              <a:rPr lang="en-US" altLang="zh-CN" sz="2800" dirty="0"/>
              <a:t>5</a:t>
            </a:r>
            <a:r>
              <a:rPr lang="zh-CN" altLang="zh-CN" sz="2800" dirty="0"/>
              <a:t>人</a:t>
            </a:r>
            <a:r>
              <a:rPr lang="en-US" altLang="zh-CN" sz="2800" dirty="0"/>
              <a:t>,</a:t>
            </a:r>
            <a:r>
              <a:rPr lang="zh-CN" altLang="zh-CN" sz="2800" dirty="0"/>
              <a:t>每天的租金分别为</a:t>
            </a:r>
            <a:r>
              <a:rPr lang="en-US" altLang="zh-CN" sz="2800" dirty="0"/>
              <a:t>600</a:t>
            </a:r>
            <a:r>
              <a:rPr lang="zh-CN" altLang="zh-CN" sz="2800" dirty="0"/>
              <a:t>元</a:t>
            </a:r>
            <a:r>
              <a:rPr lang="en-US" altLang="zh-CN" sz="2800" dirty="0"/>
              <a:t>/</a:t>
            </a:r>
            <a:r>
              <a:rPr lang="zh-CN" altLang="zh-CN" sz="2800" dirty="0"/>
              <a:t>辆和</a:t>
            </a:r>
            <a:r>
              <a:rPr lang="en-US" altLang="zh-CN" sz="2800" dirty="0"/>
              <a:t>1 000</a:t>
            </a:r>
            <a:r>
              <a:rPr lang="zh-CN" altLang="zh-CN" sz="2800" dirty="0"/>
              <a:t>元</a:t>
            </a:r>
            <a:r>
              <a:rPr lang="en-US" altLang="zh-CN" sz="2800" dirty="0"/>
              <a:t>/</a:t>
            </a:r>
            <a:r>
              <a:rPr lang="zh-CN" altLang="zh-CN" sz="2800" dirty="0"/>
              <a:t>辆</a:t>
            </a:r>
            <a:r>
              <a:rPr lang="en-US" altLang="zh-CN" sz="2800" dirty="0"/>
              <a:t>,</a:t>
            </a:r>
            <a:r>
              <a:rPr lang="zh-CN" altLang="zh-CN" sz="2800" dirty="0"/>
              <a:t>根据要求租车总数不超过</a:t>
            </a:r>
            <a:r>
              <a:rPr lang="en-US" altLang="zh-CN" sz="2800" dirty="0"/>
              <a:t>12</a:t>
            </a:r>
            <a:r>
              <a:rPr lang="zh-CN" altLang="zh-CN" sz="2800" dirty="0"/>
              <a:t>辆且不少于</a:t>
            </a:r>
            <a:r>
              <a:rPr lang="en-US" altLang="zh-CN" sz="2800" dirty="0"/>
              <a:t>6</a:t>
            </a:r>
            <a:r>
              <a:rPr lang="zh-CN" altLang="zh-CN" sz="2800" dirty="0"/>
              <a:t>辆</a:t>
            </a:r>
            <a:r>
              <a:rPr lang="en-US" altLang="zh-CN" sz="2800" dirty="0"/>
              <a:t>,</a:t>
            </a:r>
            <a:r>
              <a:rPr lang="zh-CN" altLang="zh-CN" sz="2800" dirty="0"/>
              <a:t>且</a:t>
            </a:r>
            <a:r>
              <a:rPr lang="en-US" altLang="zh-CN" sz="2800" i="1" dirty="0"/>
              <a:t>A</a:t>
            </a:r>
            <a:r>
              <a:rPr lang="en-US" altLang="zh-CN" sz="2800" dirty="0"/>
              <a:t>,</a:t>
            </a:r>
            <a:r>
              <a:rPr lang="en-US" altLang="zh-CN" sz="2800" i="1" dirty="0"/>
              <a:t>B</a:t>
            </a:r>
            <a:r>
              <a:rPr lang="zh-CN" altLang="zh-CN" sz="2800" dirty="0"/>
              <a:t>两种型号的宝马轿车至少各租用</a:t>
            </a:r>
            <a:r>
              <a:rPr lang="en-US" altLang="zh-CN" sz="2800" dirty="0"/>
              <a:t>1</a:t>
            </a:r>
            <a:r>
              <a:rPr lang="zh-CN" altLang="zh-CN" sz="2800" dirty="0"/>
              <a:t>辆</a:t>
            </a:r>
            <a:r>
              <a:rPr lang="en-US" altLang="zh-CN" sz="2800" dirty="0"/>
              <a:t>,</a:t>
            </a:r>
            <a:r>
              <a:rPr lang="zh-CN" altLang="zh-CN" sz="2800" dirty="0"/>
              <a:t>则租车所需的租金最少为</a:t>
            </a:r>
            <a:r>
              <a:rPr lang="zh-CN" altLang="zh-CN" sz="2800" u="sng" dirty="0"/>
              <a:t>　　　　　</a:t>
            </a:r>
            <a:r>
              <a:rPr lang="zh-CN" altLang="zh-CN" sz="2800" dirty="0"/>
              <a:t>元</a:t>
            </a:r>
            <a:r>
              <a:rPr lang="en-US" altLang="zh-CN" sz="2800" dirty="0"/>
              <a:t>. </a:t>
            </a:r>
            <a:endParaRPr lang="zh-CN" altLang="zh-CN" sz="2800" dirty="0"/>
          </a:p>
        </p:txBody>
      </p:sp>
    </p:spTree>
    <p:extLst>
      <p:ext uri="{BB962C8B-B14F-4D97-AF65-F5344CB8AC3E}">
        <p14:creationId xmlns:p14="http://schemas.microsoft.com/office/powerpoint/2010/main" xmlns="" val="1718180242"/>
      </p:ext>
    </p:extLst>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5" name="矩形 4"/>
          <p:cNvSpPr/>
          <p:nvPr/>
        </p:nvSpPr>
        <p:spPr>
          <a:xfrm>
            <a:off x="234043" y="470985"/>
            <a:ext cx="11139948" cy="2677656"/>
          </a:xfrm>
          <a:prstGeom prst="rect">
            <a:avLst/>
          </a:prstGeom>
        </p:spPr>
        <p:txBody>
          <a:bodyPr wrap="square">
            <a:spAutoFit/>
          </a:bodyPr>
          <a:lstStyle/>
          <a:p>
            <a:pPr>
              <a:lnSpc>
                <a:spcPct val="150000"/>
              </a:lnSpc>
            </a:pPr>
            <a:r>
              <a:rPr lang="zh-CN" altLang="zh-CN"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思维导引</a:t>
            </a:r>
            <a:r>
              <a:rPr lang="zh-CN" altLang="zh-CN" sz="2800" dirty="0"/>
              <a:t>　</a:t>
            </a:r>
            <a:endParaRPr lang="en-US" altLang="zh-CN" sz="2800" dirty="0" smtClean="0"/>
          </a:p>
          <a:p>
            <a:pPr>
              <a:lnSpc>
                <a:spcPct val="150000"/>
              </a:lnSpc>
            </a:pPr>
            <a:r>
              <a:rPr lang="zh-CN" altLang="en-US" sz="2800" dirty="0" smtClean="0"/>
              <a:t>    </a:t>
            </a:r>
            <a:r>
              <a:rPr lang="zh-CN" altLang="en-US" sz="2800" dirty="0"/>
              <a:t>　先确定变量</a:t>
            </a:r>
            <a:r>
              <a:rPr lang="en-US" altLang="zh-CN" sz="2800" dirty="0"/>
              <a:t>,</a:t>
            </a:r>
            <a:r>
              <a:rPr lang="zh-CN" altLang="en-US" sz="2800" dirty="0"/>
              <a:t>然后根据已知条件列出变量所满足的不等式组以及目标函数</a:t>
            </a:r>
            <a:r>
              <a:rPr lang="en-US" altLang="zh-CN" sz="2800" dirty="0"/>
              <a:t>,</a:t>
            </a:r>
            <a:r>
              <a:rPr lang="zh-CN" altLang="en-US" sz="2800" dirty="0"/>
              <a:t>进而根据目标函数的几何意义确定最优解</a:t>
            </a:r>
            <a:r>
              <a:rPr lang="en-US" altLang="zh-CN" sz="2800" dirty="0"/>
              <a:t>,</a:t>
            </a:r>
            <a:r>
              <a:rPr lang="zh-CN" altLang="en-US" sz="2800" dirty="0"/>
              <a:t>求得目标函数的最值</a:t>
            </a:r>
            <a:r>
              <a:rPr lang="en-US" altLang="zh-CN" sz="2800" dirty="0"/>
              <a:t>,</a:t>
            </a:r>
            <a:r>
              <a:rPr lang="zh-CN" altLang="en-US" sz="2800" dirty="0"/>
              <a:t>最后还原为实际问题即可</a:t>
            </a:r>
            <a:r>
              <a:rPr lang="en-US" altLang="zh-CN" sz="2800" dirty="0" smtClean="0"/>
              <a:t>.</a:t>
            </a:r>
            <a:endParaRPr lang="en-US" altLang="zh-CN" sz="2800" dirty="0"/>
          </a:p>
        </p:txBody>
      </p:sp>
    </p:spTree>
    <p:extLst>
      <p:ext uri="{BB962C8B-B14F-4D97-AF65-F5344CB8AC3E}">
        <p14:creationId xmlns:p14="http://schemas.microsoft.com/office/powerpoint/2010/main" xmlns="" val="152892192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281036"/>
                <a:ext cx="11139948" cy="4687373"/>
              </a:xfrm>
              <a:prstGeom prst="rect">
                <a:avLst/>
              </a:prstGeom>
            </p:spPr>
            <p:txBody>
              <a:bodyPr wrap="square">
                <a:spAutoFit/>
              </a:bodyPr>
              <a:lstStyle/>
              <a:p>
                <a:pPr lvl="0">
                  <a:lnSpc>
                    <a:spcPct val="150000"/>
                  </a:lnSpc>
                </a:pPr>
                <a:r>
                  <a:rPr lang="zh-CN" altLang="en-US" sz="2800" b="1" dirty="0" smtClean="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解析</a:t>
                </a:r>
                <a:r>
                  <a:rPr lang="zh-CN" altLang="en-US" sz="2800" dirty="0">
                    <a:solidFill>
                      <a:prstClr val="black"/>
                    </a:solidFill>
                  </a:rPr>
                  <a:t>　</a:t>
                </a:r>
                <a:endParaRPr lang="en-US" altLang="zh-CN" sz="2800" dirty="0" smtClean="0">
                  <a:solidFill>
                    <a:prstClr val="black"/>
                  </a:solidFill>
                </a:endParaRPr>
              </a:p>
              <a:p>
                <a:pPr>
                  <a:lnSpc>
                    <a:spcPct val="150000"/>
                  </a:lnSpc>
                </a:pPr>
                <a:r>
                  <a:rPr lang="zh-CN" altLang="en-US" sz="2800" dirty="0"/>
                  <a:t>设分别租用</a:t>
                </a:r>
                <a:r>
                  <a:rPr lang="en-US" altLang="zh-CN" sz="2800" i="1" dirty="0"/>
                  <a:t>A</a:t>
                </a:r>
                <a:r>
                  <a:rPr lang="en-US" altLang="zh-CN" sz="2800" dirty="0"/>
                  <a:t>,</a:t>
                </a:r>
                <a:r>
                  <a:rPr lang="en-US" altLang="zh-CN" sz="2800" i="1" dirty="0"/>
                  <a:t>B</a:t>
                </a:r>
                <a:r>
                  <a:rPr lang="zh-CN" altLang="en-US" sz="2800" dirty="0"/>
                  <a:t>两种型号的宝马轿车</a:t>
                </a:r>
                <a:r>
                  <a:rPr lang="en-US" altLang="zh-CN" sz="2800" i="1" dirty="0"/>
                  <a:t>x</a:t>
                </a:r>
                <a:r>
                  <a:rPr lang="zh-CN" altLang="en-US" sz="2800" dirty="0"/>
                  <a:t>辆、</a:t>
                </a:r>
                <a:r>
                  <a:rPr lang="en-US" altLang="zh-CN" sz="2800" i="1" dirty="0"/>
                  <a:t>y</a:t>
                </a:r>
                <a:r>
                  <a:rPr lang="zh-CN" altLang="en-US" sz="2800" dirty="0"/>
                  <a:t>辆</a:t>
                </a:r>
                <a:r>
                  <a:rPr lang="en-US" altLang="zh-CN" sz="2800" dirty="0"/>
                  <a:t>,</a:t>
                </a:r>
                <a:r>
                  <a:rPr lang="zh-CN" altLang="en-US" sz="2800" dirty="0"/>
                  <a:t>所需的总租金为</a:t>
                </a:r>
                <a:r>
                  <a:rPr lang="en-US" altLang="zh-CN" sz="2800" i="1" dirty="0"/>
                  <a:t>z</a:t>
                </a:r>
                <a:r>
                  <a:rPr lang="zh-CN" altLang="en-US" sz="2800" dirty="0"/>
                  <a:t>元</a:t>
                </a:r>
                <a:r>
                  <a:rPr lang="en-US" altLang="zh-CN" sz="2800" dirty="0"/>
                  <a:t>,</a:t>
                </a:r>
                <a:r>
                  <a:rPr lang="zh-CN" altLang="en-US" sz="2800" dirty="0"/>
                  <a:t>则</a:t>
                </a:r>
                <a:r>
                  <a:rPr lang="en-US" altLang="zh-CN" sz="2800" i="1" dirty="0"/>
                  <a:t>z</a:t>
                </a:r>
                <a:r>
                  <a:rPr lang="en-US" altLang="zh-CN" sz="2800" dirty="0"/>
                  <a:t>=600</a:t>
                </a:r>
                <a:r>
                  <a:rPr lang="en-US" altLang="zh-CN" sz="2800" i="1" dirty="0"/>
                  <a:t>x</a:t>
                </a:r>
                <a:r>
                  <a:rPr lang="en-US" altLang="zh-CN" sz="2800" dirty="0"/>
                  <a:t>+1 000</a:t>
                </a:r>
                <a:r>
                  <a:rPr lang="en-US" altLang="zh-CN" sz="2800" i="1" dirty="0"/>
                  <a:t>y</a:t>
                </a:r>
                <a:r>
                  <a:rPr lang="en-US" altLang="zh-CN" sz="2800" dirty="0"/>
                  <a:t>,</a:t>
                </a:r>
                <a:r>
                  <a:rPr lang="zh-CN" altLang="en-US" sz="2800" dirty="0"/>
                  <a:t>其中</a:t>
                </a:r>
                <a:r>
                  <a:rPr lang="en-US" altLang="zh-CN" sz="2800" i="1" dirty="0" err="1"/>
                  <a:t>x</a:t>
                </a:r>
                <a:r>
                  <a:rPr lang="en-US" altLang="zh-CN" sz="2800" dirty="0" err="1"/>
                  <a:t>,</a:t>
                </a:r>
                <a:r>
                  <a:rPr lang="en-US" altLang="zh-CN" sz="2800" i="1" dirty="0" err="1"/>
                  <a:t>y</a:t>
                </a:r>
                <a:r>
                  <a:rPr lang="zh-CN" altLang="en-US" sz="2800" dirty="0"/>
                  <a:t>满足不等式组</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b="0" i="1">
                                <a:latin typeface="Cambria Math" panose="02040503050406030204" pitchFamily="18" charset="0"/>
                              </a:rPr>
                            </m:ctrlPr>
                          </m:eqArrPr>
                          <m:e>
                            <m:r>
                              <a:rPr lang="en-US" altLang="zh-CN" sz="2800" b="0" i="1" smtClean="0">
                                <a:latin typeface="Cambria Math" panose="02040503050406030204" pitchFamily="18" charset="0"/>
                              </a:rPr>
                              <m:t>5</m:t>
                            </m:r>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+5</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≥30</m:t>
                            </m:r>
                            <m:r>
                              <a:rPr lang="en-US" altLang="zh-CN" sz="2800" i="1">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       </m:t>
                            </m:r>
                            <m:r>
                              <a:rPr lang="en-US" altLang="zh-CN" sz="2800" i="1">
                                <a:latin typeface="Cambria Math" panose="02040503050406030204" pitchFamily="18" charset="0"/>
                                <a:ea typeface="Cambria Math" panose="02040503050406030204" pitchFamily="18" charset="0"/>
                              </a:rPr>
                              <m:t> </m:t>
                            </m:r>
                          </m:e>
                          <m:e>
                            <m:r>
                              <a:rPr lang="en-US" altLang="zh-CN" sz="2800" b="0" i="1" smtClean="0">
                                <a:latin typeface="Cambria Math" panose="02040503050406030204" pitchFamily="18" charset="0"/>
                              </a:rPr>
                              <m:t>6</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m:t>
                            </m:r>
                            <m:r>
                              <a:rPr lang="en-US" altLang="zh-CN" sz="2800" b="0" i="1" smtClean="0">
                                <a:latin typeface="Cambria Math" panose="02040503050406030204" pitchFamily="18" charset="0"/>
                                <a:ea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≤12,     </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rPr>
                              <m:t>,   </m:t>
                            </m:r>
                            <m:r>
                              <a:rPr lang="en-US" altLang="zh-CN" sz="2800" b="0" i="1" smtClean="0">
                                <a:latin typeface="Cambria Math" panose="02040503050406030204" pitchFamily="18" charset="0"/>
                              </a:rPr>
                              <m:t>                    </m:t>
                            </m:r>
                          </m:e>
                          <m:e>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rPr>
                              <m:t>    </m:t>
                            </m:r>
                            <m:r>
                              <a:rPr lang="en-US" altLang="zh-CN" sz="2800" b="0" i="1" smtClean="0">
                                <a:latin typeface="Cambria Math" panose="02040503050406030204" pitchFamily="18" charset="0"/>
                              </a:rPr>
                              <m:t>                   </m:t>
                            </m:r>
                            <m:r>
                              <a:rPr lang="en-US" altLang="zh-CN" sz="2800" i="1">
                                <a:latin typeface="Cambria Math" panose="02040503050406030204" pitchFamily="18" charset="0"/>
                              </a:rPr>
                              <m:t> </m:t>
                            </m:r>
                          </m:e>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ea typeface="Cambria Math" panose="02040503050406030204" pitchFamily="18" charset="0"/>
                              </a:rPr>
                              <m:t>∈</m:t>
                            </m:r>
                            <m:sSup>
                              <m:sSupPr>
                                <m:ctrlPr>
                                  <a:rPr lang="en-US" altLang="zh-CN" sz="2800" b="1" i="1" smtClean="0">
                                    <a:latin typeface="Cambria Math" panose="02040503050406030204" pitchFamily="18" charset="0"/>
                                    <a:ea typeface="Cambria Math" panose="02040503050406030204" pitchFamily="18" charset="0"/>
                                  </a:rPr>
                                </m:ctrlPr>
                              </m:sSupPr>
                              <m:e>
                                <m:r>
                                  <a:rPr lang="en-US" altLang="zh-CN" sz="2800" b="1" i="0" smtClean="0">
                                    <a:latin typeface="Cambria Math" panose="02040503050406030204" pitchFamily="18" charset="0"/>
                                    <a:ea typeface="Cambria Math" panose="02040503050406030204" pitchFamily="18" charset="0"/>
                                  </a:rPr>
                                  <m:t>𝐍</m:t>
                                </m:r>
                              </m:e>
                              <m:sup>
                                <m:r>
                                  <a:rPr lang="en-US" altLang="zh-CN" sz="2800" b="1" i="0" smtClean="0">
                                    <a:latin typeface="Cambria Math" panose="02040503050406030204" pitchFamily="18" charset="0"/>
                                    <a:ea typeface="Cambria Math" panose="02040503050406030204" pitchFamily="18" charset="0"/>
                                  </a:rPr>
                                  <m:t>∗</m:t>
                                </m:r>
                              </m:sup>
                            </m:sSup>
                            <m:r>
                              <a:rPr lang="en-US" altLang="zh-CN" sz="2800" i="1">
                                <a:latin typeface="Cambria Math" panose="02040503050406030204" pitchFamily="18" charset="0"/>
                              </a:rPr>
                              <m:t> </m:t>
                            </m:r>
                            <m:r>
                              <a:rPr lang="en-US" altLang="zh-CN" sz="2800" b="0" i="1" smtClean="0">
                                <a:latin typeface="Cambria Math" panose="02040503050406030204" pitchFamily="18" charset="0"/>
                              </a:rPr>
                              <m:t>,</m:t>
                            </m:r>
                            <m:r>
                              <a:rPr lang="en-US" altLang="zh-CN" sz="2800" i="1">
                                <a:latin typeface="Cambria Math" panose="02040503050406030204" pitchFamily="18" charset="0"/>
                              </a:rPr>
                              <m:t>   </m:t>
                            </m:r>
                            <m:r>
                              <a:rPr lang="en-US" altLang="zh-CN" sz="2800" b="0" i="1">
                                <a:latin typeface="Cambria Math" panose="02040503050406030204" pitchFamily="18" charset="0"/>
                              </a:rPr>
                              <m:t>  </m:t>
                            </m:r>
                            <m:r>
                              <a:rPr lang="en-US" altLang="zh-CN" sz="2800" b="0" i="1" smtClean="0">
                                <a:latin typeface="Cambria Math" panose="02040503050406030204" pitchFamily="18" charset="0"/>
                              </a:rPr>
                              <m:t> </m:t>
                            </m:r>
                            <m:r>
                              <a:rPr lang="en-US" altLang="zh-CN" sz="2800" b="0" i="1">
                                <a:latin typeface="Cambria Math" panose="02040503050406030204" pitchFamily="18" charset="0"/>
                              </a:rPr>
                              <m:t> </m:t>
                            </m:r>
                            <m:r>
                              <a:rPr lang="en-US" altLang="zh-CN" sz="2800" i="1">
                                <a:latin typeface="Cambria Math" panose="02040503050406030204" pitchFamily="18" charset="0"/>
                              </a:rPr>
                              <m:t>         </m:t>
                            </m:r>
                          </m:e>
                        </m:eqArr>
                      </m:e>
                    </m:d>
                  </m:oMath>
                </a14:m>
                <a:r>
                  <a:rPr lang="zh-CN" altLang="en-US" sz="2800" dirty="0"/>
                  <a:t>作出不等式</a:t>
                </a:r>
                <a:r>
                  <a:rPr lang="zh-CN" altLang="en-US" sz="2800" dirty="0" smtClean="0"/>
                  <a:t>组</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281036"/>
                <a:ext cx="11139948" cy="4687373"/>
              </a:xfrm>
              <a:prstGeom prst="rect">
                <a:avLst/>
              </a:prstGeom>
              <a:blipFill rotWithShape="0">
                <a:blip r:embed="rId2"/>
                <a:stretch>
                  <a:fillRect l="-1149"/>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2773277908"/>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a:solidFill>
                  <a:srgbClr val="DA251C"/>
                </a:solidFill>
              </a:rPr>
              <a:t>命题规律</a:t>
            </a:r>
          </a:p>
        </p:txBody>
      </p:sp>
      <p:graphicFrame>
        <p:nvGraphicFramePr>
          <p:cNvPr id="5" name="表格 4"/>
          <p:cNvGraphicFramePr>
            <a:graphicFrameLocks noGrp="1"/>
          </p:cNvGraphicFramePr>
          <p:nvPr/>
        </p:nvGraphicFramePr>
        <p:xfrm>
          <a:off x="246743" y="878896"/>
          <a:ext cx="11684002" cy="4458593"/>
        </p:xfrm>
        <a:graphic>
          <a:graphicData uri="http://schemas.openxmlformats.org/drawingml/2006/table">
            <a:tbl>
              <a:tblPr firstRow="1" firstCol="1" bandRow="1"/>
              <a:tblGrid>
                <a:gridCol w="3677557"/>
                <a:gridCol w="2133600"/>
                <a:gridCol w="3048000"/>
                <a:gridCol w="2824845"/>
              </a:tblGrid>
              <a:tr h="421743">
                <a:tc>
                  <a:txBody>
                    <a:bodyPr/>
                    <a:lstStyle/>
                    <a:p>
                      <a:pPr algn="ctr">
                        <a:lnSpc>
                          <a:spcPct val="150000"/>
                        </a:lnSpc>
                      </a:pPr>
                      <a:r>
                        <a:rPr lang="zh-CN" altLang="en-US" sz="2800" b="0" dirty="0" smtClean="0">
                          <a:solidFill>
                            <a:srgbClr val="DA251C"/>
                          </a:solidFill>
                          <a:latin typeface="+mj-ea"/>
                          <a:ea typeface="+mj-ea"/>
                        </a:rPr>
                        <a:t>考点内容</a:t>
                      </a:r>
                      <a:endParaRPr lang="zh-CN" altLang="en-US" sz="2800" b="0" dirty="0">
                        <a:solidFill>
                          <a:srgbClr val="DA251C"/>
                        </a:solidFill>
                        <a:latin typeface="+mj-ea"/>
                        <a:ea typeface="+mj-ea"/>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a:txBody>
                    <a:bodyPr/>
                    <a:lstStyle/>
                    <a:p>
                      <a:pPr marL="0" algn="ctr" defTabSz="863600" rtl="0" eaLnBrk="1" latinLnBrk="0" hangingPunct="1">
                        <a:lnSpc>
                          <a:spcPct val="150000"/>
                        </a:lnSpc>
                      </a:pPr>
                      <a:r>
                        <a:rPr lang="zh-CN" altLang="en-US" sz="2800" b="0" kern="1200" dirty="0" smtClean="0">
                          <a:solidFill>
                            <a:srgbClr val="DA251C"/>
                          </a:solidFill>
                          <a:latin typeface="+mj-ea"/>
                          <a:ea typeface="+mj-ea"/>
                          <a:cs typeface="+mn-cs"/>
                        </a:rPr>
                        <a:t>考纲要求</a:t>
                      </a:r>
                      <a:endParaRPr lang="zh-CN" altLang="en-US" sz="2800" b="0" kern="1200" dirty="0">
                        <a:solidFill>
                          <a:srgbClr val="DA251C"/>
                        </a:solidFill>
                        <a:latin typeface="+mj-ea"/>
                        <a:ea typeface="+mj-ea"/>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a:txBody>
                    <a:bodyPr/>
                    <a:lstStyle/>
                    <a:p>
                      <a:pPr marL="0" algn="ctr" defTabSz="863600" rtl="0" eaLnBrk="1" latinLnBrk="0" hangingPunct="1">
                        <a:lnSpc>
                          <a:spcPct val="150000"/>
                        </a:lnSpc>
                      </a:pPr>
                      <a:r>
                        <a:rPr lang="zh-CN" altLang="en-US" sz="2800" b="0" kern="1200" dirty="0">
                          <a:solidFill>
                            <a:srgbClr val="DA251C"/>
                          </a:solidFill>
                          <a:latin typeface="+mj-ea"/>
                          <a:ea typeface="+mj-ea"/>
                        </a:rPr>
                        <a:t>考题取样</a:t>
                      </a:r>
                      <a:endParaRPr lang="zh-CN" altLang="en-US" sz="2800" b="0" kern="1200" dirty="0">
                        <a:solidFill>
                          <a:srgbClr val="DA251C"/>
                        </a:solidFill>
                        <a:latin typeface="+mj-ea"/>
                        <a:ea typeface="+mj-ea"/>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c>
                  <a:txBody>
                    <a:bodyPr/>
                    <a:lstStyle/>
                    <a:p>
                      <a:pPr marL="0" algn="ctr" defTabSz="863600" rtl="0" eaLnBrk="1" latinLnBrk="0" hangingPunct="1">
                        <a:lnSpc>
                          <a:spcPct val="150000"/>
                        </a:lnSpc>
                      </a:pPr>
                      <a:r>
                        <a:rPr lang="zh-CN" altLang="en-US" sz="2800" b="0" kern="1200" dirty="0" smtClean="0">
                          <a:solidFill>
                            <a:srgbClr val="DA251C"/>
                          </a:solidFill>
                          <a:latin typeface="+mj-ea"/>
                          <a:ea typeface="+mj-ea"/>
                        </a:rPr>
                        <a:t>对</a:t>
                      </a:r>
                      <a:r>
                        <a:rPr lang="zh-CN" altLang="en-US" sz="2800" b="0" kern="1200" dirty="0">
                          <a:solidFill>
                            <a:srgbClr val="DA251C"/>
                          </a:solidFill>
                          <a:latin typeface="+mj-ea"/>
                          <a:ea typeface="+mj-ea"/>
                        </a:rPr>
                        <a:t>应考</a:t>
                      </a:r>
                      <a:r>
                        <a:rPr lang="zh-CN" altLang="en-US" sz="2800" b="0" kern="1200" dirty="0" smtClean="0">
                          <a:solidFill>
                            <a:srgbClr val="DA251C"/>
                          </a:solidFill>
                          <a:latin typeface="+mj-ea"/>
                          <a:ea typeface="+mj-ea"/>
                        </a:rPr>
                        <a:t>法</a:t>
                      </a:r>
                      <a:endParaRPr lang="zh-CN" altLang="en-US" sz="2800" b="0" kern="1200" dirty="0">
                        <a:solidFill>
                          <a:srgbClr val="DA251C"/>
                        </a:solidFill>
                        <a:latin typeface="+mj-ea"/>
                        <a:ea typeface="+mj-ea"/>
                        <a:cs typeface="+mn-cs"/>
                      </a:endParaRPr>
                    </a:p>
                  </a:txBody>
                  <a:tcPr marL="148833" marR="148833" marT="74416" marB="74416"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solidFill>
                      <a:schemeClr val="bg1">
                        <a:lumMod val="85000"/>
                      </a:schemeClr>
                    </a:solidFill>
                  </a:tcPr>
                </a:tc>
              </a:tr>
              <a:tr h="429508">
                <a:tc>
                  <a:txBody>
                    <a:bodyPr/>
                    <a:lstStyle/>
                    <a:p>
                      <a:pPr marL="0" marR="0" algn="l">
                        <a:lnSpc>
                          <a:spcPct val="150000"/>
                        </a:lnSpc>
                        <a:spcBef>
                          <a:spcPts val="0"/>
                        </a:spcBef>
                        <a:spcAft>
                          <a:spcPts val="0"/>
                        </a:spcAft>
                      </a:pPr>
                      <a:r>
                        <a:rPr lang="en-US" altLang="zh-CN" sz="2800" dirty="0" smtClean="0">
                          <a:solidFill>
                            <a:srgbClr val="000000"/>
                          </a:solidFill>
                          <a:effectLst/>
                          <a:latin typeface="+mj-ea"/>
                          <a:ea typeface="+mj-ea"/>
                          <a:cs typeface="Times New Roman" panose="02020603050405020304" pitchFamily="18" charset="0"/>
                        </a:rPr>
                        <a:t>1.</a:t>
                      </a:r>
                      <a:r>
                        <a:rPr lang="zh-CN" altLang="en-US" sz="2800" dirty="0">
                          <a:solidFill>
                            <a:srgbClr val="000000"/>
                          </a:solidFill>
                          <a:effectLst/>
                          <a:latin typeface="+mj-ea"/>
                          <a:ea typeface="+mj-ea"/>
                          <a:cs typeface="Times New Roman" panose="02020603050405020304" pitchFamily="18" charset="0"/>
                        </a:rPr>
                        <a:t>用二元一次不等式</a:t>
                      </a:r>
                      <a:r>
                        <a:rPr lang="zh-CN" altLang="en-US" sz="2800" dirty="0" smtClean="0">
                          <a:solidFill>
                            <a:srgbClr val="000000"/>
                          </a:solidFill>
                          <a:effectLst/>
                          <a:latin typeface="+mj-ea"/>
                          <a:ea typeface="+mj-ea"/>
                          <a:cs typeface="Times New Roman" panose="02020603050405020304" pitchFamily="18" charset="0"/>
                        </a:rPr>
                        <a:t>组</a:t>
                      </a:r>
                      <a:endParaRPr lang="en-US" altLang="zh-CN" sz="2800" dirty="0" smtClean="0">
                        <a:solidFill>
                          <a:srgbClr val="000000"/>
                        </a:solidFill>
                        <a:effectLst/>
                        <a:latin typeface="+mj-ea"/>
                        <a:ea typeface="+mj-ea"/>
                        <a:cs typeface="Times New Roman" panose="02020603050405020304" pitchFamily="18" charset="0"/>
                      </a:endParaRPr>
                    </a:p>
                    <a:p>
                      <a:pPr marL="0" marR="0" algn="l">
                        <a:lnSpc>
                          <a:spcPct val="150000"/>
                        </a:lnSpc>
                        <a:spcBef>
                          <a:spcPts val="0"/>
                        </a:spcBef>
                        <a:spcAft>
                          <a:spcPts val="0"/>
                        </a:spcAft>
                      </a:pPr>
                      <a:r>
                        <a:rPr lang="zh-CN" altLang="en-US" sz="2800" dirty="0" smtClean="0">
                          <a:solidFill>
                            <a:srgbClr val="000000"/>
                          </a:solidFill>
                          <a:effectLst/>
                          <a:latin typeface="+mj-ea"/>
                          <a:ea typeface="+mj-ea"/>
                          <a:cs typeface="Times New Roman" panose="02020603050405020304" pitchFamily="18" charset="0"/>
                        </a:rPr>
                        <a:t>表示</a:t>
                      </a:r>
                      <a:r>
                        <a:rPr lang="zh-CN" altLang="en-US" sz="2800" dirty="0">
                          <a:solidFill>
                            <a:srgbClr val="000000"/>
                          </a:solidFill>
                          <a:effectLst/>
                          <a:latin typeface="+mj-ea"/>
                          <a:ea typeface="+mj-ea"/>
                          <a:cs typeface="Times New Roman" panose="02020603050405020304" pitchFamily="18" charset="0"/>
                        </a:rPr>
                        <a:t>平面区域</a:t>
                      </a:r>
                    </a:p>
                  </a:txBody>
                  <a:tcPr marL="66675" marR="6667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理解</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altLang="zh-CN" sz="2800" dirty="0" smtClean="0">
                          <a:solidFill>
                            <a:srgbClr val="000000"/>
                          </a:solidFill>
                          <a:effectLst/>
                          <a:latin typeface="+mj-ea"/>
                          <a:ea typeface="+mj-ea"/>
                          <a:cs typeface="Times New Roman" panose="02020603050405020304" pitchFamily="18" charset="0"/>
                        </a:rPr>
                        <a:t>2016</a:t>
                      </a:r>
                      <a:r>
                        <a:rPr lang="zh-CN" altLang="en-US" sz="2800" dirty="0">
                          <a:solidFill>
                            <a:srgbClr val="000000"/>
                          </a:solidFill>
                          <a:effectLst/>
                          <a:latin typeface="+mj-ea"/>
                          <a:ea typeface="+mj-ea"/>
                          <a:cs typeface="Times New Roman" panose="02020603050405020304" pitchFamily="18" charset="0"/>
                        </a:rPr>
                        <a:t>浙江</a:t>
                      </a:r>
                      <a:r>
                        <a:rPr lang="en-US" altLang="zh-CN" sz="2800" dirty="0">
                          <a:solidFill>
                            <a:srgbClr val="000000"/>
                          </a:solidFill>
                          <a:effectLst/>
                          <a:latin typeface="+mj-ea"/>
                          <a:ea typeface="+mj-ea"/>
                          <a:cs typeface="Times New Roman" panose="02020603050405020304" pitchFamily="18" charset="0"/>
                        </a:rPr>
                        <a:t>,</a:t>
                      </a:r>
                      <a:r>
                        <a:rPr lang="en-US" sz="2800" dirty="0">
                          <a:solidFill>
                            <a:srgbClr val="000000"/>
                          </a:solidFill>
                          <a:effectLst/>
                          <a:latin typeface="+mj-ea"/>
                          <a:ea typeface="+mj-ea"/>
                          <a:cs typeface="Times New Roman" panose="02020603050405020304" pitchFamily="18" charset="0"/>
                        </a:rPr>
                        <a:t>T4</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考法</a:t>
                      </a:r>
                      <a:r>
                        <a:rPr lang="en-US" altLang="zh-CN" sz="2800">
                          <a:solidFill>
                            <a:srgbClr val="000000"/>
                          </a:solidFill>
                          <a:effectLst/>
                          <a:latin typeface="+mj-ea"/>
                          <a:ea typeface="+mj-ea"/>
                          <a:cs typeface="Times New Roman" panose="02020603050405020304" pitchFamily="18" charset="0"/>
                        </a:rPr>
                        <a:t>1</a:t>
                      </a:r>
                      <a:endParaRPr lang="zh-CN" altLang="en-US" sz="280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835041">
                <a:tc rowSpan="3">
                  <a:txBody>
                    <a:bodyPr/>
                    <a:lstStyle/>
                    <a:p>
                      <a:pPr marL="0" marR="0" algn="l">
                        <a:lnSpc>
                          <a:spcPct val="150000"/>
                        </a:lnSpc>
                        <a:spcBef>
                          <a:spcPts val="0"/>
                        </a:spcBef>
                        <a:spcAft>
                          <a:spcPts val="0"/>
                        </a:spcAft>
                      </a:pPr>
                      <a:r>
                        <a:rPr lang="en-US" altLang="zh-CN" sz="2800" dirty="0">
                          <a:solidFill>
                            <a:srgbClr val="000000"/>
                          </a:solidFill>
                          <a:effectLst/>
                          <a:latin typeface="+mj-ea"/>
                          <a:ea typeface="+mj-ea"/>
                          <a:cs typeface="Times New Roman" panose="02020603050405020304" pitchFamily="18" charset="0"/>
                        </a:rPr>
                        <a:t>2.</a:t>
                      </a:r>
                      <a:r>
                        <a:rPr lang="zh-CN" altLang="en-US" sz="2800" dirty="0">
                          <a:solidFill>
                            <a:srgbClr val="000000"/>
                          </a:solidFill>
                          <a:effectLst/>
                          <a:latin typeface="+mj-ea"/>
                          <a:ea typeface="+mj-ea"/>
                          <a:cs typeface="Times New Roman" panose="02020603050405020304" pitchFamily="18" charset="0"/>
                        </a:rPr>
                        <a:t>简单的</a:t>
                      </a:r>
                      <a:r>
                        <a:rPr lang="zh-CN" altLang="en-US" sz="2800">
                          <a:solidFill>
                            <a:srgbClr val="000000"/>
                          </a:solidFill>
                          <a:effectLst/>
                          <a:latin typeface="+mj-ea"/>
                          <a:ea typeface="+mj-ea"/>
                          <a:cs typeface="Times New Roman" panose="02020603050405020304" pitchFamily="18" charset="0"/>
                        </a:rPr>
                        <a:t>线性规划</a:t>
                      </a:r>
                      <a:r>
                        <a:rPr lang="zh-CN" altLang="en-US" sz="2800" smtClean="0">
                          <a:solidFill>
                            <a:srgbClr val="000000"/>
                          </a:solidFill>
                          <a:effectLst/>
                          <a:latin typeface="+mj-ea"/>
                          <a:ea typeface="+mj-ea"/>
                          <a:cs typeface="Times New Roman" panose="02020603050405020304" pitchFamily="18" charset="0"/>
                        </a:rPr>
                        <a:t>问题</a:t>
                      </a:r>
                      <a:endParaRPr lang="zh-CN" altLang="en-US" sz="2800" dirty="0">
                        <a:solidFill>
                          <a:srgbClr val="000000"/>
                        </a:solidFill>
                        <a:effectLst/>
                        <a:latin typeface="+mj-ea"/>
                        <a:ea typeface="+mj-ea"/>
                        <a:cs typeface="Times New Roman" panose="02020603050405020304" pitchFamily="18" charset="0"/>
                      </a:endParaRPr>
                    </a:p>
                  </a:txBody>
                  <a:tcPr marL="66675" marR="66675"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tcPr>
                </a:tc>
                <a:tc rowSpan="3">
                  <a:txBody>
                    <a:bodyPr/>
                    <a:lstStyle/>
                    <a:p>
                      <a:pPr marL="0" marR="0" algn="ctr">
                        <a:lnSpc>
                          <a:spcPct val="15000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掌握</a:t>
                      </a:r>
                    </a:p>
                    <a:p>
                      <a:pPr marL="0" marR="0" algn="l">
                        <a:lnSpc>
                          <a:spcPct val="15000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 </a:t>
                      </a:r>
                    </a:p>
                    <a:p>
                      <a:pPr marL="0" marR="0" algn="l">
                        <a:lnSpc>
                          <a:spcPct val="15000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 </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altLang="zh-CN" sz="2800">
                          <a:solidFill>
                            <a:srgbClr val="000000"/>
                          </a:solidFill>
                          <a:effectLst/>
                          <a:latin typeface="+mj-ea"/>
                          <a:ea typeface="+mj-ea"/>
                          <a:cs typeface="Times New Roman" panose="02020603050405020304" pitchFamily="18" charset="0"/>
                        </a:rPr>
                        <a:t>2018</a:t>
                      </a:r>
                      <a:r>
                        <a:rPr lang="zh-CN" altLang="en-US" sz="2800">
                          <a:solidFill>
                            <a:srgbClr val="000000"/>
                          </a:solidFill>
                          <a:effectLst/>
                          <a:latin typeface="+mj-ea"/>
                          <a:ea typeface="+mj-ea"/>
                          <a:cs typeface="Times New Roman" panose="02020603050405020304" pitchFamily="18" charset="0"/>
                        </a:rPr>
                        <a:t>全国</a:t>
                      </a:r>
                      <a:r>
                        <a:rPr lang="en-US" altLang="zh-CN" sz="2800">
                          <a:solidFill>
                            <a:srgbClr val="000000"/>
                          </a:solidFill>
                          <a:effectLst/>
                          <a:latin typeface="+mj-ea"/>
                          <a:ea typeface="+mj-ea"/>
                          <a:cs typeface="Times New Roman" panose="02020603050405020304" pitchFamily="18" charset="0"/>
                        </a:rPr>
                        <a:t>Ⅰ,</a:t>
                      </a:r>
                      <a:r>
                        <a:rPr lang="en-US" sz="2800">
                          <a:solidFill>
                            <a:srgbClr val="000000"/>
                          </a:solidFill>
                          <a:effectLst/>
                          <a:latin typeface="+mj-ea"/>
                          <a:ea typeface="+mj-ea"/>
                          <a:cs typeface="Times New Roman" panose="02020603050405020304" pitchFamily="18" charset="0"/>
                        </a:rPr>
                        <a:t>T4</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考法</a:t>
                      </a:r>
                      <a:r>
                        <a:rPr lang="en-US" altLang="zh-CN" sz="2800">
                          <a:solidFill>
                            <a:srgbClr val="000000"/>
                          </a:solidFill>
                          <a:effectLst/>
                          <a:latin typeface="+mj-ea"/>
                          <a:ea typeface="+mj-ea"/>
                          <a:cs typeface="Times New Roman" panose="02020603050405020304" pitchFamily="18" charset="0"/>
                        </a:rPr>
                        <a:t>2</a:t>
                      </a:r>
                      <a:endParaRPr lang="zh-CN" altLang="en-US" sz="280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429508">
                <a:tc vMerge="1">
                  <a:txBody>
                    <a:bodyPr/>
                    <a:lstStyle/>
                    <a:p>
                      <a:endParaRPr lang="zh-CN"/>
                    </a:p>
                  </a:txBody>
                  <a:tcPr marL="66675" marR="66675" anchor="ctr"/>
                </a:tc>
                <a:tc vMerge="1">
                  <a:txBody>
                    <a:bodyPr/>
                    <a:lstStyle/>
                    <a:p>
                      <a:endParaRPr lang="zh-CN"/>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altLang="zh-CN" sz="2800" dirty="0" smtClean="0">
                          <a:solidFill>
                            <a:srgbClr val="000000"/>
                          </a:solidFill>
                          <a:effectLst/>
                          <a:latin typeface="+mj-ea"/>
                          <a:ea typeface="+mj-ea"/>
                          <a:cs typeface="Times New Roman" panose="02020603050405020304" pitchFamily="18" charset="0"/>
                        </a:rPr>
                        <a:t>2014</a:t>
                      </a:r>
                      <a:r>
                        <a:rPr lang="zh-CN" altLang="en-US" sz="2800" dirty="0">
                          <a:solidFill>
                            <a:srgbClr val="000000"/>
                          </a:solidFill>
                          <a:effectLst/>
                          <a:latin typeface="+mj-ea"/>
                          <a:ea typeface="+mj-ea"/>
                          <a:cs typeface="Times New Roman" panose="02020603050405020304" pitchFamily="18" charset="0"/>
                        </a:rPr>
                        <a:t>全国</a:t>
                      </a:r>
                      <a:r>
                        <a:rPr lang="en-US" altLang="zh-CN" sz="2800" dirty="0">
                          <a:solidFill>
                            <a:srgbClr val="000000"/>
                          </a:solidFill>
                          <a:effectLst/>
                          <a:latin typeface="+mj-ea"/>
                          <a:ea typeface="+mj-ea"/>
                          <a:cs typeface="Times New Roman" panose="02020603050405020304" pitchFamily="18" charset="0"/>
                        </a:rPr>
                        <a:t>Ⅰ,</a:t>
                      </a:r>
                      <a:r>
                        <a:rPr lang="en-US" sz="2800" dirty="0">
                          <a:solidFill>
                            <a:srgbClr val="000000"/>
                          </a:solidFill>
                          <a:effectLst/>
                          <a:latin typeface="+mj-ea"/>
                          <a:ea typeface="+mj-ea"/>
                          <a:cs typeface="Times New Roman" panose="02020603050405020304" pitchFamily="18" charset="0"/>
                        </a:rPr>
                        <a:t>T11</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2800">
                          <a:solidFill>
                            <a:srgbClr val="000000"/>
                          </a:solidFill>
                          <a:effectLst/>
                          <a:latin typeface="+mj-ea"/>
                          <a:ea typeface="+mj-ea"/>
                          <a:cs typeface="Times New Roman" panose="02020603050405020304" pitchFamily="18" charset="0"/>
                        </a:rPr>
                        <a:t>考法</a:t>
                      </a:r>
                      <a:r>
                        <a:rPr lang="en-US" altLang="zh-CN" sz="2800">
                          <a:solidFill>
                            <a:srgbClr val="000000"/>
                          </a:solidFill>
                          <a:effectLst/>
                          <a:latin typeface="+mj-ea"/>
                          <a:ea typeface="+mj-ea"/>
                          <a:cs typeface="Times New Roman" panose="02020603050405020304" pitchFamily="18" charset="0"/>
                        </a:rPr>
                        <a:t>3</a:t>
                      </a:r>
                      <a:endParaRPr lang="zh-CN" altLang="en-US" sz="280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r h="429508">
                <a:tc vMerge="1">
                  <a:txBody>
                    <a:bodyPr/>
                    <a:lstStyle/>
                    <a:p>
                      <a:endParaRPr lang="zh-CN"/>
                    </a:p>
                  </a:txBody>
                  <a:tcPr marL="66675" marR="66675" anchor="ctr"/>
                </a:tc>
                <a:tc vMerge="1">
                  <a:txBody>
                    <a:bodyPr/>
                    <a:lstStyle/>
                    <a:p>
                      <a:endParaRPr lang="zh-CN"/>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en-US" altLang="zh-CN" sz="2800" dirty="0" smtClean="0">
                          <a:solidFill>
                            <a:srgbClr val="000000"/>
                          </a:solidFill>
                          <a:effectLst/>
                          <a:latin typeface="+mj-ea"/>
                          <a:ea typeface="+mj-ea"/>
                          <a:cs typeface="Times New Roman" panose="02020603050405020304" pitchFamily="18" charset="0"/>
                        </a:rPr>
                        <a:t>2016</a:t>
                      </a:r>
                      <a:r>
                        <a:rPr lang="zh-CN" altLang="en-US" sz="2800" dirty="0">
                          <a:solidFill>
                            <a:srgbClr val="000000"/>
                          </a:solidFill>
                          <a:effectLst/>
                          <a:latin typeface="+mj-ea"/>
                          <a:ea typeface="+mj-ea"/>
                          <a:cs typeface="Times New Roman" panose="02020603050405020304" pitchFamily="18" charset="0"/>
                        </a:rPr>
                        <a:t>全国</a:t>
                      </a:r>
                      <a:r>
                        <a:rPr lang="en-US" altLang="zh-CN" sz="2800" dirty="0">
                          <a:solidFill>
                            <a:srgbClr val="000000"/>
                          </a:solidFill>
                          <a:effectLst/>
                          <a:latin typeface="+mj-ea"/>
                          <a:ea typeface="+mj-ea"/>
                          <a:cs typeface="Times New Roman" panose="02020603050405020304" pitchFamily="18" charset="0"/>
                        </a:rPr>
                        <a:t>Ⅰ,</a:t>
                      </a:r>
                      <a:r>
                        <a:rPr lang="en-US" sz="2800" dirty="0">
                          <a:solidFill>
                            <a:srgbClr val="000000"/>
                          </a:solidFill>
                          <a:effectLst/>
                          <a:latin typeface="+mj-ea"/>
                          <a:ea typeface="+mj-ea"/>
                          <a:cs typeface="Times New Roman" panose="02020603050405020304" pitchFamily="18" charset="0"/>
                        </a:rPr>
                        <a:t>T16</a:t>
                      </a: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c>
                  <a:txBody>
                    <a:bodyPr/>
                    <a:lstStyle/>
                    <a:p>
                      <a:pPr marL="0" marR="0" algn="ctr">
                        <a:lnSpc>
                          <a:spcPct val="150000"/>
                        </a:lnSpc>
                        <a:spcBef>
                          <a:spcPts val="0"/>
                        </a:spcBef>
                        <a:spcAft>
                          <a:spcPts val="0"/>
                        </a:spcAft>
                      </a:pPr>
                      <a:r>
                        <a:rPr lang="zh-CN" altLang="en-US" sz="2800" dirty="0">
                          <a:solidFill>
                            <a:srgbClr val="000000"/>
                          </a:solidFill>
                          <a:effectLst/>
                          <a:latin typeface="+mj-ea"/>
                          <a:ea typeface="+mj-ea"/>
                          <a:cs typeface="Times New Roman" panose="02020603050405020304" pitchFamily="18" charset="0"/>
                        </a:rPr>
                        <a:t>考法</a:t>
                      </a:r>
                      <a:r>
                        <a:rPr lang="en-US" altLang="zh-CN" sz="2800" dirty="0">
                          <a:solidFill>
                            <a:srgbClr val="000000"/>
                          </a:solidFill>
                          <a:effectLst/>
                          <a:latin typeface="+mj-ea"/>
                          <a:ea typeface="+mj-ea"/>
                          <a:cs typeface="Times New Roman" panose="02020603050405020304" pitchFamily="18" charset="0"/>
                        </a:rPr>
                        <a:t>4</a:t>
                      </a:r>
                      <a:endParaRPr lang="zh-CN" altLang="en-US" sz="2800" dirty="0">
                        <a:solidFill>
                          <a:srgbClr val="000000"/>
                        </a:solidFill>
                        <a:effectLst/>
                        <a:latin typeface="+mj-ea"/>
                        <a:ea typeface="+mj-ea"/>
                        <a:cs typeface="Times New Roman" panose="02020603050405020304" pitchFamily="18" charset="0"/>
                      </a:endParaRPr>
                    </a:p>
                  </a:txBody>
                  <a:tcPr anchor="ctr">
                    <a:lnL w="12700" cap="flat" cmpd="sng" algn="ctr">
                      <a:solidFill>
                        <a:schemeClr val="bg1">
                          <a:lumMod val="75000"/>
                        </a:schemeClr>
                      </a:solidFill>
                      <a:prstDash val="solid"/>
                      <a:round/>
                      <a:headEnd type="none" w="med" len="med"/>
                      <a:tailEnd type="none" w="med" len="med"/>
                    </a:lnL>
                    <a:lnR w="12700" cap="flat" cmpd="sng" algn="ctr">
                      <a:solidFill>
                        <a:schemeClr val="bg1">
                          <a:lumMod val="75000"/>
                        </a:schemeClr>
                      </a:solidFill>
                      <a:prstDash val="solid"/>
                      <a:round/>
                      <a:headEnd type="none" w="med" len="med"/>
                      <a:tailEnd type="none" w="med" len="med"/>
                    </a:lnR>
                    <a:lnT w="12700" cap="flat" cmpd="sng" algn="ctr">
                      <a:solidFill>
                        <a:schemeClr val="bg1">
                          <a:lumMod val="75000"/>
                        </a:schemeClr>
                      </a:solidFill>
                      <a:prstDash val="solid"/>
                      <a:round/>
                      <a:headEnd type="none" w="med" len="med"/>
                      <a:tailEnd type="none" w="med" len="med"/>
                    </a:lnT>
                    <a:lnB w="12700" cap="flat" cmpd="sng" algn="ctr">
                      <a:solidFill>
                        <a:schemeClr val="bg1">
                          <a:lumMod val="75000"/>
                        </a:schemeClr>
                      </a:solidFill>
                      <a:prstDash val="solid"/>
                      <a:round/>
                      <a:headEnd type="none" w="med" len="med"/>
                      <a:tailEnd type="none" w="med" len="med"/>
                    </a:lnB>
                  </a:tcPr>
                </a:tc>
              </a:tr>
            </a:tbl>
          </a:graphicData>
        </a:graphic>
      </p:graphicFrame>
    </p:spTree>
    <p:extLst>
      <p:ext uri="{BB962C8B-B14F-4D97-AF65-F5344CB8AC3E}">
        <p14:creationId xmlns:p14="http://schemas.microsoft.com/office/powerpoint/2010/main" xmlns="" val="3869827591"/>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180623" y="260303"/>
                <a:ext cx="11571112" cy="3006016"/>
              </a:xfrm>
              <a:prstGeom prst="rect">
                <a:avLst/>
              </a:prstGeom>
            </p:spPr>
            <p:txBody>
              <a:bodyPr wrap="square">
                <a:spAutoFit/>
              </a:bodyPr>
              <a:lstStyle/>
              <a:p>
                <a:pPr>
                  <a:lnSpc>
                    <a:spcPct val="150000"/>
                  </a:lnSpc>
                </a:pP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i="1">
                                <a:latin typeface="Cambria Math" panose="02040503050406030204" pitchFamily="18" charset="0"/>
                              </a:rPr>
                              <m:t>𝑥</m:t>
                            </m:r>
                            <m:r>
                              <a:rPr lang="en-US" altLang="zh-CN" sz="2800" i="1">
                                <a:latin typeface="Cambria Math" panose="02040503050406030204" pitchFamily="18" charset="0"/>
                              </a:rPr>
                              <m:t>+</m:t>
                            </m:r>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≥6,        </m:t>
                            </m:r>
                          </m:e>
                          <m:e>
                            <m:r>
                              <a:rPr lang="en-US" altLang="zh-CN" sz="2800" i="1">
                                <a:latin typeface="Cambria Math" panose="02040503050406030204" pitchFamily="18" charset="0"/>
                                <a:ea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m:t>
                            </m:r>
                            <m:r>
                              <a:rPr lang="en-US" altLang="zh-CN" sz="2800" i="1">
                                <a:latin typeface="Cambria Math" panose="02040503050406030204" pitchFamily="18" charset="0"/>
                                <a:ea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≤12,     </m:t>
                            </m:r>
                          </m:e>
                          <m:e>
                            <m:r>
                              <a:rPr lang="en-US" altLang="zh-CN" sz="2800" i="1">
                                <a:latin typeface="Cambria Math" panose="02040503050406030204" pitchFamily="18" charset="0"/>
                              </a:rPr>
                              <m:t>𝑥</m:t>
                            </m:r>
                            <m:r>
                              <a:rPr lang="en-US" altLang="zh-CN" sz="2800" i="1">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rPr>
                              <m:t>,              </m:t>
                            </m:r>
                          </m:e>
                          <m:e>
                            <m:r>
                              <a:rPr lang="en-US" altLang="zh-CN" sz="2800" i="1">
                                <a:latin typeface="Cambria Math" panose="02040503050406030204" pitchFamily="18" charset="0"/>
                              </a:rPr>
                              <m:t>𝑦</m:t>
                            </m:r>
                            <m:r>
                              <a:rPr lang="en-US" altLang="zh-CN" sz="2800" i="1">
                                <a:latin typeface="Cambria Math" panose="02040503050406030204" pitchFamily="18" charset="0"/>
                                <a:ea typeface="Cambria Math" panose="02040503050406030204" pitchFamily="18" charset="0"/>
                              </a:rPr>
                              <m:t>≥1,</m:t>
                            </m:r>
                            <m:r>
                              <a:rPr lang="en-US" altLang="zh-CN" sz="2800" i="1">
                                <a:latin typeface="Cambria Math" panose="02040503050406030204" pitchFamily="18" charset="0"/>
                              </a:rPr>
                              <m:t>               </m:t>
                            </m:r>
                          </m:e>
                        </m:eqArr>
                      </m:e>
                    </m:d>
                  </m:oMath>
                </a14:m>
                <a:r>
                  <a:rPr lang="zh-CN" altLang="en-US" sz="2800" dirty="0"/>
                  <a:t>所表示的平面区域</a:t>
                </a:r>
                <a:r>
                  <a:rPr lang="zh-CN" altLang="en-US" sz="2800" dirty="0" smtClean="0"/>
                  <a:t>如中</a:t>
                </a:r>
                <a:r>
                  <a:rPr lang="zh-CN" altLang="en-US" sz="2800" dirty="0"/>
                  <a:t>阴影部分所示</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180623" y="260303"/>
                <a:ext cx="11571112" cy="3006016"/>
              </a:xfrm>
              <a:prstGeom prst="rect">
                <a:avLst/>
              </a:prstGeom>
              <a:blipFill rotWithShape="0">
                <a:blip r:embed="rId2"/>
                <a:stretch>
                  <a:fillRect/>
                </a:stretch>
              </a:blipFill>
            </p:spPr>
            <p:txBody>
              <a:bodyPr/>
              <a:lstStyle/>
              <a:p>
                <a:r>
                  <a:rPr lang="zh-CN" altLang="en-US">
                    <a:noFill/>
                  </a:rPr>
                  <a:t> </a:t>
                </a:r>
              </a:p>
            </p:txBody>
          </p:sp>
        </mc:Fallback>
      </mc:AlternateContent>
      <p:pic>
        <p:nvPicPr>
          <p:cNvPr id="15362" name="18CTSXKBWGMJ-15DA.eps" descr="id:2147529061;FounderCES"/>
          <p:cNvPicPr>
            <a:picLocks noChangeAspect="1" noChangeArrowheads="1"/>
          </p:cNvPicPr>
          <p:nvPr/>
        </p:nvPicPr>
        <p:blipFill>
          <a:blip r:embed="rId3">
            <a:extLst>
              <a:ext uri="{28A0092B-C50C-407E-A947-70E740481C1C}">
                <a14:useLocalDpi xmlns:a14="http://schemas.microsoft.com/office/drawing/2010/main" xmlns="" val="0"/>
              </a:ext>
            </a:extLst>
          </a:blip>
          <a:srcRect/>
          <a:stretch>
            <a:fillRect/>
          </a:stretch>
        </p:blipFill>
        <p:spPr bwMode="auto">
          <a:xfrm>
            <a:off x="3882182" y="3266319"/>
            <a:ext cx="3270968" cy="319892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pic>
    </p:spTree>
    <p:extLst>
      <p:ext uri="{BB962C8B-B14F-4D97-AF65-F5344CB8AC3E}">
        <p14:creationId xmlns:p14="http://schemas.microsoft.com/office/powerpoint/2010/main" xmlns="" val="1115171693"/>
      </p:ext>
    </p:extLst>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mc:AlternateContent xmlns:mc="http://schemas.openxmlformats.org/markup-compatibility/2006">
        <mc:Choice xmlns:a14="http://schemas.microsoft.com/office/drawing/2010/main" xmlns="" Requires="a14">
          <p:sp>
            <p:nvSpPr>
              <p:cNvPr id="2" name="矩形 1"/>
              <p:cNvSpPr/>
              <p:nvPr/>
            </p:nvSpPr>
            <p:spPr>
              <a:xfrm>
                <a:off x="560439" y="585836"/>
                <a:ext cx="11139948" cy="3098349"/>
              </a:xfrm>
              <a:prstGeom prst="rect">
                <a:avLst/>
              </a:prstGeom>
            </p:spPr>
            <p:txBody>
              <a:bodyPr wrap="square">
                <a:spAutoFit/>
              </a:bodyPr>
              <a:lstStyle/>
              <a:p>
                <a:pPr>
                  <a:lnSpc>
                    <a:spcPct val="150000"/>
                  </a:lnSpc>
                </a:pPr>
                <a:r>
                  <a:rPr lang="zh-CN" altLang="zh-CN" sz="2800" dirty="0" smtClean="0"/>
                  <a:t>目标函数可化为</a:t>
                </a:r>
                <a:r>
                  <a:rPr lang="en-US" altLang="zh-CN" sz="2800" i="1" dirty="0"/>
                  <a:t>y</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3</m:t>
                        </m:r>
                      </m:num>
                      <m:den>
                        <m:r>
                          <a:rPr lang="en-US" altLang="zh-CN" sz="2800" b="0" i="1" smtClean="0">
                            <a:latin typeface="Cambria Math" panose="02040503050406030204" pitchFamily="18" charset="0"/>
                          </a:rPr>
                          <m:t>5</m:t>
                        </m:r>
                      </m:den>
                    </m:f>
                  </m:oMath>
                </a14:m>
                <a:r>
                  <a:rPr lang="en-US" altLang="zh-CN" sz="2800" i="1" dirty="0"/>
                  <a:t>x</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b="0" i="1" smtClean="0">
                            <a:latin typeface="Cambria Math" panose="02040503050406030204" pitchFamily="18" charset="0"/>
                          </a:rPr>
                          <m:t>𝑧</m:t>
                        </m:r>
                      </m:num>
                      <m:den>
                        <m:r>
                          <a:rPr lang="en-US" altLang="zh-CN" sz="2800" b="0" i="1" smtClean="0">
                            <a:latin typeface="Cambria Math" panose="02040503050406030204" pitchFamily="18" charset="0"/>
                          </a:rPr>
                          <m:t>1000</m:t>
                        </m:r>
                      </m:den>
                    </m:f>
                  </m:oMath>
                </a14:m>
                <a:r>
                  <a:rPr lang="en-US" altLang="zh-CN" sz="2800" dirty="0"/>
                  <a:t>,</a:t>
                </a:r>
                <a:r>
                  <a:rPr lang="zh-CN" altLang="zh-CN" sz="2800" dirty="0"/>
                  <a:t>由图可知当直线</a:t>
                </a:r>
                <a:r>
                  <a:rPr lang="en-US" altLang="zh-CN" sz="2800" i="1" dirty="0"/>
                  <a:t>y</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3</m:t>
                        </m:r>
                      </m:num>
                      <m:den>
                        <m:r>
                          <a:rPr lang="en-US" altLang="zh-CN" sz="2800" i="1">
                            <a:latin typeface="Cambria Math" panose="02040503050406030204" pitchFamily="18" charset="0"/>
                          </a:rPr>
                          <m:t>5</m:t>
                        </m:r>
                      </m:den>
                    </m:f>
                  </m:oMath>
                </a14:m>
                <a:r>
                  <a:rPr lang="en-US" altLang="zh-CN" sz="2800" i="1" dirty="0"/>
                  <a:t>x</a:t>
                </a:r>
                <a:r>
                  <a:rPr lang="en-US" altLang="zh-CN" sz="2800" dirty="0"/>
                  <a:t>+</a:t>
                </a:r>
                <a14:m>
                  <m:oMath xmlns:m="http://schemas.openxmlformats.org/officeDocument/2006/math">
                    <m:f>
                      <m:fPr>
                        <m:ctrlPr>
                          <a:rPr lang="en-US" altLang="zh-CN" sz="2800" i="1">
                            <a:latin typeface="Cambria Math" panose="02040503050406030204" pitchFamily="18" charset="0"/>
                          </a:rPr>
                        </m:ctrlPr>
                      </m:fPr>
                      <m:num>
                        <m:r>
                          <a:rPr lang="en-US" altLang="zh-CN" sz="2800" i="1">
                            <a:latin typeface="Cambria Math" panose="02040503050406030204" pitchFamily="18" charset="0"/>
                          </a:rPr>
                          <m:t>𝑧</m:t>
                        </m:r>
                      </m:num>
                      <m:den>
                        <m:r>
                          <a:rPr lang="en-US" altLang="zh-CN" sz="2800" i="1">
                            <a:latin typeface="Cambria Math" panose="02040503050406030204" pitchFamily="18" charset="0"/>
                          </a:rPr>
                          <m:t>1000</m:t>
                        </m:r>
                      </m:den>
                    </m:f>
                  </m:oMath>
                </a14:m>
                <a:r>
                  <a:rPr lang="zh-CN" altLang="zh-CN" sz="2800" dirty="0"/>
                  <a:t>过点</a:t>
                </a:r>
                <a:r>
                  <a:rPr lang="en-US" altLang="zh-CN" sz="2800" i="1" dirty="0"/>
                  <a:t>C</a:t>
                </a:r>
                <a:r>
                  <a:rPr lang="zh-CN" altLang="zh-CN" sz="2800" dirty="0"/>
                  <a:t>时</a:t>
                </a:r>
                <a:r>
                  <a:rPr lang="en-US" altLang="zh-CN" sz="2800" dirty="0"/>
                  <a:t>,</a:t>
                </a:r>
                <a:r>
                  <a:rPr lang="zh-CN" altLang="zh-CN" sz="2800" dirty="0"/>
                  <a:t>目标函数</a:t>
                </a:r>
                <a:r>
                  <a:rPr lang="en-US" altLang="zh-CN" sz="2800" i="1" dirty="0"/>
                  <a:t>z</a:t>
                </a:r>
                <a:r>
                  <a:rPr lang="zh-CN" altLang="zh-CN" sz="2800" dirty="0"/>
                  <a:t>取得最小值</a:t>
                </a:r>
                <a:r>
                  <a:rPr lang="en-US" altLang="zh-CN" sz="2800" dirty="0"/>
                  <a:t>.</a:t>
                </a:r>
                <a:r>
                  <a:rPr lang="zh-CN" altLang="zh-CN" sz="2800" dirty="0"/>
                  <a:t>由</a:t>
                </a:r>
                <a14:m>
                  <m:oMath xmlns:m="http://schemas.openxmlformats.org/officeDocument/2006/math">
                    <m:d>
                      <m:dPr>
                        <m:begChr m:val="{"/>
                        <m:endChr m:val=""/>
                        <m:ctrlPr>
                          <a:rPr lang="en-US" altLang="zh-CN" sz="2800" i="1">
                            <a:latin typeface="Cambria Math" panose="02040503050406030204" pitchFamily="18" charset="0"/>
                          </a:rPr>
                        </m:ctrlPr>
                      </m:dPr>
                      <m:e>
                        <m:eqArr>
                          <m:eqArrPr>
                            <m:ctrlPr>
                              <a:rPr lang="en-US" altLang="zh-CN" sz="2800" i="1">
                                <a:latin typeface="Cambria Math" panose="02040503050406030204" pitchFamily="18" charset="0"/>
                              </a:rPr>
                            </m:ctrlPr>
                          </m:eqArrPr>
                          <m:e>
                            <m:r>
                              <a:rPr lang="en-US" altLang="zh-CN" sz="2800" b="0" i="1" smtClean="0">
                                <a:latin typeface="Cambria Math" panose="02040503050406030204" pitchFamily="18" charset="0"/>
                              </a:rPr>
                              <m:t>𝑥</m:t>
                            </m:r>
                            <m:r>
                              <a:rPr lang="en-US" altLang="zh-CN" sz="2800" b="0" i="1" smtClean="0">
                                <a:latin typeface="Cambria Math" panose="02040503050406030204" pitchFamily="18" charset="0"/>
                              </a:rPr>
                              <m:t>+</m:t>
                            </m:r>
                            <m:r>
                              <a:rPr lang="en-US" altLang="zh-CN" sz="2800" b="0" i="1" smtClean="0">
                                <a:latin typeface="Cambria Math" panose="02040503050406030204" pitchFamily="18" charset="0"/>
                              </a:rPr>
                              <m:t>𝑦</m:t>
                            </m:r>
                            <m:r>
                              <a:rPr lang="en-US" altLang="zh-CN" sz="2800" b="0" i="1" smtClean="0">
                                <a:latin typeface="Cambria Math" panose="02040503050406030204" pitchFamily="18" charset="0"/>
                              </a:rPr>
                              <m:t>=6</m:t>
                            </m:r>
                          </m:e>
                          <m:e>
                            <m:r>
                              <a:rPr lang="en-US" altLang="zh-CN" sz="2800" i="1">
                                <a:latin typeface="Cambria Math" panose="02040503050406030204" pitchFamily="18" charset="0"/>
                              </a:rPr>
                              <m:t>𝑦</m:t>
                            </m:r>
                            <m:r>
                              <a:rPr lang="en-US" altLang="zh-CN" sz="2800" i="1">
                                <a:latin typeface="Cambria Math" panose="02040503050406030204" pitchFamily="18" charset="0"/>
                              </a:rPr>
                              <m:t>=1        </m:t>
                            </m:r>
                          </m:e>
                        </m:eqArr>
                      </m:e>
                    </m:d>
                  </m:oMath>
                </a14:m>
                <a:r>
                  <a:rPr lang="en-US" altLang="zh-CN" sz="2800" dirty="0" smtClean="0"/>
                  <a:t> , </a:t>
                </a:r>
                <a:r>
                  <a:rPr lang="zh-CN" altLang="zh-CN" sz="2800" dirty="0" smtClean="0"/>
                  <a:t>解</a:t>
                </a:r>
                <a:r>
                  <a:rPr lang="zh-CN" altLang="zh-CN" sz="2800" dirty="0"/>
                  <a:t>得</a:t>
                </a:r>
                <a:r>
                  <a:rPr lang="en-US" altLang="zh-CN" sz="2800" i="1" dirty="0"/>
                  <a:t>C</a:t>
                </a:r>
                <a:r>
                  <a:rPr lang="en-US" altLang="zh-CN" sz="2800" dirty="0"/>
                  <a:t>(5,1).</a:t>
                </a:r>
                <a:r>
                  <a:rPr lang="zh-CN" altLang="zh-CN" sz="2800" dirty="0"/>
                  <a:t>所以</a:t>
                </a:r>
              </a:p>
              <a:p>
                <a:pPr>
                  <a:lnSpc>
                    <a:spcPct val="150000"/>
                  </a:lnSpc>
                </a:pPr>
                <a:r>
                  <a:rPr lang="zh-CN" altLang="zh-CN" sz="2800" dirty="0"/>
                  <a:t>总租金</a:t>
                </a:r>
                <a:r>
                  <a:rPr lang="en-US" altLang="zh-CN" sz="2800" i="1" dirty="0"/>
                  <a:t>z</a:t>
                </a:r>
                <a:r>
                  <a:rPr lang="zh-CN" altLang="zh-CN" sz="2800" dirty="0"/>
                  <a:t>的最小值为</a:t>
                </a:r>
                <a:r>
                  <a:rPr lang="en-US" altLang="zh-CN" sz="2800" dirty="0"/>
                  <a:t>600×5+1 000×1=4 000(</a:t>
                </a:r>
                <a:r>
                  <a:rPr lang="zh-CN" altLang="zh-CN" sz="2800" dirty="0"/>
                  <a:t>元</a:t>
                </a:r>
                <a:r>
                  <a:rPr lang="en-US" altLang="zh-CN" sz="2800" dirty="0"/>
                  <a:t>).</a:t>
                </a:r>
                <a:endParaRPr lang="zh-CN" altLang="zh-CN" sz="2800" dirty="0"/>
              </a:p>
            </p:txBody>
          </p:sp>
        </mc:Choice>
        <mc:Fallback>
          <p:sp>
            <p:nvSpPr>
              <p:cNvPr id="2" name="矩形 1"/>
              <p:cNvSpPr>
                <a:spLocks noRot="1" noChangeAspect="1" noMove="1" noResize="1" noEditPoints="1" noAdjustHandles="1" noChangeArrowheads="1" noChangeShapeType="1" noTextEdit="1"/>
              </p:cNvSpPr>
              <p:nvPr/>
            </p:nvSpPr>
            <p:spPr>
              <a:xfrm>
                <a:off x="560439" y="585836"/>
                <a:ext cx="11139948" cy="3098349"/>
              </a:xfrm>
              <a:prstGeom prst="rect">
                <a:avLst/>
              </a:prstGeom>
              <a:blipFill rotWithShape="0">
                <a:blip r:embed="rId2"/>
                <a:stretch>
                  <a:fillRect l="-1149" b="-2165"/>
                </a:stretch>
              </a:blipFill>
            </p:spPr>
            <p:txBody>
              <a:bodyPr/>
              <a:lstStyle/>
              <a:p>
                <a:r>
                  <a:rPr lang="zh-CN" altLang="en-US">
                    <a:noFill/>
                  </a:rPr>
                  <a:t> </a:t>
                </a:r>
              </a:p>
            </p:txBody>
          </p:sp>
        </mc:Fallback>
      </mc:AlternateContent>
    </p:spTree>
    <p:extLst>
      <p:ext uri="{BB962C8B-B14F-4D97-AF65-F5344CB8AC3E}">
        <p14:creationId xmlns:p14="http://schemas.microsoft.com/office/powerpoint/2010/main" xmlns="" val="3098544028"/>
      </p:ext>
    </p:extLst>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p:cNvSpPr/>
          <p:nvPr/>
        </p:nvSpPr>
        <p:spPr>
          <a:xfrm>
            <a:off x="639097" y="391790"/>
            <a:ext cx="10913806" cy="5262979"/>
          </a:xfrm>
          <a:prstGeom prst="rect">
            <a:avLst/>
          </a:prstGeom>
          <a:ln>
            <a:solidFill>
              <a:schemeClr val="tx1"/>
            </a:solidFill>
          </a:ln>
        </p:spPr>
        <p:txBody>
          <a:bodyPr wrap="square">
            <a:spAutoFit/>
          </a:bodyPr>
          <a:lstStyle/>
          <a:p>
            <a:pPr lvl="0">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感悟升华</a:t>
            </a:r>
          </a:p>
          <a:p>
            <a:pPr lvl="0" algn="ctr">
              <a:lnSpc>
                <a:spcPct val="150000"/>
              </a:lnSpc>
            </a:pPr>
            <a:r>
              <a:rPr lang="zh-CN" altLang="en-US" sz="2800" b="1" dirty="0" smtClean="0">
                <a:solidFill>
                  <a:prstClr val="black"/>
                </a:solidFill>
              </a:rPr>
              <a:t>解</a:t>
            </a:r>
            <a:r>
              <a:rPr lang="zh-CN" altLang="en-US" sz="2800" b="1" dirty="0">
                <a:solidFill>
                  <a:prstClr val="black"/>
                </a:solidFill>
              </a:rPr>
              <a:t>线性规划应用题的</a:t>
            </a:r>
            <a:r>
              <a:rPr lang="en-US" altLang="zh-CN" sz="2800" b="1" dirty="0">
                <a:solidFill>
                  <a:prstClr val="black"/>
                </a:solidFill>
              </a:rPr>
              <a:t>3</a:t>
            </a:r>
            <a:r>
              <a:rPr lang="zh-CN" altLang="en-US" sz="2800" b="1" dirty="0">
                <a:solidFill>
                  <a:prstClr val="black"/>
                </a:solidFill>
              </a:rPr>
              <a:t>个步骤</a:t>
            </a:r>
          </a:p>
          <a:p>
            <a:pPr lvl="0">
              <a:lnSpc>
                <a:spcPct val="150000"/>
              </a:lnSpc>
            </a:pPr>
            <a:endParaRPr lang="en-US" altLang="zh-CN" sz="2800" dirty="0" smtClean="0">
              <a:solidFill>
                <a:prstClr val="black"/>
              </a:solidFill>
            </a:endParaRPr>
          </a:p>
          <a:p>
            <a:pPr lvl="0">
              <a:lnSpc>
                <a:spcPct val="150000"/>
              </a:lnSpc>
            </a:pPr>
            <a:endParaRPr lang="en-US" altLang="zh-CN" sz="2800" dirty="0">
              <a:solidFill>
                <a:prstClr val="black"/>
              </a:solidFill>
            </a:endParaRPr>
          </a:p>
          <a:p>
            <a:pPr lvl="0">
              <a:lnSpc>
                <a:spcPct val="150000"/>
              </a:lnSpc>
            </a:pPr>
            <a:endParaRPr lang="en-US" altLang="zh-CN" sz="2800" dirty="0" smtClean="0">
              <a:solidFill>
                <a:prstClr val="black"/>
              </a:solidFill>
            </a:endParaRPr>
          </a:p>
          <a:p>
            <a:pPr lvl="0">
              <a:lnSpc>
                <a:spcPct val="150000"/>
              </a:lnSpc>
            </a:pPr>
            <a:endParaRPr lang="en-US" altLang="zh-CN" sz="2800" dirty="0">
              <a:solidFill>
                <a:prstClr val="black"/>
              </a:solidFill>
            </a:endParaRPr>
          </a:p>
          <a:p>
            <a:pPr lvl="0">
              <a:lnSpc>
                <a:spcPct val="150000"/>
              </a:lnSpc>
            </a:pPr>
            <a:endParaRPr lang="en-US" altLang="zh-CN" sz="2800" dirty="0" smtClean="0">
              <a:solidFill>
                <a:prstClr val="black"/>
              </a:solidFill>
            </a:endParaRPr>
          </a:p>
          <a:p>
            <a:pPr lvl="0">
              <a:lnSpc>
                <a:spcPct val="150000"/>
              </a:lnSpc>
            </a:pPr>
            <a:endParaRPr lang="en-US" altLang="zh-CN" sz="2800" dirty="0">
              <a:solidFill>
                <a:prstClr val="black"/>
              </a:solidFill>
            </a:endParaRPr>
          </a:p>
        </p:txBody>
      </p:sp>
      <p:graphicFrame>
        <p:nvGraphicFramePr>
          <p:cNvPr id="6" name="表格 5"/>
          <p:cNvGraphicFramePr>
            <a:graphicFrameLocks noGrp="1"/>
          </p:cNvGraphicFramePr>
          <p:nvPr>
            <p:extLst>
              <p:ext uri="{D42A27DB-BD31-4B8C-83A1-F6EECF244321}">
                <p14:modId xmlns:p14="http://schemas.microsoft.com/office/powerpoint/2010/main" xmlns="" val="3894010520"/>
              </p:ext>
            </p:extLst>
          </p:nvPr>
        </p:nvGraphicFramePr>
        <p:xfrm>
          <a:off x="989780" y="1733892"/>
          <a:ext cx="10120672" cy="3447456"/>
        </p:xfrm>
        <a:graphic>
          <a:graphicData uri="http://schemas.openxmlformats.org/drawingml/2006/table">
            <a:tbl>
              <a:tblPr firstRow="1" bandRow="1">
                <a:tableStyleId>{5940675A-B579-460E-94D1-54222C63F5DA}</a:tableStyleId>
              </a:tblPr>
              <a:tblGrid>
                <a:gridCol w="1586272">
                  <a:extLst>
                    <a:ext uri="{9D8B030D-6E8A-4147-A177-3AD203B41FA5}">
                      <a16:colId xmlns:a16="http://schemas.microsoft.com/office/drawing/2014/main" xmlns="" val="284126864"/>
                    </a:ext>
                  </a:extLst>
                </a:gridCol>
                <a:gridCol w="8534400">
                  <a:extLst>
                    <a:ext uri="{9D8B030D-6E8A-4147-A177-3AD203B41FA5}">
                      <a16:colId xmlns:a16="http://schemas.microsoft.com/office/drawing/2014/main" xmlns="" val="300676747"/>
                    </a:ext>
                  </a:extLst>
                </a:gridCol>
              </a:tblGrid>
              <a:tr h="1314361">
                <a:tc>
                  <a:txBody>
                    <a:bodyPr/>
                    <a:lstStyle/>
                    <a:p>
                      <a:pPr algn="ctr">
                        <a:lnSpc>
                          <a:spcPct val="150000"/>
                        </a:lnSpc>
                      </a:pPr>
                      <a:r>
                        <a:rPr lang="zh-CN" altLang="en-US" sz="2800" dirty="0" smtClean="0">
                          <a:solidFill>
                            <a:prstClr val="black"/>
                          </a:solidFill>
                        </a:rPr>
                        <a:t>转化</a:t>
                      </a:r>
                      <a:endParaRPr lang="zh-CN" altLang="en-US" sz="2800" dirty="0"/>
                    </a:p>
                  </a:txBody>
                  <a:tcPr anchor="ctr"/>
                </a:tc>
                <a:tc>
                  <a:txBody>
                    <a:bodyPr/>
                    <a:lstStyle/>
                    <a:p>
                      <a:pPr algn="ctr">
                        <a:lnSpc>
                          <a:spcPct val="150000"/>
                        </a:lnSpc>
                      </a:pPr>
                      <a:r>
                        <a:rPr lang="zh-CN" altLang="en-US" sz="2800" dirty="0" smtClean="0">
                          <a:solidFill>
                            <a:prstClr val="black"/>
                          </a:solidFill>
                        </a:rPr>
                        <a:t>设元</a:t>
                      </a:r>
                      <a:r>
                        <a:rPr lang="en-US" altLang="zh-CN" sz="2800" dirty="0" smtClean="0">
                          <a:solidFill>
                            <a:prstClr val="black"/>
                          </a:solidFill>
                        </a:rPr>
                        <a:t>,</a:t>
                      </a:r>
                      <a:r>
                        <a:rPr lang="zh-CN" altLang="en-US" sz="2800" dirty="0" smtClean="0">
                          <a:solidFill>
                            <a:prstClr val="black"/>
                          </a:solidFill>
                        </a:rPr>
                        <a:t>写出约束条件和目标函数</a:t>
                      </a:r>
                      <a:r>
                        <a:rPr lang="en-US" altLang="zh-CN" sz="2800" dirty="0" smtClean="0">
                          <a:solidFill>
                            <a:prstClr val="black"/>
                          </a:solidFill>
                        </a:rPr>
                        <a:t>,</a:t>
                      </a:r>
                      <a:r>
                        <a:rPr lang="zh-CN" altLang="en-US" sz="2800" dirty="0" smtClean="0">
                          <a:solidFill>
                            <a:prstClr val="black"/>
                          </a:solidFill>
                        </a:rPr>
                        <a:t>从而将实际问题转化为线性规划问题</a:t>
                      </a:r>
                      <a:r>
                        <a:rPr lang="en-US" altLang="zh-CN" sz="2800" dirty="0" smtClean="0">
                          <a:solidFill>
                            <a:prstClr val="black"/>
                          </a:solidFill>
                        </a:rPr>
                        <a:t>.</a:t>
                      </a:r>
                      <a:endParaRPr lang="zh-CN" altLang="en-US" sz="2800" dirty="0"/>
                    </a:p>
                  </a:txBody>
                  <a:tcPr anchor="ctr"/>
                </a:tc>
                <a:extLst>
                  <a:ext uri="{0D108BD9-81ED-4DB2-BD59-A6C34878D82A}">
                    <a16:rowId xmlns:a16="http://schemas.microsoft.com/office/drawing/2014/main" xmlns="" val="2414792489"/>
                  </a:ext>
                </a:extLst>
              </a:tr>
              <a:tr h="761495">
                <a:tc>
                  <a:txBody>
                    <a:bodyPr/>
                    <a:lstStyle/>
                    <a:p>
                      <a:pPr algn="ctr">
                        <a:lnSpc>
                          <a:spcPct val="150000"/>
                        </a:lnSpc>
                      </a:pPr>
                      <a:r>
                        <a:rPr lang="zh-CN" altLang="en-US" sz="2800" dirty="0" smtClean="0">
                          <a:solidFill>
                            <a:prstClr val="black"/>
                          </a:solidFill>
                        </a:rPr>
                        <a:t>求解</a:t>
                      </a:r>
                      <a:endParaRPr lang="zh-CN" altLang="en-US" sz="2800" dirty="0"/>
                    </a:p>
                  </a:txBody>
                  <a:tcPr anchor="ctr"/>
                </a:tc>
                <a:tc>
                  <a:txBody>
                    <a:bodyPr/>
                    <a:lstStyle/>
                    <a:p>
                      <a:pPr algn="ctr">
                        <a:lnSpc>
                          <a:spcPct val="150000"/>
                        </a:lnSpc>
                      </a:pPr>
                      <a:r>
                        <a:rPr lang="zh-CN" altLang="en-US" sz="2800" dirty="0" smtClean="0">
                          <a:solidFill>
                            <a:prstClr val="black"/>
                          </a:solidFill>
                        </a:rPr>
                        <a:t>解这个纯数学的线性规划问题</a:t>
                      </a:r>
                      <a:endParaRPr lang="zh-CN" altLang="en-US" sz="2800" dirty="0"/>
                    </a:p>
                  </a:txBody>
                  <a:tcPr anchor="ctr"/>
                </a:tc>
                <a:extLst>
                  <a:ext uri="{0D108BD9-81ED-4DB2-BD59-A6C34878D82A}">
                    <a16:rowId xmlns:a16="http://schemas.microsoft.com/office/drawing/2014/main" xmlns="" val="2586503914"/>
                  </a:ext>
                </a:extLst>
              </a:tr>
              <a:tr h="1314361">
                <a:tc>
                  <a:txBody>
                    <a:bodyPr/>
                    <a:lstStyle/>
                    <a:p>
                      <a:pPr algn="ctr">
                        <a:lnSpc>
                          <a:spcPct val="150000"/>
                        </a:lnSpc>
                      </a:pPr>
                      <a:r>
                        <a:rPr lang="zh-CN" altLang="en-US" sz="2800" dirty="0" smtClean="0">
                          <a:solidFill>
                            <a:prstClr val="black"/>
                          </a:solidFill>
                        </a:rPr>
                        <a:t>作答</a:t>
                      </a:r>
                      <a:endParaRPr lang="zh-CN" altLang="en-US" sz="2800" dirty="0"/>
                    </a:p>
                  </a:txBody>
                  <a:tcPr anchor="ctr"/>
                </a:tc>
                <a:tc>
                  <a:txBody>
                    <a:bodyPr/>
                    <a:lstStyle/>
                    <a:p>
                      <a:pPr algn="ctr">
                        <a:lnSpc>
                          <a:spcPct val="150000"/>
                        </a:lnSpc>
                      </a:pPr>
                      <a:r>
                        <a:rPr lang="zh-CN" altLang="en-US" sz="2800" dirty="0" smtClean="0">
                          <a:solidFill>
                            <a:prstClr val="black"/>
                          </a:solidFill>
                        </a:rPr>
                        <a:t>将数学问题的答案还原为实际问题的答案</a:t>
                      </a:r>
                      <a:endParaRPr lang="zh-CN" altLang="en-US" sz="2800" dirty="0"/>
                    </a:p>
                  </a:txBody>
                  <a:tcPr anchor="ctr"/>
                </a:tc>
                <a:extLst>
                  <a:ext uri="{0D108BD9-81ED-4DB2-BD59-A6C34878D82A}">
                    <a16:rowId xmlns:a16="http://schemas.microsoft.com/office/drawing/2014/main" xmlns="" val="4271398802"/>
                  </a:ext>
                </a:extLst>
              </a:tr>
            </a:tbl>
          </a:graphicData>
        </a:graphic>
      </p:graphicFrame>
    </p:spTree>
    <p:extLst>
      <p:ext uri="{BB962C8B-B14F-4D97-AF65-F5344CB8AC3E}">
        <p14:creationId xmlns:p14="http://schemas.microsoft.com/office/powerpoint/2010/main" xmlns="" val="63352267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234043" y="949904"/>
            <a:ext cx="11723913" cy="3970318"/>
          </a:xfrm>
          <a:prstGeom prst="rect">
            <a:avLst/>
          </a:prstGeom>
        </p:spPr>
        <p:txBody>
          <a:bodyPr wrap="square">
            <a:spAutoFit/>
          </a:bodyPr>
          <a:lstStyle/>
          <a:p>
            <a:pPr>
              <a:lnSpc>
                <a:spcPct val="150000"/>
              </a:lnSpc>
            </a:pPr>
            <a:r>
              <a:rPr lang="en-US" altLang="zh-CN" sz="2800" b="1" dirty="0">
                <a:latin typeface="+mj-ea"/>
                <a:ea typeface="+mj-ea"/>
              </a:rPr>
              <a:t>1.</a:t>
            </a:r>
            <a:r>
              <a:rPr lang="zh-CN" altLang="en-US" sz="2800" b="1" dirty="0">
                <a:latin typeface="+mj-ea"/>
                <a:ea typeface="+mj-ea"/>
              </a:rPr>
              <a:t>命题分析预测 </a:t>
            </a:r>
            <a:r>
              <a:rPr lang="zh-CN" altLang="en-US" sz="2800" b="1" dirty="0" smtClean="0">
                <a:latin typeface="+mj-ea"/>
                <a:ea typeface="+mj-ea"/>
              </a:rPr>
              <a:t>  </a:t>
            </a:r>
            <a:r>
              <a:rPr lang="zh-CN" altLang="en-US" sz="2800" dirty="0" smtClean="0">
                <a:latin typeface="+mj-ea"/>
                <a:ea typeface="+mj-ea"/>
              </a:rPr>
              <a:t>从</a:t>
            </a:r>
            <a:r>
              <a:rPr lang="zh-CN" altLang="en-US" sz="2800" dirty="0">
                <a:latin typeface="+mj-ea"/>
                <a:ea typeface="+mj-ea"/>
              </a:rPr>
              <a:t>近五年的命题情况来看</a:t>
            </a:r>
            <a:r>
              <a:rPr lang="en-US" altLang="zh-CN" sz="2800" dirty="0">
                <a:latin typeface="+mj-ea"/>
                <a:ea typeface="+mj-ea"/>
              </a:rPr>
              <a:t>,</a:t>
            </a:r>
            <a:r>
              <a:rPr lang="zh-CN" altLang="en-US" sz="2800" dirty="0">
                <a:latin typeface="+mj-ea"/>
                <a:ea typeface="+mj-ea"/>
              </a:rPr>
              <a:t>本讲是高考的重点</a:t>
            </a:r>
            <a:r>
              <a:rPr lang="en-US" altLang="zh-CN" sz="2800" dirty="0">
                <a:latin typeface="+mj-ea"/>
                <a:ea typeface="+mj-ea"/>
              </a:rPr>
              <a:t>,</a:t>
            </a:r>
            <a:r>
              <a:rPr lang="zh-CN" altLang="en-US" sz="2800" dirty="0">
                <a:latin typeface="+mj-ea"/>
                <a:ea typeface="+mj-ea"/>
              </a:rPr>
              <a:t>命题稳定</a:t>
            </a:r>
            <a:r>
              <a:rPr lang="en-US" altLang="zh-CN" sz="2800" dirty="0">
                <a:latin typeface="+mj-ea"/>
                <a:ea typeface="+mj-ea"/>
              </a:rPr>
              <a:t>,</a:t>
            </a:r>
            <a:r>
              <a:rPr lang="zh-CN" altLang="en-US" sz="2800" dirty="0">
                <a:latin typeface="+mj-ea"/>
                <a:ea typeface="+mj-ea"/>
              </a:rPr>
              <a:t>难度适中</a:t>
            </a:r>
            <a:r>
              <a:rPr lang="en-US" altLang="zh-CN" sz="2800" dirty="0">
                <a:latin typeface="+mj-ea"/>
                <a:ea typeface="+mj-ea"/>
              </a:rPr>
              <a:t>.</a:t>
            </a:r>
            <a:r>
              <a:rPr lang="zh-CN" altLang="en-US" sz="2800" dirty="0">
                <a:latin typeface="+mj-ea"/>
                <a:ea typeface="+mj-ea"/>
              </a:rPr>
              <a:t>主要考查利用线性规划知识求目标函数的最值、取值范围、参数的取值</a:t>
            </a:r>
            <a:r>
              <a:rPr lang="en-US" altLang="zh-CN" sz="2800" dirty="0">
                <a:latin typeface="+mj-ea"/>
                <a:ea typeface="+mj-ea"/>
              </a:rPr>
              <a:t>(</a:t>
            </a:r>
            <a:r>
              <a:rPr lang="zh-CN" altLang="en-US" sz="2800" dirty="0">
                <a:latin typeface="+mj-ea"/>
                <a:ea typeface="+mj-ea"/>
              </a:rPr>
              <a:t>范围</a:t>
            </a:r>
            <a:r>
              <a:rPr lang="en-US" altLang="zh-CN" sz="2800" dirty="0">
                <a:latin typeface="+mj-ea"/>
                <a:ea typeface="+mj-ea"/>
              </a:rPr>
              <a:t>)</a:t>
            </a:r>
            <a:r>
              <a:rPr lang="zh-CN" altLang="en-US" sz="2800" dirty="0">
                <a:latin typeface="+mj-ea"/>
                <a:ea typeface="+mj-ea"/>
              </a:rPr>
              <a:t>以及实际应用</a:t>
            </a:r>
            <a:r>
              <a:rPr lang="en-US" altLang="zh-CN" sz="2800" dirty="0">
                <a:latin typeface="+mj-ea"/>
                <a:ea typeface="+mj-ea"/>
              </a:rPr>
              <a:t>,</a:t>
            </a:r>
            <a:r>
              <a:rPr lang="zh-CN" altLang="en-US" sz="2800" dirty="0">
                <a:latin typeface="+mj-ea"/>
                <a:ea typeface="+mj-ea"/>
              </a:rPr>
              <a:t>目标函数大多是线性的</a:t>
            </a:r>
            <a:r>
              <a:rPr lang="en-US" altLang="zh-CN" sz="2800" dirty="0">
                <a:latin typeface="+mj-ea"/>
                <a:ea typeface="+mj-ea"/>
              </a:rPr>
              <a:t>,</a:t>
            </a:r>
            <a:r>
              <a:rPr lang="zh-CN" altLang="en-US" sz="2800" dirty="0">
                <a:latin typeface="+mj-ea"/>
                <a:ea typeface="+mj-ea"/>
              </a:rPr>
              <a:t>偶尔也会出现斜率型和距离型的目标函数</a:t>
            </a:r>
            <a:r>
              <a:rPr lang="en-US" altLang="zh-CN" sz="2800" dirty="0">
                <a:latin typeface="+mj-ea"/>
                <a:ea typeface="+mj-ea"/>
              </a:rPr>
              <a:t>,</a:t>
            </a:r>
            <a:r>
              <a:rPr lang="zh-CN" altLang="en-US" sz="2800" dirty="0">
                <a:latin typeface="+mj-ea"/>
                <a:ea typeface="+mj-ea"/>
              </a:rPr>
              <a:t>主要以选择题和填空题的形式出现</a:t>
            </a:r>
            <a:r>
              <a:rPr lang="en-US" altLang="zh-CN" sz="2800" dirty="0">
                <a:latin typeface="+mj-ea"/>
                <a:ea typeface="+mj-ea"/>
              </a:rPr>
              <a:t>.</a:t>
            </a:r>
            <a:r>
              <a:rPr lang="zh-CN" altLang="en-US" sz="2800" dirty="0">
                <a:latin typeface="+mj-ea"/>
                <a:ea typeface="+mj-ea"/>
              </a:rPr>
              <a:t> </a:t>
            </a:r>
          </a:p>
          <a:p>
            <a:pPr>
              <a:lnSpc>
                <a:spcPct val="150000"/>
              </a:lnSpc>
            </a:pPr>
            <a:r>
              <a:rPr lang="en-US" altLang="zh-CN" sz="2800" b="1" dirty="0">
                <a:latin typeface="+mj-ea"/>
                <a:ea typeface="+mj-ea"/>
              </a:rPr>
              <a:t>2.</a:t>
            </a:r>
            <a:r>
              <a:rPr lang="zh-CN" altLang="en-US" sz="2800" b="1" dirty="0">
                <a:latin typeface="+mj-ea"/>
                <a:ea typeface="+mj-ea"/>
              </a:rPr>
              <a:t>学科核心素养 </a:t>
            </a:r>
            <a:r>
              <a:rPr lang="zh-CN" altLang="en-US" sz="2800" b="1" dirty="0" smtClean="0">
                <a:latin typeface="+mj-ea"/>
                <a:ea typeface="+mj-ea"/>
              </a:rPr>
              <a:t>  </a:t>
            </a:r>
            <a:r>
              <a:rPr lang="zh-CN" altLang="en-US" sz="2800" dirty="0" smtClean="0">
                <a:latin typeface="+mj-ea"/>
                <a:ea typeface="+mj-ea"/>
              </a:rPr>
              <a:t>本</a:t>
            </a:r>
            <a:r>
              <a:rPr lang="zh-CN" altLang="en-US" sz="2800" dirty="0">
                <a:latin typeface="+mj-ea"/>
                <a:ea typeface="+mj-ea"/>
              </a:rPr>
              <a:t>讲通过线性规划问题及其应用考查考生的数学运算、直观想象和数学建模素养及数形结合思想的应用</a:t>
            </a:r>
            <a:r>
              <a:rPr lang="en-US" altLang="zh-CN" sz="2800" dirty="0">
                <a:latin typeface="+mj-ea"/>
                <a:ea typeface="+mj-ea"/>
              </a:rPr>
              <a:t>.</a:t>
            </a:r>
            <a:endParaRPr lang="zh-CN" altLang="en-US" sz="2800" dirty="0">
              <a:latin typeface="+mj-ea"/>
              <a:ea typeface="+mj-ea"/>
            </a:endParaRPr>
          </a:p>
        </p:txBody>
      </p:sp>
      <p:sp>
        <p:nvSpPr>
          <p:cNvPr id="5" name="矩形 4"/>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8" name="矩形 7"/>
          <p:cNvSpPr/>
          <p:nvPr/>
        </p:nvSpPr>
        <p:spPr>
          <a:xfrm>
            <a:off x="718457" y="0"/>
            <a:ext cx="27105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dirty="0" smtClean="0">
                <a:solidFill>
                  <a:srgbClr val="DA251C"/>
                </a:solidFill>
              </a:rPr>
              <a:t>聚焦核心素养</a:t>
            </a:r>
            <a:endParaRPr lang="zh-CN" altLang="en-US" sz="2800" dirty="0">
              <a:solidFill>
                <a:srgbClr val="DA251C"/>
              </a:solidFill>
            </a:endParaRPr>
          </a:p>
        </p:txBody>
      </p:sp>
    </p:spTree>
    <p:extLst>
      <p:ext uri="{BB962C8B-B14F-4D97-AF65-F5344CB8AC3E}">
        <p14:creationId xmlns:p14="http://schemas.microsoft.com/office/powerpoint/2010/main" xmlns="" val="14837674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1" y="1273629"/>
            <a:ext cx="3951514" cy="4354285"/>
          </a:xfrm>
          <a:prstGeom prst="rect">
            <a:avLst/>
          </a:prstGeom>
          <a:solidFill>
            <a:srgbClr val="DA251C"/>
          </a:solidFill>
          <a:ln w="127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b="1" dirty="0" smtClean="0">
                <a:solidFill>
                  <a:schemeClr val="bg1"/>
                </a:solidFill>
                <a:latin typeface="微软雅黑" panose="020B0503020204020204" pitchFamily="34" charset="-122"/>
                <a:ea typeface="微软雅黑" panose="020B0503020204020204" pitchFamily="34" charset="-122"/>
              </a:rPr>
              <a:t>A</a:t>
            </a:r>
            <a:r>
              <a:rPr lang="zh-CN" altLang="en-US" sz="2800" b="1" dirty="0" smtClean="0">
                <a:solidFill>
                  <a:schemeClr val="bg1"/>
                </a:solidFill>
                <a:latin typeface="微软雅黑" panose="020B0503020204020204" pitchFamily="34" charset="-122"/>
                <a:ea typeface="微软雅黑" panose="020B0503020204020204" pitchFamily="34" charset="-122"/>
              </a:rPr>
              <a:t>考点</a:t>
            </a:r>
            <a:r>
              <a:rPr lang="zh-CN" altLang="en-US" sz="2800" b="1" dirty="0">
                <a:solidFill>
                  <a:schemeClr val="bg1"/>
                </a:solidFill>
                <a:latin typeface="微软雅黑" panose="020B0503020204020204" pitchFamily="34" charset="-122"/>
                <a:ea typeface="微软雅黑" panose="020B0503020204020204" pitchFamily="34" charset="-122"/>
              </a:rPr>
              <a:t>帮</a:t>
            </a:r>
            <a:r>
              <a:rPr lang="en-US" altLang="zh-CN" sz="2800" b="1" dirty="0">
                <a:solidFill>
                  <a:schemeClr val="bg1"/>
                </a:solidFill>
                <a:latin typeface="微软雅黑" panose="020B0503020204020204" pitchFamily="34" charset="-122"/>
                <a:ea typeface="微软雅黑" panose="020B0503020204020204" pitchFamily="34" charset="-122"/>
              </a:rPr>
              <a:t>·</a:t>
            </a:r>
            <a:r>
              <a:rPr lang="zh-CN" altLang="en-US" sz="2800" b="1" dirty="0">
                <a:solidFill>
                  <a:schemeClr val="bg1"/>
                </a:solidFill>
                <a:latin typeface="微软雅黑" panose="020B0503020204020204" pitchFamily="34" charset="-122"/>
                <a:ea typeface="微软雅黑" panose="020B0503020204020204" pitchFamily="34" charset="-122"/>
              </a:rPr>
              <a:t>知识全通关</a:t>
            </a:r>
          </a:p>
        </p:txBody>
      </p:sp>
      <p:sp>
        <p:nvSpPr>
          <p:cNvPr id="3" name="矩形 15">
            <a:hlinkClick r:id="rId2" action="ppaction://hlinksldjump"/>
          </p:cNvPr>
          <p:cNvSpPr/>
          <p:nvPr/>
        </p:nvSpPr>
        <p:spPr>
          <a:xfrm>
            <a:off x="4650230" y="2495098"/>
            <a:ext cx="7236970" cy="1683612"/>
          </a:xfrm>
          <a:prstGeom prst="rect">
            <a:avLst/>
          </a:prstGeom>
          <a:noFill/>
          <a:ln>
            <a:noFill/>
          </a:ln>
        </p:spPr>
        <p:style>
          <a:lnRef idx="3">
            <a:schemeClr val="lt1"/>
          </a:lnRef>
          <a:fillRef idx="1">
            <a:schemeClr val="accent6"/>
          </a:fillRef>
          <a:effectRef idx="1">
            <a:schemeClr val="accent6"/>
          </a:effectRef>
          <a:fontRef idx="minor">
            <a:schemeClr val="lt1"/>
          </a:fontRef>
        </p:style>
        <p:txBody>
          <a:bodyPr rtlCol="0" anchor="ctr"/>
          <a:lstStyle/>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1   </a:t>
            </a:r>
            <a:r>
              <a:rPr lang="zh-CN" altLang="en-US" sz="2800" dirty="0">
                <a:solidFill>
                  <a:schemeClr val="tx1"/>
                </a:solidFill>
              </a:rPr>
              <a:t>二元一次不等式（组）与平面区域</a:t>
            </a:r>
            <a:endParaRPr lang="en-US" altLang="zh-CN" sz="2800" dirty="0">
              <a:solidFill>
                <a:schemeClr val="tx1"/>
              </a:solidFill>
            </a:endParaRPr>
          </a:p>
          <a:p>
            <a:pPr>
              <a:lnSpc>
                <a:spcPct val="150000"/>
              </a:lnSpc>
            </a:pPr>
            <a:r>
              <a:rPr lang="zh-CN" altLang="en-US" sz="2800" dirty="0">
                <a:solidFill>
                  <a:schemeClr val="tx1">
                    <a:lumMod val="95000"/>
                    <a:lumOff val="5000"/>
                  </a:schemeClr>
                </a:solidFill>
                <a:latin typeface="微软雅黑" panose="020B0503020204020204" pitchFamily="34" charset="-122"/>
                <a:ea typeface="微软雅黑" panose="020B0503020204020204" pitchFamily="34" charset="-122"/>
              </a:rPr>
              <a:t>考点</a:t>
            </a:r>
            <a:r>
              <a:rPr lang="en-US" altLang="zh-CN" sz="2800" dirty="0">
                <a:solidFill>
                  <a:schemeClr val="tx1">
                    <a:lumMod val="95000"/>
                    <a:lumOff val="5000"/>
                  </a:schemeClr>
                </a:solidFill>
                <a:latin typeface="微软雅黑" panose="020B0503020204020204" pitchFamily="34" charset="-122"/>
                <a:ea typeface="微软雅黑" panose="020B0503020204020204" pitchFamily="34" charset="-122"/>
              </a:rPr>
              <a:t>2   </a:t>
            </a:r>
            <a:r>
              <a:rPr lang="zh-CN" altLang="en-US" sz="2800" dirty="0">
                <a:solidFill>
                  <a:schemeClr val="tx1"/>
                </a:solidFill>
              </a:rPr>
              <a:t>简单的线性规划问题</a:t>
            </a:r>
            <a:endParaRPr lang="en-US" altLang="zh-CN" sz="2800" dirty="0">
              <a:solidFill>
                <a:schemeClr val="tx1"/>
              </a:solidFill>
            </a:endParaRPr>
          </a:p>
        </p:txBody>
      </p:sp>
    </p:spTree>
    <p:extLst>
      <p:ext uri="{BB962C8B-B14F-4D97-AF65-F5344CB8AC3E}">
        <p14:creationId xmlns:p14="http://schemas.microsoft.com/office/powerpoint/2010/main" xmlns="" val="201981847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p:cNvSpPr/>
          <p:nvPr/>
        </p:nvSpPr>
        <p:spPr>
          <a:xfrm>
            <a:off x="0" y="0"/>
            <a:ext cx="12192000" cy="729343"/>
          </a:xfrm>
          <a:prstGeom prst="rect">
            <a:avLst/>
          </a:prstGeom>
          <a:solidFill>
            <a:srgbClr val="DA251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chemeClr val="bg1"/>
              </a:solidFill>
            </a:endParaRPr>
          </a:p>
        </p:txBody>
      </p:sp>
      <p:sp>
        <p:nvSpPr>
          <p:cNvPr id="7" name="矩形 6"/>
          <p:cNvSpPr/>
          <p:nvPr/>
        </p:nvSpPr>
        <p:spPr>
          <a:xfrm>
            <a:off x="718457" y="-1"/>
            <a:ext cx="348343"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800" dirty="0">
              <a:solidFill>
                <a:srgbClr val="DA251C"/>
              </a:solidFill>
            </a:endParaRPr>
          </a:p>
        </p:txBody>
      </p:sp>
      <p:sp>
        <p:nvSpPr>
          <p:cNvPr id="8" name="矩形 7"/>
          <p:cNvSpPr/>
          <p:nvPr/>
        </p:nvSpPr>
        <p:spPr>
          <a:xfrm>
            <a:off x="1066800" y="-2"/>
            <a:ext cx="6946489" cy="72934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zh-CN" altLang="en-US" sz="2800" dirty="0">
                <a:solidFill>
                  <a:srgbClr val="DA251C"/>
                </a:solidFill>
              </a:rPr>
              <a:t>考点</a:t>
            </a:r>
            <a:r>
              <a:rPr lang="en-US" altLang="zh-CN" sz="2800" dirty="0">
                <a:solidFill>
                  <a:srgbClr val="DA251C"/>
                </a:solidFill>
              </a:rPr>
              <a:t>1   </a:t>
            </a:r>
            <a:r>
              <a:rPr lang="zh-CN" altLang="en-US" sz="2800" dirty="0">
                <a:solidFill>
                  <a:srgbClr val="DA251C"/>
                </a:solidFill>
              </a:rPr>
              <a:t>二元一次不等式（组）与平面区域</a:t>
            </a:r>
          </a:p>
        </p:txBody>
      </p:sp>
      <p:sp>
        <p:nvSpPr>
          <p:cNvPr id="5" name="矩形 1"/>
          <p:cNvSpPr/>
          <p:nvPr/>
        </p:nvSpPr>
        <p:spPr>
          <a:xfrm>
            <a:off x="234043" y="733177"/>
            <a:ext cx="11723913" cy="662297"/>
          </a:xfrm>
          <a:prstGeom prst="rect">
            <a:avLst/>
          </a:prstGeom>
        </p:spPr>
        <p:txBody>
          <a:bodyPr wrap="square">
            <a:spAutoFit/>
          </a:bodyPr>
          <a:lstStyle/>
          <a:p>
            <a:pPr>
              <a:lnSpc>
                <a:spcPct val="150000"/>
              </a:lnSpc>
            </a:pPr>
            <a:r>
              <a:rPr lang="en-US" altLang="zh-CN" sz="2800" b="1" dirty="0"/>
              <a:t>1.</a:t>
            </a:r>
            <a:r>
              <a:rPr lang="zh-CN" altLang="en-US" sz="2800" b="1" dirty="0"/>
              <a:t>二元一次不等式</a:t>
            </a:r>
            <a:r>
              <a:rPr lang="en-US" altLang="zh-CN" sz="2800" b="1" dirty="0"/>
              <a:t>(</a:t>
            </a:r>
            <a:r>
              <a:rPr lang="zh-CN" altLang="en-US" sz="2800" b="1" dirty="0"/>
              <a:t>组</a:t>
            </a:r>
            <a:r>
              <a:rPr lang="en-US" altLang="zh-CN" sz="2800" b="1" dirty="0"/>
              <a:t>)</a:t>
            </a:r>
            <a:r>
              <a:rPr lang="zh-CN" altLang="en-US" sz="2800" b="1" dirty="0"/>
              <a:t>表示的平面区域</a:t>
            </a:r>
            <a:endParaRPr lang="en-US" altLang="zh-CN" sz="2800" b="1" baseline="-25000" dirty="0"/>
          </a:p>
        </p:txBody>
      </p:sp>
      <p:pic>
        <p:nvPicPr>
          <p:cNvPr id="1029" name="图片 1033"/>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6648" y="3035880"/>
            <a:ext cx="115745" cy="1274694"/>
          </a:xfrm>
          <a:prstGeom prst="rect">
            <a:avLst/>
          </a:prstGeom>
          <a:noFill/>
          <a:extLst>
            <a:ext uri="{909E8E84-426E-40DD-AFC4-6F175D3DCCD1}">
              <a14:hiddenFill xmlns:a14="http://schemas.microsoft.com/office/drawing/2010/main" xmlns="">
                <a:solidFill>
                  <a:srgbClr val="FFFFFF"/>
                </a:solidFill>
              </a14:hiddenFill>
            </a:ext>
          </a:extLst>
        </p:spPr>
      </p:pic>
      <p:pic>
        <p:nvPicPr>
          <p:cNvPr id="1028" name="图片 1034"/>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6648" y="3035880"/>
            <a:ext cx="115745" cy="1274694"/>
          </a:xfrm>
          <a:prstGeom prst="rect">
            <a:avLst/>
          </a:prstGeom>
          <a:noFill/>
          <a:extLst>
            <a:ext uri="{909E8E84-426E-40DD-AFC4-6F175D3DCCD1}">
              <a14:hiddenFill xmlns:a14="http://schemas.microsoft.com/office/drawing/2010/main" xmlns="">
                <a:solidFill>
                  <a:srgbClr val="FFFFFF"/>
                </a:solidFill>
              </a14:hiddenFill>
            </a:ext>
          </a:extLst>
        </p:spPr>
      </p:pic>
      <p:pic>
        <p:nvPicPr>
          <p:cNvPr id="1027" name="图片 1035"/>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6648" y="3035880"/>
            <a:ext cx="115745" cy="1274694"/>
          </a:xfrm>
          <a:prstGeom prst="rect">
            <a:avLst/>
          </a:prstGeom>
          <a:noFill/>
          <a:extLst>
            <a:ext uri="{909E8E84-426E-40DD-AFC4-6F175D3DCCD1}">
              <a14:hiddenFill xmlns:a14="http://schemas.microsoft.com/office/drawing/2010/main" xmlns="">
                <a:solidFill>
                  <a:srgbClr val="FFFFFF"/>
                </a:solidFill>
              </a14:hiddenFill>
            </a:ext>
          </a:extLst>
        </p:spPr>
      </p:pic>
      <p:pic>
        <p:nvPicPr>
          <p:cNvPr id="1026" name="图片 1036"/>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6648" y="3035880"/>
            <a:ext cx="115745" cy="1274694"/>
          </a:xfrm>
          <a:prstGeom prst="rect">
            <a:avLst/>
          </a:prstGeom>
          <a:noFill/>
          <a:extLst>
            <a:ext uri="{909E8E84-426E-40DD-AFC4-6F175D3DCCD1}">
              <a14:hiddenFill xmlns:a14="http://schemas.microsoft.com/office/drawing/2010/main" xmlns="">
                <a:solidFill>
                  <a:srgbClr val="FFFFFF"/>
                </a:solidFill>
              </a14:hiddenFill>
            </a:ext>
          </a:extLst>
        </p:spPr>
      </p:pic>
      <p:pic>
        <p:nvPicPr>
          <p:cNvPr id="1025" name="图片 1037"/>
          <p:cNvPicPr>
            <a:picLocks noChangeArrowheads="1"/>
          </p:cNvPicPr>
          <p:nvPr/>
        </p:nvPicPr>
        <p:blipFill>
          <a:blip r:embed="rId2">
            <a:extLst>
              <a:ext uri="{28A0092B-C50C-407E-A947-70E740481C1C}">
                <a14:useLocalDpi xmlns:a14="http://schemas.microsoft.com/office/drawing/2010/main" xmlns="" val="0"/>
              </a:ext>
            </a:extLst>
          </a:blip>
          <a:srcRect/>
          <a:stretch>
            <a:fillRect/>
          </a:stretch>
        </p:blipFill>
        <p:spPr bwMode="auto">
          <a:xfrm>
            <a:off x="3936648" y="3035880"/>
            <a:ext cx="115745" cy="1274694"/>
          </a:xfrm>
          <a:prstGeom prst="rect">
            <a:avLst/>
          </a:prstGeom>
          <a:noFill/>
          <a:extLst>
            <a:ext uri="{909E8E84-426E-40DD-AFC4-6F175D3DCCD1}">
              <a14:hiddenFill xmlns:a14="http://schemas.microsoft.com/office/drawing/2010/main" xmlns="">
                <a:solidFill>
                  <a:srgbClr val="FFFFFF"/>
                </a:solidFill>
              </a14:hiddenFill>
            </a:ext>
          </a:extLst>
        </p:spPr>
      </p:pic>
      <p:graphicFrame>
        <p:nvGraphicFramePr>
          <p:cNvPr id="2" name="表格 1"/>
          <p:cNvGraphicFramePr>
            <a:graphicFrameLocks noGrp="1"/>
          </p:cNvGraphicFramePr>
          <p:nvPr>
            <p:extLst>
              <p:ext uri="{D42A27DB-BD31-4B8C-83A1-F6EECF244321}">
                <p14:modId xmlns:p14="http://schemas.microsoft.com/office/powerpoint/2010/main" xmlns="" val="3173846478"/>
              </p:ext>
            </p:extLst>
          </p:nvPr>
        </p:nvGraphicFramePr>
        <p:xfrm>
          <a:off x="589935" y="1465006"/>
          <a:ext cx="11041625" cy="4616993"/>
        </p:xfrm>
        <a:graphic>
          <a:graphicData uri="http://schemas.openxmlformats.org/drawingml/2006/table">
            <a:tbl>
              <a:tblPr>
                <a:tableStyleId>{5940675A-B579-460E-94D1-54222C63F5DA}</a:tableStyleId>
              </a:tblPr>
              <a:tblGrid>
                <a:gridCol w="2052551">
                  <a:extLst>
                    <a:ext uri="{9D8B030D-6E8A-4147-A177-3AD203B41FA5}">
                      <a16:colId xmlns:a16="http://schemas.microsoft.com/office/drawing/2014/main" xmlns="" val="3683311117"/>
                    </a:ext>
                  </a:extLst>
                </a:gridCol>
                <a:gridCol w="4691545">
                  <a:extLst>
                    <a:ext uri="{9D8B030D-6E8A-4147-A177-3AD203B41FA5}">
                      <a16:colId xmlns:a16="http://schemas.microsoft.com/office/drawing/2014/main" xmlns="" val="3593914881"/>
                    </a:ext>
                  </a:extLst>
                </a:gridCol>
                <a:gridCol w="4297529">
                  <a:extLst>
                    <a:ext uri="{9D8B030D-6E8A-4147-A177-3AD203B41FA5}">
                      <a16:colId xmlns:a16="http://schemas.microsoft.com/office/drawing/2014/main" xmlns="" val="1548244720"/>
                    </a:ext>
                  </a:extLst>
                </a:gridCol>
              </a:tblGrid>
              <a:tr h="531060">
                <a:tc>
                  <a:txBody>
                    <a:bodyPr/>
                    <a:lstStyle/>
                    <a:p>
                      <a:pPr algn="ctr">
                        <a:lnSpc>
                          <a:spcPct val="150000"/>
                        </a:lnSpc>
                        <a:spcAft>
                          <a:spcPts val="0"/>
                        </a:spcAft>
                      </a:pPr>
                      <a:r>
                        <a:rPr lang="zh-CN" sz="2400" b="1" dirty="0">
                          <a:effectLst/>
                        </a:rPr>
                        <a:t>不等式</a:t>
                      </a:r>
                      <a:endParaRPr lang="zh-CN" sz="2400" b="1" dirty="0">
                        <a:solidFill>
                          <a:srgbClr val="000000"/>
                        </a:solidFill>
                        <a:effectLst/>
                        <a:latin typeface="NEU-BZ"/>
                        <a:ea typeface="方正书宋_GBK"/>
                        <a:cs typeface="Times New Roman" panose="02020603050405020304" pitchFamily="18" charset="0"/>
                      </a:endParaRPr>
                    </a:p>
                  </a:txBody>
                  <a:tcPr marL="0" marR="0" marT="0" marB="0" anchor="ctr"/>
                </a:tc>
                <a:tc gridSpan="2">
                  <a:txBody>
                    <a:bodyPr/>
                    <a:lstStyle/>
                    <a:p>
                      <a:pPr algn="ctr">
                        <a:lnSpc>
                          <a:spcPct val="150000"/>
                        </a:lnSpc>
                        <a:spcAft>
                          <a:spcPts val="0"/>
                        </a:spcAft>
                      </a:pPr>
                      <a:r>
                        <a:rPr lang="zh-CN" sz="2400" b="1" dirty="0">
                          <a:effectLst/>
                        </a:rPr>
                        <a:t>表示区域</a:t>
                      </a:r>
                      <a:endParaRPr lang="zh-CN" sz="2400" b="1" dirty="0">
                        <a:solidFill>
                          <a:srgbClr val="000000"/>
                        </a:solidFill>
                        <a:effectLst/>
                        <a:latin typeface="NEU-BZ"/>
                        <a:ea typeface="方正书宋_GBK"/>
                        <a:cs typeface="Times New Roman" panose="02020603050405020304" pitchFamily="18" charset="0"/>
                      </a:endParaRPr>
                    </a:p>
                  </a:txBody>
                  <a:tcPr marL="0" marR="0" marT="0" marB="0" anchor="ctr"/>
                </a:tc>
                <a:tc hMerge="1">
                  <a:txBody>
                    <a:bodyPr/>
                    <a:lstStyle/>
                    <a:p>
                      <a:endParaRPr lang="zh-CN" altLang="en-US"/>
                    </a:p>
                  </a:txBody>
                  <a:tcPr/>
                </a:tc>
                <a:extLst>
                  <a:ext uri="{0D108BD9-81ED-4DB2-BD59-A6C34878D82A}">
                    <a16:rowId xmlns:a16="http://schemas.microsoft.com/office/drawing/2014/main" xmlns="" val="2993671969"/>
                  </a:ext>
                </a:extLst>
              </a:tr>
              <a:tr h="1127872">
                <a:tc>
                  <a:txBody>
                    <a:bodyPr/>
                    <a:lstStyle/>
                    <a:p>
                      <a:pPr algn="ctr">
                        <a:lnSpc>
                          <a:spcPct val="150000"/>
                        </a:lnSpc>
                        <a:spcAft>
                          <a:spcPts val="0"/>
                        </a:spcAft>
                      </a:pPr>
                      <a:r>
                        <a:rPr lang="en-US" sz="2400" i="1" dirty="0" err="1">
                          <a:effectLst/>
                        </a:rPr>
                        <a:t>Ax</a:t>
                      </a:r>
                      <a:r>
                        <a:rPr lang="en-US" sz="2400" dirty="0" err="1">
                          <a:effectLst/>
                        </a:rPr>
                        <a:t>+</a:t>
                      </a:r>
                      <a:r>
                        <a:rPr lang="en-US" sz="2400" i="1" dirty="0" err="1">
                          <a:effectLst/>
                        </a:rPr>
                        <a:t>By</a:t>
                      </a:r>
                      <a:r>
                        <a:rPr lang="en-US" sz="2400" dirty="0" err="1">
                          <a:effectLst/>
                        </a:rPr>
                        <a:t>+</a:t>
                      </a:r>
                      <a:r>
                        <a:rPr lang="en-US" sz="2400" i="1" dirty="0" err="1">
                          <a:effectLst/>
                        </a:rPr>
                        <a:t>C</a:t>
                      </a:r>
                      <a:r>
                        <a:rPr lang="en-US" sz="2400" dirty="0">
                          <a:effectLst/>
                        </a:rPr>
                        <a:t>&gt;0</a:t>
                      </a:r>
                      <a:endParaRPr lang="zh-CN" sz="2400" dirty="0">
                        <a:solidFill>
                          <a:srgbClr val="000000"/>
                        </a:solidFill>
                        <a:effectLst/>
                        <a:latin typeface="NEU-BZ"/>
                        <a:ea typeface="方正书宋_GBK"/>
                        <a:cs typeface="Times New Roman" panose="02020603050405020304" pitchFamily="18" charset="0"/>
                      </a:endParaRPr>
                    </a:p>
                  </a:txBody>
                  <a:tcPr marL="0" marR="0" marT="0" marB="0" anchor="ctr"/>
                </a:tc>
                <a:tc rowSpan="2">
                  <a:txBody>
                    <a:bodyPr/>
                    <a:lstStyle/>
                    <a:p>
                      <a:pPr>
                        <a:lnSpc>
                          <a:spcPct val="150000"/>
                        </a:lnSpc>
                        <a:spcAft>
                          <a:spcPts val="0"/>
                        </a:spcAft>
                      </a:pPr>
                      <a:r>
                        <a:rPr lang="zh-CN" sz="2400" dirty="0">
                          <a:effectLst/>
                        </a:rPr>
                        <a:t>直线</a:t>
                      </a:r>
                      <a:r>
                        <a:rPr lang="en-US" sz="2400" i="1" dirty="0" err="1">
                          <a:effectLst/>
                        </a:rPr>
                        <a:t>Ax</a:t>
                      </a:r>
                      <a:r>
                        <a:rPr lang="en-US" sz="2400" dirty="0" err="1">
                          <a:effectLst/>
                        </a:rPr>
                        <a:t>+</a:t>
                      </a:r>
                      <a:r>
                        <a:rPr lang="en-US" sz="2400" i="1" dirty="0" err="1">
                          <a:effectLst/>
                        </a:rPr>
                        <a:t>By</a:t>
                      </a:r>
                      <a:r>
                        <a:rPr lang="en-US" sz="2400" dirty="0" err="1">
                          <a:effectLst/>
                        </a:rPr>
                        <a:t>+</a:t>
                      </a:r>
                      <a:r>
                        <a:rPr lang="en-US" sz="2400" i="1" dirty="0" err="1">
                          <a:effectLst/>
                        </a:rPr>
                        <a:t>C</a:t>
                      </a:r>
                      <a:r>
                        <a:rPr lang="en-US" sz="2400" dirty="0">
                          <a:effectLst/>
                        </a:rPr>
                        <a:t>=0</a:t>
                      </a:r>
                      <a:r>
                        <a:rPr lang="zh-CN" sz="2400" dirty="0">
                          <a:effectLst/>
                        </a:rPr>
                        <a:t>某一侧的所有点组成的平面区域</a:t>
                      </a:r>
                      <a:r>
                        <a:rPr lang="en-US" sz="2400" dirty="0">
                          <a:effectLst/>
                        </a:rPr>
                        <a:t>,</a:t>
                      </a:r>
                      <a:r>
                        <a:rPr lang="zh-CN" sz="2400" dirty="0">
                          <a:effectLst/>
                        </a:rPr>
                        <a:t>因此只需在此直线的某一侧任取一特殊点</a:t>
                      </a:r>
                      <a:r>
                        <a:rPr lang="en-US" sz="2400" dirty="0">
                          <a:effectLst/>
                        </a:rPr>
                        <a:t>(</a:t>
                      </a:r>
                      <a:r>
                        <a:rPr lang="en-US" sz="2400" i="1" dirty="0">
                          <a:effectLst/>
                        </a:rPr>
                        <a:t>x</a:t>
                      </a:r>
                      <a:r>
                        <a:rPr lang="en-US" sz="2400" baseline="-25000" dirty="0">
                          <a:effectLst/>
                        </a:rPr>
                        <a:t>0</a:t>
                      </a:r>
                      <a:r>
                        <a:rPr lang="en-US" sz="2400" dirty="0">
                          <a:effectLst/>
                        </a:rPr>
                        <a:t>,</a:t>
                      </a:r>
                      <a:r>
                        <a:rPr lang="en-US" sz="2400" i="1" dirty="0">
                          <a:effectLst/>
                        </a:rPr>
                        <a:t>y</a:t>
                      </a:r>
                      <a:r>
                        <a:rPr lang="en-US" sz="2400" baseline="-25000" dirty="0">
                          <a:effectLst/>
                        </a:rPr>
                        <a:t>0</a:t>
                      </a:r>
                      <a:r>
                        <a:rPr lang="en-US" sz="2400" dirty="0">
                          <a:effectLst/>
                        </a:rPr>
                        <a:t>),</a:t>
                      </a:r>
                      <a:r>
                        <a:rPr lang="zh-CN" sz="2400" dirty="0">
                          <a:effectLst/>
                        </a:rPr>
                        <a:t>由</a:t>
                      </a:r>
                      <a:r>
                        <a:rPr lang="en-US" sz="2400" i="1" dirty="0">
                          <a:effectLst/>
                        </a:rPr>
                        <a:t>Ax</a:t>
                      </a:r>
                      <a:r>
                        <a:rPr lang="en-US" sz="2400" baseline="-25000" dirty="0">
                          <a:effectLst/>
                        </a:rPr>
                        <a:t>0</a:t>
                      </a:r>
                      <a:r>
                        <a:rPr lang="en-US" sz="2400" dirty="0">
                          <a:effectLst/>
                        </a:rPr>
                        <a:t>+</a:t>
                      </a:r>
                      <a:r>
                        <a:rPr lang="en-US" sz="2400" i="1" dirty="0">
                          <a:effectLst/>
                        </a:rPr>
                        <a:t>By</a:t>
                      </a:r>
                      <a:r>
                        <a:rPr lang="en-US" sz="2400" baseline="-25000" dirty="0">
                          <a:effectLst/>
                        </a:rPr>
                        <a:t>0</a:t>
                      </a:r>
                      <a:r>
                        <a:rPr lang="en-US" sz="2400" dirty="0">
                          <a:effectLst/>
                        </a:rPr>
                        <a:t>+</a:t>
                      </a:r>
                      <a:r>
                        <a:rPr lang="en-US" sz="2400" i="1" dirty="0">
                          <a:effectLst/>
                        </a:rPr>
                        <a:t>C</a:t>
                      </a:r>
                      <a:r>
                        <a:rPr lang="zh-CN" sz="2400" dirty="0">
                          <a:effectLst/>
                        </a:rPr>
                        <a:t>的符号即可判断不等式所表示的平面区域在直线的哪一侧</a:t>
                      </a:r>
                      <a:r>
                        <a:rPr lang="en-US" sz="2400" dirty="0">
                          <a:effectLst/>
                        </a:rPr>
                        <a:t>.</a:t>
                      </a:r>
                      <a:endParaRPr lang="zh-CN" sz="2400" dirty="0">
                        <a:solidFill>
                          <a:srgbClr val="000000"/>
                        </a:solidFill>
                        <a:effectLst/>
                        <a:latin typeface="NEU-BZ"/>
                        <a:ea typeface="方正书宋_GBK"/>
                        <a:cs typeface="Times New Roman" panose="02020603050405020304" pitchFamily="18" charset="0"/>
                      </a:endParaRPr>
                    </a:p>
                  </a:txBody>
                  <a:tcPr marL="66675" marR="66675" marT="0" marB="0" anchor="ctr"/>
                </a:tc>
                <a:tc>
                  <a:txBody>
                    <a:bodyPr/>
                    <a:lstStyle/>
                    <a:p>
                      <a:pPr>
                        <a:lnSpc>
                          <a:spcPct val="150000"/>
                        </a:lnSpc>
                        <a:spcAft>
                          <a:spcPts val="0"/>
                        </a:spcAft>
                      </a:pPr>
                      <a:r>
                        <a:rPr lang="zh-CN" sz="2400">
                          <a:effectLst/>
                        </a:rPr>
                        <a:t>不包括边界直线</a:t>
                      </a:r>
                      <a:r>
                        <a:rPr lang="en-US" sz="2400">
                          <a:effectLst/>
                        </a:rPr>
                        <a:t>,</a:t>
                      </a:r>
                      <a:r>
                        <a:rPr lang="zh-CN" sz="2400">
                          <a:effectLst/>
                        </a:rPr>
                        <a:t>边界画成虚线</a:t>
                      </a:r>
                      <a:r>
                        <a:rPr lang="en-US" sz="2400">
                          <a:effectLst/>
                        </a:rPr>
                        <a:t>.</a:t>
                      </a:r>
                      <a:endParaRPr lang="zh-CN" sz="240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3691110731"/>
                  </a:ext>
                </a:extLst>
              </a:tr>
              <a:tr h="2391841">
                <a:tc>
                  <a:txBody>
                    <a:bodyPr/>
                    <a:lstStyle/>
                    <a:p>
                      <a:pPr algn="ctr">
                        <a:lnSpc>
                          <a:spcPct val="150000"/>
                        </a:lnSpc>
                        <a:spcAft>
                          <a:spcPts val="0"/>
                        </a:spcAft>
                      </a:pPr>
                      <a:r>
                        <a:rPr lang="en-US" sz="2400" i="1" dirty="0">
                          <a:effectLst/>
                        </a:rPr>
                        <a:t>Ax</a:t>
                      </a:r>
                      <a:r>
                        <a:rPr lang="en-US" sz="2400" dirty="0">
                          <a:effectLst/>
                        </a:rPr>
                        <a:t>+</a:t>
                      </a:r>
                      <a:r>
                        <a:rPr lang="en-US" sz="2400" i="1" dirty="0">
                          <a:effectLst/>
                        </a:rPr>
                        <a:t>By</a:t>
                      </a:r>
                      <a:r>
                        <a:rPr lang="en-US" sz="2400" dirty="0">
                          <a:effectLst/>
                        </a:rPr>
                        <a:t>+</a:t>
                      </a:r>
                      <a:r>
                        <a:rPr lang="en-US" sz="2400" i="1" dirty="0">
                          <a:effectLst/>
                        </a:rPr>
                        <a:t>C</a:t>
                      </a:r>
                      <a:r>
                        <a:rPr lang="en-US" sz="2400" dirty="0">
                          <a:effectLst/>
                        </a:rPr>
                        <a:t>≥0</a:t>
                      </a:r>
                      <a:endParaRPr lang="zh-CN" sz="2400" dirty="0">
                        <a:solidFill>
                          <a:srgbClr val="000000"/>
                        </a:solidFill>
                        <a:effectLst/>
                        <a:latin typeface="NEU-BZ"/>
                        <a:ea typeface="方正书宋_GBK"/>
                        <a:cs typeface="Times New Roman" panose="02020603050405020304" pitchFamily="18" charset="0"/>
                      </a:endParaRPr>
                    </a:p>
                  </a:txBody>
                  <a:tcPr marL="0" marR="0" marT="0" marB="0" anchor="ctr"/>
                </a:tc>
                <a:tc vMerge="1">
                  <a:txBody>
                    <a:bodyPr/>
                    <a:lstStyle/>
                    <a:p>
                      <a:endParaRPr lang="zh-CN" altLang="en-US"/>
                    </a:p>
                  </a:txBody>
                  <a:tcPr/>
                </a:tc>
                <a:tc>
                  <a:txBody>
                    <a:bodyPr/>
                    <a:lstStyle/>
                    <a:p>
                      <a:pPr>
                        <a:lnSpc>
                          <a:spcPct val="150000"/>
                        </a:lnSpc>
                        <a:spcAft>
                          <a:spcPts val="0"/>
                        </a:spcAft>
                      </a:pPr>
                      <a:r>
                        <a:rPr lang="zh-CN" sz="2400">
                          <a:effectLst/>
                        </a:rPr>
                        <a:t>包括边界直线</a:t>
                      </a:r>
                      <a:r>
                        <a:rPr lang="en-US" sz="2400">
                          <a:effectLst/>
                        </a:rPr>
                        <a:t>,</a:t>
                      </a:r>
                      <a:r>
                        <a:rPr lang="zh-CN" sz="2400">
                          <a:effectLst/>
                        </a:rPr>
                        <a:t>边界画成实线</a:t>
                      </a:r>
                      <a:r>
                        <a:rPr lang="en-US" sz="2400">
                          <a:effectLst/>
                        </a:rPr>
                        <a:t>.</a:t>
                      </a:r>
                      <a:endParaRPr lang="zh-CN" sz="2400">
                        <a:solidFill>
                          <a:srgbClr val="000000"/>
                        </a:solidFill>
                        <a:effectLst/>
                        <a:latin typeface="NEU-BZ"/>
                        <a:ea typeface="方正书宋_GBK"/>
                        <a:cs typeface="Times New Roman" panose="02020603050405020304" pitchFamily="18" charset="0"/>
                      </a:endParaRPr>
                    </a:p>
                  </a:txBody>
                  <a:tcPr marL="66675" marR="66675" marT="0" marB="0" anchor="ctr"/>
                </a:tc>
                <a:extLst>
                  <a:ext uri="{0D108BD9-81ED-4DB2-BD59-A6C34878D82A}">
                    <a16:rowId xmlns:a16="http://schemas.microsoft.com/office/drawing/2014/main" xmlns="" val="2760071689"/>
                  </a:ext>
                </a:extLst>
              </a:tr>
              <a:tr h="531060">
                <a:tc>
                  <a:txBody>
                    <a:bodyPr/>
                    <a:lstStyle/>
                    <a:p>
                      <a:pPr algn="ctr">
                        <a:lnSpc>
                          <a:spcPct val="150000"/>
                        </a:lnSpc>
                        <a:spcAft>
                          <a:spcPts val="0"/>
                        </a:spcAft>
                      </a:pPr>
                      <a:r>
                        <a:rPr lang="zh-CN" sz="2400">
                          <a:effectLst/>
                        </a:rPr>
                        <a:t>不等式组</a:t>
                      </a:r>
                      <a:endParaRPr lang="zh-CN" sz="2400">
                        <a:solidFill>
                          <a:srgbClr val="000000"/>
                        </a:solidFill>
                        <a:effectLst/>
                        <a:latin typeface="NEU-BZ"/>
                        <a:ea typeface="方正书宋_GBK"/>
                        <a:cs typeface="Times New Roman" panose="02020603050405020304" pitchFamily="18" charset="0"/>
                      </a:endParaRPr>
                    </a:p>
                  </a:txBody>
                  <a:tcPr marL="0" marR="0" marT="0" marB="0" anchor="ctr"/>
                </a:tc>
                <a:tc gridSpan="2">
                  <a:txBody>
                    <a:bodyPr/>
                    <a:lstStyle/>
                    <a:p>
                      <a:pPr>
                        <a:lnSpc>
                          <a:spcPct val="150000"/>
                        </a:lnSpc>
                        <a:spcAft>
                          <a:spcPts val="0"/>
                        </a:spcAft>
                      </a:pPr>
                      <a:r>
                        <a:rPr lang="zh-CN" sz="2400" dirty="0">
                          <a:effectLst/>
                        </a:rPr>
                        <a:t>各个不等式所表示的平面区域的交集</a:t>
                      </a:r>
                      <a:r>
                        <a:rPr lang="en-US" sz="2400" dirty="0">
                          <a:effectLst/>
                        </a:rPr>
                        <a:t>,</a:t>
                      </a:r>
                      <a:r>
                        <a:rPr lang="zh-CN" sz="2400" dirty="0">
                          <a:effectLst/>
                        </a:rPr>
                        <a:t>即公共部分</a:t>
                      </a:r>
                      <a:r>
                        <a:rPr lang="en-US" sz="2400" dirty="0">
                          <a:effectLst/>
                        </a:rPr>
                        <a:t>.</a:t>
                      </a:r>
                      <a:endParaRPr lang="zh-CN" sz="2400" dirty="0">
                        <a:solidFill>
                          <a:srgbClr val="000000"/>
                        </a:solidFill>
                        <a:effectLst/>
                        <a:latin typeface="NEU-BZ"/>
                        <a:ea typeface="方正书宋_GBK"/>
                        <a:cs typeface="Times New Roman" panose="02020603050405020304" pitchFamily="18" charset="0"/>
                      </a:endParaRPr>
                    </a:p>
                  </a:txBody>
                  <a:tcPr marL="66675" marR="66675" marT="0" marB="0" anchor="ctr"/>
                </a:tc>
                <a:tc hMerge="1">
                  <a:txBody>
                    <a:bodyPr/>
                    <a:lstStyle/>
                    <a:p>
                      <a:endParaRPr lang="zh-CN" altLang="en-US"/>
                    </a:p>
                  </a:txBody>
                  <a:tcPr/>
                </a:tc>
                <a:extLst>
                  <a:ext uri="{0D108BD9-81ED-4DB2-BD59-A6C34878D82A}">
                    <a16:rowId xmlns:a16="http://schemas.microsoft.com/office/drawing/2014/main" xmlns="" val="3323321769"/>
                  </a:ext>
                </a:extLst>
              </a:tr>
            </a:tbl>
          </a:graphicData>
        </a:graphic>
      </p:graphicFrame>
      <p:sp>
        <p:nvSpPr>
          <p:cNvPr id="13" name="矩形 1"/>
          <p:cNvSpPr/>
          <p:nvPr/>
        </p:nvSpPr>
        <p:spPr>
          <a:xfrm>
            <a:off x="468087" y="6046839"/>
            <a:ext cx="11723913" cy="738664"/>
          </a:xfrm>
          <a:prstGeom prst="rect">
            <a:avLst/>
          </a:prstGeom>
        </p:spPr>
        <p:txBody>
          <a:bodyPr wrap="square">
            <a:spAutoFit/>
          </a:bodyPr>
          <a:lstStyle/>
          <a:p>
            <a:pPr>
              <a:lnSpc>
                <a:spcPct val="150000"/>
              </a:lnSpc>
            </a:pPr>
            <a:r>
              <a:rPr lang="zh-CN" altLang="en-US" sz="2800" b="1" dirty="0">
                <a:solidFill>
                  <a:srgbClr val="DA251C"/>
                </a:solidFill>
                <a:latin typeface="微软雅黑" panose="020B0503020204020204" pitchFamily="34" charset="-122"/>
                <a:ea typeface="微软雅黑" panose="020B0503020204020204" pitchFamily="34" charset="-122"/>
                <a:cs typeface="Times New Roman" panose="02020603050405020304" pitchFamily="18" charset="0"/>
              </a:rPr>
              <a:t>说明</a:t>
            </a:r>
            <a:r>
              <a:rPr lang="zh-CN" altLang="en-US" sz="2800" dirty="0" smtClean="0"/>
              <a:t>  直线</a:t>
            </a:r>
            <a:r>
              <a:rPr lang="zh-CN" altLang="en-US" sz="2800" dirty="0"/>
              <a:t>同侧同号</a:t>
            </a:r>
            <a:r>
              <a:rPr lang="en-US" altLang="zh-CN" sz="2800" dirty="0"/>
              <a:t>,</a:t>
            </a:r>
            <a:r>
              <a:rPr lang="zh-CN" altLang="en-US" sz="2800" dirty="0"/>
              <a:t>异侧异号</a:t>
            </a:r>
            <a:r>
              <a:rPr lang="en-US" altLang="zh-CN" sz="2800" dirty="0"/>
              <a:t>.</a:t>
            </a:r>
            <a:endParaRPr lang="en-US" altLang="zh-CN" sz="2800" baseline="-25000"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p:cNvSpPr/>
          <p:nvPr/>
        </p:nvSpPr>
        <p:spPr>
          <a:xfrm>
            <a:off x="381528" y="453137"/>
            <a:ext cx="11723913" cy="1308628"/>
          </a:xfrm>
          <a:prstGeom prst="rect">
            <a:avLst/>
          </a:prstGeom>
        </p:spPr>
        <p:txBody>
          <a:bodyPr wrap="square">
            <a:spAutoFit/>
          </a:bodyPr>
          <a:lstStyle/>
          <a:p>
            <a:pPr>
              <a:lnSpc>
                <a:spcPct val="150000"/>
              </a:lnSpc>
            </a:pPr>
            <a:r>
              <a:rPr lang="en-US" altLang="zh-CN" sz="2800" dirty="0"/>
              <a:t>2.</a:t>
            </a:r>
            <a:r>
              <a:rPr lang="zh-CN" altLang="en-US" sz="2800" dirty="0"/>
              <a:t>画二元一次不等式</a:t>
            </a:r>
            <a:r>
              <a:rPr lang="en-US" altLang="zh-CN" sz="2800" dirty="0"/>
              <a:t>(</a:t>
            </a:r>
            <a:r>
              <a:rPr lang="zh-CN" altLang="en-US" sz="2800" dirty="0"/>
              <a:t>组</a:t>
            </a:r>
            <a:r>
              <a:rPr lang="en-US" altLang="zh-CN" sz="2800" dirty="0"/>
              <a:t>)</a:t>
            </a:r>
            <a:r>
              <a:rPr lang="zh-CN" altLang="en-US" sz="2800" dirty="0"/>
              <a:t>表示的平面区域的步骤可简记为</a:t>
            </a:r>
            <a:r>
              <a:rPr lang="en-US" altLang="zh-CN" sz="2800" dirty="0"/>
              <a:t>:</a:t>
            </a:r>
            <a:r>
              <a:rPr lang="zh-CN" altLang="en-US" sz="2800" dirty="0"/>
              <a:t>直线定界</a:t>
            </a:r>
            <a:r>
              <a:rPr lang="en-US" altLang="zh-CN" sz="2800" dirty="0"/>
              <a:t>,</a:t>
            </a:r>
            <a:r>
              <a:rPr lang="zh-CN" altLang="en-US" sz="2800" dirty="0"/>
              <a:t>虚实分明</a:t>
            </a:r>
            <a:r>
              <a:rPr lang="en-US" altLang="zh-CN" sz="2800" dirty="0"/>
              <a:t>;</a:t>
            </a:r>
            <a:r>
              <a:rPr lang="zh-CN" altLang="en-US" sz="2800" dirty="0"/>
              <a:t>特殊点定域</a:t>
            </a:r>
            <a:r>
              <a:rPr lang="en-US" altLang="zh-CN" sz="2800" dirty="0"/>
              <a:t>,</a:t>
            </a:r>
            <a:r>
              <a:rPr lang="zh-CN" altLang="en-US" sz="2800" dirty="0"/>
              <a:t>优选原点</a:t>
            </a:r>
            <a:r>
              <a:rPr lang="en-US" altLang="zh-CN" sz="2800" dirty="0"/>
              <a:t>;</a:t>
            </a:r>
            <a:r>
              <a:rPr lang="zh-CN" altLang="en-US" sz="2800" dirty="0"/>
              <a:t>阴影表示</a:t>
            </a:r>
            <a:r>
              <a:rPr lang="en-US" altLang="zh-CN" sz="2800" dirty="0"/>
              <a:t>.</a:t>
            </a:r>
            <a:r>
              <a:rPr lang="zh-CN" altLang="en-US" sz="2800" dirty="0"/>
              <a:t>注意不等式中有无等号</a:t>
            </a:r>
            <a:r>
              <a:rPr lang="en-US" altLang="zh-CN" sz="2800" dirty="0"/>
              <a:t>.</a:t>
            </a:r>
            <a:endParaRPr lang="zh-CN" altLang="zh-CN" sz="2800" dirty="0"/>
          </a:p>
        </p:txBody>
      </p:sp>
    </p:spTree>
    <p:extLst>
      <p:ext uri="{BB962C8B-B14F-4D97-AF65-F5344CB8AC3E}">
        <p14:creationId xmlns:p14="http://schemas.microsoft.com/office/powerpoint/2010/main" xmlns="" val="33996681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PLUGINVER]" val="10"/>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罗马雅黑">
      <a:majorFont>
        <a:latin typeface="Times New Roman"/>
        <a:ea typeface="微软雅黑"/>
        <a:cs typeface=""/>
      </a:majorFont>
      <a:minorFont>
        <a:latin typeface="Times New Roman"/>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2117</TotalTime>
  <Words>1260</Words>
  <Application>Microsoft Office PowerPoint</Application>
  <PresentationFormat>自定义</PresentationFormat>
  <Paragraphs>179</Paragraphs>
  <Slides>52</Slides>
  <Notes>0</Notes>
  <HiddenSlides>0</HiddenSlides>
  <MMClips>0</MMClips>
  <ScaleCrop>false</ScaleCrop>
  <HeadingPairs>
    <vt:vector size="4" baseType="variant">
      <vt:variant>
        <vt:lpstr>主题</vt:lpstr>
      </vt:variant>
      <vt:variant>
        <vt:i4>1</vt:i4>
      </vt:variant>
      <vt:variant>
        <vt:lpstr>幻灯片标题</vt:lpstr>
      </vt:variant>
      <vt:variant>
        <vt:i4>52</vt:i4>
      </vt:variant>
    </vt:vector>
  </HeadingPairs>
  <TitlesOfParts>
    <vt:vector size="5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vector>
  </TitlesOfParts>
  <Company>Microsoft</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阳光数学网【http://www.eduy.net】搜集，仅供学习和研究使用！</dc:title>
  <dc:subject>阳光数学网【http://www.eduy.net】搜集，仅供学习和研究使用！</dc:subject>
  <dc:creator>阳光数学网【http://www.eduy.net】搜集，仅供学习和研究使用！</dc:creator>
  <cp:keywords>阳光数学网【http:/www.eduy.net】搜集，仅供学习和研究使用！</cp:keywords>
  <dc:description>阳光数学网【http://www.eduy.net】搜集，仅供学习和研究使用！</dc:description>
  <cp:lastModifiedBy>Administrator</cp:lastModifiedBy>
  <cp:revision>221</cp:revision>
  <dcterms:created xsi:type="dcterms:W3CDTF">2018-02-01T09:53:00Z</dcterms:created>
  <dcterms:modified xsi:type="dcterms:W3CDTF">2019-12-04T00:30:17Z</dcterms:modified>
  <cp:category>阳光数学网【http://www.eduy.net】搜集，仅供学习和研究使用！</cp:category>
  <cp:contentType>阳光数学网【http://www.eduy.net】搜集，仅供学习和研究使用！</cp:contentType>
  <cp:contentStatus>阳光数学网【http://www.eduy.net】搜集，仅供学习和研究使用！</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2052-10.1.0.6930</vt:lpwstr>
  </property>
</Properties>
</file>